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329" r:id="rId2"/>
    <p:sldId id="330" r:id="rId3"/>
    <p:sldId id="331" r:id="rId4"/>
    <p:sldId id="332" r:id="rId5"/>
    <p:sldId id="333" r:id="rId6"/>
    <p:sldId id="334" r:id="rId7"/>
    <p:sldId id="335" r:id="rId8"/>
    <p:sldId id="336" r:id="rId9"/>
    <p:sldId id="337" r:id="rId10"/>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9694"/>
    <a:srgbClr val="EF476F"/>
    <a:srgbClr val="118BB2"/>
    <a:srgbClr val="073B4C"/>
    <a:srgbClr val="A3E7FF"/>
    <a:srgbClr val="CCFFFF"/>
    <a:srgbClr val="CCFF99"/>
    <a:srgbClr val="FF7C80"/>
    <a:srgbClr val="FF99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92" autoAdjust="0"/>
    <p:restoredTop sz="95214" autoAdjust="0"/>
  </p:normalViewPr>
  <p:slideViewPr>
    <p:cSldViewPr>
      <p:cViewPr varScale="1">
        <p:scale>
          <a:sx n="81" d="100"/>
          <a:sy n="81" d="100"/>
        </p:scale>
        <p:origin x="1282" y="67"/>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7D57A1B-6562-4CEC-A40E-B98327757B9A}" type="datetimeFigureOut">
              <a:rPr kumimoji="1" lang="ja-JP" altLang="en-US" smtClean="0"/>
              <a:t>2024/1/18</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9714CCE3-DC86-4AF6-AB4F-B9FFE6DAFB08}" type="slidenum">
              <a:rPr kumimoji="1" lang="ja-JP" altLang="en-US" smtClean="0"/>
              <a:t>‹#›</a:t>
            </a:fld>
            <a:endParaRPr kumimoji="1" lang="ja-JP" altLang="en-US"/>
          </a:p>
        </p:txBody>
      </p:sp>
    </p:spTree>
    <p:extLst>
      <p:ext uri="{BB962C8B-B14F-4D97-AF65-F5344CB8AC3E}">
        <p14:creationId xmlns:p14="http://schemas.microsoft.com/office/powerpoint/2010/main" val="39953811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DD21296-DC7F-4A75-8250-49A86838F4DC}" type="datetime1">
              <a:rPr kumimoji="1" lang="ja-JP" altLang="en-US" smtClean="0"/>
              <a:t>2024/1/18</a:t>
            </a:fld>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機関名：（フッター機能で入力）</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485967A-AE0E-4FD0-8B9A-69A61D5A2BF0}" type="datetime1">
              <a:rPr kumimoji="1" lang="ja-JP" altLang="en-US" smtClean="0"/>
              <a:t>2024/1/18</a:t>
            </a:fld>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機関名：（フッター機能で入力）</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47D8972-7A5D-47B7-AE85-A3A2024640AB}" type="datetime1">
              <a:rPr kumimoji="1" lang="ja-JP" altLang="en-US" smtClean="0"/>
              <a:t>2024/1/18</a:t>
            </a:fld>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機関名：（フッター機能で入力）</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B9A2669-9713-478C-B882-778B74B3E97A}" type="datetime1">
              <a:rPr kumimoji="1" lang="ja-JP" altLang="en-US" smtClean="0"/>
              <a:t>2024/1/18</a:t>
            </a:fld>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機関名：（フッター機能で入力）</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3190836-81B3-467D-859B-470BCD88C7CD}" type="datetime1">
              <a:rPr kumimoji="1" lang="ja-JP" altLang="en-US" smtClean="0"/>
              <a:t>2024/1/18</a:t>
            </a:fld>
            <a:endParaRPr kumimoji="1" lang="ja-JP" altLang="en-US" dirty="0"/>
          </a:p>
        </p:txBody>
      </p:sp>
      <p:sp>
        <p:nvSpPr>
          <p:cNvPr id="5" name="フッター プレースホルダー 4"/>
          <p:cNvSpPr>
            <a:spLocks noGrp="1"/>
          </p:cNvSpPr>
          <p:nvPr>
            <p:ph type="ftr" sz="quarter" idx="11"/>
          </p:nvPr>
        </p:nvSpPr>
        <p:spPr/>
        <p:txBody>
          <a:bodyPr/>
          <a:lstStyle/>
          <a:p>
            <a:r>
              <a:rPr kumimoji="1" lang="ja-JP" altLang="en-US"/>
              <a:t>機関名：（フッター機能で入力）</a:t>
            </a:r>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88A147-3520-4219-9EDB-24C7D45DDAC1}" type="datetime1">
              <a:rPr kumimoji="1" lang="ja-JP" altLang="en-US" smtClean="0"/>
              <a:t>2024/1/18</a:t>
            </a:fld>
            <a:endParaRPr kumimoji="1" lang="ja-JP" altLang="en-US" dirty="0"/>
          </a:p>
        </p:txBody>
      </p:sp>
      <p:sp>
        <p:nvSpPr>
          <p:cNvPr id="6" name="フッター プレースホルダー 5"/>
          <p:cNvSpPr>
            <a:spLocks noGrp="1"/>
          </p:cNvSpPr>
          <p:nvPr>
            <p:ph type="ftr" sz="quarter" idx="11"/>
          </p:nvPr>
        </p:nvSpPr>
        <p:spPr/>
        <p:txBody>
          <a:bodyPr/>
          <a:lstStyle/>
          <a:p>
            <a:r>
              <a:rPr kumimoji="1" lang="ja-JP" altLang="en-US"/>
              <a:t>機関名：（フッター機能で入力）</a:t>
            </a:r>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5B4B85F-F0D8-40F5-BAEA-9CF22E16D5D0}" type="datetime1">
              <a:rPr kumimoji="1" lang="ja-JP" altLang="en-US" smtClean="0"/>
              <a:t>2024/1/18</a:t>
            </a:fld>
            <a:endParaRPr kumimoji="1" lang="ja-JP" altLang="en-US" dirty="0"/>
          </a:p>
        </p:txBody>
      </p:sp>
      <p:sp>
        <p:nvSpPr>
          <p:cNvPr id="8" name="フッター プレースホルダー 7"/>
          <p:cNvSpPr>
            <a:spLocks noGrp="1"/>
          </p:cNvSpPr>
          <p:nvPr>
            <p:ph type="ftr" sz="quarter" idx="11"/>
          </p:nvPr>
        </p:nvSpPr>
        <p:spPr/>
        <p:txBody>
          <a:bodyPr/>
          <a:lstStyle/>
          <a:p>
            <a:r>
              <a:rPr kumimoji="1" lang="ja-JP" altLang="en-US"/>
              <a:t>機関名：（フッター機能で入力）</a:t>
            </a:r>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4F78D94-BAE6-458C-A2C2-143CAF09C23C}" type="datetime1">
              <a:rPr kumimoji="1" lang="ja-JP" altLang="en-US" smtClean="0"/>
              <a:t>2024/1/18</a:t>
            </a:fld>
            <a:endParaRPr kumimoji="1" lang="ja-JP" altLang="en-US" dirty="0"/>
          </a:p>
        </p:txBody>
      </p:sp>
      <p:sp>
        <p:nvSpPr>
          <p:cNvPr id="4" name="フッター プレースホルダー 3"/>
          <p:cNvSpPr>
            <a:spLocks noGrp="1"/>
          </p:cNvSpPr>
          <p:nvPr>
            <p:ph type="ftr" sz="quarter" idx="11"/>
          </p:nvPr>
        </p:nvSpPr>
        <p:spPr/>
        <p:txBody>
          <a:bodyPr/>
          <a:lstStyle/>
          <a:p>
            <a:r>
              <a:rPr kumimoji="1" lang="ja-JP" altLang="en-US"/>
              <a:t>機関名：（フッター機能で入力）</a:t>
            </a:r>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327BFE8-6FF2-442A-9944-C4A41BBE50B8}" type="datetime1">
              <a:rPr kumimoji="1" lang="ja-JP" altLang="en-US" smtClean="0"/>
              <a:t>2024/1/18</a:t>
            </a:fld>
            <a:endParaRPr kumimoji="1" lang="ja-JP" altLang="en-US" dirty="0"/>
          </a:p>
        </p:txBody>
      </p:sp>
      <p:sp>
        <p:nvSpPr>
          <p:cNvPr id="3" name="フッター プレースホルダー 2"/>
          <p:cNvSpPr>
            <a:spLocks noGrp="1"/>
          </p:cNvSpPr>
          <p:nvPr>
            <p:ph type="ftr" sz="quarter" idx="11"/>
          </p:nvPr>
        </p:nvSpPr>
        <p:spPr/>
        <p:txBody>
          <a:bodyPr/>
          <a:lstStyle/>
          <a:p>
            <a:r>
              <a:rPr kumimoji="1" lang="ja-JP" altLang="en-US"/>
              <a:t>機関名：（フッター機能で入力）</a:t>
            </a:r>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989E1C4-E83E-4C43-A692-63CD84E7E5B0}" type="datetime1">
              <a:rPr kumimoji="1" lang="ja-JP" altLang="en-US" smtClean="0"/>
              <a:t>2024/1/18</a:t>
            </a:fld>
            <a:endParaRPr kumimoji="1" lang="ja-JP" altLang="en-US" dirty="0"/>
          </a:p>
        </p:txBody>
      </p:sp>
      <p:sp>
        <p:nvSpPr>
          <p:cNvPr id="6" name="フッター プレースホルダー 5"/>
          <p:cNvSpPr>
            <a:spLocks noGrp="1"/>
          </p:cNvSpPr>
          <p:nvPr>
            <p:ph type="ftr" sz="quarter" idx="11"/>
          </p:nvPr>
        </p:nvSpPr>
        <p:spPr/>
        <p:txBody>
          <a:bodyPr/>
          <a:lstStyle/>
          <a:p>
            <a:r>
              <a:rPr kumimoji="1" lang="ja-JP" altLang="en-US"/>
              <a:t>機関名：（フッター機能で入力）</a:t>
            </a:r>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49949F5-80C4-4100-A009-FEEC80C0D6D8}" type="datetime1">
              <a:rPr kumimoji="1" lang="ja-JP" altLang="en-US" smtClean="0"/>
              <a:t>2024/1/18</a:t>
            </a:fld>
            <a:endParaRPr kumimoji="1" lang="ja-JP" altLang="en-US" dirty="0"/>
          </a:p>
        </p:txBody>
      </p:sp>
      <p:sp>
        <p:nvSpPr>
          <p:cNvPr id="6" name="フッター プレースホルダー 5"/>
          <p:cNvSpPr>
            <a:spLocks noGrp="1"/>
          </p:cNvSpPr>
          <p:nvPr>
            <p:ph type="ftr" sz="quarter" idx="11"/>
          </p:nvPr>
        </p:nvSpPr>
        <p:spPr/>
        <p:txBody>
          <a:bodyPr/>
          <a:lstStyle/>
          <a:p>
            <a:r>
              <a:rPr kumimoji="1" lang="ja-JP" altLang="en-US"/>
              <a:t>機関名：（フッター機能で入力）</a:t>
            </a:r>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A9075D-825E-45FD-819A-78A0EE24AFB8}" type="datetime1">
              <a:rPr kumimoji="1" lang="ja-JP" altLang="en-US" smtClean="0"/>
              <a:t>2024/1/18</a:t>
            </a:fld>
            <a:endParaRPr kumimoji="1" lang="ja-JP" altLang="en-US" dirty="0"/>
          </a:p>
        </p:txBody>
      </p:sp>
      <p:sp>
        <p:nvSpPr>
          <p:cNvPr id="5" name="フッター プレースホルダー 4"/>
          <p:cNvSpPr>
            <a:spLocks noGrp="1"/>
          </p:cNvSpPr>
          <p:nvPr>
            <p:ph type="ftr" sz="quarter" idx="3"/>
          </p:nvPr>
        </p:nvSpPr>
        <p:spPr>
          <a:xfrm>
            <a:off x="6273800" y="6356350"/>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機関名：（フッター機能で入力）</a:t>
            </a:r>
            <a:endParaRPr kumimoji="1" lang="ja-JP" altLang="en-US" dirty="0"/>
          </a:p>
        </p:txBody>
      </p:sp>
      <p:sp>
        <p:nvSpPr>
          <p:cNvPr id="6" name="スライド番号プレースホルダー 5"/>
          <p:cNvSpPr>
            <a:spLocks noGrp="1"/>
          </p:cNvSpPr>
          <p:nvPr>
            <p:ph type="sldNum" sz="quarter" idx="4"/>
          </p:nvPr>
        </p:nvSpPr>
        <p:spPr>
          <a:xfrm>
            <a:off x="3656856" y="6173788"/>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69480" y="861479"/>
            <a:ext cx="9361040" cy="3046988"/>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en-US" altLang="ja-JP" sz="1200" dirty="0">
              <a:latin typeface="+mn-ea"/>
            </a:endParaRPr>
          </a:p>
          <a:p>
            <a:pPr marL="180975" indent="-180975"/>
            <a:r>
              <a:rPr lang="ja-JP" altLang="en-US" sz="1200" dirty="0">
                <a:latin typeface="+mn-ea"/>
              </a:rPr>
              <a:t>〇スライド２以降の記載内容は、文部科学省における本事業採択についての対外的な説明や、審査における論点の明確化の観点から、本事業の公募要領等を踏まえ、最低限記載いただきたい論点や内容について明記したものです。したがって、実施事業に関することで項目に記載できなかった内容又は補足が必要な内容があれば</a:t>
            </a:r>
            <a:r>
              <a:rPr lang="en-US" altLang="ja-JP" sz="1200" dirty="0">
                <a:latin typeface="+mn-ea"/>
              </a:rPr>
              <a:t>､</a:t>
            </a:r>
            <a:r>
              <a:rPr lang="ja-JP" altLang="en-US" sz="1200" dirty="0">
                <a:latin typeface="+mn-ea"/>
              </a:rPr>
              <a:t>記載願います。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〇各項目の枠の大きさは便宜的なものですので、適宜変更の上、作成願います。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〇公募要領記載事項に加え、積極的に独自提案を記載願います。</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〇スライドの枚数は、</a:t>
            </a:r>
            <a:r>
              <a:rPr lang="en-US" altLang="ja-JP" sz="1200" dirty="0">
                <a:latin typeface="+mn-ea"/>
              </a:rPr>
              <a:t>50</a:t>
            </a:r>
            <a:r>
              <a:rPr lang="ja-JP" altLang="en-US" sz="1200" dirty="0">
                <a:latin typeface="+mn-ea"/>
              </a:rPr>
              <a:t>枚以内としてください。</a:t>
            </a:r>
            <a:endParaRPr lang="en-US" altLang="ja-JP" sz="1200" dirty="0">
              <a:latin typeface="+mn-ea"/>
            </a:endParaRPr>
          </a:p>
          <a:p>
            <a:pPr marL="180975" indent="-180975"/>
            <a:endParaRPr lang="en-US" altLang="ja-JP" sz="1200" dirty="0">
              <a:latin typeface="+mn-ea"/>
            </a:endParaRPr>
          </a:p>
          <a:p>
            <a:pPr marL="180975" indent="-180975"/>
            <a:r>
              <a:rPr lang="ja-JP" altLang="en-US" sz="1200" dirty="0">
                <a:latin typeface="+mn-ea"/>
              </a:rPr>
              <a:t>〇</a:t>
            </a:r>
            <a:r>
              <a:rPr kumimoji="1" lang="ja-JP" altLang="en-US" sz="1200" b="0" i="0" u="none" strike="noStrike" kern="1200" cap="none" spc="0" normalizeH="0" baseline="0" noProof="0" dirty="0">
                <a:ln>
                  <a:noFill/>
                </a:ln>
                <a:effectLst/>
                <a:uLnTx/>
                <a:uFillTx/>
                <a:latin typeface="Segoe UI"/>
                <a:ea typeface="メイリオ"/>
                <a:cs typeface="+mn-cs"/>
              </a:rPr>
              <a:t>様式自由</a:t>
            </a:r>
            <a:r>
              <a:rPr kumimoji="1" lang="ja-JP" altLang="en-US" sz="1200" b="0" i="0" u="none" strike="noStrike" kern="1200" cap="none" spc="0" normalizeH="0" baseline="0" noProof="0" dirty="0">
                <a:ln>
                  <a:noFill/>
                </a:ln>
                <a:effectLst/>
                <a:uLnTx/>
                <a:uFillTx/>
                <a:latin typeface="メイリオ"/>
                <a:ea typeface="メイリオ"/>
                <a:cs typeface="+mn-cs"/>
              </a:rPr>
              <a:t>。記載する文字は</a:t>
            </a:r>
            <a:r>
              <a:rPr kumimoji="1" lang="en-US" altLang="ja-JP" sz="1200" b="0" i="0" u="none" strike="noStrike" kern="1200" cap="none" spc="0" normalizeH="0" baseline="0" noProof="0" dirty="0">
                <a:ln>
                  <a:noFill/>
                </a:ln>
                <a:effectLst/>
                <a:uLnTx/>
                <a:uFillTx/>
                <a:latin typeface="メイリオ"/>
                <a:ea typeface="メイリオ"/>
                <a:cs typeface="+mn-cs"/>
              </a:rPr>
              <a:t>､MS</a:t>
            </a:r>
            <a:r>
              <a:rPr kumimoji="1" lang="ja-JP" altLang="en-US" sz="1200" b="0" i="0" u="none" strike="noStrike" kern="1200" cap="none" spc="0" normalizeH="0" baseline="0" noProof="0" dirty="0">
                <a:ln>
                  <a:noFill/>
                </a:ln>
                <a:effectLst/>
                <a:uLnTx/>
                <a:uFillTx/>
                <a:latin typeface="メイリオ"/>
                <a:ea typeface="メイリオ"/>
                <a:cs typeface="+mn-cs"/>
              </a:rPr>
              <a:t>ｺﾞｼｯｸ </a:t>
            </a:r>
            <a:r>
              <a:rPr kumimoji="1" lang="en-US" altLang="ja-JP" sz="1200" b="0" i="0" u="none" strike="noStrike" kern="1200" cap="none" spc="0" normalizeH="0" baseline="0" noProof="0" dirty="0">
                <a:ln>
                  <a:noFill/>
                </a:ln>
                <a:effectLst/>
                <a:uLnTx/>
                <a:uFillTx/>
                <a:latin typeface="メイリオ"/>
                <a:ea typeface="メイリオ"/>
                <a:cs typeface="+mn-cs"/>
              </a:rPr>
              <a:t>or </a:t>
            </a:r>
            <a:r>
              <a:rPr kumimoji="1" lang="ja-JP" altLang="en-US" sz="1200" b="0" i="0" u="none" strike="noStrike" kern="1200" cap="none" spc="0" normalizeH="0" baseline="0" noProof="0" dirty="0">
                <a:ln>
                  <a:noFill/>
                </a:ln>
                <a:effectLst/>
                <a:uLnTx/>
                <a:uFillTx/>
                <a:latin typeface="メイリオ"/>
                <a:ea typeface="メイリオ"/>
                <a:cs typeface="+mn-cs"/>
              </a:rPr>
              <a:t>ﾒｲﾘｵ </a:t>
            </a:r>
            <a:r>
              <a:rPr kumimoji="1" lang="en-US" altLang="ja-JP" sz="1200" b="0" i="0" u="none" strike="noStrike" kern="1200" cap="none" spc="0" normalizeH="0" baseline="0" noProof="0" dirty="0">
                <a:ln>
                  <a:noFill/>
                </a:ln>
                <a:effectLst/>
                <a:uLnTx/>
                <a:uFillTx/>
                <a:latin typeface="メイリオ"/>
                <a:ea typeface="メイリオ"/>
                <a:cs typeface="+mn-cs"/>
              </a:rPr>
              <a:t>11</a:t>
            </a:r>
            <a:r>
              <a:rPr kumimoji="1" lang="ja-JP" altLang="en-US" sz="1200" b="0" i="0" u="none" strike="noStrike" kern="1200" cap="none" spc="0" normalizeH="0" baseline="0" noProof="0" dirty="0">
                <a:ln>
                  <a:noFill/>
                </a:ln>
                <a:effectLst/>
                <a:uLnTx/>
                <a:uFillTx/>
                <a:latin typeface="メイリオ"/>
                <a:ea typeface="メイリオ"/>
                <a:cs typeface="+mn-cs"/>
              </a:rPr>
              <a:t>ﾎﾟｲﾝﾄ以上とすること（以降、同様とする）</a:t>
            </a:r>
            <a:r>
              <a:rPr kumimoji="1" lang="en-US" altLang="ja-JP" sz="1200" b="0" i="0" u="none" strike="noStrike" kern="1200" cap="none" spc="0" normalizeH="0" baseline="0" noProof="0" dirty="0">
                <a:ln>
                  <a:noFill/>
                </a:ln>
                <a:effectLst/>
                <a:uLnTx/>
                <a:uFillTx/>
                <a:latin typeface="メイリオ"/>
                <a:ea typeface="メイリオ"/>
                <a:cs typeface="+mn-cs"/>
              </a:rPr>
              <a:t>｡</a:t>
            </a:r>
          </a:p>
          <a:p>
            <a:pPr marL="180975" indent="-180975"/>
            <a:endParaRPr lang="en-US" altLang="ja-JP" sz="1200" dirty="0">
              <a:latin typeface="メイリオ"/>
              <a:ea typeface="メイリオ"/>
            </a:endParaRPr>
          </a:p>
          <a:p>
            <a:pPr marL="180975" indent="-180975"/>
            <a:endParaRPr lang="en-US" altLang="ja-JP" sz="1200" dirty="0">
              <a:latin typeface="+mn-ea"/>
            </a:endParaRPr>
          </a:p>
          <a:p>
            <a:pPr marL="180975" indent="-180975"/>
            <a:endParaRPr lang="en-US" altLang="ja-JP" sz="1200" dirty="0">
              <a:latin typeface="+mn-ea"/>
            </a:endParaRPr>
          </a:p>
          <a:p>
            <a:pPr marL="180975" indent="-180975"/>
            <a:endParaRPr lang="en-US" altLang="ja-JP" sz="1200" dirty="0">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1</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1"/>
            <a:ext cx="9900000" cy="492147"/>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令和５年度</a:t>
            </a:r>
            <a:r>
              <a:rPr lang="ja-JP" altLang="en-US" sz="1200" spc="-120" dirty="0">
                <a:solidFill>
                  <a:schemeClr val="bg1"/>
                </a:solidFill>
                <a:latin typeface="+mj-ea"/>
              </a:rPr>
              <a:t>「地域ニーズに応える産学官連携を通じたリカレント教育プラットフォーム構築支援事業」実績報告書</a:t>
            </a:r>
            <a:r>
              <a:rPr lang="en-US" altLang="ja-JP" sz="1200" spc="-120" dirty="0">
                <a:solidFill>
                  <a:schemeClr val="bg1"/>
                </a:solidFill>
                <a:latin typeface="+mj-ea"/>
              </a:rPr>
              <a:t> (P</a:t>
            </a:r>
            <a:fld id="{7DF22854-5471-4D76-A61C-50AF16AABE74}" type="slidenum">
              <a:rPr lang="en-US" altLang="ja-JP" sz="1200" spc="-120" smtClean="0">
                <a:solidFill>
                  <a:schemeClr val="bg1"/>
                </a:solidFill>
                <a:latin typeface="+mj-ea"/>
              </a:rPr>
              <a:pPr/>
              <a:t>1</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３</a:t>
            </a:r>
            <a:r>
              <a:rPr lang="zh-TW" altLang="en-US" sz="1200" b="1" dirty="0">
                <a:solidFill>
                  <a:schemeClr val="bg1"/>
                </a:solidFill>
              </a:rPr>
              <a:t>（別紙１）</a:t>
            </a:r>
            <a:endParaRPr lang="ja-JP" altLang="en-US" sz="1200" b="1" dirty="0">
              <a:solidFill>
                <a:schemeClr val="bg1"/>
              </a:solidFill>
            </a:endParaRPr>
          </a:p>
        </p:txBody>
      </p:sp>
      <p:sp>
        <p:nvSpPr>
          <p:cNvPr id="2" name="テキスト ボックス 1">
            <a:extLst>
              <a:ext uri="{FF2B5EF4-FFF2-40B4-BE49-F238E27FC236}">
                <a16:creationId xmlns:a16="http://schemas.microsoft.com/office/drawing/2014/main" id="{708F11C9-E403-4417-9E26-5B56E8088ECC}"/>
              </a:ext>
            </a:extLst>
          </p:cNvPr>
          <p:cNvSpPr txBox="1"/>
          <p:nvPr/>
        </p:nvSpPr>
        <p:spPr>
          <a:xfrm>
            <a:off x="200472" y="492147"/>
            <a:ext cx="3672408" cy="369332"/>
          </a:xfrm>
          <a:prstGeom prst="rect">
            <a:avLst/>
          </a:prstGeom>
          <a:noFill/>
        </p:spPr>
        <p:txBody>
          <a:bodyPr wrap="square" rtlCol="0">
            <a:spAutoFit/>
          </a:bodyPr>
          <a:lstStyle/>
          <a:p>
            <a:r>
              <a:rPr kumimoji="1" lang="ja-JP" altLang="en-US" dirty="0"/>
              <a:t>＜記載にあたっての留意点＞</a:t>
            </a:r>
          </a:p>
        </p:txBody>
      </p:sp>
      <p:sp>
        <p:nvSpPr>
          <p:cNvPr id="7" name="フッター プレースホルダー 6">
            <a:extLst>
              <a:ext uri="{FF2B5EF4-FFF2-40B4-BE49-F238E27FC236}">
                <a16:creationId xmlns:a16="http://schemas.microsoft.com/office/drawing/2014/main" id="{04F294A5-8EF6-1F54-BA9B-EA383F7F2F53}"/>
              </a:ext>
            </a:extLst>
          </p:cNvPr>
          <p:cNvSpPr>
            <a:spLocks noGrp="1"/>
          </p:cNvSpPr>
          <p:nvPr>
            <p:ph type="ftr" sz="quarter" idx="11"/>
          </p:nvPr>
        </p:nvSpPr>
        <p:spPr>
          <a:xfrm>
            <a:off x="3728864" y="6356350"/>
            <a:ext cx="5681836" cy="365125"/>
          </a:xfrm>
        </p:spPr>
        <p:txBody>
          <a:bodyPr/>
          <a:lstStyle/>
          <a:p>
            <a:r>
              <a:rPr kumimoji="1" lang="ja-JP" altLang="en-US" dirty="0"/>
              <a:t>機関名： （フッター機能で入力） 、事業テーマ名：（フッター機能で入力）</a:t>
            </a:r>
          </a:p>
        </p:txBody>
      </p:sp>
    </p:spTree>
    <p:extLst>
      <p:ext uri="{BB962C8B-B14F-4D97-AF65-F5344CB8AC3E}">
        <p14:creationId xmlns:p14="http://schemas.microsoft.com/office/powerpoint/2010/main" val="38130890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5402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事業の概念図</a:t>
            </a:r>
          </a:p>
        </p:txBody>
      </p:sp>
      <p:sp>
        <p:nvSpPr>
          <p:cNvPr id="9" name="テキスト ボックス 8"/>
          <p:cNvSpPr txBox="1"/>
          <p:nvPr/>
        </p:nvSpPr>
        <p:spPr>
          <a:xfrm>
            <a:off x="125464" y="692696"/>
            <a:ext cx="9649072" cy="5447645"/>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▼本事業で取り組む事業全体が分かるよう作成すること。文章のみで説明するのではなく、視覚的に分かりやすく説明してください。</a:t>
            </a:r>
            <a:endParaRPr lang="en-US" altLang="ja-JP" sz="1200" dirty="0">
              <a:latin typeface="+mn-ea"/>
            </a:endParaRPr>
          </a:p>
          <a:p>
            <a:r>
              <a:rPr lang="ja-JP" altLang="en-US" sz="1200" dirty="0">
                <a:latin typeface="+mn-ea"/>
              </a:rPr>
              <a:t>▼本事業の最終的な目標は、企業側の評価や環境整備等を含む、総合的リカレント教育推進体制の整備であるが、その目標の達成状況も具体的に記載願います。</a:t>
            </a:r>
            <a:endParaRPr lang="en-US" altLang="ja-JP" sz="1200" dirty="0">
              <a:latin typeface="+mn-ea"/>
            </a:endParaRPr>
          </a:p>
          <a:p>
            <a:endParaRPr lang="en-US" altLang="ja-JP" sz="1200" dirty="0">
              <a:latin typeface="+mn-ea"/>
            </a:endParaRPr>
          </a:p>
          <a:p>
            <a:endParaRPr lang="en-US" altLang="ja-JP" sz="1200" dirty="0">
              <a:solidFill>
                <a:schemeClr val="tx2">
                  <a:lumMod val="60000"/>
                  <a:lumOff val="40000"/>
                </a:schemeClr>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a:p>
            <a:endParaRPr lang="en-US" altLang="ja-JP" sz="1200" dirty="0">
              <a:solidFill>
                <a:srgbClr val="FFC000"/>
              </a:solidFill>
              <a:latin typeface="+mn-ea"/>
            </a:endParaRPr>
          </a:p>
        </p:txBody>
      </p:sp>
      <p:sp>
        <p:nvSpPr>
          <p:cNvPr id="11" name="角丸四角形 10"/>
          <p:cNvSpPr/>
          <p:nvPr/>
        </p:nvSpPr>
        <p:spPr>
          <a:xfrm>
            <a:off x="28338" y="333797"/>
            <a:ext cx="2188358"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lt1"/>
                </a:solidFill>
                <a:latin typeface="+mj-ea"/>
                <a:ea typeface="+mj-ea"/>
              </a:rPr>
              <a:t>事業の概念図</a:t>
            </a:r>
          </a:p>
        </p:txBody>
      </p:sp>
      <p:sp>
        <p:nvSpPr>
          <p:cNvPr id="10" name="テキスト ボックス 9"/>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令和３年度</a:t>
            </a:r>
            <a:r>
              <a:rPr lang="ja-JP" altLang="en-US" sz="1100" spc="-120" dirty="0">
                <a:solidFill>
                  <a:schemeClr val="bg1"/>
                </a:solidFill>
                <a:latin typeface="+mj-ea"/>
              </a:rPr>
              <a:t>「</a:t>
            </a:r>
            <a:r>
              <a:rPr lang="en-US" altLang="ja-JP" sz="1100" spc="-120" dirty="0">
                <a:solidFill>
                  <a:schemeClr val="bg1"/>
                </a:solidFill>
                <a:latin typeface="+mj-ea"/>
              </a:rPr>
              <a:t>DX</a:t>
            </a:r>
            <a:r>
              <a:rPr lang="ja-JP" altLang="en-US" sz="1100" spc="-120" dirty="0">
                <a:solidFill>
                  <a:schemeClr val="bg1"/>
                </a:solidFill>
                <a:latin typeface="+mj-ea"/>
              </a:rPr>
              <a:t>等成長分野を中心とした就職・転職支援のためのリカレント教育推進事業」企画提案書（</a:t>
            </a:r>
            <a:r>
              <a:rPr lang="en-US" altLang="ja-JP" sz="1100" spc="-120" dirty="0">
                <a:solidFill>
                  <a:schemeClr val="bg1"/>
                </a:solidFill>
                <a:latin typeface="+mj-ea"/>
              </a:rPr>
              <a:t>Ⅰ</a:t>
            </a:r>
            <a:r>
              <a:rPr lang="ja-JP" altLang="en-US" sz="1100" spc="-120" dirty="0">
                <a:solidFill>
                  <a:schemeClr val="bg1"/>
                </a:solidFill>
                <a:latin typeface="+mj-ea"/>
              </a:rPr>
              <a:t>：</a:t>
            </a:r>
            <a:r>
              <a:rPr lang="en-US" altLang="ja-JP" sz="1100" spc="-120" dirty="0">
                <a:solidFill>
                  <a:schemeClr val="bg1"/>
                </a:solidFill>
                <a:latin typeface="+mj-ea"/>
              </a:rPr>
              <a:t>DX</a:t>
            </a:r>
            <a:r>
              <a:rPr lang="ja-JP" altLang="en-US" sz="1100" spc="-120" dirty="0">
                <a:solidFill>
                  <a:schemeClr val="bg1"/>
                </a:solidFill>
                <a:latin typeface="+mj-ea"/>
              </a:rPr>
              <a:t>リテラシー）</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2</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6" name="正方形/長方形 1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令和５年度「地域ニーズに応える産学官連携を通じたリカレント教育プラットフォーム構築支援事業」実績報告書</a:t>
            </a:r>
            <a:r>
              <a:rPr lang="en-US" altLang="ja-JP" sz="1050" spc="-120" dirty="0">
                <a:solidFill>
                  <a:schemeClr val="bg1"/>
                </a:solidFill>
                <a:latin typeface="+mj-ea"/>
              </a:rPr>
              <a:t> (P</a:t>
            </a:r>
            <a:fld id="{7DF22854-5471-4D76-A61C-50AF16AABE74}" type="slidenum">
              <a:rPr lang="en-US" altLang="ja-JP" sz="1050" spc="-120" smtClean="0">
                <a:solidFill>
                  <a:schemeClr val="bg1"/>
                </a:solidFill>
                <a:latin typeface="+mj-ea"/>
              </a:rPr>
              <a:pPr/>
              <a:t>2</a:t>
            </a:fld>
            <a:r>
              <a:rPr lang="en-US" altLang="ja-JP" sz="1050" spc="-120" dirty="0">
                <a:solidFill>
                  <a:schemeClr val="bg1"/>
                </a:solidFill>
                <a:latin typeface="+mj-ea"/>
              </a:rPr>
              <a:t>)</a:t>
            </a:r>
            <a:r>
              <a:rPr lang="ja-JP" altLang="en-US" sz="1050" spc="-120" dirty="0">
                <a:solidFill>
                  <a:schemeClr val="bg1"/>
                </a:solidFill>
                <a:latin typeface="+mj-ea"/>
              </a:rPr>
              <a:t>　　　</a:t>
            </a:r>
            <a:r>
              <a:rPr lang="zh-TW" altLang="en-US" sz="1050" b="1" dirty="0">
                <a:solidFill>
                  <a:schemeClr val="bg1"/>
                </a:solidFill>
              </a:rPr>
              <a:t>様式</a:t>
            </a:r>
            <a:r>
              <a:rPr lang="ja-JP" altLang="en-US" sz="1050" b="1" dirty="0">
                <a:solidFill>
                  <a:schemeClr val="bg1"/>
                </a:solidFill>
              </a:rPr>
              <a:t>３</a:t>
            </a:r>
            <a:r>
              <a:rPr lang="zh-TW" altLang="en-US" sz="1050" b="1" dirty="0">
                <a:solidFill>
                  <a:schemeClr val="bg1"/>
                </a:solidFill>
              </a:rPr>
              <a:t>（別紙１）</a:t>
            </a:r>
            <a:endParaRPr lang="ja-JP" altLang="en-US" sz="1200" b="1" dirty="0">
              <a:solidFill>
                <a:schemeClr val="bg1"/>
              </a:solidFill>
            </a:endParaRPr>
          </a:p>
        </p:txBody>
      </p:sp>
      <p:sp>
        <p:nvSpPr>
          <p:cNvPr id="4" name="フッター プレースホルダー 3">
            <a:extLst>
              <a:ext uri="{FF2B5EF4-FFF2-40B4-BE49-F238E27FC236}">
                <a16:creationId xmlns:a16="http://schemas.microsoft.com/office/drawing/2014/main" id="{84948ADC-14E6-4261-91E5-557595A8A997}"/>
              </a:ext>
            </a:extLst>
          </p:cNvPr>
          <p:cNvSpPr>
            <a:spLocks noGrp="1"/>
          </p:cNvSpPr>
          <p:nvPr>
            <p:ph type="ftr" sz="quarter" idx="11"/>
          </p:nvPr>
        </p:nvSpPr>
        <p:spPr>
          <a:xfrm>
            <a:off x="2432720" y="6356350"/>
            <a:ext cx="6977980" cy="365125"/>
          </a:xfrm>
        </p:spPr>
        <p:txBody>
          <a:bodyPr/>
          <a:lstStyle/>
          <a:p>
            <a:r>
              <a:rPr kumimoji="1" lang="ja-JP" altLang="en-US" dirty="0"/>
              <a:t>機関名： （フッター機能で入力） 、事業テーマ名：（フッター機能で入力）</a:t>
            </a:r>
          </a:p>
        </p:txBody>
      </p:sp>
    </p:spTree>
    <p:extLst>
      <p:ext uri="{BB962C8B-B14F-4D97-AF65-F5344CB8AC3E}">
        <p14:creationId xmlns:p14="http://schemas.microsoft.com/office/powerpoint/2010/main" val="533043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33404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プラットフォームの概要</a:t>
            </a:r>
            <a:endParaRPr lang="ja-JP" altLang="en-US" sz="1400" dirty="0">
              <a:solidFill>
                <a:schemeClr val="lt1"/>
              </a:solidFill>
              <a:latin typeface="+mj-ea"/>
              <a:ea typeface="+mj-ea"/>
            </a:endParaRPr>
          </a:p>
        </p:txBody>
      </p:sp>
      <p:sp>
        <p:nvSpPr>
          <p:cNvPr id="9" name="テキスト ボックス 8"/>
          <p:cNvSpPr txBox="1"/>
          <p:nvPr/>
        </p:nvSpPr>
        <p:spPr>
          <a:xfrm>
            <a:off x="122326" y="660276"/>
            <a:ext cx="9649072" cy="2492990"/>
          </a:xfrm>
          <a:prstGeom prst="rect">
            <a:avLst/>
          </a:prstGeom>
          <a:noFill/>
          <a:ln>
            <a:solidFill>
              <a:schemeClr val="tx2">
                <a:lumMod val="40000"/>
                <a:lumOff val="60000"/>
              </a:schemeClr>
            </a:solidFill>
            <a:prstDash val="dash"/>
          </a:ln>
        </p:spPr>
        <p:txBody>
          <a:bodyPr wrap="square" rtlCol="0">
            <a:spAutoFit/>
          </a:bodyPr>
          <a:lstStyle/>
          <a:p>
            <a:pPr marL="180000" indent="-180000"/>
            <a:r>
              <a:rPr lang="ja-JP" altLang="en-US" sz="1200" dirty="0">
                <a:latin typeface="+mn-ea"/>
              </a:rPr>
              <a:t>▼プラットフォーム（産、学、官、金）の体制や取組内容について、文章のみで説明するのではなく、図や表を用いて視覚的に分かりやすく説明してください。 （</a:t>
            </a:r>
            <a:r>
              <a:rPr lang="en-US" altLang="ja-JP" sz="1200" dirty="0">
                <a:latin typeface="+mn-ea"/>
              </a:rPr>
              <a:t>※</a:t>
            </a:r>
            <a:r>
              <a:rPr lang="ja-JP" altLang="en-US" sz="1200" dirty="0">
                <a:latin typeface="+mn-ea"/>
              </a:rPr>
              <a:t>「学」の構成の中に必ず複数の大学が入っていること。）</a:t>
            </a:r>
            <a:endParaRPr lang="en-US" altLang="ja-JP" sz="1200" dirty="0">
              <a:latin typeface="+mn-ea"/>
            </a:endParaRPr>
          </a:p>
          <a:p>
            <a:pPr marL="180000" indent="-180000"/>
            <a:r>
              <a:rPr lang="ja-JP" altLang="en-US" sz="1200" dirty="0">
                <a:latin typeface="+mn-ea"/>
              </a:rPr>
              <a:t>▼各機関の名称、役割等を連携機関毎に具体的に記載願います。</a:t>
            </a:r>
            <a:endParaRPr lang="en-US" altLang="ja-JP" sz="1200" dirty="0">
              <a:latin typeface="+mn-ea"/>
            </a:endParaRPr>
          </a:p>
          <a:p>
            <a:pPr marL="180000" indent="-180000"/>
            <a:r>
              <a:rPr lang="ja-JP" altLang="en-US" sz="1200" dirty="0">
                <a:latin typeface="+mn-ea"/>
              </a:rPr>
              <a:t>▼現行のプラットフォームで、①リカレント教育に関する人材ニーズの把握、②コーディネーター配置、③大学等の教育コンテンツと地域ニーズのマッチングをどのように行っているのか具体的に記載願います。</a:t>
            </a:r>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a:p>
            <a:endParaRPr lang="en-US" altLang="ja-JP" sz="1200" dirty="0">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3</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0" name="正方形/長方形 9"/>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令和５年度「地域ニーズに応える産学官連携を通じたリカレント教育プラットフォーム構築支援事業」</a:t>
            </a:r>
            <a:r>
              <a:rPr lang="ja-JP" altLang="en-US" sz="1200" spc="-120" dirty="0">
                <a:solidFill>
                  <a:schemeClr val="bg1"/>
                </a:solidFill>
                <a:latin typeface="+mj-ea"/>
              </a:rPr>
              <a:t>実績報告書</a:t>
            </a:r>
            <a:r>
              <a:rPr lang="en-US" altLang="ja-JP" sz="1200" spc="-120" dirty="0">
                <a:solidFill>
                  <a:schemeClr val="bg1"/>
                </a:solidFill>
                <a:latin typeface="+mj-ea"/>
              </a:rPr>
              <a:t> (P</a:t>
            </a:r>
            <a:fld id="{7DF22854-5471-4D76-A61C-50AF16AABE74}" type="slidenum">
              <a:rPr lang="en-US" altLang="ja-JP" sz="1200" spc="-120" smtClean="0">
                <a:solidFill>
                  <a:schemeClr val="bg1"/>
                </a:solidFill>
                <a:latin typeface="+mj-ea"/>
              </a:rPr>
              <a:pPr/>
              <a:t>3</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３</a:t>
            </a:r>
            <a:r>
              <a:rPr lang="zh-TW" altLang="en-US" sz="1200" b="1" dirty="0">
                <a:solidFill>
                  <a:schemeClr val="bg1"/>
                </a:solidFill>
              </a:rPr>
              <a:t>（別紙１）</a:t>
            </a:r>
            <a:endParaRPr lang="ja-JP" altLang="en-US" sz="1200" b="1" dirty="0">
              <a:solidFill>
                <a:schemeClr val="bg1"/>
              </a:solidFill>
            </a:endParaRPr>
          </a:p>
        </p:txBody>
      </p:sp>
      <p:sp>
        <p:nvSpPr>
          <p:cNvPr id="2" name="フッター プレースホルダー 1">
            <a:extLst>
              <a:ext uri="{FF2B5EF4-FFF2-40B4-BE49-F238E27FC236}">
                <a16:creationId xmlns:a16="http://schemas.microsoft.com/office/drawing/2014/main" id="{B9B3E173-DD13-36C4-729A-720554531D48}"/>
              </a:ext>
            </a:extLst>
          </p:cNvPr>
          <p:cNvSpPr>
            <a:spLocks noGrp="1"/>
          </p:cNvSpPr>
          <p:nvPr>
            <p:ph type="ftr" sz="quarter" idx="11"/>
          </p:nvPr>
        </p:nvSpPr>
        <p:spPr>
          <a:xfrm>
            <a:off x="3656856" y="6356350"/>
            <a:ext cx="5753844" cy="365125"/>
          </a:xfrm>
        </p:spPr>
        <p:txBody>
          <a:bodyPr/>
          <a:lstStyle/>
          <a:p>
            <a:r>
              <a:rPr kumimoji="1" lang="ja-JP" altLang="en-US" dirty="0"/>
              <a:t>機関名： （フッター機能で入力） 、事業テーマ名：（フッター機能で入力）</a:t>
            </a:r>
          </a:p>
        </p:txBody>
      </p:sp>
      <p:sp>
        <p:nvSpPr>
          <p:cNvPr id="3" name="角丸四角形 5">
            <a:extLst>
              <a:ext uri="{FF2B5EF4-FFF2-40B4-BE49-F238E27FC236}">
                <a16:creationId xmlns:a16="http://schemas.microsoft.com/office/drawing/2014/main" id="{E88349E2-493E-0247-B855-22A893A0D36C}"/>
              </a:ext>
            </a:extLst>
          </p:cNvPr>
          <p:cNvSpPr/>
          <p:nvPr/>
        </p:nvSpPr>
        <p:spPr>
          <a:xfrm>
            <a:off x="3224808" y="347991"/>
            <a:ext cx="1224136" cy="26161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rgbClr val="FF0000"/>
                </a:solidFill>
                <a:latin typeface="+mj-ea"/>
                <a:ea typeface="+mj-ea"/>
              </a:rPr>
              <a:t>フェーズ１</a:t>
            </a:r>
          </a:p>
        </p:txBody>
      </p:sp>
    </p:spTree>
    <p:extLst>
      <p:ext uri="{BB962C8B-B14F-4D97-AF65-F5344CB8AC3E}">
        <p14:creationId xmlns:p14="http://schemas.microsoft.com/office/powerpoint/2010/main" val="3384136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4</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6000" y="11875"/>
            <a:ext cx="9900000" cy="392790"/>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令和５年度「地域ニーズに応える産学官連携を通じたリカレント教育プラットフォーム構築支援事業」</a:t>
            </a:r>
            <a:r>
              <a:rPr lang="ja-JP" altLang="en-US" sz="1200" spc="-120" dirty="0">
                <a:solidFill>
                  <a:schemeClr val="bg1"/>
                </a:solidFill>
                <a:latin typeface="+mj-ea"/>
              </a:rPr>
              <a:t>実績報告書</a:t>
            </a:r>
            <a:r>
              <a:rPr lang="en-US" altLang="ja-JP" sz="1200" spc="-120" dirty="0">
                <a:solidFill>
                  <a:schemeClr val="bg1"/>
                </a:solidFill>
                <a:latin typeface="+mj-ea"/>
              </a:rPr>
              <a:t> (P</a:t>
            </a:r>
            <a:fld id="{7DF22854-5471-4D76-A61C-50AF16AABE74}" type="slidenum">
              <a:rPr lang="en-US" altLang="ja-JP" sz="1200" spc="-120" smtClean="0">
                <a:solidFill>
                  <a:schemeClr val="bg1"/>
                </a:solidFill>
                <a:latin typeface="+mj-ea"/>
              </a:rPr>
              <a:pPr/>
              <a:t>4</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３</a:t>
            </a:r>
            <a:r>
              <a:rPr lang="zh-TW" altLang="en-US" sz="1200" b="1" dirty="0">
                <a:solidFill>
                  <a:schemeClr val="bg1"/>
                </a:solidFill>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256928" y="1137228"/>
            <a:ext cx="9520608" cy="2308324"/>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rPr>
              <a:t>▼</a:t>
            </a:r>
            <a:r>
              <a:rPr kumimoji="1" lang="ja-JP" altLang="en-US" sz="1200" b="0" i="0" u="none" strike="noStrike" kern="1200" cap="none" spc="0" normalizeH="0" baseline="0" noProof="0" dirty="0">
                <a:ln>
                  <a:noFill/>
                </a:ln>
                <a:effectLst/>
                <a:uLnTx/>
                <a:uFillTx/>
                <a:latin typeface="メイリオ"/>
                <a:ea typeface="メイリオ"/>
                <a:cs typeface="+mn-cs"/>
              </a:rPr>
              <a:t>地域の産業構造を踏まえた人材育成に関する課題を整理し、その解決に向け、域内の大学等が行うリカレント教育とのマッチングを現行の取組に比べてどのように発展的に行ったか具体的に記載願います。</a:t>
            </a: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6" name="角丸四角形 10">
            <a:extLst>
              <a:ext uri="{FF2B5EF4-FFF2-40B4-BE49-F238E27FC236}">
                <a16:creationId xmlns:a16="http://schemas.microsoft.com/office/drawing/2014/main" id="{E2A1CB6D-A493-4DA6-8C84-BFD5791A51A6}"/>
              </a:ext>
            </a:extLst>
          </p:cNvPr>
          <p:cNvSpPr/>
          <p:nvPr/>
        </p:nvSpPr>
        <p:spPr>
          <a:xfrm>
            <a:off x="128464" y="569402"/>
            <a:ext cx="5043560"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地域の人材育成ニーズと教育資源のマッチング</a:t>
            </a:r>
          </a:p>
        </p:txBody>
      </p:sp>
      <p:sp>
        <p:nvSpPr>
          <p:cNvPr id="2" name="フッター プレースホルダー 1">
            <a:extLst>
              <a:ext uri="{FF2B5EF4-FFF2-40B4-BE49-F238E27FC236}">
                <a16:creationId xmlns:a16="http://schemas.microsoft.com/office/drawing/2014/main" id="{0601C064-77A5-C02C-FD91-685E5683780E}"/>
              </a:ext>
            </a:extLst>
          </p:cNvPr>
          <p:cNvSpPr>
            <a:spLocks noGrp="1"/>
          </p:cNvSpPr>
          <p:nvPr>
            <p:ph type="ftr" sz="quarter" idx="11"/>
          </p:nvPr>
        </p:nvSpPr>
        <p:spPr>
          <a:xfrm>
            <a:off x="3800872" y="6356350"/>
            <a:ext cx="5609828" cy="365125"/>
          </a:xfrm>
        </p:spPr>
        <p:txBody>
          <a:bodyPr/>
          <a:lstStyle/>
          <a:p>
            <a:r>
              <a:rPr kumimoji="1" lang="ja-JP" altLang="en-US" dirty="0"/>
              <a:t>機関名： （フッター機能で入力） 、事業テーマ名：（フッター機能で入力）</a:t>
            </a:r>
          </a:p>
        </p:txBody>
      </p:sp>
      <p:sp>
        <p:nvSpPr>
          <p:cNvPr id="3" name="角丸四角形 5">
            <a:extLst>
              <a:ext uri="{FF2B5EF4-FFF2-40B4-BE49-F238E27FC236}">
                <a16:creationId xmlns:a16="http://schemas.microsoft.com/office/drawing/2014/main" id="{9D180435-0816-D413-EA94-6FC27AE80BC7}"/>
              </a:ext>
            </a:extLst>
          </p:cNvPr>
          <p:cNvSpPr/>
          <p:nvPr/>
        </p:nvSpPr>
        <p:spPr>
          <a:xfrm>
            <a:off x="5027736" y="620688"/>
            <a:ext cx="1224136" cy="26161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rgbClr val="FF0000"/>
                </a:solidFill>
                <a:latin typeface="+mj-ea"/>
                <a:ea typeface="+mj-ea"/>
              </a:rPr>
              <a:t>フェーズ１</a:t>
            </a:r>
          </a:p>
        </p:txBody>
      </p:sp>
    </p:spTree>
    <p:extLst>
      <p:ext uri="{BB962C8B-B14F-4D97-AF65-F5344CB8AC3E}">
        <p14:creationId xmlns:p14="http://schemas.microsoft.com/office/powerpoint/2010/main" val="2170876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6000" y="11875"/>
            <a:ext cx="9900000" cy="348954"/>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令和５年度「地域ニーズに応える産学官連携を通じたリカレント教育プラットフォーム構築支援事業」</a:t>
            </a:r>
            <a:r>
              <a:rPr lang="ja-JP" altLang="en-US" sz="1200" spc="-120" dirty="0">
                <a:solidFill>
                  <a:schemeClr val="bg1"/>
                </a:solidFill>
                <a:latin typeface="+mj-ea"/>
              </a:rPr>
              <a:t>実績報告書</a:t>
            </a:r>
            <a:r>
              <a:rPr lang="en-US" altLang="ja-JP" sz="1200" spc="-120" dirty="0">
                <a:solidFill>
                  <a:schemeClr val="bg1"/>
                </a:solidFill>
                <a:latin typeface="+mj-ea"/>
              </a:rPr>
              <a:t> (P</a:t>
            </a:r>
            <a:fld id="{7DF22854-5471-4D76-A61C-50AF16AABE74}" type="slidenum">
              <a:rPr lang="en-US" altLang="ja-JP" sz="1200" spc="-120" smtClean="0">
                <a:solidFill>
                  <a:schemeClr val="bg1"/>
                </a:solidFill>
                <a:latin typeface="+mj-ea"/>
              </a:rPr>
              <a:pPr/>
              <a:t>5</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３</a:t>
            </a:r>
            <a:r>
              <a:rPr lang="zh-TW" altLang="en-US" sz="1200" b="1" dirty="0">
                <a:solidFill>
                  <a:schemeClr val="bg1"/>
                </a:solidFill>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256928" y="908720"/>
            <a:ext cx="9304584" cy="4524315"/>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rPr>
              <a:t>▼</a:t>
            </a:r>
            <a:r>
              <a:rPr kumimoji="1" lang="ja-JP" altLang="en-US" sz="1200" b="0" i="0" u="none" strike="noStrike" kern="1200" cap="none" spc="0" normalizeH="0" baseline="0" noProof="0" dirty="0">
                <a:ln>
                  <a:noFill/>
                </a:ln>
                <a:effectLst/>
                <a:uLnTx/>
                <a:uFillTx/>
                <a:latin typeface="+mn-ea"/>
                <a:cs typeface="+mn-cs"/>
              </a:rPr>
              <a:t>企業側がリカレント教育</a:t>
            </a:r>
            <a:r>
              <a:rPr lang="ja-JP" altLang="en-US" sz="1200" dirty="0">
                <a:latin typeface="+mn-ea"/>
              </a:rPr>
              <a:t>プログラム受講</a:t>
            </a:r>
            <a:r>
              <a:rPr kumimoji="1" lang="ja-JP" altLang="en-US" sz="1200" b="0" i="0" u="none" strike="noStrike" kern="1200" cap="none" spc="0" normalizeH="0" baseline="0" noProof="0" dirty="0">
                <a:ln>
                  <a:noFill/>
                </a:ln>
                <a:effectLst/>
                <a:uLnTx/>
                <a:uFillTx/>
                <a:latin typeface="+mn-ea"/>
                <a:cs typeface="+mn-cs"/>
              </a:rPr>
              <a:t>の有用性等を適切に評価しうる評価方法を策定し、その評価結果に基づき、プログラムを改善し、評価方法も適宜見直すといった好循環をどのように構築したか具体的に記載願います。</a:t>
            </a: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6" name="角丸四角形 10">
            <a:extLst>
              <a:ext uri="{FF2B5EF4-FFF2-40B4-BE49-F238E27FC236}">
                <a16:creationId xmlns:a16="http://schemas.microsoft.com/office/drawing/2014/main" id="{E2A1CB6D-A493-4DA6-8C84-BFD5791A51A6}"/>
              </a:ext>
            </a:extLst>
          </p:cNvPr>
          <p:cNvSpPr/>
          <p:nvPr/>
        </p:nvSpPr>
        <p:spPr>
          <a:xfrm>
            <a:off x="128464" y="476672"/>
            <a:ext cx="5043560"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教育プログラムの適切な評価方法・体制の整備</a:t>
            </a:r>
          </a:p>
        </p:txBody>
      </p:sp>
      <p:sp>
        <p:nvSpPr>
          <p:cNvPr id="2" name="フッター プレースホルダー 1">
            <a:extLst>
              <a:ext uri="{FF2B5EF4-FFF2-40B4-BE49-F238E27FC236}">
                <a16:creationId xmlns:a16="http://schemas.microsoft.com/office/drawing/2014/main" id="{0CF7FB8D-82DF-5998-C826-0CCF54FFCB87}"/>
              </a:ext>
            </a:extLst>
          </p:cNvPr>
          <p:cNvSpPr>
            <a:spLocks noGrp="1"/>
          </p:cNvSpPr>
          <p:nvPr>
            <p:ph type="ftr" sz="quarter" idx="11"/>
          </p:nvPr>
        </p:nvSpPr>
        <p:spPr>
          <a:xfrm>
            <a:off x="3008784" y="6356350"/>
            <a:ext cx="6401916" cy="365125"/>
          </a:xfrm>
        </p:spPr>
        <p:txBody>
          <a:bodyPr/>
          <a:lstStyle/>
          <a:p>
            <a:r>
              <a:rPr kumimoji="1" lang="ja-JP" altLang="en-US" dirty="0"/>
              <a:t>機関名： （フッター機能で入力） 、事業テーマ名：（フッター機能で入力）</a:t>
            </a:r>
          </a:p>
        </p:txBody>
      </p:sp>
      <p:sp>
        <p:nvSpPr>
          <p:cNvPr id="3" name="角丸四角形 5">
            <a:extLst>
              <a:ext uri="{FF2B5EF4-FFF2-40B4-BE49-F238E27FC236}">
                <a16:creationId xmlns:a16="http://schemas.microsoft.com/office/drawing/2014/main" id="{0E190BFD-9917-2C94-C461-17A01314AEBA}"/>
              </a:ext>
            </a:extLst>
          </p:cNvPr>
          <p:cNvSpPr/>
          <p:nvPr/>
        </p:nvSpPr>
        <p:spPr>
          <a:xfrm>
            <a:off x="5097016" y="548680"/>
            <a:ext cx="1224136" cy="26161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rgbClr val="FF0000"/>
                </a:solidFill>
                <a:latin typeface="+mj-ea"/>
                <a:ea typeface="+mj-ea"/>
              </a:rPr>
              <a:t>フェーズ２</a:t>
            </a:r>
          </a:p>
        </p:txBody>
      </p:sp>
    </p:spTree>
    <p:extLst>
      <p:ext uri="{BB962C8B-B14F-4D97-AF65-F5344CB8AC3E}">
        <p14:creationId xmlns:p14="http://schemas.microsoft.com/office/powerpoint/2010/main" val="40134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6</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6000" y="11875"/>
            <a:ext cx="9900000" cy="348954"/>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令和５年度「地域ニーズに応える産学官連携を通じたリカレント教育プラットフォーム構築支援事業」</a:t>
            </a:r>
            <a:r>
              <a:rPr lang="ja-JP" altLang="en-US" sz="1200" spc="-120" dirty="0">
                <a:solidFill>
                  <a:schemeClr val="bg1"/>
                </a:solidFill>
                <a:latin typeface="+mj-ea"/>
              </a:rPr>
              <a:t>実績報告書</a:t>
            </a:r>
            <a:r>
              <a:rPr lang="en-US" altLang="ja-JP" sz="1200" spc="-120" dirty="0">
                <a:solidFill>
                  <a:schemeClr val="bg1"/>
                </a:solidFill>
                <a:latin typeface="+mj-ea"/>
              </a:rPr>
              <a:t> (P</a:t>
            </a:r>
            <a:fld id="{7DF22854-5471-4D76-A61C-50AF16AABE74}" type="slidenum">
              <a:rPr lang="en-US" altLang="ja-JP" sz="1200" spc="-120" smtClean="0">
                <a:solidFill>
                  <a:schemeClr val="bg1"/>
                </a:solidFill>
                <a:latin typeface="+mj-ea"/>
              </a:rPr>
              <a:pPr/>
              <a:t>6</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３</a:t>
            </a:r>
            <a:r>
              <a:rPr lang="zh-TW" altLang="en-US" sz="1200" b="1" dirty="0">
                <a:solidFill>
                  <a:schemeClr val="bg1"/>
                </a:solidFill>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256928" y="980728"/>
            <a:ext cx="9448600" cy="4339650"/>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rPr>
              <a:t>▼プラットフォーム内で企業側のリカレント教育に関する取組状況をどのように共有したのか具体的に記載願います。</a:t>
            </a:r>
            <a:endParaRPr lang="en-US" altLang="ja-JP" sz="1200" dirty="0">
              <a:latin typeface="+mn-ea"/>
            </a:endParaRPr>
          </a:p>
          <a:p>
            <a:pPr>
              <a:defRPr/>
            </a:pPr>
            <a:r>
              <a:rPr lang="ja-JP" altLang="en-US" sz="1200" dirty="0">
                <a:latin typeface="+mn-ea"/>
              </a:rPr>
              <a:t>▼地域におけるリカレント教育の受講促進に向けた企業側の環境整備に関する指針等を明示し、大学側における当該指針等に対応した取組をどのように推進していったのか具合的に記載願います。</a:t>
            </a:r>
            <a:endParaRPr lang="en-US" altLang="ja-JP" sz="1200" dirty="0">
              <a:latin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6" name="角丸四角形 10">
            <a:extLst>
              <a:ext uri="{FF2B5EF4-FFF2-40B4-BE49-F238E27FC236}">
                <a16:creationId xmlns:a16="http://schemas.microsoft.com/office/drawing/2014/main" id="{E2A1CB6D-A493-4DA6-8C84-BFD5791A51A6}"/>
              </a:ext>
            </a:extLst>
          </p:cNvPr>
          <p:cNvSpPr/>
          <p:nvPr/>
        </p:nvSpPr>
        <p:spPr>
          <a:xfrm>
            <a:off x="200472" y="526702"/>
            <a:ext cx="5043560"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企業側における環境整備の促進</a:t>
            </a:r>
          </a:p>
        </p:txBody>
      </p:sp>
      <p:sp>
        <p:nvSpPr>
          <p:cNvPr id="2" name="フッター プレースホルダー 1">
            <a:extLst>
              <a:ext uri="{FF2B5EF4-FFF2-40B4-BE49-F238E27FC236}">
                <a16:creationId xmlns:a16="http://schemas.microsoft.com/office/drawing/2014/main" id="{4AC9C47F-2F29-0317-803B-863E34681BE1}"/>
              </a:ext>
            </a:extLst>
          </p:cNvPr>
          <p:cNvSpPr>
            <a:spLocks noGrp="1"/>
          </p:cNvSpPr>
          <p:nvPr>
            <p:ph type="ftr" sz="quarter" idx="11"/>
          </p:nvPr>
        </p:nvSpPr>
        <p:spPr>
          <a:xfrm>
            <a:off x="3512840" y="6356350"/>
            <a:ext cx="5897860" cy="365125"/>
          </a:xfrm>
        </p:spPr>
        <p:txBody>
          <a:bodyPr/>
          <a:lstStyle/>
          <a:p>
            <a:r>
              <a:rPr kumimoji="1" lang="ja-JP" altLang="en-US" dirty="0"/>
              <a:t>機関名： （フッター機能で入力） 、事業テーマ名：（フッター機能で入力）</a:t>
            </a:r>
          </a:p>
        </p:txBody>
      </p:sp>
      <p:sp>
        <p:nvSpPr>
          <p:cNvPr id="3" name="角丸四角形 5">
            <a:extLst>
              <a:ext uri="{FF2B5EF4-FFF2-40B4-BE49-F238E27FC236}">
                <a16:creationId xmlns:a16="http://schemas.microsoft.com/office/drawing/2014/main" id="{75D8751A-CB24-CA78-D73F-F90127019AAA}"/>
              </a:ext>
            </a:extLst>
          </p:cNvPr>
          <p:cNvSpPr/>
          <p:nvPr/>
        </p:nvSpPr>
        <p:spPr>
          <a:xfrm>
            <a:off x="5169024" y="575102"/>
            <a:ext cx="1224136" cy="26161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rgbClr val="FF0000"/>
                </a:solidFill>
                <a:latin typeface="+mj-ea"/>
                <a:ea typeface="+mj-ea"/>
              </a:rPr>
              <a:t>フェーズ２</a:t>
            </a:r>
          </a:p>
        </p:txBody>
      </p:sp>
    </p:spTree>
    <p:extLst>
      <p:ext uri="{BB962C8B-B14F-4D97-AF65-F5344CB8AC3E}">
        <p14:creationId xmlns:p14="http://schemas.microsoft.com/office/powerpoint/2010/main" val="13200103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7</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6000" y="11875"/>
            <a:ext cx="9900000" cy="348954"/>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令和５年度「地域ニーズに応える産学官連携を通じたリカレント教育プラットフォーム構築支援事業」</a:t>
            </a:r>
            <a:r>
              <a:rPr lang="ja-JP" altLang="en-US" sz="1200" spc="-120" dirty="0">
                <a:solidFill>
                  <a:schemeClr val="bg1"/>
                </a:solidFill>
                <a:latin typeface="+mj-ea"/>
              </a:rPr>
              <a:t>実績報告書</a:t>
            </a:r>
            <a:r>
              <a:rPr lang="en-US" altLang="ja-JP" sz="1200" spc="-120" dirty="0">
                <a:solidFill>
                  <a:schemeClr val="bg1"/>
                </a:solidFill>
                <a:latin typeface="+mj-ea"/>
              </a:rPr>
              <a:t> (P</a:t>
            </a:r>
            <a:fld id="{7DF22854-5471-4D76-A61C-50AF16AABE74}" type="slidenum">
              <a:rPr lang="en-US" altLang="ja-JP" sz="1200" spc="-120" smtClean="0">
                <a:solidFill>
                  <a:schemeClr val="bg1"/>
                </a:solidFill>
                <a:latin typeface="+mj-ea"/>
              </a:rPr>
              <a:pPr/>
              <a:t>7</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３</a:t>
            </a:r>
            <a:r>
              <a:rPr lang="zh-TW" altLang="en-US" sz="1200" b="1" dirty="0">
                <a:solidFill>
                  <a:schemeClr val="bg1"/>
                </a:solidFill>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6" name="角丸四角形 10">
            <a:extLst>
              <a:ext uri="{FF2B5EF4-FFF2-40B4-BE49-F238E27FC236}">
                <a16:creationId xmlns:a16="http://schemas.microsoft.com/office/drawing/2014/main" id="{E2A1CB6D-A493-4DA6-8C84-BFD5791A51A6}"/>
              </a:ext>
            </a:extLst>
          </p:cNvPr>
          <p:cNvSpPr/>
          <p:nvPr/>
        </p:nvSpPr>
        <p:spPr>
          <a:xfrm>
            <a:off x="134438" y="531381"/>
            <a:ext cx="5043560"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dirty="0">
                <a:solidFill>
                  <a:prstClr val="white"/>
                </a:solidFill>
                <a:latin typeface="游ゴシック Bold"/>
                <a:ea typeface="游ゴシック Bold"/>
              </a:rPr>
              <a:t>経営者層をターゲットにしたリカレント教育プログラム開発</a:t>
            </a:r>
            <a:endPar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8" name="テキスト ボックス 7">
            <a:extLst>
              <a:ext uri="{FF2B5EF4-FFF2-40B4-BE49-F238E27FC236}">
                <a16:creationId xmlns:a16="http://schemas.microsoft.com/office/drawing/2014/main" id="{80806854-99CE-45A5-9E5D-E194CEC990BD}"/>
              </a:ext>
            </a:extLst>
          </p:cNvPr>
          <p:cNvSpPr txBox="1"/>
          <p:nvPr/>
        </p:nvSpPr>
        <p:spPr>
          <a:xfrm>
            <a:off x="128464" y="980728"/>
            <a:ext cx="9649072" cy="3416320"/>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rPr>
              <a:t>▼大学等の協力を得た経営者向けプログラムをどのように開発したのか具体的に記載願います</a:t>
            </a:r>
            <a:r>
              <a:rPr lang="ja-JP" altLang="en-US" sz="1200" dirty="0">
                <a:solidFill>
                  <a:srgbClr val="000000"/>
                </a:solidFill>
                <a:effectLst/>
                <a:latin typeface="+mn-ea"/>
                <a:cs typeface="ＭＳ 明朝" panose="02020609040205080304" pitchFamily="17" charset="-128"/>
              </a:rPr>
              <a:t>。</a:t>
            </a:r>
            <a:endParaRPr lang="en-US" altLang="ja-JP" sz="1200" dirty="0">
              <a:solidFill>
                <a:srgbClr val="000000"/>
              </a:solidFill>
              <a:effectLst/>
              <a:latin typeface="+mn-ea"/>
              <a:cs typeface="ＭＳ 明朝" panose="02020609040205080304" pitchFamily="17"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rPr>
              <a:t>▼地域企業の経営者を集めて当該プログラムをどのように提供したのか具体的に記載願います。</a:t>
            </a: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prstClr val="black"/>
              </a:solidFill>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メイリオ"/>
              <a:ea typeface="メイリオ"/>
              <a:cs typeface="+mn-cs"/>
            </a:endParaRPr>
          </a:p>
        </p:txBody>
      </p:sp>
      <p:sp>
        <p:nvSpPr>
          <p:cNvPr id="2" name="フッター プレースホルダー 1">
            <a:extLst>
              <a:ext uri="{FF2B5EF4-FFF2-40B4-BE49-F238E27FC236}">
                <a16:creationId xmlns:a16="http://schemas.microsoft.com/office/drawing/2014/main" id="{B306CF8C-6A31-4649-4629-C30F25AADD5B}"/>
              </a:ext>
            </a:extLst>
          </p:cNvPr>
          <p:cNvSpPr>
            <a:spLocks noGrp="1"/>
          </p:cNvSpPr>
          <p:nvPr>
            <p:ph type="ftr" sz="quarter" idx="11"/>
          </p:nvPr>
        </p:nvSpPr>
        <p:spPr>
          <a:xfrm>
            <a:off x="3584848" y="6356350"/>
            <a:ext cx="5825852" cy="365125"/>
          </a:xfrm>
        </p:spPr>
        <p:txBody>
          <a:bodyPr/>
          <a:lstStyle/>
          <a:p>
            <a:r>
              <a:rPr kumimoji="1" lang="ja-JP" altLang="en-US" dirty="0"/>
              <a:t>機関名： （フッター機能で入力） 、事業テーマ名：（フッター機能で入力）</a:t>
            </a:r>
          </a:p>
        </p:txBody>
      </p:sp>
      <p:sp>
        <p:nvSpPr>
          <p:cNvPr id="3" name="角丸四角形 5">
            <a:extLst>
              <a:ext uri="{FF2B5EF4-FFF2-40B4-BE49-F238E27FC236}">
                <a16:creationId xmlns:a16="http://schemas.microsoft.com/office/drawing/2014/main" id="{41182672-1A94-30DF-7636-E6D7251FED49}"/>
              </a:ext>
            </a:extLst>
          </p:cNvPr>
          <p:cNvSpPr/>
          <p:nvPr/>
        </p:nvSpPr>
        <p:spPr>
          <a:xfrm>
            <a:off x="5097016" y="575102"/>
            <a:ext cx="1224136" cy="26161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rgbClr val="FF0000"/>
                </a:solidFill>
                <a:latin typeface="+mj-ea"/>
                <a:ea typeface="+mj-ea"/>
              </a:rPr>
              <a:t>フェーズ２</a:t>
            </a:r>
          </a:p>
        </p:txBody>
      </p:sp>
    </p:spTree>
    <p:extLst>
      <p:ext uri="{BB962C8B-B14F-4D97-AF65-F5344CB8AC3E}">
        <p14:creationId xmlns:p14="http://schemas.microsoft.com/office/powerpoint/2010/main" val="1268343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159568" y="21512"/>
            <a:ext cx="9076344"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120" normalizeH="0" baseline="0" noProof="0" dirty="0">
                <a:ln>
                  <a:noFill/>
                </a:ln>
                <a:solidFill>
                  <a:prstClr val="white"/>
                </a:solidFill>
                <a:effectLst/>
                <a:uLnTx/>
                <a:uFillTx/>
                <a:latin typeface="游ゴシック Bold"/>
                <a:ea typeface="メイリオ"/>
                <a:cs typeface="+mn-cs"/>
              </a:rPr>
              <a:t>令和３年度</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等成長分野を中心とした就職・転職支援のためのリカレント教育推進事業」企画提案書（</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Ⅰ</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DX</a:t>
            </a:r>
            <a:r>
              <a:rPr kumimoji="1" lang="ja-JP" altLang="en-US" sz="1100" b="0" i="0" u="none" strike="noStrike" kern="1200" cap="none" spc="-120" normalizeH="0" baseline="0" noProof="0" dirty="0">
                <a:ln>
                  <a:noFill/>
                </a:ln>
                <a:solidFill>
                  <a:prstClr val="white"/>
                </a:solidFill>
                <a:effectLst/>
                <a:uLnTx/>
                <a:uFillTx/>
                <a:latin typeface="游ゴシック Bold"/>
                <a:ea typeface="メイリオ"/>
                <a:cs typeface="+mn-cs"/>
              </a:rPr>
              <a:t>リテラシー）</a:t>
            </a:r>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(P</a:t>
            </a:r>
            <a:fld id="{7DF22854-5471-4D76-A61C-50AF16AABE74}" type="slidenum">
              <a:rPr kumimoji="1" lang="en-US" altLang="ja-JP" sz="1100" b="0" i="0" u="none" strike="noStrike" kern="1200" cap="none" spc="-120" normalizeH="0" baseline="0" noProof="0" smtClean="0">
                <a:ln>
                  <a:noFill/>
                </a:ln>
                <a:solidFill>
                  <a:prstClr val="white"/>
                </a:solidFill>
                <a:effectLst/>
                <a:uLnTx/>
                <a:uFillTx/>
                <a:latin typeface="游ゴシック Bold"/>
                <a:ea typeface="メイリオ"/>
                <a:cs typeface="+mn-cs"/>
              </a:rPr>
              <a:pPr marL="0" marR="0" lvl="0" indent="0" algn="ctr" defTabSz="914400" rtl="0" eaLnBrk="1" fontAlgn="auto" latinLnBrk="0" hangingPunct="1">
                <a:lnSpc>
                  <a:spcPct val="100000"/>
                </a:lnSpc>
                <a:spcBef>
                  <a:spcPts val="0"/>
                </a:spcBef>
                <a:spcAft>
                  <a:spcPts val="0"/>
                </a:spcAft>
                <a:buClrTx/>
                <a:buSzTx/>
                <a:buFontTx/>
                <a:buNone/>
                <a:tabLst/>
                <a:defRPr/>
              </a:pPr>
              <a:t>8</a:t>
            </a:fld>
            <a:r>
              <a:rPr kumimoji="1" lang="en-US" altLang="ja-JP" sz="1100" b="0" i="0" u="none" strike="noStrike" kern="1200" cap="none" spc="-120" normalizeH="0" baseline="0" noProof="0" dirty="0">
                <a:ln>
                  <a:noFill/>
                </a:ln>
                <a:solidFill>
                  <a:prstClr val="white"/>
                </a:solidFill>
                <a:effectLst/>
                <a:uLnTx/>
                <a:uFillTx/>
                <a:latin typeface="游ゴシック Bold"/>
                <a:ea typeface="メイリオ"/>
                <a:cs typeface="+mn-cs"/>
              </a:rPr>
              <a:t>)</a:t>
            </a:r>
            <a:endParaRPr kumimoji="1" lang="ja-JP" altLang="en-US" sz="1100" b="0" i="0" u="none" strike="noStrike" kern="1200" cap="none" spc="0" normalizeH="0" baseline="0" noProof="0" dirty="0">
              <a:ln>
                <a:noFill/>
              </a:ln>
              <a:solidFill>
                <a:prstClr val="white"/>
              </a:solidFill>
              <a:effectLst/>
              <a:uLnTx/>
              <a:uFillTx/>
              <a:latin typeface="游ゴシック Bold"/>
              <a:ea typeface="游ゴシック Bold"/>
              <a:cs typeface="+mn-cs"/>
            </a:endParaRPr>
          </a:p>
        </p:txBody>
      </p:sp>
      <p:sp>
        <p:nvSpPr>
          <p:cNvPr id="16" name="正方形/長方形 15"/>
          <p:cNvSpPr/>
          <p:nvPr/>
        </p:nvSpPr>
        <p:spPr>
          <a:xfrm>
            <a:off x="6000" y="11875"/>
            <a:ext cx="9900000" cy="348954"/>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120" normalizeH="0" baseline="0" noProof="0" dirty="0">
                <a:ln>
                  <a:noFill/>
                </a:ln>
                <a:solidFill>
                  <a:prstClr val="white"/>
                </a:solidFill>
                <a:effectLst/>
                <a:uLnTx/>
                <a:uFillTx/>
                <a:latin typeface="游ゴシック Bold"/>
                <a:ea typeface="メイリオ"/>
                <a:cs typeface="+mn-cs"/>
              </a:rPr>
              <a:t>令和５年度「地域ニーズに応える産学官連携を通じたリカレント教育プラットフォーム構築支援事業」</a:t>
            </a:r>
            <a:r>
              <a:rPr lang="ja-JP" altLang="en-US" sz="1200" spc="-120" dirty="0">
                <a:solidFill>
                  <a:schemeClr val="bg1"/>
                </a:solidFill>
                <a:latin typeface="+mj-ea"/>
              </a:rPr>
              <a:t>実績報告書</a:t>
            </a:r>
            <a:r>
              <a:rPr lang="en-US" altLang="ja-JP" sz="1200" spc="-120" dirty="0">
                <a:solidFill>
                  <a:schemeClr val="bg1"/>
                </a:solidFill>
                <a:latin typeface="+mj-ea"/>
              </a:rPr>
              <a:t> (P</a:t>
            </a:r>
            <a:fld id="{7DF22854-5471-4D76-A61C-50AF16AABE74}" type="slidenum">
              <a:rPr lang="en-US" altLang="ja-JP" sz="1200" spc="-120" smtClean="0">
                <a:solidFill>
                  <a:schemeClr val="bg1"/>
                </a:solidFill>
                <a:latin typeface="+mj-ea"/>
              </a:rPr>
              <a:pPr/>
              <a:t>8</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３</a:t>
            </a:r>
            <a:r>
              <a:rPr lang="zh-TW" altLang="en-US" sz="1200" b="1" dirty="0">
                <a:solidFill>
                  <a:schemeClr val="bg1"/>
                </a:solidFill>
              </a:rPr>
              <a:t>（別紙１）</a:t>
            </a:r>
            <a:endParaRPr kumimoji="1" lang="ja-JP" altLang="en-US" sz="1200" b="1"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14" name="テキスト ボックス 13">
            <a:extLst>
              <a:ext uri="{FF2B5EF4-FFF2-40B4-BE49-F238E27FC236}">
                <a16:creationId xmlns:a16="http://schemas.microsoft.com/office/drawing/2014/main" id="{12F52E7D-D4CE-4F81-BC74-180635F5AFEE}"/>
              </a:ext>
            </a:extLst>
          </p:cNvPr>
          <p:cNvSpPr txBox="1"/>
          <p:nvPr/>
        </p:nvSpPr>
        <p:spPr>
          <a:xfrm>
            <a:off x="256928" y="980728"/>
            <a:ext cx="9448600" cy="4893647"/>
          </a:xfrm>
          <a:prstGeom prst="rect">
            <a:avLst/>
          </a:prstGeom>
          <a:noFill/>
          <a:ln>
            <a:solidFill>
              <a:schemeClr val="tx2">
                <a:lumMod val="40000"/>
                <a:lumOff val="60000"/>
              </a:schemeClr>
            </a:solidFill>
            <a:prstDash val="dash"/>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mn-ea"/>
              </a:rPr>
              <a:t>▼</a:t>
            </a:r>
            <a:r>
              <a:rPr kumimoji="1" lang="ja-JP" altLang="en-US" sz="1200" b="0" i="0" u="none" strike="noStrike" kern="1200" cap="none" spc="0" normalizeH="0" baseline="0" noProof="0" dirty="0">
                <a:ln>
                  <a:noFill/>
                </a:ln>
                <a:effectLst/>
                <a:uLnTx/>
                <a:uFillTx/>
                <a:latin typeface="+mn-ea"/>
                <a:cs typeface="+mn-cs"/>
              </a:rPr>
              <a:t>リカレント教育の必要性や有用性を理解・共有し、企業・大学等を含め地域としてリカレント教育を推進する機運を醸成するため、各取組の成果をどのように普及啓発したのか具体的に</a:t>
            </a:r>
            <a:r>
              <a:rPr lang="ja-JP" altLang="en-US" sz="1200" dirty="0">
                <a:solidFill>
                  <a:srgbClr val="000000"/>
                </a:solidFill>
                <a:effectLst/>
                <a:latin typeface="+mn-ea"/>
                <a:cs typeface="ＭＳ 明朝" panose="02020609040205080304" pitchFamily="17" charset="-128"/>
              </a:rPr>
              <a:t>記載願います</a:t>
            </a:r>
            <a:r>
              <a:rPr lang="ja-JP" altLang="en-US" sz="1200" dirty="0">
                <a:effectLst/>
                <a:latin typeface="+mn-ea"/>
                <a:cs typeface="ＭＳ 明朝" panose="02020609040205080304" pitchFamily="17" charset="-128"/>
              </a:rPr>
              <a:t>。</a:t>
            </a:r>
            <a:r>
              <a:rPr kumimoji="1" lang="ja-JP" altLang="en-US" sz="1200" b="0" i="0" u="none" strike="noStrike" kern="1200" cap="none" spc="0" normalizeH="0" baseline="0" noProof="0" dirty="0">
                <a:ln>
                  <a:noFill/>
                </a:ln>
                <a:effectLst/>
                <a:uLnTx/>
                <a:uFillTx/>
                <a:latin typeface="+mn-ea"/>
                <a:cs typeface="+mn-cs"/>
              </a:rPr>
              <a:t>シンポジウム等を開催した場合は、開催によってどのように普及啓発につながったのか併せて記載願います</a:t>
            </a:r>
            <a:r>
              <a:rPr lang="ja-JP" altLang="en-US" sz="1200" dirty="0">
                <a:effectLst/>
                <a:latin typeface="+mn-ea"/>
                <a:cs typeface="ＭＳ 明朝" panose="02020609040205080304" pitchFamily="17" charset="-128"/>
              </a:rPr>
              <a:t>。</a:t>
            </a:r>
            <a:endParaRPr kumimoji="1" lang="en-US" altLang="ja-JP" sz="1200" b="0" i="0" u="none" strike="noStrike" kern="1200" cap="none" spc="0" normalizeH="0" baseline="0" noProof="0" dirty="0">
              <a:ln>
                <a:noFill/>
              </a:ln>
              <a:effectLst/>
              <a:uLnTx/>
              <a:uFillTx/>
              <a:latin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a:ea typeface="メイリオ"/>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effectLst/>
              <a:uLnTx/>
              <a:uFillTx/>
              <a:latin typeface="メイリオ"/>
              <a:ea typeface="メイリオ"/>
              <a:cs typeface="+mn-cs"/>
            </a:endParaRPr>
          </a:p>
        </p:txBody>
      </p:sp>
      <p:sp>
        <p:nvSpPr>
          <p:cNvPr id="6" name="角丸四角形 10">
            <a:extLst>
              <a:ext uri="{FF2B5EF4-FFF2-40B4-BE49-F238E27FC236}">
                <a16:creationId xmlns:a16="http://schemas.microsoft.com/office/drawing/2014/main" id="{E2A1CB6D-A493-4DA6-8C84-BFD5791A51A6}"/>
              </a:ext>
            </a:extLst>
          </p:cNvPr>
          <p:cNvSpPr/>
          <p:nvPr/>
        </p:nvSpPr>
        <p:spPr>
          <a:xfrm>
            <a:off x="256928" y="518890"/>
            <a:ext cx="4843088" cy="34895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white"/>
                </a:solidFill>
                <a:effectLst/>
                <a:uLnTx/>
                <a:uFillTx/>
                <a:latin typeface="游ゴシック Bold"/>
                <a:ea typeface="游ゴシック Bold"/>
                <a:cs typeface="+mn-cs"/>
              </a:rPr>
              <a:t>地域におけるリカレント教育推進に向けた取組の普及啓発</a:t>
            </a:r>
          </a:p>
        </p:txBody>
      </p:sp>
      <p:sp>
        <p:nvSpPr>
          <p:cNvPr id="2" name="フッター プレースホルダー 1">
            <a:extLst>
              <a:ext uri="{FF2B5EF4-FFF2-40B4-BE49-F238E27FC236}">
                <a16:creationId xmlns:a16="http://schemas.microsoft.com/office/drawing/2014/main" id="{A0AF87C6-5A55-BB89-922F-49D4F8DE407D}"/>
              </a:ext>
            </a:extLst>
          </p:cNvPr>
          <p:cNvSpPr>
            <a:spLocks noGrp="1"/>
          </p:cNvSpPr>
          <p:nvPr>
            <p:ph type="ftr" sz="quarter" idx="11"/>
          </p:nvPr>
        </p:nvSpPr>
        <p:spPr>
          <a:xfrm>
            <a:off x="3800872" y="6356350"/>
            <a:ext cx="5609828" cy="365125"/>
          </a:xfrm>
        </p:spPr>
        <p:txBody>
          <a:bodyPr/>
          <a:lstStyle/>
          <a:p>
            <a:r>
              <a:rPr kumimoji="1" lang="ja-JP" altLang="en-US" dirty="0"/>
              <a:t>機関名： （フッター機能で入力） 、事業テーマ名：（フッター機能で入力）</a:t>
            </a:r>
          </a:p>
        </p:txBody>
      </p:sp>
      <p:sp>
        <p:nvSpPr>
          <p:cNvPr id="3" name="角丸四角形 5">
            <a:extLst>
              <a:ext uri="{FF2B5EF4-FFF2-40B4-BE49-F238E27FC236}">
                <a16:creationId xmlns:a16="http://schemas.microsoft.com/office/drawing/2014/main" id="{C7D16CEB-AEC9-E035-F6E1-07F617609A58}"/>
              </a:ext>
            </a:extLst>
          </p:cNvPr>
          <p:cNvSpPr/>
          <p:nvPr/>
        </p:nvSpPr>
        <p:spPr>
          <a:xfrm>
            <a:off x="5025008" y="548680"/>
            <a:ext cx="1224136" cy="26161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rgbClr val="FF0000"/>
                </a:solidFill>
                <a:latin typeface="+mj-ea"/>
                <a:ea typeface="+mj-ea"/>
              </a:rPr>
              <a:t>フェーズ２</a:t>
            </a:r>
          </a:p>
        </p:txBody>
      </p:sp>
    </p:spTree>
    <p:extLst>
      <p:ext uri="{BB962C8B-B14F-4D97-AF65-F5344CB8AC3E}">
        <p14:creationId xmlns:p14="http://schemas.microsoft.com/office/powerpoint/2010/main" val="19770225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3484502"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取組の年間実績</a:t>
            </a:r>
          </a:p>
        </p:txBody>
      </p:sp>
      <p:cxnSp>
        <p:nvCxnSpPr>
          <p:cNvPr id="12" name="直線矢印コネクタ 11"/>
          <p:cNvCxnSpPr/>
          <p:nvPr/>
        </p:nvCxnSpPr>
        <p:spPr>
          <a:xfrm>
            <a:off x="164468" y="764704"/>
            <a:ext cx="9577064"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14" name="角丸四角形 10"/>
          <p:cNvSpPr/>
          <p:nvPr/>
        </p:nvSpPr>
        <p:spPr>
          <a:xfrm>
            <a:off x="4232920" y="558422"/>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a:solidFill>
                  <a:schemeClr val="tx1"/>
                </a:solidFill>
              </a:rPr>
              <a:t>令和６年度</a:t>
            </a:r>
            <a:endParaRPr kumimoji="1" lang="ja-JP" altLang="en-US" sz="1200" dirty="0">
              <a:solidFill>
                <a:schemeClr val="tx1"/>
              </a:solidFill>
            </a:endParaRPr>
          </a:p>
        </p:txBody>
      </p:sp>
      <p:sp>
        <p:nvSpPr>
          <p:cNvPr id="18" name="テキスト ボックス 17"/>
          <p:cNvSpPr txBox="1"/>
          <p:nvPr/>
        </p:nvSpPr>
        <p:spPr>
          <a:xfrm>
            <a:off x="269480" y="1103379"/>
            <a:ext cx="9361040" cy="1569660"/>
          </a:xfrm>
          <a:prstGeom prst="rect">
            <a:avLst/>
          </a:prstGeom>
          <a:solidFill>
            <a:schemeClr val="bg1"/>
          </a:solidFill>
          <a:ln>
            <a:solidFill>
              <a:schemeClr val="tx2">
                <a:lumMod val="40000"/>
                <a:lumOff val="60000"/>
              </a:schemeClr>
            </a:solidFill>
            <a:prstDash val="dash"/>
          </a:ln>
        </p:spPr>
        <p:txBody>
          <a:bodyPr wrap="square" rtlCol="0">
            <a:spAutoFit/>
          </a:bodyPr>
          <a:lstStyle/>
          <a:p>
            <a:endParaRPr lang="en-US" altLang="ja-JP" sz="1200" dirty="0">
              <a:latin typeface="+mn-ea"/>
            </a:endParaRPr>
          </a:p>
          <a:p>
            <a:r>
              <a:rPr lang="ja-JP" altLang="en-US" sz="1200" dirty="0">
                <a:latin typeface="+mn-ea"/>
              </a:rPr>
              <a:t>▼</a:t>
            </a:r>
            <a:r>
              <a:rPr kumimoji="1" lang="ja-JP" altLang="en-US" sz="1200" b="0" i="0" u="none" strike="noStrike" kern="1200" cap="none" spc="0" normalizeH="0" baseline="0" noProof="0" dirty="0">
                <a:ln>
                  <a:noFill/>
                </a:ln>
                <a:effectLst/>
                <a:uLnTx/>
                <a:uFillTx/>
                <a:latin typeface="+mn-ea"/>
                <a:cs typeface="+mn-cs"/>
              </a:rPr>
              <a:t>取組</a:t>
            </a:r>
            <a:r>
              <a:rPr lang="ja-JP" altLang="en-US" sz="1200" dirty="0">
                <a:latin typeface="+mn-ea"/>
              </a:rPr>
              <a:t>の年間実績を具体的に記載願います。</a:t>
            </a:r>
            <a:endParaRPr lang="en-US" altLang="ja-JP" sz="1200" dirty="0">
              <a:latin typeface="+mn-ea"/>
            </a:endParaRPr>
          </a:p>
          <a:p>
            <a:endParaRPr lang="en-US" altLang="ja-JP" sz="1200" dirty="0">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a:solidFill>
                  <a:schemeClr val="bg1"/>
                </a:solidFill>
                <a:latin typeface="+mj-ea"/>
              </a:rPr>
              <a:t>令和２年度</a:t>
            </a:r>
            <a:r>
              <a:rPr lang="ja-JP" altLang="en-US" sz="1100" spc="-120" dirty="0">
                <a:solidFill>
                  <a:schemeClr val="bg1"/>
                </a:solidFill>
                <a:latin typeface="+mj-ea"/>
              </a:rPr>
              <a:t>「就職・転職支援のための大学リカレント教育推進事業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」企画提案書（</a:t>
            </a:r>
            <a:r>
              <a:rPr lang="en-US" altLang="ja-JP" sz="1100" spc="-120" dirty="0">
                <a:solidFill>
                  <a:schemeClr val="bg1"/>
                </a:solidFill>
                <a:latin typeface="+mj-ea"/>
              </a:rPr>
              <a:t>a</a:t>
            </a:r>
            <a:r>
              <a:rPr lang="ja-JP" altLang="en-US" sz="1100" spc="-120" dirty="0">
                <a:solidFill>
                  <a:schemeClr val="bg1"/>
                </a:solidFill>
                <a:latin typeface="+mj-ea"/>
              </a:rPr>
              <a:t>：求職支援）</a:t>
            </a:r>
            <a:r>
              <a:rPr lang="en-US" altLang="ja-JP" sz="1100" spc="-120" dirty="0">
                <a:solidFill>
                  <a:schemeClr val="bg1"/>
                </a:solidFill>
                <a:latin typeface="+mj-ea"/>
              </a:rPr>
              <a:t>(P</a:t>
            </a:r>
            <a:fld id="{7DF22854-5471-4D76-A61C-50AF16AABE74}" type="slidenum">
              <a:rPr lang="en-US" altLang="ja-JP" sz="1100" spc="-120" smtClean="0">
                <a:solidFill>
                  <a:schemeClr val="bg1"/>
                </a:solidFill>
                <a:latin typeface="+mj-ea"/>
              </a:rPr>
              <a:pPr algn="ctr"/>
              <a:t>9</a:t>
            </a:fld>
            <a:r>
              <a:rPr lang="en-US" altLang="ja-JP" sz="1100" spc="-120" dirty="0">
                <a:solidFill>
                  <a:schemeClr val="bg1"/>
                </a:solidFill>
                <a:latin typeface="+mj-ea"/>
              </a:rPr>
              <a:t>)</a:t>
            </a:r>
            <a:endParaRPr kumimoji="1" lang="ja-JP" altLang="en-US" sz="1100" dirty="0">
              <a:solidFill>
                <a:schemeClr val="bg1"/>
              </a:solidFill>
              <a:latin typeface="+mj-ea"/>
              <a:ea typeface="+mj-ea"/>
            </a:endParaRPr>
          </a:p>
        </p:txBody>
      </p:sp>
      <p:sp>
        <p:nvSpPr>
          <p:cNvPr id="16" name="正方形/長方形 1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50" spc="-120" dirty="0">
                <a:solidFill>
                  <a:schemeClr val="bg1"/>
                </a:solidFill>
                <a:latin typeface="+mj-ea"/>
              </a:rPr>
              <a:t>令和５年度「地域ニーズに応える産学官連携を通じたリカレント教育プラットフォーム構築支援事業」</a:t>
            </a:r>
            <a:r>
              <a:rPr lang="ja-JP" altLang="en-US" sz="1200" spc="-120" dirty="0">
                <a:solidFill>
                  <a:schemeClr val="bg1"/>
                </a:solidFill>
                <a:latin typeface="+mj-ea"/>
              </a:rPr>
              <a:t>実績報告書</a:t>
            </a:r>
            <a:r>
              <a:rPr lang="en-US" altLang="ja-JP" sz="1200" spc="-120" dirty="0">
                <a:solidFill>
                  <a:schemeClr val="bg1"/>
                </a:solidFill>
                <a:latin typeface="+mj-ea"/>
              </a:rPr>
              <a:t> (P</a:t>
            </a:r>
            <a:fld id="{7DF22854-5471-4D76-A61C-50AF16AABE74}" type="slidenum">
              <a:rPr lang="en-US" altLang="ja-JP" sz="1200" spc="-120" smtClean="0">
                <a:solidFill>
                  <a:schemeClr val="bg1"/>
                </a:solidFill>
                <a:latin typeface="+mj-ea"/>
              </a:rPr>
              <a:pPr/>
              <a:t>9</a:t>
            </a:fld>
            <a:r>
              <a:rPr lang="en-US" altLang="ja-JP" sz="1200" spc="-120" dirty="0">
                <a:solidFill>
                  <a:schemeClr val="bg1"/>
                </a:solidFill>
                <a:latin typeface="+mj-ea"/>
              </a:rPr>
              <a:t>)</a:t>
            </a:r>
            <a:r>
              <a:rPr lang="ja-JP" altLang="en-US" sz="1200" spc="-120" dirty="0">
                <a:solidFill>
                  <a:schemeClr val="bg1"/>
                </a:solidFill>
                <a:latin typeface="+mj-ea"/>
              </a:rPr>
              <a:t>　　　</a:t>
            </a:r>
            <a:r>
              <a:rPr lang="zh-TW" altLang="en-US" sz="1200" b="1" dirty="0">
                <a:solidFill>
                  <a:schemeClr val="bg1"/>
                </a:solidFill>
              </a:rPr>
              <a:t>様式</a:t>
            </a:r>
            <a:r>
              <a:rPr lang="ja-JP" altLang="en-US" sz="1200" b="1" dirty="0">
                <a:solidFill>
                  <a:schemeClr val="bg1"/>
                </a:solidFill>
              </a:rPr>
              <a:t>３</a:t>
            </a:r>
            <a:r>
              <a:rPr lang="zh-TW" altLang="en-US" sz="1200" b="1" dirty="0">
                <a:solidFill>
                  <a:schemeClr val="bg1"/>
                </a:solidFill>
              </a:rPr>
              <a:t>（別紙１）</a:t>
            </a:r>
            <a:endParaRPr lang="ja-JP" altLang="en-US" sz="1200" b="1" dirty="0">
              <a:solidFill>
                <a:schemeClr val="bg1"/>
              </a:solidFill>
            </a:endParaRPr>
          </a:p>
        </p:txBody>
      </p:sp>
      <p:sp>
        <p:nvSpPr>
          <p:cNvPr id="2" name="フッター プレースホルダー 1">
            <a:extLst>
              <a:ext uri="{FF2B5EF4-FFF2-40B4-BE49-F238E27FC236}">
                <a16:creationId xmlns:a16="http://schemas.microsoft.com/office/drawing/2014/main" id="{C893C791-5760-ED1F-47C8-F4A5D9FB3B9C}"/>
              </a:ext>
            </a:extLst>
          </p:cNvPr>
          <p:cNvSpPr>
            <a:spLocks noGrp="1"/>
          </p:cNvSpPr>
          <p:nvPr>
            <p:ph type="ftr" sz="quarter" idx="11"/>
          </p:nvPr>
        </p:nvSpPr>
        <p:spPr>
          <a:xfrm>
            <a:off x="3656856" y="6356350"/>
            <a:ext cx="5753844" cy="365125"/>
          </a:xfrm>
        </p:spPr>
        <p:txBody>
          <a:bodyPr/>
          <a:lstStyle/>
          <a:p>
            <a:r>
              <a:rPr kumimoji="1" lang="ja-JP" altLang="en-US" dirty="0"/>
              <a:t>機関名： （フッター機能で入力） 、事業テーマ名：（フッター機能で入力）</a:t>
            </a:r>
          </a:p>
        </p:txBody>
      </p:sp>
    </p:spTree>
    <p:extLst>
      <p:ext uri="{BB962C8B-B14F-4D97-AF65-F5344CB8AC3E}">
        <p14:creationId xmlns:p14="http://schemas.microsoft.com/office/powerpoint/2010/main" val="3030657563"/>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13436</TotalTime>
  <Words>1491</Words>
  <Application>Microsoft Office PowerPoint</Application>
  <PresentationFormat>A4 210 x 297 mm</PresentationFormat>
  <Paragraphs>185</Paragraphs>
  <Slides>9</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9</vt:i4>
      </vt:variant>
    </vt:vector>
  </HeadingPairs>
  <TitlesOfParts>
    <vt:vector size="15" baseType="lpstr">
      <vt:lpstr>メイリオ</vt:lpstr>
      <vt:lpstr>游ゴシック</vt:lpstr>
      <vt:lpstr>游ゴシック Bold</vt:lpstr>
      <vt:lpstr>Arial</vt:lpstr>
      <vt:lpstr>Segoe UI</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佐々木啓輔</cp:lastModifiedBy>
  <cp:revision>285</cp:revision>
  <cp:lastPrinted>2022-12-23T08:29:51Z</cp:lastPrinted>
  <dcterms:created xsi:type="dcterms:W3CDTF">2015-11-11T08:20:08Z</dcterms:created>
  <dcterms:modified xsi:type="dcterms:W3CDTF">2024-01-18T08:32:03Z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899a617-f30e-4fb8-b81c-fb6d0b94ac5b_Enabled">
    <vt:lpwstr>true</vt:lpwstr>
  </property>
  <property fmtid="{D5CDD505-2E9C-101B-9397-08002B2CF9AE}" pid="3" name="MSIP_Label_d899a617-f30e-4fb8-b81c-fb6d0b94ac5b_SetDate">
    <vt:lpwstr>2022-01-19T07:56:08Z</vt:lpwstr>
  </property>
  <property fmtid="{D5CDD505-2E9C-101B-9397-08002B2CF9AE}" pid="4" name="MSIP_Label_d899a617-f30e-4fb8-b81c-fb6d0b94ac5b_Method">
    <vt:lpwstr>Standard</vt:lpwstr>
  </property>
  <property fmtid="{D5CDD505-2E9C-101B-9397-08002B2CF9AE}" pid="5" name="MSIP_Label_d899a617-f30e-4fb8-b81c-fb6d0b94ac5b_Name">
    <vt:lpwstr>機密性2情報</vt:lpwstr>
  </property>
  <property fmtid="{D5CDD505-2E9C-101B-9397-08002B2CF9AE}" pid="6" name="MSIP_Label_d899a617-f30e-4fb8-b81c-fb6d0b94ac5b_SiteId">
    <vt:lpwstr>545810b0-36cb-4290-8926-48dbc0f9e92f</vt:lpwstr>
  </property>
  <property fmtid="{D5CDD505-2E9C-101B-9397-08002B2CF9AE}" pid="7" name="MSIP_Label_d899a617-f30e-4fb8-b81c-fb6d0b94ac5b_ActionId">
    <vt:lpwstr>61db9007-0fc3-4b8f-b3ea-0d73c341796b</vt:lpwstr>
  </property>
  <property fmtid="{D5CDD505-2E9C-101B-9397-08002B2CF9AE}" pid="8" name="MSIP_Label_d899a617-f30e-4fb8-b81c-fb6d0b94ac5b_ContentBits">
    <vt:lpwstr>0</vt:lpwstr>
  </property>
</Properties>
</file>