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64" r:id="rId4"/>
    <p:sldId id="272" r:id="rId5"/>
    <p:sldId id="265" r:id="rId6"/>
    <p:sldId id="270" r:id="rId7"/>
    <p:sldId id="258" r:id="rId8"/>
    <p:sldId id="269" r:id="rId9"/>
    <p:sldId id="259" r:id="rId10"/>
    <p:sldId id="266" r:id="rId11"/>
    <p:sldId id="261" r:id="rId12"/>
    <p:sldId id="268" r:id="rId13"/>
    <p:sldId id="267" r:id="rId14"/>
    <p:sldId id="271" r:id="rId15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00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DB16E5-7C06-4026-9957-E245B50008A4}" type="datetimeFigureOut">
              <a:rPr kumimoji="1" lang="ja-JP" altLang="en-US" smtClean="0"/>
              <a:t>2024/6/17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ADD378-2DDE-4FC4-82AF-B833AD176E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220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2CC52-0FCF-462D-BCC5-7958F26CBD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3198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777462" y="99692"/>
            <a:ext cx="772111" cy="591823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000" b="1">
                <a:solidFill>
                  <a:schemeClr val="bg1"/>
                </a:solidFill>
                <a:latin typeface="+mn-ea"/>
                <a:ea typeface="+mn-ea"/>
              </a:defRPr>
            </a:lvl1pPr>
          </a:lstStyle>
          <a:p>
            <a:fld id="{BE52CC52-0FCF-462D-BCC5-7958F26CBDB4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22318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hf hdr="0" ftr="0" dt="0"/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D7AF1B3-5026-9F36-7CD6-AE0179DCE91D}"/>
              </a:ext>
            </a:extLst>
          </p:cNvPr>
          <p:cNvSpPr/>
          <p:nvPr/>
        </p:nvSpPr>
        <p:spPr>
          <a:xfrm>
            <a:off x="0" y="0"/>
            <a:ext cx="10691813" cy="59182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b="1" dirty="0"/>
              <a:t>　令和</a:t>
            </a:r>
            <a:r>
              <a:rPr kumimoji="1" lang="en-US" altLang="ja-JP" sz="2000" b="1" dirty="0"/>
              <a:t>6</a:t>
            </a:r>
            <a:r>
              <a:rPr kumimoji="1" lang="ja-JP" altLang="en-US" sz="2000" b="1" dirty="0"/>
              <a:t>年度「高度外国人材子弟の教育環境整備に係る調査研究事業」企画提案書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3DDC278-CB3A-A7E1-3881-40FF67114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2CC52-0FCF-462D-BCC5-7958F26CBDB4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181E7E5-F24A-E422-0FEA-DDC7EC5CE1FC}"/>
              </a:ext>
            </a:extLst>
          </p:cNvPr>
          <p:cNvSpPr/>
          <p:nvPr/>
        </p:nvSpPr>
        <p:spPr>
          <a:xfrm>
            <a:off x="147320" y="711201"/>
            <a:ext cx="10397173" cy="386080"/>
          </a:xfrm>
          <a:prstGeom prst="rect">
            <a:avLst/>
          </a:pr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84210"/>
            </a:stretch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>
                <a:solidFill>
                  <a:schemeClr val="tx1"/>
                </a:solidFill>
              </a:rPr>
              <a:t>取組名：</a:t>
            </a:r>
            <a:endParaRPr kumimoji="1" lang="ja-JP" altLang="en-US" sz="16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E2C0646-FB1B-09F1-ACD2-242B0E6FC1F1}"/>
              </a:ext>
            </a:extLst>
          </p:cNvPr>
          <p:cNvSpPr/>
          <p:nvPr/>
        </p:nvSpPr>
        <p:spPr>
          <a:xfrm>
            <a:off x="147320" y="1216659"/>
            <a:ext cx="10397173" cy="386080"/>
          </a:xfrm>
          <a:prstGeom prst="rect">
            <a:avLst/>
          </a:pr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84210"/>
            </a:stretch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>
                <a:solidFill>
                  <a:schemeClr val="tx1"/>
                </a:solidFill>
              </a:rPr>
              <a:t>提案者：</a:t>
            </a:r>
            <a:endParaRPr kumimoji="1" lang="ja-JP" altLang="en-US" sz="16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AADD5B03-5F76-DF8A-23D7-2DD250520EFB}"/>
              </a:ext>
            </a:extLst>
          </p:cNvPr>
          <p:cNvSpPr/>
          <p:nvPr/>
        </p:nvSpPr>
        <p:spPr>
          <a:xfrm>
            <a:off x="147320" y="1722117"/>
            <a:ext cx="10397173" cy="386080"/>
          </a:xfrm>
          <a:prstGeom prst="rect">
            <a:avLst/>
          </a:pr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84210"/>
            </a:stretch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>
                <a:solidFill>
                  <a:schemeClr val="tx1"/>
                </a:solidFill>
              </a:rPr>
              <a:t>所要経費：</a:t>
            </a:r>
            <a:endParaRPr kumimoji="1" lang="ja-JP" altLang="en-US" sz="16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AD0E808-6A28-1C72-463E-B386F195BA8D}"/>
              </a:ext>
            </a:extLst>
          </p:cNvPr>
          <p:cNvSpPr/>
          <p:nvPr/>
        </p:nvSpPr>
        <p:spPr>
          <a:xfrm>
            <a:off x="147320" y="2227575"/>
            <a:ext cx="10397173" cy="386080"/>
          </a:xfrm>
          <a:prstGeom prst="rect">
            <a:avLst/>
          </a:pr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84210"/>
            </a:stretch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>
                <a:solidFill>
                  <a:schemeClr val="tx1"/>
                </a:solidFill>
              </a:rPr>
              <a:t>基本情報</a:t>
            </a:r>
            <a:endParaRPr kumimoji="1" lang="ja-JP" altLang="en-US" sz="16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57E1E8A-68B7-D8AF-E97B-714842002904}"/>
              </a:ext>
            </a:extLst>
          </p:cNvPr>
          <p:cNvSpPr/>
          <p:nvPr/>
        </p:nvSpPr>
        <p:spPr>
          <a:xfrm>
            <a:off x="147317" y="4747233"/>
            <a:ext cx="10397173" cy="386080"/>
          </a:xfrm>
          <a:prstGeom prst="rect">
            <a:avLst/>
          </a:pr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84210"/>
            </a:stretch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>
                <a:solidFill>
                  <a:schemeClr val="tx1"/>
                </a:solidFill>
              </a:rPr>
              <a:t>責任者及び事務担当者</a:t>
            </a:r>
            <a:endParaRPr kumimoji="1" lang="ja-JP" altLang="en-US" sz="16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A64186DC-F290-C4F4-07AE-DC88965687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0094293"/>
              </p:ext>
            </p:extLst>
          </p:nvPr>
        </p:nvGraphicFramePr>
        <p:xfrm>
          <a:off x="147318" y="5252691"/>
          <a:ext cx="10397173" cy="18491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8922">
                  <a:extLst>
                    <a:ext uri="{9D8B030D-6E8A-4147-A177-3AD203B41FA5}">
                      <a16:colId xmlns:a16="http://schemas.microsoft.com/office/drawing/2014/main" val="2268285443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561120827"/>
                    </a:ext>
                  </a:extLst>
                </a:gridCol>
                <a:gridCol w="2479040">
                  <a:extLst>
                    <a:ext uri="{9D8B030D-6E8A-4147-A177-3AD203B41FA5}">
                      <a16:colId xmlns:a16="http://schemas.microsoft.com/office/drawing/2014/main" val="2937213322"/>
                    </a:ext>
                  </a:extLst>
                </a:gridCol>
                <a:gridCol w="3515360">
                  <a:extLst>
                    <a:ext uri="{9D8B030D-6E8A-4147-A177-3AD203B41FA5}">
                      <a16:colId xmlns:a16="http://schemas.microsoft.com/office/drawing/2014/main" val="760044899"/>
                    </a:ext>
                  </a:extLst>
                </a:gridCol>
                <a:gridCol w="1695131">
                  <a:extLst>
                    <a:ext uri="{9D8B030D-6E8A-4147-A177-3AD203B41FA5}">
                      <a16:colId xmlns:a16="http://schemas.microsoft.com/office/drawing/2014/main" val="35703567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職名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メールアドレス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電話番号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9024189"/>
                  </a:ext>
                </a:extLst>
              </a:tr>
              <a:tr h="365783">
                <a:tc>
                  <a:txBody>
                    <a:bodyPr/>
                    <a:lstStyle/>
                    <a:p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事業責任者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44198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事業事務担当者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98199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経理責任者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67788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経理事務担当者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4953401"/>
                  </a:ext>
                </a:extLst>
              </a:tr>
            </a:tbl>
          </a:graphicData>
        </a:graphic>
      </p:graphicFrame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08F81250-E634-62A0-062E-EF90971616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883036"/>
              </p:ext>
            </p:extLst>
          </p:nvPr>
        </p:nvGraphicFramePr>
        <p:xfrm>
          <a:off x="147319" y="2733033"/>
          <a:ext cx="10397174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9721">
                  <a:extLst>
                    <a:ext uri="{9D8B030D-6E8A-4147-A177-3AD203B41FA5}">
                      <a16:colId xmlns:a16="http://schemas.microsoft.com/office/drawing/2014/main" val="546349743"/>
                    </a:ext>
                  </a:extLst>
                </a:gridCol>
                <a:gridCol w="6287453">
                  <a:extLst>
                    <a:ext uri="{9D8B030D-6E8A-4147-A177-3AD203B41FA5}">
                      <a16:colId xmlns:a16="http://schemas.microsoft.com/office/drawing/2014/main" val="40579405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団体種別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3837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所在地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7364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代表者（役職・氏名）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1962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ホームページ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13032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本取組においてターゲットとする子弟の年齢や学年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37563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04668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D7AF1B3-5026-9F36-7CD6-AE0179DCE91D}"/>
              </a:ext>
            </a:extLst>
          </p:cNvPr>
          <p:cNvSpPr/>
          <p:nvPr/>
        </p:nvSpPr>
        <p:spPr>
          <a:xfrm>
            <a:off x="0" y="0"/>
            <a:ext cx="10691813" cy="59182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b="1" dirty="0"/>
              <a:t>　令和</a:t>
            </a:r>
            <a:r>
              <a:rPr kumimoji="1" lang="en-US" altLang="ja-JP" sz="2000" b="1" dirty="0"/>
              <a:t>6</a:t>
            </a:r>
            <a:r>
              <a:rPr kumimoji="1" lang="ja-JP" altLang="en-US" sz="2000" b="1" dirty="0"/>
              <a:t>年度「高度外国人材子弟の教育環境整備に係る調査研究事業」企画提案書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3DDC278-CB3A-A7E1-3881-40FF67114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2CC52-0FCF-462D-BCC5-7958F26CBDB4}" type="slidenum">
              <a:rPr kumimoji="1" lang="ja-JP" altLang="en-US" smtClean="0"/>
              <a:t>10</a:t>
            </a:fld>
            <a:endParaRPr kumimoji="1" lang="ja-JP" altLang="en-US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5B9E226-7F2C-993A-B9AC-C58A51617593}"/>
              </a:ext>
            </a:extLst>
          </p:cNvPr>
          <p:cNvSpPr/>
          <p:nvPr/>
        </p:nvSpPr>
        <p:spPr>
          <a:xfrm>
            <a:off x="147320" y="683255"/>
            <a:ext cx="10397173" cy="386080"/>
          </a:xfrm>
          <a:prstGeom prst="rect">
            <a:avLst/>
          </a:pr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84210"/>
            </a:stretch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>
                <a:solidFill>
                  <a:schemeClr val="tx1"/>
                </a:solidFill>
              </a:rPr>
              <a:t>令和</a:t>
            </a:r>
            <a:r>
              <a:rPr kumimoji="1" lang="en-US" altLang="ja-JP" sz="1600" b="1" dirty="0">
                <a:solidFill>
                  <a:schemeClr val="tx1"/>
                </a:solidFill>
              </a:rPr>
              <a:t>6</a:t>
            </a:r>
            <a:r>
              <a:rPr kumimoji="1" lang="ja-JP" altLang="en-US" sz="1600" b="1" dirty="0">
                <a:solidFill>
                  <a:schemeClr val="tx1"/>
                </a:solidFill>
              </a:rPr>
              <a:t>年度の取組</a:t>
            </a:r>
            <a:endParaRPr kumimoji="1" lang="ja-JP" altLang="en-US" sz="16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BF5FD1C0-A55E-E3E7-0DC8-946F344159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9467763"/>
              </p:ext>
            </p:extLst>
          </p:nvPr>
        </p:nvGraphicFramePr>
        <p:xfrm>
          <a:off x="395905" y="1160767"/>
          <a:ext cx="9838663" cy="297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2735">
                  <a:extLst>
                    <a:ext uri="{9D8B030D-6E8A-4147-A177-3AD203B41FA5}">
                      <a16:colId xmlns:a16="http://schemas.microsoft.com/office/drawing/2014/main" val="1438411775"/>
                    </a:ext>
                  </a:extLst>
                </a:gridCol>
                <a:gridCol w="2321482">
                  <a:extLst>
                    <a:ext uri="{9D8B030D-6E8A-4147-A177-3AD203B41FA5}">
                      <a16:colId xmlns:a16="http://schemas.microsoft.com/office/drawing/2014/main" val="937595135"/>
                    </a:ext>
                  </a:extLst>
                </a:gridCol>
                <a:gridCol w="2321482">
                  <a:extLst>
                    <a:ext uri="{9D8B030D-6E8A-4147-A177-3AD203B41FA5}">
                      <a16:colId xmlns:a16="http://schemas.microsoft.com/office/drawing/2014/main" val="3101753086"/>
                    </a:ext>
                  </a:extLst>
                </a:gridCol>
                <a:gridCol w="2321482">
                  <a:extLst>
                    <a:ext uri="{9D8B030D-6E8A-4147-A177-3AD203B41FA5}">
                      <a16:colId xmlns:a16="http://schemas.microsoft.com/office/drawing/2014/main" val="952902217"/>
                    </a:ext>
                  </a:extLst>
                </a:gridCol>
                <a:gridCol w="2321482">
                  <a:extLst>
                    <a:ext uri="{9D8B030D-6E8A-4147-A177-3AD203B41FA5}">
                      <a16:colId xmlns:a16="http://schemas.microsoft.com/office/drawing/2014/main" val="589931524"/>
                    </a:ext>
                  </a:extLst>
                </a:gridCol>
              </a:tblGrid>
              <a:tr h="450000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0" dirty="0">
                          <a:solidFill>
                            <a:srgbClr val="000000"/>
                          </a:solidFill>
                        </a:rPr>
                        <a:t>8</a:t>
                      </a:r>
                      <a:r>
                        <a:rPr kumimoji="1" lang="ja-JP" altLang="en-US" sz="1400" b="0" dirty="0">
                          <a:solidFill>
                            <a:srgbClr val="000000"/>
                          </a:solidFill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0" dirty="0">
                          <a:solidFill>
                            <a:srgbClr val="000000"/>
                          </a:solidFill>
                        </a:rPr>
                        <a:t>9</a:t>
                      </a:r>
                      <a:r>
                        <a:rPr kumimoji="1" lang="ja-JP" altLang="en-US" sz="1400" b="0" dirty="0">
                          <a:solidFill>
                            <a:srgbClr val="000000"/>
                          </a:solidFill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0" dirty="0">
                          <a:solidFill>
                            <a:srgbClr val="000000"/>
                          </a:solidFill>
                        </a:rPr>
                        <a:t>10</a:t>
                      </a:r>
                      <a:r>
                        <a:rPr kumimoji="1" lang="ja-JP" altLang="en-US" sz="1400" b="0" dirty="0">
                          <a:solidFill>
                            <a:srgbClr val="000000"/>
                          </a:solidFill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0" dirty="0">
                          <a:solidFill>
                            <a:srgbClr val="000000"/>
                          </a:solidFill>
                        </a:rPr>
                        <a:t>11</a:t>
                      </a:r>
                      <a:r>
                        <a:rPr kumimoji="1" lang="ja-JP" altLang="en-US" sz="1400" b="0" dirty="0">
                          <a:solidFill>
                            <a:srgbClr val="000000"/>
                          </a:solidFill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4728924"/>
                  </a:ext>
                </a:extLst>
              </a:tr>
              <a:tr h="252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rgbClr val="000000"/>
                          </a:solidFill>
                        </a:rPr>
                        <a:t>取　　　組</a:t>
                      </a: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8203678"/>
                  </a:ext>
                </a:extLst>
              </a:tr>
            </a:tbl>
          </a:graphicData>
        </a:graphic>
      </p:graphicFrame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979B7493-E847-793B-628B-DB707C2A6D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5453847"/>
              </p:ext>
            </p:extLst>
          </p:nvPr>
        </p:nvGraphicFramePr>
        <p:xfrm>
          <a:off x="395905" y="4409675"/>
          <a:ext cx="9838662" cy="28803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2734">
                  <a:extLst>
                    <a:ext uri="{9D8B030D-6E8A-4147-A177-3AD203B41FA5}">
                      <a16:colId xmlns:a16="http://schemas.microsoft.com/office/drawing/2014/main" val="1438411775"/>
                    </a:ext>
                  </a:extLst>
                </a:gridCol>
                <a:gridCol w="2321482">
                  <a:extLst>
                    <a:ext uri="{9D8B030D-6E8A-4147-A177-3AD203B41FA5}">
                      <a16:colId xmlns:a16="http://schemas.microsoft.com/office/drawing/2014/main" val="833383938"/>
                    </a:ext>
                  </a:extLst>
                </a:gridCol>
                <a:gridCol w="2321482">
                  <a:extLst>
                    <a:ext uri="{9D8B030D-6E8A-4147-A177-3AD203B41FA5}">
                      <a16:colId xmlns:a16="http://schemas.microsoft.com/office/drawing/2014/main" val="1243823396"/>
                    </a:ext>
                  </a:extLst>
                </a:gridCol>
                <a:gridCol w="2321482">
                  <a:extLst>
                    <a:ext uri="{9D8B030D-6E8A-4147-A177-3AD203B41FA5}">
                      <a16:colId xmlns:a16="http://schemas.microsoft.com/office/drawing/2014/main" val="937595135"/>
                    </a:ext>
                  </a:extLst>
                </a:gridCol>
                <a:gridCol w="2321482">
                  <a:extLst>
                    <a:ext uri="{9D8B030D-6E8A-4147-A177-3AD203B41FA5}">
                      <a16:colId xmlns:a16="http://schemas.microsoft.com/office/drawing/2014/main" val="3101753086"/>
                    </a:ext>
                  </a:extLst>
                </a:gridCol>
              </a:tblGrid>
              <a:tr h="436418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0" dirty="0">
                          <a:solidFill>
                            <a:srgbClr val="000000"/>
                          </a:solidFill>
                        </a:rPr>
                        <a:t>12</a:t>
                      </a:r>
                      <a:r>
                        <a:rPr kumimoji="1" lang="ja-JP" altLang="en-US" sz="1400" b="0" dirty="0">
                          <a:solidFill>
                            <a:srgbClr val="000000"/>
                          </a:solidFill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0" dirty="0">
                          <a:solidFill>
                            <a:srgbClr val="000000"/>
                          </a:solidFill>
                        </a:rPr>
                        <a:t>1</a:t>
                      </a:r>
                      <a:r>
                        <a:rPr kumimoji="1" lang="ja-JP" altLang="en-US" sz="1400" b="0" dirty="0">
                          <a:solidFill>
                            <a:srgbClr val="000000"/>
                          </a:solidFill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kumimoji="1" lang="ja-JP" altLang="en-US" sz="1400" b="0" dirty="0">
                          <a:solidFill>
                            <a:srgbClr val="000000"/>
                          </a:solidFill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0" dirty="0">
                          <a:solidFill>
                            <a:srgbClr val="000000"/>
                          </a:solidFill>
                        </a:rPr>
                        <a:t>3</a:t>
                      </a:r>
                      <a:r>
                        <a:rPr kumimoji="1" lang="ja-JP" altLang="en-US" sz="1400" b="0" dirty="0">
                          <a:solidFill>
                            <a:srgbClr val="000000"/>
                          </a:solidFill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4728924"/>
                  </a:ext>
                </a:extLst>
              </a:tr>
              <a:tr h="24439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rgbClr val="000000"/>
                          </a:solidFill>
                        </a:rPr>
                        <a:t>取　　　組</a:t>
                      </a: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82036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02181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D7AF1B3-5026-9F36-7CD6-AE0179DCE91D}"/>
              </a:ext>
            </a:extLst>
          </p:cNvPr>
          <p:cNvSpPr/>
          <p:nvPr/>
        </p:nvSpPr>
        <p:spPr>
          <a:xfrm>
            <a:off x="0" y="0"/>
            <a:ext cx="10691813" cy="59182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b="1" dirty="0"/>
              <a:t>　令和</a:t>
            </a:r>
            <a:r>
              <a:rPr kumimoji="1" lang="en-US" altLang="ja-JP" sz="2000" b="1" dirty="0"/>
              <a:t>6</a:t>
            </a:r>
            <a:r>
              <a:rPr kumimoji="1" lang="ja-JP" altLang="en-US" sz="2000" b="1" dirty="0"/>
              <a:t>年度「高度外国人材子弟の教育環境整備に係る調査研究事業」企画提案書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3DDC278-CB3A-A7E1-3881-40FF67114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2CC52-0FCF-462D-BCC5-7958F26CBDB4}" type="slidenum">
              <a:rPr kumimoji="1" lang="ja-JP" altLang="en-US" smtClean="0"/>
              <a:t>11</a:t>
            </a:fld>
            <a:endParaRPr kumimoji="1" lang="ja-JP" altLang="en-US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5B9E226-7F2C-993A-B9AC-C58A51617593}"/>
              </a:ext>
            </a:extLst>
          </p:cNvPr>
          <p:cNvSpPr/>
          <p:nvPr/>
        </p:nvSpPr>
        <p:spPr>
          <a:xfrm>
            <a:off x="147320" y="683255"/>
            <a:ext cx="10397173" cy="386080"/>
          </a:xfrm>
          <a:prstGeom prst="rect">
            <a:avLst/>
          </a:pr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84210"/>
            </a:stretch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>
                <a:solidFill>
                  <a:schemeClr val="tx1"/>
                </a:solidFill>
              </a:rPr>
              <a:t>事業に要する経費見積書の概要（令和</a:t>
            </a:r>
            <a:r>
              <a:rPr kumimoji="1" lang="en-US" altLang="ja-JP" sz="1600" b="1" dirty="0">
                <a:solidFill>
                  <a:schemeClr val="tx1"/>
                </a:solidFill>
              </a:rPr>
              <a:t>6</a:t>
            </a:r>
            <a:r>
              <a:rPr kumimoji="1" lang="ja-JP" altLang="en-US" sz="1600" b="1" dirty="0">
                <a:solidFill>
                  <a:schemeClr val="tx1"/>
                </a:solidFill>
              </a:rPr>
              <a:t>年度）</a:t>
            </a:r>
            <a:endParaRPr kumimoji="1" lang="ja-JP" altLang="en-US" sz="16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60B628FD-20C9-BD2E-04CC-E9A5E73D0D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0932515"/>
              </p:ext>
            </p:extLst>
          </p:nvPr>
        </p:nvGraphicFramePr>
        <p:xfrm>
          <a:off x="147320" y="1160767"/>
          <a:ext cx="3995240" cy="623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600">
                  <a:extLst>
                    <a:ext uri="{9D8B030D-6E8A-4147-A177-3AD203B41FA5}">
                      <a16:colId xmlns:a16="http://schemas.microsoft.com/office/drawing/2014/main" val="4071045519"/>
                    </a:ext>
                  </a:extLst>
                </a:gridCol>
                <a:gridCol w="2072640">
                  <a:extLst>
                    <a:ext uri="{9D8B030D-6E8A-4147-A177-3AD203B41FA5}">
                      <a16:colId xmlns:a16="http://schemas.microsoft.com/office/drawing/2014/main" val="21581248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1931364278"/>
                    </a:ext>
                  </a:extLst>
                </a:gridCol>
              </a:tblGrid>
              <a:tr h="360000">
                <a:tc gridSpan="2"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経費項目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予算額（円）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38303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小項目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7629726"/>
                  </a:ext>
                </a:extLst>
              </a:tr>
              <a:tr h="360000">
                <a:tc gridSpan="2"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人件費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</a:endParaRPr>
                    </a:p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（消費税相当額を含む）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6815042"/>
                  </a:ext>
                </a:extLst>
              </a:tr>
              <a:tr h="360000">
                <a:tc gridSpan="2"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事業費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510969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諸謝金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8262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旅費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en-US" altLang="ja-JP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360153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借損料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830273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印刷製本費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14842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消耗品費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</a:endParaRPr>
                    </a:p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（図書購入費含む）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27712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会議費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153295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通信運搬費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239262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雑役務費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913904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消費税相当額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3136742"/>
                  </a:ext>
                </a:extLst>
              </a:tr>
              <a:tr h="360000">
                <a:tc gridSpan="2"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一般管理費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</a:endParaRPr>
                    </a:p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（人件費＋事業費）</a:t>
                      </a:r>
                      <a:r>
                        <a:rPr kumimoji="1" lang="en-US" altLang="ja-JP" sz="1400" b="0" dirty="0">
                          <a:solidFill>
                            <a:schemeClr val="tx1"/>
                          </a:solidFill>
                        </a:rPr>
                        <a:t>×</a:t>
                      </a: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設定率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3962827"/>
                  </a:ext>
                </a:extLst>
              </a:tr>
              <a:tr h="360000">
                <a:tc gridSpan="2"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再委託費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9701773"/>
                  </a:ext>
                </a:extLst>
              </a:tr>
              <a:tr h="360000">
                <a:tc gridSpan="2"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合計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9249084"/>
                  </a:ext>
                </a:extLst>
              </a:tr>
            </a:tbl>
          </a:graphicData>
        </a:graphic>
      </p:graphicFrame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46A31683-622C-D2B9-7827-68D651EB58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3832446"/>
              </p:ext>
            </p:extLst>
          </p:nvPr>
        </p:nvGraphicFramePr>
        <p:xfrm>
          <a:off x="4316889" y="1160768"/>
          <a:ext cx="6227604" cy="39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1271">
                  <a:extLst>
                    <a:ext uri="{9D8B030D-6E8A-4147-A177-3AD203B41FA5}">
                      <a16:colId xmlns:a16="http://schemas.microsoft.com/office/drawing/2014/main" val="3649593333"/>
                    </a:ext>
                  </a:extLst>
                </a:gridCol>
                <a:gridCol w="2915920">
                  <a:extLst>
                    <a:ext uri="{9D8B030D-6E8A-4147-A177-3AD203B41FA5}">
                      <a16:colId xmlns:a16="http://schemas.microsoft.com/office/drawing/2014/main" val="809091856"/>
                    </a:ext>
                  </a:extLst>
                </a:gridCol>
                <a:gridCol w="2030413">
                  <a:extLst>
                    <a:ext uri="{9D8B030D-6E8A-4147-A177-3AD203B41FA5}">
                      <a16:colId xmlns:a16="http://schemas.microsoft.com/office/drawing/2014/main" val="3464170467"/>
                    </a:ext>
                  </a:extLst>
                </a:gridCol>
              </a:tblGrid>
              <a:tr h="360000"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各経費項目の内訳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653875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人件費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en-US" altLang="ja-JP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297781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諸謝金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445371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旅費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9885398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借損料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06494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印刷製本費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430802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消耗品費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322987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会議費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05189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通信運搬費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537341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雑役務費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630307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再委託費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60586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04089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D7AF1B3-5026-9F36-7CD6-AE0179DCE91D}"/>
              </a:ext>
            </a:extLst>
          </p:cNvPr>
          <p:cNvSpPr/>
          <p:nvPr/>
        </p:nvSpPr>
        <p:spPr>
          <a:xfrm>
            <a:off x="0" y="0"/>
            <a:ext cx="10691813" cy="59182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b="1" dirty="0"/>
              <a:t>　令和</a:t>
            </a:r>
            <a:r>
              <a:rPr kumimoji="1" lang="en-US" altLang="ja-JP" sz="2000" b="1" dirty="0"/>
              <a:t>6</a:t>
            </a:r>
            <a:r>
              <a:rPr kumimoji="1" lang="ja-JP" altLang="en-US" sz="2000" b="1" dirty="0"/>
              <a:t>年度「高度外国人材子弟の教育環境整備に係る調査研究事業」企画提案書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3DDC278-CB3A-A7E1-3881-40FF67114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2CC52-0FCF-462D-BCC5-7958F26CBDB4}" type="slidenum">
              <a:rPr kumimoji="1" lang="ja-JP" altLang="en-US" smtClean="0"/>
              <a:t>12</a:t>
            </a:fld>
            <a:endParaRPr kumimoji="1" lang="ja-JP" altLang="en-US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5B9E226-7F2C-993A-B9AC-C58A51617593}"/>
              </a:ext>
            </a:extLst>
          </p:cNvPr>
          <p:cNvSpPr/>
          <p:nvPr/>
        </p:nvSpPr>
        <p:spPr>
          <a:xfrm>
            <a:off x="147320" y="683255"/>
            <a:ext cx="10397173" cy="386080"/>
          </a:xfrm>
          <a:prstGeom prst="rect">
            <a:avLst/>
          </a:pr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84210"/>
            </a:stretch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>
                <a:solidFill>
                  <a:schemeClr val="tx1"/>
                </a:solidFill>
              </a:rPr>
              <a:t>事業に要する経費見積書の概要（令和</a:t>
            </a:r>
            <a:r>
              <a:rPr kumimoji="1" lang="en-US" altLang="ja-JP" sz="1600" b="1" dirty="0">
                <a:solidFill>
                  <a:schemeClr val="tx1"/>
                </a:solidFill>
              </a:rPr>
              <a:t>7</a:t>
            </a:r>
            <a:r>
              <a:rPr kumimoji="1" lang="ja-JP" altLang="en-US" sz="1600" b="1" dirty="0">
                <a:solidFill>
                  <a:schemeClr val="tx1"/>
                </a:solidFill>
              </a:rPr>
              <a:t>年度）</a:t>
            </a:r>
            <a:endParaRPr kumimoji="1" lang="ja-JP" altLang="en-US" sz="16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60206687-B67B-088B-5283-BB5261E90B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3296152"/>
              </p:ext>
            </p:extLst>
          </p:nvPr>
        </p:nvGraphicFramePr>
        <p:xfrm>
          <a:off x="147320" y="1160767"/>
          <a:ext cx="3995240" cy="623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600">
                  <a:extLst>
                    <a:ext uri="{9D8B030D-6E8A-4147-A177-3AD203B41FA5}">
                      <a16:colId xmlns:a16="http://schemas.microsoft.com/office/drawing/2014/main" val="4071045519"/>
                    </a:ext>
                  </a:extLst>
                </a:gridCol>
                <a:gridCol w="2072640">
                  <a:extLst>
                    <a:ext uri="{9D8B030D-6E8A-4147-A177-3AD203B41FA5}">
                      <a16:colId xmlns:a16="http://schemas.microsoft.com/office/drawing/2014/main" val="21581248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1931364278"/>
                    </a:ext>
                  </a:extLst>
                </a:gridCol>
              </a:tblGrid>
              <a:tr h="360000">
                <a:tc gridSpan="2"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経費項目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予算額（円）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38303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小項目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7629726"/>
                  </a:ext>
                </a:extLst>
              </a:tr>
              <a:tr h="360000">
                <a:tc gridSpan="2"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人件費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</a:endParaRPr>
                    </a:p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（消費税相当額を含む）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6815042"/>
                  </a:ext>
                </a:extLst>
              </a:tr>
              <a:tr h="360000">
                <a:tc gridSpan="2"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事業費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510969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諸謝金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8262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旅費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en-US" altLang="ja-JP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360153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借損料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830273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印刷製本費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14842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消耗品費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</a:endParaRPr>
                    </a:p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（図書購入費含む）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27712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会議費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153295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通信運搬費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239262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雑役務費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913904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消費税相当額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3136742"/>
                  </a:ext>
                </a:extLst>
              </a:tr>
              <a:tr h="360000">
                <a:tc gridSpan="2"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一般管理費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</a:endParaRPr>
                    </a:p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（人件費＋事業費）</a:t>
                      </a:r>
                      <a:r>
                        <a:rPr kumimoji="1" lang="en-US" altLang="ja-JP" sz="1400" b="0" dirty="0">
                          <a:solidFill>
                            <a:schemeClr val="tx1"/>
                          </a:solidFill>
                        </a:rPr>
                        <a:t>×</a:t>
                      </a: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設定率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3962827"/>
                  </a:ext>
                </a:extLst>
              </a:tr>
              <a:tr h="360000">
                <a:tc gridSpan="2"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再委託費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9701773"/>
                  </a:ext>
                </a:extLst>
              </a:tr>
              <a:tr h="360000">
                <a:tc gridSpan="2"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合計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9249084"/>
                  </a:ext>
                </a:extLst>
              </a:tr>
            </a:tbl>
          </a:graphicData>
        </a:graphic>
      </p:graphicFrame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B6F807C0-FD6B-8CB8-40B2-F342836133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2177897"/>
              </p:ext>
            </p:extLst>
          </p:nvPr>
        </p:nvGraphicFramePr>
        <p:xfrm>
          <a:off x="4316889" y="1160768"/>
          <a:ext cx="6227604" cy="39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1271">
                  <a:extLst>
                    <a:ext uri="{9D8B030D-6E8A-4147-A177-3AD203B41FA5}">
                      <a16:colId xmlns:a16="http://schemas.microsoft.com/office/drawing/2014/main" val="3649593333"/>
                    </a:ext>
                  </a:extLst>
                </a:gridCol>
                <a:gridCol w="2915920">
                  <a:extLst>
                    <a:ext uri="{9D8B030D-6E8A-4147-A177-3AD203B41FA5}">
                      <a16:colId xmlns:a16="http://schemas.microsoft.com/office/drawing/2014/main" val="809091856"/>
                    </a:ext>
                  </a:extLst>
                </a:gridCol>
                <a:gridCol w="2030413">
                  <a:extLst>
                    <a:ext uri="{9D8B030D-6E8A-4147-A177-3AD203B41FA5}">
                      <a16:colId xmlns:a16="http://schemas.microsoft.com/office/drawing/2014/main" val="3464170467"/>
                    </a:ext>
                  </a:extLst>
                </a:gridCol>
              </a:tblGrid>
              <a:tr h="360000"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各経費項目の内訳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653875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人件費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en-US" altLang="ja-JP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297781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諸謝金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445371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旅費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9885398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借損料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06494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印刷製本費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430802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消耗品費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322987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会議費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05189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通信運搬費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537341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雑役務費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630307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再委託費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60586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62944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D7AF1B3-5026-9F36-7CD6-AE0179DCE91D}"/>
              </a:ext>
            </a:extLst>
          </p:cNvPr>
          <p:cNvSpPr/>
          <p:nvPr/>
        </p:nvSpPr>
        <p:spPr>
          <a:xfrm>
            <a:off x="0" y="0"/>
            <a:ext cx="10691813" cy="59182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b="1" dirty="0"/>
              <a:t>　令和</a:t>
            </a:r>
            <a:r>
              <a:rPr kumimoji="1" lang="en-US" altLang="ja-JP" sz="2000" b="1" dirty="0"/>
              <a:t>6</a:t>
            </a:r>
            <a:r>
              <a:rPr kumimoji="1" lang="ja-JP" altLang="en-US" sz="2000" b="1" dirty="0"/>
              <a:t>年度「高度外国人材子弟の教育環境整備に係る調査研究事業」企画提案書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3DDC278-CB3A-A7E1-3881-40FF67114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2CC52-0FCF-462D-BCC5-7958F26CBDB4}" type="slidenum">
              <a:rPr kumimoji="1" lang="ja-JP" altLang="en-US" smtClean="0"/>
              <a:t>13</a:t>
            </a:fld>
            <a:endParaRPr kumimoji="1" lang="ja-JP" altLang="en-US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5B9E226-7F2C-993A-B9AC-C58A51617593}"/>
              </a:ext>
            </a:extLst>
          </p:cNvPr>
          <p:cNvSpPr/>
          <p:nvPr/>
        </p:nvSpPr>
        <p:spPr>
          <a:xfrm>
            <a:off x="147320" y="683255"/>
            <a:ext cx="10397173" cy="386080"/>
          </a:xfrm>
          <a:prstGeom prst="rect">
            <a:avLst/>
          </a:pr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84210"/>
            </a:stretch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>
                <a:solidFill>
                  <a:schemeClr val="tx1"/>
                </a:solidFill>
              </a:rPr>
              <a:t>事業に要する経費見積書の概要（令和</a:t>
            </a:r>
            <a:r>
              <a:rPr kumimoji="1" lang="en-US" altLang="ja-JP" sz="1600" b="1" dirty="0">
                <a:solidFill>
                  <a:schemeClr val="tx1"/>
                </a:solidFill>
              </a:rPr>
              <a:t>8</a:t>
            </a:r>
            <a:r>
              <a:rPr kumimoji="1" lang="ja-JP" altLang="en-US" sz="1600" b="1" dirty="0">
                <a:solidFill>
                  <a:schemeClr val="tx1"/>
                </a:solidFill>
              </a:rPr>
              <a:t>年度）</a:t>
            </a:r>
            <a:endParaRPr kumimoji="1" lang="ja-JP" altLang="en-US" sz="16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E788529F-5919-9D4E-4C1D-2CD7327CE3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3296152"/>
              </p:ext>
            </p:extLst>
          </p:nvPr>
        </p:nvGraphicFramePr>
        <p:xfrm>
          <a:off x="147320" y="1160767"/>
          <a:ext cx="3995240" cy="623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600">
                  <a:extLst>
                    <a:ext uri="{9D8B030D-6E8A-4147-A177-3AD203B41FA5}">
                      <a16:colId xmlns:a16="http://schemas.microsoft.com/office/drawing/2014/main" val="4071045519"/>
                    </a:ext>
                  </a:extLst>
                </a:gridCol>
                <a:gridCol w="2072640">
                  <a:extLst>
                    <a:ext uri="{9D8B030D-6E8A-4147-A177-3AD203B41FA5}">
                      <a16:colId xmlns:a16="http://schemas.microsoft.com/office/drawing/2014/main" val="21581248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1931364278"/>
                    </a:ext>
                  </a:extLst>
                </a:gridCol>
              </a:tblGrid>
              <a:tr h="360000">
                <a:tc gridSpan="2"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経費項目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予算額（円）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38303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小項目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7629726"/>
                  </a:ext>
                </a:extLst>
              </a:tr>
              <a:tr h="360000">
                <a:tc gridSpan="2"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人件費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</a:endParaRPr>
                    </a:p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（消費税相当額を含む）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6815042"/>
                  </a:ext>
                </a:extLst>
              </a:tr>
              <a:tr h="360000">
                <a:tc gridSpan="2"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事業費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510969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諸謝金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8262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旅費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en-US" altLang="ja-JP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360153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借損料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830273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印刷製本費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14842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消耗品費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</a:endParaRPr>
                    </a:p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（図書購入費含む）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27712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会議費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153295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通信運搬費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239262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雑役務費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913904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消費税相当額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3136742"/>
                  </a:ext>
                </a:extLst>
              </a:tr>
              <a:tr h="360000">
                <a:tc gridSpan="2"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一般管理費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</a:endParaRPr>
                    </a:p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（人件費＋事業費）</a:t>
                      </a:r>
                      <a:r>
                        <a:rPr kumimoji="1" lang="en-US" altLang="ja-JP" sz="1400" b="0" dirty="0">
                          <a:solidFill>
                            <a:schemeClr val="tx1"/>
                          </a:solidFill>
                        </a:rPr>
                        <a:t>×</a:t>
                      </a: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設定率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3962827"/>
                  </a:ext>
                </a:extLst>
              </a:tr>
              <a:tr h="360000">
                <a:tc gridSpan="2"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再委託費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9701773"/>
                  </a:ext>
                </a:extLst>
              </a:tr>
              <a:tr h="360000">
                <a:tc gridSpan="2"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合計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9249084"/>
                  </a:ext>
                </a:extLst>
              </a:tr>
            </a:tbl>
          </a:graphicData>
        </a:graphic>
      </p:graphicFrame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84BDD0CB-B74F-D05B-8BAA-6EDD7114FF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2177897"/>
              </p:ext>
            </p:extLst>
          </p:nvPr>
        </p:nvGraphicFramePr>
        <p:xfrm>
          <a:off x="4316889" y="1160768"/>
          <a:ext cx="6227604" cy="39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1271">
                  <a:extLst>
                    <a:ext uri="{9D8B030D-6E8A-4147-A177-3AD203B41FA5}">
                      <a16:colId xmlns:a16="http://schemas.microsoft.com/office/drawing/2014/main" val="3649593333"/>
                    </a:ext>
                  </a:extLst>
                </a:gridCol>
                <a:gridCol w="2915920">
                  <a:extLst>
                    <a:ext uri="{9D8B030D-6E8A-4147-A177-3AD203B41FA5}">
                      <a16:colId xmlns:a16="http://schemas.microsoft.com/office/drawing/2014/main" val="809091856"/>
                    </a:ext>
                  </a:extLst>
                </a:gridCol>
                <a:gridCol w="2030413">
                  <a:extLst>
                    <a:ext uri="{9D8B030D-6E8A-4147-A177-3AD203B41FA5}">
                      <a16:colId xmlns:a16="http://schemas.microsoft.com/office/drawing/2014/main" val="3464170467"/>
                    </a:ext>
                  </a:extLst>
                </a:gridCol>
              </a:tblGrid>
              <a:tr h="360000"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各経費項目の内訳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653875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人件費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en-US" altLang="ja-JP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297781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諸謝金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445371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旅費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9885398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借損料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06494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印刷製本費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430802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消耗品費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322987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会議費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05189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通信運搬費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537341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雑役務費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630307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再委託費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60586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2171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D7AF1B3-5026-9F36-7CD6-AE0179DCE91D}"/>
              </a:ext>
            </a:extLst>
          </p:cNvPr>
          <p:cNvSpPr/>
          <p:nvPr/>
        </p:nvSpPr>
        <p:spPr>
          <a:xfrm>
            <a:off x="0" y="0"/>
            <a:ext cx="10691813" cy="59182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b="1" dirty="0"/>
              <a:t>　令和</a:t>
            </a:r>
            <a:r>
              <a:rPr kumimoji="1" lang="en-US" altLang="ja-JP" sz="2000" b="1" dirty="0"/>
              <a:t>6</a:t>
            </a:r>
            <a:r>
              <a:rPr kumimoji="1" lang="ja-JP" altLang="en-US" sz="2000" b="1" dirty="0"/>
              <a:t>年度「高度外国人材子弟の教育環境整備に係る調査研究事業」企画提案書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3DDC278-CB3A-A7E1-3881-40FF67114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2CC52-0FCF-462D-BCC5-7958F26CBDB4}" type="slidenum">
              <a:rPr kumimoji="1" lang="ja-JP" altLang="en-US" smtClean="0"/>
              <a:t>14</a:t>
            </a:fld>
            <a:endParaRPr kumimoji="1" lang="ja-JP" altLang="en-US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5B9E226-7F2C-993A-B9AC-C58A51617593}"/>
              </a:ext>
            </a:extLst>
          </p:cNvPr>
          <p:cNvSpPr/>
          <p:nvPr/>
        </p:nvSpPr>
        <p:spPr>
          <a:xfrm>
            <a:off x="147320" y="683255"/>
            <a:ext cx="10397173" cy="386080"/>
          </a:xfrm>
          <a:prstGeom prst="rect">
            <a:avLst/>
          </a:pr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84210"/>
            </a:stretch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>
                <a:solidFill>
                  <a:srgbClr val="000000"/>
                </a:solidFill>
              </a:rPr>
              <a:t>その他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C1B689E-47A5-3019-8D09-C7940D7F6D8C}"/>
              </a:ext>
            </a:extLst>
          </p:cNvPr>
          <p:cNvSpPr/>
          <p:nvPr/>
        </p:nvSpPr>
        <p:spPr>
          <a:xfrm>
            <a:off x="147320" y="1160767"/>
            <a:ext cx="10397173" cy="629921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524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D7AF1B3-5026-9F36-7CD6-AE0179DCE91D}"/>
              </a:ext>
            </a:extLst>
          </p:cNvPr>
          <p:cNvSpPr/>
          <p:nvPr/>
        </p:nvSpPr>
        <p:spPr>
          <a:xfrm>
            <a:off x="0" y="0"/>
            <a:ext cx="10691813" cy="59182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b="1" dirty="0"/>
              <a:t>　令和</a:t>
            </a:r>
            <a:r>
              <a:rPr kumimoji="1" lang="en-US" altLang="ja-JP" sz="2000" b="1" dirty="0"/>
              <a:t>6</a:t>
            </a:r>
            <a:r>
              <a:rPr kumimoji="1" lang="ja-JP" altLang="en-US" sz="2000" b="1" dirty="0"/>
              <a:t>年度「高度外国人材子弟の教育環境整備に係る調査研究事業」企画提案書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3DDC278-CB3A-A7E1-3881-40FF67114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2CC52-0FCF-462D-BCC5-7958F26CBDB4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5B9E226-7F2C-993A-B9AC-C58A51617593}"/>
              </a:ext>
            </a:extLst>
          </p:cNvPr>
          <p:cNvSpPr/>
          <p:nvPr/>
        </p:nvSpPr>
        <p:spPr>
          <a:xfrm>
            <a:off x="147320" y="683255"/>
            <a:ext cx="10397173" cy="386080"/>
          </a:xfrm>
          <a:prstGeom prst="rect">
            <a:avLst/>
          </a:pr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84210"/>
            </a:stretch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>
                <a:solidFill>
                  <a:schemeClr val="tx1"/>
                </a:solidFill>
              </a:rPr>
              <a:t>所在地域における高度外国人材子弟の受入れの現状及び課題</a:t>
            </a:r>
            <a:endParaRPr kumimoji="1" lang="ja-JP" altLang="en-US" sz="16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C54DCCA-E655-8FD4-7328-3361C6FA86AA}"/>
              </a:ext>
            </a:extLst>
          </p:cNvPr>
          <p:cNvSpPr/>
          <p:nvPr/>
        </p:nvSpPr>
        <p:spPr>
          <a:xfrm>
            <a:off x="147320" y="1160767"/>
            <a:ext cx="10397173" cy="388875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400" dirty="0">
                <a:solidFill>
                  <a:schemeClr val="tx1"/>
                </a:solidFill>
              </a:rPr>
              <a:t>　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372802A-1083-BC55-5F1F-40283E4AF1EC}"/>
              </a:ext>
            </a:extLst>
          </p:cNvPr>
          <p:cNvSpPr/>
          <p:nvPr/>
        </p:nvSpPr>
        <p:spPr>
          <a:xfrm>
            <a:off x="147318" y="5212088"/>
            <a:ext cx="10397173" cy="386080"/>
          </a:xfrm>
          <a:prstGeom prst="rect">
            <a:avLst/>
          </a:pr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84210"/>
            </a:stretch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>
                <a:solidFill>
                  <a:schemeClr val="tx1"/>
                </a:solidFill>
              </a:rPr>
              <a:t>上記に関連する政府または所在自治体の方針、計画等の記載</a:t>
            </a:r>
            <a:endParaRPr kumimoji="1" lang="ja-JP" altLang="en-US" sz="16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499CB2E0-BBA6-12DD-6B7C-AA2023D68603}"/>
              </a:ext>
            </a:extLst>
          </p:cNvPr>
          <p:cNvSpPr/>
          <p:nvPr/>
        </p:nvSpPr>
        <p:spPr>
          <a:xfrm>
            <a:off x="147318" y="5689600"/>
            <a:ext cx="10397173" cy="169672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325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D7AF1B3-5026-9F36-7CD6-AE0179DCE91D}"/>
              </a:ext>
            </a:extLst>
          </p:cNvPr>
          <p:cNvSpPr/>
          <p:nvPr/>
        </p:nvSpPr>
        <p:spPr>
          <a:xfrm>
            <a:off x="0" y="0"/>
            <a:ext cx="10691813" cy="59182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b="1" dirty="0"/>
              <a:t>　令和</a:t>
            </a:r>
            <a:r>
              <a:rPr kumimoji="1" lang="en-US" altLang="ja-JP" sz="2000" b="1" dirty="0"/>
              <a:t>6</a:t>
            </a:r>
            <a:r>
              <a:rPr kumimoji="1" lang="ja-JP" altLang="en-US" sz="2000" b="1" dirty="0"/>
              <a:t>年度「高度外国人材子弟の教育環境整備に係る調査研究事業」企画提案書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3DDC278-CB3A-A7E1-3881-40FF67114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2CC52-0FCF-462D-BCC5-7958F26CBDB4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5B9E226-7F2C-993A-B9AC-C58A51617593}"/>
              </a:ext>
            </a:extLst>
          </p:cNvPr>
          <p:cNvSpPr/>
          <p:nvPr/>
        </p:nvSpPr>
        <p:spPr>
          <a:xfrm>
            <a:off x="147320" y="683255"/>
            <a:ext cx="10397173" cy="386080"/>
          </a:xfrm>
          <a:prstGeom prst="rect">
            <a:avLst/>
          </a:pr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84210"/>
            </a:stretch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>
                <a:solidFill>
                  <a:schemeClr val="tx1"/>
                </a:solidFill>
              </a:rPr>
              <a:t>本事業における取組内容</a:t>
            </a:r>
            <a:endParaRPr kumimoji="1" lang="ja-JP" altLang="en-US" sz="16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C1B689E-47A5-3019-8D09-C7940D7F6D8C}"/>
              </a:ext>
            </a:extLst>
          </p:cNvPr>
          <p:cNvSpPr/>
          <p:nvPr/>
        </p:nvSpPr>
        <p:spPr>
          <a:xfrm>
            <a:off x="147320" y="1160767"/>
            <a:ext cx="10397173" cy="629921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160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D7AF1B3-5026-9F36-7CD6-AE0179DCE91D}"/>
              </a:ext>
            </a:extLst>
          </p:cNvPr>
          <p:cNvSpPr/>
          <p:nvPr/>
        </p:nvSpPr>
        <p:spPr>
          <a:xfrm>
            <a:off x="0" y="0"/>
            <a:ext cx="10691813" cy="59182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b="1" dirty="0"/>
              <a:t>　令和</a:t>
            </a:r>
            <a:r>
              <a:rPr kumimoji="1" lang="en-US" altLang="ja-JP" sz="2000" b="1" dirty="0"/>
              <a:t>6</a:t>
            </a:r>
            <a:r>
              <a:rPr kumimoji="1" lang="ja-JP" altLang="en-US" sz="2000" b="1" dirty="0"/>
              <a:t>年度「高度外国人材子弟の教育環境整備に係る調査研究事業」企画提案書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3DDC278-CB3A-A7E1-3881-40FF67114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2CC52-0FCF-462D-BCC5-7958F26CBDB4}" type="slidenum">
              <a:rPr kumimoji="1" lang="ja-JP" altLang="en-US" smtClean="0"/>
              <a:t>4</a:t>
            </a:fld>
            <a:endParaRPr kumimoji="1" lang="ja-JP" altLang="en-US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42D91F8-5D1C-DB4D-B2F7-CE10F4771F98}"/>
              </a:ext>
            </a:extLst>
          </p:cNvPr>
          <p:cNvSpPr/>
          <p:nvPr/>
        </p:nvSpPr>
        <p:spPr>
          <a:xfrm>
            <a:off x="147320" y="683255"/>
            <a:ext cx="10397173" cy="386080"/>
          </a:xfrm>
          <a:prstGeom prst="rect">
            <a:avLst/>
          </a:pr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84210"/>
            </a:stretch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>
                <a:solidFill>
                  <a:schemeClr val="tx1"/>
                </a:solidFill>
              </a:rPr>
              <a:t>取組実施に伴うアウトプット（成果物）のイメージ</a:t>
            </a:r>
            <a:endParaRPr kumimoji="1" lang="ja-JP" altLang="en-US" sz="16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8322559-FB9E-8703-783D-EA534F3B6156}"/>
              </a:ext>
            </a:extLst>
          </p:cNvPr>
          <p:cNvSpPr/>
          <p:nvPr/>
        </p:nvSpPr>
        <p:spPr>
          <a:xfrm>
            <a:off x="147319" y="1160767"/>
            <a:ext cx="10397173" cy="629921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en-US" altLang="ja-JP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6624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D7AF1B3-5026-9F36-7CD6-AE0179DCE91D}"/>
              </a:ext>
            </a:extLst>
          </p:cNvPr>
          <p:cNvSpPr/>
          <p:nvPr/>
        </p:nvSpPr>
        <p:spPr>
          <a:xfrm>
            <a:off x="0" y="0"/>
            <a:ext cx="10691813" cy="59182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b="1" dirty="0"/>
              <a:t>　令和</a:t>
            </a:r>
            <a:r>
              <a:rPr kumimoji="1" lang="en-US" altLang="ja-JP" sz="2000" b="1" dirty="0"/>
              <a:t>6</a:t>
            </a:r>
            <a:r>
              <a:rPr kumimoji="1" lang="ja-JP" altLang="en-US" sz="2000" b="1" dirty="0"/>
              <a:t>年度「高度外国人材子弟の教育環境整備に係る調査研究事業」企画提案書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3DDC278-CB3A-A7E1-3881-40FF67114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2CC52-0FCF-462D-BCC5-7958F26CBDB4}" type="slidenum">
              <a:rPr kumimoji="1" lang="ja-JP" altLang="en-US" smtClean="0"/>
              <a:t>5</a:t>
            </a:fld>
            <a:endParaRPr kumimoji="1" lang="ja-JP" altLang="en-US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42D91F8-5D1C-DB4D-B2F7-CE10F4771F98}"/>
              </a:ext>
            </a:extLst>
          </p:cNvPr>
          <p:cNvSpPr/>
          <p:nvPr/>
        </p:nvSpPr>
        <p:spPr>
          <a:xfrm>
            <a:off x="147320" y="683255"/>
            <a:ext cx="10397173" cy="386080"/>
          </a:xfrm>
          <a:prstGeom prst="rect">
            <a:avLst/>
          </a:pr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84210"/>
            </a:stretch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>
                <a:solidFill>
                  <a:schemeClr val="tx1"/>
                </a:solidFill>
              </a:rPr>
              <a:t>外国人子弟の教育や外国人材の受入れ・共生に関する提案者のこれまでの取組</a:t>
            </a:r>
            <a:endParaRPr kumimoji="1" lang="ja-JP" altLang="en-US" sz="16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65A883E-E1D8-4A24-0650-07ACD7731D66}"/>
              </a:ext>
            </a:extLst>
          </p:cNvPr>
          <p:cNvSpPr/>
          <p:nvPr/>
        </p:nvSpPr>
        <p:spPr>
          <a:xfrm>
            <a:off x="147320" y="1160767"/>
            <a:ext cx="10397173" cy="277688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5C30BA7-C2E6-F7CD-5974-0894EF36C8E9}"/>
              </a:ext>
            </a:extLst>
          </p:cNvPr>
          <p:cNvSpPr/>
          <p:nvPr/>
        </p:nvSpPr>
        <p:spPr>
          <a:xfrm>
            <a:off x="147320" y="5770872"/>
            <a:ext cx="10397173" cy="386080"/>
          </a:xfrm>
          <a:prstGeom prst="rect">
            <a:avLst/>
          </a:pr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84210"/>
            </a:stretch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>
                <a:solidFill>
                  <a:schemeClr val="tx1"/>
                </a:solidFill>
              </a:rPr>
              <a:t>この業務に関連して補助金等を受けた実績</a:t>
            </a:r>
            <a:endParaRPr kumimoji="1" lang="ja-JP" altLang="en-US" sz="16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CCDF942-B5E6-743A-72E9-1A5A52466822}"/>
              </a:ext>
            </a:extLst>
          </p:cNvPr>
          <p:cNvSpPr/>
          <p:nvPr/>
        </p:nvSpPr>
        <p:spPr>
          <a:xfrm>
            <a:off x="147319" y="4059570"/>
            <a:ext cx="10397173" cy="386080"/>
          </a:xfrm>
          <a:prstGeom prst="rect">
            <a:avLst/>
          </a:pr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84210"/>
            </a:stretch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>
                <a:solidFill>
                  <a:schemeClr val="tx1"/>
                </a:solidFill>
              </a:rPr>
              <a:t>学校運営や教育内容に係る国際認証等</a:t>
            </a:r>
            <a:endParaRPr kumimoji="1" lang="ja-JP" altLang="en-US" sz="16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6FDC6ADF-786D-328B-33E2-68007D963C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1735612"/>
              </p:ext>
            </p:extLst>
          </p:nvPr>
        </p:nvGraphicFramePr>
        <p:xfrm>
          <a:off x="485906" y="4536432"/>
          <a:ext cx="9720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0">
                  <a:extLst>
                    <a:ext uri="{9D8B030D-6E8A-4147-A177-3AD203B41FA5}">
                      <a16:colId xmlns:a16="http://schemas.microsoft.com/office/drawing/2014/main" val="4064859734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1214271122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20445708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rgbClr val="000000"/>
                          </a:solidFill>
                        </a:rPr>
                        <a:t>認証等の名称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rgbClr val="000000"/>
                          </a:solidFill>
                        </a:rPr>
                        <a:t>認証日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rgbClr val="000000"/>
                          </a:solidFill>
                        </a:rPr>
                        <a:t>有効期間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76277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86941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807045"/>
                  </a:ext>
                </a:extLst>
              </a:tr>
            </a:tbl>
          </a:graphicData>
        </a:graphic>
      </p:graphicFrame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66516483-5F88-DA38-9680-12FE1ECB5A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8311189"/>
              </p:ext>
            </p:extLst>
          </p:nvPr>
        </p:nvGraphicFramePr>
        <p:xfrm>
          <a:off x="162382" y="6248384"/>
          <a:ext cx="10367048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8524">
                  <a:extLst>
                    <a:ext uri="{9D8B030D-6E8A-4147-A177-3AD203B41FA5}">
                      <a16:colId xmlns:a16="http://schemas.microsoft.com/office/drawing/2014/main" val="4064859734"/>
                    </a:ext>
                  </a:extLst>
                </a:gridCol>
                <a:gridCol w="2348524">
                  <a:extLst>
                    <a:ext uri="{9D8B030D-6E8A-4147-A177-3AD203B41FA5}">
                      <a16:colId xmlns:a16="http://schemas.microsoft.com/office/drawing/2014/main" val="1214271122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44570872"/>
                    </a:ext>
                  </a:extLst>
                </a:gridCol>
                <a:gridCol w="1710000">
                  <a:extLst>
                    <a:ext uri="{9D8B030D-6E8A-4147-A177-3AD203B41FA5}">
                      <a16:colId xmlns:a16="http://schemas.microsoft.com/office/drawing/2014/main" val="2637565592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11829461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rgbClr val="000000"/>
                          </a:solidFill>
                        </a:rPr>
                        <a:t>補助金等の名称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rgbClr val="000000"/>
                          </a:solidFill>
                        </a:rPr>
                        <a:t>交付者</a:t>
                      </a:r>
                      <a:r>
                        <a:rPr kumimoji="1" lang="en-US" altLang="ja-JP" sz="1400" b="0" dirty="0">
                          <a:solidFill>
                            <a:srgbClr val="000000"/>
                          </a:solidFill>
                        </a:rPr>
                        <a:t>/</a:t>
                      </a:r>
                      <a:r>
                        <a:rPr kumimoji="1" lang="ja-JP" altLang="en-US" sz="1400" b="0" dirty="0">
                          <a:solidFill>
                            <a:srgbClr val="000000"/>
                          </a:solidFill>
                        </a:rPr>
                        <a:t>契約者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rgbClr val="000000"/>
                          </a:solidFill>
                        </a:rPr>
                        <a:t>交付額</a:t>
                      </a:r>
                      <a:r>
                        <a:rPr kumimoji="1" lang="en-US" altLang="ja-JP" sz="1400" b="0" dirty="0">
                          <a:solidFill>
                            <a:srgbClr val="000000"/>
                          </a:solidFill>
                        </a:rPr>
                        <a:t>/</a:t>
                      </a:r>
                      <a:r>
                        <a:rPr kumimoji="1" lang="ja-JP" altLang="en-US" sz="1400" b="0" dirty="0">
                          <a:solidFill>
                            <a:srgbClr val="000000"/>
                          </a:solidFill>
                        </a:rPr>
                        <a:t>契約額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rgbClr val="000000"/>
                          </a:solidFill>
                        </a:rPr>
                        <a:t>交付年度</a:t>
                      </a:r>
                      <a:r>
                        <a:rPr kumimoji="1" lang="en-US" altLang="ja-JP" sz="1400" b="0" dirty="0">
                          <a:solidFill>
                            <a:srgbClr val="000000"/>
                          </a:solidFill>
                        </a:rPr>
                        <a:t>/</a:t>
                      </a:r>
                      <a:r>
                        <a:rPr kumimoji="1" lang="ja-JP" altLang="en-US" sz="1400" b="0" dirty="0">
                          <a:solidFill>
                            <a:srgbClr val="000000"/>
                          </a:solidFill>
                        </a:rPr>
                        <a:t>契約年度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rgbClr val="000000"/>
                          </a:solidFill>
                        </a:rPr>
                        <a:t>概要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76277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86941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b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8070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1390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D7AF1B3-5026-9F36-7CD6-AE0179DCE91D}"/>
              </a:ext>
            </a:extLst>
          </p:cNvPr>
          <p:cNvSpPr/>
          <p:nvPr/>
        </p:nvSpPr>
        <p:spPr>
          <a:xfrm>
            <a:off x="0" y="0"/>
            <a:ext cx="10691813" cy="59182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b="1" dirty="0"/>
              <a:t>　令和</a:t>
            </a:r>
            <a:r>
              <a:rPr kumimoji="1" lang="en-US" altLang="ja-JP" sz="2000" b="1" dirty="0"/>
              <a:t>6</a:t>
            </a:r>
            <a:r>
              <a:rPr kumimoji="1" lang="ja-JP" altLang="en-US" sz="2000" b="1" dirty="0"/>
              <a:t>年度「高度外国人材子弟の教育環境整備に係る調査研究事業」企画提案書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3DDC278-CB3A-A7E1-3881-40FF67114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2CC52-0FCF-462D-BCC5-7958F26CBDB4}" type="slidenum">
              <a:rPr kumimoji="1" lang="ja-JP" altLang="en-US" smtClean="0"/>
              <a:t>6</a:t>
            </a:fld>
            <a:endParaRPr kumimoji="1" lang="ja-JP" altLang="en-US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5B9E226-7F2C-993A-B9AC-C58A51617593}"/>
              </a:ext>
            </a:extLst>
          </p:cNvPr>
          <p:cNvSpPr/>
          <p:nvPr/>
        </p:nvSpPr>
        <p:spPr>
          <a:xfrm>
            <a:off x="147320" y="683255"/>
            <a:ext cx="10397173" cy="386080"/>
          </a:xfrm>
          <a:prstGeom prst="rect">
            <a:avLst/>
          </a:pr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84210"/>
            </a:stretch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>
                <a:solidFill>
                  <a:schemeClr val="tx1"/>
                </a:solidFill>
              </a:rPr>
              <a:t>取組を効果的・効率的に実施するための方法</a:t>
            </a:r>
            <a:endParaRPr kumimoji="1" lang="en-US" altLang="ja-JP" sz="1600" b="1" dirty="0">
              <a:solidFill>
                <a:schemeClr val="tx1"/>
              </a:solidFill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38A0A84-DDFD-E61B-5867-99F2CF39BF5B}"/>
              </a:ext>
            </a:extLst>
          </p:cNvPr>
          <p:cNvSpPr/>
          <p:nvPr/>
        </p:nvSpPr>
        <p:spPr>
          <a:xfrm>
            <a:off x="147319" y="4265617"/>
            <a:ext cx="10397173" cy="386080"/>
          </a:xfrm>
          <a:prstGeom prst="rect">
            <a:avLst/>
          </a:pr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84210"/>
            </a:stretch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>
                <a:solidFill>
                  <a:schemeClr val="tx1"/>
                </a:solidFill>
              </a:rPr>
              <a:t>取組によって達成する成果及び測定指標</a:t>
            </a:r>
            <a:endParaRPr kumimoji="1" lang="en-US" altLang="ja-JP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05785E38-A305-6184-390D-F3E8F234F8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3078576"/>
              </p:ext>
            </p:extLst>
          </p:nvPr>
        </p:nvGraphicFramePr>
        <p:xfrm>
          <a:off x="188903" y="4856797"/>
          <a:ext cx="10314007" cy="200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007">
                  <a:extLst>
                    <a:ext uri="{9D8B030D-6E8A-4147-A177-3AD203B41FA5}">
                      <a16:colId xmlns:a16="http://schemas.microsoft.com/office/drawing/2014/main" val="2053660965"/>
                    </a:ext>
                  </a:extLst>
                </a:gridCol>
                <a:gridCol w="3960000">
                  <a:extLst>
                    <a:ext uri="{9D8B030D-6E8A-4147-A177-3AD203B41FA5}">
                      <a16:colId xmlns:a16="http://schemas.microsoft.com/office/drawing/2014/main" val="3563254080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3097334362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881008892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290193348"/>
                    </a:ext>
                  </a:extLst>
                </a:gridCol>
                <a:gridCol w="2700000">
                  <a:extLst>
                    <a:ext uri="{9D8B030D-6E8A-4147-A177-3AD203B41FA5}">
                      <a16:colId xmlns:a16="http://schemas.microsoft.com/office/drawing/2014/main" val="3763821532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1400" b="0" dirty="0">
                          <a:solidFill>
                            <a:schemeClr val="tx1"/>
                          </a:solidFill>
                        </a:rPr>
                        <a:t>KPI</a:t>
                      </a: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（評価指標）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単位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目標値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当該</a:t>
                      </a:r>
                      <a:r>
                        <a:rPr kumimoji="1" lang="en-US" altLang="ja-JP" sz="1400" b="0" dirty="0">
                          <a:solidFill>
                            <a:schemeClr val="tx1"/>
                          </a:solidFill>
                        </a:rPr>
                        <a:t>KPI</a:t>
                      </a: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の測定方法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594484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令和</a:t>
                      </a:r>
                      <a:r>
                        <a:rPr kumimoji="1" lang="en-US" altLang="ja-JP" sz="1400" b="0" dirty="0">
                          <a:solidFill>
                            <a:schemeClr val="tx1"/>
                          </a:solidFill>
                        </a:rPr>
                        <a:t>7</a:t>
                      </a: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年度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令和</a:t>
                      </a:r>
                      <a:r>
                        <a:rPr kumimoji="1" lang="en-US" altLang="ja-JP" sz="1400" b="0" dirty="0">
                          <a:solidFill>
                            <a:schemeClr val="tx1"/>
                          </a:solidFill>
                        </a:rPr>
                        <a:t>8</a:t>
                      </a: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年度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9477652"/>
                  </a:ext>
                </a:extLst>
              </a:tr>
              <a:tr h="38576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b="0" dirty="0">
                          <a:solidFill>
                            <a:schemeClr val="tx1"/>
                          </a:solidFill>
                        </a:rPr>
                        <a:t>【</a:t>
                      </a: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必須</a:t>
                      </a:r>
                      <a:r>
                        <a:rPr kumimoji="1" lang="en-US" altLang="ja-JP" sz="1400" b="0" dirty="0">
                          <a:solidFill>
                            <a:schemeClr val="tx1"/>
                          </a:solidFill>
                        </a:rPr>
                        <a:t>】</a:t>
                      </a: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取組に参加した外国人児童・生徒の保護者の満足度の平均値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0" dirty="0">
                          <a:solidFill>
                            <a:schemeClr val="tx1"/>
                          </a:solidFill>
                        </a:rPr>
                        <a:t>%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0" dirty="0">
                          <a:solidFill>
                            <a:schemeClr val="tx1"/>
                          </a:solidFill>
                        </a:rPr>
                        <a:t>100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71169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3549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7392501"/>
                  </a:ext>
                </a:extLst>
              </a:tr>
            </a:tbl>
          </a:graphicData>
        </a:graphic>
      </p:graphicFrame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207300C-70C1-9E82-0330-2811E6417C22}"/>
              </a:ext>
            </a:extLst>
          </p:cNvPr>
          <p:cNvSpPr/>
          <p:nvPr/>
        </p:nvSpPr>
        <p:spPr>
          <a:xfrm>
            <a:off x="147320" y="1160768"/>
            <a:ext cx="10397173" cy="301499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667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7A8A2FB-5D99-D172-873F-45078F4548A1}"/>
              </a:ext>
            </a:extLst>
          </p:cNvPr>
          <p:cNvSpPr/>
          <p:nvPr/>
        </p:nvSpPr>
        <p:spPr>
          <a:xfrm>
            <a:off x="0" y="0"/>
            <a:ext cx="10691813" cy="59182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b="1" dirty="0"/>
              <a:t>　令和</a:t>
            </a:r>
            <a:r>
              <a:rPr kumimoji="1" lang="en-US" altLang="ja-JP" sz="2000" b="1" dirty="0"/>
              <a:t>6</a:t>
            </a:r>
            <a:r>
              <a:rPr kumimoji="1" lang="ja-JP" altLang="en-US" sz="2000" b="1" dirty="0"/>
              <a:t>年度「高度外国人材子弟の教育環境整備に係る調査研究事業」企画提案書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3DDC278-CB3A-A7E1-3881-40FF67114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2CC52-0FCF-462D-BCC5-7958F26CBDB4}" type="slidenum">
              <a:rPr kumimoji="1" lang="ja-JP" altLang="en-US" smtClean="0"/>
              <a:t>7</a:t>
            </a:fld>
            <a:endParaRPr kumimoji="1" lang="ja-JP" altLang="en-US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5B9E226-7F2C-993A-B9AC-C58A51617593}"/>
              </a:ext>
            </a:extLst>
          </p:cNvPr>
          <p:cNvSpPr/>
          <p:nvPr/>
        </p:nvSpPr>
        <p:spPr>
          <a:xfrm>
            <a:off x="147320" y="683255"/>
            <a:ext cx="10397173" cy="386080"/>
          </a:xfrm>
          <a:prstGeom prst="rect">
            <a:avLst/>
          </a:pr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84210"/>
            </a:stretch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>
                <a:solidFill>
                  <a:schemeClr val="tx1"/>
                </a:solidFill>
              </a:rPr>
              <a:t>事業実施体制</a:t>
            </a:r>
            <a:endParaRPr kumimoji="1" lang="ja-JP" altLang="en-US" sz="16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11C8662-CD6C-1674-220E-F4DA297D48E9}"/>
              </a:ext>
            </a:extLst>
          </p:cNvPr>
          <p:cNvSpPr/>
          <p:nvPr/>
        </p:nvSpPr>
        <p:spPr>
          <a:xfrm>
            <a:off x="147320" y="1160767"/>
            <a:ext cx="10397173" cy="629921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3043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7A8A2FB-5D99-D172-873F-45078F4548A1}"/>
              </a:ext>
            </a:extLst>
          </p:cNvPr>
          <p:cNvSpPr/>
          <p:nvPr/>
        </p:nvSpPr>
        <p:spPr>
          <a:xfrm>
            <a:off x="0" y="0"/>
            <a:ext cx="10691813" cy="59182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b="1" dirty="0"/>
              <a:t>　令和</a:t>
            </a:r>
            <a:r>
              <a:rPr kumimoji="1" lang="en-US" altLang="ja-JP" sz="2000" b="1" dirty="0"/>
              <a:t>6</a:t>
            </a:r>
            <a:r>
              <a:rPr kumimoji="1" lang="ja-JP" altLang="en-US" sz="2000" b="1" dirty="0"/>
              <a:t>年度「高度外国人材子弟の教育環境整備に係る調査研究事業」企画提案書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3DDC278-CB3A-A7E1-3881-40FF67114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2CC52-0FCF-462D-BCC5-7958F26CBDB4}" type="slidenum">
              <a:rPr kumimoji="1" lang="ja-JP" altLang="en-US" smtClean="0"/>
              <a:t>8</a:t>
            </a:fld>
            <a:endParaRPr kumimoji="1" lang="ja-JP" altLang="en-US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5B9E226-7F2C-993A-B9AC-C58A51617593}"/>
              </a:ext>
            </a:extLst>
          </p:cNvPr>
          <p:cNvSpPr/>
          <p:nvPr/>
        </p:nvSpPr>
        <p:spPr>
          <a:xfrm>
            <a:off x="147320" y="683255"/>
            <a:ext cx="10397173" cy="386080"/>
          </a:xfrm>
          <a:prstGeom prst="rect">
            <a:avLst/>
          </a:pr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84210"/>
            </a:stretch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>
                <a:solidFill>
                  <a:schemeClr val="tx1"/>
                </a:solidFill>
              </a:rPr>
              <a:t>再委託について</a:t>
            </a:r>
            <a:endParaRPr kumimoji="1" lang="ja-JP" altLang="en-US" sz="16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E609D85E-18F5-9D41-8A07-2F5E894093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3958880"/>
              </p:ext>
            </p:extLst>
          </p:nvPr>
        </p:nvGraphicFramePr>
        <p:xfrm>
          <a:off x="989491" y="1303007"/>
          <a:ext cx="8712830" cy="459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0029">
                  <a:extLst>
                    <a:ext uri="{9D8B030D-6E8A-4147-A177-3AD203B41FA5}">
                      <a16:colId xmlns:a16="http://schemas.microsoft.com/office/drawing/2014/main" val="962641871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3527527969"/>
                    </a:ext>
                  </a:extLst>
                </a:gridCol>
                <a:gridCol w="5872001">
                  <a:extLst>
                    <a:ext uri="{9D8B030D-6E8A-4147-A177-3AD203B41FA5}">
                      <a16:colId xmlns:a16="http://schemas.microsoft.com/office/drawing/2014/main" val="145126350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再委託の有無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1724088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再委託の相手方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住所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052673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団体名・氏名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3298453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委託期間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8048153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再委託を行う業務の範囲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400" b="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400" b="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400" b="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400" b="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400" b="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6225452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再委託の必要性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400" b="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400" b="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400" b="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400" b="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400" b="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1316737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</a:rPr>
                        <a:t>再委託金額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74754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87067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D7AF1B3-5026-9F36-7CD6-AE0179DCE91D}"/>
              </a:ext>
            </a:extLst>
          </p:cNvPr>
          <p:cNvSpPr/>
          <p:nvPr/>
        </p:nvSpPr>
        <p:spPr>
          <a:xfrm>
            <a:off x="0" y="0"/>
            <a:ext cx="10691813" cy="59182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b="1" dirty="0"/>
              <a:t>　令和</a:t>
            </a:r>
            <a:r>
              <a:rPr kumimoji="1" lang="en-US" altLang="ja-JP" sz="2000" b="1" dirty="0"/>
              <a:t>6</a:t>
            </a:r>
            <a:r>
              <a:rPr kumimoji="1" lang="ja-JP" altLang="en-US" sz="2000" b="1" dirty="0"/>
              <a:t>年度「高度外国人材子弟の教育環境整備に係る調査研究事業」企画提案書</a:t>
            </a:r>
          </a:p>
        </p:txBody>
      </p:sp>
      <p:sp>
        <p:nvSpPr>
          <p:cNvPr id="21" name="矢印: 下 20">
            <a:extLst>
              <a:ext uri="{FF2B5EF4-FFF2-40B4-BE49-F238E27FC236}">
                <a16:creationId xmlns:a16="http://schemas.microsoft.com/office/drawing/2014/main" id="{8E39F64D-787B-009B-A6D9-D9C807810D9C}"/>
              </a:ext>
            </a:extLst>
          </p:cNvPr>
          <p:cNvSpPr/>
          <p:nvPr/>
        </p:nvSpPr>
        <p:spPr>
          <a:xfrm rot="16200000">
            <a:off x="5109686" y="-3788886"/>
            <a:ext cx="518159" cy="10412412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3DDC278-CB3A-A7E1-3881-40FF67114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2CC52-0FCF-462D-BCC5-7958F26CBDB4}" type="slidenum">
              <a:rPr kumimoji="1" lang="ja-JP" altLang="en-US" smtClean="0"/>
              <a:t>9</a:t>
            </a:fld>
            <a:endParaRPr kumimoji="1" lang="ja-JP" altLang="en-US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5B9E226-7F2C-993A-B9AC-C58A51617593}"/>
              </a:ext>
            </a:extLst>
          </p:cNvPr>
          <p:cNvSpPr/>
          <p:nvPr/>
        </p:nvSpPr>
        <p:spPr>
          <a:xfrm>
            <a:off x="147320" y="683255"/>
            <a:ext cx="10397173" cy="386080"/>
          </a:xfrm>
          <a:prstGeom prst="rect">
            <a:avLst/>
          </a:pr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84210"/>
            </a:stretch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>
                <a:solidFill>
                  <a:schemeClr val="tx1"/>
                </a:solidFill>
              </a:rPr>
              <a:t>取組の年次計画</a:t>
            </a:r>
            <a:endParaRPr kumimoji="1" lang="ja-JP" altLang="en-US" sz="16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59CBCB2-EBF4-1D18-A9EA-62013ED569DD}"/>
              </a:ext>
            </a:extLst>
          </p:cNvPr>
          <p:cNvSpPr txBox="1"/>
          <p:nvPr/>
        </p:nvSpPr>
        <p:spPr>
          <a:xfrm>
            <a:off x="162568" y="1248003"/>
            <a:ext cx="34629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>
                <a:latin typeface="+mn-ea"/>
              </a:rPr>
              <a:t>令和</a:t>
            </a:r>
            <a:r>
              <a:rPr kumimoji="1" lang="en-US" altLang="ja-JP" sz="1600" b="1" dirty="0">
                <a:latin typeface="+mn-ea"/>
              </a:rPr>
              <a:t>6</a:t>
            </a:r>
            <a:r>
              <a:rPr kumimoji="1" lang="ja-JP" altLang="en-US" sz="1600" b="1" dirty="0">
                <a:latin typeface="+mn-ea"/>
              </a:rPr>
              <a:t>年度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6034844-5280-1C05-9EB7-2D344B3A4316}"/>
              </a:ext>
            </a:extLst>
          </p:cNvPr>
          <p:cNvSpPr txBox="1"/>
          <p:nvPr/>
        </p:nvSpPr>
        <p:spPr>
          <a:xfrm>
            <a:off x="162560" y="6982726"/>
            <a:ext cx="345600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>
                <a:latin typeface="+mn-ea"/>
              </a:rPr>
              <a:t>所要経費：千円</a:t>
            </a:r>
            <a:endParaRPr kumimoji="1" lang="ja-JP" altLang="en-US" sz="1600" b="1" dirty="0">
              <a:solidFill>
                <a:schemeClr val="accent2">
                  <a:lumMod val="60000"/>
                  <a:lumOff val="40000"/>
                </a:schemeClr>
              </a:solidFill>
              <a:latin typeface="+mn-ea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5453F49-0937-0AE6-116E-BF2D84C55455}"/>
              </a:ext>
            </a:extLst>
          </p:cNvPr>
          <p:cNvSpPr txBox="1"/>
          <p:nvPr/>
        </p:nvSpPr>
        <p:spPr>
          <a:xfrm>
            <a:off x="7088493" y="6978646"/>
            <a:ext cx="345600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>
                <a:latin typeface="+mn-ea"/>
              </a:rPr>
              <a:t>所要経費：</a:t>
            </a:r>
            <a:r>
              <a:rPr kumimoji="1" lang="en-US" altLang="ja-JP" sz="1600" b="1" dirty="0">
                <a:latin typeface="+mn-ea"/>
              </a:rPr>
              <a:t> </a:t>
            </a:r>
            <a:r>
              <a:rPr kumimoji="1" lang="ja-JP" altLang="en-US" sz="1600" b="1" dirty="0">
                <a:latin typeface="+mn-ea"/>
              </a:rPr>
              <a:t>千円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2D1FBE6-C4D2-A9E8-740C-A35C31120DF2}"/>
              </a:ext>
            </a:extLst>
          </p:cNvPr>
          <p:cNvSpPr txBox="1"/>
          <p:nvPr/>
        </p:nvSpPr>
        <p:spPr>
          <a:xfrm>
            <a:off x="3625527" y="6982726"/>
            <a:ext cx="345600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>
                <a:latin typeface="+mn-ea"/>
              </a:rPr>
              <a:t>所要経費：</a:t>
            </a:r>
            <a:r>
              <a:rPr kumimoji="1" lang="en-US" altLang="ja-JP" sz="1600" b="1" dirty="0">
                <a:latin typeface="+mn-ea"/>
              </a:rPr>
              <a:t> </a:t>
            </a:r>
            <a:r>
              <a:rPr kumimoji="1" lang="ja-JP" altLang="en-US" sz="1600" b="1" dirty="0">
                <a:latin typeface="+mn-ea"/>
              </a:rPr>
              <a:t>千円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1C690B1-FB23-C7C1-D9AD-0893A968255D}"/>
              </a:ext>
            </a:extLst>
          </p:cNvPr>
          <p:cNvSpPr txBox="1"/>
          <p:nvPr/>
        </p:nvSpPr>
        <p:spPr>
          <a:xfrm>
            <a:off x="3625534" y="1248003"/>
            <a:ext cx="34629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>
                <a:latin typeface="+mn-ea"/>
              </a:rPr>
              <a:t>令和</a:t>
            </a:r>
            <a:r>
              <a:rPr kumimoji="1" lang="en-US" altLang="ja-JP" sz="1600" b="1" dirty="0">
                <a:latin typeface="+mn-ea"/>
              </a:rPr>
              <a:t>7</a:t>
            </a:r>
            <a:r>
              <a:rPr kumimoji="1" lang="ja-JP" altLang="en-US" sz="1600" b="1" dirty="0">
                <a:latin typeface="+mn-ea"/>
              </a:rPr>
              <a:t>年度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70A42B9F-402C-2CAF-B648-4B9905A03FCA}"/>
              </a:ext>
            </a:extLst>
          </p:cNvPr>
          <p:cNvSpPr txBox="1"/>
          <p:nvPr/>
        </p:nvSpPr>
        <p:spPr>
          <a:xfrm>
            <a:off x="7096774" y="1248003"/>
            <a:ext cx="34629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>
                <a:latin typeface="+mn-ea"/>
              </a:rPr>
              <a:t>令和</a:t>
            </a:r>
            <a:r>
              <a:rPr kumimoji="1" lang="en-US" altLang="ja-JP" sz="1600" b="1" dirty="0">
                <a:latin typeface="+mn-ea"/>
              </a:rPr>
              <a:t>8</a:t>
            </a:r>
            <a:r>
              <a:rPr kumimoji="1" lang="ja-JP" altLang="en-US" sz="1600" b="1" dirty="0">
                <a:latin typeface="+mn-ea"/>
              </a:rPr>
              <a:t>年度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E9F0C11-653B-B723-D5C9-5317B9A3DF12}"/>
              </a:ext>
            </a:extLst>
          </p:cNvPr>
          <p:cNvSpPr/>
          <p:nvPr/>
        </p:nvSpPr>
        <p:spPr>
          <a:xfrm>
            <a:off x="210339" y="1765304"/>
            <a:ext cx="3367411" cy="521334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400" dirty="0">
                <a:solidFill>
                  <a:srgbClr val="000000"/>
                </a:solidFill>
              </a:rPr>
              <a:t>　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83BA347-8794-D2E6-9CD3-290408723430}"/>
              </a:ext>
            </a:extLst>
          </p:cNvPr>
          <p:cNvSpPr/>
          <p:nvPr/>
        </p:nvSpPr>
        <p:spPr>
          <a:xfrm>
            <a:off x="3662201" y="1765304"/>
            <a:ext cx="3367411" cy="521334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400" dirty="0">
                <a:solidFill>
                  <a:srgbClr val="000000"/>
                </a:solidFill>
              </a:rPr>
              <a:t>　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B0A7A88-E0E0-A4B8-1D58-1470EEF70A6D}"/>
              </a:ext>
            </a:extLst>
          </p:cNvPr>
          <p:cNvSpPr/>
          <p:nvPr/>
        </p:nvSpPr>
        <p:spPr>
          <a:xfrm>
            <a:off x="7132133" y="1765305"/>
            <a:ext cx="3367411" cy="521334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400" dirty="0">
                <a:solidFill>
                  <a:srgbClr val="000000"/>
                </a:solidFill>
              </a:rPr>
              <a:t>　</a:t>
            </a:r>
          </a:p>
        </p:txBody>
      </p:sp>
    </p:spTree>
    <p:extLst>
      <p:ext uri="{BB962C8B-B14F-4D97-AF65-F5344CB8AC3E}">
        <p14:creationId xmlns:p14="http://schemas.microsoft.com/office/powerpoint/2010/main" val="41312096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rgbClr val="000000"/>
      </a:dk1>
      <a:lt1>
        <a:sysClr val="window" lastClr="FFFFFF"/>
      </a:lt1>
      <a:dk2>
        <a:srgbClr val="CDECF1"/>
      </a:dk2>
      <a:lt2>
        <a:srgbClr val="D2E18C"/>
      </a:lt2>
      <a:accent1>
        <a:srgbClr val="024FA1"/>
      </a:accent1>
      <a:accent2>
        <a:srgbClr val="FF4F1E"/>
      </a:accent2>
      <a:accent3>
        <a:srgbClr val="4BB5C5"/>
      </a:accent3>
      <a:accent4>
        <a:srgbClr val="801C49"/>
      </a:accent4>
      <a:accent5>
        <a:srgbClr val="FED232"/>
      </a:accent5>
      <a:accent6>
        <a:srgbClr val="007437"/>
      </a:accent6>
      <a:hlink>
        <a:srgbClr val="0563C1"/>
      </a:hlink>
      <a:folHlink>
        <a:srgbClr val="954F72"/>
      </a:folHlink>
    </a:clrScheme>
    <a:fontScheme name="all Meiryo UI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530</TotalTime>
  <Words>847</Words>
  <Application>Microsoft Office PowerPoint</Application>
  <PresentationFormat>ユーザー設定</PresentationFormat>
  <Paragraphs>213</Paragraphs>
  <Slides>14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18" baseType="lpstr">
      <vt:lpstr>Meiryo UI</vt:lpstr>
      <vt:lpstr>游ゴシック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林哲子</dc:creator>
  <cp:lastModifiedBy>長谷部靖子</cp:lastModifiedBy>
  <cp:revision>23</cp:revision>
  <dcterms:created xsi:type="dcterms:W3CDTF">2024-01-26T11:54:22Z</dcterms:created>
  <dcterms:modified xsi:type="dcterms:W3CDTF">2024-06-17T02:29:39Z</dcterms:modified>
</cp:coreProperties>
</file>