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72" r:id="rId5"/>
    <p:sldId id="265" r:id="rId6"/>
    <p:sldId id="270" r:id="rId7"/>
    <p:sldId id="258" r:id="rId8"/>
    <p:sldId id="269" r:id="rId9"/>
    <p:sldId id="259" r:id="rId10"/>
    <p:sldId id="266" r:id="rId11"/>
    <p:sldId id="261" r:id="rId12"/>
    <p:sldId id="268" r:id="rId13"/>
    <p:sldId id="267" r:id="rId14"/>
    <p:sldId id="271" r:id="rId1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B16E5-7C06-4026-9957-E245B50008A4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DD378-2DDE-4FC4-82AF-B833AD176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2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9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77462" y="99692"/>
            <a:ext cx="772111" cy="59182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fld id="{BE52CC52-0FCF-462D-BCC5-7958F26CBDB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31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81E7E5-F24A-E422-0FEA-DDC7EC5CE1FC}"/>
              </a:ext>
            </a:extLst>
          </p:cNvPr>
          <p:cNvSpPr/>
          <p:nvPr/>
        </p:nvSpPr>
        <p:spPr>
          <a:xfrm>
            <a:off x="147320" y="711201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取組名：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2C0646-FB1B-09F1-ACD2-242B0E6FC1F1}"/>
              </a:ext>
            </a:extLst>
          </p:cNvPr>
          <p:cNvSpPr/>
          <p:nvPr/>
        </p:nvSpPr>
        <p:spPr>
          <a:xfrm>
            <a:off x="147320" y="1216659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提案者：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DD5B03-5F76-DF8A-23D7-2DD250520EFB}"/>
              </a:ext>
            </a:extLst>
          </p:cNvPr>
          <p:cNvSpPr/>
          <p:nvPr/>
        </p:nvSpPr>
        <p:spPr>
          <a:xfrm>
            <a:off x="147320" y="1722117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所要経費：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D0E808-6A28-1C72-463E-B386F195BA8D}"/>
              </a:ext>
            </a:extLst>
          </p:cNvPr>
          <p:cNvSpPr/>
          <p:nvPr/>
        </p:nvSpPr>
        <p:spPr>
          <a:xfrm>
            <a:off x="147320" y="222757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基本情報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7E1E8A-68B7-D8AF-E97B-714842002904}"/>
              </a:ext>
            </a:extLst>
          </p:cNvPr>
          <p:cNvSpPr/>
          <p:nvPr/>
        </p:nvSpPr>
        <p:spPr>
          <a:xfrm>
            <a:off x="147317" y="4747233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責任者及び事務担当者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A64186DC-F290-C4F4-07AE-DC8896568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094293"/>
              </p:ext>
            </p:extLst>
          </p:nvPr>
        </p:nvGraphicFramePr>
        <p:xfrm>
          <a:off x="147318" y="5252691"/>
          <a:ext cx="10397173" cy="1849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922">
                  <a:extLst>
                    <a:ext uri="{9D8B030D-6E8A-4147-A177-3AD203B41FA5}">
                      <a16:colId xmlns:a16="http://schemas.microsoft.com/office/drawing/2014/main" val="226828544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561120827"/>
                    </a:ext>
                  </a:extLst>
                </a:gridCol>
                <a:gridCol w="2479040">
                  <a:extLst>
                    <a:ext uri="{9D8B030D-6E8A-4147-A177-3AD203B41FA5}">
                      <a16:colId xmlns:a16="http://schemas.microsoft.com/office/drawing/2014/main" val="2937213322"/>
                    </a:ext>
                  </a:extLst>
                </a:gridCol>
                <a:gridCol w="3515360">
                  <a:extLst>
                    <a:ext uri="{9D8B030D-6E8A-4147-A177-3AD203B41FA5}">
                      <a16:colId xmlns:a16="http://schemas.microsoft.com/office/drawing/2014/main" val="760044899"/>
                    </a:ext>
                  </a:extLst>
                </a:gridCol>
                <a:gridCol w="1695131">
                  <a:extLst>
                    <a:ext uri="{9D8B030D-6E8A-4147-A177-3AD203B41FA5}">
                      <a16:colId xmlns:a16="http://schemas.microsoft.com/office/drawing/2014/main" val="3570356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24189"/>
                  </a:ext>
                </a:extLst>
              </a:tr>
              <a:tr h="36578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事業責任者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419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事業事務担当者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81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経理責任者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77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経理事務担当者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953401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08F81250-E634-62A0-062E-EF9097161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3036"/>
              </p:ext>
            </p:extLst>
          </p:nvPr>
        </p:nvGraphicFramePr>
        <p:xfrm>
          <a:off x="147319" y="2733033"/>
          <a:ext cx="103971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721">
                  <a:extLst>
                    <a:ext uri="{9D8B030D-6E8A-4147-A177-3AD203B41FA5}">
                      <a16:colId xmlns:a16="http://schemas.microsoft.com/office/drawing/2014/main" val="546349743"/>
                    </a:ext>
                  </a:extLst>
                </a:gridCol>
                <a:gridCol w="6287453">
                  <a:extLst>
                    <a:ext uri="{9D8B030D-6E8A-4147-A177-3AD203B41FA5}">
                      <a16:colId xmlns:a16="http://schemas.microsoft.com/office/drawing/2014/main" val="4057940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団体種別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83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64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代表者（役職・氏名）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96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ホームページ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本取組においてターゲットとする子弟の年齢や学年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756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46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令和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6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年度の取組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F5FD1C0-A55E-E3E7-0DC8-946F34415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680112"/>
              </p:ext>
            </p:extLst>
          </p:nvPr>
        </p:nvGraphicFramePr>
        <p:xfrm>
          <a:off x="395906" y="1160767"/>
          <a:ext cx="9900000" cy="297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438411775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1243823396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937595135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3101753086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952902217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589931524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7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8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9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10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11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72892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取　　　組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　</a:t>
                      </a:r>
                      <a:endParaRPr kumimoji="1" lang="en-US" altLang="ja-JP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8203678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79B7493-E847-793B-628B-DB707C2A6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070610"/>
              </p:ext>
            </p:extLst>
          </p:nvPr>
        </p:nvGraphicFramePr>
        <p:xfrm>
          <a:off x="395906" y="4409675"/>
          <a:ext cx="8010000" cy="297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438411775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833383938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1243823396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937595135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3101753086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12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1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3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72892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取　　　組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8203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218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事業に要する経費見積書の概要（令和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6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年度）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0B628FD-20C9-BD2E-04CC-E9A5E73D0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32515"/>
              </p:ext>
            </p:extLst>
          </p:nvPr>
        </p:nvGraphicFramePr>
        <p:xfrm>
          <a:off x="147320" y="1160767"/>
          <a:ext cx="3995240" cy="623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4071045519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158124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931364278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経費項目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予算額（円）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830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小項目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629726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（消費税相当額を含む）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8150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109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26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6015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3027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48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（図書購入費含む）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71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329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3926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1390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消費税相当額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367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一般管理費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（人件費＋事業費）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設定率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96282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701773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合計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24908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6A31683-622C-D2B9-7827-68D651EB5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32446"/>
              </p:ext>
            </p:extLst>
          </p:nvPr>
        </p:nvGraphicFramePr>
        <p:xfrm>
          <a:off x="4316889" y="1160768"/>
          <a:ext cx="6227604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271">
                  <a:extLst>
                    <a:ext uri="{9D8B030D-6E8A-4147-A177-3AD203B41FA5}">
                      <a16:colId xmlns:a16="http://schemas.microsoft.com/office/drawing/2014/main" val="3649593333"/>
                    </a:ext>
                  </a:extLst>
                </a:gridCol>
                <a:gridCol w="2915920">
                  <a:extLst>
                    <a:ext uri="{9D8B030D-6E8A-4147-A177-3AD203B41FA5}">
                      <a16:colId xmlns:a16="http://schemas.microsoft.com/office/drawing/2014/main" val="809091856"/>
                    </a:ext>
                  </a:extLst>
                </a:gridCol>
                <a:gridCol w="2030413">
                  <a:extLst>
                    <a:ext uri="{9D8B030D-6E8A-4147-A177-3AD203B41FA5}">
                      <a16:colId xmlns:a16="http://schemas.microsoft.com/office/drawing/2014/main" val="3464170467"/>
                    </a:ext>
                  </a:extLst>
                </a:gridCol>
              </a:tblGrid>
              <a:tr h="360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各経費項目の内訳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5387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9778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537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853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6494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3080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2298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518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373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3030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5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408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事業に要する経費見積書の概要（令和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7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年度）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0206687-B67B-088B-5283-BB5261E90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96152"/>
              </p:ext>
            </p:extLst>
          </p:nvPr>
        </p:nvGraphicFramePr>
        <p:xfrm>
          <a:off x="147320" y="1160767"/>
          <a:ext cx="3995240" cy="623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4071045519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158124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931364278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経費項目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予算額（円）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830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小項目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629726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（消費税相当額を含む）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8150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109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26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6015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3027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48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（図書購入費含む）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71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329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3926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1390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消費税相当額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367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一般管理費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（人件費＋事業費）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設定率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96282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701773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合計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24908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6F807C0-FD6B-8CB8-40B2-F34283613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177897"/>
              </p:ext>
            </p:extLst>
          </p:nvPr>
        </p:nvGraphicFramePr>
        <p:xfrm>
          <a:off x="4316889" y="1160768"/>
          <a:ext cx="6227604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271">
                  <a:extLst>
                    <a:ext uri="{9D8B030D-6E8A-4147-A177-3AD203B41FA5}">
                      <a16:colId xmlns:a16="http://schemas.microsoft.com/office/drawing/2014/main" val="3649593333"/>
                    </a:ext>
                  </a:extLst>
                </a:gridCol>
                <a:gridCol w="2915920">
                  <a:extLst>
                    <a:ext uri="{9D8B030D-6E8A-4147-A177-3AD203B41FA5}">
                      <a16:colId xmlns:a16="http://schemas.microsoft.com/office/drawing/2014/main" val="809091856"/>
                    </a:ext>
                  </a:extLst>
                </a:gridCol>
                <a:gridCol w="2030413">
                  <a:extLst>
                    <a:ext uri="{9D8B030D-6E8A-4147-A177-3AD203B41FA5}">
                      <a16:colId xmlns:a16="http://schemas.microsoft.com/office/drawing/2014/main" val="3464170467"/>
                    </a:ext>
                  </a:extLst>
                </a:gridCol>
              </a:tblGrid>
              <a:tr h="360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各経費項目の内訳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5387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9778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537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853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6494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3080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2298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518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373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3030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5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29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事業に要する経費見積書の概要（令和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8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年度）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788529F-5919-9D4E-4C1D-2CD7327CE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96152"/>
              </p:ext>
            </p:extLst>
          </p:nvPr>
        </p:nvGraphicFramePr>
        <p:xfrm>
          <a:off x="147320" y="1160767"/>
          <a:ext cx="3995240" cy="623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4071045519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158124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931364278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経費項目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予算額（円）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830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小項目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629726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（消費税相当額を含む）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8150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109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26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6015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3027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48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（図書購入費含む）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71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329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3926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1390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消費税相当額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3674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一般管理費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（人件費＋事業費）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設定率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962827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701773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合計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24908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84BDD0CB-B74F-D05B-8BAA-6EDD7114F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177897"/>
              </p:ext>
            </p:extLst>
          </p:nvPr>
        </p:nvGraphicFramePr>
        <p:xfrm>
          <a:off x="4316889" y="1160768"/>
          <a:ext cx="6227604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271">
                  <a:extLst>
                    <a:ext uri="{9D8B030D-6E8A-4147-A177-3AD203B41FA5}">
                      <a16:colId xmlns:a16="http://schemas.microsoft.com/office/drawing/2014/main" val="3649593333"/>
                    </a:ext>
                  </a:extLst>
                </a:gridCol>
                <a:gridCol w="2915920">
                  <a:extLst>
                    <a:ext uri="{9D8B030D-6E8A-4147-A177-3AD203B41FA5}">
                      <a16:colId xmlns:a16="http://schemas.microsoft.com/office/drawing/2014/main" val="809091856"/>
                    </a:ext>
                  </a:extLst>
                </a:gridCol>
                <a:gridCol w="2030413">
                  <a:extLst>
                    <a:ext uri="{9D8B030D-6E8A-4147-A177-3AD203B41FA5}">
                      <a16:colId xmlns:a16="http://schemas.microsoft.com/office/drawing/2014/main" val="3464170467"/>
                    </a:ext>
                  </a:extLst>
                </a:gridCol>
              </a:tblGrid>
              <a:tr h="360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各経費項目の内訳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5387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人件費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9778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諸謝金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4537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旅費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853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借損料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6494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印刷製本費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3080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消耗品費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2298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会議費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518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通信運搬費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373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雑役務費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3030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5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17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rgbClr val="000000"/>
                </a:solidFill>
              </a:rPr>
              <a:t>その他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1B689E-47A5-3019-8D09-C7940D7F6D8C}"/>
              </a:ext>
            </a:extLst>
          </p:cNvPr>
          <p:cNvSpPr/>
          <p:nvPr/>
        </p:nvSpPr>
        <p:spPr>
          <a:xfrm>
            <a:off x="147320" y="1160767"/>
            <a:ext cx="10397173" cy="6299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2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所在地域における高度外国人材子弟の受入れの現状及び課題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54DCCA-E655-8FD4-7328-3361C6FA86AA}"/>
              </a:ext>
            </a:extLst>
          </p:cNvPr>
          <p:cNvSpPr/>
          <p:nvPr/>
        </p:nvSpPr>
        <p:spPr>
          <a:xfrm>
            <a:off x="147320" y="1160767"/>
            <a:ext cx="10397173" cy="38887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72802A-1083-BC55-5F1F-40283E4AF1EC}"/>
              </a:ext>
            </a:extLst>
          </p:cNvPr>
          <p:cNvSpPr/>
          <p:nvPr/>
        </p:nvSpPr>
        <p:spPr>
          <a:xfrm>
            <a:off x="147318" y="5212088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上記に関連する政府または所在自治体の方針、計画等の記載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99CB2E0-BBA6-12DD-6B7C-AA2023D68603}"/>
              </a:ext>
            </a:extLst>
          </p:cNvPr>
          <p:cNvSpPr/>
          <p:nvPr/>
        </p:nvSpPr>
        <p:spPr>
          <a:xfrm>
            <a:off x="147318" y="5689600"/>
            <a:ext cx="10397173" cy="16967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2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本事業における取組内容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1B689E-47A5-3019-8D09-C7940D7F6D8C}"/>
              </a:ext>
            </a:extLst>
          </p:cNvPr>
          <p:cNvSpPr/>
          <p:nvPr/>
        </p:nvSpPr>
        <p:spPr>
          <a:xfrm>
            <a:off x="147320" y="1160767"/>
            <a:ext cx="10397173" cy="6299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2D91F8-5D1C-DB4D-B2F7-CE10F4771F98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取組実施に伴うアウトプット（成果物）のイメージ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8322559-FB9E-8703-783D-EA534F3B6156}"/>
              </a:ext>
            </a:extLst>
          </p:cNvPr>
          <p:cNvSpPr/>
          <p:nvPr/>
        </p:nvSpPr>
        <p:spPr>
          <a:xfrm>
            <a:off x="147319" y="1160767"/>
            <a:ext cx="10397173" cy="6299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6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2D91F8-5D1C-DB4D-B2F7-CE10F4771F98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外国人子弟の教育や外国人材の受入れ・共生に関する提案者の知見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5A883E-E1D8-4A24-0650-07ACD7731D66}"/>
              </a:ext>
            </a:extLst>
          </p:cNvPr>
          <p:cNvSpPr/>
          <p:nvPr/>
        </p:nvSpPr>
        <p:spPr>
          <a:xfrm>
            <a:off x="147320" y="1160767"/>
            <a:ext cx="10397173" cy="277688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C30BA7-C2E6-F7CD-5974-0894EF36C8E9}"/>
              </a:ext>
            </a:extLst>
          </p:cNvPr>
          <p:cNvSpPr/>
          <p:nvPr/>
        </p:nvSpPr>
        <p:spPr>
          <a:xfrm>
            <a:off x="147320" y="5770872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この業務に関連して補助金等を受けた実績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CDF942-B5E6-743A-72E9-1A5A52466822}"/>
              </a:ext>
            </a:extLst>
          </p:cNvPr>
          <p:cNvSpPr/>
          <p:nvPr/>
        </p:nvSpPr>
        <p:spPr>
          <a:xfrm>
            <a:off x="147319" y="4059570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学校運営や教育内容に係る国際認証等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FDC6ADF-786D-328B-33E2-68007D963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35612"/>
              </p:ext>
            </p:extLst>
          </p:nvPr>
        </p:nvGraphicFramePr>
        <p:xfrm>
          <a:off x="485906" y="4536432"/>
          <a:ext cx="9720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406485973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21427112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445708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認証等の名称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認証日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有効期間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627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9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807045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6516483-5F88-DA38-9680-12FE1ECB5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311189"/>
              </p:ext>
            </p:extLst>
          </p:nvPr>
        </p:nvGraphicFramePr>
        <p:xfrm>
          <a:off x="162382" y="6248384"/>
          <a:ext cx="1036704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524">
                  <a:extLst>
                    <a:ext uri="{9D8B030D-6E8A-4147-A177-3AD203B41FA5}">
                      <a16:colId xmlns:a16="http://schemas.microsoft.com/office/drawing/2014/main" val="4064859734"/>
                    </a:ext>
                  </a:extLst>
                </a:gridCol>
                <a:gridCol w="2348524">
                  <a:extLst>
                    <a:ext uri="{9D8B030D-6E8A-4147-A177-3AD203B41FA5}">
                      <a16:colId xmlns:a16="http://schemas.microsoft.com/office/drawing/2014/main" val="12142711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44570872"/>
                    </a:ext>
                  </a:extLst>
                </a:gridCol>
                <a:gridCol w="1710000">
                  <a:extLst>
                    <a:ext uri="{9D8B030D-6E8A-4147-A177-3AD203B41FA5}">
                      <a16:colId xmlns:a16="http://schemas.microsoft.com/office/drawing/2014/main" val="2637565592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11829461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補助金等の名称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交付者</a:t>
                      </a:r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契約者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交付額</a:t>
                      </a:r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契約額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交付年度</a:t>
                      </a:r>
                      <a:r>
                        <a:rPr kumimoji="1" lang="en-US" altLang="ja-JP" sz="1400" b="0" dirty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契約年度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rgbClr val="000000"/>
                          </a:solidFill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627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9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80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39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取組を効果的・効率的に実施するための工夫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38A0A84-DDFD-E61B-5867-99F2CF39BF5B}"/>
              </a:ext>
            </a:extLst>
          </p:cNvPr>
          <p:cNvSpPr/>
          <p:nvPr/>
        </p:nvSpPr>
        <p:spPr>
          <a:xfrm>
            <a:off x="147319" y="4265617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取組によって達成する成果及び測定指標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5785E38-A305-6184-390D-F3E8F234F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78576"/>
              </p:ext>
            </p:extLst>
          </p:nvPr>
        </p:nvGraphicFramePr>
        <p:xfrm>
          <a:off x="188903" y="4856797"/>
          <a:ext cx="10314007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07">
                  <a:extLst>
                    <a:ext uri="{9D8B030D-6E8A-4147-A177-3AD203B41FA5}">
                      <a16:colId xmlns:a16="http://schemas.microsoft.com/office/drawing/2014/main" val="2053660965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356325408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0973343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88100889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29019334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76382153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KPI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（評価指標）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目標値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当該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KPI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の測定方法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9448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47765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必須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】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取組に参加した外国人児童・生徒の保護者の満足度の平均値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116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549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392501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07300C-70C1-9E82-0330-2811E6417C22}"/>
              </a:ext>
            </a:extLst>
          </p:cNvPr>
          <p:cNvSpPr/>
          <p:nvPr/>
        </p:nvSpPr>
        <p:spPr>
          <a:xfrm>
            <a:off x="147320" y="1160768"/>
            <a:ext cx="10397173" cy="3014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6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A8A2FB-5D99-D172-873F-45078F4548A1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事業実施体制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1C8662-CD6C-1674-220E-F4DA297D48E9}"/>
              </a:ext>
            </a:extLst>
          </p:cNvPr>
          <p:cNvSpPr/>
          <p:nvPr/>
        </p:nvSpPr>
        <p:spPr>
          <a:xfrm>
            <a:off x="147320" y="1160767"/>
            <a:ext cx="10397173" cy="6299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4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A8A2FB-5D99-D172-873F-45078F4548A1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再委託について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609D85E-18F5-9D41-8A07-2F5E89409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58880"/>
              </p:ext>
            </p:extLst>
          </p:nvPr>
        </p:nvGraphicFramePr>
        <p:xfrm>
          <a:off x="989491" y="1303007"/>
          <a:ext cx="8712830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029">
                  <a:extLst>
                    <a:ext uri="{9D8B030D-6E8A-4147-A177-3AD203B41FA5}">
                      <a16:colId xmlns:a16="http://schemas.microsoft.com/office/drawing/2014/main" val="96264187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527527969"/>
                    </a:ext>
                  </a:extLst>
                </a:gridCol>
                <a:gridCol w="5872001">
                  <a:extLst>
                    <a:ext uri="{9D8B030D-6E8A-4147-A177-3AD203B41FA5}">
                      <a16:colId xmlns:a16="http://schemas.microsoft.com/office/drawing/2014/main" val="14512635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再委託の有無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72408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再委託の相手方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5267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団体名・氏名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29845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委託期間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04815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再委託を行う業務の範囲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22545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再委託の必要性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3167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再委託金額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475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70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D7AF1B3-5026-9F36-7CD6-AE0179DCE91D}"/>
              </a:ext>
            </a:extLst>
          </p:cNvPr>
          <p:cNvSpPr/>
          <p:nvPr/>
        </p:nvSpPr>
        <p:spPr>
          <a:xfrm>
            <a:off x="0" y="0"/>
            <a:ext cx="10691813" cy="59182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　令和</a:t>
            </a:r>
            <a:r>
              <a:rPr kumimoji="1" lang="en-US" altLang="ja-JP" sz="2000" b="1" dirty="0"/>
              <a:t>6</a:t>
            </a:r>
            <a:r>
              <a:rPr kumimoji="1" lang="ja-JP" altLang="en-US" sz="2000" b="1" dirty="0"/>
              <a:t>年度「高度外国人材子弟の教育環境整備に係る調査研究事業」企画提案書</a:t>
            </a:r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8E39F64D-787B-009B-A6D9-D9C807810D9C}"/>
              </a:ext>
            </a:extLst>
          </p:cNvPr>
          <p:cNvSpPr/>
          <p:nvPr/>
        </p:nvSpPr>
        <p:spPr>
          <a:xfrm rot="16200000">
            <a:off x="5109686" y="-3788886"/>
            <a:ext cx="518159" cy="1041241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DDC278-CB3A-A7E1-3881-40FF6711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C52-0FCF-462D-BCC5-7958F26CBDB4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B9E226-7F2C-993A-B9AC-C58A51617593}"/>
              </a:ext>
            </a:extLst>
          </p:cNvPr>
          <p:cNvSpPr/>
          <p:nvPr/>
        </p:nvSpPr>
        <p:spPr>
          <a:xfrm>
            <a:off x="147320" y="683255"/>
            <a:ext cx="10397173" cy="38608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8421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取組の年次計画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9CBCB2-EBF4-1D18-A9EA-62013ED569DD}"/>
              </a:ext>
            </a:extLst>
          </p:cNvPr>
          <p:cNvSpPr txBox="1"/>
          <p:nvPr/>
        </p:nvSpPr>
        <p:spPr>
          <a:xfrm>
            <a:off x="162568" y="1248003"/>
            <a:ext cx="3462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令和</a:t>
            </a:r>
            <a:r>
              <a:rPr kumimoji="1" lang="en-US" altLang="ja-JP" sz="1600" b="1" dirty="0">
                <a:latin typeface="+mn-ea"/>
              </a:rPr>
              <a:t>6</a:t>
            </a:r>
            <a:r>
              <a:rPr kumimoji="1" lang="ja-JP" altLang="en-US" sz="1600" b="1" dirty="0">
                <a:latin typeface="+mn-ea"/>
              </a:rPr>
              <a:t>年度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034844-5280-1C05-9EB7-2D344B3A4316}"/>
              </a:ext>
            </a:extLst>
          </p:cNvPr>
          <p:cNvSpPr txBox="1"/>
          <p:nvPr/>
        </p:nvSpPr>
        <p:spPr>
          <a:xfrm>
            <a:off x="162560" y="6982726"/>
            <a:ext cx="345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所要経費：千円</a:t>
            </a:r>
            <a:endParaRPr kumimoji="1" lang="ja-JP" altLang="en-US" sz="1600" b="1" dirty="0">
              <a:solidFill>
                <a:schemeClr val="accent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453F49-0937-0AE6-116E-BF2D84C55455}"/>
              </a:ext>
            </a:extLst>
          </p:cNvPr>
          <p:cNvSpPr txBox="1"/>
          <p:nvPr/>
        </p:nvSpPr>
        <p:spPr>
          <a:xfrm>
            <a:off x="7088493" y="6978646"/>
            <a:ext cx="345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所要経費：</a:t>
            </a:r>
            <a:r>
              <a:rPr kumimoji="1" lang="en-US" altLang="ja-JP" sz="1600" b="1" dirty="0">
                <a:latin typeface="+mn-ea"/>
              </a:rPr>
              <a:t> </a:t>
            </a:r>
            <a:r>
              <a:rPr kumimoji="1" lang="ja-JP" altLang="en-US" sz="1600" b="1" dirty="0">
                <a:latin typeface="+mn-ea"/>
              </a:rPr>
              <a:t>千円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2D1FBE6-C4D2-A9E8-740C-A35C31120DF2}"/>
              </a:ext>
            </a:extLst>
          </p:cNvPr>
          <p:cNvSpPr txBox="1"/>
          <p:nvPr/>
        </p:nvSpPr>
        <p:spPr>
          <a:xfrm>
            <a:off x="3625527" y="6982726"/>
            <a:ext cx="345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所要経費：</a:t>
            </a:r>
            <a:r>
              <a:rPr kumimoji="1" lang="en-US" altLang="ja-JP" sz="1600" b="1" dirty="0">
                <a:latin typeface="+mn-ea"/>
              </a:rPr>
              <a:t> </a:t>
            </a:r>
            <a:r>
              <a:rPr kumimoji="1" lang="ja-JP" altLang="en-US" sz="1600" b="1" dirty="0">
                <a:latin typeface="+mn-ea"/>
              </a:rPr>
              <a:t>千円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C690B1-FB23-C7C1-D9AD-0893A968255D}"/>
              </a:ext>
            </a:extLst>
          </p:cNvPr>
          <p:cNvSpPr txBox="1"/>
          <p:nvPr/>
        </p:nvSpPr>
        <p:spPr>
          <a:xfrm>
            <a:off x="3625534" y="1248003"/>
            <a:ext cx="3462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令和</a:t>
            </a:r>
            <a:r>
              <a:rPr kumimoji="1" lang="en-US" altLang="ja-JP" sz="1600" b="1" dirty="0">
                <a:latin typeface="+mn-ea"/>
              </a:rPr>
              <a:t>7</a:t>
            </a:r>
            <a:r>
              <a:rPr kumimoji="1" lang="ja-JP" altLang="en-US" sz="1600" b="1" dirty="0">
                <a:latin typeface="+mn-ea"/>
              </a:rPr>
              <a:t>年度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A42B9F-402C-2CAF-B648-4B9905A03FCA}"/>
              </a:ext>
            </a:extLst>
          </p:cNvPr>
          <p:cNvSpPr txBox="1"/>
          <p:nvPr/>
        </p:nvSpPr>
        <p:spPr>
          <a:xfrm>
            <a:off x="7096774" y="1248003"/>
            <a:ext cx="3462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+mn-ea"/>
              </a:rPr>
              <a:t>令和</a:t>
            </a:r>
            <a:r>
              <a:rPr kumimoji="1" lang="en-US" altLang="ja-JP" sz="1600" b="1" dirty="0">
                <a:latin typeface="+mn-ea"/>
              </a:rPr>
              <a:t>8</a:t>
            </a:r>
            <a:r>
              <a:rPr kumimoji="1" lang="ja-JP" altLang="en-US" sz="1600" b="1" dirty="0">
                <a:latin typeface="+mn-ea"/>
              </a:rPr>
              <a:t>年度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9F0C11-653B-B723-D5C9-5317B9A3DF12}"/>
              </a:ext>
            </a:extLst>
          </p:cNvPr>
          <p:cNvSpPr/>
          <p:nvPr/>
        </p:nvSpPr>
        <p:spPr>
          <a:xfrm>
            <a:off x="210339" y="1765304"/>
            <a:ext cx="3367411" cy="52133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3BA347-8794-D2E6-9CD3-290408723430}"/>
              </a:ext>
            </a:extLst>
          </p:cNvPr>
          <p:cNvSpPr/>
          <p:nvPr/>
        </p:nvSpPr>
        <p:spPr>
          <a:xfrm>
            <a:off x="3662201" y="1765304"/>
            <a:ext cx="3367411" cy="52133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0A7A88-E0E0-A4B8-1D58-1470EEF70A6D}"/>
              </a:ext>
            </a:extLst>
          </p:cNvPr>
          <p:cNvSpPr/>
          <p:nvPr/>
        </p:nvSpPr>
        <p:spPr>
          <a:xfrm>
            <a:off x="7132133" y="1765305"/>
            <a:ext cx="3367411" cy="52133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rgbClr val="00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413120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000000"/>
      </a:dk1>
      <a:lt1>
        <a:sysClr val="window" lastClr="FFFFFF"/>
      </a:lt1>
      <a:dk2>
        <a:srgbClr val="CDECF1"/>
      </a:dk2>
      <a:lt2>
        <a:srgbClr val="D2E18C"/>
      </a:lt2>
      <a:accent1>
        <a:srgbClr val="024FA1"/>
      </a:accent1>
      <a:accent2>
        <a:srgbClr val="FF4F1E"/>
      </a:accent2>
      <a:accent3>
        <a:srgbClr val="4BB5C5"/>
      </a:accent3>
      <a:accent4>
        <a:srgbClr val="801C49"/>
      </a:accent4>
      <a:accent5>
        <a:srgbClr val="FED232"/>
      </a:accent5>
      <a:accent6>
        <a:srgbClr val="007437"/>
      </a:accent6>
      <a:hlink>
        <a:srgbClr val="0563C1"/>
      </a:hlink>
      <a:folHlink>
        <a:srgbClr val="954F72"/>
      </a:folHlink>
    </a:clrScheme>
    <a:fontScheme name="all 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847</Words>
  <Application>Microsoft Office PowerPoint</Application>
  <PresentationFormat>ユーザー設定</PresentationFormat>
  <Paragraphs>215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林哲子</dc:creator>
  <cp:lastModifiedBy>林哲子</cp:lastModifiedBy>
  <cp:revision>19</cp:revision>
  <dcterms:created xsi:type="dcterms:W3CDTF">2024-01-26T11:54:22Z</dcterms:created>
  <dcterms:modified xsi:type="dcterms:W3CDTF">2024-03-28T12:09:26Z</dcterms:modified>
</cp:coreProperties>
</file>