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29" r:id="rId2"/>
    <p:sldId id="330" r:id="rId3"/>
    <p:sldId id="331" r:id="rId4"/>
    <p:sldId id="332" r:id="rId5"/>
    <p:sldId id="333" r:id="rId6"/>
    <p:sldId id="334" r:id="rId7"/>
    <p:sldId id="335" r:id="rId8"/>
    <p:sldId id="336" r:id="rId9"/>
    <p:sldId id="337" r:id="rId10"/>
    <p:sldId id="338" r:id="rId11"/>
    <p:sldId id="339" r:id="rId12"/>
    <p:sldId id="310" r:id="rId1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varScale="1">
        <p:scale>
          <a:sx n="81" d="100"/>
          <a:sy n="81" d="100"/>
        </p:scale>
        <p:origin x="1286" y="4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2024/3/26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6" name="スライド番号プレースホルダー 5"/>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6" name="スライド番号プレースホルダー 5"/>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pPr algn="l"/>
            <a:r>
              <a:rPr lang="ja-JP" altLang="en-US"/>
              <a:t>機関名：（フッター機能で入力）、事業テーマ名：（フッター機能で入力）</a:t>
            </a:r>
            <a:endParaRPr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8" name="フッター プレースホルダー 7"/>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9" name="スライド番号プレースホルダー 8"/>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5" name="スライド番号プレースホルダー 4"/>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3" name="フッター プレースホルダー 2"/>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4" name="スライド番号プレースホルダー 3"/>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7" name="スライド番号プレースホルダー 6"/>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7" name="スライド番号プレースホルダー 6"/>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3"/>
          </p:nvPr>
        </p:nvSpPr>
        <p:spPr>
          <a:xfrm>
            <a:off x="495300" y="6308726"/>
            <a:ext cx="8915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r>
              <a:rPr lang="ja-JP" altLang="en-US"/>
              <a:t>機関名：（フッター機能で入力）、事業テーマ名：（フッター機能で入力）</a:t>
            </a:r>
            <a:endParaRPr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304698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採択についての対外的な説明や、審査における論点の明確化の観点から、本事業の公募要領等を踏まえ、最低限記載いただきたい論点や内容について明記したものです。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〇公募要領記載事項に加え、積極的に独自提案を記載</a:t>
            </a:r>
            <a:r>
              <a:rPr lang="ja-JP" altLang="en-US" sz="1200">
                <a:latin typeface="+mn-ea"/>
              </a:rPr>
              <a:t>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a:t>
            </a:r>
            <a:r>
              <a:rPr lang="en-US" altLang="ja-JP" sz="1200" dirty="0">
                <a:latin typeface="+mn-ea"/>
              </a:rPr>
              <a:t>50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令和５年度</a:t>
            </a:r>
            <a:r>
              <a:rPr lang="ja-JP" altLang="en-US" sz="1200" spc="-120" dirty="0">
                <a:solidFill>
                  <a:schemeClr val="bg1"/>
                </a:solidFill>
                <a:latin typeface="+mj-ea"/>
              </a:rPr>
              <a:t>「地域ニーズに応える産学官連携を通じたリカレント教育プラットフォーム構築支援事業」事業計画書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
        <p:nvSpPr>
          <p:cNvPr id="7" name="フッター プレースホルダー 6">
            <a:extLst>
              <a:ext uri="{FF2B5EF4-FFF2-40B4-BE49-F238E27FC236}">
                <a16:creationId xmlns:a16="http://schemas.microsoft.com/office/drawing/2014/main" id="{04F294A5-8EF6-1F54-BA9B-EA383F7F2F53}"/>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3" name="テキスト ボックス 2">
            <a:extLst>
              <a:ext uri="{FF2B5EF4-FFF2-40B4-BE49-F238E27FC236}">
                <a16:creationId xmlns:a16="http://schemas.microsoft.com/office/drawing/2014/main" id="{DF72882E-9F7E-BBF8-6535-88659CB66009}"/>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3813089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16496" y="1123095"/>
            <a:ext cx="9361040" cy="2862322"/>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▼組織の事業実施体制について記載すること。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▼組織として事業実施するための知見・人的ネットワーク・情報処理能力について記載すること。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▼組織の財務基盤、経理能力について記載すること。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▼事業従事予定者の事業内容に関する知識・知見・人的ネットワークについて記載すること。</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200472" y="418749"/>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j-ea"/>
                <a:ea typeface="+mj-ea"/>
              </a:rPr>
              <a:t>事業実施体制・従事予定者</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10</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283123"/>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令和５年度「地域ニーズに応える産学官連携を通じたリカレント教育プラットフォーム構築支援事業」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10</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609E8A11-4C09-6634-F437-7268D702FE8A}"/>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Tree>
    <p:extLst>
      <p:ext uri="{BB962C8B-B14F-4D97-AF65-F5344CB8AC3E}">
        <p14:creationId xmlns:p14="http://schemas.microsoft.com/office/powerpoint/2010/main" val="1836480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957114"/>
            <a:ext cx="9361040" cy="212365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▼実施事業に関することで項目に記載できなかった内容又は補足が必要な内容があれば</a:t>
            </a:r>
            <a:r>
              <a:rPr lang="en-US" altLang="ja-JP" sz="1200" dirty="0">
                <a:latin typeface="+mn-ea"/>
              </a:rPr>
              <a:t>､</a:t>
            </a:r>
            <a:r>
              <a:rPr lang="ja-JP" altLang="en-US" sz="1200" dirty="0">
                <a:latin typeface="+mn-ea"/>
              </a:rPr>
              <a:t>記載すること（各ページをそれぞれ複製して必要なページを増やすことも可）</a:t>
            </a:r>
            <a:r>
              <a:rPr lang="en-US" altLang="ja-JP" sz="1200" dirty="0">
                <a:latin typeface="+mn-ea"/>
              </a:rPr>
              <a:t>｡</a:t>
            </a:r>
            <a:r>
              <a:rPr lang="ja-JP" altLang="en-US" sz="1200" dirty="0">
                <a:latin typeface="+mn-ea"/>
              </a:rPr>
              <a:t>ただし</a:t>
            </a:r>
            <a:r>
              <a:rPr lang="en-US" altLang="ja-JP" sz="1200" dirty="0">
                <a:latin typeface="+mn-ea"/>
              </a:rPr>
              <a:t>､</a:t>
            </a:r>
            <a:r>
              <a:rPr lang="ja-JP" altLang="en-US" sz="1200" dirty="0">
                <a:latin typeface="+mn-ea"/>
              </a:rPr>
              <a:t>全体で</a:t>
            </a:r>
            <a:r>
              <a:rPr lang="en-US" altLang="ja-JP" sz="1200" dirty="0">
                <a:latin typeface="+mn-ea"/>
              </a:rPr>
              <a:t>50</a:t>
            </a:r>
            <a:r>
              <a:rPr lang="ja-JP" altLang="en-US" sz="1200" dirty="0">
                <a:latin typeface="+mn-ea"/>
              </a:rPr>
              <a:t>枚以内とすること。</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128464" y="476672"/>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その他補足が必要な内容等</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283123"/>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令和５年度「地域ニーズに応える産学官連携を通じたリカレント教育プラットフォーム構築支援事業」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11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BD6FD67A-904E-61C4-005E-350DBB6FA9AC}"/>
              </a:ext>
            </a:extLst>
          </p:cNvPr>
          <p:cNvSpPr>
            <a:spLocks noGrp="1"/>
          </p:cNvSpPr>
          <p:nvPr>
            <p:ph type="ftr" sz="quarter" idx="11"/>
          </p:nvPr>
        </p:nvSpPr>
        <p:spPr>
          <a:xfrm>
            <a:off x="495300" y="6364668"/>
            <a:ext cx="8915400" cy="365125"/>
          </a:xfrm>
        </p:spPr>
        <p:txBody>
          <a:bodyPr/>
          <a:lstStyle/>
          <a:p>
            <a:r>
              <a:rPr kumimoji="1" lang="ja-JP" altLang="en-US" dirty="0"/>
              <a:t>機関名： （フッター機能で入力） 、事業テーマ名：（フッター機能で入力）</a:t>
            </a:r>
          </a:p>
        </p:txBody>
      </p:sp>
    </p:spTree>
    <p:extLst>
      <p:ext uri="{BB962C8B-B14F-4D97-AF65-F5344CB8AC3E}">
        <p14:creationId xmlns:p14="http://schemas.microsoft.com/office/powerpoint/2010/main" val="2684112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78"/>
          <p:cNvSpPr/>
          <p:nvPr/>
        </p:nvSpPr>
        <p:spPr>
          <a:xfrm>
            <a:off x="128464" y="223810"/>
            <a:ext cx="9721080" cy="468886"/>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69886"/>
            <a:r>
              <a:rPr lang="ja-JP" altLang="en-US" sz="1600" b="1" dirty="0">
                <a:solidFill>
                  <a:prstClr val="white"/>
                </a:solidFill>
                <a:latin typeface="Calibri"/>
                <a:ea typeface="ＭＳ Ｐゴシック" panose="020B0600070205080204" pitchFamily="50" charset="-128"/>
              </a:rPr>
              <a:t>機関名：</a:t>
            </a:r>
            <a:endParaRPr lang="en-US" altLang="ja-JP" sz="1600" b="1" dirty="0">
              <a:solidFill>
                <a:prstClr val="white"/>
              </a:solidFill>
              <a:latin typeface="Calibri"/>
              <a:ea typeface="ＭＳ Ｐゴシック" panose="020B0600070205080204" pitchFamily="50" charset="-128"/>
            </a:endParaRPr>
          </a:p>
          <a:p>
            <a:pPr defTabSz="869886"/>
            <a:r>
              <a:rPr lang="ja-JP" altLang="en-US" sz="1400" b="1" dirty="0">
                <a:solidFill>
                  <a:prstClr val="white"/>
                </a:solidFill>
                <a:latin typeface="Calibri"/>
                <a:ea typeface="ＭＳ Ｐゴシック" panose="020B0600070205080204" pitchFamily="50" charset="-128"/>
              </a:rPr>
              <a:t>（事業テーマ名：）</a:t>
            </a:r>
            <a:endParaRPr lang="en-US" altLang="ja-JP" sz="1400" b="1" dirty="0">
              <a:solidFill>
                <a:prstClr val="white"/>
              </a:solidFill>
              <a:latin typeface="Calibri"/>
              <a:ea typeface="ＭＳ Ｐゴシック" panose="020B0600070205080204" pitchFamily="50" charset="-128"/>
            </a:endParaRPr>
          </a:p>
        </p:txBody>
      </p:sp>
      <p:sp>
        <p:nvSpPr>
          <p:cNvPr id="15" name="コンテンツ プレースホルダ 2"/>
          <p:cNvSpPr txBox="1">
            <a:spLocks/>
          </p:cNvSpPr>
          <p:nvPr/>
        </p:nvSpPr>
        <p:spPr bwMode="auto">
          <a:xfrm>
            <a:off x="3584848" y="-99392"/>
            <a:ext cx="6408712" cy="377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46538">
              <a:lnSpc>
                <a:spcPts val="2707"/>
              </a:lnSpc>
              <a:spcBef>
                <a:spcPct val="20000"/>
              </a:spcBef>
              <a:defRPr/>
            </a:pPr>
            <a:r>
              <a:rPr lang="ja-JP" altLang="en-US" sz="1200" b="1" dirty="0">
                <a:solidFill>
                  <a:srgbClr val="024FA1"/>
                </a:solidFill>
                <a:latin typeface="Meiryo UI" panose="020B0604030504040204" pitchFamily="50" charset="-128"/>
                <a:ea typeface="Meiryo UI" panose="020B0604030504040204" pitchFamily="50" charset="-128"/>
              </a:rPr>
              <a:t>令和５年度「地域ニーズに応える産学官連携を通じたリカレント教育プラットフォーム構築支援事業」</a:t>
            </a:r>
          </a:p>
        </p:txBody>
      </p:sp>
      <p:sp>
        <p:nvSpPr>
          <p:cNvPr id="21" name="テキスト ボックス 20"/>
          <p:cNvSpPr txBox="1"/>
          <p:nvPr/>
        </p:nvSpPr>
        <p:spPr>
          <a:xfrm>
            <a:off x="97091" y="836712"/>
            <a:ext cx="9289581" cy="1836400"/>
          </a:xfrm>
          <a:prstGeom prst="rect">
            <a:avLst/>
          </a:prstGeom>
          <a:noFill/>
        </p:spPr>
        <p:txBody>
          <a:bodyPr wrap="square" rtlCol="0">
            <a:spAutoFit/>
          </a:bodyPr>
          <a:lstStyle/>
          <a:p>
            <a:pPr defTabSz="869886">
              <a:lnSpc>
                <a:spcPts val="1700"/>
              </a:lnSpc>
            </a:pPr>
            <a:r>
              <a:rPr lang="ja-JP" altLang="en-US" sz="1400" b="1" dirty="0">
                <a:latin typeface="Calibri"/>
                <a:ea typeface="游ゴシック" panose="020B0400000000000000" pitchFamily="50" charset="-128"/>
              </a:rPr>
              <a:t>事業概要資料</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タイトル以外は様式自由（１枚）としますが、以下の項目については盛り込んでください。</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文章のみで説明するのではなく、視覚的に分かりやすく説明してください。</a:t>
            </a:r>
          </a:p>
          <a:p>
            <a:pPr defTabSz="869886">
              <a:lnSpc>
                <a:spcPts val="1700"/>
              </a:lnSpc>
            </a:pPr>
            <a:r>
              <a:rPr lang="ja-JP" altLang="en-US" sz="1270" dirty="0">
                <a:latin typeface="メイリオ" panose="020B0604030504040204" pitchFamily="50" charset="-128"/>
                <a:ea typeface="メイリオ" panose="020B0604030504040204" pitchFamily="50" charset="-128"/>
              </a:rPr>
              <a:t>広報用資料として、対外的な説明での活用、文科省</a:t>
            </a:r>
            <a:r>
              <a:rPr lang="en-US" altLang="ja-JP" sz="1270" dirty="0">
                <a:latin typeface="メイリオ" panose="020B0604030504040204" pitchFamily="50" charset="-128"/>
                <a:ea typeface="メイリオ" panose="020B0604030504040204" pitchFamily="50" charset="-128"/>
              </a:rPr>
              <a:t>HP</a:t>
            </a:r>
            <a:r>
              <a:rPr lang="ja-JP" altLang="en-US" sz="1270" dirty="0">
                <a:latin typeface="メイリオ" panose="020B0604030504040204" pitchFamily="50" charset="-128"/>
                <a:ea typeface="メイリオ" panose="020B0604030504040204" pitchFamily="50" charset="-128"/>
              </a:rPr>
              <a:t>等に掲載する予定です。</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「事業概要（事業の特徴を分かりやすく記載）」</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「事業の目的・目標」</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「実施体制（連携機関との関係を分かりやすく記載）」</a:t>
            </a:r>
            <a:endParaRPr lang="en-US" altLang="ja-JP" sz="127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78820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5447645"/>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▼本事業で取り組む事業全体が分かるよう作成すること。文章のみで説明するのではなく、視覚的に分かりやすく説明してください。</a:t>
            </a:r>
            <a:endParaRPr lang="en-US" altLang="ja-JP" sz="1200" dirty="0">
              <a:latin typeface="+mn-ea"/>
            </a:endParaRPr>
          </a:p>
          <a:p>
            <a:r>
              <a:rPr lang="ja-JP" altLang="en-US" sz="1200" dirty="0">
                <a:latin typeface="+mn-ea"/>
              </a:rPr>
              <a:t>▼本事業の最終的な目標は、企業側の評価や環境整備等を含む、総合的リカレント教育推進体制の整備であるため、目標を達成する方法も記載願います。</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218835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等成長分野を中心とした就職・転職支援のためのリカレント教育推進事業」企画提案書（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令和５年度「地域ニーズに応える産学官連携を通じたリカレント教育プラットフォーム構築支援事業」事業計画書</a:t>
            </a:r>
            <a:r>
              <a:rPr lang="en-US" altLang="ja-JP" sz="1050" spc="-120" dirty="0">
                <a:solidFill>
                  <a:schemeClr val="bg1"/>
                </a:solidFill>
                <a:latin typeface="+mj-ea"/>
              </a:rPr>
              <a:t>(P</a:t>
            </a:r>
            <a:fld id="{7DF22854-5471-4D76-A61C-50AF16AABE74}" type="slidenum">
              <a:rPr lang="en-US" altLang="ja-JP" sz="1050" spc="-120" smtClean="0">
                <a:solidFill>
                  <a:schemeClr val="bg1"/>
                </a:solidFill>
                <a:latin typeface="+mj-ea"/>
              </a:rPr>
              <a:pPr/>
              <a:t>2</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２</a:t>
            </a:r>
            <a:r>
              <a:rPr lang="zh-TW" altLang="en-US" sz="1050" b="1" dirty="0">
                <a:solidFill>
                  <a:schemeClr val="bg1"/>
                </a:solidFill>
              </a:rPr>
              <a:t>（別紙１）</a:t>
            </a:r>
            <a:endParaRPr lang="ja-JP" altLang="en-US" sz="1200" b="1" dirty="0">
              <a:solidFill>
                <a:schemeClr val="bg1"/>
              </a:solidFill>
            </a:endParaRPr>
          </a:p>
        </p:txBody>
      </p:sp>
      <p:sp>
        <p:nvSpPr>
          <p:cNvPr id="4" name="フッター プレースホルダー 3">
            <a:extLst>
              <a:ext uri="{FF2B5EF4-FFF2-40B4-BE49-F238E27FC236}">
                <a16:creationId xmlns:a16="http://schemas.microsoft.com/office/drawing/2014/main" id="{84948ADC-14E6-4261-91E5-557595A8A997}"/>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Tree>
    <p:extLst>
      <p:ext uri="{BB962C8B-B14F-4D97-AF65-F5344CB8AC3E}">
        <p14:creationId xmlns:p14="http://schemas.microsoft.com/office/powerpoint/2010/main" val="533043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プラットフォームの概要</a:t>
            </a:r>
            <a:endParaRPr lang="ja-JP" altLang="en-US" sz="1400" dirty="0">
              <a:solidFill>
                <a:schemeClr val="lt1"/>
              </a:solidFill>
              <a:latin typeface="+mj-ea"/>
              <a:ea typeface="+mj-ea"/>
            </a:endParaRPr>
          </a:p>
        </p:txBody>
      </p:sp>
      <p:sp>
        <p:nvSpPr>
          <p:cNvPr id="9" name="テキスト ボックス 8"/>
          <p:cNvSpPr txBox="1"/>
          <p:nvPr/>
        </p:nvSpPr>
        <p:spPr>
          <a:xfrm>
            <a:off x="122326" y="660276"/>
            <a:ext cx="9649072" cy="2492990"/>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▼プラットフォーム（産、学、官、金）の体制や取組内容について、文章のみで説明するのではなく、図や表を用いて視覚的に分かりやすく説明してください。 （</a:t>
            </a:r>
            <a:r>
              <a:rPr lang="en-US" altLang="ja-JP" sz="1200" dirty="0">
                <a:latin typeface="+mn-ea"/>
              </a:rPr>
              <a:t>※</a:t>
            </a:r>
            <a:r>
              <a:rPr lang="ja-JP" altLang="en-US" sz="1200" dirty="0">
                <a:latin typeface="+mn-ea"/>
              </a:rPr>
              <a:t>「学」の構成の中に必ず複数の大学が入っていること。）</a:t>
            </a:r>
            <a:endParaRPr lang="en-US" altLang="ja-JP" sz="1200" dirty="0">
              <a:latin typeface="+mn-ea"/>
            </a:endParaRPr>
          </a:p>
          <a:p>
            <a:pPr marL="180000" indent="-180000"/>
            <a:r>
              <a:rPr lang="ja-JP" altLang="en-US" sz="1200" dirty="0">
                <a:latin typeface="+mn-ea"/>
              </a:rPr>
              <a:t>▼各機関の名称、役割等を連携機関毎に具体的に記載願います。</a:t>
            </a:r>
            <a:endParaRPr lang="en-US" altLang="ja-JP" sz="1200" dirty="0">
              <a:latin typeface="+mn-ea"/>
            </a:endParaRPr>
          </a:p>
          <a:p>
            <a:pPr marL="180000" indent="-180000"/>
            <a:r>
              <a:rPr lang="ja-JP" altLang="en-US" sz="1200" dirty="0">
                <a:latin typeface="+mn-ea"/>
              </a:rPr>
              <a:t>▼現行のプラットフォームで、①リカレント教育に関する人材ニーズの把握、②コーディネーター配置、③大学等の教育コンテンツと地域ニーズのマッチングをどのように行っているのか具体的に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令和５年度「地域ニーズに応える産学官連携を通じたリカレント教育プラットフォーム構築支援事業」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3</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B9B3E173-DD13-36C4-729A-720554531D48}"/>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3" name="角丸四角形 5">
            <a:extLst>
              <a:ext uri="{FF2B5EF4-FFF2-40B4-BE49-F238E27FC236}">
                <a16:creationId xmlns:a16="http://schemas.microsoft.com/office/drawing/2014/main" id="{125654DC-10E5-665C-D279-BE6DCAB08AB7}"/>
              </a:ext>
            </a:extLst>
          </p:cNvPr>
          <p:cNvSpPr/>
          <p:nvPr/>
        </p:nvSpPr>
        <p:spPr>
          <a:xfrm>
            <a:off x="3296816" y="347991"/>
            <a:ext cx="1224136"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0000"/>
                </a:solidFill>
                <a:latin typeface="+mj-ea"/>
                <a:ea typeface="+mj-ea"/>
              </a:rPr>
              <a:t>フェーズ１</a:t>
            </a:r>
          </a:p>
        </p:txBody>
      </p:sp>
    </p:spTree>
    <p:extLst>
      <p:ext uri="{BB962C8B-B14F-4D97-AF65-F5344CB8AC3E}">
        <p14:creationId xmlns:p14="http://schemas.microsoft.com/office/powerpoint/2010/main" val="3384136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92790"/>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令和５年度「地域ニーズに応える産学官連携を通じたリカレント教育プラットフォーム構築支援事業」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4</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137228"/>
            <a:ext cx="9520608"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メイリオ"/>
                <a:ea typeface="メイリオ"/>
                <a:cs typeface="+mn-cs"/>
              </a:rPr>
              <a:t>地域の産業構造を踏まえた人材育成に関する課題を整理し、その解決に向け、域内の大学等が行うリカレント教育とのマッチングを現行の取組に比べてどのように発展的に図るのか記載願います。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28464" y="569402"/>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地域の人材育成ニーズと教育資源のマッチング</a:t>
            </a:r>
          </a:p>
        </p:txBody>
      </p:sp>
      <p:sp>
        <p:nvSpPr>
          <p:cNvPr id="2" name="フッター プレースホルダー 1">
            <a:extLst>
              <a:ext uri="{FF2B5EF4-FFF2-40B4-BE49-F238E27FC236}">
                <a16:creationId xmlns:a16="http://schemas.microsoft.com/office/drawing/2014/main" id="{0601C064-77A5-C02C-FD91-685E5683780E}"/>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3" name="角丸四角形 5">
            <a:extLst>
              <a:ext uri="{FF2B5EF4-FFF2-40B4-BE49-F238E27FC236}">
                <a16:creationId xmlns:a16="http://schemas.microsoft.com/office/drawing/2014/main" id="{698369D1-43DD-E6A2-91B2-A3E1BFF70EFE}"/>
              </a:ext>
            </a:extLst>
          </p:cNvPr>
          <p:cNvSpPr/>
          <p:nvPr/>
        </p:nvSpPr>
        <p:spPr>
          <a:xfrm>
            <a:off x="5097016" y="635377"/>
            <a:ext cx="1224136"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0000"/>
                </a:solidFill>
                <a:latin typeface="+mj-ea"/>
                <a:ea typeface="+mj-ea"/>
              </a:rPr>
              <a:t>フェーズ１</a:t>
            </a:r>
          </a:p>
        </p:txBody>
      </p:sp>
    </p:spTree>
    <p:extLst>
      <p:ext uri="{BB962C8B-B14F-4D97-AF65-F5344CB8AC3E}">
        <p14:creationId xmlns:p14="http://schemas.microsoft.com/office/powerpoint/2010/main" val="2170876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令和５年度「地域ニーズに応える産学官連携を通じたリカレント教育プラットフォーム構築支援事業」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5</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908720"/>
            <a:ext cx="9304584" cy="452431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企業側がリカレント教育</a:t>
            </a:r>
            <a:r>
              <a:rPr lang="ja-JP" altLang="en-US" sz="1200" dirty="0">
                <a:latin typeface="+mn-ea"/>
              </a:rPr>
              <a:t>プログラム受講</a:t>
            </a:r>
            <a:r>
              <a:rPr kumimoji="1" lang="ja-JP" altLang="en-US" sz="1200" b="0" i="0" u="none" strike="noStrike" kern="1200" cap="none" spc="0" normalizeH="0" baseline="0" noProof="0" dirty="0">
                <a:ln>
                  <a:noFill/>
                </a:ln>
                <a:effectLst/>
                <a:uLnTx/>
                <a:uFillTx/>
                <a:latin typeface="+mn-ea"/>
                <a:cs typeface="+mn-cs"/>
              </a:rPr>
              <a:t>の有用性等を適切に評価しうる評価方法を策定し、その評価結果に基づき、プログラムを改善し、評価方法も適宜見直すといった好循環を構築する方法について具体的に記載願います。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28464" y="476672"/>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教育プログラムの適切な評価方法・体制の整備</a:t>
            </a:r>
          </a:p>
        </p:txBody>
      </p:sp>
      <p:sp>
        <p:nvSpPr>
          <p:cNvPr id="2" name="フッター プレースホルダー 1">
            <a:extLst>
              <a:ext uri="{FF2B5EF4-FFF2-40B4-BE49-F238E27FC236}">
                <a16:creationId xmlns:a16="http://schemas.microsoft.com/office/drawing/2014/main" id="{0CF7FB8D-82DF-5998-C826-0CCF54FFCB87}"/>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3" name="角丸四角形 5">
            <a:extLst>
              <a:ext uri="{FF2B5EF4-FFF2-40B4-BE49-F238E27FC236}">
                <a16:creationId xmlns:a16="http://schemas.microsoft.com/office/drawing/2014/main" id="{69EF6BA0-448F-2B66-B597-7B7F3E59925F}"/>
              </a:ext>
            </a:extLst>
          </p:cNvPr>
          <p:cNvSpPr/>
          <p:nvPr/>
        </p:nvSpPr>
        <p:spPr>
          <a:xfrm>
            <a:off x="5097016" y="548680"/>
            <a:ext cx="1224136"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0000"/>
                </a:solidFill>
                <a:latin typeface="+mj-ea"/>
                <a:ea typeface="+mj-ea"/>
              </a:rPr>
              <a:t>フェーズ２</a:t>
            </a:r>
          </a:p>
        </p:txBody>
      </p:sp>
    </p:spTree>
    <p:extLst>
      <p:ext uri="{BB962C8B-B14F-4D97-AF65-F5344CB8AC3E}">
        <p14:creationId xmlns:p14="http://schemas.microsoft.com/office/powerpoint/2010/main" val="40134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令和５年度「地域ニーズに応える産学官連携を通じたリカレント教育プラットフォーム構築支援事業」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6</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980728"/>
            <a:ext cx="9448600" cy="433965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▼プラットフォーム内で企業側のリカレント教育に関する取組状況を共有する方法について具体的に記載願います。</a:t>
            </a:r>
            <a:endParaRPr lang="en-US" altLang="ja-JP" sz="1200" dirty="0">
              <a:latin typeface="+mn-ea"/>
            </a:endParaRPr>
          </a:p>
          <a:p>
            <a:pPr>
              <a:defRPr/>
            </a:pPr>
            <a:r>
              <a:rPr lang="ja-JP" altLang="en-US" sz="1200" dirty="0">
                <a:latin typeface="+mn-ea"/>
              </a:rPr>
              <a:t>▼地域におけるリカレント教育の受講促進に向けた企業側の環境整備に関する指針等を明示し、大学側における当該指針等に対応した取組を推進する方法について具体的に記載願います。</a:t>
            </a: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200472" y="526702"/>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企業側における環境整備の促進</a:t>
            </a:r>
          </a:p>
        </p:txBody>
      </p:sp>
      <p:sp>
        <p:nvSpPr>
          <p:cNvPr id="2" name="フッター プレースホルダー 1">
            <a:extLst>
              <a:ext uri="{FF2B5EF4-FFF2-40B4-BE49-F238E27FC236}">
                <a16:creationId xmlns:a16="http://schemas.microsoft.com/office/drawing/2014/main" id="{4AC9C47F-2F29-0317-803B-863E34681BE1}"/>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3" name="角丸四角形 5">
            <a:extLst>
              <a:ext uri="{FF2B5EF4-FFF2-40B4-BE49-F238E27FC236}">
                <a16:creationId xmlns:a16="http://schemas.microsoft.com/office/drawing/2014/main" id="{8F8255FF-EF9F-DDA6-9500-7712EBF42001}"/>
              </a:ext>
            </a:extLst>
          </p:cNvPr>
          <p:cNvSpPr/>
          <p:nvPr/>
        </p:nvSpPr>
        <p:spPr>
          <a:xfrm>
            <a:off x="5241032" y="575102"/>
            <a:ext cx="1224136"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0000"/>
                </a:solidFill>
                <a:latin typeface="+mj-ea"/>
                <a:ea typeface="+mj-ea"/>
              </a:rPr>
              <a:t>フェーズ２</a:t>
            </a:r>
          </a:p>
        </p:txBody>
      </p:sp>
    </p:spTree>
    <p:extLst>
      <p:ext uri="{BB962C8B-B14F-4D97-AF65-F5344CB8AC3E}">
        <p14:creationId xmlns:p14="http://schemas.microsoft.com/office/powerpoint/2010/main" val="1320010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令和５年度「地域ニーズに応える産学官連携を通じたリカレント教育プラットフォーム構築支援事業」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7</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34438" y="531381"/>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経営者層をターゲットにしたリカレント教育プログラム開発</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テキスト ボックス 7">
            <a:extLst>
              <a:ext uri="{FF2B5EF4-FFF2-40B4-BE49-F238E27FC236}">
                <a16:creationId xmlns:a16="http://schemas.microsoft.com/office/drawing/2014/main" id="{80806854-99CE-45A5-9E5D-E194CEC990BD}"/>
              </a:ext>
            </a:extLst>
          </p:cNvPr>
          <p:cNvSpPr txBox="1"/>
          <p:nvPr/>
        </p:nvSpPr>
        <p:spPr>
          <a:xfrm>
            <a:off x="128464" y="980728"/>
            <a:ext cx="9649072" cy="341632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▼大学等の協力を得た経営者向けプログラムを開発する方法について具体的に記載願います</a:t>
            </a:r>
            <a:r>
              <a:rPr lang="ja-JP" altLang="en-US" sz="1200" dirty="0">
                <a:solidFill>
                  <a:srgbClr val="000000"/>
                </a:solidFill>
                <a:effectLst/>
                <a:latin typeface="+mn-ea"/>
                <a:cs typeface="ＭＳ 明朝" panose="02020609040205080304" pitchFamily="17" charset="-128"/>
              </a:rPr>
              <a:t>。</a:t>
            </a:r>
            <a:endParaRPr lang="en-US" altLang="ja-JP" sz="1200" dirty="0">
              <a:solidFill>
                <a:srgbClr val="000000"/>
              </a:solidFill>
              <a:effectLst/>
              <a:latin typeface="+mn-ea"/>
              <a:cs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▼地域企業の経営者を集めて当該プログラムを実施する方法について具体的に記載願います。</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2" name="フッター プレースホルダー 1">
            <a:extLst>
              <a:ext uri="{FF2B5EF4-FFF2-40B4-BE49-F238E27FC236}">
                <a16:creationId xmlns:a16="http://schemas.microsoft.com/office/drawing/2014/main" id="{B306CF8C-6A31-4649-4629-C30F25AADD5B}"/>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3" name="角丸四角形 5">
            <a:extLst>
              <a:ext uri="{FF2B5EF4-FFF2-40B4-BE49-F238E27FC236}">
                <a16:creationId xmlns:a16="http://schemas.microsoft.com/office/drawing/2014/main" id="{F0936FAD-D975-E895-5C12-EE9A5104868B}"/>
              </a:ext>
            </a:extLst>
          </p:cNvPr>
          <p:cNvSpPr/>
          <p:nvPr/>
        </p:nvSpPr>
        <p:spPr>
          <a:xfrm>
            <a:off x="5097016" y="575102"/>
            <a:ext cx="1224136"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0000"/>
                </a:solidFill>
                <a:latin typeface="+mj-ea"/>
                <a:ea typeface="+mj-ea"/>
              </a:rPr>
              <a:t>フェーズ２</a:t>
            </a:r>
          </a:p>
        </p:txBody>
      </p:sp>
    </p:spTree>
    <p:extLst>
      <p:ext uri="{BB962C8B-B14F-4D97-AF65-F5344CB8AC3E}">
        <p14:creationId xmlns:p14="http://schemas.microsoft.com/office/powerpoint/2010/main" val="1268343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令和５年度「地域ニーズに応える産学官連携を通じたリカレント教育プラットフォーム構築支援事業」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8</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980728"/>
            <a:ext cx="9448600" cy="4893647"/>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リカレント教育の必要性や有用性を理解・共有し、企業・大学等を含め地域としてリカレント教育を推進する機運を醸成するため、各取組の成果を効果的に普及啓発する方法</a:t>
            </a:r>
            <a:r>
              <a:rPr lang="ja-JP" altLang="en-US" sz="1200" dirty="0">
                <a:solidFill>
                  <a:srgbClr val="000000"/>
                </a:solidFill>
                <a:effectLst/>
                <a:latin typeface="+mn-ea"/>
                <a:cs typeface="ＭＳ 明朝" panose="02020609040205080304" pitchFamily="17" charset="-128"/>
              </a:rPr>
              <a:t>について具体的に記載願います</a:t>
            </a:r>
            <a:r>
              <a:rPr lang="ja-JP" altLang="en-US" sz="1200" dirty="0">
                <a:effectLst/>
                <a:latin typeface="+mn-ea"/>
                <a:cs typeface="ＭＳ 明朝" panose="02020609040205080304" pitchFamily="17" charset="-128"/>
              </a:rPr>
              <a:t>。</a:t>
            </a:r>
            <a:r>
              <a:rPr kumimoji="1" lang="ja-JP" altLang="en-US" sz="1200" b="0" i="0" u="none" strike="noStrike" kern="1200" cap="none" spc="0" normalizeH="0" baseline="0" noProof="0" dirty="0">
                <a:ln>
                  <a:noFill/>
                </a:ln>
                <a:effectLst/>
                <a:uLnTx/>
                <a:uFillTx/>
                <a:latin typeface="+mn-ea"/>
                <a:cs typeface="+mn-cs"/>
              </a:rPr>
              <a:t>シンポジウム等を開催する場合は、開催によってどのように普及啓発につながるのか併せて記載願います</a:t>
            </a:r>
            <a:r>
              <a:rPr lang="ja-JP" altLang="en-US" sz="1200" dirty="0">
                <a:effectLst/>
                <a:latin typeface="+mn-ea"/>
                <a:cs typeface="ＭＳ 明朝" panose="02020609040205080304" pitchFamily="17" charset="-128"/>
              </a:rPr>
              <a:t>。</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256928" y="518890"/>
            <a:ext cx="4843088"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地域におけるリカレント教育推進に向けた取組の普及啓発</a:t>
            </a:r>
          </a:p>
        </p:txBody>
      </p:sp>
      <p:sp>
        <p:nvSpPr>
          <p:cNvPr id="2" name="フッター プレースホルダー 1">
            <a:extLst>
              <a:ext uri="{FF2B5EF4-FFF2-40B4-BE49-F238E27FC236}">
                <a16:creationId xmlns:a16="http://schemas.microsoft.com/office/drawing/2014/main" id="{A0AF87C6-5A55-BB89-922F-49D4F8DE407D}"/>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3" name="角丸四角形 5">
            <a:extLst>
              <a:ext uri="{FF2B5EF4-FFF2-40B4-BE49-F238E27FC236}">
                <a16:creationId xmlns:a16="http://schemas.microsoft.com/office/drawing/2014/main" id="{FE8C0BE4-CED0-0EF0-7ED8-A55EAB5638B5}"/>
              </a:ext>
            </a:extLst>
          </p:cNvPr>
          <p:cNvSpPr/>
          <p:nvPr/>
        </p:nvSpPr>
        <p:spPr>
          <a:xfrm>
            <a:off x="5025008" y="575102"/>
            <a:ext cx="1224136"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0000"/>
                </a:solidFill>
                <a:latin typeface="+mj-ea"/>
                <a:ea typeface="+mj-ea"/>
              </a:rPr>
              <a:t>フェーズ２</a:t>
            </a:r>
          </a:p>
        </p:txBody>
      </p:sp>
    </p:spTree>
    <p:extLst>
      <p:ext uri="{BB962C8B-B14F-4D97-AF65-F5344CB8AC3E}">
        <p14:creationId xmlns:p14="http://schemas.microsoft.com/office/powerpoint/2010/main" val="1977022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48450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取組の年間計画</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令和６年度</a:t>
            </a:r>
            <a:endParaRPr kumimoji="1" lang="ja-JP" altLang="en-US" sz="1200" dirty="0">
              <a:solidFill>
                <a:schemeClr val="tx1"/>
              </a:solidFill>
            </a:endParaRPr>
          </a:p>
        </p:txBody>
      </p:sp>
      <p:sp>
        <p:nvSpPr>
          <p:cNvPr id="18" name="テキスト ボックス 17"/>
          <p:cNvSpPr txBox="1"/>
          <p:nvPr/>
        </p:nvSpPr>
        <p:spPr>
          <a:xfrm>
            <a:off x="269480" y="1103379"/>
            <a:ext cx="9361040" cy="1569660"/>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en-US" altLang="ja-JP" sz="1200" dirty="0">
              <a:latin typeface="+mn-ea"/>
            </a:endParaRPr>
          </a:p>
          <a:p>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取組</a:t>
            </a:r>
            <a:r>
              <a:rPr lang="ja-JP" altLang="en-US" sz="1200" dirty="0">
                <a:latin typeface="+mn-ea"/>
              </a:rPr>
              <a:t>の年間計画を具体的に記載願います。</a:t>
            </a:r>
            <a:endParaRPr lang="en-US" altLang="ja-JP" sz="1200" dirty="0">
              <a:latin typeface="+mn-ea"/>
            </a:endParaRPr>
          </a:p>
          <a:p>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9</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令和５年度「地域ニーズに応える産学官連携を通じたリカレント教育プラットフォーム構築支援事業」</a:t>
            </a:r>
            <a:r>
              <a:rPr lang="ja-JP" altLang="en-US" sz="1200" spc="-120" dirty="0">
                <a:solidFill>
                  <a:schemeClr val="bg1"/>
                </a:solidFill>
                <a:latin typeface="+mj-ea"/>
              </a:rPr>
              <a:t>事業計画書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9</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10" name="角丸四角形 5">
            <a:extLst>
              <a:ext uri="{FF2B5EF4-FFF2-40B4-BE49-F238E27FC236}">
                <a16:creationId xmlns:a16="http://schemas.microsoft.com/office/drawing/2014/main" id="{51F2CDDD-14B0-4090-A8B1-5244EAFBE39B}"/>
              </a:ext>
            </a:extLst>
          </p:cNvPr>
          <p:cNvSpPr/>
          <p:nvPr/>
        </p:nvSpPr>
        <p:spPr>
          <a:xfrm>
            <a:off x="62806" y="3174764"/>
            <a:ext cx="34500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事業期間終了後の継続的な取組計画</a:t>
            </a:r>
          </a:p>
        </p:txBody>
      </p:sp>
      <p:cxnSp>
        <p:nvCxnSpPr>
          <p:cNvPr id="11" name="直線矢印コネクタ 10">
            <a:extLst>
              <a:ext uri="{FF2B5EF4-FFF2-40B4-BE49-F238E27FC236}">
                <a16:creationId xmlns:a16="http://schemas.microsoft.com/office/drawing/2014/main" id="{F0D12B7E-4C5C-4BFD-9665-C660C805976B}"/>
              </a:ext>
            </a:extLst>
          </p:cNvPr>
          <p:cNvCxnSpPr/>
          <p:nvPr/>
        </p:nvCxnSpPr>
        <p:spPr>
          <a:xfrm>
            <a:off x="164468" y="3717032"/>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5" name="角丸四角形 10">
            <a:extLst>
              <a:ext uri="{FF2B5EF4-FFF2-40B4-BE49-F238E27FC236}">
                <a16:creationId xmlns:a16="http://schemas.microsoft.com/office/drawing/2014/main" id="{E5633EC0-1571-4716-8317-2A191076B25A}"/>
              </a:ext>
            </a:extLst>
          </p:cNvPr>
          <p:cNvSpPr/>
          <p:nvPr/>
        </p:nvSpPr>
        <p:spPr>
          <a:xfrm>
            <a:off x="776536" y="3510750"/>
            <a:ext cx="1296144"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令和７年度以降</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269480" y="4177582"/>
            <a:ext cx="9361040" cy="2123658"/>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latin typeface="+mn-ea"/>
            </a:endParaRPr>
          </a:p>
          <a:p>
            <a:r>
              <a:rPr lang="ja-JP" altLang="en-US" sz="1200" dirty="0">
                <a:latin typeface="+mn-ea"/>
              </a:rPr>
              <a:t>▼令和６年度に域内に整備した企業側の評価や環境整備等を含む、総合的リカレント教育推進体制をどのように定着させていくのか、また自立自走に向けた計画（財源及び人員の確保等）を記載願います。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2" name="フッター プレースホルダー 1">
            <a:extLst>
              <a:ext uri="{FF2B5EF4-FFF2-40B4-BE49-F238E27FC236}">
                <a16:creationId xmlns:a16="http://schemas.microsoft.com/office/drawing/2014/main" id="{C893C791-5760-ED1F-47C8-F4A5D9FB3B9C}"/>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Tree>
    <p:extLst>
      <p:ext uri="{BB962C8B-B14F-4D97-AF65-F5344CB8AC3E}">
        <p14:creationId xmlns:p14="http://schemas.microsoft.com/office/powerpoint/2010/main" val="3030657563"/>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13431</TotalTime>
  <Words>1985</Words>
  <Application>Microsoft Office PowerPoint</Application>
  <PresentationFormat>A4 210 x 297 mm</PresentationFormat>
  <Paragraphs>235</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Meiryo UI</vt:lpstr>
      <vt:lpstr>メイリオ</vt:lpstr>
      <vt:lpstr>游ゴシック</vt:lpstr>
      <vt:lpstr>游ゴシック Bold</vt:lpstr>
      <vt:lpstr>Arial</vt:lpstr>
      <vt:lpstr>Calibri</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事業計画書（事業概要、概念図、体制、計画、実績等）	</dc:title>
  <dc:creator>文部科学省</dc:creator>
  <cp:lastModifiedBy>生涯学習推進係・連携支援係</cp:lastModifiedBy>
  <cp:revision>287</cp:revision>
  <cp:lastPrinted>2023-04-10T01:35:46Z</cp:lastPrinted>
  <dcterms:created xsi:type="dcterms:W3CDTF">2015-11-11T08:20:08Z</dcterms:created>
  <dcterms:modified xsi:type="dcterms:W3CDTF">2024-03-26T01:31:02Z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