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59"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文部科学省"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762" autoAdjust="0"/>
    <p:restoredTop sz="96659" autoAdjust="0"/>
  </p:normalViewPr>
  <p:slideViewPr>
    <p:cSldViewPr>
      <p:cViewPr varScale="1">
        <p:scale>
          <a:sx n="82" d="100"/>
          <a:sy n="82" d="100"/>
        </p:scale>
        <p:origin x="1709" y="67"/>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12" tIns="46106" rIns="92212" bIns="4610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221" y="2"/>
            <a:ext cx="2950374" cy="497367"/>
          </a:xfrm>
          <a:prstGeom prst="rect">
            <a:avLst/>
          </a:prstGeom>
        </p:spPr>
        <p:txBody>
          <a:bodyPr vert="horz" lIns="92212" tIns="46106" rIns="92212" bIns="46106" rtlCol="0"/>
          <a:lstStyle>
            <a:lvl1pPr algn="r">
              <a:defRPr sz="1300"/>
            </a:lvl1pPr>
          </a:lstStyle>
          <a:p>
            <a:fld id="{33C85B84-83B8-4C86-9747-C975377793E6}" type="datetimeFigureOut">
              <a:rPr kumimoji="1" lang="ja-JP" altLang="en-US" smtClean="0"/>
              <a:t>2024/2/15</a:t>
            </a:fld>
            <a:endParaRPr kumimoji="1" lang="ja-JP" altLang="en-US"/>
          </a:p>
        </p:txBody>
      </p:sp>
      <p:sp>
        <p:nvSpPr>
          <p:cNvPr id="4" name="スライド イメージ プレースホルダー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2212" tIns="46106" rIns="92212" bIns="46106" rtlCol="0" anchor="ctr"/>
          <a:lstStyle/>
          <a:p>
            <a:endParaRPr lang="ja-JP" altLang="en-US"/>
          </a:p>
        </p:txBody>
      </p:sp>
      <p:sp>
        <p:nvSpPr>
          <p:cNvPr id="5" name="ノート プレースホルダー 4"/>
          <p:cNvSpPr>
            <a:spLocks noGrp="1"/>
          </p:cNvSpPr>
          <p:nvPr>
            <p:ph type="body" sz="quarter" idx="3"/>
          </p:nvPr>
        </p:nvSpPr>
        <p:spPr>
          <a:xfrm>
            <a:off x="680240" y="4720986"/>
            <a:ext cx="5446723" cy="4473102"/>
          </a:xfrm>
          <a:prstGeom prst="rect">
            <a:avLst/>
          </a:prstGeom>
        </p:spPr>
        <p:txBody>
          <a:bodyPr vert="horz" lIns="92212" tIns="46106" rIns="92212" bIns="461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12" tIns="46106" rIns="92212" bIns="4610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12" tIns="46106" rIns="92212" bIns="46106" rtlCol="0" anchor="b"/>
          <a:lstStyle>
            <a:lvl1pPr algn="r">
              <a:defRPr sz="1300"/>
            </a:lvl1pPr>
          </a:lstStyle>
          <a:p>
            <a:fld id="{A647B5E2-3DDA-4D56-AE07-385310F22AAA}" type="slidenum">
              <a:rPr kumimoji="1" lang="ja-JP" altLang="en-US" smtClean="0"/>
              <a:t>‹#›</a:t>
            </a:fld>
            <a:endParaRPr kumimoji="1" lang="ja-JP" altLang="en-US"/>
          </a:p>
        </p:txBody>
      </p:sp>
    </p:spTree>
    <p:extLst>
      <p:ext uri="{BB962C8B-B14F-4D97-AF65-F5344CB8AC3E}">
        <p14:creationId xmlns:p14="http://schemas.microsoft.com/office/powerpoint/2010/main" val="39859813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9236" indent="-287313" eaLnBrk="0" hangingPunct="0">
              <a:spcBef>
                <a:spcPct val="30000"/>
              </a:spcBef>
              <a:defRPr kumimoji="1" sz="1200">
                <a:solidFill>
                  <a:schemeClr val="tx1"/>
                </a:solidFill>
                <a:latin typeface="Calibri" pitchFamily="34" charset="0"/>
                <a:ea typeface="ＭＳ Ｐゴシック" charset="-128"/>
              </a:defRPr>
            </a:lvl2pPr>
            <a:lvl3pPr marL="1152425" indent="-230168" eaLnBrk="0" hangingPunct="0">
              <a:spcBef>
                <a:spcPct val="30000"/>
              </a:spcBef>
              <a:defRPr kumimoji="1" sz="1200">
                <a:solidFill>
                  <a:schemeClr val="tx1"/>
                </a:solidFill>
                <a:latin typeface="Calibri" pitchFamily="34" charset="0"/>
                <a:ea typeface="ＭＳ Ｐゴシック" charset="-128"/>
              </a:defRPr>
            </a:lvl3pPr>
            <a:lvl4pPr marL="1612761" indent="-230168" eaLnBrk="0" hangingPunct="0">
              <a:spcBef>
                <a:spcPct val="30000"/>
              </a:spcBef>
              <a:defRPr kumimoji="1" sz="1200">
                <a:solidFill>
                  <a:schemeClr val="tx1"/>
                </a:solidFill>
                <a:latin typeface="Calibri" pitchFamily="34" charset="0"/>
                <a:ea typeface="ＭＳ Ｐゴシック" charset="-128"/>
              </a:defRPr>
            </a:lvl4pPr>
            <a:lvl5pPr marL="2074683" indent="-230168" eaLnBrk="0" hangingPunct="0">
              <a:spcBef>
                <a:spcPct val="30000"/>
              </a:spcBef>
              <a:defRPr kumimoji="1" sz="1200">
                <a:solidFill>
                  <a:schemeClr val="tx1"/>
                </a:solidFill>
                <a:latin typeface="Calibri" pitchFamily="34" charset="0"/>
                <a:ea typeface="ＭＳ Ｐゴシック" charset="-128"/>
              </a:defRPr>
            </a:lvl5pPr>
            <a:lvl6pPr marL="253184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8900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4616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0332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06E57074-37DF-46F6-9693-C9AE19D5F861}" type="slidenum">
              <a:rPr lang="ja-JP" altLang="en-US">
                <a:solidFill>
                  <a:prstClr val="black"/>
                </a:solidFill>
                <a:latin typeface="Arial" charset="0"/>
              </a:rPr>
              <a:pPr eaLnBrk="1" hangingPunct="1">
                <a:spcBef>
                  <a:spcPct val="0"/>
                </a:spcBef>
              </a:pPr>
              <a:t>1</a:t>
            </a:fld>
            <a:endParaRPr lang="ja-JP" altLang="en-US">
              <a:solidFill>
                <a:prstClr val="black"/>
              </a:solidFill>
              <a:latin typeface="Arial" charset="0"/>
            </a:endParaRPr>
          </a:p>
        </p:txBody>
      </p:sp>
    </p:spTree>
    <p:extLst>
      <p:ext uri="{BB962C8B-B14F-4D97-AF65-F5344CB8AC3E}">
        <p14:creationId xmlns:p14="http://schemas.microsoft.com/office/powerpoint/2010/main" val="135364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9236" indent="-287313" eaLnBrk="0" hangingPunct="0">
              <a:spcBef>
                <a:spcPct val="30000"/>
              </a:spcBef>
              <a:defRPr kumimoji="1" sz="1200">
                <a:solidFill>
                  <a:schemeClr val="tx1"/>
                </a:solidFill>
                <a:latin typeface="Calibri" pitchFamily="34" charset="0"/>
                <a:ea typeface="ＭＳ Ｐゴシック" charset="-128"/>
              </a:defRPr>
            </a:lvl2pPr>
            <a:lvl3pPr marL="1152425" indent="-230168" eaLnBrk="0" hangingPunct="0">
              <a:spcBef>
                <a:spcPct val="30000"/>
              </a:spcBef>
              <a:defRPr kumimoji="1" sz="1200">
                <a:solidFill>
                  <a:schemeClr val="tx1"/>
                </a:solidFill>
                <a:latin typeface="Calibri" pitchFamily="34" charset="0"/>
                <a:ea typeface="ＭＳ Ｐゴシック" charset="-128"/>
              </a:defRPr>
            </a:lvl3pPr>
            <a:lvl4pPr marL="1612761" indent="-230168" eaLnBrk="0" hangingPunct="0">
              <a:spcBef>
                <a:spcPct val="30000"/>
              </a:spcBef>
              <a:defRPr kumimoji="1" sz="1200">
                <a:solidFill>
                  <a:schemeClr val="tx1"/>
                </a:solidFill>
                <a:latin typeface="Calibri" pitchFamily="34" charset="0"/>
                <a:ea typeface="ＭＳ Ｐゴシック" charset="-128"/>
              </a:defRPr>
            </a:lvl4pPr>
            <a:lvl5pPr marL="2074683" indent="-230168" eaLnBrk="0" hangingPunct="0">
              <a:spcBef>
                <a:spcPct val="30000"/>
              </a:spcBef>
              <a:defRPr kumimoji="1" sz="1200">
                <a:solidFill>
                  <a:schemeClr val="tx1"/>
                </a:solidFill>
                <a:latin typeface="Calibri" pitchFamily="34" charset="0"/>
                <a:ea typeface="ＭＳ Ｐゴシック" charset="-128"/>
              </a:defRPr>
            </a:lvl5pPr>
            <a:lvl6pPr marL="253184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8900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4616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0332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06E57074-37DF-46F6-9693-C9AE19D5F861}" type="slidenum">
              <a:rPr lang="ja-JP" altLang="en-US">
                <a:solidFill>
                  <a:prstClr val="black"/>
                </a:solidFill>
                <a:latin typeface="Arial" charset="0"/>
              </a:rPr>
              <a:pPr eaLnBrk="1" hangingPunct="1">
                <a:spcBef>
                  <a:spcPct val="0"/>
                </a:spcBef>
              </a:pPr>
              <a:t>2</a:t>
            </a:fld>
            <a:endParaRPr lang="ja-JP" altLang="en-US">
              <a:solidFill>
                <a:prstClr val="black"/>
              </a:solidFill>
              <a:latin typeface="Arial" charset="0"/>
            </a:endParaRPr>
          </a:p>
        </p:txBody>
      </p:sp>
    </p:spTree>
    <p:extLst>
      <p:ext uri="{BB962C8B-B14F-4D97-AF65-F5344CB8AC3E}">
        <p14:creationId xmlns:p14="http://schemas.microsoft.com/office/powerpoint/2010/main" val="2435864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solidFill>
            </a:endParaRPr>
          </a:p>
        </p:txBody>
      </p:sp>
      <p:sp>
        <p:nvSpPr>
          <p:cNvPr id="6" name="スライド番号プレースホルダー 5"/>
          <p:cNvSpPr>
            <a:spLocks noGrp="1"/>
          </p:cNvSpPr>
          <p:nvPr>
            <p:ph type="sldNum" sz="quarter" idx="12"/>
          </p:nvPr>
        </p:nvSpPr>
        <p:spPr>
          <a:xfrm>
            <a:off x="7594600" y="6515100"/>
            <a:ext cx="2311400" cy="342900"/>
          </a:xfrm>
        </p:spPr>
        <p:txBody>
          <a:bodyPr/>
          <a:lstStyle>
            <a:lvl1pPr>
              <a:defRPr/>
            </a:lvl1pPr>
          </a:lstStyle>
          <a:p>
            <a:pPr>
              <a:defRPr/>
            </a:pPr>
            <a:fld id="{6012BD83-1ED6-4834-A167-D759526E3233}"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75111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84123B-E598-4BBC-9344-280836189DA7}"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94047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5A747C-4A01-459B-900B-01579DE12DA1}"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60061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solidFill>
            </a:endParaRPr>
          </a:p>
        </p:txBody>
      </p:sp>
      <p:sp>
        <p:nvSpPr>
          <p:cNvPr id="6" name="スライド番号プレースホルダー 5"/>
          <p:cNvSpPr>
            <a:spLocks noGrp="1"/>
          </p:cNvSpPr>
          <p:nvPr>
            <p:ph type="sldNum" sz="quarter" idx="12"/>
          </p:nvPr>
        </p:nvSpPr>
        <p:spPr>
          <a:xfrm>
            <a:off x="7594600" y="6515100"/>
            <a:ext cx="2311400" cy="342900"/>
          </a:xfrm>
        </p:spPr>
        <p:txBody>
          <a:bodyPr/>
          <a:lstStyle>
            <a:lvl1pPr>
              <a:defRPr/>
            </a:lvl1pPr>
          </a:lstStyle>
          <a:p>
            <a:pPr>
              <a:defRPr/>
            </a:pPr>
            <a:fld id="{CD2D5E1C-4EA6-40B2-AF41-0632CD433F6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58214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2A6FFD3-A20A-4F1C-923E-CEB8E514CAA0}"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68835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4C95F0-2C23-4F37-AE52-0709FA9E2BF9}"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1177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02222AE-B5CC-4D81-BD8C-CED7FD39A998}"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29364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AF03871-615A-4887-9EA1-92A23FCE1E96}"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420758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6C884F8-1916-40F7-AF54-D9655A99A3DF}"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9757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41F738-9A97-445E-AA4D-F34F9BC1F34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95572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980C9F-C3EC-4421-B7C1-6D218BD137F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09811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2"/>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4B09C84B-CBCB-4CDD-BA1B-A35EC744903C}" type="slidenum">
              <a:rPr lang="en-US" altLang="ja-JP">
                <a:solidFill>
                  <a:prstClr val="black"/>
                </a:solidFill>
              </a:rPr>
              <a:pPr fontAlgn="base">
                <a:spcBef>
                  <a:spcPct val="0"/>
                </a:spcBef>
                <a:spcAft>
                  <a:spcPct val="0"/>
                </a:spcAft>
                <a:defRPr/>
              </a:pPr>
              <a:t>‹#›</a:t>
            </a:fld>
            <a:endParaRPr lang="en-US" altLang="ja-JP">
              <a:solidFill>
                <a:prstClr val="black"/>
              </a:solidFill>
            </a:endParaRPr>
          </a:p>
        </p:txBody>
      </p:sp>
    </p:spTree>
    <p:extLst>
      <p:ext uri="{BB962C8B-B14F-4D97-AF65-F5344CB8AC3E}">
        <p14:creationId xmlns:p14="http://schemas.microsoft.com/office/powerpoint/2010/main" val="2227922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テキスト ボックス 8"/>
          <p:cNvSpPr txBox="1">
            <a:spLocks noChangeArrowheads="1"/>
          </p:cNvSpPr>
          <p:nvPr/>
        </p:nvSpPr>
        <p:spPr bwMode="auto">
          <a:xfrm>
            <a:off x="0" y="143401"/>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85725" eaLnBrk="1" fontAlgn="base" hangingPunct="1">
              <a:spcBef>
                <a:spcPct val="0"/>
              </a:spcBef>
              <a:spcAft>
                <a:spcPct val="0"/>
              </a:spcAft>
              <a:buFontTx/>
              <a:buNone/>
              <a:defRPr/>
            </a:pPr>
            <a:r>
              <a:rPr lang="ja-JP" altLang="en-US" sz="1800" dirty="0">
                <a:solidFill>
                  <a:prstClr val="black"/>
                </a:solidFill>
                <a:latin typeface="HGS創英角ｺﾞｼｯｸUB" panose="020B0900000000000000" pitchFamily="50" charset="-128"/>
                <a:ea typeface="HGS創英角ｺﾞｼｯｸUB" panose="020B0900000000000000" pitchFamily="50" charset="-128"/>
              </a:rPr>
              <a:t>「○○」の概要</a:t>
            </a:r>
            <a:endParaRPr lang="ja-JP" altLang="en-US" sz="1000"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10" name="正方形/長方形 9"/>
          <p:cNvSpPr/>
          <p:nvPr/>
        </p:nvSpPr>
        <p:spPr>
          <a:xfrm>
            <a:off x="0" y="574133"/>
            <a:ext cx="9906000" cy="650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prstClr val="white"/>
              </a:solidFill>
              <a:latin typeface="ＭＳ ゴシック" panose="020B0609070205080204" pitchFamily="49" charset="-128"/>
              <a:ea typeface="ＭＳ ゴシック" panose="020B0609070205080204" pitchFamily="49" charset="-128"/>
            </a:endParaRPr>
          </a:p>
        </p:txBody>
      </p:sp>
      <p:sp>
        <p:nvSpPr>
          <p:cNvPr id="19" name="正方形/長方形 18"/>
          <p:cNvSpPr/>
          <p:nvPr/>
        </p:nvSpPr>
        <p:spPr>
          <a:xfrm>
            <a:off x="263753" y="2132856"/>
            <a:ext cx="1700212"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本提案のポイント</a:t>
            </a:r>
          </a:p>
        </p:txBody>
      </p:sp>
      <p:sp>
        <p:nvSpPr>
          <p:cNvPr id="20" name="テキスト ボックス 19"/>
          <p:cNvSpPr txBox="1"/>
          <p:nvPr/>
        </p:nvSpPr>
        <p:spPr>
          <a:xfrm>
            <a:off x="263755" y="2545661"/>
            <a:ext cx="5697357" cy="900246"/>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背景・目的・実施内容、育成する人材像、技術開発の出口、目指している将来像など、本提案では何を目指して何を実施するのか、ポイントを絞ってその概要を分かりやすく示して下さい。</a:t>
            </a:r>
          </a:p>
        </p:txBody>
      </p:sp>
      <p:cxnSp>
        <p:nvCxnSpPr>
          <p:cNvPr id="4" name="直線コネクタ 3"/>
          <p:cNvCxnSpPr>
            <a:cxnSpLocks/>
          </p:cNvCxnSpPr>
          <p:nvPr/>
        </p:nvCxnSpPr>
        <p:spPr>
          <a:xfrm>
            <a:off x="263755" y="2517027"/>
            <a:ext cx="569735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9205023" y="248386"/>
            <a:ext cx="740532" cy="253916"/>
          </a:xfrm>
          <a:prstGeom prst="rect">
            <a:avLst/>
          </a:prstGeom>
          <a:noFill/>
        </p:spPr>
        <p:txBody>
          <a:bodyPr wrap="square" rtlCol="0">
            <a:spAutoFit/>
          </a:bodyPr>
          <a:lstStyle/>
          <a:p>
            <a:r>
              <a:rPr kumimoji="1" lang="ja-JP" altLang="en-US" sz="1050" dirty="0"/>
              <a:t>（様式１）</a:t>
            </a:r>
          </a:p>
        </p:txBody>
      </p:sp>
      <p:sp>
        <p:nvSpPr>
          <p:cNvPr id="31" name="正方形/長方形 30"/>
          <p:cNvSpPr/>
          <p:nvPr/>
        </p:nvSpPr>
        <p:spPr>
          <a:xfrm>
            <a:off x="6465171" y="2132856"/>
            <a:ext cx="2236884"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成果展開の方針</a:t>
            </a:r>
          </a:p>
        </p:txBody>
      </p:sp>
      <p:sp>
        <p:nvSpPr>
          <p:cNvPr id="32" name="テキスト ボックス 31"/>
          <p:cNvSpPr txBox="1"/>
          <p:nvPr/>
        </p:nvSpPr>
        <p:spPr>
          <a:xfrm>
            <a:off x="6441580" y="4922584"/>
            <a:ext cx="3258294" cy="738664"/>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他に特筆すべき優れた点があればその概要を示して下さい。</a:t>
            </a:r>
          </a:p>
        </p:txBody>
      </p:sp>
      <p:sp>
        <p:nvSpPr>
          <p:cNvPr id="33" name="正方形/長方形 32"/>
          <p:cNvSpPr/>
          <p:nvPr/>
        </p:nvSpPr>
        <p:spPr>
          <a:xfrm>
            <a:off x="6479232" y="4478620"/>
            <a:ext cx="2362200"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その他アピールポイント</a:t>
            </a:r>
          </a:p>
        </p:txBody>
      </p:sp>
      <p:sp>
        <p:nvSpPr>
          <p:cNvPr id="34" name="テキスト ボックス 33"/>
          <p:cNvSpPr txBox="1"/>
          <p:nvPr/>
        </p:nvSpPr>
        <p:spPr>
          <a:xfrm>
            <a:off x="6422480" y="2545661"/>
            <a:ext cx="3277393" cy="1223412"/>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実施期間中あるいは実施期間終了後に、本課題の成果をどのように活かしていくのか概要を示して下さい（製品化・事業化される見込みがある場合にはその製品・事業の概要も含めて記載して下さい。）。</a:t>
            </a:r>
          </a:p>
        </p:txBody>
      </p:sp>
      <p:cxnSp>
        <p:nvCxnSpPr>
          <p:cNvPr id="35" name="直線コネクタ 34"/>
          <p:cNvCxnSpPr>
            <a:cxnSpLocks/>
          </p:cNvCxnSpPr>
          <p:nvPr/>
        </p:nvCxnSpPr>
        <p:spPr>
          <a:xfrm flipV="1">
            <a:off x="6393160" y="2517027"/>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848077" y="3617748"/>
            <a:ext cx="4528711" cy="2190571"/>
          </a:xfrm>
          <a:prstGeom prst="rect">
            <a:avLst/>
          </a:prstGeom>
          <a:solidFill>
            <a:schemeClr val="accent6">
              <a:alpha val="2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400" dirty="0">
                <a:solidFill>
                  <a:prstClr val="black"/>
                </a:solidFill>
                <a:latin typeface="ＭＳ ゴシック" panose="020B0609070205080204" pitchFamily="49" charset="-128"/>
                <a:ea typeface="ＭＳ ゴシック" panose="020B0609070205080204" pitchFamily="49" charset="-128"/>
              </a:rPr>
              <a:t>※</a:t>
            </a:r>
            <a:r>
              <a:rPr lang="ja-JP" altLang="en-US" sz="1400" dirty="0">
                <a:solidFill>
                  <a:prstClr val="black"/>
                </a:solidFill>
                <a:latin typeface="ＭＳ ゴシック" panose="020B0609070205080204" pitchFamily="49" charset="-128"/>
                <a:ea typeface="ＭＳ ゴシック" panose="020B0609070205080204" pitchFamily="49" charset="-128"/>
              </a:rPr>
              <a:t>　イメージや図表等を積極的に活用して下さい。</a:t>
            </a:r>
          </a:p>
        </p:txBody>
      </p:sp>
      <p:cxnSp>
        <p:nvCxnSpPr>
          <p:cNvPr id="36" name="直線コネクタ 35"/>
          <p:cNvCxnSpPr/>
          <p:nvPr/>
        </p:nvCxnSpPr>
        <p:spPr>
          <a:xfrm flipV="1">
            <a:off x="6393160" y="4875748"/>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5" name="表 4"/>
          <p:cNvGraphicFramePr>
            <a:graphicFrameLocks noGrp="1"/>
          </p:cNvGraphicFramePr>
          <p:nvPr>
            <p:extLst>
              <p:ext uri="{D42A27DB-BD31-4B8C-83A1-F6EECF244321}">
                <p14:modId xmlns:p14="http://schemas.microsoft.com/office/powerpoint/2010/main" val="1559676365"/>
              </p:ext>
            </p:extLst>
          </p:nvPr>
        </p:nvGraphicFramePr>
        <p:xfrm>
          <a:off x="145941" y="692696"/>
          <a:ext cx="9625765" cy="1465680"/>
        </p:xfrm>
        <a:graphic>
          <a:graphicData uri="http://schemas.openxmlformats.org/drawingml/2006/table">
            <a:tbl>
              <a:tblPr>
                <a:tableStyleId>{E8B1032C-EA38-4F05-BA0D-38AFFFC7BED3}</a:tableStyleId>
              </a:tblPr>
              <a:tblGrid>
                <a:gridCol w="540000">
                  <a:extLst>
                    <a:ext uri="{9D8B030D-6E8A-4147-A177-3AD203B41FA5}">
                      <a16:colId xmlns:a16="http://schemas.microsoft.com/office/drawing/2014/main" val="1184070412"/>
                    </a:ext>
                  </a:extLst>
                </a:gridCol>
                <a:gridCol w="1116000">
                  <a:extLst>
                    <a:ext uri="{9D8B030D-6E8A-4147-A177-3AD203B41FA5}">
                      <a16:colId xmlns:a16="http://schemas.microsoft.com/office/drawing/2014/main" val="727752727"/>
                    </a:ext>
                  </a:extLst>
                </a:gridCol>
                <a:gridCol w="2124000">
                  <a:extLst>
                    <a:ext uri="{9D8B030D-6E8A-4147-A177-3AD203B41FA5}">
                      <a16:colId xmlns:a16="http://schemas.microsoft.com/office/drawing/2014/main" val="4095008049"/>
                    </a:ext>
                  </a:extLst>
                </a:gridCol>
                <a:gridCol w="540000">
                  <a:extLst>
                    <a:ext uri="{9D8B030D-6E8A-4147-A177-3AD203B41FA5}">
                      <a16:colId xmlns:a16="http://schemas.microsoft.com/office/drawing/2014/main" val="3590854068"/>
                    </a:ext>
                  </a:extLst>
                </a:gridCol>
                <a:gridCol w="1440160">
                  <a:extLst>
                    <a:ext uri="{9D8B030D-6E8A-4147-A177-3AD203B41FA5}">
                      <a16:colId xmlns:a16="http://schemas.microsoft.com/office/drawing/2014/main" val="1354479751"/>
                    </a:ext>
                  </a:extLst>
                </a:gridCol>
                <a:gridCol w="540000">
                  <a:extLst>
                    <a:ext uri="{9D8B030D-6E8A-4147-A177-3AD203B41FA5}">
                      <a16:colId xmlns:a16="http://schemas.microsoft.com/office/drawing/2014/main" val="488088429"/>
                    </a:ext>
                  </a:extLst>
                </a:gridCol>
                <a:gridCol w="1108535">
                  <a:extLst>
                    <a:ext uri="{9D8B030D-6E8A-4147-A177-3AD203B41FA5}">
                      <a16:colId xmlns:a16="http://schemas.microsoft.com/office/drawing/2014/main" val="534491800"/>
                    </a:ext>
                  </a:extLst>
                </a:gridCol>
                <a:gridCol w="1108535">
                  <a:extLst>
                    <a:ext uri="{9D8B030D-6E8A-4147-A177-3AD203B41FA5}">
                      <a16:colId xmlns:a16="http://schemas.microsoft.com/office/drawing/2014/main" val="1726586475"/>
                    </a:ext>
                  </a:extLst>
                </a:gridCol>
                <a:gridCol w="1108535">
                  <a:extLst>
                    <a:ext uri="{9D8B030D-6E8A-4147-A177-3AD203B41FA5}">
                      <a16:colId xmlns:a16="http://schemas.microsoft.com/office/drawing/2014/main" val="3671134844"/>
                    </a:ext>
                  </a:extLst>
                </a:gridCol>
              </a:tblGrid>
              <a:tr h="504056">
                <a:tc gridSpan="2">
                  <a:txBody>
                    <a:bodyPr/>
                    <a:lstStyle/>
                    <a:p>
                      <a:pPr algn="ct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プログラム名</a:t>
                      </a:r>
                      <a:endParaRPr kumimoji="1" lang="ja-JP" altLang="en-US" i="0" dirty="0">
                        <a:solidFill>
                          <a:schemeClr val="bg1"/>
                        </a:solidFill>
                      </a:endParaRPr>
                    </a:p>
                  </a:txBody>
                  <a:tcPr marL="36000" marR="36000" marT="36000" marB="36000" anchor="ctr">
                    <a:lnL w="28575" cap="flat" cmpd="sng" algn="ctr">
                      <a:solidFill>
                        <a:schemeClr val="accent6"/>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hMerge="1">
                  <a:txBody>
                    <a:bodyPr/>
                    <a:lstStyle/>
                    <a:p>
                      <a:endParaRPr kumimoji="1" lang="ja-JP" altLang="en-US" dirty="0"/>
                    </a:p>
                  </a:txBody>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宇宙航空専門人材育成プログラム</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「宇宙</a:t>
                      </a:r>
                      <a:r>
                        <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人文社会」分野越境人材創造プログラム（プログラム</a:t>
                      </a:r>
                      <a:r>
                        <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ABC</a:t>
                      </a: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航空脱炭素技術等創出プログラム</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53668120"/>
                  </a:ext>
                </a:extLst>
              </a:tr>
              <a:tr h="248759">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実施体制</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solidFill>
                        <a:schemeClr val="accent6"/>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主管実施機関</a:t>
                      </a:r>
                      <a:endParaRPr kumimoji="1" lang="en-US" altLang="ja-JP"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研究代表者名</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期間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令和</a:t>
                      </a:r>
                      <a:r>
                        <a:rPr kumimoji="1" lang="ja-JP" altLang="en-US" sz="12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６</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年度</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～○年度</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実施予定</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規模</a:t>
                      </a:r>
                    </a:p>
                  </a:txBody>
                  <a:tcPr marL="36000" marR="36000" marT="36000" marB="36000" anchor="ctr">
                    <a:lnL w="28575" cap="flat" cmpd="sng" algn="ctr">
                      <a:solidFill>
                        <a:schemeClr val="accent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総額　</a:t>
                      </a:r>
                      <a:r>
                        <a:rPr kumimoji="1" lang="ja-JP" altLang="en-US" sz="1200" b="0" i="0" u="sng"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百万円（上限</a:t>
                      </a:r>
                      <a:r>
                        <a:rPr kumimoji="1" lang="ja-JP" altLang="en-US" sz="1200" b="0" i="0" u="sng"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百万円）</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marL="36000" marR="36000" marT="36000" marB="36000" anchor="ctr">
                    <a:lnL w="19050"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349356"/>
                  </a:ext>
                </a:extLst>
              </a:tr>
              <a:tr h="165839">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１年目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２年目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３年目</a:t>
                      </a:r>
                    </a:p>
                  </a:txBody>
                  <a:tcPr marL="36000" marR="36000" marT="36000" marB="36000" anchor="ctr">
                    <a:lnL w="19050" cap="flat" cmpd="sng" algn="ctr">
                      <a:solidFill>
                        <a:schemeClr val="bg1"/>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extLst>
                  <a:ext uri="{0D108BD9-81ED-4DB2-BD59-A6C34878D82A}">
                    <a16:rowId xmlns:a16="http://schemas.microsoft.com/office/drawing/2014/main" val="616917028"/>
                  </a:ext>
                </a:extLst>
              </a:tr>
              <a:tr h="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共同参画機関</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（再委託先）</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97023626"/>
                  </a:ext>
                </a:extLst>
              </a:tr>
              <a:tr h="322465">
                <a:tc vMerge="1">
                  <a:txBody>
                    <a:bodyPr/>
                    <a:lstStyle/>
                    <a:p>
                      <a:endParaRPr kumimoji="1" lang="ja-JP" altLang="en-US" dirty="0"/>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a:lnSpc>
                          <a:spcPts val="1100"/>
                        </a:lnSpc>
                      </a:pPr>
                      <a:r>
                        <a:rPr kumimoji="1" lang="ja-JP" altLang="en-US" sz="1100" dirty="0">
                          <a:latin typeface="ＭＳ ゴシック" panose="020B0609070205080204" pitchFamily="49" charset="-128"/>
                          <a:ea typeface="ＭＳ ゴシック" panose="020B0609070205080204" pitchFamily="49" charset="-128"/>
                        </a:rPr>
                        <a:t>○○百万円</a:t>
                      </a:r>
                      <a:endParaRPr kumimoji="1" lang="en-US" altLang="ja-JP" sz="1100" dirty="0">
                        <a:latin typeface="ＭＳ ゴシック" panose="020B0609070205080204" pitchFamily="49" charset="-128"/>
                        <a:ea typeface="ＭＳ ゴシック" panose="020B0609070205080204" pitchFamily="49" charset="-128"/>
                      </a:endParaRPr>
                    </a:p>
                    <a:p>
                      <a:pPr algn="ctr">
                        <a:lnSpc>
                          <a:spcPts val="1100"/>
                        </a:lnSpc>
                      </a:pPr>
                      <a:r>
                        <a:rPr kumimoji="1" lang="ja-JP" altLang="en-US" sz="8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no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100" dirty="0">
                          <a:latin typeface="ＭＳ ゴシック" panose="020B0609070205080204" pitchFamily="49" charset="-128"/>
                          <a:ea typeface="ＭＳ ゴシック" panose="020B0609070205080204" pitchFamily="49" charset="-128"/>
                        </a:rPr>
                        <a:t>○○百万円</a:t>
                      </a:r>
                      <a:endParaRPr kumimoji="1" lang="en-US" altLang="ja-JP" sz="1100" dirty="0">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○○百万円</a:t>
                      </a:r>
                      <a:endPar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p>
                  </a:txBody>
                  <a:tcPr marL="36000" marR="36000" marT="36000" marB="36000" anchor="ctr">
                    <a:lnL w="1905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736605834"/>
                  </a:ext>
                </a:extLst>
              </a:tr>
            </a:tbl>
          </a:graphicData>
        </a:graphic>
      </p:graphicFrame>
      <p:sp>
        <p:nvSpPr>
          <p:cNvPr id="18" name="テキスト ボックス 17">
            <a:extLst>
              <a:ext uri="{FF2B5EF4-FFF2-40B4-BE49-F238E27FC236}">
                <a16:creationId xmlns:a16="http://schemas.microsoft.com/office/drawing/2014/main" id="{CD460366-F8A3-43FB-B51A-AA4F1E166017}"/>
              </a:ext>
            </a:extLst>
          </p:cNvPr>
          <p:cNvSpPr txBox="1"/>
          <p:nvPr/>
        </p:nvSpPr>
        <p:spPr>
          <a:xfrm>
            <a:off x="6877784" y="1426976"/>
            <a:ext cx="2822089" cy="200055"/>
          </a:xfrm>
          <a:prstGeom prst="rect">
            <a:avLst/>
          </a:prstGeom>
          <a:solidFill>
            <a:schemeClr val="tx1"/>
          </a:solidFill>
        </p:spPr>
        <p:txBody>
          <a:bodyPr wrap="square" anchor="t" anchorCtr="0">
            <a:spAutoFit/>
          </a:bodyPr>
          <a:lstStyle/>
          <a:p>
            <a:pPr marL="180975" indent="-180975" fontAlgn="base">
              <a:spcBef>
                <a:spcPct val="0"/>
              </a:spcBef>
              <a:spcAft>
                <a:spcPct val="0"/>
              </a:spcAft>
              <a:defRPr/>
            </a:pPr>
            <a:r>
              <a:rPr lang="en-US" altLang="ja-JP" sz="700" dirty="0">
                <a:solidFill>
                  <a:schemeClr val="bg1"/>
                </a:solidFill>
                <a:latin typeface="ＭＳ ゴシック" panose="020B0609070205080204" pitchFamily="49" charset="-128"/>
                <a:ea typeface="ＭＳ ゴシック" panose="020B0609070205080204" pitchFamily="49" charset="-128"/>
              </a:rPr>
              <a:t>※</a:t>
            </a:r>
            <a:r>
              <a:rPr lang="ja-JP" altLang="en-US" sz="700" dirty="0">
                <a:solidFill>
                  <a:schemeClr val="bg1"/>
                </a:solidFill>
                <a:latin typeface="ＭＳ ゴシック" panose="020B0609070205080204" pitchFamily="49" charset="-128"/>
                <a:ea typeface="ＭＳ ゴシック" panose="020B0609070205080204" pitchFamily="49" charset="-128"/>
              </a:rPr>
              <a:t>　実施予定規模は小数点を四捨五入し整数で記入してください。</a:t>
            </a:r>
          </a:p>
        </p:txBody>
      </p:sp>
      <p:sp>
        <p:nvSpPr>
          <p:cNvPr id="3" name="テキスト ボックス 2">
            <a:extLst>
              <a:ext uri="{FF2B5EF4-FFF2-40B4-BE49-F238E27FC236}">
                <a16:creationId xmlns:a16="http://schemas.microsoft.com/office/drawing/2014/main" id="{76FF0A88-64DD-DF6E-3484-0ABDBF2D0508}"/>
              </a:ext>
            </a:extLst>
          </p:cNvPr>
          <p:cNvSpPr txBox="1"/>
          <p:nvPr/>
        </p:nvSpPr>
        <p:spPr>
          <a:xfrm>
            <a:off x="4092282" y="628773"/>
            <a:ext cx="5768004" cy="307777"/>
          </a:xfrm>
          <a:prstGeom prst="rect">
            <a:avLst/>
          </a:prstGeom>
          <a:solidFill>
            <a:schemeClr val="tx1"/>
          </a:solidFill>
        </p:spPr>
        <p:txBody>
          <a:bodyPr wrap="square" anchor="t" anchorCtr="0">
            <a:spAutoFit/>
          </a:bodyPr>
          <a:lstStyle>
            <a:defPPr>
              <a:defRPr lang="ja-JP"/>
            </a:defPPr>
            <a:lvl1pPr marL="180975" indent="-180975" fontAlgn="base">
              <a:spcBef>
                <a:spcPct val="0"/>
              </a:spcBef>
              <a:spcAft>
                <a:spcPct val="0"/>
              </a:spcAft>
              <a:defRPr sz="700">
                <a:solidFill>
                  <a:prstClr val="black"/>
                </a:solidFill>
                <a:latin typeface="ＭＳ ゴシック" panose="020B0609070205080204" pitchFamily="49" charset="-128"/>
                <a:ea typeface="ＭＳ ゴシック" panose="020B0609070205080204" pitchFamily="49" charset="-128"/>
              </a:defRPr>
            </a:lvl1pPr>
          </a:lstStyle>
          <a:p>
            <a:r>
              <a:rPr lang="en-US" altLang="ja-JP" dirty="0">
                <a:solidFill>
                  <a:schemeClr val="bg1"/>
                </a:solidFill>
              </a:rPr>
              <a:t>※</a:t>
            </a:r>
            <a:r>
              <a:rPr lang="ja-JP" altLang="en-US" dirty="0">
                <a:solidFill>
                  <a:schemeClr val="bg1"/>
                </a:solidFill>
              </a:rPr>
              <a:t>　「宇宙航空専門人材育成プログラム」、「「宇宙</a:t>
            </a:r>
            <a:r>
              <a:rPr lang="en-US" altLang="ja-JP" dirty="0">
                <a:solidFill>
                  <a:schemeClr val="bg1"/>
                </a:solidFill>
              </a:rPr>
              <a:t>×</a:t>
            </a:r>
            <a:r>
              <a:rPr lang="ja-JP" altLang="en-US" dirty="0">
                <a:solidFill>
                  <a:schemeClr val="bg1"/>
                </a:solidFill>
              </a:rPr>
              <a:t>人文社会」分野越境人材創造プログラム（プログラム</a:t>
            </a:r>
            <a:r>
              <a:rPr lang="en-US" altLang="ja-JP" dirty="0">
                <a:solidFill>
                  <a:schemeClr val="bg1"/>
                </a:solidFill>
              </a:rPr>
              <a:t>ABC</a:t>
            </a:r>
            <a:r>
              <a:rPr lang="ja-JP" altLang="en-US" dirty="0">
                <a:solidFill>
                  <a:schemeClr val="bg1"/>
                </a:solidFill>
              </a:rPr>
              <a:t>のうち該当するものを記載してください）」、「航空脱炭素技術等創出プログラム」用の様式です。いずれかを選んで記入して下さい。</a:t>
            </a:r>
          </a:p>
        </p:txBody>
      </p:sp>
      <p:sp>
        <p:nvSpPr>
          <p:cNvPr id="6" name="テキスト ボックス 5">
            <a:extLst>
              <a:ext uri="{FF2B5EF4-FFF2-40B4-BE49-F238E27FC236}">
                <a16:creationId xmlns:a16="http://schemas.microsoft.com/office/drawing/2014/main" id="{DFF5F126-681F-051B-CDA7-E4BD615B67DD}"/>
              </a:ext>
            </a:extLst>
          </p:cNvPr>
          <p:cNvSpPr txBox="1"/>
          <p:nvPr/>
        </p:nvSpPr>
        <p:spPr>
          <a:xfrm>
            <a:off x="7034268" y="2051322"/>
            <a:ext cx="2725791" cy="307777"/>
          </a:xfrm>
          <a:prstGeom prst="rect">
            <a:avLst/>
          </a:prstGeom>
          <a:solidFill>
            <a:schemeClr val="tx1"/>
          </a:solidFill>
        </p:spPr>
        <p:txBody>
          <a:bodyPr wrap="square" anchor="t" anchorCtr="0">
            <a:spAutoFit/>
          </a:bodyPr>
          <a:lstStyle/>
          <a:p>
            <a:pPr marL="180975" indent="-180975" fontAlgn="base">
              <a:spcBef>
                <a:spcPct val="0"/>
              </a:spcBef>
              <a:spcAft>
                <a:spcPct val="0"/>
              </a:spcAft>
              <a:defRPr/>
            </a:pPr>
            <a:r>
              <a:rPr lang="en-US" altLang="ja-JP" sz="700" dirty="0">
                <a:solidFill>
                  <a:schemeClr val="bg1"/>
                </a:solidFill>
                <a:latin typeface="ＭＳ ゴシック" panose="020B0609070205080204" pitchFamily="49" charset="-128"/>
                <a:ea typeface="ＭＳ ゴシック" panose="020B0609070205080204" pitchFamily="49" charset="-128"/>
              </a:rPr>
              <a:t>※</a:t>
            </a:r>
            <a:r>
              <a:rPr lang="ja-JP" altLang="en-US" sz="700" dirty="0">
                <a:solidFill>
                  <a:schemeClr val="bg1"/>
                </a:solidFill>
                <a:latin typeface="ＭＳ ゴシック" panose="020B0609070205080204" pitchFamily="49" charset="-128"/>
                <a:ea typeface="ＭＳ ゴシック" panose="020B0609070205080204" pitchFamily="49" charset="-128"/>
              </a:rPr>
              <a:t>　通常の金額の範囲内のみで申請する場合、上限額の記載は不要ですので削除してください。</a:t>
            </a:r>
          </a:p>
        </p:txBody>
      </p:sp>
      <p:sp>
        <p:nvSpPr>
          <p:cNvPr id="8" name="テキスト ボックス 7">
            <a:extLst>
              <a:ext uri="{FF2B5EF4-FFF2-40B4-BE49-F238E27FC236}">
                <a16:creationId xmlns:a16="http://schemas.microsoft.com/office/drawing/2014/main" id="{ABD37B69-11AB-7903-6A87-43CBE1E81336}"/>
              </a:ext>
            </a:extLst>
          </p:cNvPr>
          <p:cNvSpPr txBox="1"/>
          <p:nvPr/>
        </p:nvSpPr>
        <p:spPr>
          <a:xfrm>
            <a:off x="2409480" y="19627"/>
            <a:ext cx="7080971" cy="646331"/>
          </a:xfrm>
          <a:prstGeom prst="rect">
            <a:avLst/>
          </a:prstGeom>
          <a:solidFill>
            <a:schemeClr val="accent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pPr marL="87313" indent="-87313"/>
            <a:r>
              <a:rPr lang="ja-JP" altLang="en-US" sz="1800" dirty="0">
                <a:solidFill>
                  <a:schemeClr val="bg1"/>
                </a:solidFill>
              </a:rPr>
              <a:t>「</a:t>
            </a:r>
            <a:r>
              <a:rPr lang="ja-JP" altLang="ja-JP" sz="1800" dirty="0">
                <a:effectLst/>
                <a:ea typeface="ＭＳ Ｐゴシック" panose="020B0600070205080204" pitchFamily="50" charset="-128"/>
                <a:cs typeface="MS-PGothic"/>
              </a:rPr>
              <a:t>宇宙航空専門人材育成プログラム</a:t>
            </a:r>
            <a:r>
              <a:rPr lang="ja-JP" altLang="en-US" sz="1800" dirty="0">
                <a:solidFill>
                  <a:schemeClr val="bg1"/>
                </a:solidFill>
              </a:rPr>
              <a:t>」、</a:t>
            </a:r>
            <a:r>
              <a:rPr kumimoji="1" lang="ja-JP" altLang="en-US" sz="1800" b="0" i="0" u="none" strike="noStrike" kern="1200" cap="none" spc="0" normalizeH="0" baseline="0" noProof="0" dirty="0">
                <a:ln>
                  <a:noFill/>
                </a:ln>
                <a:solidFill>
                  <a:prstClr val="white"/>
                </a:solidFill>
                <a:effectLst/>
                <a:uLnTx/>
                <a:uFillTx/>
                <a:latin typeface="Arial"/>
                <a:ea typeface="ＭＳ Ｐゴシック"/>
                <a:cs typeface="+mn-cs"/>
              </a:rPr>
              <a:t>「</a:t>
            </a:r>
            <a:r>
              <a:rPr lang="ja-JP" altLang="ja-JP" sz="1800" dirty="0">
                <a:effectLst/>
                <a:ea typeface="ＭＳ Ｐゴシック" panose="020B0600070205080204" pitchFamily="50" charset="-128"/>
                <a:cs typeface="MS-PGothic"/>
              </a:rPr>
              <a:t>「宇宙×人文社会」分野越境人材創造プログラム</a:t>
            </a:r>
            <a:r>
              <a:rPr kumimoji="1" lang="ja-JP" altLang="en-US" sz="1800" b="0" i="0" u="none" strike="noStrike" kern="1200" cap="none" spc="0" normalizeH="0" baseline="0" noProof="0" dirty="0">
                <a:ln>
                  <a:noFill/>
                </a:ln>
                <a:solidFill>
                  <a:prstClr val="white"/>
                </a:solidFill>
                <a:effectLst/>
                <a:uLnTx/>
                <a:uFillTx/>
                <a:latin typeface="Arial"/>
                <a:ea typeface="ＭＳ Ｐゴシック"/>
                <a:cs typeface="+mn-cs"/>
              </a:rPr>
              <a:t>」、「</a:t>
            </a:r>
            <a:r>
              <a:rPr lang="ja-JP" altLang="ja-JP" sz="1800" dirty="0">
                <a:effectLst/>
                <a:ea typeface="ＭＳ Ｐゴシック" panose="020B0600070205080204" pitchFamily="50" charset="-128"/>
                <a:cs typeface="MS-PGothic"/>
              </a:rPr>
              <a:t>航空脱炭素技術等創出プログラム</a:t>
            </a:r>
            <a:r>
              <a:rPr kumimoji="1" lang="ja-JP" altLang="en-US" sz="1800" b="0" i="0" u="none" strike="noStrike" kern="1200" cap="none" spc="0" normalizeH="0" baseline="0" noProof="0" dirty="0">
                <a:ln>
                  <a:noFill/>
                </a:ln>
                <a:solidFill>
                  <a:prstClr val="white"/>
                </a:solidFill>
                <a:effectLst/>
                <a:uLnTx/>
                <a:uFillTx/>
                <a:latin typeface="Arial"/>
                <a:ea typeface="ＭＳ Ｐゴシック"/>
                <a:cs typeface="+mn-cs"/>
              </a:rPr>
              <a:t>」</a:t>
            </a:r>
            <a:r>
              <a:rPr lang="ja-JP" altLang="en-US" sz="1600" dirty="0">
                <a:solidFill>
                  <a:schemeClr val="bg1"/>
                </a:solidFill>
              </a:rPr>
              <a:t>用様式</a:t>
            </a:r>
            <a:endParaRPr lang="ja-JP" altLang="en-US" dirty="0"/>
          </a:p>
        </p:txBody>
      </p:sp>
      <p:sp>
        <p:nvSpPr>
          <p:cNvPr id="9" name="正方形/長方形 24">
            <a:extLst>
              <a:ext uri="{FF2B5EF4-FFF2-40B4-BE49-F238E27FC236}">
                <a16:creationId xmlns:a16="http://schemas.microsoft.com/office/drawing/2014/main" id="{04237BA6-944A-925B-3D13-459983022BEE}"/>
              </a:ext>
            </a:extLst>
          </p:cNvPr>
          <p:cNvSpPr>
            <a:spLocks noChangeArrowheads="1"/>
          </p:cNvSpPr>
          <p:nvPr/>
        </p:nvSpPr>
        <p:spPr bwMode="auto">
          <a:xfrm>
            <a:off x="124073" y="6029260"/>
            <a:ext cx="9575800" cy="769441"/>
          </a:xfrm>
          <a:prstGeom prst="rect">
            <a:avLst/>
          </a:prstGeom>
          <a:solidFill>
            <a:schemeClr val="accent1"/>
          </a:solidFill>
        </p:spPr>
        <p:txBody>
          <a:bodyPr wrap="square" anchor="t" anchorCtr="0">
            <a:spAutoFit/>
          </a:bodyPr>
          <a:lstStyle>
            <a:lvl1pPr marL="266700" indent="-2667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fontAlgn="base">
              <a:spcBef>
                <a:spcPct val="0"/>
              </a:spcBef>
              <a:spcAft>
                <a:spcPct val="0"/>
              </a:spcAft>
              <a:buNone/>
            </a:pPr>
            <a:r>
              <a:rPr lang="ja-JP" altLang="ja-JP" sz="1100" dirty="0">
                <a:solidFill>
                  <a:schemeClr val="bg1"/>
                </a:solidFill>
                <a:latin typeface="ＭＳ ゴシック" panose="020B0609070205080204" pitchFamily="49" charset="-128"/>
                <a:ea typeface="ＭＳ ゴシック" panose="020B0609070205080204" pitchFamily="49" charset="-128"/>
              </a:rPr>
              <a:t>注１）ページ数</a:t>
            </a:r>
            <a:r>
              <a:rPr lang="ja-JP" altLang="en-US" sz="1100" dirty="0">
                <a:solidFill>
                  <a:schemeClr val="bg1"/>
                </a:solidFill>
                <a:latin typeface="ＭＳ ゴシック" panose="020B0609070205080204" pitchFamily="49" charset="-128"/>
                <a:ea typeface="ＭＳ ゴシック" panose="020B0609070205080204" pitchFamily="49" charset="-128"/>
              </a:rPr>
              <a:t>は１枚限りです。</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注２）細かいレイアウト・デザインは自由ですが、「本提案のポイント」「成果展開の方針」等の項目は極力、変更しないでください。</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注３）本資料は提案書の概要を分かりやすく簡潔に説明するための資料です。イメージや図表等を積極的に活用して下さい。</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注４）審査を経て採択された場合、本資料または本資料を一部修正した資料を公開する可能性があります。</a:t>
            </a:r>
            <a:endParaRPr lang="ja-JP" altLang="ja-JP" sz="1100" dirty="0">
              <a:solidFill>
                <a:schemeClr val="bg1"/>
              </a:solidFill>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4F7A2388-D92B-6E70-2B99-1C4E750F7129}"/>
              </a:ext>
            </a:extLst>
          </p:cNvPr>
          <p:cNvSpPr txBox="1"/>
          <p:nvPr/>
        </p:nvSpPr>
        <p:spPr>
          <a:xfrm>
            <a:off x="145941" y="403494"/>
            <a:ext cx="2094067" cy="230832"/>
          </a:xfrm>
          <a:prstGeom prst="rect">
            <a:avLst/>
          </a:prstGeom>
          <a:solidFill>
            <a:schemeClr val="tx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r>
              <a:rPr lang="en-US" altLang="ja-JP" sz="900" dirty="0"/>
              <a:t>※</a:t>
            </a:r>
            <a:r>
              <a:rPr lang="ja-JP" altLang="en-US" sz="900" dirty="0"/>
              <a:t>　提案課題名を記入して下さい。</a:t>
            </a:r>
          </a:p>
        </p:txBody>
      </p:sp>
    </p:spTree>
    <p:extLst>
      <p:ext uri="{BB962C8B-B14F-4D97-AF65-F5344CB8AC3E}">
        <p14:creationId xmlns:p14="http://schemas.microsoft.com/office/powerpoint/2010/main" val="245833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テキスト ボックス 8"/>
          <p:cNvSpPr txBox="1">
            <a:spLocks noChangeArrowheads="1"/>
          </p:cNvSpPr>
          <p:nvPr/>
        </p:nvSpPr>
        <p:spPr bwMode="auto">
          <a:xfrm>
            <a:off x="0" y="143401"/>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85725" eaLnBrk="1" fontAlgn="base" hangingPunct="1">
              <a:spcBef>
                <a:spcPct val="0"/>
              </a:spcBef>
              <a:spcAft>
                <a:spcPct val="0"/>
              </a:spcAft>
              <a:buFontTx/>
              <a:buNone/>
              <a:defRPr/>
            </a:pPr>
            <a:r>
              <a:rPr lang="ja-JP" altLang="en-US" sz="1800" dirty="0">
                <a:solidFill>
                  <a:prstClr val="black"/>
                </a:solidFill>
                <a:latin typeface="HGS創英角ｺﾞｼｯｸUB" panose="020B0900000000000000" pitchFamily="50" charset="-128"/>
                <a:ea typeface="HGS創英角ｺﾞｼｯｸUB" panose="020B0900000000000000" pitchFamily="50" charset="-128"/>
              </a:rPr>
              <a:t>「○○」の概要</a:t>
            </a:r>
            <a:endParaRPr lang="ja-JP" altLang="en-US" sz="1000"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10" name="正方形/長方形 9"/>
          <p:cNvSpPr/>
          <p:nvPr/>
        </p:nvSpPr>
        <p:spPr>
          <a:xfrm>
            <a:off x="0" y="574133"/>
            <a:ext cx="9906000" cy="650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prstClr val="white"/>
              </a:solidFill>
              <a:latin typeface="ＭＳ ゴシック" panose="020B0609070205080204" pitchFamily="49" charset="-128"/>
              <a:ea typeface="ＭＳ ゴシック" panose="020B0609070205080204" pitchFamily="49" charset="-128"/>
            </a:endParaRPr>
          </a:p>
        </p:txBody>
      </p:sp>
      <p:sp>
        <p:nvSpPr>
          <p:cNvPr id="19" name="正方形/長方形 18"/>
          <p:cNvSpPr/>
          <p:nvPr/>
        </p:nvSpPr>
        <p:spPr>
          <a:xfrm>
            <a:off x="263753" y="2132856"/>
            <a:ext cx="1700212"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本提案のポイント</a:t>
            </a:r>
          </a:p>
        </p:txBody>
      </p:sp>
      <p:sp>
        <p:nvSpPr>
          <p:cNvPr id="20" name="テキスト ボックス 19"/>
          <p:cNvSpPr txBox="1"/>
          <p:nvPr/>
        </p:nvSpPr>
        <p:spPr>
          <a:xfrm>
            <a:off x="263755" y="2545661"/>
            <a:ext cx="5697357" cy="900246"/>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背景・目的・実施内容、育成する人材像、技術開発の出口、目指している将来像など、本提案では何を目指して何を実施するのか、ポイントを絞ってその概要を分かりやすく示して下さい。</a:t>
            </a:r>
          </a:p>
        </p:txBody>
      </p:sp>
      <p:sp>
        <p:nvSpPr>
          <p:cNvPr id="4123" name="正方形/長方形 24"/>
          <p:cNvSpPr>
            <a:spLocks noChangeArrowheads="1"/>
          </p:cNvSpPr>
          <p:nvPr/>
        </p:nvSpPr>
        <p:spPr bwMode="auto">
          <a:xfrm>
            <a:off x="124073" y="6029260"/>
            <a:ext cx="9575800" cy="769441"/>
          </a:xfrm>
          <a:prstGeom prst="rect">
            <a:avLst/>
          </a:prstGeom>
          <a:solidFill>
            <a:schemeClr val="accent1"/>
          </a:solidFill>
        </p:spPr>
        <p:txBody>
          <a:bodyPr wrap="square" anchor="t" anchorCtr="0">
            <a:spAutoFit/>
          </a:bodyPr>
          <a:lstStyle>
            <a:lvl1pPr marL="266700" indent="-2667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fontAlgn="base">
              <a:spcBef>
                <a:spcPct val="0"/>
              </a:spcBef>
              <a:spcAft>
                <a:spcPct val="0"/>
              </a:spcAft>
              <a:buNone/>
            </a:pPr>
            <a:r>
              <a:rPr lang="ja-JP" altLang="ja-JP" sz="1100" dirty="0">
                <a:solidFill>
                  <a:schemeClr val="bg1"/>
                </a:solidFill>
                <a:latin typeface="ＭＳ ゴシック" panose="020B0609070205080204" pitchFamily="49" charset="-128"/>
                <a:ea typeface="ＭＳ ゴシック" panose="020B0609070205080204" pitchFamily="49" charset="-128"/>
              </a:rPr>
              <a:t>注１）ページ数</a:t>
            </a:r>
            <a:r>
              <a:rPr lang="ja-JP" altLang="en-US" sz="1100" dirty="0">
                <a:solidFill>
                  <a:schemeClr val="bg1"/>
                </a:solidFill>
                <a:latin typeface="ＭＳ ゴシック" panose="020B0609070205080204" pitchFamily="49" charset="-128"/>
                <a:ea typeface="ＭＳ ゴシック" panose="020B0609070205080204" pitchFamily="49" charset="-128"/>
              </a:rPr>
              <a:t>は１枚限りです。</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注２）細かいレイアウト・デザインは自由ですが、「本提案のポイント」「成果展開の方針」等の項目は極力、変更しないでください。</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注３）本資料は提案書の概要を分かりやすく簡潔に説明するための資料です。イメージや図表等を積極的に活用して下さい。</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注４）審査を経て採択された場合、本資料または本資料を一部修正した資料を公開する可能性があります。</a:t>
            </a:r>
            <a:endParaRPr lang="ja-JP" altLang="ja-JP" sz="1100" dirty="0">
              <a:solidFill>
                <a:schemeClr val="bg1"/>
              </a:solidFill>
              <a:latin typeface="ＭＳ ゴシック" panose="020B0609070205080204" pitchFamily="49" charset="-128"/>
              <a:ea typeface="ＭＳ ゴシック" panose="020B0609070205080204" pitchFamily="49" charset="-128"/>
            </a:endParaRPr>
          </a:p>
        </p:txBody>
      </p:sp>
      <p:cxnSp>
        <p:nvCxnSpPr>
          <p:cNvPr id="4" name="直線コネクタ 3"/>
          <p:cNvCxnSpPr>
            <a:cxnSpLocks/>
          </p:cNvCxnSpPr>
          <p:nvPr/>
        </p:nvCxnSpPr>
        <p:spPr>
          <a:xfrm>
            <a:off x="263755" y="2517027"/>
            <a:ext cx="569735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9205023" y="248386"/>
            <a:ext cx="740532" cy="253916"/>
          </a:xfrm>
          <a:prstGeom prst="rect">
            <a:avLst/>
          </a:prstGeom>
          <a:noFill/>
        </p:spPr>
        <p:txBody>
          <a:bodyPr wrap="square" rtlCol="0">
            <a:spAutoFit/>
          </a:bodyPr>
          <a:lstStyle/>
          <a:p>
            <a:r>
              <a:rPr kumimoji="1" lang="ja-JP" altLang="en-US" sz="1050" dirty="0"/>
              <a:t>（様式１）</a:t>
            </a:r>
          </a:p>
        </p:txBody>
      </p:sp>
      <p:sp>
        <p:nvSpPr>
          <p:cNvPr id="31" name="正方形/長方形 30"/>
          <p:cNvSpPr/>
          <p:nvPr/>
        </p:nvSpPr>
        <p:spPr>
          <a:xfrm>
            <a:off x="6465171" y="2132856"/>
            <a:ext cx="2236884"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成果展開の方針</a:t>
            </a:r>
          </a:p>
        </p:txBody>
      </p:sp>
      <p:sp>
        <p:nvSpPr>
          <p:cNvPr id="32" name="テキスト ボックス 31"/>
          <p:cNvSpPr txBox="1"/>
          <p:nvPr/>
        </p:nvSpPr>
        <p:spPr>
          <a:xfrm>
            <a:off x="6441580" y="4922584"/>
            <a:ext cx="3258294" cy="738664"/>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他に特筆すべき優れた点があればその概要を示して下さい。</a:t>
            </a:r>
          </a:p>
        </p:txBody>
      </p:sp>
      <p:sp>
        <p:nvSpPr>
          <p:cNvPr id="33" name="正方形/長方形 32"/>
          <p:cNvSpPr/>
          <p:nvPr/>
        </p:nvSpPr>
        <p:spPr>
          <a:xfrm>
            <a:off x="6479232" y="4478620"/>
            <a:ext cx="2362200"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その他アピールポイント</a:t>
            </a:r>
          </a:p>
        </p:txBody>
      </p:sp>
      <p:sp>
        <p:nvSpPr>
          <p:cNvPr id="34" name="テキスト ボックス 33"/>
          <p:cNvSpPr txBox="1"/>
          <p:nvPr/>
        </p:nvSpPr>
        <p:spPr>
          <a:xfrm>
            <a:off x="6422480" y="2545661"/>
            <a:ext cx="3277393" cy="1223412"/>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実施期間中あるいは実施期間終了後に、本課題の成果をどのように活かしていくのか概要を示して下さい（製品化・事業化される見込みがある場合にはその製品・事業の概要も含めて記載して下さい。）。</a:t>
            </a:r>
          </a:p>
        </p:txBody>
      </p:sp>
      <p:cxnSp>
        <p:nvCxnSpPr>
          <p:cNvPr id="35" name="直線コネクタ 34"/>
          <p:cNvCxnSpPr>
            <a:cxnSpLocks/>
          </p:cNvCxnSpPr>
          <p:nvPr/>
        </p:nvCxnSpPr>
        <p:spPr>
          <a:xfrm flipV="1">
            <a:off x="6393160" y="2517027"/>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848077" y="3617748"/>
            <a:ext cx="4528711" cy="2190571"/>
          </a:xfrm>
          <a:prstGeom prst="rect">
            <a:avLst/>
          </a:prstGeom>
          <a:solidFill>
            <a:schemeClr val="accent6">
              <a:alpha val="2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400" dirty="0">
                <a:solidFill>
                  <a:prstClr val="black"/>
                </a:solidFill>
                <a:latin typeface="ＭＳ ゴシック" panose="020B0609070205080204" pitchFamily="49" charset="-128"/>
                <a:ea typeface="ＭＳ ゴシック" panose="020B0609070205080204" pitchFamily="49" charset="-128"/>
              </a:rPr>
              <a:t>※</a:t>
            </a:r>
            <a:r>
              <a:rPr lang="ja-JP" altLang="en-US" sz="1400" dirty="0">
                <a:solidFill>
                  <a:prstClr val="black"/>
                </a:solidFill>
                <a:latin typeface="ＭＳ ゴシック" panose="020B0609070205080204" pitchFamily="49" charset="-128"/>
                <a:ea typeface="ＭＳ ゴシック" panose="020B0609070205080204" pitchFamily="49" charset="-128"/>
              </a:rPr>
              <a:t>　イメージや図表等を積極的に活用して下さい。</a:t>
            </a:r>
          </a:p>
        </p:txBody>
      </p:sp>
      <p:cxnSp>
        <p:nvCxnSpPr>
          <p:cNvPr id="36" name="直線コネクタ 35"/>
          <p:cNvCxnSpPr/>
          <p:nvPr/>
        </p:nvCxnSpPr>
        <p:spPr>
          <a:xfrm flipV="1">
            <a:off x="6393160" y="4875748"/>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5" name="表 4"/>
          <p:cNvGraphicFramePr>
            <a:graphicFrameLocks noGrp="1"/>
          </p:cNvGraphicFramePr>
          <p:nvPr>
            <p:extLst>
              <p:ext uri="{D42A27DB-BD31-4B8C-83A1-F6EECF244321}">
                <p14:modId xmlns:p14="http://schemas.microsoft.com/office/powerpoint/2010/main" val="746631599"/>
              </p:ext>
            </p:extLst>
          </p:nvPr>
        </p:nvGraphicFramePr>
        <p:xfrm>
          <a:off x="145941" y="692696"/>
          <a:ext cx="9626400" cy="1349096"/>
        </p:xfrm>
        <a:graphic>
          <a:graphicData uri="http://schemas.openxmlformats.org/drawingml/2006/table">
            <a:tbl>
              <a:tblPr>
                <a:tableStyleId>{E8B1032C-EA38-4F05-BA0D-38AFFFC7BED3}</a:tableStyleId>
              </a:tblPr>
              <a:tblGrid>
                <a:gridCol w="540000">
                  <a:extLst>
                    <a:ext uri="{9D8B030D-6E8A-4147-A177-3AD203B41FA5}">
                      <a16:colId xmlns:a16="http://schemas.microsoft.com/office/drawing/2014/main" val="1184070412"/>
                    </a:ext>
                  </a:extLst>
                </a:gridCol>
                <a:gridCol w="1116000">
                  <a:extLst>
                    <a:ext uri="{9D8B030D-6E8A-4147-A177-3AD203B41FA5}">
                      <a16:colId xmlns:a16="http://schemas.microsoft.com/office/drawing/2014/main" val="727752727"/>
                    </a:ext>
                  </a:extLst>
                </a:gridCol>
                <a:gridCol w="2124000">
                  <a:extLst>
                    <a:ext uri="{9D8B030D-6E8A-4147-A177-3AD203B41FA5}">
                      <a16:colId xmlns:a16="http://schemas.microsoft.com/office/drawing/2014/main" val="4095008049"/>
                    </a:ext>
                  </a:extLst>
                </a:gridCol>
                <a:gridCol w="338400">
                  <a:extLst>
                    <a:ext uri="{9D8B030D-6E8A-4147-A177-3AD203B41FA5}">
                      <a16:colId xmlns:a16="http://schemas.microsoft.com/office/drawing/2014/main" val="3590854068"/>
                    </a:ext>
                  </a:extLst>
                </a:gridCol>
                <a:gridCol w="900000">
                  <a:extLst>
                    <a:ext uri="{9D8B030D-6E8A-4147-A177-3AD203B41FA5}">
                      <a16:colId xmlns:a16="http://schemas.microsoft.com/office/drawing/2014/main" val="1354479751"/>
                    </a:ext>
                  </a:extLst>
                </a:gridCol>
                <a:gridCol w="360000">
                  <a:extLst>
                    <a:ext uri="{9D8B030D-6E8A-4147-A177-3AD203B41FA5}">
                      <a16:colId xmlns:a16="http://schemas.microsoft.com/office/drawing/2014/main" val="488088429"/>
                    </a:ext>
                  </a:extLst>
                </a:gridCol>
                <a:gridCol w="849600">
                  <a:extLst>
                    <a:ext uri="{9D8B030D-6E8A-4147-A177-3AD203B41FA5}">
                      <a16:colId xmlns:a16="http://schemas.microsoft.com/office/drawing/2014/main" val="534491800"/>
                    </a:ext>
                  </a:extLst>
                </a:gridCol>
                <a:gridCol w="849600">
                  <a:extLst>
                    <a:ext uri="{9D8B030D-6E8A-4147-A177-3AD203B41FA5}">
                      <a16:colId xmlns:a16="http://schemas.microsoft.com/office/drawing/2014/main" val="1726586475"/>
                    </a:ext>
                  </a:extLst>
                </a:gridCol>
                <a:gridCol w="849600">
                  <a:extLst>
                    <a:ext uri="{9D8B030D-6E8A-4147-A177-3AD203B41FA5}">
                      <a16:colId xmlns:a16="http://schemas.microsoft.com/office/drawing/2014/main" val="3671134844"/>
                    </a:ext>
                  </a:extLst>
                </a:gridCol>
                <a:gridCol w="849600">
                  <a:extLst>
                    <a:ext uri="{9D8B030D-6E8A-4147-A177-3AD203B41FA5}">
                      <a16:colId xmlns:a16="http://schemas.microsoft.com/office/drawing/2014/main" val="3722742808"/>
                    </a:ext>
                  </a:extLst>
                </a:gridCol>
                <a:gridCol w="849600">
                  <a:extLst>
                    <a:ext uri="{9D8B030D-6E8A-4147-A177-3AD203B41FA5}">
                      <a16:colId xmlns:a16="http://schemas.microsoft.com/office/drawing/2014/main" val="3316652507"/>
                    </a:ext>
                  </a:extLst>
                </a:gridCol>
              </a:tblGrid>
              <a:tr h="504056">
                <a:tc gridSpan="2">
                  <a:txBody>
                    <a:bodyPr/>
                    <a:lstStyle/>
                    <a:p>
                      <a:pPr algn="ct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プログラム名</a:t>
                      </a:r>
                      <a:endParaRPr kumimoji="1" lang="ja-JP" altLang="en-US" i="0" dirty="0">
                        <a:solidFill>
                          <a:schemeClr val="bg1"/>
                        </a:solidFill>
                      </a:endParaRPr>
                    </a:p>
                  </a:txBody>
                  <a:tcPr marL="36000" marR="36000" marT="36000" marB="36000" anchor="ctr">
                    <a:lnL w="28575" cap="flat" cmpd="sng" algn="ctr">
                      <a:solidFill>
                        <a:schemeClr val="accent6"/>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hMerge="1">
                  <a:txBody>
                    <a:bodyPr/>
                    <a:lstStyle/>
                    <a:p>
                      <a:endParaRPr kumimoji="1" lang="ja-JP" altLang="en-US" dirty="0"/>
                    </a:p>
                  </a:txBody>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ja-JP" sz="1200" dirty="0">
                          <a:effectLst/>
                          <a:ea typeface="ＭＳ Ｐゴシック" panose="020B0600070205080204" pitchFamily="50" charset="-128"/>
                          <a:cs typeface="MS-PGothic"/>
                        </a:rPr>
                        <a:t>宇宙航空アーキテクト育成プログラム</a:t>
                      </a:r>
                      <a:endParaRPr kumimoji="1" lang="ja-JP" altLang="en-US" sz="900" b="0" i="0" u="none" strike="noStrike" kern="1200" cap="none" spc="0" normalizeH="0" baseline="-2500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900" b="0" i="0" u="none" strike="noStrike" kern="1200" cap="none" spc="0" normalizeH="0" baseline="-2500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900" b="0" i="0" u="none" strike="noStrike" kern="1200" cap="none" spc="0" normalizeH="0" baseline="-2500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53668120"/>
                  </a:ext>
                </a:extLst>
              </a:tr>
              <a:tr h="248759">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実施体制</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solidFill>
                        <a:schemeClr val="accent6"/>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主管実施機関</a:t>
                      </a:r>
                      <a:endParaRPr kumimoji="1" lang="en-US" altLang="ja-JP"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研究代表者名</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a:t>
                      </a:r>
                      <a:endParaRPr kumimoji="1" lang="en-US" altLang="ja-JP"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期間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令和</a:t>
                      </a:r>
                      <a:r>
                        <a:rPr kumimoji="1" lang="ja-JP" altLang="en-US" sz="11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６</a:t>
                      </a:r>
                      <a:r>
                        <a:rPr kumimoji="1" lang="ja-JP" altLang="en-US" sz="11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年度～○年度</a:t>
                      </a:r>
                      <a:endParaRPr kumimoji="1" lang="en-US" altLang="ja-JP" sz="11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実施予定規模</a:t>
                      </a:r>
                      <a:endPar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solidFill>
                        <a:schemeClr val="accent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総額　</a:t>
                      </a:r>
                      <a:r>
                        <a:rPr kumimoji="1" lang="ja-JP" altLang="en-US" sz="1200" b="0" i="0" u="sng"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百万円（上限</a:t>
                      </a:r>
                      <a:r>
                        <a:rPr kumimoji="1" lang="ja-JP" altLang="en-US" sz="1200" b="0" i="0" u="sng"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百万円）</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marL="36000" marR="36000" marT="36000" marB="36000" anchor="ctr">
                    <a:lnL w="19050"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anchor="ctr">
                    <a:lnL w="19050"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2286349356"/>
                  </a:ext>
                </a:extLst>
              </a:tr>
              <a:tr h="165839">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１年目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２年目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３年目</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４年目</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５年目</a:t>
                      </a:r>
                    </a:p>
                  </a:txBody>
                  <a:tcPr marL="36000" marR="36000" marT="36000" marB="36000" anchor="ctr">
                    <a:lnL w="19050" cap="flat" cmpd="sng" algn="ctr">
                      <a:solidFill>
                        <a:schemeClr val="bg1"/>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extLst>
                  <a:ext uri="{0D108BD9-81ED-4DB2-BD59-A6C34878D82A}">
                    <a16:rowId xmlns:a16="http://schemas.microsoft.com/office/drawing/2014/main" val="616917028"/>
                  </a:ext>
                </a:extLst>
              </a:tr>
              <a:tr h="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共同参画機関</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（再委託先）</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97023626"/>
                  </a:ext>
                </a:extLst>
              </a:tr>
              <a:tr h="322465">
                <a:tc vMerge="1">
                  <a:txBody>
                    <a:bodyPr/>
                    <a:lstStyle/>
                    <a:p>
                      <a:endParaRPr kumimoji="1" lang="ja-JP" altLang="en-US" dirty="0"/>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p>
                      <a:pPr algn="ctr">
                        <a:lnSpc>
                          <a:spcPts val="1100"/>
                        </a:lnSpc>
                      </a:pP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endParaRPr kumimoji="1" lang="ja-JP" altLang="en-US" sz="6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no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ts val="11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endPar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○○百万円</a:t>
                      </a:r>
                      <a:endParaRPr kumimoji="1" lang="en-US" altLang="ja-JP"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1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endPar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p>
                      <a:pPr algn="ctr">
                        <a:lnSpc>
                          <a:spcPts val="1100"/>
                        </a:lnSpc>
                      </a:pP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endParaRPr kumimoji="1" lang="ja-JP" altLang="en-US" sz="6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p>
                      <a:pPr algn="ctr">
                        <a:lnSpc>
                          <a:spcPts val="1100"/>
                        </a:lnSpc>
                      </a:pP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endParaRPr kumimoji="1" lang="ja-JP" altLang="en-US" sz="6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736605834"/>
                  </a:ext>
                </a:extLst>
              </a:tr>
            </a:tbl>
          </a:graphicData>
        </a:graphic>
      </p:graphicFrame>
      <p:sp>
        <p:nvSpPr>
          <p:cNvPr id="8" name="テキスト ボックス 7">
            <a:extLst>
              <a:ext uri="{FF2B5EF4-FFF2-40B4-BE49-F238E27FC236}">
                <a16:creationId xmlns:a16="http://schemas.microsoft.com/office/drawing/2014/main" id="{140A3B38-0959-853B-2056-F6275AED9EBC}"/>
              </a:ext>
            </a:extLst>
          </p:cNvPr>
          <p:cNvSpPr txBox="1"/>
          <p:nvPr/>
        </p:nvSpPr>
        <p:spPr>
          <a:xfrm>
            <a:off x="3717244" y="157387"/>
            <a:ext cx="5351832" cy="369332"/>
          </a:xfrm>
          <a:prstGeom prst="rect">
            <a:avLst/>
          </a:prstGeom>
          <a:solidFill>
            <a:schemeClr val="accent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pPr marL="87313" indent="-87313"/>
            <a:r>
              <a:rPr lang="ja-JP" altLang="en-US" sz="1800" dirty="0">
                <a:solidFill>
                  <a:schemeClr val="bg1"/>
                </a:solidFill>
              </a:rPr>
              <a:t>「</a:t>
            </a:r>
            <a:r>
              <a:rPr lang="ja-JP" altLang="ja-JP" sz="1800" dirty="0">
                <a:effectLst/>
                <a:ea typeface="ＭＳ Ｐゴシック" panose="020B0600070205080204" pitchFamily="50" charset="-128"/>
                <a:cs typeface="MS-PGothic"/>
              </a:rPr>
              <a:t>宇宙航空アーキテクト育成プログラム</a:t>
            </a:r>
            <a:r>
              <a:rPr kumimoji="1" lang="ja-JP" altLang="en-US" sz="1800" b="0" i="0" u="none" strike="noStrike" kern="1200" cap="none" spc="0" normalizeH="0" baseline="0" noProof="0" dirty="0">
                <a:ln>
                  <a:noFill/>
                </a:ln>
                <a:solidFill>
                  <a:prstClr val="white"/>
                </a:solidFill>
                <a:effectLst/>
                <a:uLnTx/>
                <a:uFillTx/>
                <a:latin typeface="Arial"/>
                <a:ea typeface="ＭＳ Ｐゴシック"/>
                <a:cs typeface="+mn-cs"/>
              </a:rPr>
              <a:t>」</a:t>
            </a:r>
            <a:r>
              <a:rPr lang="ja-JP" altLang="en-US" sz="1600" dirty="0">
                <a:solidFill>
                  <a:schemeClr val="bg1"/>
                </a:solidFill>
              </a:rPr>
              <a:t>用様式</a:t>
            </a:r>
            <a:endParaRPr lang="ja-JP" altLang="en-US" dirty="0"/>
          </a:p>
        </p:txBody>
      </p:sp>
      <p:sp>
        <p:nvSpPr>
          <p:cNvPr id="9" name="テキスト ボックス 8">
            <a:extLst>
              <a:ext uri="{FF2B5EF4-FFF2-40B4-BE49-F238E27FC236}">
                <a16:creationId xmlns:a16="http://schemas.microsoft.com/office/drawing/2014/main" id="{AEC17F43-B876-FA7E-3CB5-5C44160C5801}"/>
              </a:ext>
            </a:extLst>
          </p:cNvPr>
          <p:cNvSpPr txBox="1"/>
          <p:nvPr/>
        </p:nvSpPr>
        <p:spPr>
          <a:xfrm>
            <a:off x="145941" y="403494"/>
            <a:ext cx="2094067" cy="230832"/>
          </a:xfrm>
          <a:prstGeom prst="rect">
            <a:avLst/>
          </a:prstGeom>
          <a:solidFill>
            <a:schemeClr val="tx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r>
              <a:rPr lang="en-US" altLang="ja-JP" sz="900" dirty="0"/>
              <a:t>※</a:t>
            </a:r>
            <a:r>
              <a:rPr lang="ja-JP" altLang="en-US" sz="900" dirty="0"/>
              <a:t>　提案課題名を記入して下さい。</a:t>
            </a:r>
          </a:p>
        </p:txBody>
      </p:sp>
      <p:sp>
        <p:nvSpPr>
          <p:cNvPr id="11" name="テキスト ボックス 10">
            <a:extLst>
              <a:ext uri="{FF2B5EF4-FFF2-40B4-BE49-F238E27FC236}">
                <a16:creationId xmlns:a16="http://schemas.microsoft.com/office/drawing/2014/main" id="{5B5C13C0-2C3D-8605-3712-F885B3EF9277}"/>
              </a:ext>
            </a:extLst>
          </p:cNvPr>
          <p:cNvSpPr txBox="1"/>
          <p:nvPr/>
        </p:nvSpPr>
        <p:spPr>
          <a:xfrm>
            <a:off x="6877784" y="1426976"/>
            <a:ext cx="2822089" cy="200055"/>
          </a:xfrm>
          <a:prstGeom prst="rect">
            <a:avLst/>
          </a:prstGeom>
          <a:solidFill>
            <a:schemeClr val="tx1"/>
          </a:solidFill>
        </p:spPr>
        <p:txBody>
          <a:bodyPr wrap="square" anchor="t" anchorCtr="0">
            <a:spAutoFit/>
          </a:bodyPr>
          <a:lstStyle/>
          <a:p>
            <a:pPr marL="180975" indent="-180975" fontAlgn="base">
              <a:spcBef>
                <a:spcPct val="0"/>
              </a:spcBef>
              <a:spcAft>
                <a:spcPct val="0"/>
              </a:spcAft>
              <a:defRPr/>
            </a:pPr>
            <a:r>
              <a:rPr lang="en-US" altLang="ja-JP" sz="700" dirty="0">
                <a:solidFill>
                  <a:schemeClr val="bg1"/>
                </a:solidFill>
                <a:latin typeface="ＭＳ ゴシック" panose="020B0609070205080204" pitchFamily="49" charset="-128"/>
                <a:ea typeface="ＭＳ ゴシック" panose="020B0609070205080204" pitchFamily="49" charset="-128"/>
              </a:rPr>
              <a:t>※</a:t>
            </a:r>
            <a:r>
              <a:rPr lang="ja-JP" altLang="en-US" sz="700" dirty="0">
                <a:solidFill>
                  <a:schemeClr val="bg1"/>
                </a:solidFill>
                <a:latin typeface="ＭＳ ゴシック" panose="020B0609070205080204" pitchFamily="49" charset="-128"/>
                <a:ea typeface="ＭＳ ゴシック" panose="020B0609070205080204" pitchFamily="49" charset="-128"/>
              </a:rPr>
              <a:t>　実施予定規模は小数点を四捨五入し整数で記入してください。</a:t>
            </a:r>
          </a:p>
        </p:txBody>
      </p:sp>
      <p:sp>
        <p:nvSpPr>
          <p:cNvPr id="12" name="テキスト ボックス 11">
            <a:extLst>
              <a:ext uri="{FF2B5EF4-FFF2-40B4-BE49-F238E27FC236}">
                <a16:creationId xmlns:a16="http://schemas.microsoft.com/office/drawing/2014/main" id="{DFDE7A39-7E0D-7476-12E6-AC40525A0DF5}"/>
              </a:ext>
            </a:extLst>
          </p:cNvPr>
          <p:cNvSpPr txBox="1"/>
          <p:nvPr/>
        </p:nvSpPr>
        <p:spPr>
          <a:xfrm>
            <a:off x="7034268" y="2051322"/>
            <a:ext cx="2725791" cy="307777"/>
          </a:xfrm>
          <a:prstGeom prst="rect">
            <a:avLst/>
          </a:prstGeom>
          <a:solidFill>
            <a:schemeClr val="tx1"/>
          </a:solidFill>
        </p:spPr>
        <p:txBody>
          <a:bodyPr wrap="square" anchor="t" anchorCtr="0">
            <a:spAutoFit/>
          </a:bodyPr>
          <a:lstStyle/>
          <a:p>
            <a:pPr marL="180975" indent="-180975" fontAlgn="base">
              <a:spcBef>
                <a:spcPct val="0"/>
              </a:spcBef>
              <a:spcAft>
                <a:spcPct val="0"/>
              </a:spcAft>
              <a:defRPr/>
            </a:pPr>
            <a:r>
              <a:rPr lang="en-US" altLang="ja-JP" sz="700" dirty="0">
                <a:solidFill>
                  <a:schemeClr val="bg1"/>
                </a:solidFill>
                <a:latin typeface="ＭＳ ゴシック" panose="020B0609070205080204" pitchFamily="49" charset="-128"/>
                <a:ea typeface="ＭＳ ゴシック" panose="020B0609070205080204" pitchFamily="49" charset="-128"/>
              </a:rPr>
              <a:t>※</a:t>
            </a:r>
            <a:r>
              <a:rPr lang="ja-JP" altLang="en-US" sz="700" dirty="0">
                <a:solidFill>
                  <a:schemeClr val="bg1"/>
                </a:solidFill>
                <a:latin typeface="ＭＳ ゴシック" panose="020B0609070205080204" pitchFamily="49" charset="-128"/>
                <a:ea typeface="ＭＳ ゴシック" panose="020B0609070205080204" pitchFamily="49" charset="-128"/>
              </a:rPr>
              <a:t>　通常の金額の範囲内のみで申請する場合、上限額の記載は不要ですので削除してください。</a:t>
            </a:r>
          </a:p>
        </p:txBody>
      </p:sp>
    </p:spTree>
    <p:extLst>
      <p:ext uri="{BB962C8B-B14F-4D97-AF65-F5344CB8AC3E}">
        <p14:creationId xmlns:p14="http://schemas.microsoft.com/office/powerpoint/2010/main" val="1594834168"/>
      </p:ext>
    </p:extLst>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1380</TotalTime>
  <Words>895</Words>
  <Application>Microsoft Office PowerPoint</Application>
  <PresentationFormat>A4 210 x 297 mm</PresentationFormat>
  <Paragraphs>109</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HGS創英角ｺﾞｼｯｸUB</vt:lpstr>
      <vt:lpstr>ＭＳ Ｐゴシック</vt:lpstr>
      <vt:lpstr>ＭＳ ゴシック</vt:lpstr>
      <vt:lpstr>Arial</vt:lpstr>
      <vt:lpstr>Calibri</vt:lpstr>
      <vt:lpstr>標準デザイン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【様式1（令和６年度）】課題概要</dc:title>
  <dc:creator>文部科学省</dc:creator>
  <cp:lastModifiedBy>文部科学省</cp:lastModifiedBy>
  <cp:revision>6</cp:revision>
  <cp:lastPrinted>2023-02-21T05:57:14Z</cp:lastPrinted>
  <dcterms:created xsi:type="dcterms:W3CDTF">2013-03-01T04:49:15Z</dcterms:created>
  <dcterms:modified xsi:type="dcterms:W3CDTF">2024-02-15T01:52:38Z</dcterms:modified>
</cp:coreProperties>
</file>