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1E"/>
    <a:srgbClr val="FFB9A5"/>
    <a:srgbClr val="FF9678"/>
    <a:srgbClr val="FF0000"/>
    <a:srgbClr val="024F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3" autoAdjust="0"/>
  </p:normalViewPr>
  <p:slideViewPr>
    <p:cSldViewPr>
      <p:cViewPr varScale="1">
        <p:scale>
          <a:sx n="101" d="100"/>
          <a:sy n="101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4F825E75-D0DD-3D32-F9F3-1162F2815D3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C8809A5-991A-5EEF-C1F7-B076DA679CA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pPr>
              <a:defRPr/>
            </a:pPr>
            <a:fld id="{AA4612F8-AD6B-407E-99AF-F836909B012C}" type="datetimeFigureOut">
              <a:rPr lang="ja-JP" altLang="en-US"/>
              <a:pPr>
                <a:defRPr/>
              </a:pPr>
              <a:t>2023/12/8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6CC03EF4-0D35-3A70-82BC-7855ED9BC6A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90046594-91A0-01A2-AF7C-05722044F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83138"/>
            <a:ext cx="5446713" cy="3913187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A637199-B717-F96E-17E5-1E42B09CC62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025B948-8F12-314D-B569-A6DEE4CEC42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1DBB3A-31E0-4222-9617-2F25FB2084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BDCAB05-A47B-2A2F-9253-CBCA179D4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5F596FC-430C-B666-0212-FEA375EF9D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E609E7E-190B-6F31-B068-D50C34D9F9D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EA2CB-CB27-47CD-8CF4-49A5C299B9F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4333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E2BAC07-5B81-DE00-1C74-BB590E5A1E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3C4684-FA3A-5CEF-C37A-F3529174A9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BD997B-FD9D-58F7-BC13-8991B500C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35D62-D2A0-4D31-98E9-58BE7FB7AF5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1412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B602EB-3F9E-50A8-AB73-8124EA3142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17B88E-28B8-6567-C128-75E574DF9B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8C5A696-9B01-9B82-BF7A-32C0D8A10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E912F-5FC4-4B75-BADC-7C58BD9EE9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7302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6F866A-48EA-B533-F910-08DBB1ED05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39D5D9-B9E7-E008-6373-253D87697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7F4C25F-B51B-38FA-C136-1AFF6BD232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814A87-2297-43D4-9F77-801AE5B5C6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57810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BBCD1FF-96C2-0AE1-82BE-B088A2CF5F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2CAB1E2-FCFC-F8BF-1EA2-4A77186FBF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DCBEDB-38D9-4392-9E85-366B0E9D98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50C2F-1D25-4FF1-BE02-F3689BBD267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43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704303E-007C-30FB-4007-E8095E6845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2A2D98-06CD-5876-144F-531D6BE7E5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2CD7CB-3895-9567-ED2B-32C22E34B4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DB1F8-161C-45E2-8D4B-158B7E4837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3338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EE57328-A81E-85E9-D6C5-7CF06BE7B1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C060F1A-C91F-9C2B-A73C-B9354D6350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57CAF88-8BCA-5B13-12F6-0C4D26E12B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26272-E251-49C4-932F-B76BC7092E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829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5098C8B-2484-588D-1220-439F917BEC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D62403B-CFD8-F73A-1A05-BB33AFD58C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8606F67-28C3-2A1F-F867-F49543AAEA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456B92-EDF9-46DD-98D1-FD3DB23842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4191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C943233-8C8D-28EE-59E1-11D138AB6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705C6BB-DE11-9BCB-BFAB-B7011A1C74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B3E3610-C485-A2BF-5E53-64379D8278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5BF7E-C0B7-42A7-8E7D-59F287BE92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26222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CC967C-28CF-C2DF-5397-84A93AC8B6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78D226-37DC-8BC9-0E06-65E5F1E089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AC2127-57C0-1615-8FD4-43A3092342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4EEA6-8F6F-4E3E-9CA7-A6686DEF546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660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FB56DF-21C5-B127-46E0-6345261702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3DE8CB-017C-1D1E-8625-0D53006ED7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C82DF9-4290-9C25-4A8E-38E427147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C2E0C-8EFA-4FEF-B270-89804908000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77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FA9F3B8-EBAD-E32F-45BE-6A599D8E8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E145D1C-E5FF-D1AB-936B-DB7DDB0CCF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A6C4DB9-4308-2638-B5D2-5996223F350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DC1CE20-BA0D-A6DB-AE7A-F6B01E71DF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D961C2E-79CB-C648-2933-4AC4877E4D1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/>
            </a:lvl1pPr>
          </a:lstStyle>
          <a:p>
            <a:pPr>
              <a:defRPr/>
            </a:pPr>
            <a:fld id="{9B1798D1-7C0B-48AC-879A-28D5405F4BB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71">
            <a:extLst>
              <a:ext uri="{FF2B5EF4-FFF2-40B4-BE49-F238E27FC236}">
                <a16:creationId xmlns:a16="http://schemas.microsoft.com/office/drawing/2014/main" id="{0B8FC3C8-77EA-33B1-E878-878CDC1E88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2988" y="33575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5" name="Line 174">
            <a:extLst>
              <a:ext uri="{FF2B5EF4-FFF2-40B4-BE49-F238E27FC236}">
                <a16:creationId xmlns:a16="http://schemas.microsoft.com/office/drawing/2014/main" id="{234058D9-C36E-E6F2-C50E-ECAAE9B2CE5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465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Line 331">
            <a:extLst>
              <a:ext uri="{FF2B5EF4-FFF2-40B4-BE49-F238E27FC236}">
                <a16:creationId xmlns:a16="http://schemas.microsoft.com/office/drawing/2014/main" id="{EA1B3684-35BC-573E-9DFF-AB7CB65D36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5788" y="39782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7" name="Line 733">
            <a:extLst>
              <a:ext uri="{FF2B5EF4-FFF2-40B4-BE49-F238E27FC236}">
                <a16:creationId xmlns:a16="http://schemas.microsoft.com/office/drawing/2014/main" id="{839D26EA-797A-C97C-B5B4-69F4410778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82688" y="399097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02EC9453-5976-8DB4-F06A-28A64048E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1113"/>
            <a:ext cx="9144000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3079" name="コンテンツ プレースホルダ 2">
            <a:extLst>
              <a:ext uri="{FF2B5EF4-FFF2-40B4-BE49-F238E27FC236}">
                <a16:creationId xmlns:a16="http://schemas.microsoft.com/office/drawing/2014/main" id="{F842EBBE-C5BC-0C60-872F-4521FE35934E}"/>
              </a:ext>
            </a:extLst>
          </p:cNvPr>
          <p:cNvSpPr txBox="1">
            <a:spLocks/>
          </p:cNvSpPr>
          <p:nvPr/>
        </p:nvSpPr>
        <p:spPr bwMode="auto">
          <a:xfrm>
            <a:off x="76200" y="-14288"/>
            <a:ext cx="59436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0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施設・設備の概要</a:t>
            </a:r>
          </a:p>
        </p:txBody>
      </p:sp>
      <p:sp>
        <p:nvSpPr>
          <p:cNvPr id="3080" name="コンテンツ プレースホルダ 2">
            <a:extLst>
              <a:ext uri="{FF2B5EF4-FFF2-40B4-BE49-F238E27FC236}">
                <a16:creationId xmlns:a16="http://schemas.microsoft.com/office/drawing/2014/main" id="{1E1C0611-A2FA-1F9C-3E2B-BBDB61BC8572}"/>
              </a:ext>
            </a:extLst>
          </p:cNvPr>
          <p:cNvSpPr txBox="1">
            <a:spLocks/>
          </p:cNvSpPr>
          <p:nvPr/>
        </p:nvSpPr>
        <p:spPr bwMode="auto">
          <a:xfrm>
            <a:off x="5245100" y="-55563"/>
            <a:ext cx="3886200" cy="425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>
              <a:lnSpc>
                <a:spcPts val="3050"/>
              </a:lnSpc>
              <a:buFontTx/>
              <a:buNone/>
            </a:pPr>
            <a:r>
              <a:rPr lang="ja-JP" altLang="en-US" sz="1400" b="1">
                <a:solidFill>
                  <a:srgbClr val="FF501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○○大学○○研究所（○○拠点）</a:t>
            </a:r>
          </a:p>
        </p:txBody>
      </p:sp>
      <p:sp>
        <p:nvSpPr>
          <p:cNvPr id="3081" name="コンテンツ プレースホルダ 2">
            <a:extLst>
              <a:ext uri="{FF2B5EF4-FFF2-40B4-BE49-F238E27FC236}">
                <a16:creationId xmlns:a16="http://schemas.microsoft.com/office/drawing/2014/main" id="{61E1EEF7-402A-D2D9-1827-0600ECEF866C}"/>
              </a:ext>
            </a:extLst>
          </p:cNvPr>
          <p:cNvSpPr txBox="1">
            <a:spLocks/>
          </p:cNvSpPr>
          <p:nvPr/>
        </p:nvSpPr>
        <p:spPr bwMode="auto">
          <a:xfrm>
            <a:off x="61913" y="454025"/>
            <a:ext cx="9020175" cy="425450"/>
          </a:xfrm>
          <a:prstGeom prst="rect">
            <a:avLst/>
          </a:prstGeom>
          <a:solidFill>
            <a:srgbClr val="FF50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3050"/>
              </a:lnSpc>
              <a:buFontTx/>
              <a:buNone/>
            </a:pPr>
            <a:r>
              <a:rPr lang="ja-JP" altLang="en-US" sz="2400" b="1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施設・設備名</a:t>
            </a:r>
          </a:p>
        </p:txBody>
      </p:sp>
      <p:sp>
        <p:nvSpPr>
          <p:cNvPr id="42" name="角丸四角形 41">
            <a:extLst>
              <a:ext uri="{FF2B5EF4-FFF2-40B4-BE49-F238E27FC236}">
                <a16:creationId xmlns:a16="http://schemas.microsoft.com/office/drawing/2014/main" id="{B1F8770A-A88B-E1B2-E616-6C96660B523C}"/>
              </a:ext>
            </a:extLst>
          </p:cNvPr>
          <p:cNvSpPr/>
          <p:nvPr/>
        </p:nvSpPr>
        <p:spPr bwMode="auto">
          <a:xfrm>
            <a:off x="134938" y="976313"/>
            <a:ext cx="838200" cy="931862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施設・設備の概要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26EFD5F5-DCCE-3E16-5D09-909A971D6458}"/>
              </a:ext>
            </a:extLst>
          </p:cNvPr>
          <p:cNvSpPr/>
          <p:nvPr/>
        </p:nvSpPr>
        <p:spPr>
          <a:xfrm>
            <a:off x="1066800" y="998538"/>
            <a:ext cx="7848600" cy="935037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角丸四角形 44">
            <a:extLst>
              <a:ext uri="{FF2B5EF4-FFF2-40B4-BE49-F238E27FC236}">
                <a16:creationId xmlns:a16="http://schemas.microsoft.com/office/drawing/2014/main" id="{64894873-C715-ABA1-1A41-32A33523CDA6}"/>
              </a:ext>
            </a:extLst>
          </p:cNvPr>
          <p:cNvSpPr/>
          <p:nvPr/>
        </p:nvSpPr>
        <p:spPr>
          <a:xfrm>
            <a:off x="5710238" y="2609850"/>
            <a:ext cx="3200400" cy="4141788"/>
          </a:xfrm>
          <a:prstGeom prst="roundRect">
            <a:avLst>
              <a:gd name="adj" fmla="val 7871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角丸四角形 47">
            <a:extLst>
              <a:ext uri="{FF2B5EF4-FFF2-40B4-BE49-F238E27FC236}">
                <a16:creationId xmlns:a16="http://schemas.microsoft.com/office/drawing/2014/main" id="{7DE27ECF-DDB3-52FD-26CD-3818A27310CE}"/>
              </a:ext>
            </a:extLst>
          </p:cNvPr>
          <p:cNvSpPr/>
          <p:nvPr/>
        </p:nvSpPr>
        <p:spPr bwMode="auto">
          <a:xfrm>
            <a:off x="5738813" y="2587625"/>
            <a:ext cx="1371600" cy="355600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イメージ図</a:t>
            </a:r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60ED8799-CE70-21CC-264D-B0AC89DFE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0888" y="3392488"/>
            <a:ext cx="29591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施設・設備の画像や、利用状況の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グラフ等を適宜掲載してください。</a:t>
            </a:r>
          </a:p>
        </p:txBody>
      </p:sp>
      <p:sp>
        <p:nvSpPr>
          <p:cNvPr id="3087" name="Text Box 14">
            <a:extLst>
              <a:ext uri="{FF2B5EF4-FFF2-40B4-BE49-F238E27FC236}">
                <a16:creationId xmlns:a16="http://schemas.microsoft.com/office/drawing/2014/main" id="{5A40C026-AEA3-DCEE-5159-27470BF49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8075" y="1074738"/>
            <a:ext cx="62484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施設・設備の概要、目的、性能等について、分かりやすく簡潔に記入してください。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可能な限り、定量的なデータを併せて記載して、全国的、世界的な卓越性等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について分かりやすいよう記入してください。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88" name="Text Box 14">
            <a:extLst>
              <a:ext uri="{FF2B5EF4-FFF2-40B4-BE49-F238E27FC236}">
                <a16:creationId xmlns:a16="http://schemas.microsoft.com/office/drawing/2014/main" id="{D54FB9E4-51FC-3773-1F75-054F497C4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31800"/>
            <a:ext cx="2751138" cy="1168400"/>
          </a:xfrm>
          <a:prstGeom prst="rect">
            <a:avLst/>
          </a:prstGeom>
          <a:solidFill>
            <a:schemeClr val="bg1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原則、レイアウトを変えずに作成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してください。また、記載に当たっ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ては、専門的な知識がない人で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も理解できるよう、分かりやすく</a:t>
            </a:r>
            <a:endParaRPr lang="en-US" altLang="ja-JP" sz="1400" b="1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  </a:t>
            </a:r>
            <a:r>
              <a:rPr lang="ja-JP" altLang="en-US" sz="1400" b="1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簡潔に記載してください。</a:t>
            </a:r>
          </a:p>
        </p:txBody>
      </p:sp>
      <p:sp>
        <p:nvSpPr>
          <p:cNvPr id="46" name="角丸四角形 45">
            <a:extLst>
              <a:ext uri="{FF2B5EF4-FFF2-40B4-BE49-F238E27FC236}">
                <a16:creationId xmlns:a16="http://schemas.microsoft.com/office/drawing/2014/main" id="{64C2863B-935D-68BF-E38C-937926A07FCB}"/>
              </a:ext>
            </a:extLst>
          </p:cNvPr>
          <p:cNvSpPr/>
          <p:nvPr/>
        </p:nvSpPr>
        <p:spPr>
          <a:xfrm>
            <a:off x="176213" y="2651125"/>
            <a:ext cx="5303837" cy="4113213"/>
          </a:xfrm>
          <a:prstGeom prst="roundRect">
            <a:avLst>
              <a:gd name="adj" fmla="val 2134"/>
            </a:avLst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>
            <a:extLst>
              <a:ext uri="{FF2B5EF4-FFF2-40B4-BE49-F238E27FC236}">
                <a16:creationId xmlns:a16="http://schemas.microsoft.com/office/drawing/2014/main" id="{FEF1CBD7-183B-6BDC-1E83-919D1F19FCED}"/>
              </a:ext>
            </a:extLst>
          </p:cNvPr>
          <p:cNvSpPr/>
          <p:nvPr/>
        </p:nvSpPr>
        <p:spPr bwMode="auto">
          <a:xfrm>
            <a:off x="147638" y="2606675"/>
            <a:ext cx="1371600" cy="354013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8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利用状況等</a:t>
            </a:r>
          </a:p>
        </p:txBody>
      </p:sp>
      <p:sp>
        <p:nvSpPr>
          <p:cNvPr id="3091" name="Text Box 20">
            <a:extLst>
              <a:ext uri="{FF2B5EF4-FFF2-40B4-BE49-F238E27FC236}">
                <a16:creationId xmlns:a16="http://schemas.microsoft.com/office/drawing/2014/main" id="{8885172D-2F81-DCFF-5001-DE8D6DDB62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2913063"/>
            <a:ext cx="5562600" cy="1169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設置年月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平成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導入経費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0,000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（千円）（うち国費：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（千円）、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うちその他：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運転経費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0,000 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（千円）／年（光熱水料、整備・運転に係る</a:t>
            </a:r>
            <a:endParaRPr lang="en-US" altLang="ja-JP" sz="14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 人件費、備品費含む）</a:t>
            </a:r>
          </a:p>
        </p:txBody>
      </p:sp>
      <p:sp>
        <p:nvSpPr>
          <p:cNvPr id="3092" name="Rectangle 12">
            <a:extLst>
              <a:ext uri="{FF2B5EF4-FFF2-40B4-BE49-F238E27FC236}">
                <a16:creationId xmlns:a16="http://schemas.microsoft.com/office/drawing/2014/main" id="{2B418865-D139-76C6-14B6-4B49BAA90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415607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＜利用の状況（令和３年度）＞</a:t>
            </a:r>
          </a:p>
        </p:txBody>
      </p:sp>
      <p:sp>
        <p:nvSpPr>
          <p:cNvPr id="3093" name="Text Box 14">
            <a:extLst>
              <a:ext uri="{FF2B5EF4-FFF2-40B4-BE49-F238E27FC236}">
                <a16:creationId xmlns:a16="http://schemas.microsoft.com/office/drawing/2014/main" id="{67038FEE-E8F8-303B-5F37-2AA145D30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4438650"/>
            <a:ext cx="556260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・実稼動実績：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合計・・・日（・・・時間）、稼働率　％</a:t>
            </a:r>
            <a:b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・学内研究：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・・時間（・・課題）、年間使用人数　○名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・学外研究：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・・時間（・・課題）、年間使用人数　○名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・主な利用機関：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・・大学・・研究所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・その他特徴的な利用方法等：</a:t>
            </a: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</a:t>
            </a:r>
          </a:p>
        </p:txBody>
      </p:sp>
      <p:sp>
        <p:nvSpPr>
          <p:cNvPr id="3094" name="Rectangle 12">
            <a:extLst>
              <a:ext uri="{FF2B5EF4-FFF2-40B4-BE49-F238E27FC236}">
                <a16:creationId xmlns:a16="http://schemas.microsoft.com/office/drawing/2014/main" id="{3497D306-D4B4-F738-343B-E452136D9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8" y="5699125"/>
            <a:ext cx="2743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Meiryo UI" panose="020B0604030504040204" pitchFamily="50" charset="-128"/>
                <a:ea typeface="Meiryo UI" panose="020B0604030504040204" pitchFamily="50" charset="-128"/>
              </a:rPr>
              <a:t>＜今後の計画＞</a:t>
            </a:r>
          </a:p>
        </p:txBody>
      </p:sp>
      <p:sp>
        <p:nvSpPr>
          <p:cNvPr id="3095" name="Text Box 19">
            <a:extLst>
              <a:ext uri="{FF2B5EF4-FFF2-40B4-BE49-F238E27FC236}">
                <a16:creationId xmlns:a16="http://schemas.microsoft.com/office/drawing/2014/main" id="{8C63F70B-6BA1-3D70-BED1-236CF0909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6056313"/>
            <a:ext cx="55626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4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・・施設と連携して、・・・研究を推進する  等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CCEDC034-539A-1ECB-43FE-63F5694C7B59}"/>
              </a:ext>
            </a:extLst>
          </p:cNvPr>
          <p:cNvSpPr/>
          <p:nvPr/>
        </p:nvSpPr>
        <p:spPr>
          <a:xfrm>
            <a:off x="1085850" y="1979613"/>
            <a:ext cx="7850188" cy="561975"/>
          </a:xfrm>
          <a:prstGeom prst="roundRect">
            <a:avLst/>
          </a:prstGeom>
          <a:noFill/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角丸四角形 35">
            <a:extLst>
              <a:ext uri="{FF2B5EF4-FFF2-40B4-BE49-F238E27FC236}">
                <a16:creationId xmlns:a16="http://schemas.microsoft.com/office/drawing/2014/main" id="{F6D21690-1B98-862E-EBE5-7ED93BEC5FC7}"/>
              </a:ext>
            </a:extLst>
          </p:cNvPr>
          <p:cNvSpPr/>
          <p:nvPr/>
        </p:nvSpPr>
        <p:spPr bwMode="auto">
          <a:xfrm>
            <a:off x="142875" y="2005013"/>
            <a:ext cx="838200" cy="536575"/>
          </a:xfrm>
          <a:prstGeom prst="roundRect">
            <a:avLst/>
          </a:prstGeom>
          <a:solidFill>
            <a:srgbClr val="FFB9A5"/>
          </a:solidFill>
          <a:ln w="9525" cap="flat" cmpd="sng" algn="ctr">
            <a:noFill/>
            <a:prstDash val="solid"/>
          </a:ln>
          <a:effectLst/>
        </p:spPr>
        <p:txBody>
          <a:bodyPr lIns="85163" tIns="42580" rIns="85163" bIns="42580" anchor="ctr"/>
          <a:lstStyle/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主な</a:t>
            </a:r>
            <a:endParaRPr kumimoji="0" lang="en-US" altLang="ja-JP" sz="1600" kern="0" dirty="0">
              <a:solidFill>
                <a:srgbClr val="FFFFFF"/>
              </a:solidFill>
              <a:latin typeface="Meiryo UI" charset="-128"/>
              <a:ea typeface="Meiryo UI" charset="-128"/>
              <a:cs typeface="Meiryo UI" charset="-128"/>
            </a:endParaRPr>
          </a:p>
          <a:p>
            <a:pPr algn="ctr" defTabSz="425829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ja-JP" altLang="en-US" sz="1600" kern="0" dirty="0">
                <a:solidFill>
                  <a:srgbClr val="FFFFFF"/>
                </a:solidFill>
                <a:latin typeface="Meiryo UI" charset="-128"/>
                <a:ea typeface="Meiryo UI" charset="-128"/>
                <a:cs typeface="Meiryo UI" charset="-128"/>
              </a:rPr>
              <a:t>用途</a:t>
            </a:r>
          </a:p>
        </p:txBody>
      </p:sp>
      <p:sp>
        <p:nvSpPr>
          <p:cNvPr id="3098" name="Text Box 14">
            <a:extLst>
              <a:ext uri="{FF2B5EF4-FFF2-40B4-BE49-F238E27FC236}">
                <a16:creationId xmlns:a16="http://schemas.microsoft.com/office/drawing/2014/main" id="{BBA9601E-8719-604E-2201-D8BD0F090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16138"/>
            <a:ext cx="5367338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施設・設備の主な用途について、分かりやすく簡潔に記入してください。</a:t>
            </a:r>
            <a:endParaRPr lang="en-US" altLang="ja-JP" sz="120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</TotalTime>
  <Words>322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游ゴシック</vt:lpstr>
      <vt:lpstr>Meiryo UI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ykakizaki</dc:creator>
  <cp:lastModifiedBy>肥後和典</cp:lastModifiedBy>
  <cp:revision>52</cp:revision>
  <cp:lastPrinted>2020-12-18T17:57:45Z</cp:lastPrinted>
  <dcterms:created xsi:type="dcterms:W3CDTF">1601-01-01T00:00:00Z</dcterms:created>
  <dcterms:modified xsi:type="dcterms:W3CDTF">2023-12-08T01:36:27Z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