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1" d="100"/>
          <a:sy n="101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8BBD4E0-76D8-BB94-974E-01936D77B3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6CBBD01-A27A-9028-E62F-D9DF32F3AB5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548FDBEE-7BFA-41C8-84E4-0874082C4F99}" type="datetimeFigureOut">
              <a:rPr lang="ja-JP" altLang="en-US"/>
              <a:pPr>
                <a:defRPr/>
              </a:pPr>
              <a:t>2023/12/8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3A9089B-3D13-985D-2F36-63D467DFBB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6187C34-F1B9-F1C3-B33E-822CA3D3A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B3740B-BACE-1DD8-DC2D-93F95864F03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E49C89-57CD-F212-11E1-69584EEABB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2B858A-8EA7-450C-AAE9-CEA976A5F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9A8E42-1A26-3048-5DBE-5568994C01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962B1-F8A6-5304-1335-3499E6EB4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F670AD-FE4C-54B9-12AA-98FEB86E3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1759C-8ABB-4BB7-B560-F05EF1F954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54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65C1F6-B225-8886-17CF-2EBB8D3F9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9A010D-26F9-DA29-AA4F-1661BA0E53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9B8A15-A5BF-2506-159A-1C1E72370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81013-D46A-45FD-B33A-6B49A0A9F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463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ACFCE7-FB9F-30F0-54AF-40505CB83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E00EC8-AE66-6D73-5D4C-4961163C1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51A5B-6EC2-A260-9DF6-07C24B74B4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F741C-2E9A-4045-9339-295E013035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609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A73DF-F8EC-181E-C767-ABD88A9D4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35BD40-EBF3-6A5E-529D-BD24BD97B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9C8443-6ADD-8C7B-7EFE-99159D7E46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4092D-5F0F-4824-8C28-B2E603848F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299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3CB232-D322-4589-55D1-A41393573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B01D7-D618-3BDC-4C5A-89A73197C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A49F4E-792C-1496-0CD4-033A9516B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C679-4D7D-460F-8C54-56F07A0638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264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097650-4B56-FEC6-10C5-7D7ADD1C3A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A804AF-6CCA-2E5B-C02B-2C145A38D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8FA6EC-AB95-2E38-7AC0-76C422429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ED793-A462-4F9D-8371-22465A29E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493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44D3CBE-1423-FE28-A078-1E0CC9A7A2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A9D8D2-7A30-9917-98E3-2B46E6B73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05BC2C-E7F1-571F-AD81-14480ADF05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81224-9654-4182-8B7B-D83FB47400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09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B5702B-3CF6-AAC6-0352-525112B41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205EB8-C2EC-5A5B-2884-3F744C356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B791FFC-4BD2-016F-E7B8-550C986BAD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70120-48D8-4541-A2F3-524A01D599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373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2DA181-BFAC-2DD0-05EA-A7A082562D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0C57D9-F57C-7329-2696-48519911FD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F9BC2A-3589-62DB-5166-CA314B683A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D71E1-BE00-4CA9-BEAF-7AE2C77B53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08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083F2A-5660-E216-6FF6-062EE286A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9D8F0F-D750-0CE7-F160-941925D042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3EE970-17A6-B7ED-14E7-84DF6BB80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DCF4-F192-40DD-B025-41ADA0961D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07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C1D7DD-55CC-FACA-3A6D-F06506D20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33BCB-5B18-A799-F8B4-27527F252D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2B8A4C-A9A1-1993-9B87-1B724FD94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2D9C9-F135-4309-B5AC-54AC83E2FB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19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398016-56F9-0B86-7E3F-5B72B3A9C2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B429AD-4EB1-8EBC-443A-47028943A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E63A92-5A11-46E8-326B-909123B365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A26243-B1A5-7E41-8EFA-F5939B1530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4F6B3D-C939-6D5D-A5F0-D9A1E0CCB2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5C03FA04-9669-4B02-B8DE-E616526C93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A046CE4F-3AA1-0D9B-87EA-D4DB1336AB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17D3B534-5BE6-8FE1-082D-0CF6CC6299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42717FAC-CA2B-7C32-33E1-5C9D78DA6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91CB8DC4-92D4-EAD4-C297-AD13C1373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BA22FB6-7B34-6AC4-9C23-6C506D670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55638"/>
          </a:xfrm>
          <a:prstGeom prst="rect">
            <a:avLst/>
          </a:prstGeom>
          <a:solidFill>
            <a:srgbClr val="024F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D99EB03C-812F-ED2B-F595-2AE76663F3FB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共同利用・共同研究による優れた研究成果等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96D34CEB-F21E-D542-47DE-DDB796EA9BFF}"/>
              </a:ext>
            </a:extLst>
          </p:cNvPr>
          <p:cNvSpPr txBox="1">
            <a:spLocks/>
          </p:cNvSpPr>
          <p:nvPr/>
        </p:nvSpPr>
        <p:spPr bwMode="auto">
          <a:xfrm>
            <a:off x="3124200" y="260350"/>
            <a:ext cx="5943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299432C2-5452-8860-6E46-C78F4B37F9CC}"/>
              </a:ext>
            </a:extLst>
          </p:cNvPr>
          <p:cNvSpPr txBox="1">
            <a:spLocks/>
          </p:cNvSpPr>
          <p:nvPr/>
        </p:nvSpPr>
        <p:spPr bwMode="auto">
          <a:xfrm>
            <a:off x="50800" y="766763"/>
            <a:ext cx="7696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rgbClr val="024FA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cxnSp>
        <p:nvCxnSpPr>
          <p:cNvPr id="3082" name="直線コネクタ 34">
            <a:extLst>
              <a:ext uri="{FF2B5EF4-FFF2-40B4-BE49-F238E27FC236}">
                <a16:creationId xmlns:a16="http://schemas.microsoft.com/office/drawing/2014/main" id="{23FDF061-FB29-4561-2F30-C3F3E34030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304800" y="1273175"/>
            <a:ext cx="9677400" cy="1588"/>
          </a:xfrm>
          <a:prstGeom prst="line">
            <a:avLst/>
          </a:prstGeom>
          <a:noFill/>
          <a:ln w="25400" algn="ctr">
            <a:solidFill>
              <a:srgbClr val="024F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2D4B30EE-A1B6-E949-4AF4-DE161EF6EA8D}"/>
              </a:ext>
            </a:extLst>
          </p:cNvPr>
          <p:cNvSpPr/>
          <p:nvPr/>
        </p:nvSpPr>
        <p:spPr bwMode="auto">
          <a:xfrm>
            <a:off x="228600" y="1397000"/>
            <a:ext cx="660400" cy="1268413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020EE3B-7596-C7F5-3365-42530D4FB715}"/>
              </a:ext>
            </a:extLst>
          </p:cNvPr>
          <p:cNvSpPr/>
          <p:nvPr/>
        </p:nvSpPr>
        <p:spPr>
          <a:xfrm>
            <a:off x="1066800" y="1404938"/>
            <a:ext cx="7772400" cy="1260475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848FD6EA-F121-A869-36EE-A064B272CB10}"/>
              </a:ext>
            </a:extLst>
          </p:cNvPr>
          <p:cNvSpPr/>
          <p:nvPr/>
        </p:nvSpPr>
        <p:spPr>
          <a:xfrm>
            <a:off x="5300663" y="2778125"/>
            <a:ext cx="350520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61FC41EA-121B-444E-F62A-2DF1BE75E491}"/>
              </a:ext>
            </a:extLst>
          </p:cNvPr>
          <p:cNvSpPr/>
          <p:nvPr/>
        </p:nvSpPr>
        <p:spPr bwMode="auto">
          <a:xfrm>
            <a:off x="5300663" y="2751138"/>
            <a:ext cx="1371600" cy="354012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637B9C17-A70D-51A9-9982-A64E15DFC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481388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研究の概要、成果等に関する画像、イラスト、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図表等を掲載してください。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2F131219-57EB-5B74-5D72-9898C428BE10}"/>
              </a:ext>
            </a:extLst>
          </p:cNvPr>
          <p:cNvSpPr/>
          <p:nvPr/>
        </p:nvSpPr>
        <p:spPr>
          <a:xfrm>
            <a:off x="211138" y="2787650"/>
            <a:ext cx="489585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C883F760-57DD-D37B-CE08-DA73AE70CF7A}"/>
              </a:ext>
            </a:extLst>
          </p:cNvPr>
          <p:cNvSpPr/>
          <p:nvPr/>
        </p:nvSpPr>
        <p:spPr bwMode="auto">
          <a:xfrm>
            <a:off x="211138" y="2770188"/>
            <a:ext cx="222885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具体的な成果・効果</a:t>
            </a:r>
          </a:p>
        </p:txBody>
      </p:sp>
      <p:sp>
        <p:nvSpPr>
          <p:cNvPr id="3090" name="Text Box 14">
            <a:extLst>
              <a:ext uri="{FF2B5EF4-FFF2-40B4-BE49-F238E27FC236}">
                <a16:creationId xmlns:a16="http://schemas.microsoft.com/office/drawing/2014/main" id="{348AAAFE-C524-31A7-180F-C423AD3D8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92463"/>
            <a:ext cx="4511675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具体的な共同利用・共同研究による優れた研究成果や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産業・社会活動等に大きな影響を与えた研究成果について、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可能な限り、定量的なデータを併せて記載して、成果の卓越性等が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分かりやすいよう記入してください（○件から○件に増加し、世界一の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水準となった 等）。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・成果による学問的波及効果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・成果の具体的活用方法や成果による産業を含む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社会的波及効果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・大学の教育研究活動にもたらす改善効果　　等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76E60613-A1A1-CE48-AC76-666FD552FE57}"/>
              </a:ext>
            </a:extLst>
          </p:cNvPr>
          <p:cNvSpPr/>
          <p:nvPr/>
        </p:nvSpPr>
        <p:spPr>
          <a:xfrm>
            <a:off x="228600" y="6172200"/>
            <a:ext cx="8610600" cy="604838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BEEB5522-692A-A5B6-E1AF-E7CE8C4771E6}"/>
              </a:ext>
            </a:extLst>
          </p:cNvPr>
          <p:cNvSpPr/>
          <p:nvPr/>
        </p:nvSpPr>
        <p:spPr bwMode="auto">
          <a:xfrm>
            <a:off x="228600" y="6176963"/>
            <a:ext cx="137160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用語解説</a:t>
            </a:r>
            <a:endParaRPr kumimoji="0" lang="en-US" altLang="ja-JP" sz="18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</p:txBody>
      </p:sp>
      <p:sp>
        <p:nvSpPr>
          <p:cNvPr id="3093" name="Text Box 14">
            <a:extLst>
              <a:ext uri="{FF2B5EF4-FFF2-40B4-BE49-F238E27FC236}">
                <a16:creationId xmlns:a16="http://schemas.microsoft.com/office/drawing/2014/main" id="{5294978B-8F28-CE49-52EC-706712BF6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37288"/>
            <a:ext cx="6324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説明が必要な用語については、必要に応じて「用語解説」を記載してください。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該当がない場合は、欄ごと削除してください。</a:t>
            </a:r>
          </a:p>
        </p:txBody>
      </p:sp>
      <p:sp>
        <p:nvSpPr>
          <p:cNvPr id="3094" name="Text Box 14">
            <a:extLst>
              <a:ext uri="{FF2B5EF4-FFF2-40B4-BE49-F238E27FC236}">
                <a16:creationId xmlns:a16="http://schemas.microsoft.com/office/drawing/2014/main" id="{A8EBE7FF-54D5-4FEA-9C9D-D8DBD9A43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738188"/>
            <a:ext cx="2997200" cy="20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原則、レイアウトを変えずに作成して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ください。また、記載に当たっては、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専門的な知識がない人でも理解で 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きるよう、分かりやすく簡潔に記載し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てください。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「共同利用・共同研究による国際的にも優れた研究成果等」と合わせて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件までとします。</a:t>
            </a:r>
          </a:p>
        </p:txBody>
      </p:sp>
      <p:sp>
        <p:nvSpPr>
          <p:cNvPr id="3095" name="Text Box 14">
            <a:extLst>
              <a:ext uri="{FF2B5EF4-FFF2-40B4-BE49-F238E27FC236}">
                <a16:creationId xmlns:a16="http://schemas.microsoft.com/office/drawing/2014/main" id="{2E48F24A-9CE1-60B2-4655-6F27FB043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609725"/>
            <a:ext cx="444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実施した共同利用・共同研究の内容及び共同利用・　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共同研究による優れた研究成果等について、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71">
            <a:extLst>
              <a:ext uri="{FF2B5EF4-FFF2-40B4-BE49-F238E27FC236}">
                <a16:creationId xmlns:a16="http://schemas.microsoft.com/office/drawing/2014/main" id="{EDD38278-2706-AA94-4176-29AD27A7E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" name="Line 174">
            <a:extLst>
              <a:ext uri="{FF2B5EF4-FFF2-40B4-BE49-F238E27FC236}">
                <a16:creationId xmlns:a16="http://schemas.microsoft.com/office/drawing/2014/main" id="{0443A012-E070-409A-F848-6CF732C28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" name="Line 331">
            <a:extLst>
              <a:ext uri="{FF2B5EF4-FFF2-40B4-BE49-F238E27FC236}">
                <a16:creationId xmlns:a16="http://schemas.microsoft.com/office/drawing/2014/main" id="{F2CE9BE0-5644-7E77-1BD1-D95CAE0E4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" name="Line 733">
            <a:extLst>
              <a:ext uri="{FF2B5EF4-FFF2-40B4-BE49-F238E27FC236}">
                <a16:creationId xmlns:a16="http://schemas.microsoft.com/office/drawing/2014/main" id="{18A86102-175D-2E9C-A104-EA2430329C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657A554-F46F-C2C1-7A3C-4D4BCF4DA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55638"/>
          </a:xfrm>
          <a:prstGeom prst="rect">
            <a:avLst/>
          </a:prstGeom>
          <a:solidFill>
            <a:srgbClr val="024F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0000"/>
              </a:solidFill>
            </a:endParaRPr>
          </a:p>
        </p:txBody>
      </p:sp>
      <p:sp>
        <p:nvSpPr>
          <p:cNvPr id="4103" name="コンテンツ プレースホルダ 2">
            <a:extLst>
              <a:ext uri="{FF2B5EF4-FFF2-40B4-BE49-F238E27FC236}">
                <a16:creationId xmlns:a16="http://schemas.microsoft.com/office/drawing/2014/main" id="{5B6D19EA-C14E-7C95-AC73-A697BB355DD9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共同利用・共同研究による国際的にも優れた研究成果等</a:t>
            </a:r>
          </a:p>
        </p:txBody>
      </p:sp>
      <p:sp>
        <p:nvSpPr>
          <p:cNvPr id="4104" name="コンテンツ プレースホルダ 2">
            <a:extLst>
              <a:ext uri="{FF2B5EF4-FFF2-40B4-BE49-F238E27FC236}">
                <a16:creationId xmlns:a16="http://schemas.microsoft.com/office/drawing/2014/main" id="{9AB236EB-1514-8F89-55EF-9F95C749C763}"/>
              </a:ext>
            </a:extLst>
          </p:cNvPr>
          <p:cNvSpPr txBox="1">
            <a:spLocks/>
          </p:cNvSpPr>
          <p:nvPr/>
        </p:nvSpPr>
        <p:spPr bwMode="auto">
          <a:xfrm>
            <a:off x="3124200" y="260350"/>
            <a:ext cx="5943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4105" name="コンテンツ プレースホルダ 2">
            <a:extLst>
              <a:ext uri="{FF2B5EF4-FFF2-40B4-BE49-F238E27FC236}">
                <a16:creationId xmlns:a16="http://schemas.microsoft.com/office/drawing/2014/main" id="{271BF18D-B1A3-64AF-4070-0A1CFDBE0C2F}"/>
              </a:ext>
            </a:extLst>
          </p:cNvPr>
          <p:cNvSpPr txBox="1">
            <a:spLocks/>
          </p:cNvSpPr>
          <p:nvPr/>
        </p:nvSpPr>
        <p:spPr bwMode="auto">
          <a:xfrm>
            <a:off x="50800" y="766763"/>
            <a:ext cx="7696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rgbClr val="024FA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cxnSp>
        <p:nvCxnSpPr>
          <p:cNvPr id="4106" name="直線コネクタ 34">
            <a:extLst>
              <a:ext uri="{FF2B5EF4-FFF2-40B4-BE49-F238E27FC236}">
                <a16:creationId xmlns:a16="http://schemas.microsoft.com/office/drawing/2014/main" id="{D5248762-E7E2-4E58-D0DF-F4791E40FF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304800" y="1273175"/>
            <a:ext cx="9677400" cy="1588"/>
          </a:xfrm>
          <a:prstGeom prst="line">
            <a:avLst/>
          </a:prstGeom>
          <a:noFill/>
          <a:ln w="25400" algn="ctr">
            <a:solidFill>
              <a:srgbClr val="024F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B24BDB47-BBD7-2D7E-1963-E9146FBA6CB6}"/>
              </a:ext>
            </a:extLst>
          </p:cNvPr>
          <p:cNvSpPr/>
          <p:nvPr/>
        </p:nvSpPr>
        <p:spPr bwMode="auto">
          <a:xfrm>
            <a:off x="228600" y="1397000"/>
            <a:ext cx="660400" cy="1268413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12C01E63-7EA7-B5B0-A4CD-FBCB2531CBEE}"/>
              </a:ext>
            </a:extLst>
          </p:cNvPr>
          <p:cNvSpPr/>
          <p:nvPr/>
        </p:nvSpPr>
        <p:spPr>
          <a:xfrm>
            <a:off x="1066800" y="1404938"/>
            <a:ext cx="7772400" cy="1260475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77ECC215-459A-7193-05AF-63A29AAF5917}"/>
              </a:ext>
            </a:extLst>
          </p:cNvPr>
          <p:cNvSpPr/>
          <p:nvPr/>
        </p:nvSpPr>
        <p:spPr>
          <a:xfrm>
            <a:off x="5300663" y="2778125"/>
            <a:ext cx="350520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14064433-72D6-11C0-AD7C-31F7B7A79E9D}"/>
              </a:ext>
            </a:extLst>
          </p:cNvPr>
          <p:cNvSpPr/>
          <p:nvPr/>
        </p:nvSpPr>
        <p:spPr bwMode="auto">
          <a:xfrm>
            <a:off x="5300663" y="2751138"/>
            <a:ext cx="1371600" cy="354012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4111" name="Text Box 14">
            <a:extLst>
              <a:ext uri="{FF2B5EF4-FFF2-40B4-BE49-F238E27FC236}">
                <a16:creationId xmlns:a16="http://schemas.microsoft.com/office/drawing/2014/main" id="{260F5D60-19AE-0F38-6EF2-3027B819B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481388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研究の概要、成果等に関する画像、イラスト、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図表等を掲載してください。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186DFE88-1708-589E-FD1B-EED9251C5C8F}"/>
              </a:ext>
            </a:extLst>
          </p:cNvPr>
          <p:cNvSpPr/>
          <p:nvPr/>
        </p:nvSpPr>
        <p:spPr>
          <a:xfrm>
            <a:off x="211138" y="2787650"/>
            <a:ext cx="489585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FA2D83BB-5741-9E07-71D5-278A98884997}"/>
              </a:ext>
            </a:extLst>
          </p:cNvPr>
          <p:cNvSpPr/>
          <p:nvPr/>
        </p:nvSpPr>
        <p:spPr bwMode="auto">
          <a:xfrm>
            <a:off x="211138" y="2770188"/>
            <a:ext cx="222885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具体的な成果・効果</a:t>
            </a:r>
          </a:p>
        </p:txBody>
      </p:sp>
      <p:sp>
        <p:nvSpPr>
          <p:cNvPr id="4114" name="Text Box 14">
            <a:extLst>
              <a:ext uri="{FF2B5EF4-FFF2-40B4-BE49-F238E27FC236}">
                <a16:creationId xmlns:a16="http://schemas.microsoft.com/office/drawing/2014/main" id="{120629B1-751A-ECD5-8ECE-6614722F2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92463"/>
            <a:ext cx="4511675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具体的な共同利用・共同研究による国際的にも優れた研究成果や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産業・社会活動等に大きな影響を与えた研究成果について、分かり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可能な限り、定量的なデータを併せて記載して、成果の卓越性等が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分かりやすいよう記入してください（○件から○件に増加し、世界一の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水準となった 等）。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・成果による学問的波及効果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・成果の具体的活用方法や成果による産業を含む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社会的波及効果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・大学の教育研究活動にもたらす改善効果　　等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A715BBFC-EE28-E319-CA36-74ED2182EDE9}"/>
              </a:ext>
            </a:extLst>
          </p:cNvPr>
          <p:cNvSpPr/>
          <p:nvPr/>
        </p:nvSpPr>
        <p:spPr>
          <a:xfrm>
            <a:off x="228600" y="6172200"/>
            <a:ext cx="8610600" cy="604838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0F6E146C-535E-BF36-6232-756DF0F1793B}"/>
              </a:ext>
            </a:extLst>
          </p:cNvPr>
          <p:cNvSpPr/>
          <p:nvPr/>
        </p:nvSpPr>
        <p:spPr bwMode="auto">
          <a:xfrm>
            <a:off x="228600" y="6176963"/>
            <a:ext cx="137160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用語解説</a:t>
            </a:r>
            <a:endParaRPr kumimoji="0" lang="en-US" altLang="ja-JP" sz="18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</p:txBody>
      </p:sp>
      <p:sp>
        <p:nvSpPr>
          <p:cNvPr id="4117" name="Text Box 14">
            <a:extLst>
              <a:ext uri="{FF2B5EF4-FFF2-40B4-BE49-F238E27FC236}">
                <a16:creationId xmlns:a16="http://schemas.microsoft.com/office/drawing/2014/main" id="{773CBF36-14B9-970D-7770-933FA498B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37288"/>
            <a:ext cx="6324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説明が必要な用語については、必要に応じて「用語解説」を記載してください。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該当がない場合は、欄ごと削除してください。</a:t>
            </a:r>
          </a:p>
        </p:txBody>
      </p:sp>
      <p:sp>
        <p:nvSpPr>
          <p:cNvPr id="4118" name="Text Box 14">
            <a:extLst>
              <a:ext uri="{FF2B5EF4-FFF2-40B4-BE49-F238E27FC236}">
                <a16:creationId xmlns:a16="http://schemas.microsoft.com/office/drawing/2014/main" id="{DE503EB4-85A5-965A-1B81-CADB876E0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738188"/>
            <a:ext cx="2946400" cy="20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原則、レイアウトを変えずに作成して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ください。また、記載に当たっては、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専門的な知識がない人でも理解で 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きるよう、分かりやすく簡潔に記載し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てください。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「共同利用・共同研究による優れた研究成果等」と合わせて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件までとします。</a:t>
            </a:r>
          </a:p>
        </p:txBody>
      </p:sp>
      <p:sp>
        <p:nvSpPr>
          <p:cNvPr id="4119" name="Text Box 14">
            <a:extLst>
              <a:ext uri="{FF2B5EF4-FFF2-40B4-BE49-F238E27FC236}">
                <a16:creationId xmlns:a16="http://schemas.microsoft.com/office/drawing/2014/main" id="{02BC599D-C701-E508-8A73-D575787D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609725"/>
            <a:ext cx="444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実施した共同利用・共同研究の内容及び共同利用・　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共同研究による国際的にも優れた研究成果等について、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615</Words>
  <Application>Microsoft Office PowerPoint</Application>
  <PresentationFormat>画面に合わせる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游ゴシック</vt:lpstr>
      <vt:lpstr>Meiryo UI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ykakizaki</dc:creator>
  <cp:lastModifiedBy>肥後和典</cp:lastModifiedBy>
  <cp:revision>52</cp:revision>
  <cp:lastPrinted>2020-12-18T17:57:45Z</cp:lastPrinted>
  <dcterms:created xsi:type="dcterms:W3CDTF">1601-01-01T00:00:00Z</dcterms:created>
  <dcterms:modified xsi:type="dcterms:W3CDTF">2023-12-08T01:36:03Z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