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1E"/>
    <a:srgbClr val="FFB9A5"/>
    <a:srgbClr val="FF9678"/>
    <a:srgbClr val="FF0000"/>
    <a:srgbClr val="024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 varScale="1">
        <p:scale>
          <a:sx n="101" d="100"/>
          <a:sy n="101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5BB9863-5B83-A261-27A0-3EFE14876A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96BC0C-DBF3-D77A-0466-CD69C039A4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pPr>
              <a:defRPr/>
            </a:pPr>
            <a:fld id="{485BDACB-866B-4A9F-B53A-D21CA95A200A}" type="datetimeFigureOut">
              <a:rPr lang="ja-JP" altLang="en-US"/>
              <a:pPr>
                <a:defRPr/>
              </a:pPr>
              <a:t>2023/12/8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7A8D4990-AC8F-1419-CFE2-A810255DD8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EB030C83-8C03-4BEF-D50F-B159A4BB94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6713" cy="3913187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A7F6C5-EC38-93F7-68EC-54817470A0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47C997-961B-0C47-86AC-98DC4FE949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7D33AC4-2C6E-4E19-8855-F799A1B9B8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765707-5810-AA0C-3460-72F764138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C4F843-8764-2FA5-C2D3-B389CAFAC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2E009A-2E59-849B-CB07-23A195A88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F3B87-9337-47C5-B979-D7763D62EA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27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1C5414-43CB-AC54-09DC-7128DD36B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8D800E-6144-6284-D589-9382D95B69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7F9BF5-11D3-5914-6FF1-98A946CB8C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77FA4-ADBB-4797-826F-E25B4FB00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94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387781-DFA7-8408-7E5E-8796AFB95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7EAE1D-B207-89D9-B562-ABBE0E699D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E80D3-3C9A-AA46-E7DF-1D07A0955D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7A38A-5284-4FCF-A350-C8FF14F784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22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9AE2CD-6D8C-0B2A-151A-E1F4B85F2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FF6CFC-4206-713C-FF0A-A698E401A2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684A19-B1BE-3F14-500E-A4C77F29C6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B5743-1357-49A1-9ECD-B0EA2CD0BE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861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367C53-9799-4AE7-4BD8-0368E3C84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0A267B-2BE9-ECC2-41EE-78868532D1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CFF7D5-64E0-2D33-1DC6-5A856D40CC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5361B-F1A4-4459-8CC1-5552F7B14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92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219091-2CE8-ABAB-6652-8B4F58B697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09AC80-F8BF-8149-04D1-BD56B02858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DE3136-AC9F-4928-903B-71DA15537C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CDED8-EEEF-4155-A290-37C8A68454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541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A5BE2D1-5EE1-93E9-04B5-21BF526594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B6008E4-955A-A0DE-2C61-D4571E1B8B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31C10A5-3BF1-EA60-A795-A5726488B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EF30A-6FD8-4C2E-B2C6-794768E82D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53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A33CA2-5CAF-C6A4-7040-4122411FD5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84604E-EC44-E52F-18D3-5F2840F91D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D4F873-158D-4F7B-5734-1084BFDBDB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93576-A20E-48F4-B647-3B48A0BAD9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851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C66DD5-8506-434B-F19B-F330DDFCDA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13308E-3592-AE53-ADDC-33D597915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945B97-A2EB-C534-061E-9F34A418F8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2F532-0E6B-419A-8030-10071B5867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455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8BD22F-90AD-D4D8-79A0-191DA3982F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F1FE45-9197-0B49-821D-F7F5815374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C995FC-2F9B-7365-2B9D-A3D81C5DEF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83960-29DD-46D5-AB6D-247D4A22B5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568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EEFE85-32E9-272B-1B4E-A572A015C7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477446-A226-5302-4591-AA2A2182B0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182FAE-483F-ADEE-235F-E5A363644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2117-321A-473D-9B03-00D5CA2381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823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D71333-9A54-483B-3501-2A1827F940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FD4CB6-AC2E-C501-103A-E30C8D354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84AE04-0878-D859-D135-E2C679AF7B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06A68E4-2EBC-3F13-B4D9-5064D740BE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DDE56AC-3017-DE77-AB59-4DC5A334B7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mtClean="0"/>
            </a:lvl1pPr>
          </a:lstStyle>
          <a:p>
            <a:pPr>
              <a:defRPr/>
            </a:pPr>
            <a:fld id="{134D39EC-EDC9-4FD2-B19A-97994C6CE8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1">
            <a:extLst>
              <a:ext uri="{FF2B5EF4-FFF2-40B4-BE49-F238E27FC236}">
                <a16:creationId xmlns:a16="http://schemas.microsoft.com/office/drawing/2014/main" id="{706D3D0B-3C5F-DBE3-86B7-D2D21200AB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174">
            <a:extLst>
              <a:ext uri="{FF2B5EF4-FFF2-40B4-BE49-F238E27FC236}">
                <a16:creationId xmlns:a16="http://schemas.microsoft.com/office/drawing/2014/main" id="{8A18AA65-402E-46C7-A655-E59BDBB3ED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331">
            <a:extLst>
              <a:ext uri="{FF2B5EF4-FFF2-40B4-BE49-F238E27FC236}">
                <a16:creationId xmlns:a16="http://schemas.microsoft.com/office/drawing/2014/main" id="{AE8CDF35-6945-F80D-7EDF-B20DA156A2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733">
            <a:extLst>
              <a:ext uri="{FF2B5EF4-FFF2-40B4-BE49-F238E27FC236}">
                <a16:creationId xmlns:a16="http://schemas.microsoft.com/office/drawing/2014/main" id="{616D6AA4-EB0F-6EDA-220A-BEE68C1987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CE85E3F-0811-9A5D-62CB-A90C2A8C8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9" name="コンテンツ プレースホルダ 2">
            <a:extLst>
              <a:ext uri="{FF2B5EF4-FFF2-40B4-BE49-F238E27FC236}">
                <a16:creationId xmlns:a16="http://schemas.microsoft.com/office/drawing/2014/main" id="{C68506C1-91C6-FA2A-7CE7-FA6543CA28AA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資料・データの概要</a:t>
            </a:r>
          </a:p>
        </p:txBody>
      </p:sp>
      <p:sp>
        <p:nvSpPr>
          <p:cNvPr id="3080" name="コンテンツ プレースホルダ 2">
            <a:extLst>
              <a:ext uri="{FF2B5EF4-FFF2-40B4-BE49-F238E27FC236}">
                <a16:creationId xmlns:a16="http://schemas.microsoft.com/office/drawing/2014/main" id="{AD27A2E1-F98F-2D9C-B775-B7DDD3D4B744}"/>
              </a:ext>
            </a:extLst>
          </p:cNvPr>
          <p:cNvSpPr txBox="1">
            <a:spLocks/>
          </p:cNvSpPr>
          <p:nvPr/>
        </p:nvSpPr>
        <p:spPr bwMode="auto">
          <a:xfrm>
            <a:off x="5245100" y="-55563"/>
            <a:ext cx="38862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3081" name="コンテンツ プレースホルダ 2">
            <a:extLst>
              <a:ext uri="{FF2B5EF4-FFF2-40B4-BE49-F238E27FC236}">
                <a16:creationId xmlns:a16="http://schemas.microsoft.com/office/drawing/2014/main" id="{513DEAB2-E981-0131-7591-2FE6A956A2E5}"/>
              </a:ext>
            </a:extLst>
          </p:cNvPr>
          <p:cNvSpPr txBox="1">
            <a:spLocks/>
          </p:cNvSpPr>
          <p:nvPr/>
        </p:nvSpPr>
        <p:spPr bwMode="auto">
          <a:xfrm>
            <a:off x="61913" y="454025"/>
            <a:ext cx="9020175" cy="425450"/>
          </a:xfrm>
          <a:prstGeom prst="rect">
            <a:avLst/>
          </a:prstGeom>
          <a:solidFill>
            <a:srgbClr val="FF50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資料・データ名</a:t>
            </a: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59639825-0F58-DB19-4D20-E2A2BA685243}"/>
              </a:ext>
            </a:extLst>
          </p:cNvPr>
          <p:cNvSpPr/>
          <p:nvPr/>
        </p:nvSpPr>
        <p:spPr bwMode="auto">
          <a:xfrm>
            <a:off x="134938" y="976313"/>
            <a:ext cx="838200" cy="931862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資料・データの概要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3159475F-F9AD-CE9B-A2AA-6675D00D4FB7}"/>
              </a:ext>
            </a:extLst>
          </p:cNvPr>
          <p:cNvSpPr/>
          <p:nvPr/>
        </p:nvSpPr>
        <p:spPr>
          <a:xfrm>
            <a:off x="1066800" y="998538"/>
            <a:ext cx="7848600" cy="935037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2607D1C7-6FFC-C031-84A5-A4568C1ADE37}"/>
              </a:ext>
            </a:extLst>
          </p:cNvPr>
          <p:cNvSpPr/>
          <p:nvPr/>
        </p:nvSpPr>
        <p:spPr>
          <a:xfrm>
            <a:off x="5710238" y="2609850"/>
            <a:ext cx="3200400" cy="4141788"/>
          </a:xfrm>
          <a:prstGeom prst="roundRect">
            <a:avLst>
              <a:gd name="adj" fmla="val 7871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80A238D9-D50F-A0D1-4760-2793E624E55D}"/>
              </a:ext>
            </a:extLst>
          </p:cNvPr>
          <p:cNvSpPr/>
          <p:nvPr/>
        </p:nvSpPr>
        <p:spPr bwMode="auto">
          <a:xfrm>
            <a:off x="5715000" y="2587625"/>
            <a:ext cx="1371600" cy="355600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56DBF257-0ECC-7FE9-B38A-B1053D3F4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3392488"/>
            <a:ext cx="2959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資料・データの画像や、利用状況の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グラフ等を適宜掲載してください。</a:t>
            </a:r>
          </a:p>
        </p:txBody>
      </p:sp>
      <p:sp>
        <p:nvSpPr>
          <p:cNvPr id="3087" name="Text Box 14">
            <a:extLst>
              <a:ext uri="{FF2B5EF4-FFF2-40B4-BE49-F238E27FC236}">
                <a16:creationId xmlns:a16="http://schemas.microsoft.com/office/drawing/2014/main" id="{86DCB8D2-F51C-E628-B555-8BB53D1FA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1006475"/>
            <a:ext cx="62484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資料・データの概要、価値、データの公開方法等について、分かりやすく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可能な限り、定量的なデータを併せて記載して、全国的、世界的な卓越性等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について分かりやすいよう記入してください。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8" name="Text Box 14">
            <a:extLst>
              <a:ext uri="{FF2B5EF4-FFF2-40B4-BE49-F238E27FC236}">
                <a16:creationId xmlns:a16="http://schemas.microsoft.com/office/drawing/2014/main" id="{F9525951-1583-0511-F36E-86689BC03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31800"/>
            <a:ext cx="2751138" cy="11684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してください。また、記載に当たっ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ては、専門的な知識がない人で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も理解できるよう、分かりやすく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簡潔に記載してください。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317373A6-37ED-F71E-5B68-758626AFA67E}"/>
              </a:ext>
            </a:extLst>
          </p:cNvPr>
          <p:cNvSpPr/>
          <p:nvPr/>
        </p:nvSpPr>
        <p:spPr>
          <a:xfrm>
            <a:off x="176213" y="2651125"/>
            <a:ext cx="5413375" cy="4113213"/>
          </a:xfrm>
          <a:prstGeom prst="roundRect">
            <a:avLst>
              <a:gd name="adj" fmla="val 2134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EF89A15A-F840-FE1B-CAA7-8F34A3B3EC90}"/>
              </a:ext>
            </a:extLst>
          </p:cNvPr>
          <p:cNvSpPr/>
          <p:nvPr/>
        </p:nvSpPr>
        <p:spPr bwMode="auto">
          <a:xfrm>
            <a:off x="147638" y="2606675"/>
            <a:ext cx="2138362" cy="354013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利用・提供状況等</a:t>
            </a:r>
          </a:p>
        </p:txBody>
      </p:sp>
      <p:sp>
        <p:nvSpPr>
          <p:cNvPr id="3091" name="Text Box 20">
            <a:extLst>
              <a:ext uri="{FF2B5EF4-FFF2-40B4-BE49-F238E27FC236}">
                <a16:creationId xmlns:a16="http://schemas.microsoft.com/office/drawing/2014/main" id="{98195820-6CA1-A08D-C756-B18154B19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990850"/>
            <a:ext cx="5562600" cy="1285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公開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開始年月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平成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保有数（蓄積量）　　：　令和４年度　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、令和５年度　　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28000" eaLnBrk="1" hangingPunct="1">
              <a:spcBef>
                <a:spcPts val="30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28000" eaLnBrk="1" hangingPunct="1">
              <a:spcBef>
                <a:spcPts val="30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2" name="Text Box 14">
            <a:extLst>
              <a:ext uri="{FF2B5EF4-FFF2-40B4-BE49-F238E27FC236}">
                <a16:creationId xmlns:a16="http://schemas.microsoft.com/office/drawing/2014/main" id="{426B87EB-E794-2FA8-EBB9-B8971FEDC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4108450"/>
            <a:ext cx="55626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＜利用件数、利用・提供区分＞</a:t>
            </a:r>
            <a:endParaRPr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　令和４年度 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うち共同利用・共同研究者利用件数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閲覧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　令和５年度 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うち共同利用・共同研究者利用件数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閲覧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endParaRPr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3" name="Rectangle 12">
            <a:extLst>
              <a:ext uri="{FF2B5EF4-FFF2-40B4-BE49-F238E27FC236}">
                <a16:creationId xmlns:a16="http://schemas.microsoft.com/office/drawing/2014/main" id="{1BD592A6-9D5A-D721-FD80-A8E3A3999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5178425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＜今後の計画＞</a:t>
            </a:r>
          </a:p>
        </p:txBody>
      </p:sp>
      <p:sp>
        <p:nvSpPr>
          <p:cNvPr id="3094" name="Text Box 19">
            <a:extLst>
              <a:ext uri="{FF2B5EF4-FFF2-40B4-BE49-F238E27FC236}">
                <a16:creationId xmlns:a16="http://schemas.microsoft.com/office/drawing/2014/main" id="{F75BBED6-1604-3CB0-1D15-F1D2AA4DE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5559425"/>
            <a:ext cx="491013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・・・分野の・・・の資料等についても収集、利用整備を進めている  等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0E2E4F1F-B823-C974-0777-2AF95BBB3AAC}"/>
              </a:ext>
            </a:extLst>
          </p:cNvPr>
          <p:cNvSpPr/>
          <p:nvPr/>
        </p:nvSpPr>
        <p:spPr>
          <a:xfrm>
            <a:off x="1085850" y="1979613"/>
            <a:ext cx="7850188" cy="561975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F8D69F52-D957-DD62-F0A7-F656123C8470}"/>
              </a:ext>
            </a:extLst>
          </p:cNvPr>
          <p:cNvSpPr/>
          <p:nvPr/>
        </p:nvSpPr>
        <p:spPr bwMode="auto">
          <a:xfrm>
            <a:off x="142875" y="2005013"/>
            <a:ext cx="838200" cy="536575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主な</a:t>
            </a:r>
            <a:endParaRPr kumimoji="0" lang="en-US" altLang="ja-JP" sz="16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用途</a:t>
            </a:r>
          </a:p>
        </p:txBody>
      </p:sp>
      <p:sp>
        <p:nvSpPr>
          <p:cNvPr id="3097" name="Text Box 14">
            <a:extLst>
              <a:ext uri="{FF2B5EF4-FFF2-40B4-BE49-F238E27FC236}">
                <a16:creationId xmlns:a16="http://schemas.microsoft.com/office/drawing/2014/main" id="{1DA76713-1B04-7C4F-3B0E-3F1820234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2128838"/>
            <a:ext cx="536733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資料・データの主な用途について、分かりやすく簡潔に記入してください。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1376</TotalTime>
  <Words>270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游ゴシック</vt:lpstr>
      <vt:lpstr>Meiryo UI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ykakizaki</dc:creator>
  <cp:lastModifiedBy>肥後和典</cp:lastModifiedBy>
  <cp:revision>66</cp:revision>
  <cp:lastPrinted>2020-12-18T17:57:45Z</cp:lastPrinted>
  <dcterms:created xsi:type="dcterms:W3CDTF">1601-01-01T00:00:00Z</dcterms:created>
  <dcterms:modified xsi:type="dcterms:W3CDTF">2023-12-08T01:33:22Z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