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1E"/>
    <a:srgbClr val="FFB9A5"/>
    <a:srgbClr val="FF9678"/>
    <a:srgbClr val="FF0000"/>
    <a:srgbClr val="024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53" autoAdjust="0"/>
  </p:normalViewPr>
  <p:slideViewPr>
    <p:cSldViewPr>
      <p:cViewPr varScale="1">
        <p:scale>
          <a:sx n="101" d="100"/>
          <a:sy n="101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4B6B3D20-4EB7-6CEB-4FFA-AE30A89338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72C3F7D-1659-7285-8E37-172C36B1EC2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pPr>
              <a:defRPr/>
            </a:pPr>
            <a:fld id="{777E0C69-B9EC-4325-A23F-0B3C1729B089}" type="datetimeFigureOut">
              <a:rPr lang="ja-JP" altLang="en-US"/>
              <a:pPr>
                <a:defRPr/>
              </a:pPr>
              <a:t>2023/12/8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B30AB671-96DC-7E16-E5E0-D8AC580457D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4CD77983-2CD1-C179-D97A-4997CE69C0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83138"/>
            <a:ext cx="5446713" cy="3913187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5924C0-3AE6-22C3-A5E5-84190F0B673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44D071-175F-32B4-2E7A-BFA6D214A9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D56D3D8-AD66-45EF-8FB6-FF2056F009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C80873-F366-1D75-F668-00F4E3A99B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77F068-0CCE-9959-A100-0469768B57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CD4BD6-5CA9-99DF-4466-0A45DFBC5B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AC7E9-39D3-44B4-8568-0E71AB84F3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122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E3AE3A-F9F2-CDA8-C938-A0CD875197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FCCDD8-CE81-E929-D285-65CD024D0A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060FA9-CC61-F132-D66C-0CB4750576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CD3E0-2765-47FA-9868-83F8E89253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2788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C127CD-DC3D-2CA5-8B83-8450A93054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CD1F95-54B5-2874-397C-D1B2DD9DA1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CD6B2ED-99B8-CDA7-1072-5717F3F194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4186C-82F5-43CB-BC2C-AD8879E857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902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B9BCAD-932E-9EA9-7AF1-3278164F11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12CEDC-B1D9-C64C-23C6-BC93D312E9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84F79BC-02D2-AA9A-9EB8-88440C2D20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3FCD4-83C8-4242-AFE3-C37EA032CD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6036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64157B-F134-FC3E-AFA8-50A5B324B3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426876-8AC3-DE34-0C6E-D702F70D33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79F4C7-A4DC-C2AA-C546-BD3E905670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11C0A-A75A-44C6-A500-A43F6C685F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137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9A90B7-2125-092F-46E0-C259D430DE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387685-7502-6845-666A-936B0D81A3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E7BBF0-9493-5F0D-9DD0-848ED39869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0EADA-CA56-4519-8117-F6E2161F17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3633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6D63153-918D-65B0-0F68-46EA54E830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2691C6E-B10D-3EAD-C4B9-9205A71DA6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089C6E7-06A0-86DB-DF63-179A510A46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5D18A-1226-46E4-8187-47FCD7FD0E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9237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17E9A32-F434-5258-B036-00944D6148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A1F8335-9600-1E3D-3961-B7B14C16A1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3A1BCB6-5805-6746-811D-BBA9F8D9F4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DCF05-D396-45D4-A50F-55917E799D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06188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813B22B-AB6D-7238-60C0-5CBCD0E7F0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B5E4667-99A2-B7F4-9093-D5C7BC8C83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B29FC08-9A99-B7C2-F82B-3DD65E420C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000E-7A67-4104-973F-1129E8C3D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0181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542EF8-121E-1AE0-8875-759D4B0888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9B4555-132F-1445-EEE9-8774DB89FF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C71A88-1AF9-AA36-36DD-3529790718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1943C-D268-4E92-8FAD-6586EDEBD9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80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8331E-3577-A41E-B188-CEBDE7E2ED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CA994C-F6EF-725C-A158-4935D1CD72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CE0B46-EB88-3A65-D80E-8F5060FBE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A259D-D9F7-4944-A566-73A000D9FB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1220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8641B4F-2D5E-CBE7-0217-06D2F446FA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AF723C6-8274-F60E-B0D7-2A357CCD52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5F993C7-74F9-B9D5-F15B-A1AE3B9294E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A14436F-FDC0-F252-A47C-61D196C5C3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3EA311A-B91C-B476-A07B-E8AE5B9205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mtClean="0"/>
            </a:lvl1pPr>
          </a:lstStyle>
          <a:p>
            <a:pPr>
              <a:defRPr/>
            </a:pPr>
            <a:fld id="{60610418-07B9-4C30-9DE5-0A4F45518B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71">
            <a:extLst>
              <a:ext uri="{FF2B5EF4-FFF2-40B4-BE49-F238E27FC236}">
                <a16:creationId xmlns:a16="http://schemas.microsoft.com/office/drawing/2014/main" id="{727D1A69-06A3-CAA1-F0D4-08DEEC3FC8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2988" y="33575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5" name="Line 174">
            <a:extLst>
              <a:ext uri="{FF2B5EF4-FFF2-40B4-BE49-F238E27FC236}">
                <a16:creationId xmlns:a16="http://schemas.microsoft.com/office/drawing/2014/main" id="{C65C1751-E626-81B5-83E9-526BC7A6497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65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6" name="Line 331">
            <a:extLst>
              <a:ext uri="{FF2B5EF4-FFF2-40B4-BE49-F238E27FC236}">
                <a16:creationId xmlns:a16="http://schemas.microsoft.com/office/drawing/2014/main" id="{8588773E-8A51-2BB6-65F3-AEE2B0D461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57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7" name="Line 733">
            <a:extLst>
              <a:ext uri="{FF2B5EF4-FFF2-40B4-BE49-F238E27FC236}">
                <a16:creationId xmlns:a16="http://schemas.microsoft.com/office/drawing/2014/main" id="{0BEB2CBE-48B3-82B9-82DE-EC272FBD6903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2688" y="3990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AAF45688-41D9-2C1F-2561-ACE0ABBDE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1113"/>
            <a:ext cx="914400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3079" name="コンテンツ プレースホルダ 2">
            <a:extLst>
              <a:ext uri="{FF2B5EF4-FFF2-40B4-BE49-F238E27FC236}">
                <a16:creationId xmlns:a16="http://schemas.microsoft.com/office/drawing/2014/main" id="{CBCBACEF-B5DF-0D28-0370-4E5505BF9F77}"/>
              </a:ext>
            </a:extLst>
          </p:cNvPr>
          <p:cNvSpPr txBox="1">
            <a:spLocks/>
          </p:cNvSpPr>
          <p:nvPr/>
        </p:nvSpPr>
        <p:spPr bwMode="auto">
          <a:xfrm>
            <a:off x="76200" y="-14288"/>
            <a:ext cx="5943600" cy="42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000" b="1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施設・設備の概要</a:t>
            </a:r>
          </a:p>
        </p:txBody>
      </p:sp>
      <p:sp>
        <p:nvSpPr>
          <p:cNvPr id="3080" name="コンテンツ プレースホルダ 2">
            <a:extLst>
              <a:ext uri="{FF2B5EF4-FFF2-40B4-BE49-F238E27FC236}">
                <a16:creationId xmlns:a16="http://schemas.microsoft.com/office/drawing/2014/main" id="{EAD95BF5-4A79-5068-7742-31303740F59B}"/>
              </a:ext>
            </a:extLst>
          </p:cNvPr>
          <p:cNvSpPr txBox="1">
            <a:spLocks/>
          </p:cNvSpPr>
          <p:nvPr/>
        </p:nvSpPr>
        <p:spPr bwMode="auto">
          <a:xfrm>
            <a:off x="5245100" y="-55563"/>
            <a:ext cx="3886200" cy="42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ts val="3050"/>
              </a:lnSpc>
              <a:buFontTx/>
              <a:buNone/>
            </a:pPr>
            <a:r>
              <a:rPr lang="ja-JP" altLang="en-US" sz="1400" b="1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○○大学○○研究所（○○拠点）</a:t>
            </a:r>
          </a:p>
        </p:txBody>
      </p:sp>
      <p:sp>
        <p:nvSpPr>
          <p:cNvPr id="3081" name="コンテンツ プレースホルダ 2">
            <a:extLst>
              <a:ext uri="{FF2B5EF4-FFF2-40B4-BE49-F238E27FC236}">
                <a16:creationId xmlns:a16="http://schemas.microsoft.com/office/drawing/2014/main" id="{2CD2C2EA-5CB8-91F9-36D7-C86F53ED1C68}"/>
              </a:ext>
            </a:extLst>
          </p:cNvPr>
          <p:cNvSpPr txBox="1">
            <a:spLocks/>
          </p:cNvSpPr>
          <p:nvPr/>
        </p:nvSpPr>
        <p:spPr bwMode="auto">
          <a:xfrm>
            <a:off x="61913" y="454025"/>
            <a:ext cx="9020175" cy="425450"/>
          </a:xfrm>
          <a:prstGeom prst="rect">
            <a:avLst/>
          </a:prstGeom>
          <a:solidFill>
            <a:srgbClr val="FF50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施設・設備名</a:t>
            </a:r>
          </a:p>
        </p:txBody>
      </p: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6F421212-FE82-2495-1C4C-0D49DF9E80E8}"/>
              </a:ext>
            </a:extLst>
          </p:cNvPr>
          <p:cNvSpPr/>
          <p:nvPr/>
        </p:nvSpPr>
        <p:spPr bwMode="auto">
          <a:xfrm>
            <a:off x="134938" y="976313"/>
            <a:ext cx="838200" cy="931862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施設・設備の概要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A3E5B9C5-F134-B134-129C-C7A1A1DC42F9}"/>
              </a:ext>
            </a:extLst>
          </p:cNvPr>
          <p:cNvSpPr/>
          <p:nvPr/>
        </p:nvSpPr>
        <p:spPr>
          <a:xfrm>
            <a:off x="1066800" y="998538"/>
            <a:ext cx="7848600" cy="935037"/>
          </a:xfrm>
          <a:prstGeom prst="round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CC8D3E88-A750-B812-2D7A-EE3CA22ACAE8}"/>
              </a:ext>
            </a:extLst>
          </p:cNvPr>
          <p:cNvSpPr/>
          <p:nvPr/>
        </p:nvSpPr>
        <p:spPr>
          <a:xfrm>
            <a:off x="5710238" y="2609850"/>
            <a:ext cx="3200400" cy="4141788"/>
          </a:xfrm>
          <a:prstGeom prst="roundRect">
            <a:avLst>
              <a:gd name="adj" fmla="val 7871"/>
            </a:avLst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3BA233A6-9460-8E47-9AF3-CCDC0118C0EF}"/>
              </a:ext>
            </a:extLst>
          </p:cNvPr>
          <p:cNvSpPr/>
          <p:nvPr/>
        </p:nvSpPr>
        <p:spPr bwMode="auto">
          <a:xfrm>
            <a:off x="5738813" y="2587625"/>
            <a:ext cx="1371600" cy="355600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イメージ図</a:t>
            </a:r>
          </a:p>
        </p:txBody>
      </p:sp>
      <p:sp>
        <p:nvSpPr>
          <p:cNvPr id="3086" name="Text Box 14">
            <a:extLst>
              <a:ext uri="{FF2B5EF4-FFF2-40B4-BE49-F238E27FC236}">
                <a16:creationId xmlns:a16="http://schemas.microsoft.com/office/drawing/2014/main" id="{0B8B1248-B848-6312-7F20-B81463690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3392488"/>
            <a:ext cx="2959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施設・設備の画像や、利用状況の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グラフ等を適宜掲載してください。</a:t>
            </a:r>
          </a:p>
        </p:txBody>
      </p:sp>
      <p:sp>
        <p:nvSpPr>
          <p:cNvPr id="3087" name="Text Box 14">
            <a:extLst>
              <a:ext uri="{FF2B5EF4-FFF2-40B4-BE49-F238E27FC236}">
                <a16:creationId xmlns:a16="http://schemas.microsoft.com/office/drawing/2014/main" id="{E22CCBB0-0A21-9EF5-862A-12AA61038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8075" y="1074738"/>
            <a:ext cx="624840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施設・設備の概要、目的、性能等について、分かりやすく簡潔に記入してください。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可能な限り、定量的なデータを併せて記載して、全国的、世界的な卓越性等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について分かりやすいよう記入してください。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88" name="Text Box 14">
            <a:extLst>
              <a:ext uri="{FF2B5EF4-FFF2-40B4-BE49-F238E27FC236}">
                <a16:creationId xmlns:a16="http://schemas.microsoft.com/office/drawing/2014/main" id="{18F8C2BA-E6EC-FF86-82E7-5DC9BA348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31800"/>
            <a:ext cx="2751138" cy="11684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原則、レイアウトを変えずに作成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してください。また、記載に当たっ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ては、専門的な知識がない人で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も理解できるよう、分かりやすく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簡潔に記載してください。</a:t>
            </a:r>
          </a:p>
        </p:txBody>
      </p:sp>
      <p:sp>
        <p:nvSpPr>
          <p:cNvPr id="46" name="角丸四角形 45">
            <a:extLst>
              <a:ext uri="{FF2B5EF4-FFF2-40B4-BE49-F238E27FC236}">
                <a16:creationId xmlns:a16="http://schemas.microsoft.com/office/drawing/2014/main" id="{1423FB02-AF78-32BC-9484-8D6388AC9C3A}"/>
              </a:ext>
            </a:extLst>
          </p:cNvPr>
          <p:cNvSpPr/>
          <p:nvPr/>
        </p:nvSpPr>
        <p:spPr>
          <a:xfrm>
            <a:off x="176213" y="2651125"/>
            <a:ext cx="5303837" cy="4113213"/>
          </a:xfrm>
          <a:prstGeom prst="roundRect">
            <a:avLst>
              <a:gd name="adj" fmla="val 2134"/>
            </a:avLst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角丸四角形 26">
            <a:extLst>
              <a:ext uri="{FF2B5EF4-FFF2-40B4-BE49-F238E27FC236}">
                <a16:creationId xmlns:a16="http://schemas.microsoft.com/office/drawing/2014/main" id="{4FEF9BB8-D546-D7A6-DEE2-5526EACEDD33}"/>
              </a:ext>
            </a:extLst>
          </p:cNvPr>
          <p:cNvSpPr/>
          <p:nvPr/>
        </p:nvSpPr>
        <p:spPr bwMode="auto">
          <a:xfrm>
            <a:off x="147638" y="2606675"/>
            <a:ext cx="1371600" cy="354013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利用状況等</a:t>
            </a:r>
          </a:p>
        </p:txBody>
      </p:sp>
      <p:sp>
        <p:nvSpPr>
          <p:cNvPr id="3091" name="Text Box 20">
            <a:extLst>
              <a:ext uri="{FF2B5EF4-FFF2-40B4-BE49-F238E27FC236}">
                <a16:creationId xmlns:a16="http://schemas.microsoft.com/office/drawing/2014/main" id="{15889413-22BF-4703-2BC6-994359AE5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" y="2913063"/>
            <a:ext cx="556260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設置年月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平成</a:t>
            </a:r>
            <a:r>
              <a:rPr lang="en-US" altLang="ja-JP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14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導入経費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0,000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（千円）（うち国費：</a:t>
            </a:r>
            <a:r>
              <a:rPr lang="en-US" altLang="ja-JP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0,000 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（千円）、</a:t>
            </a:r>
            <a:endParaRPr lang="en-US" altLang="ja-JP" sz="14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 うちその他：</a:t>
            </a:r>
            <a:r>
              <a:rPr lang="en-US" altLang="ja-JP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0,000 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（千円））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運転経費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0,000 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（千円）／年（光熱水料、整備・運転に係る</a:t>
            </a:r>
            <a:endParaRPr lang="en-US" altLang="ja-JP" sz="14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 人件費、備品費含む）</a:t>
            </a:r>
          </a:p>
        </p:txBody>
      </p:sp>
      <p:sp>
        <p:nvSpPr>
          <p:cNvPr id="3092" name="Rectangle 12">
            <a:extLst>
              <a:ext uri="{FF2B5EF4-FFF2-40B4-BE49-F238E27FC236}">
                <a16:creationId xmlns:a16="http://schemas.microsoft.com/office/drawing/2014/main" id="{217B71DA-8B4B-4B9F-9280-97146392F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3" y="4156075"/>
            <a:ext cx="2743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＜利用の状況（令和４年度）＞</a:t>
            </a:r>
          </a:p>
        </p:txBody>
      </p:sp>
      <p:sp>
        <p:nvSpPr>
          <p:cNvPr id="3093" name="Text Box 14">
            <a:extLst>
              <a:ext uri="{FF2B5EF4-FFF2-40B4-BE49-F238E27FC236}">
                <a16:creationId xmlns:a16="http://schemas.microsoft.com/office/drawing/2014/main" id="{22AAEAA5-5B7C-480A-EF80-93E092A06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" y="4438650"/>
            <a:ext cx="5562600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・実稼動実績：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合計・・・日（・・・時間）、稼働率　％</a:t>
            </a:r>
            <a:b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・学内研究：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・・時間（・・課題）、年間使用人数　○名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・学外研究：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・・時間（・・課題）、年間使用人数　○名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・主な利用機関：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・・大学・・研究所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・その他特徴的な利用方法等：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</a:t>
            </a:r>
          </a:p>
        </p:txBody>
      </p:sp>
      <p:sp>
        <p:nvSpPr>
          <p:cNvPr id="3094" name="Rectangle 12">
            <a:extLst>
              <a:ext uri="{FF2B5EF4-FFF2-40B4-BE49-F238E27FC236}">
                <a16:creationId xmlns:a16="http://schemas.microsoft.com/office/drawing/2014/main" id="{336EEB09-39F4-5030-229A-36B547D6D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8" y="5699125"/>
            <a:ext cx="2743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＜今後の計画＞</a:t>
            </a:r>
          </a:p>
        </p:txBody>
      </p:sp>
      <p:sp>
        <p:nvSpPr>
          <p:cNvPr id="3095" name="Text Box 19">
            <a:extLst>
              <a:ext uri="{FF2B5EF4-FFF2-40B4-BE49-F238E27FC236}">
                <a16:creationId xmlns:a16="http://schemas.microsoft.com/office/drawing/2014/main" id="{FD97DBF4-6289-4AB6-753D-A8E82BFBF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" y="6056313"/>
            <a:ext cx="55626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・・施設と連携して、・・・研究を推進する  等</a:t>
            </a: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9AB25D1A-E0EB-ED09-1ED8-0B005EABF352}"/>
              </a:ext>
            </a:extLst>
          </p:cNvPr>
          <p:cNvSpPr/>
          <p:nvPr/>
        </p:nvSpPr>
        <p:spPr>
          <a:xfrm>
            <a:off x="1085850" y="1979613"/>
            <a:ext cx="7850188" cy="561975"/>
          </a:xfrm>
          <a:prstGeom prst="round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角丸四角形 35">
            <a:extLst>
              <a:ext uri="{FF2B5EF4-FFF2-40B4-BE49-F238E27FC236}">
                <a16:creationId xmlns:a16="http://schemas.microsoft.com/office/drawing/2014/main" id="{870456A7-E24F-AE4D-759F-8BD838AC715C}"/>
              </a:ext>
            </a:extLst>
          </p:cNvPr>
          <p:cNvSpPr/>
          <p:nvPr/>
        </p:nvSpPr>
        <p:spPr bwMode="auto">
          <a:xfrm>
            <a:off x="142875" y="2005013"/>
            <a:ext cx="838200" cy="536575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主な</a:t>
            </a:r>
            <a:endParaRPr kumimoji="0" lang="en-US" altLang="ja-JP" sz="1600" kern="0" dirty="0">
              <a:solidFill>
                <a:srgbClr val="FFFFFF"/>
              </a:solidFill>
              <a:latin typeface="Meiryo UI" charset="-128"/>
              <a:ea typeface="Meiryo UI" charset="-128"/>
              <a:cs typeface="Meiryo UI" charset="-128"/>
            </a:endParaRPr>
          </a:p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用途</a:t>
            </a:r>
          </a:p>
        </p:txBody>
      </p:sp>
      <p:sp>
        <p:nvSpPr>
          <p:cNvPr id="3098" name="Text Box 14">
            <a:extLst>
              <a:ext uri="{FF2B5EF4-FFF2-40B4-BE49-F238E27FC236}">
                <a16:creationId xmlns:a16="http://schemas.microsoft.com/office/drawing/2014/main" id="{3F4F7647-75EB-5315-6436-0B497A00F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116138"/>
            <a:ext cx="5367338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施設・設備の主な用途について、分かりやすく簡潔に記入してください。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</TotalTime>
  <Words>322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游ゴシック</vt:lpstr>
      <vt:lpstr>Meiryo UI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ykakizaki</dc:creator>
  <cp:lastModifiedBy>肥後和典</cp:lastModifiedBy>
  <cp:revision>51</cp:revision>
  <cp:lastPrinted>2020-12-18T17:57:45Z</cp:lastPrinted>
  <dcterms:created xsi:type="dcterms:W3CDTF">1601-01-01T00:00:00Z</dcterms:created>
  <dcterms:modified xsi:type="dcterms:W3CDTF">2023-12-08T01:32:59Z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