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C40EB0B-EF3D-32A1-348F-6FCBCF9CC1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597ACD9-4713-2002-3945-05B362F531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EC76F864-2746-495E-9133-B25866F1B1A3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E91F892-0DAF-85EE-F978-69EF72F589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CB399F-7703-F5FE-FF0E-50371685D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49886F-548F-3C50-FB35-AB32DE9BF7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F35CBC-5937-5D74-E48A-5D2FA0EB76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3BBCE4-9923-4636-93FE-0318D516F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5667C3-34E9-B78F-90EB-55BBF77F1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EDBE81-64E3-1E07-0655-FB70DA253F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3E3851-B2B4-FCE8-8794-94A1D53510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610F-2D89-4BF9-A0E9-1A2922ED46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974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7B337A-DFC6-E599-8818-2C974BCEC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EB4295-39ED-8D33-CB84-11B9E8A93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341538-17B3-A64B-6A6F-17893A4FD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5B41D-FA96-4033-B6F7-CC882BDCA8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47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8CAE64-E4C5-0608-B5E0-E262A525A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ADE06-2CB2-1560-C320-D83C65A543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0CAAD0-4F31-7CAB-251C-D4EC3F657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F488A-EC68-40E2-85E8-72E6AA82B6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82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AAFAF-B73E-913D-FB9D-D6A474899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E02C8F-83CC-6F6B-97B2-EC91B51EAB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864163-1F81-E629-5F5B-087F0132E1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D161-EDB8-4124-BB9B-5E4D6164B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85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EFEE64-AF18-7392-C530-9B1070459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1216E2-B104-A963-3A57-E347DE21B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5FC9B8-0B93-4CF7-BB46-A2A8A14EBB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278E-95C9-4628-80CF-379AA31817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576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03B2AF-A3B4-D1EE-CBE4-FE792984B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6B4CC7-1AD2-E621-F72A-A32D83C72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0F98D-F66E-368A-4D44-B9259D88A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354CD-9382-4A35-8DCC-A6EBE6D422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52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CEEA9C-0F99-85B7-B6EB-B0A41617A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844CCE-1AE8-237C-A75A-3C3F8F1B2B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7BB0C8F-342A-69A9-DEDD-D496E8C917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46F8E-57A1-40A6-8B30-2CFBCBDDC7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229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F80336F-6B1C-DD0E-298E-BCB63FDFD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1427BC-417F-C9C3-1023-AE24FD56C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98B525-D8CB-9CAA-A31D-AF17E730B4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575A2-BFD3-46F8-A90E-B78948BB05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08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99E4E4-1679-F3A5-B86C-60146683CF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7CF506-9413-F7B2-B5C5-744B48730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3A80219-1FA9-8E6B-5EA4-AA7500A40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64F4A-C12B-49B2-80C7-D924DC18A7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181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3A5D83-BDC3-55D0-3B7D-25288900E9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A7342-1A5B-2D5F-F471-D95F01AD6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0ED6F5-817F-170C-5586-FE2AE5A1B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A1761-C25A-483D-AD98-D11ED35C51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194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EAE77-ADC4-4267-1272-3A6A1136E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048108-71C9-232B-F7FB-3539FA7D7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316E76-10A5-B763-A982-6E82D1F054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6F74C-48A1-4FCD-9E18-CF195E908C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3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BA46D0-35FE-A4B9-2DB8-47B942F159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821BB9-709D-83AA-49A4-A8033C089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BF5C00-42F2-8FA8-04F8-33FDCA3761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41C68C-B359-564D-2537-9E0EB281D2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E127BF-9CCA-30FE-80C5-008C3934A6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D40CA3F8-0591-4363-952A-BE58A3902A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8D1DC7C7-ECB7-119A-8CAC-8586D8B3A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CA38FAF3-245C-B458-A9D0-22367BC24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CEC1BDA6-CA5C-ACCB-B472-041575C1D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1076241C-89C2-B012-A807-8E5D3B26B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BA76378-7298-3C90-58BA-5F5C32534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0D2C0094-7286-9457-18A7-3BD28266BF36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共同利用・共同研究による優れた研究成果等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CF21B702-8F1E-DEDB-CB0F-9113FFB27802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451DAF5F-DDE2-B49F-A5DD-E5068614C4D4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3082" name="直線コネクタ 34">
            <a:extLst>
              <a:ext uri="{FF2B5EF4-FFF2-40B4-BE49-F238E27FC236}">
                <a16:creationId xmlns:a16="http://schemas.microsoft.com/office/drawing/2014/main" id="{D679917C-E416-79DF-479F-4E71CDE760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59183C6A-A34B-6E86-6E95-C355EC470B8A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18A0649-5987-A0A8-ED12-79A745DD0AF9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4EE92513-20EC-3073-1746-0EBCD5997E0B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A62D67B4-71F0-56A2-F917-04935D4B4044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A4FFDA78-F31D-27FE-8CCA-540073FEF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C2A458E9-C33A-2989-CEAA-32B238A07854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8A0A0A66-57B8-BC7F-0E04-58772298FDAB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3090" name="Text Box 14">
            <a:extLst>
              <a:ext uri="{FF2B5EF4-FFF2-40B4-BE49-F238E27FC236}">
                <a16:creationId xmlns:a16="http://schemas.microsoft.com/office/drawing/2014/main" id="{FE419DC0-4E81-FA00-456D-131E6467D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CDE6C677-11C6-3EDD-D78B-54134B88C40F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B50EA271-A476-B65B-F3EF-C2D29B439AD5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1BEC0E35-ADF8-00D2-55B2-A5B80C795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3094" name="Text Box 14">
            <a:extLst>
              <a:ext uri="{FF2B5EF4-FFF2-40B4-BE49-F238E27FC236}">
                <a16:creationId xmlns:a16="http://schemas.microsoft.com/office/drawing/2014/main" id="{F064CDAC-BF77-B1BB-5024-68F8B8C3C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738188"/>
            <a:ext cx="29972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「共同利用・共同研究による国際的　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にも優れた研究成果等」と合わせて</a:t>
            </a: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件までとします。</a:t>
            </a:r>
          </a:p>
        </p:txBody>
      </p:sp>
      <p:sp>
        <p:nvSpPr>
          <p:cNvPr id="3095" name="Text Box 14">
            <a:extLst>
              <a:ext uri="{FF2B5EF4-FFF2-40B4-BE49-F238E27FC236}">
                <a16:creationId xmlns:a16="http://schemas.microsoft.com/office/drawing/2014/main" id="{66B53942-87E8-FB2D-5D6E-CBD2C3661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71">
            <a:extLst>
              <a:ext uri="{FF2B5EF4-FFF2-40B4-BE49-F238E27FC236}">
                <a16:creationId xmlns:a16="http://schemas.microsoft.com/office/drawing/2014/main" id="{C7060505-FE2B-E236-696B-8A526EAD19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" name="Line 174">
            <a:extLst>
              <a:ext uri="{FF2B5EF4-FFF2-40B4-BE49-F238E27FC236}">
                <a16:creationId xmlns:a16="http://schemas.microsoft.com/office/drawing/2014/main" id="{BC83DBF6-236E-D807-41CD-5C1773F603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" name="Line 331">
            <a:extLst>
              <a:ext uri="{FF2B5EF4-FFF2-40B4-BE49-F238E27FC236}">
                <a16:creationId xmlns:a16="http://schemas.microsoft.com/office/drawing/2014/main" id="{64F4A056-66CA-2F4B-9490-A2D77060A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" name="Line 733">
            <a:extLst>
              <a:ext uri="{FF2B5EF4-FFF2-40B4-BE49-F238E27FC236}">
                <a16:creationId xmlns:a16="http://schemas.microsoft.com/office/drawing/2014/main" id="{401794C6-1B56-6722-EAFF-81ED92830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CF11F20-AAF2-55E6-7E03-5AB7D6C7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55638"/>
          </a:xfrm>
          <a:prstGeom prst="rect">
            <a:avLst/>
          </a:prstGeom>
          <a:solidFill>
            <a:srgbClr val="024F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000000"/>
              </a:solidFill>
            </a:endParaRPr>
          </a:p>
        </p:txBody>
      </p:sp>
      <p:sp>
        <p:nvSpPr>
          <p:cNvPr id="4103" name="コンテンツ プレースホルダ 2">
            <a:extLst>
              <a:ext uri="{FF2B5EF4-FFF2-40B4-BE49-F238E27FC236}">
                <a16:creationId xmlns:a16="http://schemas.microsoft.com/office/drawing/2014/main" id="{900950B3-C17C-448B-20EA-50364B113413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共同利用・共同研究による国際的にも優れた研究成果等</a:t>
            </a:r>
          </a:p>
        </p:txBody>
      </p:sp>
      <p:sp>
        <p:nvSpPr>
          <p:cNvPr id="4104" name="コンテンツ プレースホルダ 2">
            <a:extLst>
              <a:ext uri="{FF2B5EF4-FFF2-40B4-BE49-F238E27FC236}">
                <a16:creationId xmlns:a16="http://schemas.microsoft.com/office/drawing/2014/main" id="{7E882BBB-C362-9AB7-CAD9-C6338EB49ADD}"/>
              </a:ext>
            </a:extLst>
          </p:cNvPr>
          <p:cNvSpPr txBox="1">
            <a:spLocks/>
          </p:cNvSpPr>
          <p:nvPr/>
        </p:nvSpPr>
        <p:spPr bwMode="auto">
          <a:xfrm>
            <a:off x="3124200" y="260350"/>
            <a:ext cx="5943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4105" name="コンテンツ プレースホルダ 2">
            <a:extLst>
              <a:ext uri="{FF2B5EF4-FFF2-40B4-BE49-F238E27FC236}">
                <a16:creationId xmlns:a16="http://schemas.microsoft.com/office/drawing/2014/main" id="{E4C42A60-67FB-97BC-33AC-92E9F9DD7D62}"/>
              </a:ext>
            </a:extLst>
          </p:cNvPr>
          <p:cNvSpPr txBox="1">
            <a:spLocks/>
          </p:cNvSpPr>
          <p:nvPr/>
        </p:nvSpPr>
        <p:spPr bwMode="auto">
          <a:xfrm>
            <a:off x="50800" y="766763"/>
            <a:ext cx="7696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rgbClr val="024FA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</a:p>
        </p:txBody>
      </p:sp>
      <p:cxnSp>
        <p:nvCxnSpPr>
          <p:cNvPr id="4106" name="直線コネクタ 34">
            <a:extLst>
              <a:ext uri="{FF2B5EF4-FFF2-40B4-BE49-F238E27FC236}">
                <a16:creationId xmlns:a16="http://schemas.microsoft.com/office/drawing/2014/main" id="{2C5BEAD5-74D9-6403-B33C-C8D45F0F7B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-304800" y="1273175"/>
            <a:ext cx="9677400" cy="1588"/>
          </a:xfrm>
          <a:prstGeom prst="line">
            <a:avLst/>
          </a:prstGeom>
          <a:noFill/>
          <a:ln w="25400" algn="ctr">
            <a:solidFill>
              <a:srgbClr val="024FA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F1F0BC71-D38D-85A4-51E5-DDCF6FC401BC}"/>
              </a:ext>
            </a:extLst>
          </p:cNvPr>
          <p:cNvSpPr/>
          <p:nvPr/>
        </p:nvSpPr>
        <p:spPr bwMode="auto">
          <a:xfrm>
            <a:off x="228600" y="1397000"/>
            <a:ext cx="660400" cy="1268413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93B6AE14-9D14-C413-F73B-DAFD84B80EEA}"/>
              </a:ext>
            </a:extLst>
          </p:cNvPr>
          <p:cNvSpPr/>
          <p:nvPr/>
        </p:nvSpPr>
        <p:spPr>
          <a:xfrm>
            <a:off x="1066800" y="1404938"/>
            <a:ext cx="7772400" cy="1260475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FACABE0C-7A4C-3910-EBC8-9FDF8A4A9E56}"/>
              </a:ext>
            </a:extLst>
          </p:cNvPr>
          <p:cNvSpPr/>
          <p:nvPr/>
        </p:nvSpPr>
        <p:spPr>
          <a:xfrm>
            <a:off x="5300663" y="2778125"/>
            <a:ext cx="350520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C22B1DFE-0AD1-CEE1-E45B-7D646A5DA850}"/>
              </a:ext>
            </a:extLst>
          </p:cNvPr>
          <p:cNvSpPr/>
          <p:nvPr/>
        </p:nvSpPr>
        <p:spPr bwMode="auto">
          <a:xfrm>
            <a:off x="5300663" y="2751138"/>
            <a:ext cx="1371600" cy="354012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4111" name="Text Box 14">
            <a:extLst>
              <a:ext uri="{FF2B5EF4-FFF2-40B4-BE49-F238E27FC236}">
                <a16:creationId xmlns:a16="http://schemas.microsoft.com/office/drawing/2014/main" id="{86724478-F688-F714-B3E5-0058FD27C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481388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研究の概要、成果等に関する画像、イラスト、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図表等を掲載してください。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7F283137-9539-E1FC-2386-223305AEFD48}"/>
              </a:ext>
            </a:extLst>
          </p:cNvPr>
          <p:cNvSpPr/>
          <p:nvPr/>
        </p:nvSpPr>
        <p:spPr>
          <a:xfrm>
            <a:off x="211138" y="2787650"/>
            <a:ext cx="4895850" cy="3298825"/>
          </a:xfrm>
          <a:prstGeom prst="roundRect">
            <a:avLst>
              <a:gd name="adj" fmla="val 7871"/>
            </a:avLst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D9C0DB07-BACA-5DCD-B509-E7B4F93ABF64}"/>
              </a:ext>
            </a:extLst>
          </p:cNvPr>
          <p:cNvSpPr/>
          <p:nvPr/>
        </p:nvSpPr>
        <p:spPr bwMode="auto">
          <a:xfrm>
            <a:off x="211138" y="2770188"/>
            <a:ext cx="222885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具体的な成果・効果</a:t>
            </a:r>
          </a:p>
        </p:txBody>
      </p:sp>
      <p:sp>
        <p:nvSpPr>
          <p:cNvPr id="4114" name="Text Box 14">
            <a:extLst>
              <a:ext uri="{FF2B5EF4-FFF2-40B4-BE49-F238E27FC236}">
                <a16:creationId xmlns:a16="http://schemas.microsoft.com/office/drawing/2014/main" id="{FF0FE620-4855-1065-311F-457C32BAC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192463"/>
            <a:ext cx="4511675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具体的な共同利用・共同研究による国際的にも優れた研究成果や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産業・社会活動等に大きな影響を与えた研究成果について、分かり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可能な限り、定量的なデータを併せて記載して、成果の卓越性等が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分かりやすいよう記入してください（○件から○件に増加し、世界一の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水準となった 等）。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・成果による学問的波及効果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・成果の具体的活用方法や成果による産業を含む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社会的波及効果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・大学の教育研究活動にもたらす改善効果　　等</a:t>
            </a: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29CDA69D-08E4-CBD7-FE99-984A013E9151}"/>
              </a:ext>
            </a:extLst>
          </p:cNvPr>
          <p:cNvSpPr/>
          <p:nvPr/>
        </p:nvSpPr>
        <p:spPr>
          <a:xfrm>
            <a:off x="228600" y="6172200"/>
            <a:ext cx="8610600" cy="604838"/>
          </a:xfrm>
          <a:prstGeom prst="round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D0A839ED-52E3-805B-202A-7A60503B1D8F}"/>
              </a:ext>
            </a:extLst>
          </p:cNvPr>
          <p:cNvSpPr/>
          <p:nvPr/>
        </p:nvSpPr>
        <p:spPr bwMode="auto">
          <a:xfrm>
            <a:off x="228600" y="6176963"/>
            <a:ext cx="1371600" cy="355600"/>
          </a:xfrm>
          <a:prstGeom prst="roundRect">
            <a:avLst/>
          </a:prstGeom>
          <a:solidFill>
            <a:srgbClr val="024FA1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用語解説</a:t>
            </a:r>
            <a:endParaRPr kumimoji="0" lang="en-US" altLang="ja-JP" sz="18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</p:txBody>
      </p:sp>
      <p:sp>
        <p:nvSpPr>
          <p:cNvPr id="4117" name="Text Box 14">
            <a:extLst>
              <a:ext uri="{FF2B5EF4-FFF2-40B4-BE49-F238E27FC236}">
                <a16:creationId xmlns:a16="http://schemas.microsoft.com/office/drawing/2014/main" id="{24E5616C-58B2-0D8E-D333-4C74A4239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237288"/>
            <a:ext cx="6324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説明が必要な用語については、必要に応じて「用語解説」を記載してください。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該当がない場合は、欄ごと削除してください。</a:t>
            </a:r>
          </a:p>
        </p:txBody>
      </p:sp>
      <p:sp>
        <p:nvSpPr>
          <p:cNvPr id="4118" name="Text Box 14">
            <a:extLst>
              <a:ext uri="{FF2B5EF4-FFF2-40B4-BE49-F238E27FC236}">
                <a16:creationId xmlns:a16="http://schemas.microsoft.com/office/drawing/2014/main" id="{D94FD4E9-5CB0-8CA8-D375-62220088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738188"/>
            <a:ext cx="2946400" cy="20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原則、レイアウトを変えずに作成して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ください。また、記載に当たっては、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専門的な知識がない人でも理解で 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きるよう、分かりやすく簡潔に記載し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てください。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「共同利用・共同研究による優れた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研究成果等」と合わせて</a:t>
            </a: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件までとし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ます。</a:t>
            </a:r>
          </a:p>
        </p:txBody>
      </p:sp>
      <p:sp>
        <p:nvSpPr>
          <p:cNvPr id="4119" name="Text Box 14">
            <a:extLst>
              <a:ext uri="{FF2B5EF4-FFF2-40B4-BE49-F238E27FC236}">
                <a16:creationId xmlns:a16="http://schemas.microsoft.com/office/drawing/2014/main" id="{0083555F-5A0D-34DA-525A-219E2D879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200" y="1609725"/>
            <a:ext cx="444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実施した共同利用・共同研究の内容及び共同利用・　　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共同研究による国際的にも優れた研究成果等について、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620</Words>
  <Application>Microsoft Office PowerPoint</Application>
  <PresentationFormat>画面に合わせる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52</cp:revision>
  <cp:lastPrinted>2020-12-18T17:57:45Z</cp:lastPrinted>
  <dcterms:created xsi:type="dcterms:W3CDTF">1601-01-01T00:00:00Z</dcterms:created>
  <dcterms:modified xsi:type="dcterms:W3CDTF">2023-12-08T01:32:29Z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