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19" r:id="rId2"/>
    <p:sldId id="307" r:id="rId3"/>
    <p:sldId id="300" r:id="rId4"/>
    <p:sldId id="317" r:id="rId5"/>
    <p:sldId id="325" r:id="rId6"/>
    <p:sldId id="326" r:id="rId7"/>
    <p:sldId id="320" r:id="rId8"/>
    <p:sldId id="327" r:id="rId9"/>
    <p:sldId id="328" r:id="rId10"/>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9694"/>
    <a:srgbClr val="EF476F"/>
    <a:srgbClr val="118BB2"/>
    <a:srgbClr val="073B4C"/>
    <a:srgbClr val="A3E7FF"/>
    <a:srgbClr val="CCFF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2" autoAdjust="0"/>
    <p:restoredTop sz="94622" autoAdjust="0"/>
  </p:normalViewPr>
  <p:slideViewPr>
    <p:cSldViewPr>
      <p:cViewPr varScale="1">
        <p:scale>
          <a:sx n="81" d="100"/>
          <a:sy n="81" d="100"/>
        </p:scale>
        <p:origin x="1286" y="5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7D57A1B-6562-4CEC-A40E-B98327757B9A}" type="datetimeFigureOut">
              <a:rPr kumimoji="1" lang="ja-JP" altLang="en-US" smtClean="0"/>
              <a:t>2023/10/24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DD21296-DC7F-4A75-8250-49A86838F4DC}" type="datetime1">
              <a:rPr kumimoji="1" lang="ja-JP" altLang="en-US" smtClean="0"/>
              <a:t>2023/10/24</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485967A-AE0E-4FD0-8B9A-69A61D5A2BF0}" type="datetime1">
              <a:rPr kumimoji="1" lang="ja-JP" altLang="en-US" smtClean="0"/>
              <a:t>2023/10/24</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47D8972-7A5D-47B7-AE85-A3A2024640AB}" type="datetime1">
              <a:rPr kumimoji="1" lang="ja-JP" altLang="en-US" smtClean="0"/>
              <a:t>2023/10/24</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B9A2669-9713-478C-B882-778B74B3E97A}" type="datetime1">
              <a:rPr kumimoji="1" lang="ja-JP" altLang="en-US" smtClean="0"/>
              <a:t>2023/10/24</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3190836-81B3-467D-859B-470BCD88C7CD}" type="datetime1">
              <a:rPr kumimoji="1" lang="ja-JP" altLang="en-US" smtClean="0"/>
              <a:t>2023/10/24</a:t>
            </a:fld>
            <a:endParaRPr kumimoji="1" lang="ja-JP" altLang="en-US" dirty="0"/>
          </a:p>
        </p:txBody>
      </p:sp>
      <p:sp>
        <p:nvSpPr>
          <p:cNvPr id="5" name="フッター プレースホルダー 4"/>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88A147-3520-4219-9EDB-24C7D45DDAC1}" type="datetime1">
              <a:rPr kumimoji="1" lang="ja-JP" altLang="en-US" smtClean="0"/>
              <a:t>2023/10/24</a:t>
            </a:fld>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5B4B85F-F0D8-40F5-BAEA-9CF22E16D5D0}" type="datetime1">
              <a:rPr kumimoji="1" lang="ja-JP" altLang="en-US" smtClean="0"/>
              <a:t>2023/10/24</a:t>
            </a:fld>
            <a:endParaRPr kumimoji="1" lang="ja-JP" altLang="en-US" dirty="0"/>
          </a:p>
        </p:txBody>
      </p:sp>
      <p:sp>
        <p:nvSpPr>
          <p:cNvPr id="8" name="フッター プレースホルダー 7"/>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4F78D94-BAE6-458C-A2C2-143CAF09C23C}" type="datetime1">
              <a:rPr kumimoji="1" lang="ja-JP" altLang="en-US" smtClean="0"/>
              <a:t>2023/10/24</a:t>
            </a:fld>
            <a:endParaRPr kumimoji="1" lang="ja-JP" altLang="en-US" dirty="0"/>
          </a:p>
        </p:txBody>
      </p:sp>
      <p:sp>
        <p:nvSpPr>
          <p:cNvPr id="4" name="フッター プレースホルダー 3"/>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327BFE8-6FF2-442A-9944-C4A41BBE50B8}" type="datetime1">
              <a:rPr kumimoji="1" lang="ja-JP" altLang="en-US" smtClean="0"/>
              <a:t>2023/10/24</a:t>
            </a:fld>
            <a:endParaRPr kumimoji="1" lang="ja-JP" altLang="en-US" dirty="0"/>
          </a:p>
        </p:txBody>
      </p:sp>
      <p:sp>
        <p:nvSpPr>
          <p:cNvPr id="3" name="フッター プレースホルダー 2"/>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989E1C4-E83E-4C43-A692-63CD84E7E5B0}" type="datetime1">
              <a:rPr kumimoji="1" lang="ja-JP" altLang="en-US" smtClean="0"/>
              <a:t>2023/10/24</a:t>
            </a:fld>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49949F5-80C4-4100-A009-FEEC80C0D6D8}" type="datetime1">
              <a:rPr kumimoji="1" lang="ja-JP" altLang="en-US" smtClean="0"/>
              <a:t>2023/10/24</a:t>
            </a:fld>
            <a:endParaRPr kumimoji="1" lang="ja-JP" altLang="en-US" dirty="0"/>
          </a:p>
        </p:txBody>
      </p:sp>
      <p:sp>
        <p:nvSpPr>
          <p:cNvPr id="6" name="フッター プレースホルダー 5"/>
          <p:cNvSpPr>
            <a:spLocks noGrp="1"/>
          </p:cNvSpPr>
          <p:nvPr>
            <p:ph type="ftr" sz="quarter" idx="11"/>
          </p:nvPr>
        </p:nvSpPr>
        <p:spPr/>
        <p:txBody>
          <a:bodyPr/>
          <a:lstStyle/>
          <a:p>
            <a:r>
              <a:rPr kumimoji="1" lang="ja-JP" altLang="en-US"/>
              <a:t>機関名：（フッター機能で入力）</a:t>
            </a:r>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9075D-825E-45FD-819A-78A0EE24AFB8}" type="datetime1">
              <a:rPr kumimoji="1" lang="ja-JP" altLang="en-US" smtClean="0"/>
              <a:t>2023/10/24</a:t>
            </a:fld>
            <a:endParaRPr kumimoji="1" lang="ja-JP" altLang="en-US" dirty="0"/>
          </a:p>
        </p:txBody>
      </p:sp>
      <p:sp>
        <p:nvSpPr>
          <p:cNvPr id="5" name="フッター プレースホルダー 4"/>
          <p:cNvSpPr>
            <a:spLocks noGrp="1"/>
          </p:cNvSpPr>
          <p:nvPr>
            <p:ph type="ftr" sz="quarter" idx="3"/>
          </p:nvPr>
        </p:nvSpPr>
        <p:spPr>
          <a:xfrm>
            <a:off x="627380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機関名：（フッター機能で入力）</a:t>
            </a:r>
            <a:endParaRPr kumimoji="1" lang="ja-JP" altLang="en-US" dirty="0"/>
          </a:p>
        </p:txBody>
      </p:sp>
      <p:sp>
        <p:nvSpPr>
          <p:cNvPr id="6" name="スライド番号プレースホルダー 5"/>
          <p:cNvSpPr>
            <a:spLocks noGrp="1"/>
          </p:cNvSpPr>
          <p:nvPr>
            <p:ph type="sldNum" sz="quarter" idx="4"/>
          </p:nvPr>
        </p:nvSpPr>
        <p:spPr>
          <a:xfrm>
            <a:off x="3656856" y="6173788"/>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861479"/>
            <a:ext cx="9361040" cy="2677656"/>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en-US" altLang="ja-JP" sz="1200" dirty="0">
              <a:latin typeface="+mn-ea"/>
            </a:endParaRPr>
          </a:p>
          <a:p>
            <a:pPr marL="180975" indent="-180975"/>
            <a:r>
              <a:rPr lang="ja-JP" altLang="en-US" sz="1200" dirty="0">
                <a:latin typeface="+mn-ea"/>
              </a:rPr>
              <a:t>〇スライド２以降の記載内容は、文部科学省における本事業採択についての対外的な説明や、審査における論点の明確化の観点から、本事業の公募要領等を踏まえ、最低限記載いただきたい論点や内容について明記したものです。したがって、実施事業に関することで項目に記載できなかった内容又は補足が必要な内容があれば</a:t>
            </a:r>
            <a:r>
              <a:rPr lang="en-US" altLang="ja-JP" sz="1200" dirty="0">
                <a:latin typeface="+mn-ea"/>
              </a:rPr>
              <a:t>､</a:t>
            </a:r>
            <a:r>
              <a:rPr lang="ja-JP" altLang="en-US" sz="1200" dirty="0">
                <a:latin typeface="+mn-ea"/>
              </a:rPr>
              <a:t>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〇各項目の枠の大きさは便宜的なものですので、適宜変更の上、作成願います。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〇公募要領記載事項に加え、積極的に独自提案を記載願います。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a:t>
            </a:r>
            <a:r>
              <a:rPr kumimoji="1" lang="ja-JP" altLang="en-US" sz="1200" b="0" i="0" u="none" strike="noStrike" kern="1200" cap="none" spc="0" normalizeH="0" baseline="0" noProof="0" dirty="0">
                <a:ln>
                  <a:noFill/>
                </a:ln>
                <a:effectLst/>
                <a:uLnTx/>
                <a:uFillTx/>
                <a:latin typeface="Segoe UI"/>
                <a:ea typeface="メイリオ"/>
                <a:cs typeface="+mn-cs"/>
              </a:rPr>
              <a:t>様式自由</a:t>
            </a:r>
            <a:r>
              <a:rPr kumimoji="1" lang="ja-JP" altLang="en-US" sz="1200" b="0" i="0" u="none" strike="noStrike" kern="1200" cap="none" spc="0" normalizeH="0" baseline="0" noProof="0" dirty="0">
                <a:ln>
                  <a:noFill/>
                </a:ln>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effectLst/>
                <a:uLnTx/>
                <a:uFillTx/>
                <a:latin typeface="メイリオ"/>
                <a:ea typeface="メイリオ"/>
                <a:cs typeface="+mn-cs"/>
              </a:rPr>
              <a:t>､MS</a:t>
            </a:r>
            <a:r>
              <a:rPr kumimoji="1" lang="ja-JP" altLang="en-US" sz="1200" b="0" i="0" u="none" strike="noStrike" kern="1200" cap="none" spc="0" normalizeH="0" baseline="0" noProof="0" dirty="0">
                <a:ln>
                  <a:noFill/>
                </a:ln>
                <a:effectLst/>
                <a:uLnTx/>
                <a:uFillTx/>
                <a:latin typeface="メイリオ"/>
                <a:ea typeface="メイリオ"/>
                <a:cs typeface="+mn-cs"/>
              </a:rPr>
              <a:t>ｺﾞｼｯｸ </a:t>
            </a:r>
            <a:r>
              <a:rPr kumimoji="1" lang="en-US" altLang="ja-JP" sz="1200" b="0" i="0" u="none" strike="noStrike" kern="1200" cap="none" spc="0" normalizeH="0" baseline="0" noProof="0" dirty="0">
                <a:ln>
                  <a:noFill/>
                </a:ln>
                <a:effectLst/>
                <a:uLnTx/>
                <a:uFillTx/>
                <a:latin typeface="メイリオ"/>
                <a:ea typeface="メイリオ"/>
                <a:cs typeface="+mn-cs"/>
              </a:rPr>
              <a:t>or </a:t>
            </a:r>
            <a:r>
              <a:rPr kumimoji="1" lang="ja-JP" altLang="en-US" sz="1200" b="0" i="0" u="none" strike="noStrike" kern="1200" cap="none" spc="0" normalizeH="0" baseline="0" noProof="0" dirty="0">
                <a:ln>
                  <a:noFill/>
                </a:ln>
                <a:effectLst/>
                <a:uLnTx/>
                <a:uFillTx/>
                <a:latin typeface="メイリオ"/>
                <a:ea typeface="メイリオ"/>
                <a:cs typeface="+mn-cs"/>
              </a:rPr>
              <a:t>ﾒｲﾘｵ </a:t>
            </a:r>
            <a:r>
              <a:rPr kumimoji="1" lang="en-US" altLang="ja-JP" sz="1200" b="0" i="0" u="none" strike="noStrike" kern="1200" cap="none" spc="0" normalizeH="0" baseline="0" noProof="0" dirty="0">
                <a:ln>
                  <a:noFill/>
                </a:ln>
                <a:effectLst/>
                <a:uLnTx/>
                <a:uFillTx/>
                <a:latin typeface="メイリオ"/>
                <a:ea typeface="メイリオ"/>
                <a:cs typeface="+mn-cs"/>
              </a:rPr>
              <a:t>11</a:t>
            </a:r>
            <a:r>
              <a:rPr kumimoji="1" lang="ja-JP" altLang="en-US" sz="1200" b="0" i="0" u="none" strike="noStrike" kern="1200" cap="none" spc="0" normalizeH="0" baseline="0" noProof="0" dirty="0">
                <a:ln>
                  <a:noFill/>
                </a:ln>
                <a:effectLst/>
                <a:uLnTx/>
                <a:uFillTx/>
                <a:latin typeface="メイリオ"/>
                <a:ea typeface="メイリオ"/>
                <a:cs typeface="+mn-cs"/>
              </a:rPr>
              <a:t>ﾎﾟｲﾝﾄ以上とすること（以降、同様とする）</a:t>
            </a:r>
            <a:r>
              <a:rPr kumimoji="1" lang="en-US" altLang="ja-JP" sz="1200" b="0" i="0" u="none" strike="noStrike" kern="1200" cap="none" spc="0" normalizeH="0" baseline="0" noProof="0" dirty="0">
                <a:ln>
                  <a:noFill/>
                </a:ln>
                <a:effectLst/>
                <a:uLnTx/>
                <a:uFillTx/>
                <a:latin typeface="メイリオ"/>
                <a:ea typeface="メイリオ"/>
                <a:cs typeface="+mn-cs"/>
              </a:rPr>
              <a:t>｡</a:t>
            </a:r>
          </a:p>
          <a:p>
            <a:pPr marL="180975" indent="-180975"/>
            <a:endParaRPr lang="en-US" altLang="ja-JP" sz="1200" dirty="0">
              <a:latin typeface="メイリオ"/>
              <a:ea typeface="メイリオ"/>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1"/>
            <a:ext cx="9900000" cy="492147"/>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a:t>
            </a:r>
            <a:r>
              <a:rPr lang="ja-JP" altLang="en-US" sz="1200" spc="-120" dirty="0">
                <a:solidFill>
                  <a:schemeClr val="bg1"/>
                </a:solidFill>
                <a:latin typeface="+mj-ea"/>
              </a:rPr>
              <a:t>「地域ニーズに応える産学官連携を通じたリカレント教育プラットフォーム構築支援事業」実績報告書</a:t>
            </a:r>
            <a:r>
              <a:rPr lang="en-US" altLang="ja-JP" sz="1200" spc="-120" dirty="0">
                <a:solidFill>
                  <a:schemeClr val="bg1"/>
                </a:solidFill>
                <a:latin typeface="+mj-ea"/>
              </a:rPr>
              <a:t> (P</a:t>
            </a:r>
            <a:fld id="{7DF22854-5471-4D76-A61C-50AF16AABE74}" type="slidenum">
              <a:rPr lang="en-US" altLang="ja-JP" sz="1200" spc="-120">
                <a:solidFill>
                  <a:schemeClr val="bg1"/>
                </a:solidFill>
                <a:latin typeface="+mj-ea"/>
              </a:rPr>
              <a:pPr/>
              <a:t>1</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a:t>
            </a:r>
            <a:r>
              <a:rPr lang="zh-TW" altLang="en-US" sz="1200" b="1" dirty="0">
                <a:solidFill>
                  <a:schemeClr val="bg1"/>
                </a:solidFill>
              </a:rPr>
              <a:t>（別紙１）</a:t>
            </a:r>
            <a:endParaRPr lang="ja-JP" altLang="en-US" sz="1200" b="1" dirty="0">
              <a:solidFill>
                <a:schemeClr val="bg1"/>
              </a:solidFill>
            </a:endParaRPr>
          </a:p>
        </p:txBody>
      </p:sp>
      <p:sp>
        <p:nvSpPr>
          <p:cNvPr id="2" name="テキスト ボックス 1">
            <a:extLst>
              <a:ext uri="{FF2B5EF4-FFF2-40B4-BE49-F238E27FC236}">
                <a16:creationId xmlns:a16="http://schemas.microsoft.com/office/drawing/2014/main" id="{708F11C9-E403-4417-9E26-5B56E8088ECC}"/>
              </a:ext>
            </a:extLst>
          </p:cNvPr>
          <p:cNvSpPr txBox="1"/>
          <p:nvPr/>
        </p:nvSpPr>
        <p:spPr>
          <a:xfrm>
            <a:off x="200472" y="492147"/>
            <a:ext cx="3672408" cy="369332"/>
          </a:xfrm>
          <a:prstGeom prst="rect">
            <a:avLst/>
          </a:prstGeom>
          <a:noFill/>
        </p:spPr>
        <p:txBody>
          <a:bodyPr wrap="square" rtlCol="0">
            <a:spAutoFit/>
          </a:bodyPr>
          <a:lstStyle/>
          <a:p>
            <a:r>
              <a:rPr kumimoji="1" lang="ja-JP" altLang="en-US" dirty="0"/>
              <a:t>＜記載にあたっての留意点＞</a:t>
            </a:r>
          </a:p>
        </p:txBody>
      </p:sp>
      <p:sp>
        <p:nvSpPr>
          <p:cNvPr id="4" name="フッター プレースホルダー 3">
            <a:extLst>
              <a:ext uri="{FF2B5EF4-FFF2-40B4-BE49-F238E27FC236}">
                <a16:creationId xmlns:a16="http://schemas.microsoft.com/office/drawing/2014/main" id="{B9FCCD62-9AD6-04EF-BDE0-35F07496A8C8}"/>
              </a:ext>
            </a:extLst>
          </p:cNvPr>
          <p:cNvSpPr>
            <a:spLocks noGrp="1"/>
          </p:cNvSpPr>
          <p:nvPr>
            <p:ph type="ftr" sz="quarter" idx="11"/>
          </p:nvPr>
        </p:nvSpPr>
        <p:spPr>
          <a:xfrm>
            <a:off x="495300" y="6308726"/>
            <a:ext cx="8915400" cy="365125"/>
          </a:xfrm>
        </p:spPr>
        <p:txBody>
          <a:bodyPr/>
          <a:lstStyle/>
          <a:p>
            <a:pPr algn="l"/>
            <a:r>
              <a:rPr kumimoji="1" lang="ja-JP" altLang="en-US" dirty="0"/>
              <a:t>機関名：（フッター機能で入力）、事業テーマ名：（フッター機能で入力）</a:t>
            </a:r>
          </a:p>
        </p:txBody>
      </p:sp>
    </p:spTree>
    <p:extLst>
      <p:ext uri="{BB962C8B-B14F-4D97-AF65-F5344CB8AC3E}">
        <p14:creationId xmlns:p14="http://schemas.microsoft.com/office/powerpoint/2010/main" val="2027949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9" name="テキスト ボックス 8"/>
          <p:cNvSpPr txBox="1"/>
          <p:nvPr/>
        </p:nvSpPr>
        <p:spPr>
          <a:xfrm>
            <a:off x="125464" y="692696"/>
            <a:ext cx="9649072" cy="5262979"/>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▼本事業で取り組む事業全体が分かるよう作成すること。文章のみで説明するのではなく、視覚的に分かりやすく説明してください。</a:t>
            </a:r>
            <a:endParaRPr lang="en-US" altLang="ja-JP" sz="1200" dirty="0">
              <a:latin typeface="+mn-ea"/>
            </a:endParaRPr>
          </a:p>
          <a:p>
            <a:r>
              <a:rPr lang="ja-JP" altLang="en-US" sz="1200" dirty="0">
                <a:latin typeface="+mn-ea"/>
              </a:rPr>
              <a:t>▼本事業の最終的な目標は、地域ニーズに応える人材の継続的な輩出に向けた仕組みの定着化を図ることであるが、その目標の達成状況も記載願います。</a:t>
            </a:r>
            <a:endParaRPr lang="en-US" altLang="ja-JP" sz="1200" dirty="0">
              <a:latin typeface="+mn-ea"/>
            </a:endParaRPr>
          </a:p>
          <a:p>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11" name="角丸四角形 10"/>
          <p:cNvSpPr/>
          <p:nvPr/>
        </p:nvSpPr>
        <p:spPr>
          <a:xfrm>
            <a:off x="28338" y="333797"/>
            <a:ext cx="218835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令和３年度</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等成長分野を中心とした就職・転職支援のためのリカレント教育推進事業」企画提案書（</a:t>
            </a:r>
            <a:r>
              <a:rPr lang="en-US" altLang="ja-JP" sz="1100" spc="-120" dirty="0">
                <a:solidFill>
                  <a:schemeClr val="bg1"/>
                </a:solidFill>
                <a:latin typeface="+mj-ea"/>
              </a:rPr>
              <a:t>Ⅰ</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リテラシー）</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2</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令和４年度「地域ニーズに応える産学官連携を通じたリカレント教育プラットフォーム構築支援事業」実績報告書</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2</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a:t>
            </a:r>
            <a:r>
              <a:rPr lang="zh-TW" altLang="en-US" sz="1200" b="1" dirty="0">
                <a:solidFill>
                  <a:schemeClr val="bg1"/>
                </a:solidFill>
              </a:rPr>
              <a:t>（別紙１）</a:t>
            </a:r>
            <a:endParaRPr lang="ja-JP" altLang="en-US" sz="1200" b="1" dirty="0">
              <a:solidFill>
                <a:schemeClr val="bg1"/>
              </a:solidFill>
            </a:endParaRPr>
          </a:p>
        </p:txBody>
      </p:sp>
      <p:sp>
        <p:nvSpPr>
          <p:cNvPr id="3" name="フッター プレースホルダー 3">
            <a:extLst>
              <a:ext uri="{FF2B5EF4-FFF2-40B4-BE49-F238E27FC236}">
                <a16:creationId xmlns:a16="http://schemas.microsoft.com/office/drawing/2014/main" id="{67B8D784-CD17-F3C5-D406-8DA526A2BDF1}"/>
              </a:ext>
            </a:extLst>
          </p:cNvPr>
          <p:cNvSpPr txBox="1">
            <a:spLocks/>
          </p:cNvSpPr>
          <p:nvPr/>
        </p:nvSpPr>
        <p:spPr>
          <a:xfrm>
            <a:off x="495300" y="6308726"/>
            <a:ext cx="8915400"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ja-JP" altLang="en-US"/>
              <a:t>機関名：（フッター機能で入力）、事業テーマ名：（フッター機能で入力）</a:t>
            </a:r>
            <a:endParaRPr lang="ja-JP" altLang="en-US" dirty="0"/>
          </a:p>
        </p:txBody>
      </p:sp>
    </p:spTree>
    <p:extLst>
      <p:ext uri="{BB962C8B-B14F-4D97-AF65-F5344CB8AC3E}">
        <p14:creationId xmlns:p14="http://schemas.microsoft.com/office/powerpoint/2010/main" val="2524188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3404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プラットフォーム構築</a:t>
            </a:r>
            <a:r>
              <a:rPr lang="ja-JP" altLang="en-US" sz="1400" dirty="0">
                <a:solidFill>
                  <a:schemeClr val="lt1"/>
                </a:solidFill>
                <a:latin typeface="+mj-ea"/>
                <a:ea typeface="+mj-ea"/>
              </a:rPr>
              <a:t>イメージ</a:t>
            </a:r>
          </a:p>
        </p:txBody>
      </p:sp>
      <p:sp>
        <p:nvSpPr>
          <p:cNvPr id="9" name="テキスト ボックス 8"/>
          <p:cNvSpPr txBox="1"/>
          <p:nvPr/>
        </p:nvSpPr>
        <p:spPr>
          <a:xfrm>
            <a:off x="122326" y="660276"/>
            <a:ext cx="9649072" cy="2677656"/>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▼構築するプラットフォーム（産、学、官、金）の体制や取組内容について、文章のみで説明するのではなく、図や表を用いて視覚的に分かりやすく説明してください。</a:t>
            </a:r>
            <a:endParaRPr lang="en-US" altLang="ja-JP" sz="1200" dirty="0">
              <a:latin typeface="+mn-ea"/>
            </a:endParaRPr>
          </a:p>
          <a:p>
            <a:pPr marL="180000" indent="-180000"/>
            <a:r>
              <a:rPr lang="ja-JP" altLang="en-US" sz="1200" dirty="0">
                <a:latin typeface="+mn-ea"/>
              </a:rPr>
              <a:t>▼各機関の名称、役割等を連携機関毎に具体的に記載願います。</a:t>
            </a:r>
            <a:endParaRPr lang="en-US" altLang="ja-JP" sz="1200" dirty="0">
              <a:latin typeface="+mn-ea"/>
            </a:endParaRPr>
          </a:p>
          <a:p>
            <a:pPr marL="180000" indent="-180000"/>
            <a:r>
              <a:rPr lang="ja-JP" altLang="en-US" sz="1200" dirty="0">
                <a:latin typeface="+mn-ea"/>
              </a:rPr>
              <a:t>▼既存組織を当該事業のプラットフォームに活用した場合、既存組織を本事業の趣旨に沿ったものとするためにどのような変更等を行ったかなど、既存組織と本事業のプラットフォームとの相違点について、明確に説明してください。</a:t>
            </a:r>
            <a:br>
              <a:rPr lang="en-US" altLang="ja-JP" sz="1200" dirty="0">
                <a:latin typeface="+mn-ea"/>
              </a:rPr>
            </a:b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3</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令和４年度「地域ニーズに応える産学官連携を通じたリカレント教育プラットフォーム構築支援事業」</a:t>
            </a:r>
            <a:r>
              <a:rPr lang="ja-JP" altLang="en-US" sz="1200" spc="-120" dirty="0">
                <a:solidFill>
                  <a:schemeClr val="bg1"/>
                </a:solidFill>
                <a:latin typeface="+mj-ea"/>
              </a:rPr>
              <a:t>実績報告書</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3</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a:t>
            </a:r>
            <a:r>
              <a:rPr lang="zh-TW" altLang="en-US" sz="1200" b="1" dirty="0">
                <a:solidFill>
                  <a:schemeClr val="bg1"/>
                </a:solidFill>
              </a:rPr>
              <a:t>（別紙１）</a:t>
            </a:r>
            <a:endParaRPr lang="ja-JP" altLang="en-US" sz="1200" b="1" dirty="0">
              <a:solidFill>
                <a:schemeClr val="bg1"/>
              </a:solidFill>
            </a:endParaRPr>
          </a:p>
        </p:txBody>
      </p:sp>
      <p:sp>
        <p:nvSpPr>
          <p:cNvPr id="3" name="フッター プレースホルダー 3">
            <a:extLst>
              <a:ext uri="{FF2B5EF4-FFF2-40B4-BE49-F238E27FC236}">
                <a16:creationId xmlns:a16="http://schemas.microsoft.com/office/drawing/2014/main" id="{AA9A36C2-795D-EDF3-9E2D-8A013DA758C4}"/>
              </a:ext>
            </a:extLst>
          </p:cNvPr>
          <p:cNvSpPr>
            <a:spLocks noGrp="1"/>
          </p:cNvSpPr>
          <p:nvPr>
            <p:ph type="ftr" sz="quarter" idx="11"/>
          </p:nvPr>
        </p:nvSpPr>
        <p:spPr>
          <a:xfrm>
            <a:off x="495300" y="6308726"/>
            <a:ext cx="8915400" cy="365125"/>
          </a:xfrm>
        </p:spPr>
        <p:txBody>
          <a:bodyPr/>
          <a:lstStyle/>
          <a:p>
            <a:pPr algn="l"/>
            <a:r>
              <a:rPr kumimoji="1" lang="ja-JP" altLang="en-US"/>
              <a:t>機関名：（フッター機能で入力）、事業テーマ名：（フッター機能で入力）</a:t>
            </a:r>
            <a:endParaRPr kumimoji="1" lang="ja-JP" altLang="en-US" dirty="0"/>
          </a:p>
        </p:txBody>
      </p:sp>
    </p:spTree>
    <p:extLst>
      <p:ext uri="{BB962C8B-B14F-4D97-AF65-F5344CB8AC3E}">
        <p14:creationId xmlns:p14="http://schemas.microsoft.com/office/powerpoint/2010/main" val="4748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92790"/>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令和４年度「地域ニーズに応える産学官連携を通じたリカレント教育プラットフォーム構築支援事業」</a:t>
            </a:r>
            <a:r>
              <a:rPr lang="ja-JP" altLang="en-US" sz="1200" spc="-120" dirty="0">
                <a:solidFill>
                  <a:prstClr val="white"/>
                </a:solidFill>
                <a:latin typeface="游ゴシック Bold"/>
                <a:ea typeface="メイリオ"/>
              </a:rPr>
              <a:t>実績報告</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３</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1137228"/>
            <a:ext cx="9520608" cy="2308324"/>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a:t>
            </a:r>
            <a:r>
              <a:rPr kumimoji="1" lang="ja-JP" altLang="en-US" sz="1200" b="0" i="0" u="none" strike="noStrike" kern="1200" cap="none" spc="0" normalizeH="0" baseline="0" noProof="0" dirty="0">
                <a:ln>
                  <a:noFill/>
                </a:ln>
                <a:effectLst/>
                <a:uLnTx/>
                <a:uFillTx/>
                <a:latin typeface="メイリオ"/>
                <a:ea typeface="メイリオ"/>
                <a:cs typeface="+mn-cs"/>
              </a:rPr>
              <a:t>地域におけるリカレント教育に関する人材ニーズ調査において、求められている教育内容や人材像をどのように把握</a:t>
            </a:r>
            <a:r>
              <a:rPr lang="ja-JP" altLang="en-US" sz="1200" dirty="0">
                <a:latin typeface="メイリオ"/>
                <a:ea typeface="メイリオ"/>
              </a:rPr>
              <a:t>した</a:t>
            </a:r>
            <a:r>
              <a:rPr kumimoji="1" lang="ja-JP" altLang="en-US" sz="1200" b="0" i="0" u="none" strike="noStrike" kern="1200" cap="none" spc="0" normalizeH="0" baseline="0" noProof="0" dirty="0">
                <a:ln>
                  <a:noFill/>
                </a:ln>
                <a:effectLst/>
                <a:uLnTx/>
                <a:uFillTx/>
                <a:latin typeface="メイリオ"/>
                <a:ea typeface="メイリオ"/>
                <a:cs typeface="+mn-cs"/>
              </a:rPr>
              <a:t>のか具体的に記載願います。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128464" y="569402"/>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地域に分散している人材ニーズの調査・把握</a:t>
            </a:r>
          </a:p>
        </p:txBody>
      </p:sp>
      <p:sp>
        <p:nvSpPr>
          <p:cNvPr id="3" name="フッター プレースホルダー 3">
            <a:extLst>
              <a:ext uri="{FF2B5EF4-FFF2-40B4-BE49-F238E27FC236}">
                <a16:creationId xmlns:a16="http://schemas.microsoft.com/office/drawing/2014/main" id="{F37F6D3F-7006-D56A-53A3-7D4E55023C9F}"/>
              </a:ext>
            </a:extLst>
          </p:cNvPr>
          <p:cNvSpPr>
            <a:spLocks noGrp="1"/>
          </p:cNvSpPr>
          <p:nvPr>
            <p:ph type="ftr" sz="quarter" idx="11"/>
          </p:nvPr>
        </p:nvSpPr>
        <p:spPr>
          <a:xfrm>
            <a:off x="495300" y="6308726"/>
            <a:ext cx="8915400" cy="365125"/>
          </a:xfrm>
        </p:spPr>
        <p:txBody>
          <a:bodyPr/>
          <a:lstStyle/>
          <a:p>
            <a:pPr algn="l"/>
            <a:r>
              <a:rPr kumimoji="1" lang="ja-JP" altLang="en-US"/>
              <a:t>機関名：（フッター機能で入力）、事業テーマ名：（フッター機能で入力）</a:t>
            </a:r>
            <a:endParaRPr kumimoji="1" lang="ja-JP" altLang="en-US" dirty="0"/>
          </a:p>
        </p:txBody>
      </p:sp>
    </p:spTree>
    <p:extLst>
      <p:ext uri="{BB962C8B-B14F-4D97-AF65-F5344CB8AC3E}">
        <p14:creationId xmlns:p14="http://schemas.microsoft.com/office/powerpoint/2010/main" val="244287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令和４年度「地域ニーズに応える産学官連携を通じたリカレント教育プラットフォーム構築支援事業」</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実績報告書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３</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1137228"/>
            <a:ext cx="9448600" cy="5078313"/>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a:t>
            </a:r>
            <a:r>
              <a:rPr kumimoji="1" lang="ja-JP" altLang="en-US" sz="1200" b="0" i="0" u="none" strike="noStrike" kern="1200" cap="none" spc="0" normalizeH="0" baseline="0" noProof="0" dirty="0">
                <a:ln>
                  <a:noFill/>
                </a:ln>
                <a:effectLst/>
                <a:uLnTx/>
                <a:uFillTx/>
                <a:latin typeface="+mn-ea"/>
                <a:cs typeface="+mn-cs"/>
              </a:rPr>
              <a:t>大学等が保有する</a:t>
            </a:r>
            <a:r>
              <a:rPr lang="ja-JP" altLang="ja-JP" sz="1200" dirty="0">
                <a:effectLst/>
                <a:latin typeface="+mn-ea"/>
                <a:cs typeface="ＭＳ 明朝" panose="02020609040205080304" pitchFamily="17" charset="-128"/>
              </a:rPr>
              <a:t>リカレント教育</a:t>
            </a:r>
            <a:r>
              <a:rPr lang="ja-JP" altLang="en-US" sz="1200" dirty="0">
                <a:effectLst/>
                <a:latin typeface="+mn-ea"/>
                <a:cs typeface="ＭＳ 明朝" panose="02020609040205080304" pitchFamily="17" charset="-128"/>
              </a:rPr>
              <a:t>に関する教育コンテンツをどのようにとりまとめて、構築するプラットフォーム内で共有</a:t>
            </a:r>
            <a:r>
              <a:rPr lang="ja-JP" altLang="en-US" sz="1200" dirty="0">
                <a:latin typeface="+mn-ea"/>
                <a:cs typeface="ＭＳ 明朝" panose="02020609040205080304" pitchFamily="17" charset="-128"/>
              </a:rPr>
              <a:t>したか</a:t>
            </a:r>
            <a:r>
              <a:rPr lang="ja-JP" altLang="en-US" sz="1200" dirty="0">
                <a:effectLst/>
                <a:latin typeface="+mn-ea"/>
                <a:cs typeface="ＭＳ 明朝" panose="02020609040205080304" pitchFamily="17" charset="-128"/>
              </a:rPr>
              <a:t>記載願います。</a:t>
            </a: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128464" y="476672"/>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教育コンテンツの集約・</a:t>
            </a:r>
            <a:r>
              <a:rPr lang="ja-JP" altLang="en-US" sz="1400" dirty="0">
                <a:solidFill>
                  <a:prstClr val="white"/>
                </a:solidFill>
                <a:latin typeface="游ゴシック Bold"/>
                <a:ea typeface="游ゴシック Bold"/>
              </a:rPr>
              <a:t>共有</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3" name="フッター プレースホルダー 3">
            <a:extLst>
              <a:ext uri="{FF2B5EF4-FFF2-40B4-BE49-F238E27FC236}">
                <a16:creationId xmlns:a16="http://schemas.microsoft.com/office/drawing/2014/main" id="{CB716F72-BD72-62C1-32E6-9A883EB9868A}"/>
              </a:ext>
            </a:extLst>
          </p:cNvPr>
          <p:cNvSpPr>
            <a:spLocks noGrp="1"/>
          </p:cNvSpPr>
          <p:nvPr>
            <p:ph type="ftr" sz="quarter" idx="11"/>
          </p:nvPr>
        </p:nvSpPr>
        <p:spPr>
          <a:xfrm>
            <a:off x="495300" y="6308726"/>
            <a:ext cx="8915400" cy="365125"/>
          </a:xfrm>
        </p:spPr>
        <p:txBody>
          <a:bodyPr/>
          <a:lstStyle/>
          <a:p>
            <a:pPr algn="l"/>
            <a:r>
              <a:rPr kumimoji="1" lang="ja-JP" altLang="en-US"/>
              <a:t>機関名：（フッター機能で入力）、事業テーマ名：（フッター機能で入力）</a:t>
            </a:r>
            <a:endParaRPr kumimoji="1" lang="ja-JP" altLang="en-US" dirty="0"/>
          </a:p>
        </p:txBody>
      </p:sp>
    </p:spTree>
    <p:extLst>
      <p:ext uri="{BB962C8B-B14F-4D97-AF65-F5344CB8AC3E}">
        <p14:creationId xmlns:p14="http://schemas.microsoft.com/office/powerpoint/2010/main" val="2865572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令和４年度「地域ニーズに応える産学官連携を通じたリカレント教育プラットフォーム構築支援事業」</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実績報告書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３</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1137228"/>
            <a:ext cx="9448600" cy="5078313"/>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a:t>
            </a:r>
            <a:r>
              <a:rPr lang="ja-JP" altLang="ja-JP" sz="1200" dirty="0">
                <a:effectLst/>
                <a:latin typeface="+mn-ea"/>
                <a:cs typeface="ＭＳ 明朝" panose="02020609040205080304" pitchFamily="17" charset="-128"/>
              </a:rPr>
              <a:t>リカレント教育</a:t>
            </a:r>
            <a:r>
              <a:rPr lang="ja-JP" altLang="en-US" sz="1200" dirty="0">
                <a:effectLst/>
                <a:latin typeface="+mn-ea"/>
                <a:cs typeface="ＭＳ 明朝" panose="02020609040205080304" pitchFamily="17" charset="-128"/>
              </a:rPr>
              <a:t>に関する人材ニーズの</a:t>
            </a:r>
            <a:r>
              <a:rPr lang="ja-JP" altLang="ja-JP" sz="1200" dirty="0">
                <a:effectLst/>
                <a:latin typeface="+mn-ea"/>
                <a:cs typeface="ＭＳ 明朝" panose="02020609040205080304" pitchFamily="17" charset="-128"/>
              </a:rPr>
              <a:t>調査結果</a:t>
            </a:r>
            <a:r>
              <a:rPr lang="ja-JP" altLang="en-US" sz="1200" dirty="0">
                <a:effectLst/>
                <a:latin typeface="+mn-ea"/>
                <a:cs typeface="ＭＳ 明朝" panose="02020609040205080304" pitchFamily="17" charset="-128"/>
              </a:rPr>
              <a:t>を踏まえ、個別のニーズに応じた教育内容を提供できるようなマッチングをどのように行ったか記載願います</a:t>
            </a:r>
            <a:r>
              <a:rPr lang="ja-JP" altLang="ja-JP" sz="1200" dirty="0">
                <a:effectLst/>
                <a:latin typeface="+mn-ea"/>
                <a:cs typeface="ＭＳ 明朝" panose="02020609040205080304" pitchFamily="17" charset="-128"/>
              </a:rPr>
              <a:t>。</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200472" y="526702"/>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人材ニーズとコンテンツのマッチング</a:t>
            </a:r>
          </a:p>
        </p:txBody>
      </p:sp>
      <p:sp>
        <p:nvSpPr>
          <p:cNvPr id="3" name="フッター プレースホルダー 3">
            <a:extLst>
              <a:ext uri="{FF2B5EF4-FFF2-40B4-BE49-F238E27FC236}">
                <a16:creationId xmlns:a16="http://schemas.microsoft.com/office/drawing/2014/main" id="{446C8951-6ABF-8858-25B3-55600F29E0A0}"/>
              </a:ext>
            </a:extLst>
          </p:cNvPr>
          <p:cNvSpPr>
            <a:spLocks noGrp="1"/>
          </p:cNvSpPr>
          <p:nvPr>
            <p:ph type="ftr" sz="quarter" idx="11"/>
          </p:nvPr>
        </p:nvSpPr>
        <p:spPr>
          <a:xfrm>
            <a:off x="495300" y="6308726"/>
            <a:ext cx="8915400" cy="365125"/>
          </a:xfrm>
        </p:spPr>
        <p:txBody>
          <a:bodyPr/>
          <a:lstStyle/>
          <a:p>
            <a:pPr algn="l"/>
            <a:r>
              <a:rPr kumimoji="1" lang="ja-JP" altLang="en-US"/>
              <a:t>機関名：（フッター機能で入力）、事業テーマ名：（フッター機能で入力）</a:t>
            </a:r>
            <a:endParaRPr kumimoji="1" lang="ja-JP" altLang="en-US" dirty="0"/>
          </a:p>
        </p:txBody>
      </p:sp>
    </p:spTree>
    <p:extLst>
      <p:ext uri="{BB962C8B-B14F-4D97-AF65-F5344CB8AC3E}">
        <p14:creationId xmlns:p14="http://schemas.microsoft.com/office/powerpoint/2010/main" val="607271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令和４年度「地域ニーズに応える産学官連携を通じたリカレント教育プラットフォーム構築支援事業」</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実績報告書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３</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134438" y="531381"/>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広報・周知</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8" name="テキスト ボックス 7">
            <a:extLst>
              <a:ext uri="{FF2B5EF4-FFF2-40B4-BE49-F238E27FC236}">
                <a16:creationId xmlns:a16="http://schemas.microsoft.com/office/drawing/2014/main" id="{80806854-99CE-45A5-9E5D-E194CEC990BD}"/>
              </a:ext>
            </a:extLst>
          </p:cNvPr>
          <p:cNvSpPr txBox="1"/>
          <p:nvPr/>
        </p:nvSpPr>
        <p:spPr>
          <a:xfrm>
            <a:off x="128464" y="1208997"/>
            <a:ext cx="9649072" cy="2123658"/>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▼個人・企業がリカレント教育を活用する誘因となった広報・周知</a:t>
            </a:r>
            <a:r>
              <a:rPr lang="ja-JP" altLang="en-US" sz="1200" dirty="0">
                <a:solidFill>
                  <a:srgbClr val="000000"/>
                </a:solidFill>
                <a:effectLst/>
                <a:latin typeface="+mn-ea"/>
                <a:cs typeface="ＭＳ 明朝" panose="02020609040205080304" pitchFamily="17" charset="-128"/>
              </a:rPr>
              <a:t>方法について記載願います。</a:t>
            </a:r>
            <a:endParaRPr lang="en-US" altLang="ja-JP" sz="1200" dirty="0">
              <a:solidFill>
                <a:prstClr val="black"/>
              </a:solidFill>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3" name="フッター プレースホルダー 3">
            <a:extLst>
              <a:ext uri="{FF2B5EF4-FFF2-40B4-BE49-F238E27FC236}">
                <a16:creationId xmlns:a16="http://schemas.microsoft.com/office/drawing/2014/main" id="{7B1879AF-68D3-57B8-A93A-AADB6264F9C9}"/>
              </a:ext>
            </a:extLst>
          </p:cNvPr>
          <p:cNvSpPr>
            <a:spLocks noGrp="1"/>
          </p:cNvSpPr>
          <p:nvPr>
            <p:ph type="ftr" sz="quarter" idx="11"/>
          </p:nvPr>
        </p:nvSpPr>
        <p:spPr>
          <a:xfrm>
            <a:off x="495300" y="6308726"/>
            <a:ext cx="8915400" cy="365125"/>
          </a:xfrm>
        </p:spPr>
        <p:txBody>
          <a:bodyPr/>
          <a:lstStyle/>
          <a:p>
            <a:pPr algn="l"/>
            <a:r>
              <a:rPr kumimoji="1" lang="ja-JP" altLang="en-US"/>
              <a:t>機関名：（フッター機能で入力）、事業テーマ名：（フッター機能で入力）</a:t>
            </a:r>
            <a:endParaRPr kumimoji="1" lang="ja-JP" altLang="en-US" dirty="0"/>
          </a:p>
        </p:txBody>
      </p:sp>
    </p:spTree>
    <p:extLst>
      <p:ext uri="{BB962C8B-B14F-4D97-AF65-F5344CB8AC3E}">
        <p14:creationId xmlns:p14="http://schemas.microsoft.com/office/powerpoint/2010/main" val="3431110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等成長分野を中心とした就職・転職支援のためのリカレント教育推進事業」企画提案書（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6000" y="11875"/>
            <a:ext cx="9900000" cy="348954"/>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令和４年度「地域ニーズに応える産学官連携を通じたリカレント教育プラットフォーム構築支援事業」</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実績報告書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rPr>
              <a:t>３</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256928" y="1137228"/>
            <a:ext cx="9448600" cy="4893647"/>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a:t>
            </a:r>
            <a:r>
              <a:rPr kumimoji="1" lang="ja-JP" altLang="en-US" sz="1200" b="0" i="0" u="none" strike="noStrike" kern="1200" cap="none" spc="0" normalizeH="0" baseline="0" noProof="0" dirty="0">
                <a:ln>
                  <a:noFill/>
                </a:ln>
                <a:effectLst/>
                <a:uLnTx/>
                <a:uFillTx/>
                <a:latin typeface="+mn-ea"/>
                <a:cs typeface="+mn-cs"/>
              </a:rPr>
              <a:t>コーディネーターの属性や役割</a:t>
            </a:r>
            <a:r>
              <a:rPr lang="ja-JP" altLang="en-US" sz="1200" dirty="0">
                <a:effectLst/>
                <a:latin typeface="+mn-ea"/>
                <a:cs typeface="ＭＳ 明朝" panose="02020609040205080304" pitchFamily="17" charset="-128"/>
              </a:rPr>
              <a:t>について具体的に記載願います。</a:t>
            </a:r>
            <a:endParaRPr kumimoji="1" lang="en-US" altLang="ja-JP" sz="1200" b="0" i="0" u="none" strike="noStrike" kern="1200" cap="none" spc="0" normalizeH="0" baseline="0" noProof="0" dirty="0">
              <a:ln>
                <a:noFill/>
              </a:ln>
              <a:effectLst/>
              <a:uLnTx/>
              <a:uFillTx/>
              <a:latin typeface="+mn-ea"/>
              <a:cs typeface="+mn-cs"/>
            </a:endParaRPr>
          </a:p>
          <a:p>
            <a:pPr>
              <a:defRPr/>
            </a:pPr>
            <a:r>
              <a:rPr lang="ja-JP" altLang="en-US" sz="1200" dirty="0">
                <a:latin typeface="+mn-ea"/>
              </a:rPr>
              <a:t>▼</a:t>
            </a:r>
            <a:r>
              <a:rPr kumimoji="1" lang="ja-JP" altLang="en-US" sz="1200" b="0" i="0" u="none" strike="noStrike" kern="1200" cap="none" spc="0" normalizeH="0" baseline="0" noProof="0" dirty="0">
                <a:ln>
                  <a:noFill/>
                </a:ln>
                <a:effectLst/>
                <a:uLnTx/>
                <a:uFillTx/>
                <a:latin typeface="+mn-ea"/>
                <a:cs typeface="+mn-cs"/>
              </a:rPr>
              <a:t>コーディネーターの組織的な活用や支援体制</a:t>
            </a:r>
            <a:r>
              <a:rPr lang="ja-JP" altLang="en-US" sz="1200" dirty="0">
                <a:effectLst/>
                <a:latin typeface="+mn-ea"/>
                <a:cs typeface="ＭＳ 明朝" panose="02020609040205080304" pitchFamily="17" charset="-128"/>
              </a:rPr>
              <a:t>についても記載願います。</a:t>
            </a:r>
            <a:endParaRPr kumimoji="1" lang="en-US" altLang="ja-JP" sz="1200" b="0" i="0" u="none" strike="noStrike" kern="1200" cap="none" spc="0" normalizeH="0" baseline="0" noProof="0" dirty="0">
              <a:ln>
                <a:noFill/>
              </a:ln>
              <a:effectLst/>
              <a:uLnTx/>
              <a:uFillTx/>
              <a:latin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6" name="角丸四角形 10">
            <a:extLst>
              <a:ext uri="{FF2B5EF4-FFF2-40B4-BE49-F238E27FC236}">
                <a16:creationId xmlns:a16="http://schemas.microsoft.com/office/drawing/2014/main" id="{E2A1CB6D-A493-4DA6-8C84-BFD5791A51A6}"/>
              </a:ext>
            </a:extLst>
          </p:cNvPr>
          <p:cNvSpPr/>
          <p:nvPr/>
        </p:nvSpPr>
        <p:spPr>
          <a:xfrm>
            <a:off x="56456" y="518890"/>
            <a:ext cx="5043560"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コーディネーターの配置</a:t>
            </a:r>
          </a:p>
        </p:txBody>
      </p:sp>
      <p:sp>
        <p:nvSpPr>
          <p:cNvPr id="3" name="フッター プレースホルダー 3">
            <a:extLst>
              <a:ext uri="{FF2B5EF4-FFF2-40B4-BE49-F238E27FC236}">
                <a16:creationId xmlns:a16="http://schemas.microsoft.com/office/drawing/2014/main" id="{9C015929-4A2F-6A3E-4EEB-E40F09206ADE}"/>
              </a:ext>
            </a:extLst>
          </p:cNvPr>
          <p:cNvSpPr>
            <a:spLocks noGrp="1"/>
          </p:cNvSpPr>
          <p:nvPr>
            <p:ph type="ftr" sz="quarter" idx="11"/>
          </p:nvPr>
        </p:nvSpPr>
        <p:spPr>
          <a:xfrm>
            <a:off x="495300" y="6308726"/>
            <a:ext cx="8915400" cy="365125"/>
          </a:xfrm>
        </p:spPr>
        <p:txBody>
          <a:bodyPr/>
          <a:lstStyle/>
          <a:p>
            <a:pPr algn="l"/>
            <a:r>
              <a:rPr kumimoji="1" lang="ja-JP" altLang="en-US"/>
              <a:t>機関名：（フッター機能で入力）、事業テーマ名：（フッター機能で入力）</a:t>
            </a:r>
            <a:endParaRPr kumimoji="1" lang="ja-JP" altLang="en-US" dirty="0"/>
          </a:p>
        </p:txBody>
      </p:sp>
    </p:spTree>
    <p:extLst>
      <p:ext uri="{BB962C8B-B14F-4D97-AF65-F5344CB8AC3E}">
        <p14:creationId xmlns:p14="http://schemas.microsoft.com/office/powerpoint/2010/main" val="1493021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48450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取組の年間実績</a:t>
            </a:r>
          </a:p>
        </p:txBody>
      </p:sp>
      <p:cxnSp>
        <p:nvCxnSpPr>
          <p:cNvPr id="12" name="直線矢印コネクタ 11"/>
          <p:cNvCxnSpPr/>
          <p:nvPr/>
        </p:nvCxnSpPr>
        <p:spPr>
          <a:xfrm>
            <a:off x="164468" y="764704"/>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4232920" y="558422"/>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令和５年度</a:t>
            </a:r>
            <a:endParaRPr kumimoji="1" lang="ja-JP" altLang="en-US" sz="1200" dirty="0">
              <a:solidFill>
                <a:schemeClr val="tx1"/>
              </a:solidFill>
            </a:endParaRPr>
          </a:p>
        </p:txBody>
      </p:sp>
      <p:sp>
        <p:nvSpPr>
          <p:cNvPr id="18" name="テキスト ボックス 17"/>
          <p:cNvSpPr txBox="1"/>
          <p:nvPr/>
        </p:nvSpPr>
        <p:spPr>
          <a:xfrm>
            <a:off x="269480" y="1103379"/>
            <a:ext cx="9361040" cy="1754326"/>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en-US" altLang="ja-JP" sz="1200" dirty="0">
              <a:latin typeface="+mn-ea"/>
            </a:endParaRPr>
          </a:p>
          <a:p>
            <a:r>
              <a:rPr lang="ja-JP" altLang="en-US" sz="1200" dirty="0">
                <a:latin typeface="+mn-ea"/>
              </a:rPr>
              <a:t>▼</a:t>
            </a:r>
            <a:r>
              <a:rPr kumimoji="1" lang="ja-JP" altLang="en-US" sz="1200" b="0" i="0" u="none" strike="noStrike" kern="1200" cap="none" spc="0" normalizeH="0" baseline="0" noProof="0" dirty="0">
                <a:ln>
                  <a:noFill/>
                </a:ln>
                <a:effectLst/>
                <a:uLnTx/>
                <a:uFillTx/>
                <a:latin typeface="+mn-ea"/>
                <a:cs typeface="+mn-cs"/>
              </a:rPr>
              <a:t>地域に分散している人材ニーズの調査・把握、教育コンテンツの集約、人材ニーズとコンテンツのマッチング、広報・周知、コーディネーターの配置等の取組</a:t>
            </a:r>
            <a:r>
              <a:rPr lang="ja-JP" altLang="en-US" sz="1200" dirty="0">
                <a:latin typeface="+mn-ea"/>
              </a:rPr>
              <a:t>の年間実績を具体的に記載願います。</a:t>
            </a:r>
            <a:endParaRPr lang="en-US" altLang="ja-JP" sz="1200" dirty="0">
              <a:latin typeface="+mn-ea"/>
            </a:endParaRPr>
          </a:p>
          <a:p>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」企画提案書（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9</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令和４年度「地域ニーズに応える産学官連携を通じたリカレント教育プラットフォーム構築支援事業」</a:t>
            </a:r>
            <a:r>
              <a:rPr lang="ja-JP" altLang="en-US" sz="1200" spc="-120" dirty="0">
                <a:solidFill>
                  <a:schemeClr val="bg1"/>
                </a:solidFill>
                <a:latin typeface="+mj-ea"/>
              </a:rPr>
              <a:t>実績報告書</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9</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a:t>
            </a:r>
            <a:r>
              <a:rPr lang="ja-JP" altLang="en-US" sz="1200" b="1" dirty="0">
                <a:solidFill>
                  <a:schemeClr val="bg1"/>
                </a:solidFill>
              </a:rPr>
              <a:t>３</a:t>
            </a:r>
            <a:r>
              <a:rPr lang="zh-TW" altLang="en-US" sz="1200" b="1" dirty="0">
                <a:solidFill>
                  <a:schemeClr val="bg1"/>
                </a:solidFill>
              </a:rPr>
              <a:t>（別紙１）</a:t>
            </a:r>
            <a:endParaRPr lang="ja-JP" altLang="en-US" sz="1200" b="1" dirty="0">
              <a:solidFill>
                <a:schemeClr val="bg1"/>
              </a:solidFill>
            </a:endParaRPr>
          </a:p>
        </p:txBody>
      </p:sp>
      <p:sp>
        <p:nvSpPr>
          <p:cNvPr id="3" name="フッター プレースホルダー 3">
            <a:extLst>
              <a:ext uri="{FF2B5EF4-FFF2-40B4-BE49-F238E27FC236}">
                <a16:creationId xmlns:a16="http://schemas.microsoft.com/office/drawing/2014/main" id="{23C71EF6-9DE7-4BD0-FD16-4D3BC3DAA35C}"/>
              </a:ext>
            </a:extLst>
          </p:cNvPr>
          <p:cNvSpPr>
            <a:spLocks noGrp="1"/>
          </p:cNvSpPr>
          <p:nvPr>
            <p:ph type="ftr" sz="quarter" idx="11"/>
          </p:nvPr>
        </p:nvSpPr>
        <p:spPr>
          <a:xfrm>
            <a:off x="495300" y="6308726"/>
            <a:ext cx="8915400" cy="365125"/>
          </a:xfrm>
        </p:spPr>
        <p:txBody>
          <a:bodyPr/>
          <a:lstStyle/>
          <a:p>
            <a:pPr algn="l"/>
            <a:r>
              <a:rPr kumimoji="1" lang="ja-JP" altLang="en-US"/>
              <a:t>機関名：（フッター機能で入力）、事業テーマ名：（フッター機能で入力）</a:t>
            </a:r>
            <a:endParaRPr kumimoji="1" lang="ja-JP" altLang="en-US" dirty="0"/>
          </a:p>
        </p:txBody>
      </p:sp>
    </p:spTree>
    <p:extLst>
      <p:ext uri="{BB962C8B-B14F-4D97-AF65-F5344CB8AC3E}">
        <p14:creationId xmlns:p14="http://schemas.microsoft.com/office/powerpoint/2010/main" val="2362711279"/>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13245</TotalTime>
  <Words>1324</Words>
  <Application>Microsoft Office PowerPoint</Application>
  <PresentationFormat>A4 210 x 297 mm</PresentationFormat>
  <Paragraphs>176</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メイリオ</vt:lpstr>
      <vt:lpstr>游ゴシック</vt:lpstr>
      <vt:lpstr>游ゴシック Bold</vt:lpstr>
      <vt:lpstr>Arial</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佐々木啓輔</cp:lastModifiedBy>
  <cp:revision>282</cp:revision>
  <cp:lastPrinted>2022-12-23T08:29:51Z</cp:lastPrinted>
  <dcterms:created xsi:type="dcterms:W3CDTF">2015-11-11T08:20:08Z</dcterms:created>
  <dcterms:modified xsi:type="dcterms:W3CDTF">2023-10-24T06:40:58Z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2022-01-19T07:56:08Z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61db9007-0fc3-4b8f-b3ea-0d73c341796b</vt:lpwstr>
  </property>
  <property fmtid="{D5CDD505-2E9C-101B-9397-08002B2CF9AE}" pid="8" name="MSIP_Label_d899a617-f30e-4fb8-b81c-fb6d0b94ac5b_ContentBits">
    <vt:lpwstr>0</vt:lpwstr>
  </property>
</Properties>
</file>