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9" r:id="rId2"/>
    <p:sldId id="307" r:id="rId3"/>
    <p:sldId id="300" r:id="rId4"/>
    <p:sldId id="317" r:id="rId5"/>
    <p:sldId id="325" r:id="rId6"/>
    <p:sldId id="326" r:id="rId7"/>
    <p:sldId id="320" r:id="rId8"/>
    <p:sldId id="327" r:id="rId9"/>
    <p:sldId id="328" r:id="rId10"/>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81" d="100"/>
          <a:sy n="81" d="100"/>
        </p:scale>
        <p:origin x="1286" y="5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2023/10/24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D21296-DC7F-4A75-8250-49A86838F4DC}" type="datetime1">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85967A-AE0E-4FD0-8B9A-69A61D5A2BF0}" type="datetime1">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47D8972-7A5D-47B7-AE85-A3A2024640AB}" type="datetime1">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9A2669-9713-478C-B882-778B74B3E97A}" type="datetime1">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3190836-81B3-467D-859B-470BCD88C7CD}" type="datetime1">
              <a:rPr kumimoji="1" lang="ja-JP" altLang="en-US" smtClean="0"/>
              <a:t>2023/10/24</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88A147-3520-4219-9EDB-24C7D45DDAC1}" type="datetime1">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5B4B85F-F0D8-40F5-BAEA-9CF22E16D5D0}" type="datetime1">
              <a:rPr kumimoji="1" lang="ja-JP" altLang="en-US" smtClean="0"/>
              <a:t>2023/10/24</a:t>
            </a:fld>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4F78D94-BAE6-458C-A2C2-143CAF09C23C}" type="datetime1">
              <a:rPr kumimoji="1" lang="ja-JP" altLang="en-US" smtClean="0"/>
              <a:t>2023/10/24</a:t>
            </a:fld>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327BFE8-6FF2-442A-9944-C4A41BBE50B8}" type="datetime1">
              <a:rPr kumimoji="1" lang="ja-JP" altLang="en-US" smtClean="0"/>
              <a:t>2023/10/24</a:t>
            </a:fld>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89E1C4-E83E-4C43-A692-63CD84E7E5B0}" type="datetime1">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49949F5-80C4-4100-A009-FEEC80C0D6D8}" type="datetime1">
              <a:rPr kumimoji="1" lang="ja-JP" altLang="en-US" smtClean="0"/>
              <a:t>2023/10/24</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9075D-825E-45FD-819A-78A0EE24AFB8}" type="datetime1">
              <a:rPr kumimoji="1" lang="ja-JP" altLang="en-US" smtClean="0"/>
              <a:t>2023/10/24</a:t>
            </a:fld>
            <a:endParaRPr kumimoji="1" lang="ja-JP" altLang="en-US" dirty="0"/>
          </a:p>
        </p:txBody>
      </p:sp>
      <p:sp>
        <p:nvSpPr>
          <p:cNvPr id="5" name="フッター プレースホルダー 4"/>
          <p:cNvSpPr>
            <a:spLocks noGrp="1"/>
          </p:cNvSpPr>
          <p:nvPr>
            <p:ph type="ftr" sz="quarter" idx="3"/>
          </p:nvPr>
        </p:nvSpPr>
        <p:spPr>
          <a:xfrm>
            <a:off x="627380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4"/>
          </p:nvPr>
        </p:nvSpPr>
        <p:spPr>
          <a:xfrm>
            <a:off x="3656856" y="6173788"/>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についての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〇公募要領記載事項に加え、積極的に独自提案を記載願います。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「地域ニーズに応える産学官連携を通じたリカレント教育プラットフォーム構築支援事業」実績報告書</a:t>
            </a:r>
            <a:r>
              <a:rPr lang="en-US" altLang="ja-JP" sz="1200" spc="-120" dirty="0">
                <a:solidFill>
                  <a:schemeClr val="bg1"/>
                </a:solidFill>
                <a:latin typeface="+mj-ea"/>
              </a:rPr>
              <a:t> (P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4" name="フッター プレースホルダー 3">
            <a:extLst>
              <a:ext uri="{FF2B5EF4-FFF2-40B4-BE49-F238E27FC236}">
                <a16:creationId xmlns:a16="http://schemas.microsoft.com/office/drawing/2014/main" id="{B9FCCD62-9AD6-04EF-BDE0-35F07496A8C8}"/>
              </a:ext>
            </a:extLst>
          </p:cNvPr>
          <p:cNvSpPr>
            <a:spLocks noGrp="1"/>
          </p:cNvSpPr>
          <p:nvPr>
            <p:ph type="ftr" sz="quarter" idx="11"/>
          </p:nvPr>
        </p:nvSpPr>
        <p:spPr>
          <a:xfrm>
            <a:off x="495300" y="6308726"/>
            <a:ext cx="8915400" cy="365125"/>
          </a:xfrm>
        </p:spPr>
        <p:txBody>
          <a:bodyPr/>
          <a:lstStyle/>
          <a:p>
            <a:pPr algn="l"/>
            <a:r>
              <a:rPr kumimoji="1" lang="ja-JP" altLang="en-US" dirty="0"/>
              <a:t>機関名：（フッター機能で入力）、事業テーマ名：（フッター機能で入力）</a:t>
            </a:r>
          </a:p>
        </p:txBody>
      </p:sp>
    </p:spTree>
    <p:extLst>
      <p:ext uri="{BB962C8B-B14F-4D97-AF65-F5344CB8AC3E}">
        <p14:creationId xmlns:p14="http://schemas.microsoft.com/office/powerpoint/2010/main" val="202794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5262979"/>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r>
              <a:rPr lang="ja-JP" altLang="en-US" sz="1200" dirty="0">
                <a:latin typeface="+mn-ea"/>
              </a:rPr>
              <a:t>▼本事業の最終的な目標は、地域ニーズに応える人材の継続的な輩出に向けた仕組みの定着化を図ることであるが、その目標の達成状況も記載願います。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21883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令和４年度「地域ニーズに応える産学官連携を通じたリカレント教育プラットフォーム構築支援事業」実績報告書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2</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3" name="フッター プレースホルダー 3">
            <a:extLst>
              <a:ext uri="{FF2B5EF4-FFF2-40B4-BE49-F238E27FC236}">
                <a16:creationId xmlns:a16="http://schemas.microsoft.com/office/drawing/2014/main" id="{67B8D784-CD17-F3C5-D406-8DA526A2BDF1}"/>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a:t>機関名：（フッター機能で入力）、事業テーマ名：（フッター機能で入力）</a:t>
            </a:r>
            <a:endParaRPr lang="ja-JP" altLang="en-US" dirty="0"/>
          </a:p>
        </p:txBody>
      </p:sp>
    </p:spTree>
    <p:extLst>
      <p:ext uri="{BB962C8B-B14F-4D97-AF65-F5344CB8AC3E}">
        <p14:creationId xmlns:p14="http://schemas.microsoft.com/office/powerpoint/2010/main" val="252418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プラットフォーム構築</a:t>
            </a:r>
            <a:r>
              <a:rPr lang="ja-JP" altLang="en-US" sz="1400" dirty="0">
                <a:solidFill>
                  <a:schemeClr val="lt1"/>
                </a:solidFill>
                <a:latin typeface="+mj-ea"/>
                <a:ea typeface="+mj-ea"/>
              </a:rPr>
              <a:t>イメージ</a:t>
            </a:r>
          </a:p>
        </p:txBody>
      </p:sp>
      <p:sp>
        <p:nvSpPr>
          <p:cNvPr id="9" name="テキスト ボックス 8"/>
          <p:cNvSpPr txBox="1"/>
          <p:nvPr/>
        </p:nvSpPr>
        <p:spPr>
          <a:xfrm>
            <a:off x="122326" y="660276"/>
            <a:ext cx="9649072" cy="267765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▼構築するプラットフォーム（産、学、官、金）の体制や取組内容について、文章のみで説明するのではなく、図や表を用いて視覚的に分かりやすく説明してください。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▼各機関の名称、役割等を連携機関毎に具体的に記載願います。</a:t>
            </a:r>
            <a:endParaRPr lang="en-US" altLang="ja-JP" sz="1200" dirty="0">
              <a:latin typeface="+mn-ea"/>
            </a:endParaRPr>
          </a:p>
          <a:p>
            <a:pPr marL="180000" indent="-180000"/>
            <a:r>
              <a:rPr lang="ja-JP" altLang="en-US" sz="1200" dirty="0">
                <a:latin typeface="+mn-ea"/>
              </a:rPr>
              <a:t>▼既存組織を当該事業のプラットフォームに活用した場合、既存組織を本事業の趣旨に沿ったものとするためにどのような変更等を行ったかなど、既存組織と本事業のプラットフォームとの相違点について、明確に説明してください。</a:t>
            </a:r>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3" name="フッター プレースホルダー 3">
            <a:extLst>
              <a:ext uri="{FF2B5EF4-FFF2-40B4-BE49-F238E27FC236}">
                <a16:creationId xmlns:a16="http://schemas.microsoft.com/office/drawing/2014/main" id="{AA9A36C2-795D-EDF3-9E2D-8A013DA758C4}"/>
              </a:ext>
            </a:extLst>
          </p:cNvPr>
          <p:cNvSpPr>
            <a:spLocks noGrp="1"/>
          </p:cNvSpPr>
          <p:nvPr>
            <p:ph type="ftr" sz="quarter" idx="11"/>
          </p:nvPr>
        </p:nvSpPr>
        <p:spPr>
          <a:xfrm>
            <a:off x="495300" y="6308726"/>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47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92790"/>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lang="ja-JP" altLang="en-US" sz="1200" spc="-120" dirty="0">
                <a:solidFill>
                  <a:prstClr val="white"/>
                </a:solidFill>
                <a:latin typeface="游ゴシック Bold"/>
                <a:ea typeface="メイリオ"/>
              </a:rPr>
              <a:t>実績報告</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３</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520608"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メイリオ"/>
                <a:ea typeface="メイリオ"/>
                <a:cs typeface="+mn-cs"/>
              </a:rPr>
              <a:t>地域におけるリカレント教育に関する人材ニーズ調査において、求められている教育内容や人材像をどのように把握</a:t>
            </a:r>
            <a:r>
              <a:rPr lang="ja-JP" altLang="en-US" sz="1200" dirty="0">
                <a:latin typeface="メイリオ"/>
                <a:ea typeface="メイリオ"/>
              </a:rPr>
              <a:t>した</a:t>
            </a:r>
            <a:r>
              <a:rPr kumimoji="1" lang="ja-JP" altLang="en-US" sz="1200" b="0" i="0" u="none" strike="noStrike" kern="1200" cap="none" spc="0" normalizeH="0" baseline="0" noProof="0" dirty="0">
                <a:ln>
                  <a:noFill/>
                </a:ln>
                <a:effectLst/>
                <a:uLnTx/>
                <a:uFillTx/>
                <a:latin typeface="メイリオ"/>
                <a:ea typeface="メイリオ"/>
                <a:cs typeface="+mn-cs"/>
              </a:rPr>
              <a:t>のか具体的に記載願います。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5694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地域に分散している人材ニーズの調査・把握</a:t>
            </a:r>
          </a:p>
        </p:txBody>
      </p:sp>
      <p:sp>
        <p:nvSpPr>
          <p:cNvPr id="3" name="フッター プレースホルダー 3">
            <a:extLst>
              <a:ext uri="{FF2B5EF4-FFF2-40B4-BE49-F238E27FC236}">
                <a16:creationId xmlns:a16="http://schemas.microsoft.com/office/drawing/2014/main" id="{F37F6D3F-7006-D56A-53A3-7D4E55023C9F}"/>
              </a:ext>
            </a:extLst>
          </p:cNvPr>
          <p:cNvSpPr>
            <a:spLocks noGrp="1"/>
          </p:cNvSpPr>
          <p:nvPr>
            <p:ph type="ftr" sz="quarter" idx="11"/>
          </p:nvPr>
        </p:nvSpPr>
        <p:spPr>
          <a:xfrm>
            <a:off x="495300" y="6308726"/>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44287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実績報告書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３</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448600" cy="5078313"/>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大学等が保有する</a:t>
            </a:r>
            <a:r>
              <a:rPr lang="ja-JP" altLang="ja-JP" sz="1200" dirty="0">
                <a:effectLst/>
                <a:latin typeface="+mn-ea"/>
                <a:cs typeface="ＭＳ 明朝" panose="02020609040205080304" pitchFamily="17" charset="-128"/>
              </a:rPr>
              <a:t>リカレント教育</a:t>
            </a:r>
            <a:r>
              <a:rPr lang="ja-JP" altLang="en-US" sz="1200" dirty="0">
                <a:effectLst/>
                <a:latin typeface="+mn-ea"/>
                <a:cs typeface="ＭＳ 明朝" panose="02020609040205080304" pitchFamily="17" charset="-128"/>
              </a:rPr>
              <a:t>に関する教育コンテンツをどのようにとりまとめて、構築するプラットフォーム内で共有</a:t>
            </a:r>
            <a:r>
              <a:rPr lang="ja-JP" altLang="en-US" sz="1200" dirty="0">
                <a:latin typeface="+mn-ea"/>
                <a:cs typeface="ＭＳ 明朝" panose="02020609040205080304" pitchFamily="17" charset="-128"/>
              </a:rPr>
              <a:t>したか</a:t>
            </a:r>
            <a:r>
              <a:rPr lang="ja-JP" altLang="en-US" sz="1200" dirty="0">
                <a:effectLst/>
                <a:latin typeface="+mn-ea"/>
                <a:cs typeface="ＭＳ 明朝" panose="02020609040205080304" pitchFamily="17" charset="-128"/>
              </a:rPr>
              <a:t>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47667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教育コンテンツの集約・</a:t>
            </a:r>
            <a:r>
              <a:rPr lang="ja-JP" altLang="en-US" sz="1400" dirty="0">
                <a:solidFill>
                  <a:prstClr val="white"/>
                </a:solidFill>
                <a:latin typeface="游ゴシック Bold"/>
                <a:ea typeface="游ゴシック Bold"/>
              </a:rPr>
              <a:t>共有</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3" name="フッター プレースホルダー 3">
            <a:extLst>
              <a:ext uri="{FF2B5EF4-FFF2-40B4-BE49-F238E27FC236}">
                <a16:creationId xmlns:a16="http://schemas.microsoft.com/office/drawing/2014/main" id="{CB716F72-BD72-62C1-32E6-9A883EB9868A}"/>
              </a:ext>
            </a:extLst>
          </p:cNvPr>
          <p:cNvSpPr>
            <a:spLocks noGrp="1"/>
          </p:cNvSpPr>
          <p:nvPr>
            <p:ph type="ftr" sz="quarter" idx="11"/>
          </p:nvPr>
        </p:nvSpPr>
        <p:spPr>
          <a:xfrm>
            <a:off x="495300" y="6308726"/>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86557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実績報告書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３</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448600" cy="5078313"/>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lang="ja-JP" altLang="ja-JP" sz="1200" dirty="0">
                <a:effectLst/>
                <a:latin typeface="+mn-ea"/>
                <a:cs typeface="ＭＳ 明朝" panose="02020609040205080304" pitchFamily="17" charset="-128"/>
              </a:rPr>
              <a:t>リカレント教育</a:t>
            </a:r>
            <a:r>
              <a:rPr lang="ja-JP" altLang="en-US" sz="1200" dirty="0">
                <a:effectLst/>
                <a:latin typeface="+mn-ea"/>
                <a:cs typeface="ＭＳ 明朝" panose="02020609040205080304" pitchFamily="17" charset="-128"/>
              </a:rPr>
              <a:t>に関する人材ニーズの</a:t>
            </a:r>
            <a:r>
              <a:rPr lang="ja-JP" altLang="ja-JP" sz="1200" dirty="0">
                <a:effectLst/>
                <a:latin typeface="+mn-ea"/>
                <a:cs typeface="ＭＳ 明朝" panose="02020609040205080304" pitchFamily="17" charset="-128"/>
              </a:rPr>
              <a:t>調査結果</a:t>
            </a:r>
            <a:r>
              <a:rPr lang="ja-JP" altLang="en-US" sz="1200" dirty="0">
                <a:effectLst/>
                <a:latin typeface="+mn-ea"/>
                <a:cs typeface="ＭＳ 明朝" panose="02020609040205080304" pitchFamily="17" charset="-128"/>
              </a:rPr>
              <a:t>を踏まえ、個別のニーズに応じた教育内容を提供できるようなマッチングをどのように行ったか記載願います</a:t>
            </a:r>
            <a:r>
              <a:rPr lang="ja-JP" altLang="ja-JP" sz="1200" dirty="0">
                <a:effectLst/>
                <a:latin typeface="+mn-ea"/>
                <a:cs typeface="ＭＳ 明朝" panose="02020609040205080304" pitchFamily="17" charset="-128"/>
              </a:rPr>
              <a:t>。</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200472" y="5267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人材ニーズとコンテンツのマッチング</a:t>
            </a:r>
          </a:p>
        </p:txBody>
      </p:sp>
      <p:sp>
        <p:nvSpPr>
          <p:cNvPr id="3" name="フッター プレースホルダー 3">
            <a:extLst>
              <a:ext uri="{FF2B5EF4-FFF2-40B4-BE49-F238E27FC236}">
                <a16:creationId xmlns:a16="http://schemas.microsoft.com/office/drawing/2014/main" id="{446C8951-6ABF-8858-25B3-55600F29E0A0}"/>
              </a:ext>
            </a:extLst>
          </p:cNvPr>
          <p:cNvSpPr>
            <a:spLocks noGrp="1"/>
          </p:cNvSpPr>
          <p:nvPr>
            <p:ph type="ftr" sz="quarter" idx="11"/>
          </p:nvPr>
        </p:nvSpPr>
        <p:spPr>
          <a:xfrm>
            <a:off x="495300" y="6308726"/>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607271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実績報告書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３</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34438" y="531381"/>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広報・周知</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128464" y="1208997"/>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▼個人・企業がリカレント教育を活用する誘因となった広報・周知</a:t>
            </a:r>
            <a:r>
              <a:rPr lang="ja-JP" altLang="en-US" sz="1200" dirty="0">
                <a:solidFill>
                  <a:srgbClr val="000000"/>
                </a:solidFill>
                <a:effectLst/>
                <a:latin typeface="+mn-ea"/>
                <a:cs typeface="ＭＳ 明朝" panose="02020609040205080304" pitchFamily="17" charset="-128"/>
              </a:rPr>
              <a:t>方法について記載願います。</a:t>
            </a:r>
            <a:endParaRPr lang="en-US" altLang="ja-JP" sz="1200" dirty="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3" name="フッター プレースホルダー 3">
            <a:extLst>
              <a:ext uri="{FF2B5EF4-FFF2-40B4-BE49-F238E27FC236}">
                <a16:creationId xmlns:a16="http://schemas.microsoft.com/office/drawing/2014/main" id="{7B1879AF-68D3-57B8-A93A-AADB6264F9C9}"/>
              </a:ext>
            </a:extLst>
          </p:cNvPr>
          <p:cNvSpPr>
            <a:spLocks noGrp="1"/>
          </p:cNvSpPr>
          <p:nvPr>
            <p:ph type="ftr" sz="quarter" idx="11"/>
          </p:nvPr>
        </p:nvSpPr>
        <p:spPr>
          <a:xfrm>
            <a:off x="495300" y="6308726"/>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3431110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令和４年度「地域ニーズに応える産学官連携を通じたリカレント教育プラットフォーム構築支援事業」</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実績報告書</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rPr>
              <a:t>３</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448600" cy="4893647"/>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コーディネーターの属性や役割</a:t>
            </a:r>
            <a:r>
              <a:rPr lang="ja-JP" altLang="en-US" sz="1200" dirty="0">
                <a:effectLst/>
                <a:latin typeface="+mn-ea"/>
                <a:cs typeface="ＭＳ 明朝" panose="02020609040205080304" pitchFamily="17" charset="-128"/>
              </a:rPr>
              <a:t>について具体的に記載願います。</a:t>
            </a:r>
            <a:endParaRPr kumimoji="1" lang="en-US" altLang="ja-JP" sz="1200" b="0" i="0" u="none" strike="noStrike" kern="1200" cap="none" spc="0" normalizeH="0" baseline="0" noProof="0" dirty="0">
              <a:ln>
                <a:noFill/>
              </a:ln>
              <a:effectLst/>
              <a:uLnTx/>
              <a:uFillTx/>
              <a:latin typeface="+mn-ea"/>
              <a:cs typeface="+mn-cs"/>
            </a:endParaRPr>
          </a:p>
          <a:p>
            <a:pPr>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コーディネーターの組織的な活用や支援体制</a:t>
            </a:r>
            <a:r>
              <a:rPr lang="ja-JP" altLang="en-US" sz="1200" dirty="0">
                <a:effectLst/>
                <a:latin typeface="+mn-ea"/>
                <a:cs typeface="ＭＳ 明朝" panose="02020609040205080304" pitchFamily="17" charset="-128"/>
              </a:rPr>
              <a:t>についても記載願います。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56456" y="518890"/>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コーディネーターの配置</a:t>
            </a:r>
          </a:p>
        </p:txBody>
      </p:sp>
      <p:sp>
        <p:nvSpPr>
          <p:cNvPr id="3" name="フッター プレースホルダー 3">
            <a:extLst>
              <a:ext uri="{FF2B5EF4-FFF2-40B4-BE49-F238E27FC236}">
                <a16:creationId xmlns:a16="http://schemas.microsoft.com/office/drawing/2014/main" id="{9C015929-4A2F-6A3E-4EEB-E40F09206ADE}"/>
              </a:ext>
            </a:extLst>
          </p:cNvPr>
          <p:cNvSpPr>
            <a:spLocks noGrp="1"/>
          </p:cNvSpPr>
          <p:nvPr>
            <p:ph type="ftr" sz="quarter" idx="11"/>
          </p:nvPr>
        </p:nvSpPr>
        <p:spPr>
          <a:xfrm>
            <a:off x="495300" y="6308726"/>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1493021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845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取組の年間実績</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8" name="テキスト ボックス 17"/>
          <p:cNvSpPr txBox="1"/>
          <p:nvPr/>
        </p:nvSpPr>
        <p:spPr>
          <a:xfrm>
            <a:off x="269480" y="1103379"/>
            <a:ext cx="9361040" cy="1754326"/>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en-US" altLang="ja-JP" sz="1200" dirty="0">
              <a:latin typeface="+mn-ea"/>
            </a:endParaRPr>
          </a:p>
          <a:p>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地域に分散している人材ニーズの調査・把握、教育コンテンツの集約、人材ニーズとコンテンツのマッチング、広報・周知、コーディネーターの配置等の取組</a:t>
            </a:r>
            <a:r>
              <a:rPr lang="ja-JP" altLang="en-US" sz="1200" dirty="0">
                <a:latin typeface="+mn-ea"/>
              </a:rPr>
              <a:t>の年間実績を具体的に記載願います。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9</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9</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3" name="フッター プレースホルダー 3">
            <a:extLst>
              <a:ext uri="{FF2B5EF4-FFF2-40B4-BE49-F238E27FC236}">
                <a16:creationId xmlns:a16="http://schemas.microsoft.com/office/drawing/2014/main" id="{23C71EF6-9DE7-4BD0-FD16-4D3BC3DAA35C}"/>
              </a:ext>
            </a:extLst>
          </p:cNvPr>
          <p:cNvSpPr>
            <a:spLocks noGrp="1"/>
          </p:cNvSpPr>
          <p:nvPr>
            <p:ph type="ftr" sz="quarter" idx="11"/>
          </p:nvPr>
        </p:nvSpPr>
        <p:spPr>
          <a:xfrm>
            <a:off x="495300" y="6308726"/>
            <a:ext cx="8915400" cy="365125"/>
          </a:xfrm>
        </p:spPr>
        <p:txBody>
          <a:bodyPr/>
          <a:lstStyle/>
          <a:p>
            <a:pPr algn="l"/>
            <a:r>
              <a:rPr kumimoji="1" lang="ja-JP" altLang="en-US"/>
              <a:t>機関名：（フッター機能で入力）、事業テーマ名：（フッター機能で入力）</a:t>
            </a:r>
            <a:endParaRPr kumimoji="1" lang="ja-JP" altLang="en-US" dirty="0"/>
          </a:p>
        </p:txBody>
      </p:sp>
    </p:spTree>
    <p:extLst>
      <p:ext uri="{BB962C8B-B14F-4D97-AF65-F5344CB8AC3E}">
        <p14:creationId xmlns:p14="http://schemas.microsoft.com/office/powerpoint/2010/main" val="236271127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13245</TotalTime>
  <Words>1324</Words>
  <Application>Microsoft Office PowerPoint</Application>
  <PresentationFormat>A4 210 x 297 mm</PresentationFormat>
  <Paragraphs>176</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佐々木啓輔</cp:lastModifiedBy>
  <cp:revision>282</cp:revision>
  <cp:lastPrinted>2022-12-23T08:29:51Z</cp:lastPrinted>
  <dcterms:created xsi:type="dcterms:W3CDTF">2015-11-11T08:20:08Z</dcterms:created>
  <dcterms:modified xsi:type="dcterms:W3CDTF">2023-10-24T06:40:58Z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