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3"/>
  </p:sldMasterIdLst>
  <p:sldIdLst>
    <p:sldId id="284" r:id="rId4"/>
    <p:sldId id="285" r:id="rId5"/>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66FF66"/>
    <a:srgbClr val="CCFF33"/>
    <a:srgbClr val="99FF33"/>
    <a:srgbClr val="66FF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showGuides="1">
      <p:cViewPr varScale="1">
        <p:scale>
          <a:sx n="50" d="100"/>
          <a:sy n="50" d="100"/>
        </p:scale>
        <p:origin x="12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1925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C">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D13F17E-C17C-4E52-A0F4-3A5D100DC1EF}"/>
              </a:ext>
            </a:extLst>
          </p:cNvPr>
          <p:cNvGrpSpPr/>
          <p:nvPr userDrawn="1"/>
        </p:nvGrpSpPr>
        <p:grpSpPr>
          <a:xfrm>
            <a:off x="-94" y="1942264"/>
            <a:ext cx="10692000" cy="5617411"/>
            <a:chOff x="-94" y="1942264"/>
            <a:chExt cx="10692000" cy="5617411"/>
          </a:xfrm>
        </p:grpSpPr>
        <p:pic>
          <p:nvPicPr>
            <p:cNvPr id="3" name="図 5">
              <a:extLst>
                <a:ext uri="{FF2B5EF4-FFF2-40B4-BE49-F238E27FC236}">
                  <a16:creationId xmlns:a16="http://schemas.microsoft.com/office/drawing/2014/main" id="{1CD19D31-64A8-48F2-ADB3-4F2E925B7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 y="1942264"/>
              <a:ext cx="10692000" cy="5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2D3D514-0434-435A-BFEC-631911ECBBFD}"/>
                </a:ext>
              </a:extLst>
            </p:cNvPr>
            <p:cNvSpPr/>
            <p:nvPr userDrawn="1"/>
          </p:nvSpPr>
          <p:spPr>
            <a:xfrm>
              <a:off x="5806602" y="503176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4" name="テキスト プレースホルダー 4">
            <a:extLst>
              <a:ext uri="{FF2B5EF4-FFF2-40B4-BE49-F238E27FC236}">
                <a16:creationId xmlns:a16="http://schemas.microsoft.com/office/drawing/2014/main" id="{FE7912C7-B1FB-4EA8-8F7A-09718AE645F8}"/>
              </a:ext>
            </a:extLst>
          </p:cNvPr>
          <p:cNvSpPr>
            <a:spLocks noGrp="1"/>
          </p:cNvSpPr>
          <p:nvPr>
            <p:ph type="body" sz="quarter" idx="10" hasCustomPrompt="1"/>
          </p:nvPr>
        </p:nvSpPr>
        <p:spPr>
          <a:xfrm>
            <a:off x="1745113" y="2423901"/>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8523546F-23D2-4FB3-ADC6-92F6B68D6F39}"/>
              </a:ext>
            </a:extLst>
          </p:cNvPr>
          <p:cNvSpPr>
            <a:spLocks noGrp="1"/>
          </p:cNvSpPr>
          <p:nvPr>
            <p:ph sz="quarter" idx="15" hasCustomPrompt="1"/>
          </p:nvPr>
        </p:nvSpPr>
        <p:spPr>
          <a:xfrm>
            <a:off x="1745113" y="3298302"/>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2E8EB9D7-3275-415C-BF42-297AE747CF02}"/>
              </a:ext>
            </a:extLst>
          </p:cNvPr>
          <p:cNvSpPr>
            <a:spLocks noGrp="1"/>
          </p:cNvSpPr>
          <p:nvPr>
            <p:ph sz="quarter" idx="16" hasCustomPrompt="1"/>
          </p:nvPr>
        </p:nvSpPr>
        <p:spPr>
          <a:xfrm>
            <a:off x="1745113" y="3672250"/>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9" name="図 5" descr="文化省.psd">
            <a:extLst>
              <a:ext uri="{FF2B5EF4-FFF2-40B4-BE49-F238E27FC236}">
                <a16:creationId xmlns:a16="http://schemas.microsoft.com/office/drawing/2014/main" id="{3CE520BB-7E6F-4B6A-ABDC-37F53DF52E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672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リード文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161906" y="395461"/>
            <a:ext cx="10368000" cy="1587"/>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498097" y="-25241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296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3166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7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5641788"/>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70" r:id="rId3"/>
    <p:sldLayoutId id="2147483668" r:id="rId4"/>
    <p:sldLayoutId id="2147483665" r:id="rId5"/>
    <p:sldLayoutId id="2147483667" r:id="rId6"/>
    <p:sldLayoutId id="2147483663" r:id="rId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54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06B2EE-89F5-EE4F-3EF7-CDD3D2B9E8CF}"/>
              </a:ext>
            </a:extLst>
          </p:cNvPr>
          <p:cNvSpPr>
            <a:spLocks noGrp="1"/>
          </p:cNvSpPr>
          <p:nvPr>
            <p:ph type="body" sz="quarter" idx="10"/>
          </p:nvPr>
        </p:nvSpPr>
        <p:spPr>
          <a:xfrm>
            <a:off x="165298" y="-59738"/>
            <a:ext cx="10005143" cy="504825"/>
          </a:xfrm>
        </p:spPr>
        <p:txBody>
          <a:bodyPr anchor="ctr"/>
          <a:lstStyle/>
          <a:p>
            <a:r>
              <a:rPr lang="ja-JP" altLang="en-US" sz="1900" dirty="0">
                <a:solidFill>
                  <a:schemeClr val="accent2">
                    <a:lumMod val="60000"/>
                    <a:lumOff val="40000"/>
                  </a:schemeClr>
                </a:solidFill>
              </a:rPr>
              <a:t>いじめ防止対策推進法等に基づくいじめ重大事態調査の基本的な対応チェックリスト　</a:t>
            </a:r>
            <a:endParaRPr lang="en-US" altLang="ja-JP" sz="1900" dirty="0">
              <a:solidFill>
                <a:schemeClr val="accent2">
                  <a:lumMod val="60000"/>
                  <a:lumOff val="40000"/>
                </a:schemeClr>
              </a:solidFill>
            </a:endParaRPr>
          </a:p>
        </p:txBody>
      </p:sp>
      <p:graphicFrame>
        <p:nvGraphicFramePr>
          <p:cNvPr id="10" name="表 10">
            <a:extLst>
              <a:ext uri="{FF2B5EF4-FFF2-40B4-BE49-F238E27FC236}">
                <a16:creationId xmlns:a16="http://schemas.microsoft.com/office/drawing/2014/main" id="{42D7FAB0-0535-1974-D285-A5B56F845601}"/>
              </a:ext>
            </a:extLst>
          </p:cNvPr>
          <p:cNvGraphicFramePr>
            <a:graphicFrameLocks noGrp="1"/>
          </p:cNvGraphicFramePr>
          <p:nvPr>
            <p:extLst>
              <p:ext uri="{D42A27DB-BD31-4B8C-83A1-F6EECF244321}">
                <p14:modId xmlns:p14="http://schemas.microsoft.com/office/powerpoint/2010/main" val="898527669"/>
              </p:ext>
            </p:extLst>
          </p:nvPr>
        </p:nvGraphicFramePr>
        <p:xfrm>
          <a:off x="111040" y="1217707"/>
          <a:ext cx="10441159" cy="4672606"/>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876440">
                  <a:extLst>
                    <a:ext uri="{9D8B030D-6E8A-4147-A177-3AD203B41FA5}">
                      <a16:colId xmlns:a16="http://schemas.microsoft.com/office/drawing/2014/main" val="2401106808"/>
                    </a:ext>
                  </a:extLst>
                </a:gridCol>
                <a:gridCol w="2127168">
                  <a:extLst>
                    <a:ext uri="{9D8B030D-6E8A-4147-A177-3AD203B41FA5}">
                      <a16:colId xmlns:a16="http://schemas.microsoft.com/office/drawing/2014/main" val="195017691"/>
                    </a:ext>
                  </a:extLst>
                </a:gridCol>
                <a:gridCol w="1134909">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いじめ重大事態の発生から調査開始</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720000">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a:lnSpc>
                          <a:spcPct val="110000"/>
                        </a:lnSpc>
                      </a:pPr>
                      <a:r>
                        <a:rPr kumimoji="1" lang="ja-JP" altLang="en-US" sz="1200" dirty="0">
                          <a:latin typeface="+mn-ea"/>
                          <a:ea typeface="+mn-ea"/>
                        </a:rPr>
                        <a:t>（</a:t>
                      </a:r>
                      <a:r>
                        <a:rPr kumimoji="1" lang="en-US" altLang="ja-JP" sz="1200" dirty="0">
                          <a:latin typeface="+mn-ea"/>
                          <a:ea typeface="+mn-ea"/>
                        </a:rPr>
                        <a:t>2</a:t>
                      </a:r>
                      <a:r>
                        <a:rPr kumimoji="1" lang="ja-JP" altLang="en-US" sz="1200" dirty="0">
                          <a:latin typeface="+mn-ea"/>
                          <a:ea typeface="+mn-ea"/>
                        </a:rPr>
                        <a:t>号事案の場合）欠席の継続により重大事態に至ることを早期の段階で予測できる場合も多いことから、</a:t>
                      </a:r>
                      <a:r>
                        <a:rPr kumimoji="1" lang="ja-JP" altLang="en-US" sz="1200" b="1" dirty="0">
                          <a:solidFill>
                            <a:schemeClr val="accent2">
                              <a:lumMod val="60000"/>
                              <a:lumOff val="40000"/>
                            </a:schemeClr>
                          </a:solidFill>
                          <a:latin typeface="+mn-ea"/>
                          <a:ea typeface="+mn-ea"/>
                        </a:rPr>
                        <a:t>重大事態に至るよりも相当前の段階</a:t>
                      </a:r>
                      <a:r>
                        <a:rPr kumimoji="1" lang="ja-JP" altLang="en-US" sz="1200" dirty="0">
                          <a:latin typeface="+mn-ea"/>
                          <a:ea typeface="+mn-ea"/>
                        </a:rPr>
                        <a:t>から学校法人への報告相談を行い、</a:t>
                      </a:r>
                      <a:r>
                        <a:rPr kumimoji="1" lang="ja-JP" altLang="en-US" sz="1200" b="1" dirty="0">
                          <a:solidFill>
                            <a:schemeClr val="accent2">
                              <a:lumMod val="60000"/>
                              <a:lumOff val="40000"/>
                            </a:schemeClr>
                          </a:solidFill>
                          <a:latin typeface="+mn-ea"/>
                          <a:ea typeface="+mn-ea"/>
                        </a:rPr>
                        <a:t>情報を共有するとともに準備作業</a:t>
                      </a:r>
                      <a:r>
                        <a:rPr kumimoji="1" lang="ja-JP" altLang="en-US" sz="1200">
                          <a:latin typeface="+mn-ea"/>
                          <a:ea typeface="+mn-ea"/>
                        </a:rPr>
                        <a:t>に取り組む</a:t>
                      </a:r>
                      <a:endParaRPr kumimoji="1" lang="ja-JP" altLang="en-US" sz="12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32</a:t>
                      </a:r>
                      <a:r>
                        <a:rPr kumimoji="1" lang="ja-JP" altLang="en-US" sz="1200" dirty="0">
                          <a:latin typeface="+mn-ea"/>
                          <a:ea typeface="+mn-ea"/>
                        </a:rPr>
                        <a:t>頁</a:t>
                      </a:r>
                      <a:endParaRPr kumimoji="1" lang="en-US" altLang="ja-JP"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4</a:t>
                      </a:r>
                      <a:r>
                        <a:rPr kumimoji="1" lang="ja-JP" altLang="en-US" sz="1200" dirty="0">
                          <a:latin typeface="+mn-ea"/>
                          <a:ea typeface="+mn-ea"/>
                        </a:rPr>
                        <a:t>頁</a:t>
                      </a:r>
                      <a:endParaRPr kumimoji="1" lang="en-US" altLang="zh-TW"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zh-TW" altLang="en-US" sz="1200" dirty="0">
                          <a:latin typeface="+mn-ea"/>
                          <a:ea typeface="+mn-ea"/>
                        </a:rPr>
                        <a:t>不登校重大事態指針</a:t>
                      </a:r>
                      <a:r>
                        <a:rPr kumimoji="1" lang="en-US" altLang="zh-TW" sz="1200" dirty="0">
                          <a:latin typeface="+mn-ea"/>
                          <a:ea typeface="+mn-ea"/>
                        </a:rPr>
                        <a:t>2</a:t>
                      </a:r>
                      <a:r>
                        <a:rPr kumimoji="1" lang="zh-TW" altLang="en-US" sz="1200" dirty="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864000">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2</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学校から当該学校を所轄する都道府県知事への報告</a:t>
                      </a: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kern="1200" dirty="0">
                          <a:solidFill>
                            <a:schemeClr val="dk1"/>
                          </a:solidFill>
                          <a:latin typeface="+mn-ea"/>
                          <a:ea typeface="+mn-ea"/>
                          <a:cs typeface="+mn-cs"/>
                        </a:rPr>
                        <a:t>※2</a:t>
                      </a:r>
                      <a:r>
                        <a:rPr kumimoji="1" lang="ja-JP" altLang="en-US" sz="1050" kern="1200" dirty="0">
                          <a:solidFill>
                            <a:schemeClr val="dk1"/>
                          </a:solidFill>
                          <a:latin typeface="+mn-ea"/>
                          <a:ea typeface="+mn-ea"/>
                          <a:cs typeface="+mn-cs"/>
                        </a:rPr>
                        <a:t>号重大事態は、</a:t>
                      </a:r>
                      <a:r>
                        <a:rPr kumimoji="1" lang="en-US" altLang="ja-JP" sz="1050" kern="1200" dirty="0">
                          <a:solidFill>
                            <a:schemeClr val="dk1"/>
                          </a:solidFill>
                          <a:latin typeface="+mn-ea"/>
                          <a:ea typeface="+mn-ea"/>
                          <a:cs typeface="+mn-cs"/>
                        </a:rPr>
                        <a:t>7</a:t>
                      </a:r>
                      <a:r>
                        <a:rPr kumimoji="1" lang="ja-JP" altLang="en-US" sz="1050" kern="1200" dirty="0">
                          <a:solidFill>
                            <a:schemeClr val="dk1"/>
                          </a:solidFill>
                          <a:latin typeface="+mn-ea"/>
                          <a:ea typeface="+mn-ea"/>
                          <a:cs typeface="+mn-cs"/>
                        </a:rPr>
                        <a:t>日以内に行うことが望ましい</a:t>
                      </a:r>
                      <a:endParaRPr kumimoji="1" lang="ja-JP" altLang="en-US" sz="1050" dirty="0">
                        <a:latin typeface="+mn-ea"/>
                        <a:ea typeface="+mn-ea"/>
                      </a:endParaRPr>
                    </a:p>
                    <a:p>
                      <a:pPr marL="287338" indent="-144463" algn="just" defTabSz="1007943" rtl="0" eaLnBrk="1" latinLnBrk="0" hangingPunct="1">
                        <a:lnSpc>
                          <a:spcPct val="110000"/>
                        </a:lnSpc>
                      </a:pPr>
                      <a:r>
                        <a:rPr kumimoji="1" lang="en-US" altLang="ja-JP" sz="1050" kern="1200" dirty="0">
                          <a:solidFill>
                            <a:schemeClr val="dk1"/>
                          </a:solidFill>
                          <a:latin typeface="+mn-ea"/>
                          <a:ea typeface="+mn-ea"/>
                          <a:cs typeface="+mn-cs"/>
                        </a:rPr>
                        <a:t>※R5.3.10</a:t>
                      </a:r>
                      <a:r>
                        <a:rPr kumimoji="1" lang="ja-JP" altLang="en-US" sz="1050" kern="1200" dirty="0">
                          <a:solidFill>
                            <a:schemeClr val="dk1"/>
                          </a:solidFill>
                          <a:latin typeface="+mn-ea"/>
                          <a:ea typeface="+mn-ea"/>
                          <a:cs typeface="+mn-cs"/>
                        </a:rPr>
                        <a:t>付け事務連絡に基づいて、都道府県私学主管課を通じて様式１の文部科学省への提出</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31</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5</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720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3</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学校法人が調査主体、どのような調査組織とするか判断</a:t>
                      </a:r>
                    </a:p>
                    <a:p>
                      <a:pPr marL="287338" indent="-144463" algn="just" defTabSz="1007943" rtl="0" eaLnBrk="1" latinLnBrk="0" hangingPunct="1">
                        <a:lnSpc>
                          <a:spcPct val="110000"/>
                        </a:lnSpc>
                      </a:pPr>
                      <a:r>
                        <a:rPr kumimoji="1" lang="en-US" altLang="ja-JP" sz="1050" kern="1200" dirty="0">
                          <a:solidFill>
                            <a:schemeClr val="dk1"/>
                          </a:solidFill>
                          <a:latin typeface="+mn-ea"/>
                          <a:ea typeface="+mn-ea"/>
                          <a:cs typeface="+mn-cs"/>
                        </a:rPr>
                        <a:t>※</a:t>
                      </a:r>
                      <a:r>
                        <a:rPr kumimoji="1" lang="ja-JP" altLang="en-US" sz="1050" kern="1200" dirty="0">
                          <a:solidFill>
                            <a:schemeClr val="dk1"/>
                          </a:solidFill>
                          <a:latin typeface="+mn-ea"/>
                          <a:ea typeface="+mn-ea"/>
                          <a:cs typeface="+mn-cs"/>
                        </a:rPr>
                        <a:t>公平性中立性が確保された調査組織とすること</a:t>
                      </a:r>
                      <a:endParaRPr kumimoji="1" lang="en-US" altLang="ja-JP" sz="1050" kern="1200" dirty="0">
                        <a:solidFill>
                          <a:schemeClr val="dk1"/>
                        </a:solidFill>
                        <a:latin typeface="+mn-ea"/>
                        <a:ea typeface="+mn-ea"/>
                        <a:cs typeface="+mn-cs"/>
                      </a:endParaRPr>
                    </a:p>
                    <a:p>
                      <a:pPr marL="287338" indent="-144463" algn="just" defTabSz="1007943" rtl="0" eaLnBrk="1" latinLnBrk="0" hangingPunct="1">
                        <a:lnSpc>
                          <a:spcPct val="110000"/>
                        </a:lnSpc>
                      </a:pPr>
                      <a:r>
                        <a:rPr kumimoji="1" lang="en-US" altLang="ja-JP" sz="1050" kern="1200" dirty="0">
                          <a:solidFill>
                            <a:schemeClr val="dk1"/>
                          </a:solidFill>
                          <a:latin typeface="+mn-ea"/>
                          <a:ea typeface="+mn-ea"/>
                          <a:cs typeface="+mn-cs"/>
                        </a:rPr>
                        <a:t>※</a:t>
                      </a:r>
                      <a:r>
                        <a:rPr kumimoji="1" lang="ja-JP" altLang="en-US" sz="1050" kern="1200" dirty="0">
                          <a:solidFill>
                            <a:schemeClr val="dk1"/>
                          </a:solidFill>
                          <a:latin typeface="+mn-ea"/>
                          <a:ea typeface="+mn-ea"/>
                          <a:cs typeface="+mn-cs"/>
                        </a:rPr>
                        <a:t>学校主体の調査の場合は、学校法人は調査の実施および情報の提供等について必要な指導及び支援を行う</a:t>
                      </a:r>
                      <a:endParaRPr kumimoji="1" lang="ja-JP" altLang="en-US" sz="110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3</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r h="720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4</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被害児童生徒及び保護者に対する調査方針の説明等</a:t>
                      </a:r>
                      <a:endParaRPr kumimoji="1" lang="ja-JP" altLang="en-US" sz="1200" dirty="0">
                        <a:solidFill>
                          <a:schemeClr val="accent2">
                            <a:lumMod val="60000"/>
                            <a:lumOff val="40000"/>
                          </a:schemeClr>
                        </a:solidFill>
                        <a:latin typeface="+mn-ea"/>
                        <a:ea typeface="+mn-ea"/>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b="1" kern="1200" dirty="0">
                          <a:solidFill>
                            <a:schemeClr val="accent2">
                              <a:lumMod val="60000"/>
                              <a:lumOff val="40000"/>
                            </a:schemeClr>
                          </a:solidFill>
                          <a:latin typeface="+mn-ea"/>
                          <a:ea typeface="+mn-ea"/>
                          <a:cs typeface="+mn-cs"/>
                        </a:rPr>
                        <a:t>※</a:t>
                      </a:r>
                      <a:r>
                        <a:rPr kumimoji="1" lang="ja-JP" altLang="en-US" sz="1050" b="1" kern="1200" dirty="0">
                          <a:solidFill>
                            <a:schemeClr val="accent2">
                              <a:lumMod val="60000"/>
                              <a:lumOff val="40000"/>
                            </a:schemeClr>
                          </a:solidFill>
                          <a:latin typeface="+mn-ea"/>
                          <a:ea typeface="+mn-ea"/>
                          <a:cs typeface="+mn-cs"/>
                        </a:rPr>
                        <a:t>重大事態調査の目的、調査主体（組織の構成、人選）、調査時期・期間、調査事項、調査方法、調査結果の提供等について調査を開始する前に被害児童生徒・保護者に丁寧に説明を行う</a:t>
                      </a:r>
                      <a:endParaRPr kumimoji="1" lang="en-US" altLang="ja-JP" sz="1050" b="1" kern="1200" dirty="0">
                        <a:solidFill>
                          <a:schemeClr val="accent2">
                            <a:lumMod val="60000"/>
                            <a:lumOff val="40000"/>
                          </a:schemeClr>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7</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504000">
                <a:tc>
                  <a:txBody>
                    <a:bodyPr/>
                    <a:lstStyle/>
                    <a:p>
                      <a:pPr indent="0" algn="ctr">
                        <a:lnSpc>
                          <a:spcPct val="110000"/>
                        </a:lnSpc>
                      </a:pPr>
                      <a:r>
                        <a:rPr kumimoji="1" lang="en-US" altLang="ja-JP" sz="1200" b="1" dirty="0">
                          <a:solidFill>
                            <a:schemeClr val="accent2">
                              <a:lumMod val="60000"/>
                              <a:lumOff val="40000"/>
                            </a:schemeClr>
                          </a:solidFill>
                        </a:rPr>
                        <a:t>5</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加害児童生徒・保護者への調査方針の説</a:t>
                      </a:r>
                      <a:r>
                        <a:rPr kumimoji="1" lang="ja-JP" altLang="en-US" sz="1200" b="1" kern="1200" dirty="0">
                          <a:solidFill>
                            <a:schemeClr val="accent2">
                              <a:lumMod val="60000"/>
                              <a:lumOff val="40000"/>
                            </a:schemeClr>
                          </a:solidFill>
                          <a:latin typeface="+mn-ea"/>
                          <a:ea typeface="+mn-ea"/>
                          <a:cs typeface="+mn-cs"/>
                        </a:rPr>
                        <a:t>明等</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123840"/>
                  </a:ext>
                </a:extLst>
              </a:tr>
              <a:tr h="504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6</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学校から当該学校を所轄する都道府県私学主管課を経由して文部科学省への調査開始報告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474255"/>
                  </a:ext>
                </a:extLst>
              </a:tr>
            </a:tbl>
          </a:graphicData>
        </a:graphic>
      </p:graphicFrame>
      <p:graphicFrame>
        <p:nvGraphicFramePr>
          <p:cNvPr id="4" name="表 10">
            <a:extLst>
              <a:ext uri="{FF2B5EF4-FFF2-40B4-BE49-F238E27FC236}">
                <a16:creationId xmlns:a16="http://schemas.microsoft.com/office/drawing/2014/main" id="{B9F0C28A-A38D-7163-6E7B-6FA28E44E69D}"/>
              </a:ext>
            </a:extLst>
          </p:cNvPr>
          <p:cNvGraphicFramePr>
            <a:graphicFrameLocks noGrp="1"/>
          </p:cNvGraphicFramePr>
          <p:nvPr>
            <p:extLst>
              <p:ext uri="{D42A27DB-BD31-4B8C-83A1-F6EECF244321}">
                <p14:modId xmlns:p14="http://schemas.microsoft.com/office/powerpoint/2010/main" val="4173501129"/>
              </p:ext>
            </p:extLst>
          </p:nvPr>
        </p:nvGraphicFramePr>
        <p:xfrm>
          <a:off x="111040" y="6002916"/>
          <a:ext cx="10441158" cy="1368000"/>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582468">
                  <a:extLst>
                    <a:ext uri="{9D8B030D-6E8A-4147-A177-3AD203B41FA5}">
                      <a16:colId xmlns:a16="http://schemas.microsoft.com/office/drawing/2014/main" val="2401106808"/>
                    </a:ext>
                  </a:extLst>
                </a:gridCol>
                <a:gridCol w="2421139">
                  <a:extLst>
                    <a:ext uri="{9D8B030D-6E8A-4147-A177-3AD203B41FA5}">
                      <a16:colId xmlns:a16="http://schemas.microsoft.com/office/drawing/2014/main" val="195017691"/>
                    </a:ext>
                  </a:extLst>
                </a:gridCol>
                <a:gridCol w="1134909">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重大事態調査の実施</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当該重大事態に係る事実関係を明確にするための調査の実施</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学校主体の調査の場合は、学校法人は必要な指導及び支援を行う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35</a:t>
                      </a:r>
                      <a:r>
                        <a:rPr kumimoji="1" lang="ja-JP" altLang="en-US" sz="1200" dirty="0">
                          <a:latin typeface="+mn-ea"/>
                          <a:ea typeface="+mn-ea"/>
                        </a:rPr>
                        <a:t>～</a:t>
                      </a:r>
                      <a:r>
                        <a:rPr kumimoji="1" lang="en-US" altLang="ja-JP" sz="1200" dirty="0">
                          <a:latin typeface="+mn-ea"/>
                          <a:ea typeface="+mn-ea"/>
                        </a:rPr>
                        <a:t>38</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r>
                        <a:rPr kumimoji="1" lang="en-US" altLang="ja-JP" sz="1200" dirty="0">
                          <a:latin typeface="+mn-ea"/>
                          <a:ea typeface="+mn-ea"/>
                        </a:rPr>
                        <a:t>10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5</a:t>
                      </a:r>
                      <a:r>
                        <a:rPr kumimoji="1" lang="ja-JP" altLang="en-US" sz="1200" dirty="0">
                          <a:latin typeface="+mn-ea"/>
                          <a:ea typeface="+mn-ea"/>
                        </a:rPr>
                        <a:t>～</a:t>
                      </a:r>
                      <a:r>
                        <a:rPr kumimoji="1" lang="en-US" altLang="ja-JP" sz="1200" dirty="0">
                          <a:latin typeface="+mn-ea"/>
                          <a:ea typeface="+mn-ea"/>
                        </a:rPr>
                        <a:t>7</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bl>
          </a:graphicData>
        </a:graphic>
      </p:graphicFrame>
      <p:sp>
        <p:nvSpPr>
          <p:cNvPr id="11" name="フローチャート: 結合子 10">
            <a:extLst>
              <a:ext uri="{FF2B5EF4-FFF2-40B4-BE49-F238E27FC236}">
                <a16:creationId xmlns:a16="http://schemas.microsoft.com/office/drawing/2014/main" id="{B0402C03-7D4E-12B4-C1EA-2A0FA1E9C017}"/>
              </a:ext>
            </a:extLst>
          </p:cNvPr>
          <p:cNvSpPr/>
          <p:nvPr/>
        </p:nvSpPr>
        <p:spPr>
          <a:xfrm>
            <a:off x="197334" y="1294975"/>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baseline="0" dirty="0">
                <a:solidFill>
                  <a:schemeClr val="accent2">
                    <a:lumMod val="60000"/>
                    <a:lumOff val="40000"/>
                  </a:schemeClr>
                </a:solidFill>
              </a:rPr>
              <a:t>１</a:t>
            </a:r>
          </a:p>
        </p:txBody>
      </p:sp>
      <p:sp>
        <p:nvSpPr>
          <p:cNvPr id="12" name="フローチャート: 結合子 11">
            <a:extLst>
              <a:ext uri="{FF2B5EF4-FFF2-40B4-BE49-F238E27FC236}">
                <a16:creationId xmlns:a16="http://schemas.microsoft.com/office/drawing/2014/main" id="{40162A75-D583-A076-EC23-3834162D55CE}"/>
              </a:ext>
            </a:extLst>
          </p:cNvPr>
          <p:cNvSpPr/>
          <p:nvPr/>
        </p:nvSpPr>
        <p:spPr>
          <a:xfrm>
            <a:off x="197334" y="6084680"/>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accent2">
                    <a:lumMod val="60000"/>
                    <a:lumOff val="40000"/>
                  </a:schemeClr>
                </a:solidFill>
              </a:rPr>
              <a:t>２</a:t>
            </a:r>
            <a:endParaRPr kumimoji="1" lang="ja-JP" altLang="en-US" b="1" baseline="0" dirty="0">
              <a:solidFill>
                <a:schemeClr val="accent2">
                  <a:lumMod val="60000"/>
                  <a:lumOff val="40000"/>
                </a:schemeClr>
              </a:solidFill>
            </a:endParaRPr>
          </a:p>
        </p:txBody>
      </p:sp>
      <p:sp>
        <p:nvSpPr>
          <p:cNvPr id="6" name="テキスト ボックス 5">
            <a:extLst>
              <a:ext uri="{FF2B5EF4-FFF2-40B4-BE49-F238E27FC236}">
                <a16:creationId xmlns:a16="http://schemas.microsoft.com/office/drawing/2014/main" id="{468C405C-6D57-A7B6-32DD-D989DAB62D99}"/>
              </a:ext>
            </a:extLst>
          </p:cNvPr>
          <p:cNvSpPr txBox="1"/>
          <p:nvPr/>
        </p:nvSpPr>
        <p:spPr>
          <a:xfrm>
            <a:off x="8298234" y="20464"/>
            <a:ext cx="2736304" cy="400110"/>
          </a:xfrm>
          <a:prstGeom prst="rect">
            <a:avLst/>
          </a:prstGeom>
          <a:noFill/>
        </p:spPr>
        <p:txBody>
          <a:bodyPr wrap="square">
            <a:spAutoFit/>
          </a:bodyPr>
          <a:lstStyle/>
          <a:p>
            <a:pPr>
              <a:lnSpc>
                <a:spcPts val="1200"/>
              </a:lnSpc>
            </a:pPr>
            <a:r>
              <a:rPr lang="ja-JP" altLang="en-US" sz="1200" b="1" dirty="0">
                <a:solidFill>
                  <a:schemeClr val="accent2">
                    <a:lumMod val="60000"/>
                    <a:lumOff val="40000"/>
                  </a:schemeClr>
                </a:solidFill>
              </a:rPr>
              <a:t>（私立・公立大学附属・株立学校）</a:t>
            </a:r>
            <a:endParaRPr lang="en-US" altLang="ja-JP" sz="1200" b="1" dirty="0">
              <a:solidFill>
                <a:schemeClr val="accent2">
                  <a:lumMod val="60000"/>
                  <a:lumOff val="40000"/>
                </a:schemeClr>
              </a:solidFill>
            </a:endParaRPr>
          </a:p>
          <a:p>
            <a:pPr algn="ctr">
              <a:lnSpc>
                <a:spcPts val="1200"/>
              </a:lnSpc>
            </a:pPr>
            <a:r>
              <a:rPr lang="en-US" altLang="ja-JP" sz="1200" b="1" dirty="0">
                <a:solidFill>
                  <a:schemeClr val="accent2">
                    <a:lumMod val="60000"/>
                    <a:lumOff val="40000"/>
                  </a:schemeClr>
                </a:solidFill>
              </a:rPr>
              <a:t>【</a:t>
            </a:r>
            <a:r>
              <a:rPr lang="ja-JP" altLang="en-US" sz="1200" b="1" dirty="0">
                <a:solidFill>
                  <a:schemeClr val="accent2">
                    <a:lumMod val="60000"/>
                    <a:lumOff val="40000"/>
                  </a:schemeClr>
                </a:solidFill>
              </a:rPr>
              <a:t>参考例</a:t>
            </a:r>
            <a:r>
              <a:rPr lang="en-US" altLang="ja-JP" sz="1200" b="1" dirty="0">
                <a:solidFill>
                  <a:schemeClr val="accent2">
                    <a:lumMod val="60000"/>
                    <a:lumOff val="40000"/>
                  </a:schemeClr>
                </a:solidFill>
              </a:rPr>
              <a:t>】</a:t>
            </a:r>
            <a:endParaRPr lang="ja-JP" altLang="en-US" sz="1100" b="1" dirty="0">
              <a:solidFill>
                <a:schemeClr val="accent2">
                  <a:lumMod val="60000"/>
                  <a:lumOff val="40000"/>
                </a:schemeClr>
              </a:solidFill>
            </a:endParaRPr>
          </a:p>
        </p:txBody>
      </p:sp>
      <p:sp>
        <p:nvSpPr>
          <p:cNvPr id="2" name="テキスト ボックス 1">
            <a:extLst>
              <a:ext uri="{FF2B5EF4-FFF2-40B4-BE49-F238E27FC236}">
                <a16:creationId xmlns:a16="http://schemas.microsoft.com/office/drawing/2014/main" id="{441E2A0C-F2E3-85B7-E32F-81C33BCDB2B3}"/>
              </a:ext>
            </a:extLst>
          </p:cNvPr>
          <p:cNvSpPr txBox="1"/>
          <p:nvPr/>
        </p:nvSpPr>
        <p:spPr>
          <a:xfrm>
            <a:off x="0" y="600407"/>
            <a:ext cx="273630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＜当該児童生徒に関する情報＞</a:t>
            </a:r>
          </a:p>
        </p:txBody>
      </p:sp>
      <p:graphicFrame>
        <p:nvGraphicFramePr>
          <p:cNvPr id="3" name="表 15">
            <a:extLst>
              <a:ext uri="{FF2B5EF4-FFF2-40B4-BE49-F238E27FC236}">
                <a16:creationId xmlns:a16="http://schemas.microsoft.com/office/drawing/2014/main" id="{6A0E315D-D6E3-964F-3E2C-FFDE2174BE1F}"/>
              </a:ext>
            </a:extLst>
          </p:cNvPr>
          <p:cNvGraphicFramePr>
            <a:graphicFrameLocks noGrp="1"/>
          </p:cNvGraphicFramePr>
          <p:nvPr>
            <p:extLst>
              <p:ext uri="{D42A27DB-BD31-4B8C-83A1-F6EECF244321}">
                <p14:modId xmlns:p14="http://schemas.microsoft.com/office/powerpoint/2010/main" val="601554899"/>
              </p:ext>
            </p:extLst>
          </p:nvPr>
        </p:nvGraphicFramePr>
        <p:xfrm>
          <a:off x="125326" y="870665"/>
          <a:ext cx="10441160" cy="334128"/>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311962190"/>
                    </a:ext>
                  </a:extLst>
                </a:gridCol>
                <a:gridCol w="2208246">
                  <a:extLst>
                    <a:ext uri="{9D8B030D-6E8A-4147-A177-3AD203B41FA5}">
                      <a16:colId xmlns:a16="http://schemas.microsoft.com/office/drawing/2014/main" val="3589863624"/>
                    </a:ext>
                  </a:extLst>
                </a:gridCol>
                <a:gridCol w="1740193">
                  <a:extLst>
                    <a:ext uri="{9D8B030D-6E8A-4147-A177-3AD203B41FA5}">
                      <a16:colId xmlns:a16="http://schemas.microsoft.com/office/drawing/2014/main" val="2143482706"/>
                    </a:ext>
                  </a:extLst>
                </a:gridCol>
                <a:gridCol w="1740193">
                  <a:extLst>
                    <a:ext uri="{9D8B030D-6E8A-4147-A177-3AD203B41FA5}">
                      <a16:colId xmlns:a16="http://schemas.microsoft.com/office/drawing/2014/main" val="2093232437"/>
                    </a:ext>
                  </a:extLst>
                </a:gridCol>
              </a:tblGrid>
              <a:tr h="334128">
                <a:tc>
                  <a:txBody>
                    <a:bodyPr/>
                    <a:lstStyle/>
                    <a:p>
                      <a:r>
                        <a:rPr kumimoji="1" lang="ja-JP" altLang="en-US" sz="1400" b="1" dirty="0">
                          <a:solidFill>
                            <a:schemeClr val="accent2">
                              <a:lumMod val="60000"/>
                              <a:lumOff val="40000"/>
                            </a:schemeClr>
                          </a:solidFill>
                          <a:latin typeface="+mn-ea"/>
                          <a:ea typeface="+mn-ea"/>
                        </a:rPr>
                        <a:t>学校名：</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1400" b="1" dirty="0">
                          <a:solidFill>
                            <a:schemeClr val="accent2">
                              <a:lumMod val="60000"/>
                              <a:lumOff val="40000"/>
                            </a:schemeClr>
                          </a:solidFill>
                          <a:latin typeface="+mn-ea"/>
                          <a:ea typeface="+mn-ea"/>
                        </a:rPr>
                        <a:t>学年：</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1400" b="1" dirty="0">
                          <a:solidFill>
                            <a:schemeClr val="accent2">
                              <a:lumMod val="60000"/>
                              <a:lumOff val="40000"/>
                            </a:schemeClr>
                          </a:solidFill>
                          <a:latin typeface="+mn-ea"/>
                          <a:ea typeface="+mn-ea"/>
                        </a:rPr>
                        <a:t>性別：</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1400" b="1" dirty="0">
                          <a:solidFill>
                            <a:schemeClr val="accent2">
                              <a:lumMod val="60000"/>
                              <a:lumOff val="40000"/>
                            </a:schemeClr>
                          </a:solidFill>
                          <a:latin typeface="+mn-ea"/>
                          <a:ea typeface="+mn-ea"/>
                        </a:rPr>
                        <a:t>年齢：</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98532412"/>
                  </a:ext>
                </a:extLst>
              </a:tr>
            </a:tbl>
          </a:graphicData>
        </a:graphic>
      </p:graphicFrame>
      <p:sp>
        <p:nvSpPr>
          <p:cNvPr id="9" name="テキスト ボックス 8">
            <a:extLst>
              <a:ext uri="{FF2B5EF4-FFF2-40B4-BE49-F238E27FC236}">
                <a16:creationId xmlns:a16="http://schemas.microsoft.com/office/drawing/2014/main" id="{62103CAD-37C8-2393-C8A9-5AA8836D7971}"/>
              </a:ext>
            </a:extLst>
          </p:cNvPr>
          <p:cNvSpPr txBox="1"/>
          <p:nvPr/>
        </p:nvSpPr>
        <p:spPr>
          <a:xfrm>
            <a:off x="2897634" y="395676"/>
            <a:ext cx="7848872" cy="461665"/>
          </a:xfrm>
          <a:prstGeom prst="rect">
            <a:avLst/>
          </a:prstGeom>
          <a:noFill/>
        </p:spPr>
        <p:txBody>
          <a:bodyPr wrap="square" rtlCol="0">
            <a:spAutoFit/>
          </a:bodyPr>
          <a:lstStyle/>
          <a:p>
            <a:r>
              <a:rPr kumimoji="1" lang="en-US" altLang="ja-JP" sz="800" dirty="0">
                <a:solidFill>
                  <a:schemeClr val="tx1">
                    <a:lumMod val="75000"/>
                    <a:lumOff val="25000"/>
                  </a:schemeClr>
                </a:solidFill>
              </a:rPr>
              <a:t>※</a:t>
            </a:r>
            <a:r>
              <a:rPr kumimoji="1" lang="ja-JP" altLang="en-US" sz="800" dirty="0">
                <a:solidFill>
                  <a:schemeClr val="tx1">
                    <a:lumMod val="75000"/>
                    <a:lumOff val="25000"/>
                  </a:schemeClr>
                </a:solidFill>
              </a:rPr>
              <a:t>「公立大学法人が設置する公立大学に附属して設置される学校」及び「構造改革特別区域法第</a:t>
            </a:r>
            <a:r>
              <a:rPr kumimoji="1" lang="en-US" altLang="ja-JP" sz="800" dirty="0">
                <a:solidFill>
                  <a:schemeClr val="tx1">
                    <a:lumMod val="75000"/>
                    <a:lumOff val="25000"/>
                  </a:schemeClr>
                </a:solidFill>
              </a:rPr>
              <a:t>12</a:t>
            </a:r>
            <a:r>
              <a:rPr kumimoji="1" lang="ja-JP" altLang="en-US" sz="800" dirty="0">
                <a:solidFill>
                  <a:schemeClr val="tx1">
                    <a:lumMod val="75000"/>
                    <a:lumOff val="25000"/>
                  </a:schemeClr>
                </a:solidFill>
              </a:rPr>
              <a:t>条第２項に規定する学校設置会社が設置する学校」について読む時は、「学校法人」を「公立大学法人」又は「学校設置会社の代表取締役又は代表執行役」、「都道府県知事」を「当該公立大学法人を設立する地方公共団体の長」又は「構造改革特別区域法第</a:t>
            </a:r>
            <a:r>
              <a:rPr kumimoji="1" lang="en-US" altLang="ja-JP" sz="800" dirty="0">
                <a:solidFill>
                  <a:schemeClr val="tx1">
                    <a:lumMod val="75000"/>
                    <a:lumOff val="25000"/>
                  </a:schemeClr>
                </a:solidFill>
              </a:rPr>
              <a:t>12</a:t>
            </a:r>
            <a:r>
              <a:rPr kumimoji="1" lang="ja-JP" altLang="en-US" sz="800" dirty="0">
                <a:solidFill>
                  <a:schemeClr val="tx1">
                    <a:lumMod val="75000"/>
                    <a:lumOff val="25000"/>
                  </a:schemeClr>
                </a:solidFill>
              </a:rPr>
              <a:t>条第１項の規定による認定を受けた地方公共団体の長」などと読み替えること。</a:t>
            </a:r>
          </a:p>
        </p:txBody>
      </p:sp>
    </p:spTree>
    <p:extLst>
      <p:ext uri="{BB962C8B-B14F-4D97-AF65-F5344CB8AC3E}">
        <p14:creationId xmlns:p14="http://schemas.microsoft.com/office/powerpoint/2010/main" val="36957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A1C98E-460E-8276-6FE5-6A962EE1B734}"/>
              </a:ext>
            </a:extLst>
          </p:cNvPr>
          <p:cNvSpPr>
            <a:spLocks noGrp="1"/>
          </p:cNvSpPr>
          <p:nvPr>
            <p:ph type="body" sz="quarter" idx="10"/>
          </p:nvPr>
        </p:nvSpPr>
        <p:spPr>
          <a:xfrm>
            <a:off x="89322" y="-21778"/>
            <a:ext cx="10022304" cy="504825"/>
          </a:xfrm>
        </p:spPr>
        <p:txBody>
          <a:bodyPr/>
          <a:lstStyle/>
          <a:p>
            <a:r>
              <a:rPr kumimoji="1" lang="ja-JP" altLang="en-US" sz="1900" dirty="0">
                <a:solidFill>
                  <a:schemeClr val="accent2">
                    <a:lumMod val="60000"/>
                    <a:lumOff val="40000"/>
                  </a:schemeClr>
                </a:solidFill>
              </a:rPr>
              <a:t>いじめ防止対策推進法等に基づくいじめ重大事態調査の基本的な対応チェックリスト</a:t>
            </a:r>
          </a:p>
        </p:txBody>
      </p:sp>
      <p:graphicFrame>
        <p:nvGraphicFramePr>
          <p:cNvPr id="4" name="表 10">
            <a:extLst>
              <a:ext uri="{FF2B5EF4-FFF2-40B4-BE49-F238E27FC236}">
                <a16:creationId xmlns:a16="http://schemas.microsoft.com/office/drawing/2014/main" id="{526F61ED-06BC-7F9F-5E9E-BBF46679087D}"/>
              </a:ext>
            </a:extLst>
          </p:cNvPr>
          <p:cNvGraphicFramePr>
            <a:graphicFrameLocks noGrp="1"/>
          </p:cNvGraphicFramePr>
          <p:nvPr>
            <p:extLst>
              <p:ext uri="{D42A27DB-BD31-4B8C-83A1-F6EECF244321}">
                <p14:modId xmlns:p14="http://schemas.microsoft.com/office/powerpoint/2010/main" val="3857595849"/>
              </p:ext>
            </p:extLst>
          </p:nvPr>
        </p:nvGraphicFramePr>
        <p:xfrm>
          <a:off x="132197" y="483048"/>
          <a:ext cx="10398285" cy="4552126"/>
        </p:xfrm>
        <a:graphic>
          <a:graphicData uri="http://schemas.openxmlformats.org/drawingml/2006/table">
            <a:tbl>
              <a:tblPr firstRow="1" bandRow="1">
                <a:tableStyleId>{5C22544A-7EE6-4342-B048-85BDC9FD1C3A}</a:tableStyleId>
              </a:tblPr>
              <a:tblGrid>
                <a:gridCol w="301400">
                  <a:extLst>
                    <a:ext uri="{9D8B030D-6E8A-4147-A177-3AD203B41FA5}">
                      <a16:colId xmlns:a16="http://schemas.microsoft.com/office/drawing/2014/main" val="2202304114"/>
                    </a:ext>
                  </a:extLst>
                </a:gridCol>
                <a:gridCol w="6784517">
                  <a:extLst>
                    <a:ext uri="{9D8B030D-6E8A-4147-A177-3AD203B41FA5}">
                      <a16:colId xmlns:a16="http://schemas.microsoft.com/office/drawing/2014/main" val="2401106808"/>
                    </a:ext>
                  </a:extLst>
                </a:gridCol>
                <a:gridCol w="2232248">
                  <a:extLst>
                    <a:ext uri="{9D8B030D-6E8A-4147-A177-3AD203B41FA5}">
                      <a16:colId xmlns:a16="http://schemas.microsoft.com/office/drawing/2014/main" val="195017691"/>
                    </a:ext>
                  </a:extLst>
                </a:gridCol>
                <a:gridCol w="1080120">
                  <a:extLst>
                    <a:ext uri="{9D8B030D-6E8A-4147-A177-3AD203B41FA5}">
                      <a16:colId xmlns:a16="http://schemas.microsoft.com/office/drawing/2014/main" val="785521500"/>
                    </a:ext>
                  </a:extLst>
                </a:gridCol>
              </a:tblGrid>
              <a:tr h="477563">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重大事態調査結果の説明・報告</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buClr>
                          <a:srgbClr val="FFC000"/>
                        </a:buClr>
                      </a:pP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950332">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just" defTabSz="1007943" rtl="0" eaLnBrk="1" latinLnBrk="0" hangingPunct="1">
                        <a:lnSpc>
                          <a:spcPct val="110000"/>
                        </a:lnSpc>
                      </a:pPr>
                      <a:r>
                        <a:rPr kumimoji="1" lang="ja-JP" altLang="en-US" sz="1200" b="1" kern="1200" dirty="0">
                          <a:solidFill>
                            <a:schemeClr val="accent2">
                              <a:lumMod val="60000"/>
                              <a:lumOff val="40000"/>
                            </a:schemeClr>
                          </a:solidFill>
                          <a:latin typeface="+mn-ea"/>
                          <a:ea typeface="+mn-ea"/>
                          <a:cs typeface="+mn-cs"/>
                        </a:rPr>
                        <a:t>被害児童生徒及び保護者に対する調査結果の説明を実施</a:t>
                      </a:r>
                      <a:endParaRPr kumimoji="1" lang="en-US" altLang="ja-JP" sz="1100" kern="1200" dirty="0">
                        <a:solidFill>
                          <a:schemeClr val="accent2">
                            <a:lumMod val="60000"/>
                            <a:lumOff val="40000"/>
                          </a:schemeClr>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chemeClr val="accent2">
                              <a:lumMod val="60000"/>
                              <a:lumOff val="40000"/>
                            </a:schemeClr>
                          </a:solidFill>
                          <a:latin typeface="+mn-ea"/>
                          <a:ea typeface="+mn-ea"/>
                          <a:cs typeface="+mn-cs"/>
                        </a:rPr>
                        <a:t>※</a:t>
                      </a:r>
                      <a:r>
                        <a:rPr kumimoji="1" lang="ja-JP" altLang="en-US" sz="1100" b="1" kern="1200" dirty="0">
                          <a:solidFill>
                            <a:schemeClr val="accent2">
                              <a:lumMod val="60000"/>
                              <a:lumOff val="40000"/>
                            </a:schemeClr>
                          </a:solidFill>
                          <a:latin typeface="+mn-ea"/>
                          <a:ea typeface="+mn-ea"/>
                          <a:cs typeface="+mn-cs"/>
                        </a:rPr>
                        <a:t>個人情報保護法等に留意しつつ説明を行う必要があるが、いたずらに個人情報保護を盾に情報提供や説明を怠ることはあってはならない</a:t>
                      </a:r>
                      <a:endParaRPr kumimoji="1" lang="en-US" altLang="ja-JP" sz="1100" b="1" kern="1200" dirty="0">
                        <a:solidFill>
                          <a:schemeClr val="accent2">
                            <a:lumMod val="60000"/>
                            <a:lumOff val="40000"/>
                          </a:schemeClr>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学校主体の調査の場合は、学校の設置者は情報の提供の内容・方法・時期などについて必要な指導及び支援を行う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38</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627633">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2</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0" dirty="0">
                          <a:latin typeface="+mn-ea"/>
                          <a:ea typeface="+mn-ea"/>
                        </a:rPr>
                        <a:t>都道府県知事への報告にあたり、</a:t>
                      </a:r>
                      <a:r>
                        <a:rPr kumimoji="1" lang="ja-JP" altLang="en-US" sz="1200" b="1" kern="1200" dirty="0">
                          <a:solidFill>
                            <a:schemeClr val="accent2">
                              <a:lumMod val="60000"/>
                              <a:lumOff val="40000"/>
                            </a:schemeClr>
                          </a:solidFill>
                          <a:latin typeface="+mn-ea"/>
                          <a:ea typeface="+mn-ea"/>
                          <a:cs typeface="+mn-cs"/>
                        </a:rPr>
                        <a:t>被害児童生徒・保護者は調査結果に係る所見をまとめた文書を添えることができる</a:t>
                      </a:r>
                      <a:r>
                        <a:rPr kumimoji="1" lang="ja-JP" altLang="en-US" sz="1200" b="0" dirty="0">
                          <a:latin typeface="+mn-ea"/>
                          <a:ea typeface="+mn-ea"/>
                        </a:rPr>
                        <a:t>旨予め説明すること</a:t>
                      </a:r>
                      <a:endParaRPr kumimoji="1" lang="ja-JP" altLang="en-US" sz="1100" b="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759005"/>
                  </a:ext>
                </a:extLst>
              </a:tr>
              <a:tr h="434999">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3</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被害児童生徒等に説明した方針に沿って加害児童生徒・保護者に対する情報提供、説明</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627633">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4</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都道府県知事への調査結果の報告及び説明</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総合教育会議において議題として取り扱うことも検討すること</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820267">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5</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都道府県知事は、調査結果の報告を踏まえ、再調査の実施の要否を判断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適宜、本チェックリストの①～④に沿って対応</a:t>
                      </a:r>
                      <a:endParaRPr kumimoji="1" lang="en-US" altLang="ja-JP" sz="110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31</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4</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a:t>
                      </a:r>
                      <a:r>
                        <a:rPr kumimoji="1" lang="en-US" altLang="ja-JP" sz="1200" dirty="0">
                          <a:latin typeface="+mn-ea"/>
                          <a:ea typeface="+mn-ea"/>
                        </a:rPr>
                        <a:t>41</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15</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66585"/>
                  </a:ext>
                </a:extLst>
              </a:tr>
              <a:tr h="432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6</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0" kern="1200" dirty="0">
                          <a:solidFill>
                            <a:schemeClr val="tx1"/>
                          </a:solidFill>
                          <a:latin typeface="+mn-ea"/>
                          <a:ea typeface="+mn-ea"/>
                          <a:cs typeface="+mn-cs"/>
                        </a:rPr>
                        <a:t>当該学校を所轄する都道府県私学主管課を通じて文部科学省に重大事態調査結果報告書の提出</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付け事務連絡に基づく重大事態調査報告書の提出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1007943" rtl="0" eaLnBrk="1" fontAlgn="auto" latinLnBrk="0" hangingPunct="1">
                        <a:lnSpc>
                          <a:spcPct val="110000"/>
                        </a:lnSpc>
                        <a:spcBef>
                          <a:spcPts val="0"/>
                        </a:spcBef>
                        <a:spcAft>
                          <a:spcPts val="0"/>
                        </a:spcAft>
                        <a:buClr>
                          <a:srgbClr val="FF9933"/>
                        </a:buClr>
                        <a:buSzTx/>
                        <a:buFont typeface="Wingdings" panose="05000000000000000000" pitchFamily="2" charset="2"/>
                        <a:buNone/>
                        <a:tabLst/>
                        <a:defRP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1451490"/>
                  </a:ext>
                </a:extLst>
              </a:tr>
            </a:tbl>
          </a:graphicData>
        </a:graphic>
      </p:graphicFrame>
      <p:graphicFrame>
        <p:nvGraphicFramePr>
          <p:cNvPr id="5" name="表 10">
            <a:extLst>
              <a:ext uri="{FF2B5EF4-FFF2-40B4-BE49-F238E27FC236}">
                <a16:creationId xmlns:a16="http://schemas.microsoft.com/office/drawing/2014/main" id="{43C3DFDE-6575-E1CB-30AB-5F1C51226173}"/>
              </a:ext>
            </a:extLst>
          </p:cNvPr>
          <p:cNvGraphicFramePr>
            <a:graphicFrameLocks noGrp="1"/>
          </p:cNvGraphicFramePr>
          <p:nvPr>
            <p:extLst>
              <p:ext uri="{D42A27DB-BD31-4B8C-83A1-F6EECF244321}">
                <p14:modId xmlns:p14="http://schemas.microsoft.com/office/powerpoint/2010/main" val="4106808013"/>
              </p:ext>
            </p:extLst>
          </p:nvPr>
        </p:nvGraphicFramePr>
        <p:xfrm>
          <a:off x="132197" y="5097136"/>
          <a:ext cx="10364434" cy="2016000"/>
        </p:xfrm>
        <a:graphic>
          <a:graphicData uri="http://schemas.openxmlformats.org/drawingml/2006/table">
            <a:tbl>
              <a:tblPr firstRow="1" bandRow="1">
                <a:tableStyleId>{5C22544A-7EE6-4342-B048-85BDC9FD1C3A}</a:tableStyleId>
              </a:tblPr>
              <a:tblGrid>
                <a:gridCol w="300419">
                  <a:extLst>
                    <a:ext uri="{9D8B030D-6E8A-4147-A177-3AD203B41FA5}">
                      <a16:colId xmlns:a16="http://schemas.microsoft.com/office/drawing/2014/main" val="2202304114"/>
                    </a:ext>
                  </a:extLst>
                </a:gridCol>
                <a:gridCol w="6785498">
                  <a:extLst>
                    <a:ext uri="{9D8B030D-6E8A-4147-A177-3AD203B41FA5}">
                      <a16:colId xmlns:a16="http://schemas.microsoft.com/office/drawing/2014/main" val="2401106808"/>
                    </a:ext>
                  </a:extLst>
                </a:gridCol>
                <a:gridCol w="2232248">
                  <a:extLst>
                    <a:ext uri="{9D8B030D-6E8A-4147-A177-3AD203B41FA5}">
                      <a16:colId xmlns:a16="http://schemas.microsoft.com/office/drawing/2014/main" val="195017691"/>
                    </a:ext>
                  </a:extLst>
                </a:gridCol>
                <a:gridCol w="1046269">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重大事態調査結果の公表検討</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latin typeface="+mn-ea"/>
                          <a:ea typeface="+mn-ea"/>
                        </a:rPr>
                        <a:t>チェック欄</a:t>
                      </a:r>
                    </a:p>
                    <a:p>
                      <a:pPr algn="ctr"/>
                      <a:r>
                        <a:rPr kumimoji="1" lang="ja-JP" altLang="en-US" sz="100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504000">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just" defTabSz="1007943" rtl="0" eaLnBrk="1" latinLnBrk="0" hangingPunct="1">
                        <a:lnSpc>
                          <a:spcPct val="110000"/>
                        </a:lnSpc>
                      </a:pPr>
                      <a:r>
                        <a:rPr kumimoji="1" lang="ja-JP" altLang="en-US" sz="1200" b="1" kern="1200" dirty="0">
                          <a:solidFill>
                            <a:schemeClr val="accent2">
                              <a:lumMod val="60000"/>
                              <a:lumOff val="40000"/>
                            </a:schemeClr>
                          </a:solidFill>
                          <a:latin typeface="+mn-ea"/>
                          <a:ea typeface="+mn-ea"/>
                          <a:cs typeface="+mn-cs"/>
                        </a:rPr>
                        <a:t>調査結果の公表の要否を判断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特段の支障がなければ公表することが望ましい</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a:t>
                      </a:r>
                      <a:r>
                        <a:rPr kumimoji="1" lang="en-US" altLang="ja-JP" sz="1200" dirty="0">
                          <a:latin typeface="+mn-ea"/>
                          <a:ea typeface="+mn-ea"/>
                        </a:rPr>
                        <a:t>14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504000">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2</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調査結果を公表</a:t>
                      </a:r>
                      <a:r>
                        <a:rPr kumimoji="1" lang="ja-JP" altLang="en-US" sz="1200" b="0" dirty="0">
                          <a:latin typeface="+mn-ea"/>
                          <a:ea typeface="+mn-ea"/>
                        </a:rPr>
                        <a:t>する場合、</a:t>
                      </a:r>
                      <a:r>
                        <a:rPr kumimoji="1" lang="ja-JP" altLang="en-US" sz="1200" b="1" kern="1200" dirty="0">
                          <a:solidFill>
                            <a:schemeClr val="accent2">
                              <a:lumMod val="60000"/>
                              <a:lumOff val="40000"/>
                            </a:schemeClr>
                          </a:solidFill>
                          <a:latin typeface="+mn-ea"/>
                          <a:ea typeface="+mn-ea"/>
                          <a:cs typeface="+mn-cs"/>
                        </a:rPr>
                        <a:t>公表の仕方及び公表内容</a:t>
                      </a:r>
                      <a:r>
                        <a:rPr kumimoji="1" lang="ja-JP" altLang="en-US" sz="1200" b="0" dirty="0">
                          <a:latin typeface="+mn-ea"/>
                          <a:ea typeface="+mn-ea"/>
                        </a:rPr>
                        <a:t>を被害児童生徒・保護者と確認</a:t>
                      </a:r>
                      <a:endParaRPr kumimoji="1" lang="ja-JP" altLang="en-US" sz="1100" b="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chemeClr val="accent2">
                            <a:lumMod val="60000"/>
                            <a:lumOff val="40000"/>
                          </a:scheme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504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3</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報道機関等の外部に公表</a:t>
                      </a:r>
                      <a:r>
                        <a:rPr kumimoji="1" lang="ja-JP" altLang="en-US" sz="1200" b="0" dirty="0">
                          <a:latin typeface="+mn-ea"/>
                          <a:ea typeface="+mn-ea"/>
                        </a:rPr>
                        <a:t>する場合、他の児童生徒又は保護者等に対して、可能な限り、</a:t>
                      </a:r>
                      <a:r>
                        <a:rPr kumimoji="1" lang="ja-JP" altLang="en-US" sz="1200" b="1" kern="1200" dirty="0">
                          <a:solidFill>
                            <a:schemeClr val="accent2">
                              <a:lumMod val="60000"/>
                              <a:lumOff val="40000"/>
                            </a:schemeClr>
                          </a:solidFill>
                          <a:latin typeface="+mn-ea"/>
                          <a:ea typeface="+mn-ea"/>
                          <a:cs typeface="+mn-cs"/>
                        </a:rPr>
                        <a:t>事前に調査結果を報告</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chemeClr val="accent2">
                            <a:lumMod val="60000"/>
                            <a:lumOff val="40000"/>
                          </a:scheme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bl>
          </a:graphicData>
        </a:graphic>
      </p:graphicFrame>
      <p:sp>
        <p:nvSpPr>
          <p:cNvPr id="10" name="フローチャート: 結合子 9">
            <a:extLst>
              <a:ext uri="{FF2B5EF4-FFF2-40B4-BE49-F238E27FC236}">
                <a16:creationId xmlns:a16="http://schemas.microsoft.com/office/drawing/2014/main" id="{D0946711-6A5A-07EA-60B1-7E774CE7AD06}"/>
              </a:ext>
            </a:extLst>
          </p:cNvPr>
          <p:cNvSpPr/>
          <p:nvPr/>
        </p:nvSpPr>
        <p:spPr>
          <a:xfrm>
            <a:off x="233338" y="545009"/>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accent2">
                    <a:lumMod val="60000"/>
                    <a:lumOff val="40000"/>
                  </a:schemeClr>
                </a:solidFill>
              </a:rPr>
              <a:t>３</a:t>
            </a:r>
            <a:endParaRPr kumimoji="1" lang="ja-JP" altLang="en-US" b="1" baseline="0" dirty="0">
              <a:solidFill>
                <a:schemeClr val="accent2">
                  <a:lumMod val="60000"/>
                  <a:lumOff val="40000"/>
                </a:schemeClr>
              </a:solidFill>
            </a:endParaRPr>
          </a:p>
        </p:txBody>
      </p:sp>
      <p:sp>
        <p:nvSpPr>
          <p:cNvPr id="11" name="フローチャート: 結合子 10">
            <a:extLst>
              <a:ext uri="{FF2B5EF4-FFF2-40B4-BE49-F238E27FC236}">
                <a16:creationId xmlns:a16="http://schemas.microsoft.com/office/drawing/2014/main" id="{0E981321-51B4-D63C-C9CD-9F7DBA57FBF7}"/>
              </a:ext>
            </a:extLst>
          </p:cNvPr>
          <p:cNvSpPr/>
          <p:nvPr/>
        </p:nvSpPr>
        <p:spPr>
          <a:xfrm>
            <a:off x="233338" y="5147989"/>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accent2">
                    <a:lumMod val="60000"/>
                    <a:lumOff val="40000"/>
                  </a:schemeClr>
                </a:solidFill>
              </a:rPr>
              <a:t>４</a:t>
            </a:r>
            <a:endParaRPr kumimoji="1" lang="ja-JP" altLang="en-US" b="1" baseline="0" dirty="0">
              <a:solidFill>
                <a:schemeClr val="accent2">
                  <a:lumMod val="60000"/>
                  <a:lumOff val="40000"/>
                </a:schemeClr>
              </a:solidFill>
            </a:endParaRPr>
          </a:p>
        </p:txBody>
      </p:sp>
      <p:sp>
        <p:nvSpPr>
          <p:cNvPr id="6" name="テキスト ボックス 5">
            <a:extLst>
              <a:ext uri="{FF2B5EF4-FFF2-40B4-BE49-F238E27FC236}">
                <a16:creationId xmlns:a16="http://schemas.microsoft.com/office/drawing/2014/main" id="{D487B71E-7851-91F9-D8BE-19633B064E7D}"/>
              </a:ext>
            </a:extLst>
          </p:cNvPr>
          <p:cNvSpPr txBox="1"/>
          <p:nvPr/>
        </p:nvSpPr>
        <p:spPr>
          <a:xfrm>
            <a:off x="138996" y="7196086"/>
            <a:ext cx="10386769" cy="349924"/>
          </a:xfrm>
          <a:prstGeom prst="rect">
            <a:avLst/>
          </a:prstGeom>
          <a:solidFill>
            <a:schemeClr val="accent6">
              <a:lumMod val="40000"/>
              <a:lumOff val="60000"/>
            </a:schemeClr>
          </a:solidFill>
        </p:spPr>
        <p:txBody>
          <a:bodyPr wrap="square" rtlCol="0" anchor="ctr" anchorCtr="0">
            <a:noAutofit/>
          </a:bodyPr>
          <a:lstStyle/>
          <a:p>
            <a:pPr marL="126000" indent="-126000" algn="just"/>
            <a:r>
              <a:rPr kumimoji="1" lang="en-US" altLang="ja-JP" sz="1050" spc="50" dirty="0"/>
              <a:t>※</a:t>
            </a:r>
            <a:r>
              <a:rPr kumimoji="1" lang="ja-JP" altLang="en-US" sz="1050" spc="50" dirty="0"/>
              <a:t>本チェックリストは、重大事態調査の実施に当たり、基本的な手順についてチェックリスト形式にまとめたものであり、実際の対応に当たっては、法、基本方針、ガイドライン等にある具体的な対応の手順、留意事項をよく確認し、被害児童生徒等に寄り添って対応すること。</a:t>
            </a:r>
          </a:p>
        </p:txBody>
      </p:sp>
      <p:sp>
        <p:nvSpPr>
          <p:cNvPr id="7" name="テキスト ボックス 6">
            <a:extLst>
              <a:ext uri="{FF2B5EF4-FFF2-40B4-BE49-F238E27FC236}">
                <a16:creationId xmlns:a16="http://schemas.microsoft.com/office/drawing/2014/main" id="{639E6CC4-7386-A264-27A1-E8EA3B43179F}"/>
              </a:ext>
            </a:extLst>
          </p:cNvPr>
          <p:cNvSpPr txBox="1"/>
          <p:nvPr/>
        </p:nvSpPr>
        <p:spPr>
          <a:xfrm>
            <a:off x="8298234" y="20464"/>
            <a:ext cx="2736304" cy="400110"/>
          </a:xfrm>
          <a:prstGeom prst="rect">
            <a:avLst/>
          </a:prstGeom>
          <a:noFill/>
        </p:spPr>
        <p:txBody>
          <a:bodyPr wrap="square">
            <a:spAutoFit/>
          </a:bodyPr>
          <a:lstStyle/>
          <a:p>
            <a:pPr>
              <a:lnSpc>
                <a:spcPts val="1200"/>
              </a:lnSpc>
            </a:pPr>
            <a:r>
              <a:rPr lang="ja-JP" altLang="en-US" sz="1200" b="1" dirty="0">
                <a:solidFill>
                  <a:schemeClr val="accent2">
                    <a:lumMod val="60000"/>
                    <a:lumOff val="40000"/>
                  </a:schemeClr>
                </a:solidFill>
              </a:rPr>
              <a:t>（私立・公立大学附属・株立学校）</a:t>
            </a:r>
            <a:endParaRPr lang="en-US" altLang="ja-JP" sz="1200" b="1" dirty="0">
              <a:solidFill>
                <a:schemeClr val="accent2">
                  <a:lumMod val="60000"/>
                  <a:lumOff val="40000"/>
                </a:schemeClr>
              </a:solidFill>
            </a:endParaRPr>
          </a:p>
          <a:p>
            <a:pPr algn="ctr">
              <a:lnSpc>
                <a:spcPts val="1200"/>
              </a:lnSpc>
            </a:pPr>
            <a:r>
              <a:rPr lang="en-US" altLang="ja-JP" sz="1200" b="1" dirty="0">
                <a:solidFill>
                  <a:schemeClr val="accent2">
                    <a:lumMod val="60000"/>
                    <a:lumOff val="40000"/>
                  </a:schemeClr>
                </a:solidFill>
              </a:rPr>
              <a:t>【</a:t>
            </a:r>
            <a:r>
              <a:rPr lang="ja-JP" altLang="en-US" sz="1200" b="1" dirty="0">
                <a:solidFill>
                  <a:schemeClr val="accent2">
                    <a:lumMod val="60000"/>
                    <a:lumOff val="40000"/>
                  </a:schemeClr>
                </a:solidFill>
              </a:rPr>
              <a:t>参考例</a:t>
            </a:r>
            <a:r>
              <a:rPr lang="en-US" altLang="ja-JP" sz="1200" b="1" dirty="0">
                <a:solidFill>
                  <a:schemeClr val="accent2">
                    <a:lumMod val="60000"/>
                    <a:lumOff val="40000"/>
                  </a:schemeClr>
                </a:solidFill>
              </a:rPr>
              <a:t>】</a:t>
            </a:r>
            <a:endParaRPr lang="ja-JP" altLang="en-US" sz="1100" b="1" dirty="0">
              <a:solidFill>
                <a:schemeClr val="accent2">
                  <a:lumMod val="60000"/>
                  <a:lumOff val="40000"/>
                </a:schemeClr>
              </a:solidFill>
            </a:endParaRPr>
          </a:p>
        </p:txBody>
      </p:sp>
    </p:spTree>
    <p:extLst>
      <p:ext uri="{BB962C8B-B14F-4D97-AF65-F5344CB8AC3E}">
        <p14:creationId xmlns:p14="http://schemas.microsoft.com/office/powerpoint/2010/main" val="1019844388"/>
      </p:ext>
    </p:extLst>
  </p:cSld>
  <p:clrMapOvr>
    <a:masterClrMapping/>
  </p:clrMapOvr>
</p:sld>
</file>

<file path=ppt/theme/theme1.xml><?xml version="1.0" encoding="utf-8"?>
<a:theme xmlns:a="http://schemas.openxmlformats.org/drawingml/2006/main" name="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11AEDC9698A6F4BBCAA72F19C44D56D" ma:contentTypeVersion="16" ma:contentTypeDescription="新しいドキュメントを作成します。" ma:contentTypeScope="" ma:versionID="0829ab1c06279322a30410dfd0dce417">
  <xsd:schema xmlns:xsd="http://www.w3.org/2001/XMLSchema" xmlns:xs="http://www.w3.org/2001/XMLSchema" xmlns:p="http://schemas.microsoft.com/office/2006/metadata/properties" xmlns:ns2="f599258b-993d-4577-b4a7-d423e0eea40b" xmlns:ns3="419c36ae-beda-4205-a255-cc1471085146" targetNamespace="http://schemas.microsoft.com/office/2006/metadata/properties" ma:root="true" ma:fieldsID="3abc68fe2cd1eaf11d3826c2fff86220" ns2:_="" ns3:_="">
    <xsd:import namespace="f599258b-993d-4577-b4a7-d423e0eea40b"/>
    <xsd:import namespace="419c36ae-beda-4205-a255-cc1471085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9258b-993d-4577-b4a7-d423e0eea40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9916f2e-1ac3-466e-8514-bab12d9bb06d}" ma:internalName="TaxCatchAll" ma:showField="CatchAllData" ma:web="f599258b-993d-4577-b4a7-d423e0eea4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c36ae-beda-4205-a255-cc1471085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d6a3b4cf-afe1-4e0a-89f4-490ce89a1ce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4B29B-5F3E-424C-B394-D5FBE3818FB2}">
  <ds:schemaRefs>
    <ds:schemaRef ds:uri="http://schemas.microsoft.com/sharepoint/v3/contenttype/forms"/>
  </ds:schemaRefs>
</ds:datastoreItem>
</file>

<file path=customXml/itemProps2.xml><?xml version="1.0" encoding="utf-8"?>
<ds:datastoreItem xmlns:ds="http://schemas.openxmlformats.org/officeDocument/2006/customXml" ds:itemID="{D1253F8A-F95F-4FD5-9BB2-D019C5029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9258b-993d-4577-b4a7-d423e0eea40b"/>
    <ds:schemaRef ds:uri="419c36ae-beda-4205-a255-cc1471085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1106</TotalTime>
  <Words>1156</Words>
  <Application>Microsoft Office PowerPoint</Application>
  <PresentationFormat>ユーザー設定</PresentationFormat>
  <Paragraphs>122</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宮本眞由巳</cp:lastModifiedBy>
  <cp:revision>91</cp:revision>
  <cp:lastPrinted>2023-05-19T01:56:52Z</cp:lastPrinted>
  <dcterms:created xsi:type="dcterms:W3CDTF">2020-03-13T01:58:32Z</dcterms:created>
  <dcterms:modified xsi:type="dcterms:W3CDTF">2023-08-10T08:41:48Z</dcterms:modified>
</cp:coreProperties>
</file>