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3"/>
  </p:sldMasterIdLst>
  <p:handoutMasterIdLst>
    <p:handoutMasterId r:id="rId6"/>
  </p:handoutMasterIdLst>
  <p:sldIdLst>
    <p:sldId id="284" r:id="rId4"/>
    <p:sldId id="285" r:id="rId5"/>
  </p:sldIdLst>
  <p:sldSz cx="10691813"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autoAdjust="0"/>
    <p:restoredTop sz="94660"/>
  </p:normalViewPr>
  <p:slideViewPr>
    <p:cSldViewPr showGuides="1">
      <p:cViewPr varScale="1">
        <p:scale>
          <a:sx n="50" d="100"/>
          <a:sy n="50" d="100"/>
        </p:scale>
        <p:origin x="1278" y="60"/>
      </p:cViewPr>
      <p:guideLst/>
    </p:cSldViewPr>
  </p:slideViewPr>
  <p:notesTextViewPr>
    <p:cViewPr>
      <p:scale>
        <a:sx n="1" d="1"/>
        <a:sy n="1" d="1"/>
      </p:scale>
      <p:origin x="0" y="0"/>
    </p:cViewPr>
  </p:notesTextViewPr>
  <p:notesViewPr>
    <p:cSldViewPr>
      <p:cViewPr varScale="1">
        <p:scale>
          <a:sx n="80" d="100"/>
          <a:sy n="80" d="100"/>
        </p:scale>
        <p:origin x="401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7A1FBD7-3B0A-F79C-9B01-734BE7E1EB6B}"/>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2D6A858-A382-1DF0-21C0-AC42B70E8686}"/>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9AC99500-9809-4EBE-8B24-D58C5568D06E}" type="datetimeFigureOut">
              <a:rPr kumimoji="1" lang="ja-JP" altLang="en-US" smtClean="0"/>
              <a:t>2023/8/10</a:t>
            </a:fld>
            <a:endParaRPr kumimoji="1" lang="ja-JP" altLang="en-US"/>
          </a:p>
        </p:txBody>
      </p:sp>
      <p:sp>
        <p:nvSpPr>
          <p:cNvPr id="4" name="フッター プレースホルダー 3">
            <a:extLst>
              <a:ext uri="{FF2B5EF4-FFF2-40B4-BE49-F238E27FC236}">
                <a16:creationId xmlns:a16="http://schemas.microsoft.com/office/drawing/2014/main" id="{55E70B52-C082-83C1-AF61-B9C3FF6EFA4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9955D3-D5DE-8DDC-6FC3-27028321062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5C7016FF-A1B2-4B41-9C65-6191DCD82F1C}" type="slidenum">
              <a:rPr kumimoji="1" lang="ja-JP" altLang="en-US" smtClean="0"/>
              <a:t>‹#›</a:t>
            </a:fld>
            <a:endParaRPr kumimoji="1" lang="ja-JP" altLang="en-US"/>
          </a:p>
        </p:txBody>
      </p:sp>
    </p:spTree>
    <p:extLst>
      <p:ext uri="{BB962C8B-B14F-4D97-AF65-F5344CB8AC3E}">
        <p14:creationId xmlns:p14="http://schemas.microsoft.com/office/powerpoint/2010/main" val="11283219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29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1925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C">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FD13F17E-C17C-4E52-A0F4-3A5D100DC1EF}"/>
              </a:ext>
            </a:extLst>
          </p:cNvPr>
          <p:cNvGrpSpPr/>
          <p:nvPr userDrawn="1"/>
        </p:nvGrpSpPr>
        <p:grpSpPr>
          <a:xfrm>
            <a:off x="-94" y="1942264"/>
            <a:ext cx="10692000" cy="5617411"/>
            <a:chOff x="-94" y="1942264"/>
            <a:chExt cx="10692000" cy="5617411"/>
          </a:xfrm>
        </p:grpSpPr>
        <p:pic>
          <p:nvPicPr>
            <p:cNvPr id="3" name="図 5">
              <a:extLst>
                <a:ext uri="{FF2B5EF4-FFF2-40B4-BE49-F238E27FC236}">
                  <a16:creationId xmlns:a16="http://schemas.microsoft.com/office/drawing/2014/main" id="{1CD19D31-64A8-48F2-ADB3-4F2E925B72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 y="1942264"/>
              <a:ext cx="10692000" cy="561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32D3D514-0434-435A-BFEC-631911ECBBFD}"/>
                </a:ext>
              </a:extLst>
            </p:cNvPr>
            <p:cNvSpPr/>
            <p:nvPr userDrawn="1"/>
          </p:nvSpPr>
          <p:spPr>
            <a:xfrm>
              <a:off x="5806602" y="503176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sp>
        <p:nvSpPr>
          <p:cNvPr id="4" name="テキスト プレースホルダー 4">
            <a:extLst>
              <a:ext uri="{FF2B5EF4-FFF2-40B4-BE49-F238E27FC236}">
                <a16:creationId xmlns:a16="http://schemas.microsoft.com/office/drawing/2014/main" id="{FE7912C7-B1FB-4EA8-8F7A-09718AE645F8}"/>
              </a:ext>
            </a:extLst>
          </p:cNvPr>
          <p:cNvSpPr>
            <a:spLocks noGrp="1"/>
          </p:cNvSpPr>
          <p:nvPr>
            <p:ph type="body" sz="quarter" idx="10" hasCustomPrompt="1"/>
          </p:nvPr>
        </p:nvSpPr>
        <p:spPr>
          <a:xfrm>
            <a:off x="1745113" y="2423901"/>
            <a:ext cx="7200000" cy="576000"/>
          </a:xfrm>
          <a:prstGeom prst="rect">
            <a:avLst/>
          </a:prstGeom>
        </p:spPr>
        <p:txBody>
          <a:bodyPr lIns="0" tIns="0" rIns="0" bIns="0" anchor="b" anchorCtr="0"/>
          <a:lstStyle>
            <a:lvl1pPr marL="0" indent="0" algn="ctr">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8523546F-23D2-4FB3-ADC6-92F6B68D6F39}"/>
              </a:ext>
            </a:extLst>
          </p:cNvPr>
          <p:cNvSpPr>
            <a:spLocks noGrp="1"/>
          </p:cNvSpPr>
          <p:nvPr>
            <p:ph sz="quarter" idx="15" hasCustomPrompt="1"/>
          </p:nvPr>
        </p:nvSpPr>
        <p:spPr>
          <a:xfrm>
            <a:off x="1745113" y="3298302"/>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2E8EB9D7-3275-415C-BF42-297AE747CF02}"/>
              </a:ext>
            </a:extLst>
          </p:cNvPr>
          <p:cNvSpPr>
            <a:spLocks noGrp="1"/>
          </p:cNvSpPr>
          <p:nvPr>
            <p:ph sz="quarter" idx="16" hasCustomPrompt="1"/>
          </p:nvPr>
        </p:nvSpPr>
        <p:spPr>
          <a:xfrm>
            <a:off x="1745113" y="3672250"/>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9" name="図 5" descr="文化省.psd">
            <a:extLst>
              <a:ext uri="{FF2B5EF4-FFF2-40B4-BE49-F238E27FC236}">
                <a16:creationId xmlns:a16="http://schemas.microsoft.com/office/drawing/2014/main" id="{3CE520BB-7E6F-4B6A-ABDC-37F53DF52E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83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8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77825" y="1155699"/>
            <a:ext cx="9936163" cy="830997"/>
          </a:xfrm>
          <a:prstGeom prst="rect">
            <a:avLst/>
          </a:prstGeom>
        </p:spPr>
        <p:txBody>
          <a:bodyPr lIns="0" tIns="0" rIns="0" bIns="0">
            <a:spAutoFit/>
          </a:bodyPr>
          <a:lstStyle>
            <a:lvl1pPr marL="0" marR="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sz="1800"/>
            </a:lvl1pPr>
            <a:lvl2pPr marL="503971" indent="0">
              <a:buNone/>
              <a:defRPr/>
            </a:lvl2pPr>
            <a:lvl3pPr marL="1007943" indent="0">
              <a:buNone/>
              <a:defRPr/>
            </a:lvl3pPr>
            <a:lvl4pPr marL="1511914" indent="0">
              <a:buNone/>
              <a:defRPr/>
            </a:lvl4pPr>
            <a:lvl5pPr marL="2015886" indent="0">
              <a:buNone/>
              <a:defRPr/>
            </a:lvl5pPr>
          </a:lstStyle>
          <a:p>
            <a:pPr marL="0" marR="0" lvl="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dirty="0"/>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2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146724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リード文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102096" y="323453"/>
            <a:ext cx="10224000" cy="1587"/>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498097" y="-252413"/>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8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Tree>
    <p:extLst>
      <p:ext uri="{BB962C8B-B14F-4D97-AF65-F5344CB8AC3E}">
        <p14:creationId xmlns:p14="http://schemas.microsoft.com/office/powerpoint/2010/main" val="400296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2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231667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97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95641788"/>
      </p:ext>
    </p:extLst>
  </p:cSld>
  <p:clrMap bg1="lt1" tx1="dk1" bg2="lt2" tx2="dk2" accent1="accent1" accent2="accent2" accent3="accent3" accent4="accent4" accent5="accent5" accent6="accent6" hlink="hlink" folHlink="folHlink"/>
  <p:sldLayoutIdLst>
    <p:sldLayoutId id="2147483669" r:id="rId1"/>
    <p:sldLayoutId id="2147483666" r:id="rId2"/>
    <p:sldLayoutId id="2147483670" r:id="rId3"/>
    <p:sldLayoutId id="2147483668" r:id="rId4"/>
    <p:sldLayoutId id="2147483665" r:id="rId5"/>
    <p:sldLayoutId id="2147483667" r:id="rId6"/>
    <p:sldLayoutId id="2147483663" r:id="rId7"/>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540" userDrawn="1">
          <p15:clr>
            <a:srgbClr val="F26B43"/>
          </p15:clr>
        </p15:guide>
        <p15:guide id="3" orient="horz" pos="544" userDrawn="1">
          <p15:clr>
            <a:srgbClr val="F26B43"/>
          </p15:clr>
        </p15:guide>
        <p15:guide id="4" pos="238" userDrawn="1">
          <p15:clr>
            <a:srgbClr val="F26B43"/>
          </p15:clr>
        </p15:guide>
        <p15:guide id="5" pos="6497"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4C06B2EE-89F5-EE4F-3EF7-CDD3D2B9E8CF}"/>
              </a:ext>
            </a:extLst>
          </p:cNvPr>
          <p:cNvSpPr>
            <a:spLocks noGrp="1"/>
          </p:cNvSpPr>
          <p:nvPr>
            <p:ph type="body" sz="quarter" idx="10"/>
          </p:nvPr>
        </p:nvSpPr>
        <p:spPr>
          <a:xfrm>
            <a:off x="161331" y="-71387"/>
            <a:ext cx="10854580" cy="504825"/>
          </a:xfrm>
        </p:spPr>
        <p:txBody>
          <a:bodyPr anchor="ctr"/>
          <a:lstStyle/>
          <a:p>
            <a:r>
              <a:rPr lang="ja-JP" altLang="en-US" sz="1900" dirty="0">
                <a:solidFill>
                  <a:srgbClr val="00B050"/>
                </a:solidFill>
              </a:rPr>
              <a:t>いじめ防止対策推進法等に基づくいじめ重大事態調査の基本的な対応チェックリスト</a:t>
            </a:r>
            <a:r>
              <a:rPr lang="en-US" altLang="ja-JP" sz="1900" dirty="0">
                <a:solidFill>
                  <a:srgbClr val="00B050"/>
                </a:solidFill>
              </a:rPr>
              <a:t>(</a:t>
            </a:r>
            <a:r>
              <a:rPr lang="ja-JP" altLang="en-US" sz="1900" dirty="0">
                <a:solidFill>
                  <a:srgbClr val="00B050"/>
                </a:solidFill>
              </a:rPr>
              <a:t>公立学校</a:t>
            </a:r>
            <a:r>
              <a:rPr lang="en-US" altLang="ja-JP" sz="1900" dirty="0">
                <a:solidFill>
                  <a:srgbClr val="00B050"/>
                </a:solidFill>
              </a:rPr>
              <a:t>)</a:t>
            </a:r>
            <a:r>
              <a:rPr lang="en-US" altLang="ja-JP" sz="1800" dirty="0">
                <a:solidFill>
                  <a:srgbClr val="00B050"/>
                </a:solidFill>
              </a:rPr>
              <a:t>【</a:t>
            </a:r>
            <a:r>
              <a:rPr lang="ja-JP" altLang="en-US" sz="1800" dirty="0">
                <a:solidFill>
                  <a:srgbClr val="00B050"/>
                </a:solidFill>
              </a:rPr>
              <a:t>参考例</a:t>
            </a:r>
            <a:r>
              <a:rPr lang="en-US" altLang="ja-JP" sz="1800" dirty="0">
                <a:solidFill>
                  <a:srgbClr val="00B050"/>
                </a:solidFill>
              </a:rPr>
              <a:t>】</a:t>
            </a:r>
            <a:endParaRPr lang="ja-JP" altLang="en-US" sz="1900" dirty="0">
              <a:solidFill>
                <a:srgbClr val="00B050"/>
              </a:solidFill>
            </a:endParaRPr>
          </a:p>
        </p:txBody>
      </p:sp>
      <p:graphicFrame>
        <p:nvGraphicFramePr>
          <p:cNvPr id="10" name="表 10">
            <a:extLst>
              <a:ext uri="{FF2B5EF4-FFF2-40B4-BE49-F238E27FC236}">
                <a16:creationId xmlns:a16="http://schemas.microsoft.com/office/drawing/2014/main" id="{42D7FAB0-0535-1974-D285-A5B56F845601}"/>
              </a:ext>
            </a:extLst>
          </p:cNvPr>
          <p:cNvGraphicFramePr>
            <a:graphicFrameLocks noGrp="1"/>
          </p:cNvGraphicFramePr>
          <p:nvPr>
            <p:extLst>
              <p:ext uri="{D42A27DB-BD31-4B8C-83A1-F6EECF244321}">
                <p14:modId xmlns:p14="http://schemas.microsoft.com/office/powerpoint/2010/main" val="2697608063"/>
              </p:ext>
            </p:extLst>
          </p:nvPr>
        </p:nvGraphicFramePr>
        <p:xfrm>
          <a:off x="89322" y="939787"/>
          <a:ext cx="10441160" cy="5264354"/>
        </p:xfrm>
        <a:graphic>
          <a:graphicData uri="http://schemas.openxmlformats.org/drawingml/2006/table">
            <a:tbl>
              <a:tblPr firstRow="1" bandRow="1">
                <a:tableStyleId>{5C22544A-7EE6-4342-B048-85BDC9FD1C3A}</a:tableStyleId>
              </a:tblPr>
              <a:tblGrid>
                <a:gridCol w="302642">
                  <a:extLst>
                    <a:ext uri="{9D8B030D-6E8A-4147-A177-3AD203B41FA5}">
                      <a16:colId xmlns:a16="http://schemas.microsoft.com/office/drawing/2014/main" val="2202304114"/>
                    </a:ext>
                  </a:extLst>
                </a:gridCol>
                <a:gridCol w="6935238">
                  <a:extLst>
                    <a:ext uri="{9D8B030D-6E8A-4147-A177-3AD203B41FA5}">
                      <a16:colId xmlns:a16="http://schemas.microsoft.com/office/drawing/2014/main" val="2401106808"/>
                    </a:ext>
                  </a:extLst>
                </a:gridCol>
                <a:gridCol w="2088232">
                  <a:extLst>
                    <a:ext uri="{9D8B030D-6E8A-4147-A177-3AD203B41FA5}">
                      <a16:colId xmlns:a16="http://schemas.microsoft.com/office/drawing/2014/main" val="195017691"/>
                    </a:ext>
                  </a:extLst>
                </a:gridCol>
                <a:gridCol w="1115048">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いじめ重大事態の発生から調査開始</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352826167"/>
                  </a:ext>
                </a:extLst>
              </a:tr>
              <a:tr h="720000">
                <a:tc>
                  <a:txBody>
                    <a:bodyPr/>
                    <a:lstStyle/>
                    <a:p>
                      <a:pPr indent="0" algn="ctr">
                        <a:lnSpc>
                          <a:spcPct val="110000"/>
                        </a:lnSpc>
                      </a:pPr>
                      <a:r>
                        <a:rPr kumimoji="1" lang="en-US" altLang="ja-JP" sz="1200" b="1" dirty="0">
                          <a:solidFill>
                            <a:srgbClr val="00B050"/>
                          </a:solidFill>
                        </a:rPr>
                        <a:t>1</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l">
                        <a:lnSpc>
                          <a:spcPct val="110000"/>
                        </a:lnSpc>
                      </a:pPr>
                      <a:r>
                        <a:rPr kumimoji="1" lang="ja-JP" altLang="en-US" sz="1200" dirty="0">
                          <a:latin typeface="+mn-ea"/>
                          <a:ea typeface="+mn-ea"/>
                        </a:rPr>
                        <a:t>（</a:t>
                      </a:r>
                      <a:r>
                        <a:rPr kumimoji="1" lang="en-US" altLang="ja-JP" sz="1200" dirty="0">
                          <a:latin typeface="+mn-ea"/>
                          <a:ea typeface="+mn-ea"/>
                        </a:rPr>
                        <a:t>2</a:t>
                      </a:r>
                      <a:r>
                        <a:rPr kumimoji="1" lang="ja-JP" altLang="en-US" sz="1200" dirty="0">
                          <a:latin typeface="+mn-ea"/>
                          <a:ea typeface="+mn-ea"/>
                        </a:rPr>
                        <a:t>号事案の場合）欠席の継続により重大事態に至ることを早期の段階で予測できる場合も多いことから、</a:t>
                      </a:r>
                      <a:r>
                        <a:rPr kumimoji="1" lang="ja-JP" altLang="en-US" sz="1200" b="1" dirty="0">
                          <a:solidFill>
                            <a:srgbClr val="00B050"/>
                          </a:solidFill>
                          <a:latin typeface="+mn-ea"/>
                          <a:ea typeface="+mn-ea"/>
                        </a:rPr>
                        <a:t>重大事態に至るよりも相当前の段階</a:t>
                      </a:r>
                      <a:r>
                        <a:rPr kumimoji="1" lang="ja-JP" altLang="en-US" sz="1200" dirty="0">
                          <a:latin typeface="+mn-ea"/>
                          <a:ea typeface="+mn-ea"/>
                        </a:rPr>
                        <a:t>から教育委員会への報告相談を行い、</a:t>
                      </a:r>
                      <a:r>
                        <a:rPr kumimoji="1" lang="ja-JP" altLang="en-US" sz="1200" b="1" dirty="0">
                          <a:solidFill>
                            <a:srgbClr val="00B050"/>
                          </a:solidFill>
                          <a:latin typeface="+mn-ea"/>
                          <a:ea typeface="+mn-ea"/>
                        </a:rPr>
                        <a:t>情報を共有するとともに準備作業</a:t>
                      </a:r>
                      <a:r>
                        <a:rPr kumimoji="1" lang="ja-JP" altLang="en-US" sz="1200">
                          <a:latin typeface="+mn-ea"/>
                          <a:ea typeface="+mn-ea"/>
                        </a:rPr>
                        <a:t>に取り組む</a:t>
                      </a:r>
                      <a:endParaRPr kumimoji="1" lang="ja-JP" altLang="en-US" sz="12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32</a:t>
                      </a:r>
                      <a:r>
                        <a:rPr kumimoji="1" lang="ja-JP" altLang="en-US" sz="1200" dirty="0">
                          <a:latin typeface="+mn-ea"/>
                          <a:ea typeface="+mn-ea"/>
                        </a:rPr>
                        <a:t>頁</a:t>
                      </a:r>
                      <a:endParaRPr kumimoji="1" lang="en-US" altLang="ja-JP" sz="1200" dirty="0">
                        <a:latin typeface="+mn-ea"/>
                        <a:ea typeface="+mn-ea"/>
                      </a:endParaRP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ガイドライン４頁</a:t>
                      </a:r>
                      <a:endParaRPr kumimoji="1" lang="en-US" altLang="zh-TW" sz="1200" dirty="0">
                        <a:latin typeface="+mn-ea"/>
                        <a:ea typeface="+mn-ea"/>
                      </a:endParaRPr>
                    </a:p>
                    <a:p>
                      <a:pPr marL="180000" indent="-180000" algn="just">
                        <a:lnSpc>
                          <a:spcPct val="110000"/>
                        </a:lnSpc>
                        <a:buClr>
                          <a:srgbClr val="00B050"/>
                        </a:buClr>
                        <a:buFont typeface="Wingdings" panose="05000000000000000000" pitchFamily="2" charset="2"/>
                        <a:buChar char="l"/>
                      </a:pPr>
                      <a:r>
                        <a:rPr kumimoji="1" lang="zh-TW" altLang="en-US" sz="1200" dirty="0">
                          <a:latin typeface="+mn-ea"/>
                          <a:ea typeface="+mn-ea"/>
                        </a:rPr>
                        <a:t>不登校重大事態指針</a:t>
                      </a:r>
                      <a:r>
                        <a:rPr kumimoji="1" lang="en-US" altLang="zh-TW" sz="1200" dirty="0">
                          <a:latin typeface="+mn-ea"/>
                          <a:ea typeface="+mn-ea"/>
                        </a:rPr>
                        <a:t>2</a:t>
                      </a:r>
                      <a:r>
                        <a:rPr kumimoji="1" lang="zh-TW" altLang="en-US" sz="1200" dirty="0">
                          <a:latin typeface="+mn-ea"/>
                          <a:ea typeface="+mn-ea"/>
                        </a:rPr>
                        <a:t>頁</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864000">
                <a:tc>
                  <a:txBody>
                    <a:bodyPr/>
                    <a:lstStyle/>
                    <a:p>
                      <a:pPr marL="0" indent="0" algn="ctr" defTabSz="1007943" rtl="0" eaLnBrk="1" latinLnBrk="0" hangingPunct="1">
                        <a:lnSpc>
                          <a:spcPct val="110000"/>
                        </a:lnSpc>
                      </a:pPr>
                      <a:r>
                        <a:rPr kumimoji="1" lang="en-US" altLang="ja-JP" sz="1200" b="1" dirty="0">
                          <a:solidFill>
                            <a:srgbClr val="00B050"/>
                          </a:solidFill>
                        </a:rPr>
                        <a:t>2</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学校から教育委員会を通じて地方公共団体の長へ報告</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※2</a:t>
                      </a:r>
                      <a:r>
                        <a:rPr kumimoji="1" lang="ja-JP" altLang="en-US" sz="1100" kern="1200" dirty="0">
                          <a:solidFill>
                            <a:schemeClr val="dk1"/>
                          </a:solidFill>
                          <a:latin typeface="+mn-ea"/>
                          <a:ea typeface="+mn-ea"/>
                          <a:cs typeface="+mn-cs"/>
                        </a:rPr>
                        <a:t>号重大事態は、</a:t>
                      </a:r>
                      <a:r>
                        <a:rPr kumimoji="1" lang="en-US" altLang="ja-JP" sz="1100" kern="1200" dirty="0">
                          <a:solidFill>
                            <a:schemeClr val="dk1"/>
                          </a:solidFill>
                          <a:latin typeface="+mn-ea"/>
                          <a:ea typeface="+mn-ea"/>
                          <a:cs typeface="+mn-cs"/>
                        </a:rPr>
                        <a:t>7</a:t>
                      </a:r>
                      <a:r>
                        <a:rPr kumimoji="1" lang="ja-JP" altLang="en-US" sz="1100" kern="1200" dirty="0">
                          <a:solidFill>
                            <a:schemeClr val="dk1"/>
                          </a:solidFill>
                          <a:latin typeface="+mn-ea"/>
                          <a:ea typeface="+mn-ea"/>
                          <a:cs typeface="+mn-cs"/>
                        </a:rPr>
                        <a:t>日以内に行うことが望ましい</a:t>
                      </a:r>
                      <a:endParaRPr kumimoji="1" lang="en-US" altLang="ja-JP" sz="1100" kern="1200" dirty="0">
                        <a:solidFill>
                          <a:schemeClr val="dk1"/>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付け事務連絡に基づいて、教育委員会を通じて様式</a:t>
                      </a:r>
                      <a:r>
                        <a:rPr kumimoji="1" lang="en-US" altLang="ja-JP" sz="1100" kern="1200" dirty="0">
                          <a:solidFill>
                            <a:schemeClr val="dk1"/>
                          </a:solidFill>
                          <a:latin typeface="+mn-ea"/>
                          <a:ea typeface="+mn-ea"/>
                          <a:cs typeface="+mn-cs"/>
                        </a:rPr>
                        <a:t>1</a:t>
                      </a:r>
                      <a:r>
                        <a:rPr kumimoji="1" lang="ja-JP" altLang="en-US" sz="1100" kern="1200" dirty="0">
                          <a:solidFill>
                            <a:schemeClr val="dk1"/>
                          </a:solidFill>
                          <a:latin typeface="+mn-ea"/>
                          <a:ea typeface="+mn-ea"/>
                          <a:cs typeface="+mn-cs"/>
                        </a:rPr>
                        <a:t>の文部科学省への提出</a:t>
                      </a:r>
                      <a:endParaRPr kumimoji="1" lang="ja-JP" altLang="en-US" sz="11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30</a:t>
                      </a:r>
                      <a:r>
                        <a:rPr kumimoji="1" lang="ja-JP" altLang="en-US" sz="1200" dirty="0">
                          <a:latin typeface="+mn-ea"/>
                          <a:ea typeface="+mn-ea"/>
                        </a:rPr>
                        <a:t>条第</a:t>
                      </a:r>
                      <a:r>
                        <a:rPr kumimoji="1" lang="en-US" altLang="ja-JP" sz="1200" dirty="0">
                          <a:latin typeface="+mn-ea"/>
                          <a:ea typeface="+mn-ea"/>
                        </a:rPr>
                        <a:t>1</a:t>
                      </a:r>
                      <a:r>
                        <a:rPr kumimoji="1" lang="ja-JP" altLang="en-US" sz="1200" dirty="0">
                          <a:latin typeface="+mn-ea"/>
                          <a:ea typeface="+mn-ea"/>
                        </a:rPr>
                        <a:t>項</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33</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5</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3</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417820">
                <a:tc>
                  <a:txBody>
                    <a:bodyPr/>
                    <a:lstStyle/>
                    <a:p>
                      <a:pPr marL="0" indent="0" algn="ctr" defTabSz="1007943" rtl="0" eaLnBrk="1" latinLnBrk="0" hangingPunct="1">
                        <a:lnSpc>
                          <a:spcPct val="110000"/>
                        </a:lnSpc>
                      </a:pPr>
                      <a:r>
                        <a:rPr kumimoji="1" lang="ja-JP" altLang="en-US" sz="1200" b="1" dirty="0">
                          <a:solidFill>
                            <a:srgbClr val="00B050"/>
                          </a:solidFill>
                        </a:rPr>
                        <a:t>３</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教育委員会事務局から教育委員への報告</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教育委員への報告を迅速に行うとともに、対処方針を決定する際は、教育委員会会議を招集する</a:t>
                      </a:r>
                      <a:endParaRPr kumimoji="1" lang="ja-JP" altLang="en-US" sz="11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3</a:t>
                      </a:r>
                      <a:r>
                        <a:rPr kumimoji="1" lang="ja-JP" altLang="en-US" sz="1200" dirty="0">
                          <a:latin typeface="+mn-ea"/>
                          <a:ea typeface="+mn-ea"/>
                        </a:rPr>
                        <a:t>頁</a:t>
                      </a:r>
                      <a:endParaRPr kumimoji="1" lang="en-US" altLang="ja-JP" sz="1200" dirty="0">
                        <a:latin typeface="+mn-ea"/>
                        <a:ea typeface="+mn-ea"/>
                      </a:endParaRPr>
                    </a:p>
                    <a:p>
                      <a:pPr marL="0" indent="0" algn="just">
                        <a:lnSpc>
                          <a:spcPct val="110000"/>
                        </a:lnSpc>
                        <a:buClr>
                          <a:srgbClr val="00B050"/>
                        </a:buClr>
                        <a:buFont typeface="Wingdings" panose="05000000000000000000" pitchFamily="2" charset="2"/>
                        <a:buNone/>
                      </a:pPr>
                      <a:r>
                        <a:rPr kumimoji="1" lang="ja-JP" altLang="en-US" sz="1000" dirty="0">
                          <a:latin typeface="+mn-ea"/>
                          <a:ea typeface="+mn-ea"/>
                        </a:rPr>
                        <a:t>（１号事案についても同様の対応をとることが望ましい）</a:t>
                      </a:r>
                      <a:endParaRPr kumimoji="1" lang="ja-JP" altLang="en-US" sz="11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4466124"/>
                  </a:ext>
                </a:extLst>
              </a:tr>
              <a:tr h="720000">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4</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教育委員会が調査主体、どのような調査組織とするか判断</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公平性中立性が確保された調査組織とすること</a:t>
                      </a:r>
                      <a:endParaRPr kumimoji="1" lang="en-US" altLang="ja-JP" sz="1100" kern="1200" dirty="0">
                        <a:solidFill>
                          <a:schemeClr val="dk1"/>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学校主体の調査の場合は、教育委員会は調査の実施及び情報の提供等について必要な指導及び支援を行う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rgbClr val="00B050"/>
                        </a:buClr>
                        <a:buSzTx/>
                        <a:buFont typeface="Wingdings" panose="05000000000000000000" pitchFamily="2" charset="2"/>
                        <a:buChar char="l"/>
                        <a:tabLst/>
                        <a:defRPr/>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3</a:t>
                      </a:r>
                      <a:r>
                        <a:rPr kumimoji="1" lang="ja-JP" altLang="en-US" sz="1200" dirty="0">
                          <a:latin typeface="+mn-ea"/>
                          <a:ea typeface="+mn-ea"/>
                        </a:rPr>
                        <a:t>項</a:t>
                      </a:r>
                      <a:endParaRPr kumimoji="1" lang="en-US" altLang="ja-JP" sz="1200" dirty="0">
                        <a:latin typeface="+mn-ea"/>
                        <a:ea typeface="+mn-ea"/>
                      </a:endParaRP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33</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6</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4</a:t>
                      </a:r>
                      <a:r>
                        <a:rPr kumimoji="1" lang="ja-JP" altLang="en-US" sz="1200" dirty="0">
                          <a:latin typeface="+mn-ea"/>
                          <a:ea typeface="+mn-ea"/>
                        </a:rPr>
                        <a:t>頁</a:t>
                      </a:r>
                      <a:endParaRPr kumimoji="1" lang="en-US" altLang="ja-JP"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9772067"/>
                  </a:ext>
                </a:extLst>
              </a:tr>
              <a:tr h="720000">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5</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被害児童生徒及び保護者に対する調査方針の説明等</a:t>
                      </a:r>
                      <a:endParaRPr kumimoji="1" lang="ja-JP" altLang="en-US" sz="1200" dirty="0">
                        <a:solidFill>
                          <a:srgbClr val="00B050"/>
                        </a:solidFill>
                        <a:latin typeface="+mn-ea"/>
                        <a:ea typeface="+mn-ea"/>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b="1" kern="1200" dirty="0">
                          <a:solidFill>
                            <a:srgbClr val="00B050"/>
                          </a:solidFill>
                          <a:latin typeface="+mn-ea"/>
                          <a:ea typeface="+mn-ea"/>
                          <a:cs typeface="+mn-cs"/>
                        </a:rPr>
                        <a:t>※</a:t>
                      </a:r>
                      <a:r>
                        <a:rPr kumimoji="1" lang="ja-JP" altLang="en-US" sz="1100" b="1" kern="1200" dirty="0">
                          <a:solidFill>
                            <a:srgbClr val="00B050"/>
                          </a:solidFill>
                          <a:latin typeface="+mn-ea"/>
                          <a:ea typeface="+mn-ea"/>
                          <a:cs typeface="+mn-cs"/>
                        </a:rPr>
                        <a:t>重大事態調査の目的、調査主体（組織の構成、人選）、調査時期・期間、調査事項、調査方法、調査結果の提供等について調査を開始する前に被害児童生徒・保護者に丁寧に説明を行う</a:t>
                      </a:r>
                      <a:endParaRPr kumimoji="1" lang="en-US" altLang="ja-JP" sz="1100" b="1" kern="1200" dirty="0">
                        <a:solidFill>
                          <a:srgbClr val="00B050"/>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7</a:t>
                      </a:r>
                      <a:r>
                        <a:rPr kumimoji="1" lang="ja-JP" altLang="en-US" sz="1200" dirty="0">
                          <a:latin typeface="+mn-ea"/>
                          <a:ea typeface="+mn-ea"/>
                        </a:rPr>
                        <a:t>～</a:t>
                      </a:r>
                      <a:r>
                        <a:rPr kumimoji="1" lang="en-US" altLang="ja-JP" sz="1200" dirty="0">
                          <a:latin typeface="+mn-ea"/>
                          <a:ea typeface="+mn-ea"/>
                        </a:rPr>
                        <a:t>10</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8926536"/>
                  </a:ext>
                </a:extLst>
              </a:tr>
              <a:tr h="504000">
                <a:tc>
                  <a:txBody>
                    <a:bodyPr/>
                    <a:lstStyle/>
                    <a:p>
                      <a:pPr indent="0" algn="ctr">
                        <a:lnSpc>
                          <a:spcPct val="110000"/>
                        </a:lnSpc>
                      </a:pPr>
                      <a:r>
                        <a:rPr kumimoji="1" lang="en-US" altLang="ja-JP" sz="1200" b="1" dirty="0">
                          <a:solidFill>
                            <a:srgbClr val="00B050"/>
                          </a:solidFill>
                        </a:rPr>
                        <a:t>6</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加害児童生徒・保護者への調査方針の説</a:t>
                      </a:r>
                      <a:r>
                        <a:rPr kumimoji="1" lang="ja-JP" altLang="en-US" sz="1200" b="1" kern="1200" dirty="0">
                          <a:solidFill>
                            <a:srgbClr val="00B050"/>
                          </a:solidFill>
                          <a:latin typeface="+mn-ea"/>
                          <a:ea typeface="+mn-ea"/>
                          <a:cs typeface="+mn-cs"/>
                        </a:rPr>
                        <a:t>明等</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9</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8123840"/>
                  </a:ext>
                </a:extLst>
              </a:tr>
              <a:tr h="504000">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7</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0" dirty="0">
                          <a:solidFill>
                            <a:schemeClr val="tx1"/>
                          </a:solidFill>
                          <a:latin typeface="+mn-ea"/>
                          <a:ea typeface="+mn-ea"/>
                        </a:rPr>
                        <a:t>学校から教育委員会を通じて文部科学省への重大事態調査開始報告</a:t>
                      </a:r>
                      <a:endParaRPr kumimoji="1" lang="en-US" altLang="ja-JP" sz="1200" b="0" dirty="0">
                        <a:solidFill>
                          <a:schemeClr val="tx1"/>
                        </a:solidFill>
                        <a:latin typeface="+mn-ea"/>
                        <a:ea typeface="+mn-ea"/>
                      </a:endParaRPr>
                    </a:p>
                    <a:p>
                      <a:pPr algn="just">
                        <a:lnSpc>
                          <a:spcPct val="110000"/>
                        </a:lnSpc>
                      </a:pPr>
                      <a:r>
                        <a:rPr kumimoji="1" lang="ja-JP" altLang="en-US" sz="1200" b="1" kern="1200" dirty="0">
                          <a:solidFill>
                            <a:srgbClr val="FF9933"/>
                          </a:solidFill>
                          <a:latin typeface="+mn-ea"/>
                          <a:ea typeface="+mn-ea"/>
                          <a:cs typeface="+mn-cs"/>
                        </a:rPr>
                        <a:t>　</a:t>
                      </a: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付け事務連絡に基づく様式</a:t>
                      </a:r>
                      <a:r>
                        <a:rPr kumimoji="1" lang="en-US" altLang="ja-JP" sz="1100" kern="1200" dirty="0">
                          <a:solidFill>
                            <a:schemeClr val="dk1"/>
                          </a:solidFill>
                          <a:latin typeface="+mn-ea"/>
                          <a:ea typeface="+mn-ea"/>
                          <a:cs typeface="+mn-cs"/>
                        </a:rPr>
                        <a:t>2</a:t>
                      </a:r>
                      <a:r>
                        <a:rPr kumimoji="1" lang="ja-JP" altLang="en-US" sz="1100" kern="1200" dirty="0">
                          <a:solidFill>
                            <a:schemeClr val="dk1"/>
                          </a:solidFill>
                          <a:latin typeface="+mn-ea"/>
                          <a:ea typeface="+mn-ea"/>
                          <a:cs typeface="+mn-cs"/>
                        </a:rPr>
                        <a:t>の提出</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buClr>
                          <a:schemeClr val="accent2">
                            <a:lumMod val="60000"/>
                            <a:lumOff val="40000"/>
                          </a:schemeClr>
                        </a:buClr>
                      </a:pPr>
                      <a:r>
                        <a:rPr kumimoji="1" lang="en-US" altLang="ja-JP" sz="1200" dirty="0">
                          <a:latin typeface="+mn-ea"/>
                          <a:ea typeface="+mn-ea"/>
                        </a:rPr>
                        <a:t>―</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8474255"/>
                  </a:ext>
                </a:extLst>
              </a:tr>
            </a:tbl>
          </a:graphicData>
        </a:graphic>
      </p:graphicFrame>
      <p:sp>
        <p:nvSpPr>
          <p:cNvPr id="11" name="フローチャート: 結合子 10">
            <a:extLst>
              <a:ext uri="{FF2B5EF4-FFF2-40B4-BE49-F238E27FC236}">
                <a16:creationId xmlns:a16="http://schemas.microsoft.com/office/drawing/2014/main" id="{B0402C03-7D4E-12B4-C1EA-2A0FA1E9C017}"/>
              </a:ext>
            </a:extLst>
          </p:cNvPr>
          <p:cNvSpPr/>
          <p:nvPr/>
        </p:nvSpPr>
        <p:spPr>
          <a:xfrm>
            <a:off x="161331" y="994492"/>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baseline="0" dirty="0">
                <a:solidFill>
                  <a:srgbClr val="00B050"/>
                </a:solidFill>
              </a:rPr>
              <a:t>１</a:t>
            </a:r>
          </a:p>
        </p:txBody>
      </p:sp>
      <p:graphicFrame>
        <p:nvGraphicFramePr>
          <p:cNvPr id="15" name="表 15">
            <a:extLst>
              <a:ext uri="{FF2B5EF4-FFF2-40B4-BE49-F238E27FC236}">
                <a16:creationId xmlns:a16="http://schemas.microsoft.com/office/drawing/2014/main" id="{B30074D8-45C7-AC62-AF14-A477014B0E66}"/>
              </a:ext>
            </a:extLst>
          </p:cNvPr>
          <p:cNvGraphicFramePr>
            <a:graphicFrameLocks noGrp="1"/>
          </p:cNvGraphicFramePr>
          <p:nvPr>
            <p:extLst>
              <p:ext uri="{D42A27DB-BD31-4B8C-83A1-F6EECF244321}">
                <p14:modId xmlns:p14="http://schemas.microsoft.com/office/powerpoint/2010/main" val="1678635081"/>
              </p:ext>
            </p:extLst>
          </p:nvPr>
        </p:nvGraphicFramePr>
        <p:xfrm>
          <a:off x="89322" y="582602"/>
          <a:ext cx="10441160" cy="334128"/>
        </p:xfrm>
        <a:graphic>
          <a:graphicData uri="http://schemas.openxmlformats.org/drawingml/2006/table">
            <a:tbl>
              <a:tblPr firstRow="1" bandRow="1">
                <a:tableStyleId>{5C22544A-7EE6-4342-B048-85BDC9FD1C3A}</a:tableStyleId>
              </a:tblPr>
              <a:tblGrid>
                <a:gridCol w="4752528">
                  <a:extLst>
                    <a:ext uri="{9D8B030D-6E8A-4147-A177-3AD203B41FA5}">
                      <a16:colId xmlns:a16="http://schemas.microsoft.com/office/drawing/2014/main" val="311962190"/>
                    </a:ext>
                  </a:extLst>
                </a:gridCol>
                <a:gridCol w="2208246">
                  <a:extLst>
                    <a:ext uri="{9D8B030D-6E8A-4147-A177-3AD203B41FA5}">
                      <a16:colId xmlns:a16="http://schemas.microsoft.com/office/drawing/2014/main" val="3589863624"/>
                    </a:ext>
                  </a:extLst>
                </a:gridCol>
                <a:gridCol w="1740193">
                  <a:extLst>
                    <a:ext uri="{9D8B030D-6E8A-4147-A177-3AD203B41FA5}">
                      <a16:colId xmlns:a16="http://schemas.microsoft.com/office/drawing/2014/main" val="2143482706"/>
                    </a:ext>
                  </a:extLst>
                </a:gridCol>
                <a:gridCol w="1740193">
                  <a:extLst>
                    <a:ext uri="{9D8B030D-6E8A-4147-A177-3AD203B41FA5}">
                      <a16:colId xmlns:a16="http://schemas.microsoft.com/office/drawing/2014/main" val="2093232437"/>
                    </a:ext>
                  </a:extLst>
                </a:gridCol>
              </a:tblGrid>
              <a:tr h="334128">
                <a:tc>
                  <a:txBody>
                    <a:bodyPr/>
                    <a:lstStyle/>
                    <a:p>
                      <a:r>
                        <a:rPr kumimoji="1" lang="ja-JP" altLang="en-US" sz="1400" b="1" dirty="0">
                          <a:solidFill>
                            <a:srgbClr val="00B050"/>
                          </a:solidFill>
                          <a:latin typeface="+mn-ea"/>
                          <a:ea typeface="+mn-ea"/>
                        </a:rPr>
                        <a:t>学校名：</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rgbClr val="CCFF99"/>
                    </a:solidFill>
                  </a:tcPr>
                </a:tc>
                <a:tc>
                  <a:txBody>
                    <a:bodyPr/>
                    <a:lstStyle/>
                    <a:p>
                      <a:r>
                        <a:rPr kumimoji="1" lang="ja-JP" altLang="en-US" sz="1400" b="1" dirty="0">
                          <a:solidFill>
                            <a:srgbClr val="00B050"/>
                          </a:solidFill>
                          <a:latin typeface="+mn-ea"/>
                          <a:ea typeface="+mn-ea"/>
                        </a:rPr>
                        <a:t>学年：</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rgbClr val="CCFF99"/>
                    </a:solidFill>
                  </a:tcPr>
                </a:tc>
                <a:tc>
                  <a:txBody>
                    <a:bodyPr/>
                    <a:lstStyle/>
                    <a:p>
                      <a:r>
                        <a:rPr kumimoji="1" lang="ja-JP" altLang="en-US" sz="1400" b="1" dirty="0">
                          <a:solidFill>
                            <a:srgbClr val="00B050"/>
                          </a:solidFill>
                          <a:latin typeface="+mn-ea"/>
                          <a:ea typeface="+mn-ea"/>
                        </a:rPr>
                        <a:t>性別：</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rgbClr val="CCFF99"/>
                    </a:solidFill>
                  </a:tcPr>
                </a:tc>
                <a:tc>
                  <a:txBody>
                    <a:bodyPr/>
                    <a:lstStyle/>
                    <a:p>
                      <a:r>
                        <a:rPr kumimoji="1" lang="ja-JP" altLang="en-US" sz="1400" b="1" dirty="0">
                          <a:solidFill>
                            <a:srgbClr val="00B050"/>
                          </a:solidFill>
                          <a:latin typeface="+mn-ea"/>
                          <a:ea typeface="+mn-ea"/>
                        </a:rPr>
                        <a:t>年齢：</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rgbClr val="CCFF99"/>
                    </a:solidFill>
                  </a:tcPr>
                </a:tc>
                <a:extLst>
                  <a:ext uri="{0D108BD9-81ED-4DB2-BD59-A6C34878D82A}">
                    <a16:rowId xmlns:a16="http://schemas.microsoft.com/office/drawing/2014/main" val="798532412"/>
                  </a:ext>
                </a:extLst>
              </a:tr>
            </a:tbl>
          </a:graphicData>
        </a:graphic>
      </p:graphicFrame>
      <p:sp>
        <p:nvSpPr>
          <p:cNvPr id="2" name="テキスト ボックス 1">
            <a:extLst>
              <a:ext uri="{FF2B5EF4-FFF2-40B4-BE49-F238E27FC236}">
                <a16:creationId xmlns:a16="http://schemas.microsoft.com/office/drawing/2014/main" id="{41A0CA1C-D135-0F5E-2454-44BF23674F0A}"/>
              </a:ext>
            </a:extLst>
          </p:cNvPr>
          <p:cNvSpPr txBox="1"/>
          <p:nvPr/>
        </p:nvSpPr>
        <p:spPr>
          <a:xfrm>
            <a:off x="-14908" y="304711"/>
            <a:ext cx="2736304" cy="307777"/>
          </a:xfrm>
          <a:prstGeom prst="rect">
            <a:avLst/>
          </a:prstGeom>
          <a:noFill/>
        </p:spPr>
        <p:txBody>
          <a:bodyPr wrap="square" rtlCol="0">
            <a:spAutoFit/>
          </a:bodyPr>
          <a:lstStyle/>
          <a:p>
            <a:r>
              <a:rPr kumimoji="1" lang="ja-JP" altLang="en-US" sz="1400" b="1" dirty="0">
                <a:solidFill>
                  <a:schemeClr val="tx1">
                    <a:lumMod val="75000"/>
                    <a:lumOff val="25000"/>
                  </a:schemeClr>
                </a:solidFill>
              </a:rPr>
              <a:t>＜当該児童生徒に関する情報＞</a:t>
            </a:r>
          </a:p>
        </p:txBody>
      </p:sp>
      <p:graphicFrame>
        <p:nvGraphicFramePr>
          <p:cNvPr id="6" name="表 10">
            <a:extLst>
              <a:ext uri="{FF2B5EF4-FFF2-40B4-BE49-F238E27FC236}">
                <a16:creationId xmlns:a16="http://schemas.microsoft.com/office/drawing/2014/main" id="{74BCD325-5FD9-6B06-A080-12D938E524A4}"/>
              </a:ext>
            </a:extLst>
          </p:cNvPr>
          <p:cNvGraphicFramePr>
            <a:graphicFrameLocks noGrp="1"/>
          </p:cNvGraphicFramePr>
          <p:nvPr>
            <p:extLst>
              <p:ext uri="{D42A27DB-BD31-4B8C-83A1-F6EECF244321}">
                <p14:modId xmlns:p14="http://schemas.microsoft.com/office/powerpoint/2010/main" val="1911962038"/>
              </p:ext>
            </p:extLst>
          </p:nvPr>
        </p:nvGraphicFramePr>
        <p:xfrm>
          <a:off x="89322" y="6227198"/>
          <a:ext cx="10441160" cy="1306374"/>
        </p:xfrm>
        <a:graphic>
          <a:graphicData uri="http://schemas.openxmlformats.org/drawingml/2006/table">
            <a:tbl>
              <a:tblPr firstRow="1" bandRow="1">
                <a:tableStyleId>{5C22544A-7EE6-4342-B048-85BDC9FD1C3A}</a:tableStyleId>
              </a:tblPr>
              <a:tblGrid>
                <a:gridCol w="302642">
                  <a:extLst>
                    <a:ext uri="{9D8B030D-6E8A-4147-A177-3AD203B41FA5}">
                      <a16:colId xmlns:a16="http://schemas.microsoft.com/office/drawing/2014/main" val="2202304114"/>
                    </a:ext>
                  </a:extLst>
                </a:gridCol>
                <a:gridCol w="6647206">
                  <a:extLst>
                    <a:ext uri="{9D8B030D-6E8A-4147-A177-3AD203B41FA5}">
                      <a16:colId xmlns:a16="http://schemas.microsoft.com/office/drawing/2014/main" val="2401106808"/>
                    </a:ext>
                  </a:extLst>
                </a:gridCol>
                <a:gridCol w="2411192">
                  <a:extLst>
                    <a:ext uri="{9D8B030D-6E8A-4147-A177-3AD203B41FA5}">
                      <a16:colId xmlns:a16="http://schemas.microsoft.com/office/drawing/2014/main" val="195017691"/>
                    </a:ext>
                  </a:extLst>
                </a:gridCol>
                <a:gridCol w="1080120">
                  <a:extLst>
                    <a:ext uri="{9D8B030D-6E8A-4147-A177-3AD203B41FA5}">
                      <a16:colId xmlns:a16="http://schemas.microsoft.com/office/drawing/2014/main" val="785521500"/>
                    </a:ext>
                  </a:extLst>
                </a:gridCol>
              </a:tblGrid>
              <a:tr h="466196">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重大事態調査の実施</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352826167"/>
                  </a:ext>
                </a:extLst>
              </a:tr>
              <a:tr h="807654">
                <a:tc>
                  <a:txBody>
                    <a:bodyPr/>
                    <a:lstStyle/>
                    <a:p>
                      <a:pPr indent="0" algn="ctr">
                        <a:lnSpc>
                          <a:spcPct val="110000"/>
                        </a:lnSpc>
                      </a:pPr>
                      <a:r>
                        <a:rPr kumimoji="1" lang="en-US" altLang="ja-JP" sz="1200" b="1" dirty="0">
                          <a:solidFill>
                            <a:srgbClr val="00B050"/>
                          </a:solidFill>
                        </a:rPr>
                        <a:t>1</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kern="1200" dirty="0">
                          <a:solidFill>
                            <a:srgbClr val="00B050"/>
                          </a:solidFill>
                          <a:latin typeface="+mn-ea"/>
                          <a:ea typeface="+mn-ea"/>
                          <a:cs typeface="+mn-cs"/>
                        </a:rPr>
                        <a:t>当該重大事態に係る事実関係を明確にするための調査の実施</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学校主体の調査の場合は、教育委員会は必要な指導及び支援を行う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00000"/>
                        </a:lnSpc>
                        <a:buClr>
                          <a:srgbClr val="00B050"/>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1</a:t>
                      </a:r>
                      <a:r>
                        <a:rPr kumimoji="1" lang="ja-JP" altLang="en-US" sz="1200" dirty="0">
                          <a:latin typeface="+mn-ea"/>
                          <a:ea typeface="+mn-ea"/>
                        </a:rPr>
                        <a:t>項、第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0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35</a:t>
                      </a:r>
                      <a:r>
                        <a:rPr kumimoji="1" lang="ja-JP" altLang="en-US" sz="1200" dirty="0">
                          <a:latin typeface="+mn-ea"/>
                          <a:ea typeface="+mn-ea"/>
                        </a:rPr>
                        <a:t>～</a:t>
                      </a:r>
                      <a:r>
                        <a:rPr kumimoji="1" lang="en-US" altLang="ja-JP" sz="1200" dirty="0">
                          <a:latin typeface="+mn-ea"/>
                          <a:ea typeface="+mn-ea"/>
                        </a:rPr>
                        <a:t>38</a:t>
                      </a:r>
                      <a:r>
                        <a:rPr kumimoji="1" lang="ja-JP" altLang="en-US" sz="1200" dirty="0">
                          <a:latin typeface="+mn-ea"/>
                          <a:ea typeface="+mn-ea"/>
                        </a:rPr>
                        <a:t>頁</a:t>
                      </a:r>
                    </a:p>
                    <a:p>
                      <a:pPr marL="180000" indent="-180000" algn="just">
                        <a:lnSpc>
                          <a:spcPct val="10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6</a:t>
                      </a:r>
                      <a:r>
                        <a:rPr kumimoji="1" lang="ja-JP" altLang="en-US" sz="1200" dirty="0">
                          <a:latin typeface="+mn-ea"/>
                          <a:ea typeface="+mn-ea"/>
                        </a:rPr>
                        <a:t>、</a:t>
                      </a:r>
                      <a:r>
                        <a:rPr kumimoji="1" lang="en-US" altLang="ja-JP" sz="1200" dirty="0">
                          <a:latin typeface="+mn-ea"/>
                          <a:ea typeface="+mn-ea"/>
                        </a:rPr>
                        <a:t>10</a:t>
                      </a:r>
                      <a:r>
                        <a:rPr kumimoji="1" lang="ja-JP" altLang="en-US" sz="1200" dirty="0">
                          <a:latin typeface="+mn-ea"/>
                          <a:ea typeface="+mn-ea"/>
                        </a:rPr>
                        <a:t>～</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0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5</a:t>
                      </a:r>
                      <a:r>
                        <a:rPr kumimoji="1" lang="ja-JP" altLang="en-US" sz="1200" dirty="0">
                          <a:latin typeface="+mn-ea"/>
                          <a:ea typeface="+mn-ea"/>
                        </a:rPr>
                        <a:t>～</a:t>
                      </a:r>
                      <a:r>
                        <a:rPr kumimoji="1" lang="en-US" altLang="ja-JP" sz="1200" dirty="0">
                          <a:latin typeface="+mn-ea"/>
                          <a:ea typeface="+mn-ea"/>
                        </a:rPr>
                        <a:t>7</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bl>
          </a:graphicData>
        </a:graphic>
      </p:graphicFrame>
      <p:sp>
        <p:nvSpPr>
          <p:cNvPr id="7" name="フローチャート: 結合子 6">
            <a:extLst>
              <a:ext uri="{FF2B5EF4-FFF2-40B4-BE49-F238E27FC236}">
                <a16:creationId xmlns:a16="http://schemas.microsoft.com/office/drawing/2014/main" id="{08A4364C-4B10-E332-48C4-3C736FC9EC10}"/>
              </a:ext>
            </a:extLst>
          </p:cNvPr>
          <p:cNvSpPr/>
          <p:nvPr/>
        </p:nvSpPr>
        <p:spPr>
          <a:xfrm>
            <a:off x="161331" y="6300117"/>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rgbClr val="00B050"/>
                </a:solidFill>
              </a:rPr>
              <a:t>２</a:t>
            </a:r>
            <a:endParaRPr kumimoji="1" lang="ja-JP" altLang="en-US" b="1" baseline="0" dirty="0">
              <a:solidFill>
                <a:srgbClr val="00B050"/>
              </a:solidFill>
            </a:endParaRPr>
          </a:p>
        </p:txBody>
      </p:sp>
    </p:spTree>
    <p:extLst>
      <p:ext uri="{BB962C8B-B14F-4D97-AF65-F5344CB8AC3E}">
        <p14:creationId xmlns:p14="http://schemas.microsoft.com/office/powerpoint/2010/main" val="369572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7A1C98E-460E-8276-6FE5-6A962EE1B734}"/>
              </a:ext>
            </a:extLst>
          </p:cNvPr>
          <p:cNvSpPr>
            <a:spLocks noGrp="1"/>
          </p:cNvSpPr>
          <p:nvPr>
            <p:ph type="body" sz="quarter" idx="10"/>
          </p:nvPr>
        </p:nvSpPr>
        <p:spPr>
          <a:xfrm>
            <a:off x="125179" y="-56707"/>
            <a:ext cx="11017224" cy="504825"/>
          </a:xfrm>
        </p:spPr>
        <p:txBody>
          <a:bodyPr/>
          <a:lstStyle/>
          <a:p>
            <a:r>
              <a:rPr kumimoji="1" lang="ja-JP" altLang="en-US" sz="1900" dirty="0">
                <a:solidFill>
                  <a:srgbClr val="00B050"/>
                </a:solidFill>
              </a:rPr>
              <a:t>いじめ防止対策推進法等に基づくいじめ重大事態調査の基本的な対応チェックリスト</a:t>
            </a:r>
            <a:r>
              <a:rPr kumimoji="1" lang="en-US" altLang="ja-JP" sz="1900" dirty="0">
                <a:solidFill>
                  <a:srgbClr val="00B050"/>
                </a:solidFill>
              </a:rPr>
              <a:t>(</a:t>
            </a:r>
            <a:r>
              <a:rPr kumimoji="1" lang="ja-JP" altLang="en-US" sz="1900" dirty="0">
                <a:solidFill>
                  <a:srgbClr val="00B050"/>
                </a:solidFill>
              </a:rPr>
              <a:t>公立学校</a:t>
            </a:r>
            <a:r>
              <a:rPr lang="en-US" altLang="ja-JP" sz="1900" dirty="0">
                <a:solidFill>
                  <a:srgbClr val="00B050"/>
                </a:solidFill>
              </a:rPr>
              <a:t>)</a:t>
            </a:r>
            <a:r>
              <a:rPr lang="en-US" altLang="ja-JP" sz="1800" dirty="0">
                <a:solidFill>
                  <a:srgbClr val="00B050"/>
                </a:solidFill>
              </a:rPr>
              <a:t>【</a:t>
            </a:r>
            <a:r>
              <a:rPr lang="ja-JP" altLang="en-US" sz="1800" dirty="0">
                <a:solidFill>
                  <a:srgbClr val="00B050"/>
                </a:solidFill>
              </a:rPr>
              <a:t>参考例</a:t>
            </a:r>
            <a:r>
              <a:rPr lang="en-US" altLang="ja-JP" sz="1800" dirty="0">
                <a:solidFill>
                  <a:srgbClr val="00B050"/>
                </a:solidFill>
              </a:rPr>
              <a:t>】</a:t>
            </a:r>
            <a:endParaRPr kumimoji="1" lang="ja-JP" altLang="en-US" sz="1900" dirty="0">
              <a:solidFill>
                <a:srgbClr val="00B050"/>
              </a:solidFill>
            </a:endParaRPr>
          </a:p>
        </p:txBody>
      </p:sp>
      <p:graphicFrame>
        <p:nvGraphicFramePr>
          <p:cNvPr id="4" name="表 10">
            <a:extLst>
              <a:ext uri="{FF2B5EF4-FFF2-40B4-BE49-F238E27FC236}">
                <a16:creationId xmlns:a16="http://schemas.microsoft.com/office/drawing/2014/main" id="{526F61ED-06BC-7F9F-5E9E-BBF46679087D}"/>
              </a:ext>
            </a:extLst>
          </p:cNvPr>
          <p:cNvGraphicFramePr>
            <a:graphicFrameLocks noGrp="1"/>
          </p:cNvGraphicFramePr>
          <p:nvPr>
            <p:extLst>
              <p:ext uri="{D42A27DB-BD31-4B8C-83A1-F6EECF244321}">
                <p14:modId xmlns:p14="http://schemas.microsoft.com/office/powerpoint/2010/main" val="4197527309"/>
              </p:ext>
            </p:extLst>
          </p:nvPr>
        </p:nvGraphicFramePr>
        <p:xfrm>
          <a:off x="161330" y="395461"/>
          <a:ext cx="10130244" cy="4933366"/>
        </p:xfrm>
        <a:graphic>
          <a:graphicData uri="http://schemas.openxmlformats.org/drawingml/2006/table">
            <a:tbl>
              <a:tblPr firstRow="1" bandRow="1">
                <a:tableStyleId>{5C22544A-7EE6-4342-B048-85BDC9FD1C3A}</a:tableStyleId>
              </a:tblPr>
              <a:tblGrid>
                <a:gridCol w="271945">
                  <a:extLst>
                    <a:ext uri="{9D8B030D-6E8A-4147-A177-3AD203B41FA5}">
                      <a16:colId xmlns:a16="http://schemas.microsoft.com/office/drawing/2014/main" val="2202304114"/>
                    </a:ext>
                  </a:extLst>
                </a:gridCol>
                <a:gridCol w="6400537">
                  <a:extLst>
                    <a:ext uri="{9D8B030D-6E8A-4147-A177-3AD203B41FA5}">
                      <a16:colId xmlns:a16="http://schemas.microsoft.com/office/drawing/2014/main" val="2401106808"/>
                    </a:ext>
                  </a:extLst>
                </a:gridCol>
                <a:gridCol w="2354221">
                  <a:extLst>
                    <a:ext uri="{9D8B030D-6E8A-4147-A177-3AD203B41FA5}">
                      <a16:colId xmlns:a16="http://schemas.microsoft.com/office/drawing/2014/main" val="195017691"/>
                    </a:ext>
                  </a:extLst>
                </a:gridCol>
                <a:gridCol w="1103541">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重大事態調査結果の説明・報告</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352826167"/>
                  </a:ext>
                </a:extLst>
              </a:tr>
              <a:tr h="864000">
                <a:tc>
                  <a:txBody>
                    <a:bodyPr/>
                    <a:lstStyle/>
                    <a:p>
                      <a:pPr indent="0" algn="ctr">
                        <a:lnSpc>
                          <a:spcPct val="110000"/>
                        </a:lnSpc>
                      </a:pPr>
                      <a:r>
                        <a:rPr kumimoji="1" lang="ja-JP" altLang="en-US" sz="1200" b="1" dirty="0">
                          <a:solidFill>
                            <a:srgbClr val="00B050"/>
                          </a:solidFill>
                        </a:rPr>
                        <a:t>１</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CFF99"/>
                    </a:solidFill>
                  </a:tcPr>
                </a:tc>
                <a:tc>
                  <a:txBody>
                    <a:bodyPr/>
                    <a:lstStyle/>
                    <a:p>
                      <a:pPr marL="0" algn="just" defTabSz="1007943" rtl="0" eaLnBrk="1" latinLnBrk="0" hangingPunct="1">
                        <a:lnSpc>
                          <a:spcPct val="110000"/>
                        </a:lnSpc>
                      </a:pPr>
                      <a:r>
                        <a:rPr kumimoji="1" lang="ja-JP" altLang="en-US" sz="1200" b="1" kern="1200" dirty="0">
                          <a:solidFill>
                            <a:srgbClr val="00B050"/>
                          </a:solidFill>
                          <a:latin typeface="+mn-ea"/>
                          <a:ea typeface="+mn-ea"/>
                          <a:cs typeface="+mn-cs"/>
                        </a:rPr>
                        <a:t>被害児童生徒及び保護者に対する調査結果の説明を実施</a:t>
                      </a:r>
                      <a:endParaRPr kumimoji="1" lang="en-US" altLang="ja-JP" sz="1200" kern="1200" dirty="0">
                        <a:solidFill>
                          <a:srgbClr val="00B050"/>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b="1" kern="1200" dirty="0">
                          <a:solidFill>
                            <a:srgbClr val="00B050"/>
                          </a:solidFill>
                          <a:latin typeface="+mn-ea"/>
                          <a:ea typeface="+mn-ea"/>
                          <a:cs typeface="+mn-cs"/>
                        </a:rPr>
                        <a:t>※</a:t>
                      </a:r>
                      <a:r>
                        <a:rPr kumimoji="1" lang="ja-JP" altLang="en-US" sz="1100" b="1" kern="1200" dirty="0">
                          <a:solidFill>
                            <a:srgbClr val="00B050"/>
                          </a:solidFill>
                          <a:latin typeface="+mn-ea"/>
                          <a:ea typeface="+mn-ea"/>
                          <a:cs typeface="+mn-cs"/>
                        </a:rPr>
                        <a:t>個人情報保護法等に留意しつつ説明を行う必要があるが、いたずらに個人情報保護を盾に情報提供や説明を怠ることはあってはならない</a:t>
                      </a:r>
                      <a:endParaRPr kumimoji="1" lang="en-US" altLang="ja-JP" sz="1100" b="1" kern="1200" dirty="0">
                        <a:solidFill>
                          <a:srgbClr val="00B050"/>
                        </a:solidFill>
                        <a:latin typeface="+mn-ea"/>
                        <a:ea typeface="+mn-ea"/>
                        <a:cs typeface="+mn-cs"/>
                      </a:endParaRP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学校主体の調査の場合は、教育委員会は情報の提供の内容・方法・時期などについて必要な指導及び支援を行う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2</a:t>
                      </a:r>
                      <a:r>
                        <a:rPr kumimoji="1" lang="ja-JP" altLang="en-US" sz="1200" dirty="0">
                          <a:latin typeface="+mn-ea"/>
                          <a:ea typeface="+mn-ea"/>
                        </a:rPr>
                        <a:t>項、第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38</a:t>
                      </a:r>
                      <a:r>
                        <a:rPr kumimoji="1" lang="ja-JP" altLang="en-US" sz="1200" dirty="0">
                          <a:latin typeface="+mn-ea"/>
                          <a:ea typeface="+mn-ea"/>
                        </a:rPr>
                        <a:t>～</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a:t>
                      </a:r>
                      <a:r>
                        <a:rPr kumimoji="1" lang="en-US" altLang="ja-JP" sz="1200" dirty="0">
                          <a:latin typeface="+mn-ea"/>
                          <a:ea typeface="+mn-ea"/>
                        </a:rPr>
                        <a:t>13</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02159183"/>
                  </a:ext>
                </a:extLst>
              </a:tr>
              <a:tr h="864000">
                <a:tc>
                  <a:txBody>
                    <a:bodyPr/>
                    <a:lstStyle/>
                    <a:p>
                      <a:pPr indent="0" algn="ctr">
                        <a:lnSpc>
                          <a:spcPct val="110000"/>
                        </a:lnSpc>
                      </a:pPr>
                      <a:r>
                        <a:rPr kumimoji="1" lang="ja-JP" altLang="en-US" sz="1200" b="1" dirty="0">
                          <a:solidFill>
                            <a:srgbClr val="00B050"/>
                          </a:solidFill>
                        </a:rPr>
                        <a:t>２</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CFF99"/>
                    </a:solidFill>
                  </a:tcPr>
                </a:tc>
                <a:tc>
                  <a:txBody>
                    <a:bodyPr/>
                    <a:lstStyle/>
                    <a:p>
                      <a:pPr algn="just">
                        <a:lnSpc>
                          <a:spcPct val="110000"/>
                        </a:lnSpc>
                      </a:pPr>
                      <a:r>
                        <a:rPr kumimoji="1" lang="ja-JP" altLang="en-US" sz="1200" b="0" dirty="0">
                          <a:latin typeface="+mn-ea"/>
                          <a:ea typeface="+mn-ea"/>
                        </a:rPr>
                        <a:t>地方公共団体の長への報告にあたり、</a:t>
                      </a:r>
                      <a:r>
                        <a:rPr kumimoji="1" lang="ja-JP" altLang="en-US" sz="1200" b="1" kern="1200" dirty="0">
                          <a:solidFill>
                            <a:srgbClr val="00B050"/>
                          </a:solidFill>
                          <a:latin typeface="+mn-ea"/>
                          <a:ea typeface="+mn-ea"/>
                          <a:cs typeface="+mn-cs"/>
                        </a:rPr>
                        <a:t>被害児童生徒・保護者は調査結果に係る所見をまとめた文書を添えることができる</a:t>
                      </a:r>
                      <a:r>
                        <a:rPr kumimoji="1" lang="ja-JP" altLang="en-US" sz="1200" b="0" dirty="0">
                          <a:latin typeface="+mn-ea"/>
                          <a:ea typeface="+mn-ea"/>
                        </a:rPr>
                        <a:t>旨予め説明すること</a:t>
                      </a:r>
                      <a:endParaRPr kumimoji="1" lang="ja-JP" altLang="en-US" sz="1100" b="0" kern="1200" dirty="0">
                        <a:solidFill>
                          <a:schemeClr val="dk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4223159"/>
                  </a:ext>
                </a:extLst>
              </a:tr>
              <a:tr h="504000">
                <a:tc>
                  <a:txBody>
                    <a:bodyPr/>
                    <a:lstStyle/>
                    <a:p>
                      <a:pPr marL="0" indent="0" algn="ctr" defTabSz="1007943" rtl="0" eaLnBrk="1" latinLnBrk="0" hangingPunct="1">
                        <a:lnSpc>
                          <a:spcPct val="110000"/>
                        </a:lnSpc>
                      </a:pPr>
                      <a:r>
                        <a:rPr kumimoji="1" lang="en-US" altLang="ja-JP" sz="1200" b="1" dirty="0">
                          <a:solidFill>
                            <a:srgbClr val="00B050"/>
                          </a:solidFill>
                        </a:rPr>
                        <a:t>3</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0" kern="1200" dirty="0">
                          <a:solidFill>
                            <a:schemeClr val="tx1"/>
                          </a:solidFill>
                          <a:latin typeface="+mn-ea"/>
                          <a:ea typeface="+mn-ea"/>
                          <a:cs typeface="+mn-cs"/>
                        </a:rPr>
                        <a:t>被害児童生徒等に説明した方針に沿って</a:t>
                      </a:r>
                      <a:r>
                        <a:rPr kumimoji="1" lang="ja-JP" altLang="en-US" sz="1200" b="1" kern="1200" dirty="0">
                          <a:solidFill>
                            <a:srgbClr val="00B050"/>
                          </a:solidFill>
                          <a:latin typeface="+mn-ea"/>
                          <a:ea typeface="+mn-ea"/>
                          <a:cs typeface="+mn-cs"/>
                        </a:rPr>
                        <a:t>加害児童生徒・保護者に対する情報提供、説明</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13</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504000">
                <a:tc>
                  <a:txBody>
                    <a:bodyPr/>
                    <a:lstStyle/>
                    <a:p>
                      <a:pPr marL="0" indent="0" algn="ctr" defTabSz="1007943" rtl="0" eaLnBrk="1" latinLnBrk="0" hangingPunct="1">
                        <a:lnSpc>
                          <a:spcPct val="110000"/>
                        </a:lnSpc>
                      </a:pPr>
                      <a:r>
                        <a:rPr kumimoji="1" lang="en-US" altLang="ja-JP" sz="1200" b="1" dirty="0">
                          <a:solidFill>
                            <a:srgbClr val="00B050"/>
                          </a:solidFill>
                        </a:rPr>
                        <a:t>4</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marL="0" algn="just" defTabSz="1007943" rtl="0" eaLnBrk="1" latinLnBrk="0" hangingPunct="1">
                        <a:lnSpc>
                          <a:spcPct val="110000"/>
                        </a:lnSpc>
                      </a:pPr>
                      <a:r>
                        <a:rPr kumimoji="1" lang="ja-JP" altLang="en-US" sz="1200" b="1" kern="1200" dirty="0">
                          <a:solidFill>
                            <a:srgbClr val="00B050"/>
                          </a:solidFill>
                          <a:latin typeface="+mn-ea"/>
                          <a:ea typeface="+mn-ea"/>
                          <a:cs typeface="+mn-cs"/>
                        </a:rPr>
                        <a:t>地方公共団体の長へ調査結果の報告・説明及び教育委員会会議において議題として取り扱うこと</a:t>
                      </a:r>
                      <a:endParaRPr kumimoji="1" lang="en-US" altLang="ja-JP" sz="1200" kern="1200" dirty="0">
                        <a:solidFill>
                          <a:srgbClr val="00B050"/>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050" b="0" kern="1200" dirty="0">
                          <a:solidFill>
                            <a:schemeClr val="tx1"/>
                          </a:solidFill>
                          <a:latin typeface="+mn-ea"/>
                          <a:ea typeface="+mn-ea"/>
                          <a:cs typeface="+mn-cs"/>
                        </a:rPr>
                        <a:t>※</a:t>
                      </a:r>
                      <a:r>
                        <a:rPr kumimoji="1" lang="ja-JP" altLang="en-US" sz="1050" b="0" kern="1200" dirty="0">
                          <a:solidFill>
                            <a:schemeClr val="tx1"/>
                          </a:solidFill>
                          <a:latin typeface="+mn-ea"/>
                          <a:ea typeface="+mn-ea"/>
                          <a:cs typeface="+mn-cs"/>
                        </a:rPr>
                        <a:t>総合教育会議において議題として取り扱うことも検討すること</a:t>
                      </a:r>
                      <a:endParaRPr kumimoji="1" lang="en-US" altLang="ja-JP" sz="1050" b="0" kern="1200" dirty="0">
                        <a:solidFill>
                          <a:schemeClr val="tx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10</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9399808"/>
                  </a:ext>
                </a:extLst>
              </a:tr>
              <a:tr h="556889">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5</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marL="0" algn="just" defTabSz="1007943" rtl="0" eaLnBrk="1" latinLnBrk="0" hangingPunct="1">
                        <a:lnSpc>
                          <a:spcPct val="110000"/>
                        </a:lnSpc>
                      </a:pPr>
                      <a:r>
                        <a:rPr kumimoji="1" lang="ja-JP" altLang="en-US" sz="1200" b="1" kern="1200" dirty="0">
                          <a:solidFill>
                            <a:srgbClr val="00B050"/>
                          </a:solidFill>
                          <a:latin typeface="+mn-ea"/>
                          <a:ea typeface="+mn-ea"/>
                          <a:cs typeface="+mn-cs"/>
                        </a:rPr>
                        <a:t>地方公共団体の長は、調査結果の報告を踏まえ、再調査の実施の要否を判断</a:t>
                      </a:r>
                      <a:endParaRPr kumimoji="1" lang="en-US" altLang="ja-JP" sz="1200" b="1" kern="1200" dirty="0">
                        <a:solidFill>
                          <a:srgbClr val="00B050"/>
                        </a:solidFill>
                        <a:latin typeface="+mn-ea"/>
                        <a:ea typeface="+mn-ea"/>
                        <a:cs typeface="+mn-cs"/>
                      </a:endParaRPr>
                    </a:p>
                    <a:p>
                      <a:pPr marL="0" marR="0" lvl="0" indent="0" algn="just" defTabSz="1007943" rtl="0" eaLnBrk="1" fontAlgn="auto" latinLnBrk="0" hangingPunct="1">
                        <a:lnSpc>
                          <a:spcPct val="110000"/>
                        </a:lnSpc>
                        <a:spcBef>
                          <a:spcPts val="0"/>
                        </a:spcBef>
                        <a:spcAft>
                          <a:spcPts val="0"/>
                        </a:spcAft>
                        <a:buClrTx/>
                        <a:buSzTx/>
                        <a:buFontTx/>
                        <a:buNone/>
                        <a:tabLst/>
                        <a:defRPr/>
                      </a:pPr>
                      <a:r>
                        <a:rPr kumimoji="1" lang="ja-JP" altLang="en-US" sz="1200" b="0" kern="1200" dirty="0">
                          <a:solidFill>
                            <a:schemeClr val="tx1"/>
                          </a:solidFill>
                          <a:latin typeface="+mn-ea"/>
                          <a:ea typeface="+mn-ea"/>
                          <a:cs typeface="+mn-cs"/>
                        </a:rPr>
                        <a:t>　</a:t>
                      </a:r>
                      <a:r>
                        <a:rPr kumimoji="1" lang="en-US" altLang="ja-JP" sz="1050" b="0" kern="1200" dirty="0">
                          <a:solidFill>
                            <a:schemeClr val="tx1"/>
                          </a:solidFill>
                          <a:latin typeface="+mn-ea"/>
                          <a:ea typeface="+mn-ea"/>
                          <a:cs typeface="+mn-cs"/>
                        </a:rPr>
                        <a:t>※</a:t>
                      </a:r>
                      <a:r>
                        <a:rPr kumimoji="1" lang="ja-JP" altLang="en-US" sz="1050" b="0" kern="1200" dirty="0">
                          <a:solidFill>
                            <a:schemeClr val="tx1"/>
                          </a:solidFill>
                          <a:latin typeface="+mn-ea"/>
                          <a:ea typeface="+mn-ea"/>
                          <a:cs typeface="+mn-cs"/>
                        </a:rPr>
                        <a:t>適宜、本チェックリストの①～④に沿って対応</a:t>
                      </a:r>
                      <a:endParaRPr kumimoji="1" lang="en-US" altLang="ja-JP" sz="1050" b="0" kern="1200" dirty="0">
                        <a:solidFill>
                          <a:schemeClr val="tx1"/>
                        </a:solidFill>
                        <a:latin typeface="+mn-ea"/>
                        <a:ea typeface="+mn-ea"/>
                        <a:cs typeface="+mn-cs"/>
                      </a:endParaRPr>
                    </a:p>
                    <a:p>
                      <a:pPr marL="0" marR="0" lvl="0" indent="0" algn="just" defTabSz="1007943" rtl="0" eaLnBrk="1" fontAlgn="auto" latinLnBrk="0" hangingPunct="1">
                        <a:lnSpc>
                          <a:spcPct val="110000"/>
                        </a:lnSpc>
                        <a:spcBef>
                          <a:spcPts val="0"/>
                        </a:spcBef>
                        <a:spcAft>
                          <a:spcPts val="0"/>
                        </a:spcAft>
                        <a:buClrTx/>
                        <a:buSzTx/>
                        <a:buFontTx/>
                        <a:buNone/>
                        <a:tabLst/>
                        <a:defRPr/>
                      </a:pPr>
                      <a:r>
                        <a:rPr kumimoji="1" lang="ja-JP" altLang="en-US" sz="1050" b="0" kern="1200" dirty="0">
                          <a:solidFill>
                            <a:schemeClr val="tx1"/>
                          </a:solidFill>
                          <a:latin typeface="+mn-ea"/>
                          <a:ea typeface="+mn-ea"/>
                          <a:cs typeface="+mn-cs"/>
                        </a:rPr>
                        <a:t>　</a:t>
                      </a:r>
                      <a:r>
                        <a:rPr kumimoji="1" lang="en-US" altLang="ja-JP" sz="1050" b="0" kern="1200" dirty="0">
                          <a:solidFill>
                            <a:schemeClr val="tx1"/>
                          </a:solidFill>
                          <a:latin typeface="+mn-ea"/>
                          <a:ea typeface="+mn-ea"/>
                          <a:cs typeface="+mn-cs"/>
                        </a:rPr>
                        <a:t>※</a:t>
                      </a:r>
                      <a:r>
                        <a:rPr kumimoji="1" lang="ja-JP" altLang="en-US" sz="1050" b="0" kern="1200" dirty="0">
                          <a:solidFill>
                            <a:schemeClr val="tx1"/>
                          </a:solidFill>
                          <a:latin typeface="+mn-ea"/>
                          <a:ea typeface="+mn-ea"/>
                          <a:cs typeface="+mn-cs"/>
                        </a:rPr>
                        <a:t>地方公共団体の長は、再調査を実施した場合は、その結果を議会に報告すること</a:t>
                      </a:r>
                      <a:endParaRPr kumimoji="1" lang="en-US" altLang="ja-JP" sz="1050" b="0" kern="1200" dirty="0">
                        <a:solidFill>
                          <a:schemeClr val="tx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30</a:t>
                      </a:r>
                      <a:r>
                        <a:rPr kumimoji="1" lang="ja-JP" altLang="en-US" sz="1200" dirty="0">
                          <a:latin typeface="+mn-ea"/>
                          <a:ea typeface="+mn-ea"/>
                        </a:rPr>
                        <a:t>条第２項～第５項</a:t>
                      </a:r>
                      <a:endParaRPr kumimoji="1" lang="en-US" altLang="ja-JP" sz="1200" dirty="0">
                        <a:latin typeface="+mn-ea"/>
                        <a:ea typeface="+mn-ea"/>
                      </a:endParaRP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a:t>
                      </a:r>
                      <a:r>
                        <a:rPr kumimoji="1" lang="en-US" altLang="ja-JP" sz="1200" dirty="0">
                          <a:latin typeface="+mn-ea"/>
                          <a:ea typeface="+mn-ea"/>
                        </a:rPr>
                        <a:t>41</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15</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10</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30174349"/>
                  </a:ext>
                </a:extLst>
              </a:tr>
              <a:tr h="556889">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6</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0" kern="1200" dirty="0">
                          <a:solidFill>
                            <a:schemeClr val="tx1"/>
                          </a:solidFill>
                          <a:latin typeface="+mn-ea"/>
                          <a:ea typeface="+mn-ea"/>
                          <a:cs typeface="+mn-cs"/>
                        </a:rPr>
                        <a:t>教育委員会を通じて文部科学省に重大事態調査結果報告書の提出</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付け事務連絡に基づく重大事態調査報告書の提出</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1007943" rtl="0" eaLnBrk="1" fontAlgn="auto" latinLnBrk="0" hangingPunct="1">
                        <a:lnSpc>
                          <a:spcPct val="110000"/>
                        </a:lnSpc>
                        <a:spcBef>
                          <a:spcPts val="0"/>
                        </a:spcBef>
                        <a:spcAft>
                          <a:spcPts val="0"/>
                        </a:spcAft>
                        <a:buClr>
                          <a:srgbClr val="FF9933"/>
                        </a:buClr>
                        <a:buSzTx/>
                        <a:buFont typeface="Wingdings" panose="05000000000000000000" pitchFamily="2" charset="2"/>
                        <a:buNone/>
                        <a:tabLst/>
                        <a:defRPr/>
                      </a:pPr>
                      <a:r>
                        <a:rPr kumimoji="1" lang="en-US" altLang="ja-JP" sz="1200" dirty="0">
                          <a:latin typeface="+mn-ea"/>
                          <a:ea typeface="+mn-ea"/>
                        </a:rPr>
                        <a:t>―</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8926536"/>
                  </a:ext>
                </a:extLst>
              </a:tr>
            </a:tbl>
          </a:graphicData>
        </a:graphic>
      </p:graphicFrame>
      <p:graphicFrame>
        <p:nvGraphicFramePr>
          <p:cNvPr id="5" name="表 10">
            <a:extLst>
              <a:ext uri="{FF2B5EF4-FFF2-40B4-BE49-F238E27FC236}">
                <a16:creationId xmlns:a16="http://schemas.microsoft.com/office/drawing/2014/main" id="{43C3DFDE-6575-E1CB-30AB-5F1C51226173}"/>
              </a:ext>
            </a:extLst>
          </p:cNvPr>
          <p:cNvGraphicFramePr>
            <a:graphicFrameLocks noGrp="1"/>
          </p:cNvGraphicFramePr>
          <p:nvPr>
            <p:extLst>
              <p:ext uri="{D42A27DB-BD31-4B8C-83A1-F6EECF244321}">
                <p14:modId xmlns:p14="http://schemas.microsoft.com/office/powerpoint/2010/main" val="3730664137"/>
              </p:ext>
            </p:extLst>
          </p:nvPr>
        </p:nvGraphicFramePr>
        <p:xfrm>
          <a:off x="138996" y="5378812"/>
          <a:ext cx="10152578" cy="1761448"/>
        </p:xfrm>
        <a:graphic>
          <a:graphicData uri="http://schemas.openxmlformats.org/drawingml/2006/table">
            <a:tbl>
              <a:tblPr firstRow="1" bandRow="1">
                <a:tableStyleId>{5C22544A-7EE6-4342-B048-85BDC9FD1C3A}</a:tableStyleId>
              </a:tblPr>
              <a:tblGrid>
                <a:gridCol w="294278">
                  <a:extLst>
                    <a:ext uri="{9D8B030D-6E8A-4147-A177-3AD203B41FA5}">
                      <a16:colId xmlns:a16="http://schemas.microsoft.com/office/drawing/2014/main" val="2202304114"/>
                    </a:ext>
                  </a:extLst>
                </a:gridCol>
                <a:gridCol w="6400538">
                  <a:extLst>
                    <a:ext uri="{9D8B030D-6E8A-4147-A177-3AD203B41FA5}">
                      <a16:colId xmlns:a16="http://schemas.microsoft.com/office/drawing/2014/main" val="2401106808"/>
                    </a:ext>
                  </a:extLst>
                </a:gridCol>
                <a:gridCol w="2354221">
                  <a:extLst>
                    <a:ext uri="{9D8B030D-6E8A-4147-A177-3AD203B41FA5}">
                      <a16:colId xmlns:a16="http://schemas.microsoft.com/office/drawing/2014/main" val="195017691"/>
                    </a:ext>
                  </a:extLst>
                </a:gridCol>
                <a:gridCol w="1103541">
                  <a:extLst>
                    <a:ext uri="{9D8B030D-6E8A-4147-A177-3AD203B41FA5}">
                      <a16:colId xmlns:a16="http://schemas.microsoft.com/office/drawing/2014/main" val="785521500"/>
                    </a:ext>
                  </a:extLst>
                </a:gridCol>
              </a:tblGrid>
              <a:tr h="46524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重大事態調査結果の公表検討</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352826167"/>
                  </a:ext>
                </a:extLst>
              </a:tr>
              <a:tr h="465240">
                <a:tc>
                  <a:txBody>
                    <a:bodyPr/>
                    <a:lstStyle/>
                    <a:p>
                      <a:pPr indent="0" algn="ctr">
                        <a:lnSpc>
                          <a:spcPct val="110000"/>
                        </a:lnSpc>
                      </a:pPr>
                      <a:r>
                        <a:rPr kumimoji="1" lang="en-US" altLang="ja-JP" sz="1200" b="1" dirty="0">
                          <a:solidFill>
                            <a:srgbClr val="00B050"/>
                          </a:solidFill>
                        </a:rPr>
                        <a:t>1</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marL="0" algn="just" defTabSz="1007943" rtl="0" eaLnBrk="1" latinLnBrk="0" hangingPunct="1">
                        <a:lnSpc>
                          <a:spcPct val="110000"/>
                        </a:lnSpc>
                      </a:pPr>
                      <a:r>
                        <a:rPr kumimoji="1" lang="ja-JP" altLang="en-US" sz="1200" b="1" kern="1200" dirty="0">
                          <a:solidFill>
                            <a:srgbClr val="00B050"/>
                          </a:solidFill>
                          <a:latin typeface="+mn-ea"/>
                          <a:ea typeface="+mn-ea"/>
                          <a:cs typeface="+mn-cs"/>
                        </a:rPr>
                        <a:t>調査結果の公表の要否を判断</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特段の支障がなければ公表することが望ましい</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13</a:t>
                      </a:r>
                      <a:r>
                        <a:rPr kumimoji="1" lang="ja-JP" altLang="en-US" sz="1200" dirty="0">
                          <a:latin typeface="+mn-ea"/>
                          <a:ea typeface="+mn-ea"/>
                        </a:rPr>
                        <a:t>～</a:t>
                      </a:r>
                      <a:r>
                        <a:rPr kumimoji="1" lang="en-US" altLang="ja-JP" sz="1200" dirty="0">
                          <a:latin typeface="+mn-ea"/>
                          <a:ea typeface="+mn-ea"/>
                        </a:rPr>
                        <a:t>14</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332248">
                <a:tc>
                  <a:txBody>
                    <a:bodyPr/>
                    <a:lstStyle/>
                    <a:p>
                      <a:pPr marL="0" indent="0" algn="ctr" defTabSz="1007943" rtl="0" eaLnBrk="1" latinLnBrk="0" hangingPunct="1">
                        <a:lnSpc>
                          <a:spcPct val="110000"/>
                        </a:lnSpc>
                      </a:pPr>
                      <a:r>
                        <a:rPr kumimoji="1" lang="en-US" altLang="ja-JP" sz="1200" b="1" dirty="0">
                          <a:solidFill>
                            <a:srgbClr val="00B050"/>
                          </a:solidFill>
                        </a:rPr>
                        <a:t>2</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kern="1200" dirty="0">
                          <a:solidFill>
                            <a:srgbClr val="00B050"/>
                          </a:solidFill>
                          <a:latin typeface="+mn-ea"/>
                          <a:ea typeface="+mn-ea"/>
                          <a:cs typeface="+mn-cs"/>
                        </a:rPr>
                        <a:t>調査結果を公表</a:t>
                      </a:r>
                      <a:r>
                        <a:rPr kumimoji="1" lang="ja-JP" altLang="en-US" sz="1200" b="0" dirty="0">
                          <a:latin typeface="+mn-ea"/>
                          <a:ea typeface="+mn-ea"/>
                        </a:rPr>
                        <a:t>する場合、</a:t>
                      </a:r>
                      <a:r>
                        <a:rPr kumimoji="1" lang="ja-JP" altLang="en-US" sz="1200" b="1" kern="1200" dirty="0">
                          <a:solidFill>
                            <a:srgbClr val="00B050"/>
                          </a:solidFill>
                          <a:latin typeface="+mn-ea"/>
                          <a:ea typeface="+mn-ea"/>
                          <a:cs typeface="+mn-cs"/>
                        </a:rPr>
                        <a:t>公表の仕方及び公表内容</a:t>
                      </a:r>
                      <a:r>
                        <a:rPr kumimoji="1" lang="ja-JP" altLang="en-US" sz="1200" b="0" dirty="0">
                          <a:latin typeface="+mn-ea"/>
                          <a:ea typeface="+mn-ea"/>
                        </a:rPr>
                        <a:t>を被害児童生徒・保護者と確認</a:t>
                      </a:r>
                      <a:endParaRPr kumimoji="1" lang="ja-JP" altLang="en-US" sz="1100" b="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rgbClr val="00B05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ガイドライン</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13</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465240">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3</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kern="1200" dirty="0">
                          <a:solidFill>
                            <a:srgbClr val="00B050"/>
                          </a:solidFill>
                          <a:latin typeface="+mn-ea"/>
                          <a:ea typeface="+mn-ea"/>
                          <a:cs typeface="+mn-cs"/>
                        </a:rPr>
                        <a:t>報道機関等の外部に公表</a:t>
                      </a:r>
                      <a:r>
                        <a:rPr kumimoji="1" lang="ja-JP" altLang="en-US" sz="1200" b="0" dirty="0">
                          <a:latin typeface="+mn-ea"/>
                          <a:ea typeface="+mn-ea"/>
                        </a:rPr>
                        <a:t>する場合、他の児童生徒又は保護者等に対して、可能な限り、</a:t>
                      </a:r>
                      <a:r>
                        <a:rPr kumimoji="1" lang="ja-JP" altLang="en-US" sz="1200" b="1" kern="1200" dirty="0">
                          <a:solidFill>
                            <a:srgbClr val="00B050"/>
                          </a:solidFill>
                          <a:latin typeface="+mn-ea"/>
                          <a:ea typeface="+mn-ea"/>
                          <a:cs typeface="+mn-cs"/>
                        </a:rPr>
                        <a:t>事前に調査結果を報告</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rgbClr val="00B05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ガイドライン</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13</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9772067"/>
                  </a:ext>
                </a:extLst>
              </a:tr>
            </a:tbl>
          </a:graphicData>
        </a:graphic>
      </p:graphicFrame>
      <p:sp>
        <p:nvSpPr>
          <p:cNvPr id="9" name="テキスト ボックス 8">
            <a:extLst>
              <a:ext uri="{FF2B5EF4-FFF2-40B4-BE49-F238E27FC236}">
                <a16:creationId xmlns:a16="http://schemas.microsoft.com/office/drawing/2014/main" id="{51C6B955-4CB7-ABB6-6698-0E50C4332D64}"/>
              </a:ext>
            </a:extLst>
          </p:cNvPr>
          <p:cNvSpPr txBox="1"/>
          <p:nvPr/>
        </p:nvSpPr>
        <p:spPr>
          <a:xfrm>
            <a:off x="138996" y="7196086"/>
            <a:ext cx="10260057" cy="349924"/>
          </a:xfrm>
          <a:prstGeom prst="rect">
            <a:avLst/>
          </a:prstGeom>
          <a:solidFill>
            <a:srgbClr val="CCFF99"/>
          </a:solidFill>
        </p:spPr>
        <p:txBody>
          <a:bodyPr wrap="square" rtlCol="0" anchor="ctr" anchorCtr="0">
            <a:noAutofit/>
          </a:bodyPr>
          <a:lstStyle/>
          <a:p>
            <a:pPr marL="126000" indent="-126000" algn="just"/>
            <a:r>
              <a:rPr kumimoji="1" lang="en-US" altLang="ja-JP" sz="1050" spc="50" dirty="0"/>
              <a:t>※</a:t>
            </a:r>
            <a:r>
              <a:rPr kumimoji="1" lang="ja-JP" altLang="en-US" sz="1050" spc="50" dirty="0"/>
              <a:t>本チェックリストは、重大事態調査の実施に当たり、基本的な手順についてチェックリスト形式にまとめたものであり、実際の対応に当たっては、法、基本方針、ガイドライン等にある具体的な対応の手順、留意事項をよく確認し、被害児童生徒等に寄り添って対応すること。</a:t>
            </a:r>
          </a:p>
        </p:txBody>
      </p:sp>
      <p:sp>
        <p:nvSpPr>
          <p:cNvPr id="10" name="フローチャート: 結合子 9">
            <a:extLst>
              <a:ext uri="{FF2B5EF4-FFF2-40B4-BE49-F238E27FC236}">
                <a16:creationId xmlns:a16="http://schemas.microsoft.com/office/drawing/2014/main" id="{D0946711-6A5A-07EA-60B1-7E774CE7AD06}"/>
              </a:ext>
            </a:extLst>
          </p:cNvPr>
          <p:cNvSpPr/>
          <p:nvPr/>
        </p:nvSpPr>
        <p:spPr>
          <a:xfrm>
            <a:off x="198616" y="448118"/>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rgbClr val="00B050"/>
                </a:solidFill>
              </a:rPr>
              <a:t>３</a:t>
            </a:r>
            <a:endParaRPr kumimoji="1" lang="ja-JP" altLang="en-US" b="1" baseline="0" dirty="0">
              <a:solidFill>
                <a:srgbClr val="00B050"/>
              </a:solidFill>
            </a:endParaRPr>
          </a:p>
        </p:txBody>
      </p:sp>
      <p:sp>
        <p:nvSpPr>
          <p:cNvPr id="11" name="フローチャート: 結合子 10">
            <a:extLst>
              <a:ext uri="{FF2B5EF4-FFF2-40B4-BE49-F238E27FC236}">
                <a16:creationId xmlns:a16="http://schemas.microsoft.com/office/drawing/2014/main" id="{0E981321-51B4-D63C-C9CD-9F7DBA57FBF7}"/>
              </a:ext>
            </a:extLst>
          </p:cNvPr>
          <p:cNvSpPr/>
          <p:nvPr/>
        </p:nvSpPr>
        <p:spPr>
          <a:xfrm>
            <a:off x="198616" y="5436021"/>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rgbClr val="00B050"/>
                </a:solidFill>
              </a:rPr>
              <a:t>４</a:t>
            </a:r>
            <a:endParaRPr kumimoji="1" lang="ja-JP" altLang="en-US" b="1" baseline="0" dirty="0">
              <a:solidFill>
                <a:srgbClr val="00B050"/>
              </a:solidFill>
            </a:endParaRPr>
          </a:p>
        </p:txBody>
      </p:sp>
    </p:spTree>
    <p:extLst>
      <p:ext uri="{BB962C8B-B14F-4D97-AF65-F5344CB8AC3E}">
        <p14:creationId xmlns:p14="http://schemas.microsoft.com/office/powerpoint/2010/main" val="1019844388"/>
      </p:ext>
    </p:extLst>
  </p:cSld>
  <p:clrMapOvr>
    <a:masterClrMapping/>
  </p:clrMapOvr>
</p:sld>
</file>

<file path=ppt/theme/theme1.xml><?xml version="1.0" encoding="utf-8"?>
<a:theme xmlns:a="http://schemas.openxmlformats.org/drawingml/2006/main" name="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11AEDC9698A6F4BBCAA72F19C44D56D" ma:contentTypeVersion="16" ma:contentTypeDescription="新しいドキュメントを作成します。" ma:contentTypeScope="" ma:versionID="0829ab1c06279322a30410dfd0dce417">
  <xsd:schema xmlns:xsd="http://www.w3.org/2001/XMLSchema" xmlns:xs="http://www.w3.org/2001/XMLSchema" xmlns:p="http://schemas.microsoft.com/office/2006/metadata/properties" xmlns:ns2="f599258b-993d-4577-b4a7-d423e0eea40b" xmlns:ns3="419c36ae-beda-4205-a255-cc1471085146" targetNamespace="http://schemas.microsoft.com/office/2006/metadata/properties" ma:root="true" ma:fieldsID="3abc68fe2cd1eaf11d3826c2fff86220" ns2:_="" ns3:_="">
    <xsd:import namespace="f599258b-993d-4577-b4a7-d423e0eea40b"/>
    <xsd:import namespace="419c36ae-beda-4205-a255-cc1471085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99258b-993d-4577-b4a7-d423e0eea40b"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9916f2e-1ac3-466e-8514-bab12d9bb06d}" ma:internalName="TaxCatchAll" ma:showField="CatchAllData" ma:web="f599258b-993d-4577-b4a7-d423e0eea4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9c36ae-beda-4205-a255-cc1471085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d6a3b4cf-afe1-4e0a-89f4-490ce89a1ce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A4B29B-5F3E-424C-B394-D5FBE3818FB2}">
  <ds:schemaRefs>
    <ds:schemaRef ds:uri="http://schemas.microsoft.com/sharepoint/v3/contenttype/forms"/>
  </ds:schemaRefs>
</ds:datastoreItem>
</file>

<file path=customXml/itemProps2.xml><?xml version="1.0" encoding="utf-8"?>
<ds:datastoreItem xmlns:ds="http://schemas.openxmlformats.org/officeDocument/2006/customXml" ds:itemID="{D1253F8A-F95F-4FD5-9BB2-D019C5029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99258b-993d-4577-b4a7-d423e0eea40b"/>
    <ds:schemaRef ds:uri="419c36ae-beda-4205-a255-cc1471085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1569</TotalTime>
  <Words>1113</Words>
  <Application>Microsoft Office PowerPoint</Application>
  <PresentationFormat>ユーザー設定</PresentationFormat>
  <Paragraphs>123</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游ゴシック</vt:lpstr>
      <vt:lpstr>Arial</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黛　陵太</dc:creator>
  <cp:lastModifiedBy>宮本眞由巳</cp:lastModifiedBy>
  <cp:revision>96</cp:revision>
  <cp:lastPrinted>2023-05-19T01:56:52Z</cp:lastPrinted>
  <dcterms:created xsi:type="dcterms:W3CDTF">2020-03-13T01:58:32Z</dcterms:created>
  <dcterms:modified xsi:type="dcterms:W3CDTF">2023-08-10T08:41:19Z</dcterms:modified>
</cp:coreProperties>
</file>