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3"/>
  </p:sldMasterIdLst>
  <p:sldIdLst>
    <p:sldId id="284" r:id="rId4"/>
    <p:sldId id="285" r:id="rId5"/>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showGuides="1">
      <p:cViewPr varScale="1">
        <p:scale>
          <a:sx n="103" d="100"/>
          <a:sy n="103" d="100"/>
        </p:scale>
        <p:origin x="15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1925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C">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D13F17E-C17C-4E52-A0F4-3A5D100DC1EF}"/>
              </a:ext>
            </a:extLst>
          </p:cNvPr>
          <p:cNvGrpSpPr/>
          <p:nvPr userDrawn="1"/>
        </p:nvGrpSpPr>
        <p:grpSpPr>
          <a:xfrm>
            <a:off x="-94" y="1942264"/>
            <a:ext cx="10692000" cy="5617411"/>
            <a:chOff x="-94" y="1942264"/>
            <a:chExt cx="10692000" cy="5617411"/>
          </a:xfrm>
        </p:grpSpPr>
        <p:pic>
          <p:nvPicPr>
            <p:cNvPr id="3" name="図 5">
              <a:extLst>
                <a:ext uri="{FF2B5EF4-FFF2-40B4-BE49-F238E27FC236}">
                  <a16:creationId xmlns:a16="http://schemas.microsoft.com/office/drawing/2014/main" id="{1CD19D31-64A8-48F2-ADB3-4F2E925B7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 y="1942264"/>
              <a:ext cx="10692000" cy="5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2D3D514-0434-435A-BFEC-631911ECBBFD}"/>
                </a:ext>
              </a:extLst>
            </p:cNvPr>
            <p:cNvSpPr/>
            <p:nvPr userDrawn="1"/>
          </p:nvSpPr>
          <p:spPr>
            <a:xfrm>
              <a:off x="5806602" y="503176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4" name="テキスト プレースホルダー 4">
            <a:extLst>
              <a:ext uri="{FF2B5EF4-FFF2-40B4-BE49-F238E27FC236}">
                <a16:creationId xmlns:a16="http://schemas.microsoft.com/office/drawing/2014/main" id="{FE7912C7-B1FB-4EA8-8F7A-09718AE645F8}"/>
              </a:ext>
            </a:extLst>
          </p:cNvPr>
          <p:cNvSpPr>
            <a:spLocks noGrp="1"/>
          </p:cNvSpPr>
          <p:nvPr>
            <p:ph type="body" sz="quarter" idx="10" hasCustomPrompt="1"/>
          </p:nvPr>
        </p:nvSpPr>
        <p:spPr>
          <a:xfrm>
            <a:off x="1745113" y="2423901"/>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8523546F-23D2-4FB3-ADC6-92F6B68D6F39}"/>
              </a:ext>
            </a:extLst>
          </p:cNvPr>
          <p:cNvSpPr>
            <a:spLocks noGrp="1"/>
          </p:cNvSpPr>
          <p:nvPr>
            <p:ph sz="quarter" idx="15" hasCustomPrompt="1"/>
          </p:nvPr>
        </p:nvSpPr>
        <p:spPr>
          <a:xfrm>
            <a:off x="1745113" y="3298302"/>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2E8EB9D7-3275-415C-BF42-297AE747CF02}"/>
              </a:ext>
            </a:extLst>
          </p:cNvPr>
          <p:cNvSpPr>
            <a:spLocks noGrp="1"/>
          </p:cNvSpPr>
          <p:nvPr>
            <p:ph sz="quarter" idx="16" hasCustomPrompt="1"/>
          </p:nvPr>
        </p:nvSpPr>
        <p:spPr>
          <a:xfrm>
            <a:off x="1745113" y="3672250"/>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9" name="図 5" descr="文化省.psd">
            <a:extLst>
              <a:ext uri="{FF2B5EF4-FFF2-40B4-BE49-F238E27FC236}">
                <a16:creationId xmlns:a16="http://schemas.microsoft.com/office/drawing/2014/main" id="{3CE520BB-7E6F-4B6A-ABDC-37F53DF52E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672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リード文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8434" y="24420"/>
            <a:ext cx="450361" cy="65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138095" y="396525"/>
            <a:ext cx="9792000" cy="1587"/>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498097" y="-25241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296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3166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7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5641788"/>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70" r:id="rId3"/>
    <p:sldLayoutId id="2147483668" r:id="rId4"/>
    <p:sldLayoutId id="2147483665" r:id="rId5"/>
    <p:sldLayoutId id="2147483667" r:id="rId6"/>
    <p:sldLayoutId id="2147483663" r:id="rId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54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06B2EE-89F5-EE4F-3EF7-CDD3D2B9E8CF}"/>
              </a:ext>
            </a:extLst>
          </p:cNvPr>
          <p:cNvSpPr>
            <a:spLocks noGrp="1"/>
          </p:cNvSpPr>
          <p:nvPr>
            <p:ph type="body" sz="quarter" idx="10"/>
          </p:nvPr>
        </p:nvSpPr>
        <p:spPr>
          <a:xfrm>
            <a:off x="233338" y="-25808"/>
            <a:ext cx="9720030" cy="504825"/>
          </a:xfrm>
        </p:spPr>
        <p:txBody>
          <a:bodyPr anchor="ctr"/>
          <a:lstStyle/>
          <a:p>
            <a:r>
              <a:rPr lang="ja-JP" altLang="en-US" sz="1900" dirty="0"/>
              <a:t>いじめ防止対策推進法等に基づくいじめ重大事態調査の基本的な対応チェックリスト（国立学校）</a:t>
            </a:r>
          </a:p>
        </p:txBody>
      </p:sp>
      <p:graphicFrame>
        <p:nvGraphicFramePr>
          <p:cNvPr id="10" name="表 10">
            <a:extLst>
              <a:ext uri="{FF2B5EF4-FFF2-40B4-BE49-F238E27FC236}">
                <a16:creationId xmlns:a16="http://schemas.microsoft.com/office/drawing/2014/main" id="{42D7FAB0-0535-1974-D285-A5B56F845601}"/>
              </a:ext>
            </a:extLst>
          </p:cNvPr>
          <p:cNvGraphicFramePr>
            <a:graphicFrameLocks noGrp="1"/>
          </p:cNvGraphicFramePr>
          <p:nvPr>
            <p:extLst>
              <p:ext uri="{D42A27DB-BD31-4B8C-83A1-F6EECF244321}">
                <p14:modId xmlns:p14="http://schemas.microsoft.com/office/powerpoint/2010/main" val="2597769574"/>
              </p:ext>
            </p:extLst>
          </p:nvPr>
        </p:nvGraphicFramePr>
        <p:xfrm>
          <a:off x="161330" y="1303941"/>
          <a:ext cx="10297144" cy="4808433"/>
        </p:xfrm>
        <a:graphic>
          <a:graphicData uri="http://schemas.openxmlformats.org/drawingml/2006/table">
            <a:tbl>
              <a:tblPr firstRow="1" bandRow="1">
                <a:tableStyleId>{5C22544A-7EE6-4342-B048-85BDC9FD1C3A}</a:tableStyleId>
              </a:tblPr>
              <a:tblGrid>
                <a:gridCol w="298468">
                  <a:extLst>
                    <a:ext uri="{9D8B030D-6E8A-4147-A177-3AD203B41FA5}">
                      <a16:colId xmlns:a16="http://schemas.microsoft.com/office/drawing/2014/main" val="2202304114"/>
                    </a:ext>
                  </a:extLst>
                </a:gridCol>
                <a:gridCol w="6491677">
                  <a:extLst>
                    <a:ext uri="{9D8B030D-6E8A-4147-A177-3AD203B41FA5}">
                      <a16:colId xmlns:a16="http://schemas.microsoft.com/office/drawing/2014/main" val="2401106808"/>
                    </a:ext>
                  </a:extLst>
                </a:gridCol>
                <a:gridCol w="2387744">
                  <a:extLst>
                    <a:ext uri="{9D8B030D-6E8A-4147-A177-3AD203B41FA5}">
                      <a16:colId xmlns:a16="http://schemas.microsoft.com/office/drawing/2014/main" val="195017691"/>
                    </a:ext>
                  </a:extLst>
                </a:gridCol>
                <a:gridCol w="1119255">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いじめ重大事態の発生から調査開始</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352826167"/>
                  </a:ext>
                </a:extLst>
              </a:tr>
              <a:tr h="720000">
                <a:tc>
                  <a:txBody>
                    <a:bodyPr/>
                    <a:lstStyle/>
                    <a:p>
                      <a:pPr indent="0" algn="ctr">
                        <a:lnSpc>
                          <a:spcPct val="110000"/>
                        </a:lnSpc>
                      </a:pPr>
                      <a:r>
                        <a:rPr kumimoji="1" lang="en-US" altLang="ja-JP" sz="1200" b="1" dirty="0">
                          <a:solidFill>
                            <a:schemeClr val="tx2">
                              <a:lumMod val="75000"/>
                            </a:schemeClr>
                          </a:solidFill>
                        </a:rPr>
                        <a:t>1</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dirty="0">
                          <a:latin typeface="+mn-ea"/>
                          <a:ea typeface="+mn-ea"/>
                        </a:rPr>
                        <a:t>（</a:t>
                      </a:r>
                      <a:r>
                        <a:rPr kumimoji="1" lang="en-US" altLang="ja-JP" sz="1200" dirty="0">
                          <a:latin typeface="+mn-ea"/>
                          <a:ea typeface="+mn-ea"/>
                        </a:rPr>
                        <a:t>2</a:t>
                      </a:r>
                      <a:r>
                        <a:rPr kumimoji="1" lang="ja-JP" altLang="en-US" sz="1200" dirty="0">
                          <a:latin typeface="+mn-ea"/>
                          <a:ea typeface="+mn-ea"/>
                        </a:rPr>
                        <a:t>号事案の場合）欠席の継続により重大事態に至ることを早期の段階で予測できる場合も多いことから、</a:t>
                      </a:r>
                      <a:r>
                        <a:rPr kumimoji="1" lang="ja-JP" altLang="en-US" sz="1200" b="1" dirty="0">
                          <a:solidFill>
                            <a:schemeClr val="tx2"/>
                          </a:solidFill>
                          <a:latin typeface="+mn-ea"/>
                          <a:ea typeface="+mn-ea"/>
                        </a:rPr>
                        <a:t>重大事態に至るよりも相当前の段階</a:t>
                      </a:r>
                      <a:r>
                        <a:rPr kumimoji="1" lang="ja-JP" altLang="en-US" sz="1200" dirty="0">
                          <a:latin typeface="+mn-ea"/>
                          <a:ea typeface="+mn-ea"/>
                        </a:rPr>
                        <a:t>から国立大学法人の学長への報告相談を行い、</a:t>
                      </a:r>
                      <a:br>
                        <a:rPr kumimoji="1" lang="en-US" altLang="ja-JP" sz="1200" dirty="0">
                          <a:latin typeface="+mn-ea"/>
                          <a:ea typeface="+mn-ea"/>
                        </a:rPr>
                      </a:br>
                      <a:r>
                        <a:rPr kumimoji="1" lang="ja-JP" altLang="en-US" sz="1200" b="1" dirty="0">
                          <a:solidFill>
                            <a:schemeClr val="tx2"/>
                          </a:solidFill>
                          <a:latin typeface="+mn-ea"/>
                          <a:ea typeface="+mn-ea"/>
                        </a:rPr>
                        <a:t>情報を共有するとともに準備作業</a:t>
                      </a:r>
                      <a:r>
                        <a:rPr kumimoji="1" lang="ja-JP" altLang="en-US" sz="1200">
                          <a:latin typeface="+mn-ea"/>
                          <a:ea typeface="+mn-ea"/>
                        </a:rPr>
                        <a:t>に取り組む</a:t>
                      </a:r>
                      <a:endParaRPr kumimoji="1" lang="ja-JP" altLang="en-US" sz="12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32</a:t>
                      </a:r>
                      <a:r>
                        <a:rPr kumimoji="1" lang="ja-JP" altLang="en-US" sz="1200" dirty="0">
                          <a:latin typeface="+mn-ea"/>
                          <a:ea typeface="+mn-ea"/>
                        </a:rPr>
                        <a:t>頁</a:t>
                      </a:r>
                      <a:endParaRPr kumimoji="1" lang="en-US" altLang="ja-JP" sz="1200" dirty="0">
                        <a:latin typeface="+mn-ea"/>
                        <a:ea typeface="+mn-ea"/>
                      </a:endParaRP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ガイドライン４頁</a:t>
                      </a:r>
                      <a:endParaRPr kumimoji="1" lang="en-US" altLang="zh-TW" sz="1200" dirty="0">
                        <a:latin typeface="+mn-ea"/>
                        <a:ea typeface="+mn-ea"/>
                      </a:endParaRPr>
                    </a:p>
                    <a:p>
                      <a:pPr marL="180000" indent="-180000" algn="just">
                        <a:lnSpc>
                          <a:spcPct val="110000"/>
                        </a:lnSpc>
                        <a:buClr>
                          <a:schemeClr val="tx2">
                            <a:lumMod val="60000"/>
                            <a:lumOff val="40000"/>
                          </a:schemeClr>
                        </a:buClr>
                        <a:buFont typeface="Wingdings" panose="05000000000000000000" pitchFamily="2" charset="2"/>
                        <a:buChar char="l"/>
                      </a:pPr>
                      <a:r>
                        <a:rPr kumimoji="1" lang="zh-TW" altLang="en-US" sz="1200" dirty="0">
                          <a:latin typeface="+mn-ea"/>
                          <a:ea typeface="+mn-ea"/>
                        </a:rPr>
                        <a:t>不登校重大事態指針</a:t>
                      </a:r>
                      <a:r>
                        <a:rPr kumimoji="1" lang="en-US" altLang="zh-TW" sz="1200" dirty="0">
                          <a:latin typeface="+mn-ea"/>
                          <a:ea typeface="+mn-ea"/>
                        </a:rPr>
                        <a:t>2</a:t>
                      </a:r>
                      <a:r>
                        <a:rPr kumimoji="1" lang="zh-TW" altLang="en-US" sz="1200" dirty="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864000">
                <a:tc>
                  <a:txBody>
                    <a:bodyPr/>
                    <a:lstStyle/>
                    <a:p>
                      <a:pPr marL="0" indent="0" algn="ctr" defTabSz="1007943" rtl="0" eaLnBrk="1" latinLnBrk="0" hangingPunct="1">
                        <a:lnSpc>
                          <a:spcPct val="110000"/>
                        </a:lnSpc>
                      </a:pPr>
                      <a:r>
                        <a:rPr kumimoji="1" lang="en-US" altLang="ja-JP" sz="1200" b="1" dirty="0">
                          <a:solidFill>
                            <a:schemeClr val="tx2">
                              <a:lumMod val="75000"/>
                            </a:schemeClr>
                          </a:solidFill>
                        </a:rPr>
                        <a:t>2</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dirty="0">
                          <a:solidFill>
                            <a:schemeClr val="tx2"/>
                          </a:solidFill>
                          <a:latin typeface="+mn-ea"/>
                          <a:ea typeface="+mn-ea"/>
                        </a:rPr>
                        <a:t>学校から国立大学法人の学長を通じて文部科学大臣への報告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1</a:t>
                      </a:r>
                      <a:r>
                        <a:rPr kumimoji="1" lang="ja-JP" altLang="en-US" sz="1100" kern="1200" dirty="0">
                          <a:solidFill>
                            <a:schemeClr val="dk1"/>
                          </a:solidFill>
                          <a:latin typeface="+mn-ea"/>
                          <a:ea typeface="+mn-ea"/>
                          <a:cs typeface="+mn-cs"/>
                        </a:rPr>
                        <a:t>の提出</a:t>
                      </a:r>
                      <a:r>
                        <a:rPr kumimoji="1" lang="ja-JP" altLang="en-US" sz="1100" dirty="0">
                          <a:latin typeface="+mn-ea"/>
                          <a:ea typeface="+mn-ea"/>
                        </a:rPr>
                        <a:t>（様式</a:t>
                      </a:r>
                      <a:r>
                        <a:rPr kumimoji="1" lang="en-US" altLang="ja-JP" sz="1100" dirty="0">
                          <a:latin typeface="+mn-ea"/>
                          <a:ea typeface="+mn-ea"/>
                        </a:rPr>
                        <a:t>1</a:t>
                      </a:r>
                      <a:r>
                        <a:rPr kumimoji="1" lang="ja-JP" altLang="en-US" sz="1100" dirty="0">
                          <a:latin typeface="+mn-ea"/>
                          <a:ea typeface="+mn-ea"/>
                        </a:rPr>
                        <a:t>によることが難しい場合はこの限りでない）</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号重大事態は、</a:t>
                      </a:r>
                      <a:r>
                        <a:rPr kumimoji="1" lang="en-US" altLang="ja-JP" sz="1100" kern="1200" dirty="0">
                          <a:solidFill>
                            <a:schemeClr val="dk1"/>
                          </a:solidFill>
                          <a:latin typeface="+mn-ea"/>
                          <a:ea typeface="+mn-ea"/>
                          <a:cs typeface="+mn-cs"/>
                        </a:rPr>
                        <a:t>7</a:t>
                      </a:r>
                      <a:r>
                        <a:rPr kumimoji="1" lang="ja-JP" altLang="en-US" sz="1100" kern="1200" dirty="0">
                          <a:solidFill>
                            <a:schemeClr val="dk1"/>
                          </a:solidFill>
                          <a:latin typeface="+mn-ea"/>
                          <a:ea typeface="+mn-ea"/>
                          <a:cs typeface="+mn-cs"/>
                        </a:rPr>
                        <a:t>日以内に行うことが望ましい</a:t>
                      </a:r>
                      <a:r>
                        <a:rPr kumimoji="1" lang="ja-JP" altLang="en-US" sz="1100" dirty="0">
                          <a:latin typeface="+mn-ea"/>
                          <a:ea typeface="+mn-ea"/>
                        </a:rPr>
                        <a:t>（窓口：文部科学省初等中等教育局児童生徒課）</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29</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5</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720000">
                <a:tc>
                  <a:txBody>
                    <a:bodyPr/>
                    <a:lstStyle/>
                    <a:p>
                      <a:pPr marL="0" indent="0" algn="ctr" defTabSz="1007943" rtl="0" eaLnBrk="1" latinLnBrk="0" hangingPunct="1">
                        <a:lnSpc>
                          <a:spcPct val="110000"/>
                        </a:lnSpc>
                      </a:pPr>
                      <a:r>
                        <a:rPr kumimoji="1" lang="en-US" altLang="ja-JP" sz="1200" b="1" kern="1200" dirty="0">
                          <a:solidFill>
                            <a:schemeClr val="tx2">
                              <a:lumMod val="75000"/>
                            </a:schemeClr>
                          </a:solidFill>
                          <a:latin typeface="+mn-lt"/>
                          <a:ea typeface="+mn-ea"/>
                          <a:cs typeface="+mn-cs"/>
                        </a:rPr>
                        <a:t>3</a:t>
                      </a:r>
                      <a:endParaRPr kumimoji="1" lang="ja-JP" altLang="en-US" sz="1200" b="1" kern="1200" dirty="0">
                        <a:solidFill>
                          <a:schemeClr val="tx2">
                            <a:lumMod val="75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dirty="0">
                          <a:solidFill>
                            <a:schemeClr val="tx2"/>
                          </a:solidFill>
                          <a:latin typeface="+mn-ea"/>
                          <a:ea typeface="+mn-ea"/>
                        </a:rPr>
                        <a:t>国立大学法人が調査主体、どのような調査組織とするか判断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公平性中立性が確保された調査組織とすること</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r h="720000">
                <a:tc>
                  <a:txBody>
                    <a:bodyPr/>
                    <a:lstStyle/>
                    <a:p>
                      <a:pPr marL="0" indent="0" algn="ctr" defTabSz="1007943" rtl="0" eaLnBrk="1" latinLnBrk="0" hangingPunct="1">
                        <a:lnSpc>
                          <a:spcPct val="110000"/>
                        </a:lnSpc>
                      </a:pPr>
                      <a:r>
                        <a:rPr kumimoji="1" lang="en-US" altLang="ja-JP" sz="1200" b="1" kern="1200" dirty="0">
                          <a:solidFill>
                            <a:schemeClr val="tx2">
                              <a:lumMod val="75000"/>
                            </a:schemeClr>
                          </a:solidFill>
                          <a:latin typeface="+mn-lt"/>
                          <a:ea typeface="+mn-ea"/>
                          <a:cs typeface="+mn-cs"/>
                        </a:rPr>
                        <a:t>4</a:t>
                      </a:r>
                      <a:endParaRPr kumimoji="1" lang="ja-JP" altLang="en-US" sz="1200" b="1" kern="1200" dirty="0">
                        <a:solidFill>
                          <a:schemeClr val="tx2">
                            <a:lumMod val="75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dirty="0">
                          <a:solidFill>
                            <a:schemeClr val="tx2"/>
                          </a:solidFill>
                          <a:latin typeface="+mn-ea"/>
                          <a:ea typeface="+mn-ea"/>
                        </a:rPr>
                        <a:t>被害児童生徒及び保護者に対する調査方針の説明等</a:t>
                      </a:r>
                      <a:endParaRPr kumimoji="1" lang="ja-JP" altLang="en-US" sz="1200" dirty="0">
                        <a:latin typeface="+mn-ea"/>
                        <a:ea typeface="+mn-ea"/>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chemeClr val="tx2"/>
                          </a:solidFill>
                          <a:latin typeface="+mn-ea"/>
                          <a:ea typeface="+mn-ea"/>
                          <a:cs typeface="+mn-cs"/>
                        </a:rPr>
                        <a:t>※</a:t>
                      </a:r>
                      <a:r>
                        <a:rPr kumimoji="1" lang="ja-JP" altLang="en-US" sz="1100" b="1" kern="1200" dirty="0">
                          <a:solidFill>
                            <a:schemeClr val="tx2"/>
                          </a:solidFill>
                          <a:latin typeface="+mn-ea"/>
                          <a:ea typeface="+mn-ea"/>
                          <a:cs typeface="+mn-cs"/>
                        </a:rPr>
                        <a:t>重大事態調査の目的、調査主体（組織の構成、人選）、調査時期・期間、調査事項、調査方法、調査結果の提供等について調査を開始する前に被害児童生徒・保護者に丁寧に説明を行う</a:t>
                      </a:r>
                      <a:endParaRPr kumimoji="1" lang="en-US" altLang="ja-JP" sz="1100" b="1" kern="1200" dirty="0">
                        <a:solidFill>
                          <a:schemeClr val="tx2"/>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学校主体の調査の場合は、国立大学法人は情報の提供の内容・方法・時期などについて必要な指導及び支援を行う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7</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504000">
                <a:tc>
                  <a:txBody>
                    <a:bodyPr/>
                    <a:lstStyle/>
                    <a:p>
                      <a:pPr indent="0" algn="ctr">
                        <a:lnSpc>
                          <a:spcPct val="110000"/>
                        </a:lnSpc>
                      </a:pPr>
                      <a:r>
                        <a:rPr kumimoji="1" lang="en-US" altLang="ja-JP" sz="1200" b="1" dirty="0">
                          <a:solidFill>
                            <a:schemeClr val="tx2">
                              <a:lumMod val="75000"/>
                            </a:schemeClr>
                          </a:solidFill>
                        </a:rPr>
                        <a:t>5</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dirty="0">
                          <a:solidFill>
                            <a:schemeClr val="tx2"/>
                          </a:solidFill>
                          <a:latin typeface="+mn-ea"/>
                          <a:ea typeface="+mn-ea"/>
                        </a:rPr>
                        <a:t>加害児童生徒・保護者への調査方針の説</a:t>
                      </a:r>
                      <a:r>
                        <a:rPr kumimoji="1" lang="ja-JP" altLang="en-US" sz="1200" b="1" kern="1200" dirty="0">
                          <a:solidFill>
                            <a:schemeClr val="tx2"/>
                          </a:solidFill>
                          <a:latin typeface="+mn-ea"/>
                          <a:ea typeface="+mn-ea"/>
                          <a:cs typeface="+mn-cs"/>
                        </a:rPr>
                        <a:t>明等</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9</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123840"/>
                  </a:ext>
                </a:extLst>
              </a:tr>
              <a:tr h="504000">
                <a:tc>
                  <a:txBody>
                    <a:bodyPr/>
                    <a:lstStyle/>
                    <a:p>
                      <a:pPr marL="0" indent="0" algn="ctr" defTabSz="1007943" rtl="0" eaLnBrk="1" latinLnBrk="0" hangingPunct="1">
                        <a:lnSpc>
                          <a:spcPct val="110000"/>
                        </a:lnSpc>
                      </a:pPr>
                      <a:r>
                        <a:rPr kumimoji="1" lang="en-US" altLang="ja-JP" sz="1200" b="1" kern="1200" dirty="0">
                          <a:solidFill>
                            <a:schemeClr val="tx2">
                              <a:lumMod val="75000"/>
                            </a:schemeClr>
                          </a:solidFill>
                          <a:latin typeface="+mn-lt"/>
                          <a:ea typeface="+mn-ea"/>
                          <a:cs typeface="+mn-cs"/>
                        </a:rPr>
                        <a:t>6</a:t>
                      </a:r>
                      <a:endParaRPr kumimoji="1" lang="ja-JP" altLang="en-US" sz="1200" b="1" kern="1200" dirty="0">
                        <a:solidFill>
                          <a:schemeClr val="tx2">
                            <a:lumMod val="75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0" dirty="0">
                          <a:solidFill>
                            <a:schemeClr val="tx1"/>
                          </a:solidFill>
                          <a:latin typeface="+mn-ea"/>
                          <a:ea typeface="+mn-ea"/>
                        </a:rPr>
                        <a:t>国立大学法人の学長から文部科学大臣への調査開始報告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474255"/>
                  </a:ext>
                </a:extLst>
              </a:tr>
            </a:tbl>
          </a:graphicData>
        </a:graphic>
      </p:graphicFrame>
      <p:graphicFrame>
        <p:nvGraphicFramePr>
          <p:cNvPr id="4" name="表 10">
            <a:extLst>
              <a:ext uri="{FF2B5EF4-FFF2-40B4-BE49-F238E27FC236}">
                <a16:creationId xmlns:a16="http://schemas.microsoft.com/office/drawing/2014/main" id="{B9F0C28A-A38D-7163-6E7B-6FA28E44E69D}"/>
              </a:ext>
            </a:extLst>
          </p:cNvPr>
          <p:cNvGraphicFramePr>
            <a:graphicFrameLocks noGrp="1"/>
          </p:cNvGraphicFramePr>
          <p:nvPr>
            <p:extLst>
              <p:ext uri="{D42A27DB-BD31-4B8C-83A1-F6EECF244321}">
                <p14:modId xmlns:p14="http://schemas.microsoft.com/office/powerpoint/2010/main" val="336408459"/>
              </p:ext>
            </p:extLst>
          </p:nvPr>
        </p:nvGraphicFramePr>
        <p:xfrm>
          <a:off x="161330" y="6155865"/>
          <a:ext cx="10297144" cy="1368000"/>
        </p:xfrm>
        <a:graphic>
          <a:graphicData uri="http://schemas.openxmlformats.org/drawingml/2006/table">
            <a:tbl>
              <a:tblPr firstRow="1" bandRow="1">
                <a:tableStyleId>{5C22544A-7EE6-4342-B048-85BDC9FD1C3A}</a:tableStyleId>
              </a:tblPr>
              <a:tblGrid>
                <a:gridCol w="298468">
                  <a:extLst>
                    <a:ext uri="{9D8B030D-6E8A-4147-A177-3AD203B41FA5}">
                      <a16:colId xmlns:a16="http://schemas.microsoft.com/office/drawing/2014/main" val="2202304114"/>
                    </a:ext>
                  </a:extLst>
                </a:gridCol>
                <a:gridCol w="6491677">
                  <a:extLst>
                    <a:ext uri="{9D8B030D-6E8A-4147-A177-3AD203B41FA5}">
                      <a16:colId xmlns:a16="http://schemas.microsoft.com/office/drawing/2014/main" val="2401106808"/>
                    </a:ext>
                  </a:extLst>
                </a:gridCol>
                <a:gridCol w="2387744">
                  <a:extLst>
                    <a:ext uri="{9D8B030D-6E8A-4147-A177-3AD203B41FA5}">
                      <a16:colId xmlns:a16="http://schemas.microsoft.com/office/drawing/2014/main" val="195017691"/>
                    </a:ext>
                  </a:extLst>
                </a:gridCol>
                <a:gridCol w="1119255">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重大事態調査の実施</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en-US" altLang="ja-JP" sz="1200" b="1" dirty="0">
                          <a:solidFill>
                            <a:schemeClr val="tx2">
                              <a:lumMod val="75000"/>
                            </a:schemeClr>
                          </a:solidFill>
                        </a:rPr>
                        <a:t>1</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kern="1200" dirty="0">
                          <a:solidFill>
                            <a:schemeClr val="tx2"/>
                          </a:solidFill>
                          <a:latin typeface="+mn-ea"/>
                          <a:ea typeface="+mn-ea"/>
                          <a:cs typeface="+mn-cs"/>
                        </a:rPr>
                        <a:t>当該重大事態に係る事実関係を明確にするための調査の実施</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学校主体の調査の場合は、国立大学法人は必要な指導及び支援を行う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35</a:t>
                      </a:r>
                      <a:r>
                        <a:rPr kumimoji="1" lang="ja-JP" altLang="en-US" sz="1200" dirty="0">
                          <a:latin typeface="+mn-ea"/>
                          <a:ea typeface="+mn-ea"/>
                        </a:rPr>
                        <a:t>～</a:t>
                      </a:r>
                      <a:r>
                        <a:rPr kumimoji="1" lang="en-US" altLang="ja-JP" sz="1200" dirty="0">
                          <a:latin typeface="+mn-ea"/>
                          <a:ea typeface="+mn-ea"/>
                        </a:rPr>
                        <a:t>38</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5</a:t>
                      </a:r>
                      <a:r>
                        <a:rPr kumimoji="1" lang="ja-JP" altLang="en-US" sz="1200" dirty="0">
                          <a:latin typeface="+mn-ea"/>
                          <a:ea typeface="+mn-ea"/>
                        </a:rPr>
                        <a:t>～</a:t>
                      </a:r>
                      <a:r>
                        <a:rPr kumimoji="1" lang="en-US" altLang="ja-JP" sz="1200" dirty="0">
                          <a:latin typeface="+mn-ea"/>
                          <a:ea typeface="+mn-ea"/>
                        </a:rPr>
                        <a:t>7</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bl>
          </a:graphicData>
        </a:graphic>
      </p:graphicFrame>
      <p:sp>
        <p:nvSpPr>
          <p:cNvPr id="3" name="テキスト ボックス 2">
            <a:extLst>
              <a:ext uri="{FF2B5EF4-FFF2-40B4-BE49-F238E27FC236}">
                <a16:creationId xmlns:a16="http://schemas.microsoft.com/office/drawing/2014/main" id="{ADA89C41-A3D5-C68D-88F9-2C8D224E7B28}"/>
              </a:ext>
            </a:extLst>
          </p:cNvPr>
          <p:cNvSpPr txBox="1"/>
          <p:nvPr/>
        </p:nvSpPr>
        <p:spPr>
          <a:xfrm>
            <a:off x="0" y="438489"/>
            <a:ext cx="9937104" cy="509498"/>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kumimoji="1" lang="ja-JP" altLang="en-US" sz="1400" b="1" dirty="0">
                <a:solidFill>
                  <a:schemeClr val="bg2"/>
                </a:solidFill>
                <a:latin typeface="+mn-ea"/>
              </a:rPr>
              <a:t>文部科学大臣への報告（以下リストの①の２、６及び③の４）の際には、対応状況について以下チェック項目のチェック欄に対応した又は対応を開始した年月日を記入して提出すること</a:t>
            </a:r>
          </a:p>
        </p:txBody>
      </p:sp>
      <p:sp>
        <p:nvSpPr>
          <p:cNvPr id="11" name="フローチャート: 結合子 10">
            <a:extLst>
              <a:ext uri="{FF2B5EF4-FFF2-40B4-BE49-F238E27FC236}">
                <a16:creationId xmlns:a16="http://schemas.microsoft.com/office/drawing/2014/main" id="{B0402C03-7D4E-12B4-C1EA-2A0FA1E9C017}"/>
              </a:ext>
            </a:extLst>
          </p:cNvPr>
          <p:cNvSpPr/>
          <p:nvPr/>
        </p:nvSpPr>
        <p:spPr>
          <a:xfrm>
            <a:off x="217488" y="1367591"/>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baseline="0" dirty="0">
                <a:solidFill>
                  <a:schemeClr val="tx2"/>
                </a:solidFill>
              </a:rPr>
              <a:t>１</a:t>
            </a:r>
          </a:p>
        </p:txBody>
      </p:sp>
      <p:sp>
        <p:nvSpPr>
          <p:cNvPr id="12" name="フローチャート: 結合子 11">
            <a:extLst>
              <a:ext uri="{FF2B5EF4-FFF2-40B4-BE49-F238E27FC236}">
                <a16:creationId xmlns:a16="http://schemas.microsoft.com/office/drawing/2014/main" id="{40162A75-D583-A076-EC23-3834162D55CE}"/>
              </a:ext>
            </a:extLst>
          </p:cNvPr>
          <p:cNvSpPr/>
          <p:nvPr/>
        </p:nvSpPr>
        <p:spPr>
          <a:xfrm>
            <a:off x="217488" y="6237154"/>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2"/>
                </a:solidFill>
              </a:rPr>
              <a:t>２</a:t>
            </a:r>
            <a:endParaRPr kumimoji="1" lang="ja-JP" altLang="en-US" b="1" baseline="0" dirty="0">
              <a:solidFill>
                <a:schemeClr val="tx2"/>
              </a:solidFill>
            </a:endParaRPr>
          </a:p>
        </p:txBody>
      </p:sp>
      <p:graphicFrame>
        <p:nvGraphicFramePr>
          <p:cNvPr id="15" name="表 15">
            <a:extLst>
              <a:ext uri="{FF2B5EF4-FFF2-40B4-BE49-F238E27FC236}">
                <a16:creationId xmlns:a16="http://schemas.microsoft.com/office/drawing/2014/main" id="{B30074D8-45C7-AC62-AF14-A477014B0E66}"/>
              </a:ext>
            </a:extLst>
          </p:cNvPr>
          <p:cNvGraphicFramePr>
            <a:graphicFrameLocks noGrp="1"/>
          </p:cNvGraphicFramePr>
          <p:nvPr>
            <p:extLst>
              <p:ext uri="{D42A27DB-BD31-4B8C-83A1-F6EECF244321}">
                <p14:modId xmlns:p14="http://schemas.microsoft.com/office/powerpoint/2010/main" val="1413156032"/>
              </p:ext>
            </p:extLst>
          </p:nvPr>
        </p:nvGraphicFramePr>
        <p:xfrm>
          <a:off x="161330" y="957340"/>
          <a:ext cx="6120680" cy="304800"/>
        </p:xfrm>
        <a:graphic>
          <a:graphicData uri="http://schemas.openxmlformats.org/drawingml/2006/table">
            <a:tbl>
              <a:tblPr firstRow="1" bandRow="1">
                <a:tableStyleId>{5C22544A-7EE6-4342-B048-85BDC9FD1C3A}</a:tableStyleId>
              </a:tblPr>
              <a:tblGrid>
                <a:gridCol w="3060340">
                  <a:extLst>
                    <a:ext uri="{9D8B030D-6E8A-4147-A177-3AD203B41FA5}">
                      <a16:colId xmlns:a16="http://schemas.microsoft.com/office/drawing/2014/main" val="696373155"/>
                    </a:ext>
                  </a:extLst>
                </a:gridCol>
                <a:gridCol w="3060340">
                  <a:extLst>
                    <a:ext uri="{9D8B030D-6E8A-4147-A177-3AD203B41FA5}">
                      <a16:colId xmlns:a16="http://schemas.microsoft.com/office/drawing/2014/main" val="2804778240"/>
                    </a:ext>
                  </a:extLst>
                </a:gridCol>
              </a:tblGrid>
              <a:tr h="291372">
                <a:tc>
                  <a:txBody>
                    <a:bodyPr/>
                    <a:lstStyle/>
                    <a:p>
                      <a:r>
                        <a:rPr kumimoji="1" lang="ja-JP" altLang="en-US" sz="1400" dirty="0"/>
                        <a:t>国立大学法人名：</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kumimoji="1" lang="ja-JP" altLang="en-US" sz="1400" dirty="0"/>
                        <a:t>学校名：</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798532412"/>
                  </a:ext>
                </a:extLst>
              </a:tr>
            </a:tbl>
          </a:graphicData>
        </a:graphic>
      </p:graphicFrame>
      <p:graphicFrame>
        <p:nvGraphicFramePr>
          <p:cNvPr id="6" name="表 15">
            <a:extLst>
              <a:ext uri="{FF2B5EF4-FFF2-40B4-BE49-F238E27FC236}">
                <a16:creationId xmlns:a16="http://schemas.microsoft.com/office/drawing/2014/main" id="{A2F51B4E-D01D-4CE9-5DC3-86887816B7E5}"/>
              </a:ext>
            </a:extLst>
          </p:cNvPr>
          <p:cNvGraphicFramePr>
            <a:graphicFrameLocks noGrp="1"/>
          </p:cNvGraphicFramePr>
          <p:nvPr>
            <p:extLst>
              <p:ext uri="{D42A27DB-BD31-4B8C-83A1-F6EECF244321}">
                <p14:modId xmlns:p14="http://schemas.microsoft.com/office/powerpoint/2010/main" val="3764971715"/>
              </p:ext>
            </p:extLst>
          </p:nvPr>
        </p:nvGraphicFramePr>
        <p:xfrm>
          <a:off x="6426026" y="951107"/>
          <a:ext cx="4032448" cy="334128"/>
        </p:xfrm>
        <a:graphic>
          <a:graphicData uri="http://schemas.openxmlformats.org/drawingml/2006/table">
            <a:tbl>
              <a:tblPr firstRow="1" bandRow="1">
                <a:tableStyleId>{5C22544A-7EE6-4342-B048-85BDC9FD1C3A}</a:tableStyleId>
              </a:tblPr>
              <a:tblGrid>
                <a:gridCol w="1283050">
                  <a:extLst>
                    <a:ext uri="{9D8B030D-6E8A-4147-A177-3AD203B41FA5}">
                      <a16:colId xmlns:a16="http://schemas.microsoft.com/office/drawing/2014/main" val="3589863624"/>
                    </a:ext>
                  </a:extLst>
                </a:gridCol>
                <a:gridCol w="1374698">
                  <a:extLst>
                    <a:ext uri="{9D8B030D-6E8A-4147-A177-3AD203B41FA5}">
                      <a16:colId xmlns:a16="http://schemas.microsoft.com/office/drawing/2014/main" val="2143482706"/>
                    </a:ext>
                  </a:extLst>
                </a:gridCol>
                <a:gridCol w="1374700">
                  <a:extLst>
                    <a:ext uri="{9D8B030D-6E8A-4147-A177-3AD203B41FA5}">
                      <a16:colId xmlns:a16="http://schemas.microsoft.com/office/drawing/2014/main" val="2093232437"/>
                    </a:ext>
                  </a:extLst>
                </a:gridCol>
              </a:tblGrid>
              <a:tr h="334128">
                <a:tc>
                  <a:txBody>
                    <a:bodyPr/>
                    <a:lstStyle/>
                    <a:p>
                      <a:r>
                        <a:rPr kumimoji="1" lang="ja-JP" altLang="en-US" sz="1400" b="1" dirty="0">
                          <a:solidFill>
                            <a:schemeClr val="bg1"/>
                          </a:solidFill>
                          <a:latin typeface="+mn-ea"/>
                          <a:ea typeface="+mn-ea"/>
                        </a:rPr>
                        <a:t>学年：</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tx2">
                        <a:lumMod val="40000"/>
                        <a:lumOff val="60000"/>
                      </a:schemeClr>
                    </a:solidFill>
                  </a:tcPr>
                </a:tc>
                <a:tc>
                  <a:txBody>
                    <a:bodyPr/>
                    <a:lstStyle/>
                    <a:p>
                      <a:r>
                        <a:rPr kumimoji="1" lang="ja-JP" altLang="en-US" sz="1400" b="1" dirty="0">
                          <a:solidFill>
                            <a:schemeClr val="bg1"/>
                          </a:solidFill>
                          <a:latin typeface="+mn-ea"/>
                          <a:ea typeface="+mn-ea"/>
                        </a:rPr>
                        <a:t>性別：</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tx2">
                        <a:lumMod val="40000"/>
                        <a:lumOff val="60000"/>
                      </a:schemeClr>
                    </a:solidFill>
                  </a:tcPr>
                </a:tc>
                <a:tc>
                  <a:txBody>
                    <a:bodyPr/>
                    <a:lstStyle/>
                    <a:p>
                      <a:r>
                        <a:rPr kumimoji="1" lang="ja-JP" altLang="en-US" sz="1400" b="1" dirty="0">
                          <a:solidFill>
                            <a:schemeClr val="bg1"/>
                          </a:solidFill>
                          <a:latin typeface="+mn-ea"/>
                          <a:ea typeface="+mn-ea"/>
                        </a:rPr>
                        <a:t>年齢：</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798532412"/>
                  </a:ext>
                </a:extLst>
              </a:tr>
            </a:tbl>
          </a:graphicData>
        </a:graphic>
      </p:graphicFrame>
      <p:sp>
        <p:nvSpPr>
          <p:cNvPr id="7" name="テキスト ボックス 6">
            <a:extLst>
              <a:ext uri="{FF2B5EF4-FFF2-40B4-BE49-F238E27FC236}">
                <a16:creationId xmlns:a16="http://schemas.microsoft.com/office/drawing/2014/main" id="{F6808E6D-6C1C-3AE1-C1CD-9AF3FDD0D299}"/>
              </a:ext>
            </a:extLst>
          </p:cNvPr>
          <p:cNvSpPr txBox="1"/>
          <p:nvPr/>
        </p:nvSpPr>
        <p:spPr>
          <a:xfrm>
            <a:off x="6426026" y="658916"/>
            <a:ext cx="273630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＜当該児童生徒に関する情報＞</a:t>
            </a:r>
          </a:p>
        </p:txBody>
      </p:sp>
    </p:spTree>
    <p:extLst>
      <p:ext uri="{BB962C8B-B14F-4D97-AF65-F5344CB8AC3E}">
        <p14:creationId xmlns:p14="http://schemas.microsoft.com/office/powerpoint/2010/main" val="36957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A1C98E-460E-8276-6FE5-6A962EE1B734}"/>
              </a:ext>
            </a:extLst>
          </p:cNvPr>
          <p:cNvSpPr>
            <a:spLocks noGrp="1"/>
          </p:cNvSpPr>
          <p:nvPr>
            <p:ph type="body" sz="quarter" idx="10"/>
          </p:nvPr>
        </p:nvSpPr>
        <p:spPr>
          <a:xfrm>
            <a:off x="173532" y="0"/>
            <a:ext cx="9793088" cy="504825"/>
          </a:xfrm>
        </p:spPr>
        <p:txBody>
          <a:bodyPr/>
          <a:lstStyle/>
          <a:p>
            <a:r>
              <a:rPr kumimoji="1" lang="ja-JP" altLang="en-US" sz="1900" dirty="0"/>
              <a:t>いじめ防止対策推進法等に基づくいじめ重大事態調査の基本的な対応チェックリスト（国立学校）</a:t>
            </a:r>
          </a:p>
        </p:txBody>
      </p:sp>
      <p:graphicFrame>
        <p:nvGraphicFramePr>
          <p:cNvPr id="4" name="表 10">
            <a:extLst>
              <a:ext uri="{FF2B5EF4-FFF2-40B4-BE49-F238E27FC236}">
                <a16:creationId xmlns:a16="http://schemas.microsoft.com/office/drawing/2014/main" id="{526F61ED-06BC-7F9F-5E9E-BBF46679087D}"/>
              </a:ext>
            </a:extLst>
          </p:cNvPr>
          <p:cNvGraphicFramePr>
            <a:graphicFrameLocks noGrp="1"/>
          </p:cNvGraphicFramePr>
          <p:nvPr>
            <p:extLst>
              <p:ext uri="{D42A27DB-BD31-4B8C-83A1-F6EECF244321}">
                <p14:modId xmlns:p14="http://schemas.microsoft.com/office/powerpoint/2010/main" val="3125639249"/>
              </p:ext>
            </p:extLst>
          </p:nvPr>
        </p:nvGraphicFramePr>
        <p:xfrm>
          <a:off x="120665" y="755501"/>
          <a:ext cx="10152577" cy="3419519"/>
        </p:xfrm>
        <a:graphic>
          <a:graphicData uri="http://schemas.openxmlformats.org/drawingml/2006/table">
            <a:tbl>
              <a:tblPr firstRow="1" bandRow="1">
                <a:tableStyleId>{5C22544A-7EE6-4342-B048-85BDC9FD1C3A}</a:tableStyleId>
              </a:tblPr>
              <a:tblGrid>
                <a:gridCol w="294278">
                  <a:extLst>
                    <a:ext uri="{9D8B030D-6E8A-4147-A177-3AD203B41FA5}">
                      <a16:colId xmlns:a16="http://schemas.microsoft.com/office/drawing/2014/main" val="2202304114"/>
                    </a:ext>
                  </a:extLst>
                </a:gridCol>
                <a:gridCol w="6400537">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重大事態調査結果の説明・報告</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en-US" altLang="ja-JP" sz="1200" b="1" dirty="0">
                          <a:solidFill>
                            <a:schemeClr val="tx2">
                              <a:lumMod val="75000"/>
                            </a:schemeClr>
                          </a:solidFill>
                        </a:rPr>
                        <a:t>1</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just" defTabSz="1007943" rtl="0" eaLnBrk="1" latinLnBrk="0" hangingPunct="1">
                        <a:lnSpc>
                          <a:spcPct val="110000"/>
                        </a:lnSpc>
                      </a:pPr>
                      <a:r>
                        <a:rPr kumimoji="1" lang="ja-JP" altLang="en-US" sz="1200" b="1" kern="1200" dirty="0">
                          <a:solidFill>
                            <a:schemeClr val="tx2"/>
                          </a:solidFill>
                          <a:latin typeface="+mn-ea"/>
                          <a:ea typeface="+mn-ea"/>
                          <a:cs typeface="+mn-cs"/>
                        </a:rPr>
                        <a:t>被害児童生徒及び保護者に対する調査結果の説明を実施</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chemeClr val="tx2"/>
                          </a:solidFill>
                          <a:latin typeface="+mn-ea"/>
                          <a:ea typeface="+mn-ea"/>
                          <a:cs typeface="+mn-cs"/>
                        </a:rPr>
                        <a:t>※</a:t>
                      </a:r>
                      <a:r>
                        <a:rPr kumimoji="1" lang="ja-JP" altLang="en-US" sz="1100" b="1" kern="1200" dirty="0">
                          <a:solidFill>
                            <a:schemeClr val="tx2"/>
                          </a:solidFill>
                          <a:latin typeface="+mn-ea"/>
                          <a:ea typeface="+mn-ea"/>
                          <a:cs typeface="+mn-cs"/>
                        </a:rPr>
                        <a:t>個人情報保護法等に留意しつつ説明を行う必要があるが、いたずらに個人情報保護を盾に情報提供や説明を怠ることはあってはならない</a:t>
                      </a:r>
                      <a:endParaRPr kumimoji="1" lang="en-US" altLang="ja-JP" sz="1100" b="1" kern="1200" dirty="0">
                        <a:solidFill>
                          <a:schemeClr val="tx2"/>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学校主体の調査の場合は、国立大学法人は情報の提供の内容・方法・時期などについて必要な指導及び支援を行う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38</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619600">
                <a:tc>
                  <a:txBody>
                    <a:bodyPr/>
                    <a:lstStyle/>
                    <a:p>
                      <a:pPr marL="0" indent="0" algn="ctr" defTabSz="1007943" rtl="0" eaLnBrk="1" latinLnBrk="0" hangingPunct="1">
                        <a:lnSpc>
                          <a:spcPct val="110000"/>
                        </a:lnSpc>
                      </a:pPr>
                      <a:r>
                        <a:rPr kumimoji="1" lang="en-US" altLang="ja-JP" sz="1200" b="1" dirty="0">
                          <a:solidFill>
                            <a:schemeClr val="tx2">
                              <a:lumMod val="75000"/>
                            </a:schemeClr>
                          </a:solidFill>
                        </a:rPr>
                        <a:t>2</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0" dirty="0">
                          <a:latin typeface="+mn-ea"/>
                          <a:ea typeface="+mn-ea"/>
                        </a:rPr>
                        <a:t>文部科学大臣への報告にあたり、</a:t>
                      </a:r>
                      <a:r>
                        <a:rPr kumimoji="1" lang="ja-JP" altLang="en-US" sz="1200" b="1" kern="1200" dirty="0">
                          <a:solidFill>
                            <a:schemeClr val="tx2"/>
                          </a:solidFill>
                          <a:latin typeface="+mn-ea"/>
                          <a:ea typeface="+mn-ea"/>
                          <a:cs typeface="+mn-cs"/>
                        </a:rPr>
                        <a:t>被害児童生徒・保護者は調査結果に係る所見をまとめた文書を添えることができる</a:t>
                      </a:r>
                      <a:r>
                        <a:rPr kumimoji="1" lang="ja-JP" altLang="en-US" sz="1200" b="0" dirty="0">
                          <a:latin typeface="+mn-ea"/>
                          <a:ea typeface="+mn-ea"/>
                        </a:rPr>
                        <a:t>旨予め説明すること</a:t>
                      </a:r>
                      <a:endParaRPr kumimoji="1" lang="ja-JP" altLang="en-US" sz="1100" b="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7149946"/>
                  </a:ext>
                </a:extLst>
              </a:tr>
              <a:tr h="547648">
                <a:tc>
                  <a:txBody>
                    <a:bodyPr/>
                    <a:lstStyle/>
                    <a:p>
                      <a:pPr marL="0" indent="0" algn="ctr" defTabSz="1007943" rtl="0" eaLnBrk="1" latinLnBrk="0" hangingPunct="1">
                        <a:lnSpc>
                          <a:spcPct val="110000"/>
                        </a:lnSpc>
                      </a:pPr>
                      <a:r>
                        <a:rPr kumimoji="1" lang="en-US" altLang="ja-JP" sz="1200" b="1" dirty="0">
                          <a:solidFill>
                            <a:schemeClr val="tx2">
                              <a:lumMod val="75000"/>
                            </a:schemeClr>
                          </a:solidFill>
                        </a:rPr>
                        <a:t>3</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kern="1200" dirty="0">
                          <a:solidFill>
                            <a:schemeClr val="tx2"/>
                          </a:solidFill>
                          <a:latin typeface="+mn-ea"/>
                          <a:ea typeface="+mn-ea"/>
                          <a:cs typeface="+mn-cs"/>
                        </a:rPr>
                        <a:t>被害児童生徒等に説明した方針に沿って加害児童生徒・保護者に対する情報提供、説明</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720000">
                <a:tc>
                  <a:txBody>
                    <a:bodyPr/>
                    <a:lstStyle/>
                    <a:p>
                      <a:pPr marL="0" indent="0" algn="ctr" defTabSz="1007943" rtl="0" eaLnBrk="1" latinLnBrk="0" hangingPunct="1">
                        <a:lnSpc>
                          <a:spcPct val="110000"/>
                        </a:lnSpc>
                      </a:pPr>
                      <a:r>
                        <a:rPr kumimoji="1" lang="en-US" altLang="ja-JP" sz="1200" b="1" kern="1200" dirty="0">
                          <a:solidFill>
                            <a:schemeClr val="tx2">
                              <a:lumMod val="75000"/>
                            </a:schemeClr>
                          </a:solidFill>
                          <a:latin typeface="+mn-lt"/>
                          <a:ea typeface="+mn-ea"/>
                          <a:cs typeface="+mn-cs"/>
                        </a:rPr>
                        <a:t>4</a:t>
                      </a:r>
                      <a:endParaRPr kumimoji="1" lang="ja-JP" altLang="en-US" sz="1200" b="1" kern="1200" dirty="0">
                        <a:solidFill>
                          <a:schemeClr val="tx2">
                            <a:lumMod val="75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kern="1200" dirty="0">
                          <a:solidFill>
                            <a:schemeClr val="tx2"/>
                          </a:solidFill>
                          <a:latin typeface="+mn-ea"/>
                          <a:ea typeface="+mn-ea"/>
                          <a:cs typeface="+mn-cs"/>
                        </a:rPr>
                        <a:t>国立大学法人の学長から文部科学大臣への結果報告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付け事務連絡に基づく重大事態調査報告書の提出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a:latin typeface="+mn-ea"/>
                          <a:ea typeface="+mn-ea"/>
                        </a:rPr>
                        <a:t>ガイドライン</a:t>
                      </a:r>
                      <a:r>
                        <a:rPr kumimoji="1" lang="en-US" altLang="ja-JP" sz="1200">
                          <a:latin typeface="+mn-ea"/>
                          <a:ea typeface="+mn-ea"/>
                        </a:rPr>
                        <a:t>12</a:t>
                      </a:r>
                      <a:r>
                        <a:rPr kumimoji="1" lang="ja-JP" altLang="en-US" sz="1200" dirty="0">
                          <a:latin typeface="+mn-ea"/>
                          <a:ea typeface="+mn-ea"/>
                        </a:rPr>
                        <a:t>頁</a:t>
                      </a:r>
                    </a:p>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不登校重大</a:t>
                      </a:r>
                      <a:r>
                        <a:rPr kumimoji="1" lang="ja-JP" altLang="en-US" sz="1200">
                          <a:latin typeface="+mn-ea"/>
                          <a:ea typeface="+mn-ea"/>
                        </a:rPr>
                        <a:t>事態指針</a:t>
                      </a:r>
                      <a:r>
                        <a:rPr kumimoji="1" lang="en-US" altLang="ja-JP" sz="1200">
                          <a:latin typeface="+mn-ea"/>
                          <a:ea typeface="+mn-ea"/>
                        </a:rPr>
                        <a:t>10</a:t>
                      </a:r>
                      <a:r>
                        <a:rPr kumimoji="1" lang="ja-JP" altLang="en-US" sz="120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bl>
          </a:graphicData>
        </a:graphic>
      </p:graphicFrame>
      <p:graphicFrame>
        <p:nvGraphicFramePr>
          <p:cNvPr id="5" name="表 10">
            <a:extLst>
              <a:ext uri="{FF2B5EF4-FFF2-40B4-BE49-F238E27FC236}">
                <a16:creationId xmlns:a16="http://schemas.microsoft.com/office/drawing/2014/main" id="{43C3DFDE-6575-E1CB-30AB-5F1C51226173}"/>
              </a:ext>
            </a:extLst>
          </p:cNvPr>
          <p:cNvGraphicFramePr>
            <a:graphicFrameLocks noGrp="1"/>
          </p:cNvGraphicFramePr>
          <p:nvPr>
            <p:extLst>
              <p:ext uri="{D42A27DB-BD31-4B8C-83A1-F6EECF244321}">
                <p14:modId xmlns:p14="http://schemas.microsoft.com/office/powerpoint/2010/main" val="1169445531"/>
              </p:ext>
            </p:extLst>
          </p:nvPr>
        </p:nvGraphicFramePr>
        <p:xfrm>
          <a:off x="114727" y="4425696"/>
          <a:ext cx="10152578" cy="2016000"/>
        </p:xfrm>
        <a:graphic>
          <a:graphicData uri="http://schemas.openxmlformats.org/drawingml/2006/table">
            <a:tbl>
              <a:tblPr firstRow="1" bandRow="1">
                <a:tableStyleId>{5C22544A-7EE6-4342-B048-85BDC9FD1C3A}</a:tableStyleId>
              </a:tblPr>
              <a:tblGrid>
                <a:gridCol w="294278">
                  <a:extLst>
                    <a:ext uri="{9D8B030D-6E8A-4147-A177-3AD203B41FA5}">
                      <a16:colId xmlns:a16="http://schemas.microsoft.com/office/drawing/2014/main" val="2202304114"/>
                    </a:ext>
                  </a:extLst>
                </a:gridCol>
                <a:gridCol w="6400538">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重大事態調査結果の公表検討</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352826167"/>
                  </a:ext>
                </a:extLst>
              </a:tr>
              <a:tr h="504000">
                <a:tc>
                  <a:txBody>
                    <a:bodyPr/>
                    <a:lstStyle/>
                    <a:p>
                      <a:pPr indent="0" algn="ctr">
                        <a:lnSpc>
                          <a:spcPct val="110000"/>
                        </a:lnSpc>
                      </a:pPr>
                      <a:r>
                        <a:rPr kumimoji="1" lang="en-US" altLang="ja-JP" sz="1200" b="1" dirty="0">
                          <a:solidFill>
                            <a:schemeClr val="tx2">
                              <a:lumMod val="75000"/>
                            </a:schemeClr>
                          </a:solidFill>
                        </a:rPr>
                        <a:t>1</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just" defTabSz="1007943" rtl="0" eaLnBrk="1" latinLnBrk="0" hangingPunct="1">
                        <a:lnSpc>
                          <a:spcPct val="110000"/>
                        </a:lnSpc>
                      </a:pPr>
                      <a:r>
                        <a:rPr kumimoji="1" lang="ja-JP" altLang="en-US" sz="1200" b="1" kern="1200" dirty="0">
                          <a:solidFill>
                            <a:schemeClr val="tx2"/>
                          </a:solidFill>
                          <a:latin typeface="+mn-ea"/>
                          <a:ea typeface="+mn-ea"/>
                          <a:cs typeface="+mn-cs"/>
                        </a:rPr>
                        <a:t>調査結果の公表の要否を判断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特段の支障がなければ公表することが望ましい</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tx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a:t>
                      </a:r>
                      <a:r>
                        <a:rPr kumimoji="1" lang="en-US" altLang="ja-JP" sz="1200" dirty="0">
                          <a:latin typeface="+mn-ea"/>
                          <a:ea typeface="+mn-ea"/>
                        </a:rPr>
                        <a:t>14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504000">
                <a:tc>
                  <a:txBody>
                    <a:bodyPr/>
                    <a:lstStyle/>
                    <a:p>
                      <a:pPr marL="0" indent="0" algn="ctr" defTabSz="1007943" rtl="0" eaLnBrk="1" latinLnBrk="0" hangingPunct="1">
                        <a:lnSpc>
                          <a:spcPct val="110000"/>
                        </a:lnSpc>
                      </a:pPr>
                      <a:r>
                        <a:rPr kumimoji="1" lang="en-US" altLang="ja-JP" sz="1200" b="1" dirty="0">
                          <a:solidFill>
                            <a:schemeClr val="tx2">
                              <a:lumMod val="75000"/>
                            </a:schemeClr>
                          </a:solidFill>
                        </a:rPr>
                        <a:t>2</a:t>
                      </a:r>
                      <a:endParaRPr kumimoji="1" lang="ja-JP" altLang="en-US" sz="1200" b="1" dirty="0">
                        <a:solidFill>
                          <a:schemeClr val="tx2">
                            <a:lumMod val="75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kern="1200" dirty="0">
                          <a:solidFill>
                            <a:schemeClr val="tx2"/>
                          </a:solidFill>
                          <a:latin typeface="+mn-ea"/>
                          <a:ea typeface="+mn-ea"/>
                          <a:cs typeface="+mn-cs"/>
                        </a:rPr>
                        <a:t>調査結果を公表</a:t>
                      </a:r>
                      <a:r>
                        <a:rPr kumimoji="1" lang="ja-JP" altLang="en-US" sz="1200" b="0" dirty="0">
                          <a:latin typeface="+mn-ea"/>
                          <a:ea typeface="+mn-ea"/>
                        </a:rPr>
                        <a:t>する場合、</a:t>
                      </a:r>
                      <a:r>
                        <a:rPr kumimoji="1" lang="ja-JP" altLang="en-US" sz="1200" b="1" kern="1200" dirty="0">
                          <a:solidFill>
                            <a:schemeClr val="tx2"/>
                          </a:solidFill>
                          <a:latin typeface="+mn-ea"/>
                          <a:ea typeface="+mn-ea"/>
                          <a:cs typeface="+mn-cs"/>
                        </a:rPr>
                        <a:t>公表の仕方及び公表内容</a:t>
                      </a:r>
                      <a:r>
                        <a:rPr kumimoji="1" lang="ja-JP" altLang="en-US" sz="1200" b="0" dirty="0">
                          <a:latin typeface="+mn-ea"/>
                          <a:ea typeface="+mn-ea"/>
                        </a:rPr>
                        <a:t>を被害児童生徒・保護者と確認</a:t>
                      </a:r>
                      <a:endParaRPr kumimoji="1" lang="ja-JP" altLang="en-US" sz="1100" b="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24FA1">
                            <a:lumMod val="60000"/>
                            <a:lumOff val="40000"/>
                          </a:srgb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504000">
                <a:tc>
                  <a:txBody>
                    <a:bodyPr/>
                    <a:lstStyle/>
                    <a:p>
                      <a:pPr marL="0" indent="0" algn="ctr" defTabSz="1007943" rtl="0" eaLnBrk="1" latinLnBrk="0" hangingPunct="1">
                        <a:lnSpc>
                          <a:spcPct val="110000"/>
                        </a:lnSpc>
                      </a:pPr>
                      <a:r>
                        <a:rPr kumimoji="1" lang="en-US" altLang="ja-JP" sz="1200" b="1" kern="1200" dirty="0">
                          <a:solidFill>
                            <a:schemeClr val="tx2">
                              <a:lumMod val="75000"/>
                            </a:schemeClr>
                          </a:solidFill>
                          <a:latin typeface="+mn-lt"/>
                          <a:ea typeface="+mn-ea"/>
                          <a:cs typeface="+mn-cs"/>
                        </a:rPr>
                        <a:t>3</a:t>
                      </a:r>
                      <a:endParaRPr kumimoji="1" lang="ja-JP" altLang="en-US" sz="1200" b="1" kern="1200" dirty="0">
                        <a:solidFill>
                          <a:schemeClr val="tx2">
                            <a:lumMod val="75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just">
                        <a:lnSpc>
                          <a:spcPct val="110000"/>
                        </a:lnSpc>
                      </a:pPr>
                      <a:r>
                        <a:rPr kumimoji="1" lang="ja-JP" altLang="en-US" sz="1200" b="1" kern="1200" dirty="0">
                          <a:solidFill>
                            <a:schemeClr val="tx2"/>
                          </a:solidFill>
                          <a:latin typeface="+mn-ea"/>
                          <a:ea typeface="+mn-ea"/>
                          <a:cs typeface="+mn-cs"/>
                        </a:rPr>
                        <a:t>報道機関等の外部に公表</a:t>
                      </a:r>
                      <a:r>
                        <a:rPr kumimoji="1" lang="ja-JP" altLang="en-US" sz="1200" b="0" dirty="0">
                          <a:latin typeface="+mn-ea"/>
                          <a:ea typeface="+mn-ea"/>
                        </a:rPr>
                        <a:t>する場合、他の児童生徒又は保護者等に対して、可能な限り、</a:t>
                      </a:r>
                      <a:r>
                        <a:rPr kumimoji="1" lang="ja-JP" altLang="en-US" sz="1200" b="1" kern="1200" dirty="0">
                          <a:solidFill>
                            <a:schemeClr val="tx2"/>
                          </a:solidFill>
                          <a:latin typeface="+mn-ea"/>
                          <a:ea typeface="+mn-ea"/>
                          <a:cs typeface="+mn-cs"/>
                        </a:rPr>
                        <a:t>事前に調査結果を報告</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24FA1">
                            <a:lumMod val="60000"/>
                            <a:lumOff val="40000"/>
                          </a:srgb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bl>
          </a:graphicData>
        </a:graphic>
      </p:graphicFrame>
      <p:sp>
        <p:nvSpPr>
          <p:cNvPr id="9" name="テキスト ボックス 8">
            <a:extLst>
              <a:ext uri="{FF2B5EF4-FFF2-40B4-BE49-F238E27FC236}">
                <a16:creationId xmlns:a16="http://schemas.microsoft.com/office/drawing/2014/main" id="{51C6B955-4CB7-ABB6-6698-0E50C4332D64}"/>
              </a:ext>
            </a:extLst>
          </p:cNvPr>
          <p:cNvSpPr txBox="1"/>
          <p:nvPr/>
        </p:nvSpPr>
        <p:spPr>
          <a:xfrm>
            <a:off x="114727" y="6588149"/>
            <a:ext cx="10152578" cy="583603"/>
          </a:xfrm>
          <a:prstGeom prst="rect">
            <a:avLst/>
          </a:prstGeom>
          <a:solidFill>
            <a:schemeClr val="bg1">
              <a:lumMod val="95000"/>
            </a:schemeClr>
          </a:solidFill>
        </p:spPr>
        <p:txBody>
          <a:bodyPr wrap="square" rtlCol="0" anchor="ctr" anchorCtr="0">
            <a:noAutofit/>
          </a:bodyPr>
          <a:lstStyle/>
          <a:p>
            <a:pPr marL="126000" indent="-126000" algn="just">
              <a:lnSpc>
                <a:spcPts val="2000"/>
              </a:lnSpc>
            </a:pPr>
            <a:r>
              <a:rPr kumimoji="1" lang="en-US" altLang="ja-JP" sz="1400" spc="50" dirty="0"/>
              <a:t>※</a:t>
            </a:r>
            <a:r>
              <a:rPr kumimoji="1" lang="ja-JP" altLang="en-US" sz="1400" spc="50" dirty="0"/>
              <a:t>本チェックリストは、重大事態調査の実施に当たり、基本的な手順についてチェックリスト形式にまとめたものであり、実際の対応に当たっては、法、基本方針、ガイドライン等にある具体的な対応の手順、留意事項をよく確認し、被害児童生徒等に寄り添って対応すること。</a:t>
            </a:r>
          </a:p>
        </p:txBody>
      </p:sp>
      <p:sp>
        <p:nvSpPr>
          <p:cNvPr id="10" name="フローチャート: 結合子 9">
            <a:extLst>
              <a:ext uri="{FF2B5EF4-FFF2-40B4-BE49-F238E27FC236}">
                <a16:creationId xmlns:a16="http://schemas.microsoft.com/office/drawing/2014/main" id="{D0946711-6A5A-07EA-60B1-7E774CE7AD06}"/>
              </a:ext>
            </a:extLst>
          </p:cNvPr>
          <p:cNvSpPr/>
          <p:nvPr/>
        </p:nvSpPr>
        <p:spPr>
          <a:xfrm>
            <a:off x="168907" y="827509"/>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2"/>
                </a:solidFill>
              </a:rPr>
              <a:t>３</a:t>
            </a:r>
            <a:endParaRPr kumimoji="1" lang="ja-JP" altLang="en-US" b="1" baseline="0" dirty="0">
              <a:solidFill>
                <a:schemeClr val="tx2"/>
              </a:solidFill>
            </a:endParaRPr>
          </a:p>
        </p:txBody>
      </p:sp>
      <p:sp>
        <p:nvSpPr>
          <p:cNvPr id="11" name="フローチャート: 結合子 10">
            <a:extLst>
              <a:ext uri="{FF2B5EF4-FFF2-40B4-BE49-F238E27FC236}">
                <a16:creationId xmlns:a16="http://schemas.microsoft.com/office/drawing/2014/main" id="{0E981321-51B4-D63C-C9CD-9F7DBA57FBF7}"/>
              </a:ext>
            </a:extLst>
          </p:cNvPr>
          <p:cNvSpPr/>
          <p:nvPr/>
        </p:nvSpPr>
        <p:spPr>
          <a:xfrm>
            <a:off x="168907" y="4499917"/>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2"/>
                </a:solidFill>
              </a:rPr>
              <a:t>４</a:t>
            </a:r>
            <a:endParaRPr kumimoji="1" lang="ja-JP" altLang="en-US" b="1" baseline="0" dirty="0">
              <a:solidFill>
                <a:schemeClr val="tx2"/>
              </a:solidFill>
            </a:endParaRPr>
          </a:p>
        </p:txBody>
      </p:sp>
    </p:spTree>
    <p:extLst>
      <p:ext uri="{BB962C8B-B14F-4D97-AF65-F5344CB8AC3E}">
        <p14:creationId xmlns:p14="http://schemas.microsoft.com/office/powerpoint/2010/main" val="1019844388"/>
      </p:ext>
    </p:extLst>
  </p:cSld>
  <p:clrMapOvr>
    <a:masterClrMapping/>
  </p:clrMapOvr>
</p:sld>
</file>

<file path=ppt/theme/theme1.xml><?xml version="1.0" encoding="utf-8"?>
<a:theme xmlns:a="http://schemas.openxmlformats.org/drawingml/2006/main" name="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11AEDC9698A6F4BBCAA72F19C44D56D" ma:contentTypeVersion="16" ma:contentTypeDescription="新しいドキュメントを作成します。" ma:contentTypeScope="" ma:versionID="0829ab1c06279322a30410dfd0dce417">
  <xsd:schema xmlns:xsd="http://www.w3.org/2001/XMLSchema" xmlns:xs="http://www.w3.org/2001/XMLSchema" xmlns:p="http://schemas.microsoft.com/office/2006/metadata/properties" xmlns:ns2="f599258b-993d-4577-b4a7-d423e0eea40b" xmlns:ns3="419c36ae-beda-4205-a255-cc1471085146" targetNamespace="http://schemas.microsoft.com/office/2006/metadata/properties" ma:root="true" ma:fieldsID="3abc68fe2cd1eaf11d3826c2fff86220" ns2:_="" ns3:_="">
    <xsd:import namespace="f599258b-993d-4577-b4a7-d423e0eea40b"/>
    <xsd:import namespace="419c36ae-beda-4205-a255-cc1471085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9258b-993d-4577-b4a7-d423e0eea40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9916f2e-1ac3-466e-8514-bab12d9bb06d}" ma:internalName="TaxCatchAll" ma:showField="CatchAllData" ma:web="f599258b-993d-4577-b4a7-d423e0eea4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c36ae-beda-4205-a255-cc1471085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d6a3b4cf-afe1-4e0a-89f4-490ce89a1ce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53F8A-F95F-4FD5-9BB2-D019C5029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9258b-993d-4577-b4a7-d423e0eea40b"/>
    <ds:schemaRef ds:uri="419c36ae-beda-4205-a255-cc1471085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A4B29B-5F3E-424C-B394-D5FBE3818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982</TotalTime>
  <Words>1008</Words>
  <Application>Microsoft Office PowerPoint</Application>
  <PresentationFormat>ユーザー設定</PresentationFormat>
  <Paragraphs>108</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宮本眞由巳</cp:lastModifiedBy>
  <cp:revision>81</cp:revision>
  <cp:lastPrinted>2023-05-19T01:56:52Z</cp:lastPrinted>
  <dcterms:created xsi:type="dcterms:W3CDTF">2020-03-13T01:58:32Z</dcterms:created>
  <dcterms:modified xsi:type="dcterms:W3CDTF">2023-08-10T08:27:23Z</dcterms:modified>
</cp:coreProperties>
</file>