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>
      <p:cViewPr varScale="1">
        <p:scale>
          <a:sx n="69" d="100"/>
          <a:sy n="69" d="100"/>
        </p:scale>
        <p:origin x="18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656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　</a:t>
            </a:r>
            <a:r>
              <a:rPr kumimoji="1" lang="ja-JP" altLang="en-US" sz="2000" b="1" dirty="0" smtClean="0"/>
              <a:t>提案課題名</a:t>
            </a:r>
            <a:endParaRPr kumimoji="1" lang="ja-JP" altLang="en-US" sz="2000" b="1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7950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背景・必要性</a:t>
            </a:r>
            <a:endParaRPr kumimoji="1"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377545" y="6206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実施体制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377545" y="2276872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実施予算規模</a:t>
            </a:r>
            <a:endParaRPr kumimoji="1" lang="ja-JP" altLang="en-US" sz="1400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25212"/>
              </p:ext>
            </p:extLst>
          </p:nvPr>
        </p:nvGraphicFramePr>
        <p:xfrm>
          <a:off x="4427984" y="980728"/>
          <a:ext cx="4680000" cy="80039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922145">
                  <a:extLst>
                    <a:ext uri="{9D8B030D-6E8A-4147-A177-3AD203B41FA5}">
                      <a16:colId xmlns:a16="http://schemas.microsoft.com/office/drawing/2014/main" val="3244446834"/>
                    </a:ext>
                  </a:extLst>
                </a:gridCol>
                <a:gridCol w="2757855">
                  <a:extLst>
                    <a:ext uri="{9D8B030D-6E8A-4147-A177-3AD203B41FA5}">
                      <a16:colId xmlns:a16="http://schemas.microsoft.com/office/drawing/2014/main" val="9949885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主管</a:t>
                      </a:r>
                      <a:r>
                        <a:rPr kumimoji="1" lang="ja-JP" altLang="en-US" sz="1200" dirty="0" smtClean="0"/>
                        <a:t>実施機関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研究代表者名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○</a:t>
                      </a:r>
                      <a:r>
                        <a:rPr kumimoji="1" lang="ja-JP" altLang="en-US" sz="1200" dirty="0" smtClean="0"/>
                        <a:t>○</a:t>
                      </a:r>
                      <a:r>
                        <a:rPr kumimoji="1" lang="ja-JP" altLang="en-US" sz="1200" dirty="0" smtClean="0"/>
                        <a:t>　（○○）</a:t>
                      </a:r>
                      <a:endParaRPr kumimoji="1" lang="en-US" altLang="ja-JP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6144341"/>
                  </a:ext>
                </a:extLst>
              </a:tr>
              <a:tr h="343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共同参画機関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○○大学、（株）○○、・・・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575898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82910"/>
              </p:ext>
            </p:extLst>
          </p:nvPr>
        </p:nvGraphicFramePr>
        <p:xfrm>
          <a:off x="4427984" y="2619752"/>
          <a:ext cx="4536504" cy="5181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68252">
                  <a:extLst>
                    <a:ext uri="{9D8B030D-6E8A-4147-A177-3AD203B41FA5}">
                      <a16:colId xmlns:a16="http://schemas.microsoft.com/office/drawing/2014/main" val="1866267705"/>
                    </a:ext>
                  </a:extLst>
                </a:gridCol>
                <a:gridCol w="2268252">
                  <a:extLst>
                    <a:ext uri="{9D8B030D-6E8A-4147-A177-3AD203B41FA5}">
                      <a16:colId xmlns:a16="http://schemas.microsoft.com/office/drawing/2014/main" val="441215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Ｒ３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Ｒ４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793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XX,XXX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1442442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978046" y="2243030"/>
            <a:ext cx="2624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n-ea"/>
              </a:rPr>
              <a:t>総額　</a:t>
            </a:r>
            <a:r>
              <a:rPr kumimoji="1" lang="en-US" altLang="ja-JP" sz="1400" dirty="0" err="1" smtClean="0">
                <a:latin typeface="+mn-ea"/>
              </a:rPr>
              <a:t>xxx,xxx</a:t>
            </a:r>
            <a:r>
              <a:rPr lang="ja-JP" altLang="en-US" sz="1400" dirty="0" smtClean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（</a:t>
            </a:r>
            <a:r>
              <a:rPr kumimoji="1" lang="ja-JP" altLang="en-US" sz="1400" dirty="0">
                <a:latin typeface="+mn-ea"/>
              </a:rPr>
              <a:t>千円）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23528" y="3573016"/>
            <a:ext cx="3816424" cy="28083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>
                <a:solidFill>
                  <a:schemeClr val="tx1"/>
                </a:solidFill>
              </a:rPr>
              <a:t>※</a:t>
            </a:r>
            <a:r>
              <a:rPr kumimoji="1" lang="ja-JP" altLang="en-US" i="1" dirty="0">
                <a:solidFill>
                  <a:schemeClr val="tx1"/>
                </a:solidFill>
              </a:rPr>
              <a:t>イメージや表を活用してください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7504" y="1067099"/>
            <a:ext cx="39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9958" y="1333217"/>
            <a:ext cx="396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　提案課題の背景・目標・実施</a:t>
            </a:r>
            <a:r>
              <a:rPr lang="ja-JP" altLang="en-US" sz="1200" i="1" dirty="0" smtClean="0"/>
              <a:t>内容・</a:t>
            </a:r>
            <a:r>
              <a:rPr kumimoji="1" lang="ja-JP" altLang="en-US" sz="1200" i="1" dirty="0"/>
              <a:t>期待される効果など、本課題で何を目指し何を実施するのか、明瞭かつ簡潔に記載してください。</a:t>
            </a:r>
            <a:endParaRPr kumimoji="1" lang="en-US" altLang="ja-JP" sz="1200" i="1" dirty="0"/>
          </a:p>
          <a:p>
            <a:r>
              <a:rPr lang="en-US" altLang="ja-JP" sz="1200" i="1" dirty="0"/>
              <a:t>※</a:t>
            </a:r>
            <a:r>
              <a:rPr lang="ja-JP" altLang="en-US" sz="1200" i="1" dirty="0"/>
              <a:t>　強調すべき箇所には、適宜、下線を</a:t>
            </a:r>
            <a:r>
              <a:rPr lang="ja-JP" altLang="en-US" sz="1200" i="1" dirty="0" smtClean="0"/>
              <a:t>引いたり、太字</a:t>
            </a:r>
            <a:r>
              <a:rPr lang="ja-JP" altLang="en-US" sz="1200" i="1" dirty="0"/>
              <a:t>・赤字にするなどしてください。</a:t>
            </a:r>
            <a:endParaRPr kumimoji="1" lang="ja-JP" altLang="en-US" sz="1200" i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4377545" y="3815888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スケジュール</a:t>
            </a: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992877"/>
              </p:ext>
            </p:extLst>
          </p:nvPr>
        </p:nvGraphicFramePr>
        <p:xfrm>
          <a:off x="4449552" y="4126500"/>
          <a:ext cx="4680010" cy="162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560">
                  <a:extLst>
                    <a:ext uri="{9D8B030D-6E8A-4147-A177-3AD203B41FA5}">
                      <a16:colId xmlns:a16="http://schemas.microsoft.com/office/drawing/2014/main" val="400361186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86626770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44121504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878800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420765450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244921768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077251066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59660515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81821482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1640020231"/>
                    </a:ext>
                  </a:extLst>
                </a:gridCol>
                <a:gridCol w="354945">
                  <a:extLst>
                    <a:ext uri="{9D8B030D-6E8A-4147-A177-3AD203B41FA5}">
                      <a16:colId xmlns:a16="http://schemas.microsoft.com/office/drawing/2014/main" val="398447511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実施項目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327397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○○技術の確立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117607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○○技術の確立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2896561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○○の実証試験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129073"/>
                  </a:ext>
                </a:extLst>
              </a:tr>
              <a:tr h="3254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/>
                        <a:t>○○の評価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1817105"/>
                  </a:ext>
                </a:extLst>
              </a:tr>
            </a:tbl>
          </a:graphicData>
        </a:graphic>
      </p:graphicFrame>
      <p:cxnSp>
        <p:nvCxnSpPr>
          <p:cNvPr id="25" name="直線矢印コネクタ 24"/>
          <p:cNvCxnSpPr/>
          <p:nvPr/>
        </p:nvCxnSpPr>
        <p:spPr>
          <a:xfrm>
            <a:off x="5796136" y="4665493"/>
            <a:ext cx="1548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5940152" y="5013176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7020272" y="5325922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7380312" y="5661248"/>
            <a:ext cx="1764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5875400" y="6135687"/>
            <a:ext cx="32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i="1" dirty="0"/>
              <a:t>※</a:t>
            </a:r>
            <a:r>
              <a:rPr lang="ja-JP" altLang="en-US" sz="1200" i="1" dirty="0"/>
              <a:t>何か特筆すべき事項やアピールポイントがあれば、明瞭かつ簡潔</a:t>
            </a:r>
            <a:r>
              <a:rPr lang="ja-JP" altLang="en-US" sz="1200" i="1" dirty="0" smtClean="0"/>
              <a:t>に記載してください</a:t>
            </a:r>
            <a:r>
              <a:rPr lang="ja-JP" altLang="en-US" sz="1200" i="1" dirty="0"/>
              <a:t>。</a:t>
            </a:r>
            <a:endParaRPr kumimoji="1" lang="ja-JP" altLang="en-US" sz="1200" i="1" dirty="0"/>
          </a:p>
        </p:txBody>
      </p:sp>
      <p:sp>
        <p:nvSpPr>
          <p:cNvPr id="32" name="正方形/長方形 31"/>
          <p:cNvSpPr/>
          <p:nvPr/>
        </p:nvSpPr>
        <p:spPr>
          <a:xfrm>
            <a:off x="4377545" y="5945341"/>
            <a:ext cx="1435396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その他特筆事項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147344" y="3813029"/>
            <a:ext cx="2636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/>
              <a:t>※</a:t>
            </a:r>
            <a:r>
              <a:rPr kumimoji="1" lang="ja-JP" altLang="en-US" sz="1200" i="1" dirty="0"/>
              <a:t>適宜、項目を</a:t>
            </a:r>
            <a:r>
              <a:rPr kumimoji="1" lang="ja-JP" altLang="en-US" sz="1200" i="1" dirty="0" smtClean="0"/>
              <a:t>追加・削除して</a:t>
            </a:r>
            <a:r>
              <a:rPr kumimoji="1" lang="ja-JP" altLang="en-US" sz="1200" i="1" dirty="0"/>
              <a:t>ください。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34015" y="6221824"/>
            <a:ext cx="43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100393" y="168442"/>
            <a:ext cx="1016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smtClean="0"/>
              <a:t>様式１</a:t>
            </a:r>
            <a:endParaRPr kumimoji="1" lang="ja-JP" altLang="en-US" sz="1400" dirty="0"/>
          </a:p>
        </p:txBody>
      </p:sp>
      <p:sp>
        <p:nvSpPr>
          <p:cNvPr id="37" name="正方形/長方形 36"/>
          <p:cNvSpPr/>
          <p:nvPr/>
        </p:nvSpPr>
        <p:spPr>
          <a:xfrm>
            <a:off x="52814" y="2492896"/>
            <a:ext cx="144016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実施</a:t>
            </a:r>
            <a:r>
              <a:rPr kumimoji="1" lang="ja-JP" altLang="en-US" sz="1400" dirty="0" smtClean="0"/>
              <a:t>内容</a:t>
            </a:r>
            <a:endParaRPr kumimoji="1" lang="ja-JP" altLang="en-US" sz="14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79952" y="2860913"/>
            <a:ext cx="39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39550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232</TotalTime>
  <Words>199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提案書様式１</dc:title>
  <dc:creator>文部科学省</dc:creator>
  <cp:lastModifiedBy>m</cp:lastModifiedBy>
  <cp:revision>9</cp:revision>
  <cp:lastPrinted>2018-03-13T12:43:49Z</cp:lastPrinted>
  <dcterms:created xsi:type="dcterms:W3CDTF">2018-03-08T01:16:16Z</dcterms:created>
  <dcterms:modified xsi:type="dcterms:W3CDTF">2021-06-16T04:51:48Z</dcterms:modified>
</cp:coreProperties>
</file>