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19" r:id="rId2"/>
    <p:sldId id="307" r:id="rId3"/>
    <p:sldId id="300" r:id="rId4"/>
    <p:sldId id="317" r:id="rId5"/>
    <p:sldId id="325" r:id="rId6"/>
    <p:sldId id="326" r:id="rId7"/>
    <p:sldId id="320" r:id="rId8"/>
    <p:sldId id="327" r:id="rId9"/>
    <p:sldId id="328" r:id="rId10"/>
    <p:sldId id="323" r:id="rId11"/>
    <p:sldId id="305" r:id="rId12"/>
    <p:sldId id="310" r:id="rId1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22" autoAdjust="0"/>
  </p:normalViewPr>
  <p:slideViewPr>
    <p:cSldViewPr>
      <p:cViewPr varScale="1">
        <p:scale>
          <a:sx n="93" d="100"/>
          <a:sy n="93" d="100"/>
        </p:scale>
        <p:origin x="922" y="8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2023/4/10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6" name="スライド番号プレースホルダー 5"/>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6" name="スライド番号プレースホルダー 5"/>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pPr algn="l"/>
            <a:r>
              <a:rPr lang="ja-JP" altLang="en-US"/>
              <a:t>機関名：（フッター機能で入力）、事業テーマ名：（フッター機能で入力）</a:t>
            </a:r>
            <a:endParaRPr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8" name="フッター プレースホルダー 7"/>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9" name="スライド番号プレースホルダー 8"/>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5" name="スライド番号プレースホルダー 4"/>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3" name="フッター プレースホルダー 2"/>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4" name="スライド番号プレースホルダー 3"/>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7" name="スライド番号プレースホルダー 6"/>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7" name="スライド番号プレースホルダー 6"/>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3"/>
          </p:nvPr>
        </p:nvSpPr>
        <p:spPr>
          <a:xfrm>
            <a:off x="495300" y="6308726"/>
            <a:ext cx="8915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r>
              <a:rPr lang="ja-JP" altLang="en-US"/>
              <a:t>機関名：（フッター機能で入力）、事業テーマ名：（フッター機能で入力）</a:t>
            </a:r>
            <a:endParaRPr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304698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採択についての対外的な説明や、審査における論点の明確化の観点から、本事業の公募要領等を踏まえ、最低限記載いただきたい論点や内容について明記したものです。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〇各項目の枠の大きさは便宜的なものですので、適宜変更の上、作成願います。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〇公募要領記載事項に加え、積極的に独自提案を記載願います。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a:t>
            </a:r>
            <a:r>
              <a:rPr lang="en-US" altLang="ja-JP" sz="1200" dirty="0">
                <a:latin typeface="+mn-ea"/>
              </a:rPr>
              <a:t>50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「地域ニーズに応える産学官連携を通じたリカレント教育プラットフォーム構築支援事業」事業計画書（</a:t>
            </a:r>
            <a:r>
              <a:rPr lang="en-US" altLang="ja-JP" sz="1200" spc="-120" dirty="0">
                <a:solidFill>
                  <a:schemeClr val="bg1"/>
                </a:solidFill>
                <a:latin typeface="+mj-ea"/>
              </a:rPr>
              <a:t> (P</a:t>
            </a:r>
            <a:fld id="{7DF22854-5471-4D76-A61C-50AF16AABE74}" type="slidenum">
              <a:rPr lang="en-US" altLang="ja-JP" sz="1200" spc="-12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
        <p:nvSpPr>
          <p:cNvPr id="4" name="フッター プレースホルダー 3">
            <a:extLst>
              <a:ext uri="{FF2B5EF4-FFF2-40B4-BE49-F238E27FC236}">
                <a16:creationId xmlns:a16="http://schemas.microsoft.com/office/drawing/2014/main" id="{637ED0B5-5CA9-CBC5-2B6C-178F73703F97}"/>
              </a:ext>
            </a:extLst>
          </p:cNvPr>
          <p:cNvSpPr>
            <a:spLocks noGrp="1"/>
          </p:cNvSpPr>
          <p:nvPr>
            <p:ph type="ftr" sz="quarter" idx="11"/>
          </p:nvPr>
        </p:nvSpPr>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2027949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16496" y="1123095"/>
            <a:ext cx="9361040" cy="2862322"/>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latin typeface="+mn-ea"/>
            </a:endParaRPr>
          </a:p>
          <a:p>
            <a:pPr marL="180975" indent="-180975"/>
            <a:r>
              <a:rPr lang="ja-JP" altLang="en-US" sz="1200" dirty="0">
                <a:latin typeface="+mn-ea"/>
              </a:rPr>
              <a:t>▼組織の事業実施体制について記載すること。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▼組織として事業実施するための知見・人的ネットワーク・情報処理能力について記載すること。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▼組織の財務基盤、経理能力について記載すること。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▼事業従事予定者の事業内容に関する知識・知見・人的ネットワークについて記載すること。</a:t>
            </a:r>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9" name="角丸四角形 8"/>
          <p:cNvSpPr/>
          <p:nvPr/>
        </p:nvSpPr>
        <p:spPr>
          <a:xfrm>
            <a:off x="200472" y="418749"/>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j-ea"/>
                <a:ea typeface="+mj-ea"/>
              </a:rPr>
              <a:t>事業実施体制・従事予定者</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10</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283123"/>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令和４年度「地域ニーズに応える産学官連携を通じたリカレント教育プラットフォーム構築支援事業」</a:t>
            </a:r>
            <a:r>
              <a:rPr lang="ja-JP" altLang="en-US" sz="1200" spc="-120" dirty="0">
                <a:solidFill>
                  <a:schemeClr val="bg1"/>
                </a:solidFill>
                <a:latin typeface="+mj-ea"/>
              </a:rPr>
              <a:t>事業計画書</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10</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07ADC3B5-67FA-5D13-E9CE-2A60B1120CD7}"/>
              </a:ext>
            </a:extLst>
          </p:cNvPr>
          <p:cNvSpPr>
            <a:spLocks noGrp="1"/>
          </p:cNvSpPr>
          <p:nvPr>
            <p:ph type="ftr" sz="quarter" idx="11"/>
          </p:nvPr>
        </p:nvSpPr>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1364808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16496" y="1123095"/>
            <a:ext cx="9361040" cy="212365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latin typeface="+mn-ea"/>
            </a:endParaRPr>
          </a:p>
          <a:p>
            <a:pPr marL="180975" indent="-180975"/>
            <a:r>
              <a:rPr lang="ja-JP" altLang="en-US" sz="1200" dirty="0">
                <a:latin typeface="+mn-ea"/>
              </a:rPr>
              <a:t>▼実施事業に関することで項目に記載できなかった内容又は補足が必要な内容があれば</a:t>
            </a:r>
            <a:r>
              <a:rPr lang="en-US" altLang="ja-JP" sz="1200" dirty="0">
                <a:latin typeface="+mn-ea"/>
              </a:rPr>
              <a:t>､</a:t>
            </a:r>
            <a:r>
              <a:rPr lang="ja-JP" altLang="en-US" sz="1200" dirty="0">
                <a:latin typeface="+mn-ea"/>
              </a:rPr>
              <a:t>記載すること（各ページをそれぞれ複製して必要なページを増やすことも可）</a:t>
            </a:r>
            <a:r>
              <a:rPr lang="en-US" altLang="ja-JP" sz="1200" dirty="0">
                <a:latin typeface="+mn-ea"/>
              </a:rPr>
              <a:t>｡</a:t>
            </a:r>
            <a:r>
              <a:rPr lang="ja-JP" altLang="en-US" sz="1200" dirty="0">
                <a:latin typeface="+mn-ea"/>
              </a:rPr>
              <a:t>ただし</a:t>
            </a:r>
            <a:r>
              <a:rPr lang="en-US" altLang="ja-JP" sz="1200" dirty="0">
                <a:latin typeface="+mn-ea"/>
              </a:rPr>
              <a:t>､</a:t>
            </a:r>
            <a:r>
              <a:rPr lang="ja-JP" altLang="en-US" sz="1200" dirty="0">
                <a:latin typeface="+mn-ea"/>
              </a:rPr>
              <a:t>全体で</a:t>
            </a:r>
            <a:r>
              <a:rPr lang="en-US" altLang="ja-JP" sz="1200" dirty="0">
                <a:latin typeface="+mn-ea"/>
              </a:rPr>
              <a:t>50</a:t>
            </a:r>
            <a:r>
              <a:rPr lang="ja-JP" altLang="en-US" sz="1200" dirty="0">
                <a:latin typeface="+mn-ea"/>
              </a:rPr>
              <a:t>枚程度とすること。</a:t>
            </a:r>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9" name="角丸四角形 8"/>
          <p:cNvSpPr/>
          <p:nvPr/>
        </p:nvSpPr>
        <p:spPr>
          <a:xfrm>
            <a:off x="128464" y="476672"/>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その他補足が必要な内容等</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283123"/>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令和４年度「地域ニーズに応える産学官連携を通じたリカレント教育プラットフォーム構築支援事業」</a:t>
            </a:r>
            <a:r>
              <a:rPr lang="ja-JP" altLang="en-US" sz="1200" spc="-120" dirty="0">
                <a:solidFill>
                  <a:schemeClr val="bg1"/>
                </a:solidFill>
                <a:latin typeface="+mj-ea"/>
              </a:rPr>
              <a:t>事業計画書</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7F89B26E-FF94-FDAB-5D05-A373EEEBB8F8}"/>
              </a:ext>
            </a:extLst>
          </p:cNvPr>
          <p:cNvSpPr>
            <a:spLocks noGrp="1"/>
          </p:cNvSpPr>
          <p:nvPr>
            <p:ph type="ftr" sz="quarter" idx="11"/>
          </p:nvPr>
        </p:nvSpPr>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3816749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角を丸くする 78"/>
          <p:cNvSpPr/>
          <p:nvPr/>
        </p:nvSpPr>
        <p:spPr>
          <a:xfrm>
            <a:off x="128464" y="223810"/>
            <a:ext cx="9721080" cy="468886"/>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69886"/>
            <a:r>
              <a:rPr lang="ja-JP" altLang="en-US" sz="1600" b="1" dirty="0">
                <a:solidFill>
                  <a:prstClr val="white"/>
                </a:solidFill>
                <a:latin typeface="Calibri"/>
                <a:ea typeface="ＭＳ Ｐゴシック" panose="020B0600070205080204" pitchFamily="50" charset="-128"/>
              </a:rPr>
              <a:t>機関名</a:t>
            </a:r>
            <a:endParaRPr lang="en-US" altLang="ja-JP" sz="1600" b="1" dirty="0">
              <a:solidFill>
                <a:prstClr val="white"/>
              </a:solidFill>
              <a:latin typeface="Calibri"/>
              <a:ea typeface="ＭＳ Ｐゴシック" panose="020B0600070205080204" pitchFamily="50" charset="-128"/>
            </a:endParaRPr>
          </a:p>
          <a:p>
            <a:pPr defTabSz="869886"/>
            <a:r>
              <a:rPr lang="ja-JP" altLang="en-US" sz="1400" b="1" dirty="0">
                <a:solidFill>
                  <a:prstClr val="white"/>
                </a:solidFill>
                <a:latin typeface="Calibri"/>
                <a:ea typeface="ＭＳ Ｐゴシック" panose="020B0600070205080204" pitchFamily="50" charset="-128"/>
              </a:rPr>
              <a:t>（事業テーマ名）</a:t>
            </a:r>
            <a:endParaRPr lang="en-US" altLang="ja-JP" sz="1400" b="1" dirty="0">
              <a:solidFill>
                <a:prstClr val="white"/>
              </a:solidFill>
              <a:latin typeface="Calibri"/>
              <a:ea typeface="ＭＳ Ｐゴシック" panose="020B0600070205080204" pitchFamily="50" charset="-128"/>
            </a:endParaRPr>
          </a:p>
        </p:txBody>
      </p:sp>
      <p:sp>
        <p:nvSpPr>
          <p:cNvPr id="15" name="コンテンツ プレースホルダ 2"/>
          <p:cNvSpPr txBox="1">
            <a:spLocks/>
          </p:cNvSpPr>
          <p:nvPr/>
        </p:nvSpPr>
        <p:spPr bwMode="auto">
          <a:xfrm>
            <a:off x="4448944" y="-99392"/>
            <a:ext cx="5544616" cy="377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446538">
              <a:lnSpc>
                <a:spcPts val="2707"/>
              </a:lnSpc>
              <a:spcBef>
                <a:spcPct val="20000"/>
              </a:spcBef>
              <a:defRPr/>
            </a:pPr>
            <a:r>
              <a:rPr lang="ja-JP" altLang="en-US" sz="1200" b="1" dirty="0">
                <a:solidFill>
                  <a:srgbClr val="024FA1"/>
                </a:solidFill>
                <a:latin typeface="Meiryo UI" panose="020B0604030504040204" pitchFamily="50" charset="-128"/>
                <a:ea typeface="Meiryo UI" panose="020B0604030504040204" pitchFamily="50" charset="-128"/>
              </a:rPr>
              <a:t>地域ニーズに応える産学官連携を通じたリカレント教育プラットフォーム構築支援事業</a:t>
            </a:r>
          </a:p>
        </p:txBody>
      </p:sp>
      <p:sp>
        <p:nvSpPr>
          <p:cNvPr id="21" name="テキスト ボックス 20"/>
          <p:cNvSpPr txBox="1"/>
          <p:nvPr/>
        </p:nvSpPr>
        <p:spPr>
          <a:xfrm>
            <a:off x="97091" y="836712"/>
            <a:ext cx="9289581" cy="1836400"/>
          </a:xfrm>
          <a:prstGeom prst="rect">
            <a:avLst/>
          </a:prstGeom>
          <a:noFill/>
        </p:spPr>
        <p:txBody>
          <a:bodyPr wrap="square" rtlCol="0">
            <a:spAutoFit/>
          </a:bodyPr>
          <a:lstStyle/>
          <a:p>
            <a:pPr defTabSz="869886">
              <a:lnSpc>
                <a:spcPts val="1700"/>
              </a:lnSpc>
            </a:pPr>
            <a:r>
              <a:rPr lang="ja-JP" altLang="en-US" sz="1400" b="1" dirty="0">
                <a:latin typeface="Calibri"/>
                <a:ea typeface="游ゴシック" panose="020B0400000000000000" pitchFamily="50" charset="-128"/>
              </a:rPr>
              <a:t>事業概要資料</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タイトル以外は様式自由（１枚）としますが、以下の項目については盛り込んでください。</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文章のみで説明するのではなく、視覚的に分かりやすく説明してください。</a:t>
            </a:r>
          </a:p>
          <a:p>
            <a:pPr defTabSz="869886">
              <a:lnSpc>
                <a:spcPts val="1700"/>
              </a:lnSpc>
            </a:pPr>
            <a:r>
              <a:rPr lang="ja-JP" altLang="en-US" sz="1270" dirty="0">
                <a:latin typeface="メイリオ" panose="020B0604030504040204" pitchFamily="50" charset="-128"/>
                <a:ea typeface="メイリオ" panose="020B0604030504040204" pitchFamily="50" charset="-128"/>
              </a:rPr>
              <a:t>広報用資料として、対外的な説明での活用、文科省</a:t>
            </a:r>
            <a:r>
              <a:rPr lang="en-US" altLang="ja-JP" sz="1270" dirty="0">
                <a:latin typeface="メイリオ" panose="020B0604030504040204" pitchFamily="50" charset="-128"/>
                <a:ea typeface="メイリオ" panose="020B0604030504040204" pitchFamily="50" charset="-128"/>
              </a:rPr>
              <a:t>HP</a:t>
            </a:r>
            <a:r>
              <a:rPr lang="ja-JP" altLang="en-US" sz="1270" dirty="0">
                <a:latin typeface="メイリオ" panose="020B0604030504040204" pitchFamily="50" charset="-128"/>
                <a:ea typeface="メイリオ" panose="020B0604030504040204" pitchFamily="50" charset="-128"/>
              </a:rPr>
              <a:t>等に掲載する予定です。</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「事業概要（事業の特徴を分かりやすく記載）」</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「事業の目的・目標」</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「実施体制（連携機関との関係を分かりやすく記載）」</a:t>
            </a:r>
            <a:endParaRPr lang="en-US" altLang="ja-JP" sz="127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78820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5632311"/>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▼本事業で取り組む事業全体が分かるよう作成すること。文章のみで説明するのではなく、視覚的に分かりやすく説明してください。</a:t>
            </a:r>
            <a:endParaRPr lang="en-US" altLang="ja-JP" sz="1200" dirty="0">
              <a:latin typeface="+mn-ea"/>
            </a:endParaRPr>
          </a:p>
          <a:p>
            <a:r>
              <a:rPr lang="ja-JP" altLang="en-US" sz="1200" dirty="0">
                <a:latin typeface="+mn-ea"/>
              </a:rPr>
              <a:t>▼本事業の最終的な目標は、地域ニーズに応える人材の継続的な輩出に向けた仕組みの定着化を図ることであるため、目標を達成する方法も記載願います。</a:t>
            </a:r>
            <a:endParaRPr lang="en-US" altLang="ja-JP" sz="1200" dirty="0">
              <a:latin typeface="+mn-ea"/>
            </a:endParaRPr>
          </a:p>
          <a:p>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218835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等成長分野を中心とした就職・転職支援のためのリカレント教育推進事業」企画提案書（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2</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令和４年度「地域ニーズに応える産学官連携を通じたリカレント教育プラットフォーム構築支援事業」事業計画書</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2</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E3491865-6803-0022-C618-BE1141B42E2E}"/>
              </a:ext>
            </a:extLst>
          </p:cNvPr>
          <p:cNvSpPr>
            <a:spLocks noGrp="1"/>
          </p:cNvSpPr>
          <p:nvPr>
            <p:ph type="ftr" sz="quarter" idx="11"/>
          </p:nvPr>
        </p:nvSpPr>
        <p:spPr>
          <a:xfrm>
            <a:off x="495300" y="6381328"/>
            <a:ext cx="8915400" cy="365125"/>
          </a:xfrm>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2524188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プラットフォーム構築</a:t>
            </a:r>
            <a:r>
              <a:rPr lang="ja-JP" altLang="en-US" sz="1400" dirty="0">
                <a:solidFill>
                  <a:schemeClr val="lt1"/>
                </a:solidFill>
                <a:latin typeface="+mj-ea"/>
                <a:ea typeface="+mj-ea"/>
              </a:rPr>
              <a:t>イメージ</a:t>
            </a:r>
          </a:p>
        </p:txBody>
      </p:sp>
      <p:sp>
        <p:nvSpPr>
          <p:cNvPr id="9" name="テキスト ボックス 8"/>
          <p:cNvSpPr txBox="1"/>
          <p:nvPr/>
        </p:nvSpPr>
        <p:spPr>
          <a:xfrm>
            <a:off x="122326" y="660276"/>
            <a:ext cx="9649072" cy="2862322"/>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▼構築するプラットフォーム（産、学、官、金）の体制や取組内容について、文章のみで説明するのではなく、図や表を用いて視覚的に分かりやすく説明してください。（</a:t>
            </a:r>
            <a:r>
              <a:rPr lang="en-US" altLang="ja-JP" sz="1200" dirty="0">
                <a:latin typeface="+mn-ea"/>
              </a:rPr>
              <a:t>※</a:t>
            </a:r>
            <a:r>
              <a:rPr lang="ja-JP" altLang="en-US" sz="1200" dirty="0">
                <a:latin typeface="+mn-ea"/>
              </a:rPr>
              <a:t>公募要領</a:t>
            </a:r>
            <a:r>
              <a:rPr lang="en-US" altLang="ja-JP" sz="1200" dirty="0">
                <a:latin typeface="+mn-ea"/>
              </a:rPr>
              <a:t>P2</a:t>
            </a:r>
            <a:r>
              <a:rPr lang="ja-JP" altLang="en-US" sz="1200" dirty="0">
                <a:latin typeface="+mn-ea"/>
              </a:rPr>
              <a:t>のとおり、「学」の構成の中に必ず複数の大学が入っていること。）</a:t>
            </a:r>
            <a:endParaRPr lang="en-US" altLang="ja-JP" sz="1200" dirty="0">
              <a:latin typeface="+mn-ea"/>
            </a:endParaRPr>
          </a:p>
          <a:p>
            <a:pPr marL="180000" indent="-180000"/>
            <a:r>
              <a:rPr lang="ja-JP" altLang="en-US" sz="1200" dirty="0">
                <a:latin typeface="+mn-ea"/>
              </a:rPr>
              <a:t>▼各機関の名称、役割等を連携機関毎に具体的に記載願います。（連携については、予定、打診中、了解済み等の交渉状況を記載すること。）</a:t>
            </a:r>
            <a:endParaRPr lang="en-US" altLang="ja-JP" sz="1200" dirty="0">
              <a:latin typeface="+mn-ea"/>
            </a:endParaRPr>
          </a:p>
          <a:p>
            <a:pPr marL="180000" indent="-180000"/>
            <a:r>
              <a:rPr lang="ja-JP" altLang="en-US" sz="1200" dirty="0">
                <a:latin typeface="+mn-ea"/>
              </a:rPr>
              <a:t>▼当該事業のプラットフォームになり得る既存組織がある場合、既存組織を本事業の趣旨に沿ったものとするためにどのような変更等を行うかなど、既存組織と本事業のプラットフォームとの相違点について、明確に説明してください。（</a:t>
            </a:r>
            <a:r>
              <a:rPr lang="en-US" altLang="ja-JP" sz="1200" dirty="0">
                <a:latin typeface="+mn-ea"/>
              </a:rPr>
              <a:t>※</a:t>
            </a:r>
            <a:r>
              <a:rPr lang="ja-JP" altLang="en-US" sz="1200" dirty="0">
                <a:latin typeface="+mn-ea"/>
              </a:rPr>
              <a:t>公募要領</a:t>
            </a:r>
            <a:r>
              <a:rPr lang="en-US" altLang="ja-JP" sz="1200" dirty="0">
                <a:latin typeface="+mn-ea"/>
              </a:rPr>
              <a:t>P2</a:t>
            </a:r>
            <a:r>
              <a:rPr lang="ja-JP" altLang="en-US" sz="1200" dirty="0">
                <a:latin typeface="+mn-ea"/>
              </a:rPr>
              <a:t>参照）</a:t>
            </a:r>
            <a:br>
              <a:rPr lang="en-US" altLang="ja-JP" sz="1200" dirty="0">
                <a:latin typeface="+mn-ea"/>
              </a:rPr>
            </a:b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令和４年度「地域ニーズに応える産学官連携を通じたリカレント教育プラットフォーム構築支援事業」</a:t>
            </a:r>
            <a:r>
              <a:rPr lang="ja-JP" altLang="en-US" sz="1200" spc="-120" dirty="0">
                <a:solidFill>
                  <a:schemeClr val="bg1"/>
                </a:solidFill>
                <a:latin typeface="+mj-ea"/>
              </a:rPr>
              <a:t>事業計画書</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3</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3CB3E5D1-AE7F-1304-84FD-E9EDFE739ADE}"/>
              </a:ext>
            </a:extLst>
          </p:cNvPr>
          <p:cNvSpPr>
            <a:spLocks noGrp="1"/>
          </p:cNvSpPr>
          <p:nvPr>
            <p:ph type="ftr" sz="quarter" idx="11"/>
          </p:nvPr>
        </p:nvSpPr>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4748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92790"/>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令和４年度「地域ニーズに応える産学官連携を通じたリカレント教育プラットフォーム構築支援事業」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1137228"/>
            <a:ext cx="9520608"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メイリオ"/>
                <a:ea typeface="メイリオ"/>
                <a:cs typeface="+mn-cs"/>
              </a:rPr>
              <a:t>地域におけるリカレント教育に関する人材ニーズ調査において、求められている教育内容や人材像をどのように把握するのか具体的に記載願います。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28464" y="569402"/>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地域に分散している人材ニーズの調査・把握</a:t>
            </a:r>
          </a:p>
        </p:txBody>
      </p:sp>
      <p:sp>
        <p:nvSpPr>
          <p:cNvPr id="2" name="フッター プレースホルダー 1">
            <a:extLst>
              <a:ext uri="{FF2B5EF4-FFF2-40B4-BE49-F238E27FC236}">
                <a16:creationId xmlns:a16="http://schemas.microsoft.com/office/drawing/2014/main" id="{3A01ED01-CF38-617D-6222-2C7C2EAF4FD6}"/>
              </a:ext>
            </a:extLst>
          </p:cNvPr>
          <p:cNvSpPr>
            <a:spLocks noGrp="1"/>
          </p:cNvSpPr>
          <p:nvPr>
            <p:ph type="ftr" sz="quarter" idx="11"/>
          </p:nvPr>
        </p:nvSpPr>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244287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令和４年度「地域ニーズに応える産学官連携を通じたリカレント教育プラットフォーム構築支援事業」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908720"/>
            <a:ext cx="9448600" cy="544764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大学等が保有する</a:t>
            </a:r>
            <a:r>
              <a:rPr lang="ja-JP" altLang="ja-JP" sz="1200" dirty="0">
                <a:effectLst/>
                <a:latin typeface="+mn-ea"/>
                <a:cs typeface="ＭＳ 明朝" panose="02020609040205080304" pitchFamily="17" charset="-128"/>
              </a:rPr>
              <a:t>リカレント教育</a:t>
            </a:r>
            <a:r>
              <a:rPr lang="ja-JP" altLang="en-US" sz="1200" dirty="0">
                <a:effectLst/>
                <a:latin typeface="+mn-ea"/>
                <a:cs typeface="ＭＳ 明朝" panose="02020609040205080304" pitchFamily="17" charset="-128"/>
              </a:rPr>
              <a:t>に関する教育コンテンツをとりまとめて、構築するプラットフォーム内で共有する方法について記載願います。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28464" y="476672"/>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教育コンテンツの集約・</a:t>
            </a:r>
            <a:r>
              <a:rPr lang="ja-JP" altLang="en-US" sz="1400" dirty="0">
                <a:solidFill>
                  <a:prstClr val="white"/>
                </a:solidFill>
                <a:latin typeface="游ゴシック Bold"/>
                <a:ea typeface="游ゴシック Bold"/>
              </a:rPr>
              <a:t>共有</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2" name="フッター プレースホルダー 1">
            <a:extLst>
              <a:ext uri="{FF2B5EF4-FFF2-40B4-BE49-F238E27FC236}">
                <a16:creationId xmlns:a16="http://schemas.microsoft.com/office/drawing/2014/main" id="{60838CC6-4ECB-7E39-41C7-1EE243CE6C0C}"/>
              </a:ext>
            </a:extLst>
          </p:cNvPr>
          <p:cNvSpPr>
            <a:spLocks noGrp="1"/>
          </p:cNvSpPr>
          <p:nvPr>
            <p:ph type="ftr" sz="quarter" idx="11"/>
          </p:nvPr>
        </p:nvSpPr>
        <p:spPr>
          <a:xfrm>
            <a:off x="495300" y="6381328"/>
            <a:ext cx="8915400" cy="365125"/>
          </a:xfrm>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2865572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令和４年度「地域ニーズに応える産学官連携を通じたリカレント教育プラットフォーム構築支援事業」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1137228"/>
            <a:ext cx="9448600" cy="5078313"/>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lang="ja-JP" altLang="ja-JP" sz="1200" dirty="0">
                <a:effectLst/>
                <a:latin typeface="+mn-ea"/>
                <a:cs typeface="ＭＳ 明朝" panose="02020609040205080304" pitchFamily="17" charset="-128"/>
              </a:rPr>
              <a:t>リカレント教育</a:t>
            </a:r>
            <a:r>
              <a:rPr lang="ja-JP" altLang="en-US" sz="1200" dirty="0">
                <a:effectLst/>
                <a:latin typeface="+mn-ea"/>
                <a:cs typeface="ＭＳ 明朝" panose="02020609040205080304" pitchFamily="17" charset="-128"/>
              </a:rPr>
              <a:t>に関する人材ニーズの</a:t>
            </a:r>
            <a:r>
              <a:rPr lang="ja-JP" altLang="ja-JP" sz="1200" dirty="0">
                <a:effectLst/>
                <a:latin typeface="+mn-ea"/>
                <a:cs typeface="ＭＳ 明朝" panose="02020609040205080304" pitchFamily="17" charset="-128"/>
              </a:rPr>
              <a:t>調査結果</a:t>
            </a:r>
            <a:r>
              <a:rPr lang="ja-JP" altLang="en-US" sz="1200" dirty="0">
                <a:effectLst/>
                <a:latin typeface="+mn-ea"/>
                <a:cs typeface="ＭＳ 明朝" panose="02020609040205080304" pitchFamily="17" charset="-128"/>
              </a:rPr>
              <a:t>を踏まえ、個別のニーズに応じた教育内容を提供できるようなマッチングを行うための工夫について記載願います</a:t>
            </a:r>
            <a:r>
              <a:rPr lang="ja-JP" altLang="ja-JP" sz="1200" dirty="0">
                <a:effectLst/>
                <a:latin typeface="+mn-ea"/>
                <a:cs typeface="ＭＳ 明朝" panose="02020609040205080304" pitchFamily="17" charset="-128"/>
              </a:rPr>
              <a:t>。</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200472" y="526702"/>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人材ニーズとコンテンツのマッチング</a:t>
            </a:r>
          </a:p>
        </p:txBody>
      </p:sp>
      <p:sp>
        <p:nvSpPr>
          <p:cNvPr id="2" name="フッター プレースホルダー 1">
            <a:extLst>
              <a:ext uri="{FF2B5EF4-FFF2-40B4-BE49-F238E27FC236}">
                <a16:creationId xmlns:a16="http://schemas.microsoft.com/office/drawing/2014/main" id="{042CB36B-CF02-2228-8096-536AE415E0D7}"/>
              </a:ext>
            </a:extLst>
          </p:cNvPr>
          <p:cNvSpPr>
            <a:spLocks noGrp="1"/>
          </p:cNvSpPr>
          <p:nvPr>
            <p:ph type="ftr" sz="quarter" idx="11"/>
          </p:nvPr>
        </p:nvSpPr>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607271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令和４年度「地域ニーズに応える産学官連携を通じたリカレント教育プラットフォーム構築支援事業」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34438" y="531381"/>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広報・周知</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テキスト ボックス 7">
            <a:extLst>
              <a:ext uri="{FF2B5EF4-FFF2-40B4-BE49-F238E27FC236}">
                <a16:creationId xmlns:a16="http://schemas.microsoft.com/office/drawing/2014/main" id="{80806854-99CE-45A5-9E5D-E194CEC990BD}"/>
              </a:ext>
            </a:extLst>
          </p:cNvPr>
          <p:cNvSpPr txBox="1"/>
          <p:nvPr/>
        </p:nvSpPr>
        <p:spPr>
          <a:xfrm>
            <a:off x="128464" y="1208997"/>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▼個人・企業がリカレント教育を活用する誘因となりえる広報・周知</a:t>
            </a:r>
            <a:r>
              <a:rPr lang="ja-JP" altLang="en-US" sz="1200" dirty="0">
                <a:solidFill>
                  <a:srgbClr val="000000"/>
                </a:solidFill>
                <a:effectLst/>
                <a:latin typeface="+mn-ea"/>
                <a:cs typeface="ＭＳ 明朝" panose="02020609040205080304" pitchFamily="17" charset="-128"/>
              </a:rPr>
              <a:t>方法について記載願います。</a:t>
            </a:r>
            <a:endParaRPr lang="en-US" altLang="ja-JP" sz="1200" dirty="0">
              <a:solidFill>
                <a:prstClr val="black"/>
              </a:solidFill>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2" name="フッター プレースホルダー 1">
            <a:extLst>
              <a:ext uri="{FF2B5EF4-FFF2-40B4-BE49-F238E27FC236}">
                <a16:creationId xmlns:a16="http://schemas.microsoft.com/office/drawing/2014/main" id="{AF74CAA5-D5A8-9B7F-BA20-543E393D0D0F}"/>
              </a:ext>
            </a:extLst>
          </p:cNvPr>
          <p:cNvSpPr>
            <a:spLocks noGrp="1"/>
          </p:cNvSpPr>
          <p:nvPr>
            <p:ph type="ftr" sz="quarter" idx="11"/>
          </p:nvPr>
        </p:nvSpPr>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3431110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令和４年度「地域ニーズに応える産学官連携を通じたリカレント教育プラットフォーム構築支援事業」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1137229"/>
            <a:ext cx="9376592" cy="249299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コーディネーターの属性や役割（主に人材ニーズとコンテンツのマッチングを担う　</a:t>
            </a:r>
            <a:r>
              <a:rPr lang="en-US" altLang="ja-JP" sz="1200" dirty="0">
                <a:latin typeface="+mn-ea"/>
              </a:rPr>
              <a:t>※</a:t>
            </a:r>
            <a:r>
              <a:rPr lang="ja-JP" altLang="en-US" sz="1200" dirty="0">
                <a:latin typeface="+mn-ea"/>
              </a:rPr>
              <a:t>公募要領</a:t>
            </a:r>
            <a:r>
              <a:rPr lang="en-US" altLang="ja-JP" sz="1200" dirty="0">
                <a:latin typeface="+mn-ea"/>
              </a:rPr>
              <a:t>P</a:t>
            </a:r>
            <a:r>
              <a:rPr lang="ja-JP" altLang="en-US" sz="1200" dirty="0">
                <a:latin typeface="+mn-ea"/>
              </a:rPr>
              <a:t>２参照</a:t>
            </a:r>
            <a:r>
              <a:rPr kumimoji="1" lang="ja-JP" altLang="en-US" sz="1200" b="0" i="0" u="none" strike="noStrike" kern="1200" cap="none" spc="0" normalizeH="0" baseline="0" noProof="0" dirty="0">
                <a:ln>
                  <a:noFill/>
                </a:ln>
                <a:effectLst/>
                <a:uLnTx/>
                <a:uFillTx/>
                <a:latin typeface="+mn-ea"/>
                <a:cs typeface="+mn-cs"/>
              </a:rPr>
              <a:t>）</a:t>
            </a:r>
            <a:r>
              <a:rPr lang="ja-JP" altLang="en-US" sz="1200" dirty="0">
                <a:effectLst/>
                <a:latin typeface="+mn-ea"/>
                <a:cs typeface="ＭＳ 明朝" panose="02020609040205080304" pitchFamily="17" charset="-128"/>
              </a:rPr>
              <a:t>について具体的に記載願います。</a:t>
            </a:r>
            <a:endParaRPr kumimoji="1" lang="en-US" altLang="ja-JP" sz="1200" b="0" i="0" u="none" strike="noStrike" kern="1200" cap="none" spc="0" normalizeH="0" baseline="0" noProof="0" dirty="0">
              <a:ln>
                <a:noFill/>
              </a:ln>
              <a:effectLst/>
              <a:uLnTx/>
              <a:uFillTx/>
              <a:latin typeface="+mn-ea"/>
              <a:cs typeface="+mn-cs"/>
            </a:endParaRPr>
          </a:p>
          <a:p>
            <a:pPr>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コーディネーターの組織的な活用や支援体制</a:t>
            </a:r>
            <a:r>
              <a:rPr lang="ja-JP" altLang="en-US" sz="1200" dirty="0">
                <a:effectLst/>
                <a:latin typeface="+mn-ea"/>
                <a:cs typeface="ＭＳ 明朝" panose="02020609040205080304" pitchFamily="17" charset="-128"/>
              </a:rPr>
              <a:t>についても記載願います。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56456" y="518890"/>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コーディネーターの配置</a:t>
            </a:r>
          </a:p>
        </p:txBody>
      </p:sp>
      <p:sp>
        <p:nvSpPr>
          <p:cNvPr id="2" name="フッター プレースホルダー 1">
            <a:extLst>
              <a:ext uri="{FF2B5EF4-FFF2-40B4-BE49-F238E27FC236}">
                <a16:creationId xmlns:a16="http://schemas.microsoft.com/office/drawing/2014/main" id="{074BA28A-B5C4-043E-C9FC-19793F447457}"/>
              </a:ext>
            </a:extLst>
          </p:cNvPr>
          <p:cNvSpPr>
            <a:spLocks noGrp="1"/>
          </p:cNvSpPr>
          <p:nvPr>
            <p:ph type="ftr" sz="quarter" idx="11"/>
          </p:nvPr>
        </p:nvSpPr>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1493021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48450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取組の年間計画</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令和５年度</a:t>
            </a:r>
            <a:endParaRPr kumimoji="1" lang="ja-JP" altLang="en-US" sz="1200" dirty="0">
              <a:solidFill>
                <a:schemeClr val="tx1"/>
              </a:solidFill>
            </a:endParaRPr>
          </a:p>
        </p:txBody>
      </p:sp>
      <p:sp>
        <p:nvSpPr>
          <p:cNvPr id="18" name="テキスト ボックス 17"/>
          <p:cNvSpPr txBox="1"/>
          <p:nvPr/>
        </p:nvSpPr>
        <p:spPr>
          <a:xfrm>
            <a:off x="269480" y="1103379"/>
            <a:ext cx="9361040" cy="1754326"/>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en-US" altLang="ja-JP" sz="1200" dirty="0">
              <a:latin typeface="+mn-ea"/>
            </a:endParaRPr>
          </a:p>
          <a:p>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地域に分散している人材ニーズの調査・把握、教育コンテンツの集約、人材ニーズとコンテンツのマッチング、広報・周知、コーディネーターの配置等の取組</a:t>
            </a:r>
            <a:r>
              <a:rPr lang="ja-JP" altLang="en-US" sz="1200" dirty="0">
                <a:latin typeface="+mn-ea"/>
              </a:rPr>
              <a:t>の年間計画を具体的に記載願います。</a:t>
            </a:r>
            <a:endParaRPr lang="en-US" altLang="ja-JP" sz="1200" dirty="0">
              <a:latin typeface="+mn-ea"/>
            </a:endParaRPr>
          </a:p>
          <a:p>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9</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令和４年度「地域ニーズに応える産学官連携を通じたリカレント教育プラットフォーム構築支援事業」</a:t>
            </a:r>
            <a:r>
              <a:rPr lang="ja-JP" altLang="en-US" sz="1200" spc="-120" dirty="0">
                <a:solidFill>
                  <a:schemeClr val="bg1"/>
                </a:solidFill>
                <a:latin typeface="+mj-ea"/>
              </a:rPr>
              <a:t>事業計画書</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9</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10" name="角丸四角形 5">
            <a:extLst>
              <a:ext uri="{FF2B5EF4-FFF2-40B4-BE49-F238E27FC236}">
                <a16:creationId xmlns:a16="http://schemas.microsoft.com/office/drawing/2014/main" id="{51F2CDDD-14B0-4090-A8B1-5244EAFBE39B}"/>
              </a:ext>
            </a:extLst>
          </p:cNvPr>
          <p:cNvSpPr/>
          <p:nvPr/>
        </p:nvSpPr>
        <p:spPr>
          <a:xfrm>
            <a:off x="62806" y="3174764"/>
            <a:ext cx="345003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事業期間終了後の継続的な取組計画</a:t>
            </a:r>
          </a:p>
        </p:txBody>
      </p:sp>
      <p:cxnSp>
        <p:nvCxnSpPr>
          <p:cNvPr id="11" name="直線矢印コネクタ 10">
            <a:extLst>
              <a:ext uri="{FF2B5EF4-FFF2-40B4-BE49-F238E27FC236}">
                <a16:creationId xmlns:a16="http://schemas.microsoft.com/office/drawing/2014/main" id="{F0D12B7E-4C5C-4BFD-9665-C660C805976B}"/>
              </a:ext>
            </a:extLst>
          </p:cNvPr>
          <p:cNvCxnSpPr/>
          <p:nvPr/>
        </p:nvCxnSpPr>
        <p:spPr>
          <a:xfrm>
            <a:off x="164468" y="3717032"/>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5" name="角丸四角形 10">
            <a:extLst>
              <a:ext uri="{FF2B5EF4-FFF2-40B4-BE49-F238E27FC236}">
                <a16:creationId xmlns:a16="http://schemas.microsoft.com/office/drawing/2014/main" id="{E5633EC0-1571-4716-8317-2A191076B25A}"/>
              </a:ext>
            </a:extLst>
          </p:cNvPr>
          <p:cNvSpPr/>
          <p:nvPr/>
        </p:nvSpPr>
        <p:spPr>
          <a:xfrm>
            <a:off x="776536" y="3510750"/>
            <a:ext cx="1296144"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令和６年度以降</a:t>
            </a:r>
            <a:endParaRPr kumimoji="1" lang="ja-JP" altLang="en-US" sz="1200" dirty="0">
              <a:solidFill>
                <a:schemeClr val="tx1"/>
              </a:solidFill>
            </a:endParaRPr>
          </a:p>
        </p:txBody>
      </p:sp>
      <p:sp>
        <p:nvSpPr>
          <p:cNvPr id="20" name="テキスト ボックス 19">
            <a:extLst>
              <a:ext uri="{FF2B5EF4-FFF2-40B4-BE49-F238E27FC236}">
                <a16:creationId xmlns:a16="http://schemas.microsoft.com/office/drawing/2014/main" id="{A9166346-189C-48F6-8B26-01A47FDC60F1}"/>
              </a:ext>
            </a:extLst>
          </p:cNvPr>
          <p:cNvSpPr txBox="1"/>
          <p:nvPr/>
        </p:nvSpPr>
        <p:spPr>
          <a:xfrm>
            <a:off x="269480" y="4177582"/>
            <a:ext cx="9361040" cy="2123658"/>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latin typeface="+mn-ea"/>
            </a:endParaRPr>
          </a:p>
          <a:p>
            <a:r>
              <a:rPr lang="ja-JP" altLang="en-US" sz="1200" dirty="0">
                <a:latin typeface="+mn-ea"/>
              </a:rPr>
              <a:t>▼令和５年度に構築した地域ニーズに応える人材の継続的な輩出に向けた仕組みをどのように定着させていくのか、また自立自走に向けた計画（財源及び人員の確保等）を記載願います。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2" name="フッター プレースホルダー 1">
            <a:extLst>
              <a:ext uri="{FF2B5EF4-FFF2-40B4-BE49-F238E27FC236}">
                <a16:creationId xmlns:a16="http://schemas.microsoft.com/office/drawing/2014/main" id="{DDF9B88A-05BE-B768-3152-FFC8DA9BDBDF}"/>
              </a:ext>
            </a:extLst>
          </p:cNvPr>
          <p:cNvSpPr>
            <a:spLocks noGrp="1"/>
          </p:cNvSpPr>
          <p:nvPr>
            <p:ph type="ftr" sz="quarter" idx="11"/>
          </p:nvPr>
        </p:nvSpPr>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2362711279"/>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13204</TotalTime>
  <Words>1896</Words>
  <Application>Microsoft Office PowerPoint</Application>
  <PresentationFormat>A4 210 x 297 mm</PresentationFormat>
  <Paragraphs>217</Paragraphs>
  <Slides>12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Meiryo UI</vt:lpstr>
      <vt:lpstr>メイリオ</vt:lpstr>
      <vt:lpstr>游ゴシック</vt:lpstr>
      <vt:lpstr>游ゴシック Bold</vt:lpstr>
      <vt:lpstr>Arial</vt:lpstr>
      <vt:lpstr>Calibri</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生涯学習推進係・連携支援係</cp:lastModifiedBy>
  <cp:revision>281</cp:revision>
  <cp:lastPrinted>2023-04-10T01:35:46Z</cp:lastPrinted>
  <dcterms:created xsi:type="dcterms:W3CDTF">2015-11-11T08:20:08Z</dcterms:created>
  <dcterms:modified xsi:type="dcterms:W3CDTF">2023-04-10T06:43:38Z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