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987" autoAdjust="0"/>
    <p:restoredTop sz="94660"/>
  </p:normalViewPr>
  <p:slideViewPr>
    <p:cSldViewPr>
      <p:cViewPr varScale="1">
        <p:scale>
          <a:sx n="110" d="100"/>
          <a:sy n="110" d="100"/>
        </p:scale>
        <p:origin x="234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2023/4/7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8139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2023/4/7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4253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2023/4/7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5964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2023/4/7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2165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2023/4/7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4893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2023/4/7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5169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2023/4/7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8370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2023/4/7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2767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2023/4/7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2790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2023/4/7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373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2023/4/7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6932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26DF16-7525-422B-87F4-094CDA04A3FC}" type="datetimeFigureOut">
              <a:rPr kumimoji="1" lang="ja-JP" altLang="en-US" smtClean="0"/>
              <a:t>2023/4/7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905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76562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　</a:t>
            </a:r>
            <a:r>
              <a:rPr kumimoji="1" lang="ja-JP" altLang="en-US" sz="2000" b="1" dirty="0"/>
              <a:t>提案課題名</a:t>
            </a:r>
          </a:p>
        </p:txBody>
      </p:sp>
      <p:cxnSp>
        <p:nvCxnSpPr>
          <p:cNvPr id="7" name="直線コネクタ 6"/>
          <p:cNvCxnSpPr/>
          <p:nvPr/>
        </p:nvCxnSpPr>
        <p:spPr>
          <a:xfrm>
            <a:off x="0" y="476672"/>
            <a:ext cx="91440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" name="正方形/長方形 9"/>
          <p:cNvSpPr/>
          <p:nvPr/>
        </p:nvSpPr>
        <p:spPr>
          <a:xfrm>
            <a:off x="47950" y="620688"/>
            <a:ext cx="144016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/>
              <a:t>背景・必要性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4377545" y="620688"/>
            <a:ext cx="144016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/>
              <a:t>実施体制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4377545" y="2276872"/>
            <a:ext cx="144016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/>
              <a:t>実施予算規模</a:t>
            </a:r>
          </a:p>
        </p:txBody>
      </p:sp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5625212"/>
              </p:ext>
            </p:extLst>
          </p:nvPr>
        </p:nvGraphicFramePr>
        <p:xfrm>
          <a:off x="4427984" y="980728"/>
          <a:ext cx="4680000" cy="800395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1922145">
                  <a:extLst>
                    <a:ext uri="{9D8B030D-6E8A-4147-A177-3AD203B41FA5}">
                      <a16:colId xmlns:a16="http://schemas.microsoft.com/office/drawing/2014/main" val="3244446834"/>
                    </a:ext>
                  </a:extLst>
                </a:gridCol>
                <a:gridCol w="2757855">
                  <a:extLst>
                    <a:ext uri="{9D8B030D-6E8A-4147-A177-3AD203B41FA5}">
                      <a16:colId xmlns:a16="http://schemas.microsoft.com/office/drawing/2014/main" val="99498855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主管実施機関</a:t>
                      </a:r>
                      <a:endParaRPr kumimoji="1" lang="en-US" altLang="ja-JP" sz="1200" dirty="0"/>
                    </a:p>
                    <a:p>
                      <a:pPr algn="ctr"/>
                      <a:r>
                        <a:rPr kumimoji="1" lang="ja-JP" altLang="en-US" sz="1200" dirty="0"/>
                        <a:t>研究代表者名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/>
                        <a:t>○○　（○○）</a:t>
                      </a:r>
                      <a:endParaRPr kumimoji="1" lang="en-US" altLang="ja-JP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26144341"/>
                  </a:ext>
                </a:extLst>
              </a:tr>
              <a:tr h="34319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共同参画機関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○○大学、（株）○○、・・・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55575898"/>
                  </a:ext>
                </a:extLst>
              </a:tr>
            </a:tbl>
          </a:graphicData>
        </a:graphic>
      </p:graphicFrame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0882910"/>
              </p:ext>
            </p:extLst>
          </p:nvPr>
        </p:nvGraphicFramePr>
        <p:xfrm>
          <a:off x="4427984" y="2619752"/>
          <a:ext cx="4536504" cy="51816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268252">
                  <a:extLst>
                    <a:ext uri="{9D8B030D-6E8A-4147-A177-3AD203B41FA5}">
                      <a16:colId xmlns:a16="http://schemas.microsoft.com/office/drawing/2014/main" val="1866267705"/>
                    </a:ext>
                  </a:extLst>
                </a:gridCol>
                <a:gridCol w="2268252">
                  <a:extLst>
                    <a:ext uri="{9D8B030D-6E8A-4147-A177-3AD203B41FA5}">
                      <a16:colId xmlns:a16="http://schemas.microsoft.com/office/drawing/2014/main" val="441215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Ｒ３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Ｒ４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27934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ea"/>
                          <a:ea typeface="+mn-ea"/>
                        </a:rPr>
                        <a:t>XX,XXX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ea"/>
                          <a:ea typeface="+mn-ea"/>
                        </a:rPr>
                        <a:t>XX,XXX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21442442"/>
                  </a:ext>
                </a:extLst>
              </a:tr>
            </a:tbl>
          </a:graphicData>
        </a:graphic>
      </p:graphicFrame>
      <p:sp>
        <p:nvSpPr>
          <p:cNvPr id="17" name="テキスト ボックス 16"/>
          <p:cNvSpPr txBox="1"/>
          <p:nvPr/>
        </p:nvSpPr>
        <p:spPr>
          <a:xfrm>
            <a:off x="5978046" y="2243030"/>
            <a:ext cx="26240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>
                <a:latin typeface="+mn-ea"/>
              </a:rPr>
              <a:t>総額　</a:t>
            </a:r>
            <a:r>
              <a:rPr kumimoji="1" lang="en-US" altLang="ja-JP" sz="1400" dirty="0" err="1">
                <a:latin typeface="+mn-ea"/>
              </a:rPr>
              <a:t>xxx,xxx</a:t>
            </a:r>
            <a:r>
              <a:rPr lang="ja-JP" altLang="en-US" sz="1400" dirty="0">
                <a:latin typeface="+mn-ea"/>
              </a:rPr>
              <a:t>　</a:t>
            </a:r>
            <a:r>
              <a:rPr kumimoji="1" lang="ja-JP" altLang="en-US" sz="1400" dirty="0">
                <a:latin typeface="+mn-ea"/>
              </a:rPr>
              <a:t>（千円）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323528" y="3573016"/>
            <a:ext cx="3816424" cy="28083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i="1" dirty="0">
                <a:solidFill>
                  <a:schemeClr val="tx1"/>
                </a:solidFill>
              </a:rPr>
              <a:t>※</a:t>
            </a:r>
            <a:r>
              <a:rPr kumimoji="1" lang="ja-JP" altLang="en-US" i="1" dirty="0">
                <a:solidFill>
                  <a:schemeClr val="tx1"/>
                </a:solidFill>
              </a:rPr>
              <a:t>イメージや表を活用してください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07504" y="1067099"/>
            <a:ext cx="39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○○○○・・・・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19958" y="1333217"/>
            <a:ext cx="3960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i="1" dirty="0"/>
              <a:t>※</a:t>
            </a:r>
            <a:r>
              <a:rPr kumimoji="1" lang="ja-JP" altLang="en-US" sz="1200" i="1" dirty="0"/>
              <a:t>　提案課題の背景・目標・実施</a:t>
            </a:r>
            <a:r>
              <a:rPr lang="ja-JP" altLang="en-US" sz="1200" i="1" dirty="0"/>
              <a:t>内容・</a:t>
            </a:r>
            <a:r>
              <a:rPr kumimoji="1" lang="ja-JP" altLang="en-US" sz="1200" i="1" dirty="0"/>
              <a:t>期待される効果など、本課題で何を目指し何を実施するのか、明瞭かつ簡潔に記載してください。</a:t>
            </a:r>
            <a:endParaRPr kumimoji="1" lang="en-US" altLang="ja-JP" sz="1200" i="1" dirty="0"/>
          </a:p>
          <a:p>
            <a:r>
              <a:rPr lang="en-US" altLang="ja-JP" sz="1200" i="1" dirty="0"/>
              <a:t>※</a:t>
            </a:r>
            <a:r>
              <a:rPr lang="ja-JP" altLang="en-US" sz="1200" i="1" dirty="0"/>
              <a:t>　強調すべき箇所には、適宜、下線を引いたり、太字・赤字にするなどしてください。</a:t>
            </a:r>
            <a:endParaRPr kumimoji="1" lang="ja-JP" altLang="en-US" sz="1200" i="1" dirty="0"/>
          </a:p>
        </p:txBody>
      </p:sp>
      <p:sp>
        <p:nvSpPr>
          <p:cNvPr id="21" name="正方形/長方形 20"/>
          <p:cNvSpPr/>
          <p:nvPr/>
        </p:nvSpPr>
        <p:spPr>
          <a:xfrm>
            <a:off x="4377545" y="3815888"/>
            <a:ext cx="144016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/>
              <a:t>スケジュール</a:t>
            </a:r>
          </a:p>
        </p:txBody>
      </p:sp>
      <p:graphicFrame>
        <p:nvGraphicFramePr>
          <p:cNvPr id="23" name="表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4992877"/>
              </p:ext>
            </p:extLst>
          </p:nvPr>
        </p:nvGraphicFramePr>
        <p:xfrm>
          <a:off x="4449552" y="4126500"/>
          <a:ext cx="4680010" cy="16256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0560">
                  <a:extLst>
                    <a:ext uri="{9D8B030D-6E8A-4147-A177-3AD203B41FA5}">
                      <a16:colId xmlns:a16="http://schemas.microsoft.com/office/drawing/2014/main" val="4003611865"/>
                    </a:ext>
                  </a:extLst>
                </a:gridCol>
                <a:gridCol w="354945">
                  <a:extLst>
                    <a:ext uri="{9D8B030D-6E8A-4147-A177-3AD203B41FA5}">
                      <a16:colId xmlns:a16="http://schemas.microsoft.com/office/drawing/2014/main" val="1866267705"/>
                    </a:ext>
                  </a:extLst>
                </a:gridCol>
                <a:gridCol w="354945">
                  <a:extLst>
                    <a:ext uri="{9D8B030D-6E8A-4147-A177-3AD203B41FA5}">
                      <a16:colId xmlns:a16="http://schemas.microsoft.com/office/drawing/2014/main" val="441215045"/>
                    </a:ext>
                  </a:extLst>
                </a:gridCol>
                <a:gridCol w="354945">
                  <a:extLst>
                    <a:ext uri="{9D8B030D-6E8A-4147-A177-3AD203B41FA5}">
                      <a16:colId xmlns:a16="http://schemas.microsoft.com/office/drawing/2014/main" val="1878800"/>
                    </a:ext>
                  </a:extLst>
                </a:gridCol>
                <a:gridCol w="354945">
                  <a:extLst>
                    <a:ext uri="{9D8B030D-6E8A-4147-A177-3AD203B41FA5}">
                      <a16:colId xmlns:a16="http://schemas.microsoft.com/office/drawing/2014/main" val="420765450"/>
                    </a:ext>
                  </a:extLst>
                </a:gridCol>
                <a:gridCol w="354945">
                  <a:extLst>
                    <a:ext uri="{9D8B030D-6E8A-4147-A177-3AD203B41FA5}">
                      <a16:colId xmlns:a16="http://schemas.microsoft.com/office/drawing/2014/main" val="244921768"/>
                    </a:ext>
                  </a:extLst>
                </a:gridCol>
                <a:gridCol w="354945">
                  <a:extLst>
                    <a:ext uri="{9D8B030D-6E8A-4147-A177-3AD203B41FA5}">
                      <a16:colId xmlns:a16="http://schemas.microsoft.com/office/drawing/2014/main" val="3077251066"/>
                    </a:ext>
                  </a:extLst>
                </a:gridCol>
                <a:gridCol w="354945">
                  <a:extLst>
                    <a:ext uri="{9D8B030D-6E8A-4147-A177-3AD203B41FA5}">
                      <a16:colId xmlns:a16="http://schemas.microsoft.com/office/drawing/2014/main" val="359660515"/>
                    </a:ext>
                  </a:extLst>
                </a:gridCol>
                <a:gridCol w="354945">
                  <a:extLst>
                    <a:ext uri="{9D8B030D-6E8A-4147-A177-3AD203B41FA5}">
                      <a16:colId xmlns:a16="http://schemas.microsoft.com/office/drawing/2014/main" val="381821482"/>
                    </a:ext>
                  </a:extLst>
                </a:gridCol>
                <a:gridCol w="354945">
                  <a:extLst>
                    <a:ext uri="{9D8B030D-6E8A-4147-A177-3AD203B41FA5}">
                      <a16:colId xmlns:a16="http://schemas.microsoft.com/office/drawing/2014/main" val="1640020231"/>
                    </a:ext>
                  </a:extLst>
                </a:gridCol>
                <a:gridCol w="354945">
                  <a:extLst>
                    <a:ext uri="{9D8B030D-6E8A-4147-A177-3AD203B41FA5}">
                      <a16:colId xmlns:a16="http://schemas.microsoft.com/office/drawing/2014/main" val="3984475117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実施項目</a:t>
                      </a: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327397"/>
                  </a:ext>
                </a:extLst>
              </a:tr>
              <a:tr h="32541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/>
                        <a:t>○○技術の確立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10117607"/>
                  </a:ext>
                </a:extLst>
              </a:tr>
              <a:tr h="32541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/>
                        <a:t>○○技術の確立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62896561"/>
                  </a:ext>
                </a:extLst>
              </a:tr>
              <a:tr h="32541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/>
                        <a:t>○○の実証試験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14129073"/>
                  </a:ext>
                </a:extLst>
              </a:tr>
              <a:tr h="32541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/>
                        <a:t>○○の評価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61817105"/>
                  </a:ext>
                </a:extLst>
              </a:tr>
            </a:tbl>
          </a:graphicData>
        </a:graphic>
      </p:graphicFrame>
      <p:cxnSp>
        <p:nvCxnSpPr>
          <p:cNvPr id="25" name="直線矢印コネクタ 24"/>
          <p:cNvCxnSpPr/>
          <p:nvPr/>
        </p:nvCxnSpPr>
        <p:spPr>
          <a:xfrm>
            <a:off x="5796136" y="4665493"/>
            <a:ext cx="154800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>
            <a:off x="5940152" y="5013176"/>
            <a:ext cx="176400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直線矢印コネクタ 27"/>
          <p:cNvCxnSpPr/>
          <p:nvPr/>
        </p:nvCxnSpPr>
        <p:spPr>
          <a:xfrm>
            <a:off x="7020272" y="5325922"/>
            <a:ext cx="176400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/>
          <p:nvPr/>
        </p:nvCxnSpPr>
        <p:spPr>
          <a:xfrm>
            <a:off x="7380312" y="5661248"/>
            <a:ext cx="176400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テキスト ボックス 30"/>
          <p:cNvSpPr txBox="1"/>
          <p:nvPr/>
        </p:nvSpPr>
        <p:spPr>
          <a:xfrm>
            <a:off x="5875400" y="6135687"/>
            <a:ext cx="324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i="1" dirty="0"/>
              <a:t>※</a:t>
            </a:r>
            <a:r>
              <a:rPr lang="ja-JP" altLang="en-US" sz="1200" i="1" dirty="0"/>
              <a:t>何か特筆すべき事項やアピールポイントがあれば、明瞭かつ簡潔に記載してください。</a:t>
            </a:r>
            <a:endParaRPr kumimoji="1" lang="ja-JP" altLang="en-US" sz="1200" i="1" dirty="0"/>
          </a:p>
        </p:txBody>
      </p:sp>
      <p:sp>
        <p:nvSpPr>
          <p:cNvPr id="32" name="正方形/長方形 31"/>
          <p:cNvSpPr/>
          <p:nvPr/>
        </p:nvSpPr>
        <p:spPr>
          <a:xfrm>
            <a:off x="4377545" y="5945341"/>
            <a:ext cx="1435396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/>
              <a:t>その他特筆事項</a:t>
            </a: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6147344" y="3813029"/>
            <a:ext cx="26369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i="1" dirty="0"/>
              <a:t>※</a:t>
            </a:r>
            <a:r>
              <a:rPr kumimoji="1" lang="ja-JP" altLang="en-US" sz="1200" i="1" dirty="0"/>
              <a:t>適宜、項目を追加・削除してください。</a:t>
            </a: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4534015" y="6221824"/>
            <a:ext cx="432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○○○○・・・・</a:t>
            </a: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8100393" y="168442"/>
            <a:ext cx="10163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/>
              <a:t>様式１</a:t>
            </a:r>
            <a:endParaRPr kumimoji="1" lang="ja-JP" altLang="en-US" sz="1400" dirty="0"/>
          </a:p>
        </p:txBody>
      </p:sp>
      <p:sp>
        <p:nvSpPr>
          <p:cNvPr id="37" name="正方形/長方形 36"/>
          <p:cNvSpPr/>
          <p:nvPr/>
        </p:nvSpPr>
        <p:spPr>
          <a:xfrm>
            <a:off x="52814" y="2492896"/>
            <a:ext cx="144016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/>
              <a:t>実施</a:t>
            </a:r>
            <a:r>
              <a:rPr kumimoji="1" lang="ja-JP" altLang="en-US" sz="1400" dirty="0"/>
              <a:t>内容</a:t>
            </a: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79952" y="2860913"/>
            <a:ext cx="39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○○○○・・・・</a:t>
            </a:r>
          </a:p>
        </p:txBody>
      </p:sp>
    </p:spTree>
    <p:extLst>
      <p:ext uri="{BB962C8B-B14F-4D97-AF65-F5344CB8AC3E}">
        <p14:creationId xmlns:p14="http://schemas.microsoft.com/office/powerpoint/2010/main" val="3955012885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235</TotalTime>
  <Words>200</Words>
  <Application>Microsoft Office PowerPoint</Application>
  <PresentationFormat>画面に合わせる (4:3)</PresentationFormat>
  <Paragraphs>31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blank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提案書様式１</dc:title>
  <dc:creator>文部科学省</dc:creator>
  <cp:lastModifiedBy>只野哲</cp:lastModifiedBy>
  <cp:revision>9</cp:revision>
  <cp:lastPrinted>2018-03-13T12:43:49Z</cp:lastPrinted>
  <dcterms:created xsi:type="dcterms:W3CDTF">2018-03-08T01:16:16Z</dcterms:created>
  <dcterms:modified xsi:type="dcterms:W3CDTF">2023-04-07T08:36:42Z</dcterms:modified>
</cp:coreProperties>
</file>