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320" r:id="rId3"/>
    <p:sldId id="321" r:id="rId4"/>
    <p:sldId id="289" r:id="rId5"/>
    <p:sldId id="306" r:id="rId6"/>
    <p:sldId id="302" r:id="rId7"/>
    <p:sldId id="288" r:id="rId8"/>
    <p:sldId id="303" r:id="rId9"/>
    <p:sldId id="304" r:id="rId10"/>
    <p:sldId id="323" r:id="rId11"/>
    <p:sldId id="264" r:id="rId12"/>
    <p:sldId id="297" r:id="rId13"/>
    <p:sldId id="324" r:id="rId14"/>
    <p:sldId id="325" r:id="rId15"/>
    <p:sldId id="305" r:id="rId16"/>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SU 横山 宗明" initials="S横宗" lastIdx="12" clrIdx="0">
    <p:extLst>
      <p:ext uri="{19B8F6BF-5375-455C-9EA6-DF929625EA0E}">
        <p15:presenceInfo xmlns:p15="http://schemas.microsoft.com/office/powerpoint/2012/main" userId="S::aki@mri.co.jp::12c47b8b-d234-4ee6-9e3c-c0ad45e28e7a" providerId="AD"/>
      </p:ext>
    </p:extLst>
  </p:cmAuthor>
  <p:cmAuthor id="2" name="m" initials="m" lastIdx="23" clrIdx="1">
    <p:extLst>
      <p:ext uri="{19B8F6BF-5375-455C-9EA6-DF929625EA0E}">
        <p15:presenceInfo xmlns:p15="http://schemas.microsoft.com/office/powerpoint/2012/main" user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E081"/>
    <a:srgbClr val="62AB37"/>
    <a:srgbClr val="3FA34D"/>
    <a:srgbClr val="CCFFCC"/>
    <a:srgbClr val="936C4C"/>
    <a:srgbClr val="A898E5"/>
    <a:srgbClr val="8EB4E3"/>
    <a:srgbClr val="4F81BD"/>
    <a:srgbClr val="CC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7" autoAdjust="0"/>
    <p:restoredTop sz="94622" autoAdjust="0"/>
  </p:normalViewPr>
  <p:slideViewPr>
    <p:cSldViewPr>
      <p:cViewPr varScale="1">
        <p:scale>
          <a:sx n="100" d="100"/>
          <a:sy n="100" d="100"/>
        </p:scale>
        <p:origin x="1776"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4BE716C2-1F62-4F00-A5D8-BF0AC60F44F0}" type="datetimeFigureOut">
              <a:rPr kumimoji="1" lang="ja-JP" altLang="en-US" smtClean="0"/>
              <a:t>2023/2/6</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58DA4D4A-4D02-4FAE-82C1-9E91E725E752}" type="slidenum">
              <a:rPr kumimoji="1" lang="ja-JP" altLang="en-US" smtClean="0"/>
              <a:t>‹#›</a:t>
            </a:fld>
            <a:endParaRPr kumimoji="1" lang="ja-JP" altLang="en-US"/>
          </a:p>
        </p:txBody>
      </p:sp>
    </p:spTree>
    <p:extLst>
      <p:ext uri="{BB962C8B-B14F-4D97-AF65-F5344CB8AC3E}">
        <p14:creationId xmlns:p14="http://schemas.microsoft.com/office/powerpoint/2010/main" val="629078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890940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714996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429892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7677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113594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261598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545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170194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188837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19332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40416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80356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231" y="392212"/>
            <a:ext cx="1170000" cy="432048"/>
          </a:xfrm>
          <a:prstGeom prst="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游ゴシック Bold"/>
                <a:ea typeface="游ゴシック Bold"/>
                <a:cs typeface="+mn-cs"/>
              </a:rPr>
              <a:t>事業名</a:t>
            </a:r>
          </a:p>
        </p:txBody>
      </p:sp>
      <p:sp>
        <p:nvSpPr>
          <p:cNvPr id="11" name="正方形/長方形 10"/>
          <p:cNvSpPr/>
          <p:nvPr/>
        </p:nvSpPr>
        <p:spPr>
          <a:xfrm>
            <a:off x="1260622" y="392212"/>
            <a:ext cx="8574698" cy="432048"/>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C000"/>
                </a:solidFill>
                <a:effectLst/>
                <a:uLnTx/>
                <a:uFillTx/>
                <a:latin typeface="メイリオ"/>
                <a:ea typeface="メイリオ"/>
                <a:cs typeface="+mn-cs"/>
              </a:rPr>
              <a:t>〇〇〇〇のための□□□□</a:t>
            </a:r>
            <a:r>
              <a:rPr kumimoji="1" lang="ja-JP" altLang="en-US" sz="1400" b="0" i="0" u="none" strike="noStrike" kern="1200" cap="none" spc="0" normalizeH="0" baseline="0" noProof="0" dirty="0">
                <a:ln>
                  <a:noFill/>
                </a:ln>
                <a:solidFill>
                  <a:prstClr val="black"/>
                </a:solidFill>
                <a:effectLst/>
                <a:uLnTx/>
                <a:uFillTx/>
                <a:latin typeface="メイリオ"/>
                <a:ea typeface="メイリオ"/>
                <a:cs typeface="+mn-cs"/>
              </a:rPr>
              <a:t>事業</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ﾒｲﾘｵ１４ポイント）</a:t>
            </a:r>
            <a:endParaRPr kumimoji="1" lang="ja-JP" altLang="en-US" sz="14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2" name="正方形/長方形 11"/>
          <p:cNvSpPr/>
          <p:nvPr/>
        </p:nvSpPr>
        <p:spPr>
          <a:xfrm>
            <a:off x="53464" y="882907"/>
            <a:ext cx="1170000" cy="432048"/>
          </a:xfrm>
          <a:prstGeom prst="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游ゴシック Bold"/>
                <a:ea typeface="游ゴシック Bold"/>
                <a:cs typeface="+mn-cs"/>
              </a:rPr>
              <a:t>提案者</a:t>
            </a:r>
          </a:p>
        </p:txBody>
      </p:sp>
      <p:sp>
        <p:nvSpPr>
          <p:cNvPr id="13" name="正方形/長方形 12"/>
          <p:cNvSpPr/>
          <p:nvPr/>
        </p:nvSpPr>
        <p:spPr>
          <a:xfrm>
            <a:off x="1269854" y="882907"/>
            <a:ext cx="8570768" cy="432048"/>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C000"/>
                </a:solidFill>
                <a:effectLst/>
                <a:uLnTx/>
                <a:uFillTx/>
                <a:latin typeface="メイリオ"/>
                <a:ea typeface="メイリオ"/>
                <a:cs typeface="+mn-cs"/>
              </a:rPr>
              <a:t>〇〇△△（</a:t>
            </a:r>
            <a:r>
              <a:rPr kumimoji="1" lang="en-US" altLang="ja-JP" sz="14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4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4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400" b="0" i="0" u="none" strike="noStrike" kern="1200" cap="none" spc="0" normalizeH="0" baseline="0" noProof="0" dirty="0">
                <a:ln>
                  <a:noFill/>
                </a:ln>
                <a:solidFill>
                  <a:srgbClr val="FFC000"/>
                </a:solidFill>
                <a:effectLst/>
                <a:uLnTx/>
                <a:uFillTx/>
                <a:latin typeface="メイリオ"/>
                <a:ea typeface="メイリオ"/>
                <a:cs typeface="+mn-cs"/>
              </a:rPr>
              <a:t>ﾒｲﾘｵ１４ポイント）</a:t>
            </a:r>
          </a:p>
        </p:txBody>
      </p:sp>
      <p:sp>
        <p:nvSpPr>
          <p:cNvPr id="15" name="角丸四角形 14"/>
          <p:cNvSpPr/>
          <p:nvPr/>
        </p:nvSpPr>
        <p:spPr>
          <a:xfrm>
            <a:off x="53464" y="1850918"/>
            <a:ext cx="195000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事業の趣旨・目的</a:t>
            </a:r>
          </a:p>
        </p:txBody>
      </p:sp>
      <p:sp>
        <p:nvSpPr>
          <p:cNvPr id="16" name="正方形/長方形 15"/>
          <p:cNvSpPr/>
          <p:nvPr/>
        </p:nvSpPr>
        <p:spPr>
          <a:xfrm>
            <a:off x="103204" y="2168062"/>
            <a:ext cx="4875000" cy="4651838"/>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①〇〇〇〇〇〇〇〇⑩〇〇〇〇〇〇〇〇〇⑳〇〇〇〇〇〇〇〇〇㉚</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②　　</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③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④　　　　　（１行 ３０文字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 ２５行以内）</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⑤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７５０文字以内を厳守すること。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⑥</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⑦</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⑧</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⑩行目</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⑪</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⑫</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⑬</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⑭</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⑮</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⑯</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⑰</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⑱</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⑲</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⑳行目</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㉑</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㉒</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㉓</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㉔</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㉕行目</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23" name="角丸四角形 22"/>
          <p:cNvSpPr/>
          <p:nvPr/>
        </p:nvSpPr>
        <p:spPr>
          <a:xfrm>
            <a:off x="5159510" y="1886274"/>
            <a:ext cx="1809714" cy="255155"/>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事業体制イメージ</a:t>
            </a:r>
          </a:p>
        </p:txBody>
      </p:sp>
      <p:sp>
        <p:nvSpPr>
          <p:cNvPr id="17" name="正方形/長方形 16"/>
          <p:cNvSpPr/>
          <p:nvPr/>
        </p:nvSpPr>
        <p:spPr>
          <a:xfrm>
            <a:off x="53464" y="1368583"/>
            <a:ext cx="1170000" cy="432048"/>
          </a:xfrm>
          <a:prstGeom prst="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游ゴシック Bold"/>
                <a:ea typeface="游ゴシック Bold"/>
                <a:cs typeface="+mn-cs"/>
              </a:rPr>
              <a:t>所要経費</a:t>
            </a:r>
          </a:p>
        </p:txBody>
      </p:sp>
      <p:sp>
        <p:nvSpPr>
          <p:cNvPr id="18" name="正方形/長方形 17"/>
          <p:cNvSpPr/>
          <p:nvPr/>
        </p:nvSpPr>
        <p:spPr>
          <a:xfrm>
            <a:off x="1269854" y="1378108"/>
            <a:ext cx="8582682" cy="432000"/>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C000"/>
                </a:solidFill>
                <a:effectLst/>
                <a:uLnTx/>
                <a:uFillTx/>
                <a:latin typeface="メイリオ"/>
                <a:ea typeface="メイリオ"/>
                <a:cs typeface="+mn-cs"/>
              </a:rPr>
              <a:t>１２，３４５</a:t>
            </a:r>
            <a:r>
              <a:rPr kumimoji="1" lang="ja-JP" altLang="en-US" sz="1400" b="0" i="0" u="none" strike="noStrike" kern="1200" cap="none" spc="0" normalizeH="0" baseline="0" noProof="0" dirty="0">
                <a:ln>
                  <a:noFill/>
                </a:ln>
                <a:solidFill>
                  <a:prstClr val="black"/>
                </a:solidFill>
                <a:effectLst/>
                <a:uLnTx/>
                <a:uFillTx/>
                <a:latin typeface="メイリオ"/>
                <a:ea typeface="メイリオ"/>
                <a:cs typeface="+mn-cs"/>
              </a:rPr>
              <a:t>千円</a:t>
            </a:r>
            <a:r>
              <a:rPr kumimoji="1" lang="ja-JP" altLang="en-US" sz="800" b="0" i="0" u="none" strike="noStrike" kern="1200" cap="none" spc="0" normalizeH="0" baseline="0" noProof="0" dirty="0">
                <a:ln>
                  <a:noFill/>
                </a:ln>
                <a:solidFill>
                  <a:srgbClr val="FFC000"/>
                </a:solidFill>
                <a:effectLst/>
                <a:uLnTx/>
                <a:uFillTx/>
                <a:latin typeface="メイリオ"/>
                <a:ea typeface="メイリオ"/>
                <a:cs typeface="+mn-cs"/>
              </a:rPr>
              <a:t>（提案年度の所要経費のみ記載）</a:t>
            </a:r>
            <a:r>
              <a:rPr kumimoji="1" lang="ja-JP" altLang="en-US" sz="105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05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05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05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050" b="0" i="0" u="none" strike="noStrike" kern="1200" cap="none" spc="0" normalizeH="0" baseline="0" noProof="0" dirty="0">
                <a:ln>
                  <a:noFill/>
                </a:ln>
                <a:solidFill>
                  <a:srgbClr val="FFC000"/>
                </a:solidFill>
                <a:effectLst/>
                <a:uLnTx/>
                <a:uFillTx/>
                <a:latin typeface="メイリオ"/>
                <a:ea typeface="メイリオ"/>
                <a:cs typeface="+mn-cs"/>
              </a:rPr>
              <a:t>ﾒｲﾘｵ　１４ポイント）　</a:t>
            </a:r>
            <a:r>
              <a:rPr kumimoji="1" lang="en-US" altLang="ja-JP" sz="105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050" b="0" i="0" u="none" strike="noStrike" kern="1200" cap="none" spc="0" normalizeH="0" baseline="0" noProof="0" dirty="0">
                <a:ln>
                  <a:noFill/>
                </a:ln>
                <a:solidFill>
                  <a:srgbClr val="FFC000"/>
                </a:solidFill>
                <a:effectLst/>
                <a:uLnTx/>
                <a:uFillTx/>
                <a:latin typeface="メイリオ"/>
                <a:ea typeface="メイリオ"/>
                <a:cs typeface="+mn-cs"/>
              </a:rPr>
              <a:t>千円未満切捨て</a:t>
            </a:r>
          </a:p>
        </p:txBody>
      </p:sp>
      <p:grpSp>
        <p:nvGrpSpPr>
          <p:cNvPr id="3" name="グループ化 2">
            <a:extLst>
              <a:ext uri="{FF2B5EF4-FFF2-40B4-BE49-F238E27FC236}">
                <a16:creationId xmlns:a16="http://schemas.microsoft.com/office/drawing/2014/main" id="{C71A0321-BB95-2526-626A-5A91B16D4122}"/>
              </a:ext>
            </a:extLst>
          </p:cNvPr>
          <p:cNvGrpSpPr/>
          <p:nvPr/>
        </p:nvGrpSpPr>
        <p:grpSpPr>
          <a:xfrm>
            <a:off x="-59829" y="-27384"/>
            <a:ext cx="10158122" cy="355076"/>
            <a:chOff x="-59829" y="-27384"/>
            <a:chExt cx="10158122" cy="355076"/>
          </a:xfrm>
        </p:grpSpPr>
        <p:sp>
          <p:nvSpPr>
            <p:cNvPr id="6" name="正方形/長方形 5"/>
            <p:cNvSpPr/>
            <p:nvPr/>
          </p:nvSpPr>
          <p:spPr>
            <a:xfrm>
              <a:off x="0" y="-27384"/>
              <a:ext cx="9906000"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5" name="テキスト ボックス 4"/>
            <p:cNvSpPr txBox="1"/>
            <p:nvPr/>
          </p:nvSpPr>
          <p:spPr>
            <a:xfrm>
              <a:off x="-59829" y="12998"/>
              <a:ext cx="898812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sp>
          <p:nvSpPr>
            <p:cNvPr id="2" name="テキスト ボックス 1"/>
            <p:cNvSpPr txBox="1"/>
            <p:nvPr/>
          </p:nvSpPr>
          <p:spPr>
            <a:xfrm>
              <a:off x="8808530" y="34463"/>
              <a:ext cx="128976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white"/>
                  </a:solidFill>
                  <a:effectLst/>
                  <a:uLnTx/>
                  <a:uFillTx/>
                  <a:latin typeface="Segoe UI"/>
                  <a:ea typeface="メイリオ"/>
                  <a:cs typeface="+mn-cs"/>
                </a:rPr>
                <a:t>【</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様式１ー２</a:t>
              </a:r>
              <a:r>
                <a:rPr kumimoji="1" lang="en-US" altLang="ja-JP" sz="1200" b="1" i="0" u="none" strike="noStrike" kern="1200" cap="none" spc="0" normalizeH="0" baseline="0" noProof="0" dirty="0">
                  <a:ln>
                    <a:noFill/>
                  </a:ln>
                  <a:solidFill>
                    <a:prstClr val="white"/>
                  </a:solidFill>
                  <a:effectLst/>
                  <a:uLnTx/>
                  <a:uFillTx/>
                  <a:latin typeface="Segoe UI"/>
                  <a:ea typeface="メイリオ"/>
                  <a:cs typeface="+mn-cs"/>
                </a:rPr>
                <a:t>】</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grpSp>
      <p:sp>
        <p:nvSpPr>
          <p:cNvPr id="25" name="角丸四角形 6"/>
          <p:cNvSpPr/>
          <p:nvPr/>
        </p:nvSpPr>
        <p:spPr>
          <a:xfrm>
            <a:off x="7058276" y="-791397"/>
            <a:ext cx="3740044"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900" b="0" i="0" u="none" strike="noStrike" kern="1200" cap="none" spc="0" normalizeH="0" baseline="0" noProof="0" dirty="0">
                <a:ln>
                  <a:noFill/>
                </a:ln>
                <a:solidFill>
                  <a:srgbClr val="FFC000"/>
                </a:solidFill>
                <a:effectLst/>
                <a:uLnTx/>
                <a:uFillTx/>
                <a:latin typeface="Segoe UI"/>
                <a:ea typeface="メイリオ"/>
                <a:cs typeface="+mn-cs"/>
              </a:rPr>
              <a:t>「当該ページ／全体ページ数」を記載すること（以下同じ）</a:t>
            </a:r>
            <a:endParaRPr kumimoji="1" lang="en-US" altLang="ja-JP" sz="9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FFC000"/>
                </a:solidFill>
                <a:effectLst/>
                <a:uLnTx/>
                <a:uFillTx/>
                <a:latin typeface="Segoe UI"/>
                <a:ea typeface="メイリオ"/>
                <a:cs typeface="+mn-cs"/>
              </a:rPr>
              <a:t>　（当該ページ数は自動的に入力されます。</a:t>
            </a:r>
            <a:endParaRPr kumimoji="1" lang="en-US" altLang="ja-JP" sz="9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FFC000"/>
                </a:solidFill>
                <a:effectLst/>
                <a:uLnTx/>
                <a:uFillTx/>
                <a:latin typeface="Segoe UI"/>
                <a:ea typeface="メイリオ"/>
                <a:cs typeface="+mn-cs"/>
              </a:rPr>
              <a:t>　全体ページは置換機能で変換すれば一括で変更できます）</a:t>
            </a:r>
          </a:p>
        </p:txBody>
      </p:sp>
      <p:cxnSp>
        <p:nvCxnSpPr>
          <p:cNvPr id="26" name="直線矢印コネクタ 25"/>
          <p:cNvCxnSpPr/>
          <p:nvPr/>
        </p:nvCxnSpPr>
        <p:spPr>
          <a:xfrm flipH="1">
            <a:off x="8597692" y="-308740"/>
            <a:ext cx="79784" cy="26119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6AA56F6B-CA06-2D76-8B9F-9B93A12D6F14}"/>
              </a:ext>
            </a:extLst>
          </p:cNvPr>
          <p:cNvSpPr/>
          <p:nvPr/>
        </p:nvSpPr>
        <p:spPr>
          <a:xfrm>
            <a:off x="5189016" y="2168063"/>
            <a:ext cx="4613780" cy="4651838"/>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r>
              <a:rPr lang="ja-JP" altLang="en-US" sz="1200" dirty="0">
                <a:solidFill>
                  <a:srgbClr val="FFC000"/>
                </a:solidFill>
                <a:latin typeface="+mn-ea"/>
              </a:rPr>
              <a:t>▼事業を推進するために構築する体制を記載すること</a:t>
            </a:r>
            <a:r>
              <a:rPr lang="en-US" altLang="ja-JP" sz="1200" dirty="0">
                <a:solidFill>
                  <a:srgbClr val="FFC000"/>
                </a:solidFill>
                <a:latin typeface="+mn-ea"/>
              </a:rPr>
              <a:t>｡</a:t>
            </a:r>
          </a:p>
          <a:p>
            <a:endParaRPr lang="en-US" altLang="ja-JP" sz="1200" dirty="0">
              <a:solidFill>
                <a:srgbClr val="FFC000"/>
              </a:solidFill>
              <a:latin typeface="+mn-ea"/>
            </a:endParaRPr>
          </a:p>
          <a:p>
            <a:pPr marL="85725" indent="-8572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Tree>
    <p:extLst>
      <p:ext uri="{BB962C8B-B14F-4D97-AF65-F5344CB8AC3E}">
        <p14:creationId xmlns:p14="http://schemas.microsoft.com/office/powerpoint/2010/main" val="2221877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3484501"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本事業終了後</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の成果の活用方針・手法</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提案者の専修学校関係委託事業にかかる実績</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提案年度ではなく、開発終了後３年程度までの期間を想定して記載すること。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▼開発した教育カリキュラム・プログラムをどこで、どのように活用し、横展開を図ることを検討しているのか。またその見通しについて、具体的に記載すること。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▼事業期間終了後におけるフォローアップ体制・方法についても具体的に記載すること。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grpSp>
        <p:nvGrpSpPr>
          <p:cNvPr id="2" name="グループ化 1">
            <a:extLst>
              <a:ext uri="{FF2B5EF4-FFF2-40B4-BE49-F238E27FC236}">
                <a16:creationId xmlns:a16="http://schemas.microsoft.com/office/drawing/2014/main" id="{059655BB-897D-2DE8-C420-089E8ED679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8ECC358-49C1-9930-9176-F07483DEC103}"/>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4" name="テキスト ボックス 3">
              <a:extLst>
                <a:ext uri="{FF2B5EF4-FFF2-40B4-BE49-F238E27FC236}">
                  <a16:creationId xmlns:a16="http://schemas.microsoft.com/office/drawing/2014/main" id="{9A0AC26F-7848-EC22-A3BC-FBE9058BBBF7}"/>
                </a:ext>
              </a:extLst>
            </p:cNvPr>
            <p:cNvSpPr txBox="1"/>
            <p:nvPr/>
          </p:nvSpPr>
          <p:spPr>
            <a:xfrm>
              <a:off x="440939" y="11654"/>
              <a:ext cx="903056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2898635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9" y="371897"/>
            <a:ext cx="341653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0" name="正方形/長方形 9"/>
          <p:cNvSpPr/>
          <p:nvPr/>
        </p:nvSpPr>
        <p:spPr>
          <a:xfrm>
            <a:off x="3686263" y="715829"/>
            <a:ext cx="1980000" cy="1980000"/>
          </a:xfrm>
          <a:prstGeom prst="rect">
            <a:avLst/>
          </a:prstGeom>
          <a:noFill/>
          <a:ln w="28575">
            <a:solidFill>
              <a:srgbClr val="073B4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073B4C"/>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p:txBody>
      </p:sp>
      <p:sp>
        <p:nvSpPr>
          <p:cNvPr id="11" name="正方形/長方形 10"/>
          <p:cNvSpPr/>
          <p:nvPr/>
        </p:nvSpPr>
        <p:spPr>
          <a:xfrm>
            <a:off x="3686263"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・ｻｰﾊﾞｰﾚﾝﾀﾙ代</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endParaRPr>
          </a:p>
        </p:txBody>
      </p:sp>
      <p:sp>
        <p:nvSpPr>
          <p:cNvPr id="12" name="正方形/長方形 11"/>
          <p:cNvSpPr/>
          <p:nvPr/>
        </p:nvSpPr>
        <p:spPr>
          <a:xfrm>
            <a:off x="3686263" y="4826942"/>
            <a:ext cx="1980000" cy="1194345"/>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合計〇〇円</a:t>
            </a:r>
          </a:p>
        </p:txBody>
      </p:sp>
      <p:sp>
        <p:nvSpPr>
          <p:cNvPr id="13" name="正方形/長方形 12"/>
          <p:cNvSpPr/>
          <p:nvPr/>
        </p:nvSpPr>
        <p:spPr>
          <a:xfrm>
            <a:off x="5741129"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p:txBody>
      </p:sp>
      <p:sp>
        <p:nvSpPr>
          <p:cNvPr id="14" name="正方形/長方形 13"/>
          <p:cNvSpPr/>
          <p:nvPr/>
        </p:nvSpPr>
        <p:spPr>
          <a:xfrm>
            <a:off x="5741129"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合計〇〇円　　　　　</a:t>
            </a:r>
          </a:p>
        </p:txBody>
      </p:sp>
      <p:sp>
        <p:nvSpPr>
          <p:cNvPr id="15" name="正方形/長方形 14"/>
          <p:cNvSpPr/>
          <p:nvPr/>
        </p:nvSpPr>
        <p:spPr>
          <a:xfrm>
            <a:off x="5741129" y="4813127"/>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Web</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ｻｲﾄ構築　　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p:txBody>
      </p:sp>
      <p:sp>
        <p:nvSpPr>
          <p:cNvPr id="16" name="正方形/長方形 15"/>
          <p:cNvSpPr/>
          <p:nvPr/>
        </p:nvSpPr>
        <p:spPr>
          <a:xfrm>
            <a:off x="7809850"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118BB2"/>
              </a:solidFill>
              <a:effectLst/>
              <a:uLnTx/>
              <a:uFillTx/>
              <a:latin typeface="Segoe UI"/>
              <a:ea typeface="メイリオ"/>
              <a:cs typeface="+mn-cs"/>
            </a:endParaRPr>
          </a:p>
        </p:txBody>
      </p:sp>
      <p:sp>
        <p:nvSpPr>
          <p:cNvPr id="17" name="正方形/長方形 16"/>
          <p:cNvSpPr/>
          <p:nvPr/>
        </p:nvSpPr>
        <p:spPr>
          <a:xfrm>
            <a:off x="7809850"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118BB2"/>
              </a:solidFill>
              <a:effectLst/>
              <a:uLnTx/>
              <a:uFillTx/>
              <a:latin typeface="Segoe UI"/>
              <a:ea typeface="メイリオ"/>
              <a:cs typeface="+mn-cs"/>
            </a:endParaRPr>
          </a:p>
        </p:txBody>
      </p:sp>
      <p:sp>
        <p:nvSpPr>
          <p:cNvPr id="18" name="正方形/長方形 17"/>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0" name="正方形/長方形 19"/>
          <p:cNvSpPr/>
          <p:nvPr/>
        </p:nvSpPr>
        <p:spPr>
          <a:xfrm>
            <a:off x="3686263" y="6093295"/>
            <a:ext cx="1980000" cy="699831"/>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◆保険料</a:t>
            </a:r>
          </a:p>
        </p:txBody>
      </p:sp>
      <p:sp>
        <p:nvSpPr>
          <p:cNvPr id="21" name="正方形/長方形 20"/>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2" name="テキスト ボックス 21"/>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19" name="テキスト ボックス 18"/>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年次計画に記載した全ての年度分を各年度毎に作成してください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2E43BC71-58BD-C1A0-8519-DCD52A5AC5E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9B4325F4-D3F6-8E86-3F69-32FFDC9D46DA}"/>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4" name="テキスト ボックス 3">
              <a:extLst>
                <a:ext uri="{FF2B5EF4-FFF2-40B4-BE49-F238E27FC236}">
                  <a16:creationId xmlns:a16="http://schemas.microsoft.com/office/drawing/2014/main" id="{B39F8EAA-D722-134F-22A9-98FFE553FE71}"/>
                </a:ext>
              </a:extLst>
            </p:cNvPr>
            <p:cNvSpPr txBox="1"/>
            <p:nvPr/>
          </p:nvSpPr>
          <p:spPr>
            <a:xfrm>
              <a:off x="440939" y="11654"/>
              <a:ext cx="903056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1419509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9" y="371897"/>
            <a:ext cx="341653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0" name="正方形/長方形 9"/>
          <p:cNvSpPr/>
          <p:nvPr/>
        </p:nvSpPr>
        <p:spPr>
          <a:xfrm>
            <a:off x="3686263" y="715829"/>
            <a:ext cx="1980000" cy="1980000"/>
          </a:xfrm>
          <a:prstGeom prst="rect">
            <a:avLst/>
          </a:prstGeom>
          <a:noFill/>
          <a:ln w="28575">
            <a:solidFill>
              <a:srgbClr val="073B4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073B4C"/>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p:txBody>
      </p:sp>
      <p:sp>
        <p:nvSpPr>
          <p:cNvPr id="11" name="正方形/長方形 10"/>
          <p:cNvSpPr/>
          <p:nvPr/>
        </p:nvSpPr>
        <p:spPr>
          <a:xfrm>
            <a:off x="3686263"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・ｻｰﾊﾞｰﾚﾝﾀﾙ代</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endParaRPr>
          </a:p>
        </p:txBody>
      </p:sp>
      <p:sp>
        <p:nvSpPr>
          <p:cNvPr id="12" name="正方形/長方形 11"/>
          <p:cNvSpPr/>
          <p:nvPr/>
        </p:nvSpPr>
        <p:spPr>
          <a:xfrm>
            <a:off x="3686263" y="4826942"/>
            <a:ext cx="1980000" cy="1194345"/>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合計〇〇円</a:t>
            </a:r>
          </a:p>
        </p:txBody>
      </p:sp>
      <p:sp>
        <p:nvSpPr>
          <p:cNvPr id="13" name="正方形/長方形 12"/>
          <p:cNvSpPr/>
          <p:nvPr/>
        </p:nvSpPr>
        <p:spPr>
          <a:xfrm>
            <a:off x="5741129"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p:txBody>
      </p:sp>
      <p:sp>
        <p:nvSpPr>
          <p:cNvPr id="14" name="正方形/長方形 13"/>
          <p:cNvSpPr/>
          <p:nvPr/>
        </p:nvSpPr>
        <p:spPr>
          <a:xfrm>
            <a:off x="5741129"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合計〇〇円　　　　　</a:t>
            </a:r>
          </a:p>
        </p:txBody>
      </p:sp>
      <p:sp>
        <p:nvSpPr>
          <p:cNvPr id="15" name="正方形/長方形 14"/>
          <p:cNvSpPr/>
          <p:nvPr/>
        </p:nvSpPr>
        <p:spPr>
          <a:xfrm>
            <a:off x="5741129" y="4813127"/>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Web</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ｻｲﾄ構築　　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p:txBody>
      </p:sp>
      <p:sp>
        <p:nvSpPr>
          <p:cNvPr id="16" name="正方形/長方形 15"/>
          <p:cNvSpPr/>
          <p:nvPr/>
        </p:nvSpPr>
        <p:spPr>
          <a:xfrm>
            <a:off x="7809850"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118BB2"/>
              </a:solidFill>
              <a:effectLst/>
              <a:uLnTx/>
              <a:uFillTx/>
              <a:latin typeface="Segoe UI"/>
              <a:ea typeface="メイリオ"/>
              <a:cs typeface="+mn-cs"/>
            </a:endParaRPr>
          </a:p>
        </p:txBody>
      </p:sp>
      <p:sp>
        <p:nvSpPr>
          <p:cNvPr id="17" name="正方形/長方形 16"/>
          <p:cNvSpPr/>
          <p:nvPr/>
        </p:nvSpPr>
        <p:spPr>
          <a:xfrm>
            <a:off x="7809850"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118BB2"/>
              </a:solidFill>
              <a:effectLst/>
              <a:uLnTx/>
              <a:uFillTx/>
              <a:latin typeface="Segoe UI"/>
              <a:ea typeface="メイリオ"/>
              <a:cs typeface="+mn-cs"/>
            </a:endParaRPr>
          </a:p>
        </p:txBody>
      </p:sp>
      <p:sp>
        <p:nvSpPr>
          <p:cNvPr id="18" name="正方形/長方形 17"/>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0" name="正方形/長方形 19"/>
          <p:cNvSpPr/>
          <p:nvPr/>
        </p:nvSpPr>
        <p:spPr>
          <a:xfrm>
            <a:off x="3686263" y="6093295"/>
            <a:ext cx="1980000" cy="699831"/>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◆保険料</a:t>
            </a:r>
          </a:p>
        </p:txBody>
      </p:sp>
      <p:sp>
        <p:nvSpPr>
          <p:cNvPr id="21" name="正方形/長方形 20"/>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2" name="テキスト ボックス 21"/>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19" name="テキスト ボックス 18"/>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年次計画に記載した全ての年度分を各年度毎に作成してください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A8285F20-C957-BFEA-8D6F-E018AC86AE04}"/>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E3E48ACF-DD68-C4C7-ABD3-96804AB6A5A6}"/>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4" name="テキスト ボックス 3">
              <a:extLst>
                <a:ext uri="{FF2B5EF4-FFF2-40B4-BE49-F238E27FC236}">
                  <a16:creationId xmlns:a16="http://schemas.microsoft.com/office/drawing/2014/main" id="{49EAAA4B-14D5-03FA-86F7-68EE2B27F85E}"/>
                </a:ext>
              </a:extLst>
            </p:cNvPr>
            <p:cNvSpPr txBox="1"/>
            <p:nvPr/>
          </p:nvSpPr>
          <p:spPr>
            <a:xfrm>
              <a:off x="440939" y="11654"/>
              <a:ext cx="903056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1309962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9" y="371897"/>
            <a:ext cx="341653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0" name="正方形/長方形 9"/>
          <p:cNvSpPr/>
          <p:nvPr/>
        </p:nvSpPr>
        <p:spPr>
          <a:xfrm>
            <a:off x="3686263" y="715829"/>
            <a:ext cx="1980000" cy="1980000"/>
          </a:xfrm>
          <a:prstGeom prst="rect">
            <a:avLst/>
          </a:prstGeom>
          <a:noFill/>
          <a:ln w="28575">
            <a:solidFill>
              <a:srgbClr val="073B4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073B4C"/>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73B4C"/>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073B4C"/>
              </a:solidFill>
              <a:effectLst/>
              <a:uLnTx/>
              <a:uFillTx/>
              <a:latin typeface="Segoe UI"/>
              <a:ea typeface="メイリオ"/>
              <a:cs typeface="+mn-cs"/>
            </a:endParaRPr>
          </a:p>
        </p:txBody>
      </p:sp>
      <p:sp>
        <p:nvSpPr>
          <p:cNvPr id="11" name="正方形/長方形 10"/>
          <p:cNvSpPr/>
          <p:nvPr/>
        </p:nvSpPr>
        <p:spPr>
          <a:xfrm>
            <a:off x="3686263"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・ｻｰﾊﾞｰﾚﾝﾀﾙ代</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endParaRPr>
          </a:p>
        </p:txBody>
      </p:sp>
      <p:sp>
        <p:nvSpPr>
          <p:cNvPr id="12" name="正方形/長方形 11"/>
          <p:cNvSpPr/>
          <p:nvPr/>
        </p:nvSpPr>
        <p:spPr>
          <a:xfrm>
            <a:off x="3686263" y="4826942"/>
            <a:ext cx="1980000" cy="1194345"/>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合計〇〇円</a:t>
            </a:r>
          </a:p>
        </p:txBody>
      </p:sp>
      <p:sp>
        <p:nvSpPr>
          <p:cNvPr id="13" name="正方形/長方形 12"/>
          <p:cNvSpPr/>
          <p:nvPr/>
        </p:nvSpPr>
        <p:spPr>
          <a:xfrm>
            <a:off x="5741129"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p:txBody>
      </p:sp>
      <p:sp>
        <p:nvSpPr>
          <p:cNvPr id="14" name="正方形/長方形 13"/>
          <p:cNvSpPr/>
          <p:nvPr/>
        </p:nvSpPr>
        <p:spPr>
          <a:xfrm>
            <a:off x="5741129"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合計〇〇円　　　　　</a:t>
            </a:r>
          </a:p>
        </p:txBody>
      </p:sp>
      <p:sp>
        <p:nvSpPr>
          <p:cNvPr id="15" name="正方形/長方形 14"/>
          <p:cNvSpPr/>
          <p:nvPr/>
        </p:nvSpPr>
        <p:spPr>
          <a:xfrm>
            <a:off x="5741129" y="4813127"/>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Web</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ｻｲﾄ構築　　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p:txBody>
      </p:sp>
      <p:sp>
        <p:nvSpPr>
          <p:cNvPr id="16" name="正方形/長方形 15"/>
          <p:cNvSpPr/>
          <p:nvPr/>
        </p:nvSpPr>
        <p:spPr>
          <a:xfrm>
            <a:off x="7809850"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118BB2"/>
              </a:solidFill>
              <a:effectLst/>
              <a:uLnTx/>
              <a:uFillTx/>
              <a:latin typeface="Segoe UI"/>
              <a:ea typeface="メイリオ"/>
              <a:cs typeface="+mn-cs"/>
            </a:endParaRPr>
          </a:p>
        </p:txBody>
      </p:sp>
      <p:sp>
        <p:nvSpPr>
          <p:cNvPr id="17" name="正方形/長方形 16"/>
          <p:cNvSpPr/>
          <p:nvPr/>
        </p:nvSpPr>
        <p:spPr>
          <a:xfrm>
            <a:off x="7809850"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118BB2"/>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118BB2"/>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118BB2"/>
              </a:solidFill>
              <a:effectLst/>
              <a:uLnTx/>
              <a:uFillTx/>
              <a:latin typeface="Segoe UI"/>
              <a:ea typeface="メイリオ"/>
              <a:cs typeface="+mn-cs"/>
            </a:endParaRPr>
          </a:p>
        </p:txBody>
      </p:sp>
      <p:sp>
        <p:nvSpPr>
          <p:cNvPr id="18" name="正方形/長方形 17"/>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0" name="正方形/長方形 19"/>
          <p:cNvSpPr/>
          <p:nvPr/>
        </p:nvSpPr>
        <p:spPr>
          <a:xfrm>
            <a:off x="3686263" y="6093295"/>
            <a:ext cx="1980000" cy="699831"/>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118BB2"/>
                </a:solidFill>
                <a:effectLst/>
                <a:uLnTx/>
                <a:uFillTx/>
                <a:latin typeface="Segoe UI"/>
                <a:ea typeface="メイリオ"/>
                <a:cs typeface="+mn-cs"/>
              </a:rPr>
              <a:t>◆保険料</a:t>
            </a:r>
          </a:p>
        </p:txBody>
      </p:sp>
      <p:sp>
        <p:nvSpPr>
          <p:cNvPr id="21" name="正方形/長方形 20"/>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2" name="テキスト ボックス 21"/>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19" name="テキスト ボックス 18"/>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年次計画に記載した全ての年度分を各年度毎に作成してください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864F2A31-227B-9692-DB0C-DA5FA6816144}"/>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EE787830-5A5C-6313-A4FC-8CA4FCEB37F2}"/>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4" name="テキスト ボックス 3">
              <a:extLst>
                <a:ext uri="{FF2B5EF4-FFF2-40B4-BE49-F238E27FC236}">
                  <a16:creationId xmlns:a16="http://schemas.microsoft.com/office/drawing/2014/main" id="{1BD8E2CE-6B3E-D85A-C237-06B419A997E0}"/>
                </a:ext>
              </a:extLst>
            </p:cNvPr>
            <p:cNvSpPr txBox="1"/>
            <p:nvPr/>
          </p:nvSpPr>
          <p:spPr>
            <a:xfrm>
              <a:off x="440939" y="11654"/>
              <a:ext cx="903056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2619415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754326"/>
          </a:xfrm>
          <a:prstGeom prst="rect">
            <a:avLst/>
          </a:prstGeom>
          <a:noFill/>
          <a:ln>
            <a:solidFill>
              <a:schemeClr val="tx2">
                <a:lumMod val="40000"/>
                <a:lumOff val="60000"/>
              </a:schemeClr>
            </a:solidFill>
            <a:prstDash val="dash"/>
          </a:ln>
        </p:spPr>
        <p:txBody>
          <a:bodyPr wrap="square" rtlCol="0">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▼様式自由</a:t>
            </a: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▼本ﾍﾟｰｼﾞは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実施事業に関することで</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､1</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ﾍﾟｰｼﾞから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15</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ﾍﾟｰｼﾞに記載できなかった内容又は補足が必要な内容があれば</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記載すること（</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1</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1</a:t>
            </a:r>
            <a:r>
              <a:rPr lang="ja-JP" altLang="en-US" sz="1200" dirty="0">
                <a:solidFill>
                  <a:srgbClr val="FFC000"/>
                </a:solidFill>
                <a:latin typeface="メイリオ"/>
                <a:ea typeface="メイリオ"/>
              </a:rPr>
              <a:t>３</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ページをそれぞれ複製して必要なページを増やすことも可）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ただし</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全体で原則</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18</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枚以内とすること。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11</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ﾎﾟｲﾝﾄ以上とすること</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一部の文字がどうしても枠に入りきらない場合にはﾎﾟｲﾝﾄを調整しても構わないが</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極端に小さくならないようにすること</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p>
        </p:txBody>
      </p:sp>
      <p:grpSp>
        <p:nvGrpSpPr>
          <p:cNvPr id="2" name="グループ化 1">
            <a:extLst>
              <a:ext uri="{FF2B5EF4-FFF2-40B4-BE49-F238E27FC236}">
                <a16:creationId xmlns:a16="http://schemas.microsoft.com/office/drawing/2014/main" id="{72EE9DE3-B5EB-0E9E-CEEF-B4B8F0866E03}"/>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6D58ED83-D985-85F9-552E-17D5E630B8E0}"/>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4" name="テキスト ボックス 3">
              <a:extLst>
                <a:ext uri="{FF2B5EF4-FFF2-40B4-BE49-F238E27FC236}">
                  <a16:creationId xmlns:a16="http://schemas.microsoft.com/office/drawing/2014/main" id="{2724FFA5-149B-32C1-C0AE-26221333E709}"/>
                </a:ext>
              </a:extLst>
            </p:cNvPr>
            <p:cNvSpPr txBox="1"/>
            <p:nvPr/>
          </p:nvSpPr>
          <p:spPr>
            <a:xfrm>
              <a:off x="440939" y="11654"/>
              <a:ext cx="903056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2869820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299"/>
            <a:ext cx="4681113" cy="4881909"/>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　専門学校が参画し、職業実践専門課程認定課程（学科）が連携機関として参画する場合、機関名に（認定課程）と付記すること。また、「役割・協力事項」には役割に応じて「実証講座実施」「プログラムの検討・開発」などと具体的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2159518"/>
          </a:xfrm>
          <a:prstGeom prst="straightConnector1">
            <a:avLst/>
          </a:prstGeom>
          <a:ln w="19050"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dirty="0"/>
                        <a:t>役割・協力事項</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dirty="0"/>
                        <a:t>内諾</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dirty="0"/>
                        <a:t>役割・協力事項</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dirty="0"/>
                        <a:t>内諾</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073B4C"/>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2" name="グループ化 1">
            <a:extLst>
              <a:ext uri="{FF2B5EF4-FFF2-40B4-BE49-F238E27FC236}">
                <a16:creationId xmlns:a16="http://schemas.microsoft.com/office/drawing/2014/main" id="{33E22675-89B9-6015-C569-B6F568406225}"/>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EF305FBD-5638-6A14-C7B7-DD528D4CB4E2}"/>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4" name="テキスト ボックス 3">
              <a:extLst>
                <a:ext uri="{FF2B5EF4-FFF2-40B4-BE49-F238E27FC236}">
                  <a16:creationId xmlns:a16="http://schemas.microsoft.com/office/drawing/2014/main" id="{0AAC5445-07E3-580C-DA7D-A892278BE817}"/>
                </a:ext>
              </a:extLst>
            </p:cNvPr>
            <p:cNvSpPr txBox="1"/>
            <p:nvPr/>
          </p:nvSpPr>
          <p:spPr>
            <a:xfrm>
              <a:off x="452634" y="21510"/>
              <a:ext cx="898812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zh-TW"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3524107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64467" y="476672"/>
            <a:ext cx="9577064" cy="40855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専門職業人材の最新技能アップデートのための専修学校リカレント教育推進事業に係る取組の進捗管理に係る方策、工夫</a:t>
            </a:r>
          </a:p>
        </p:txBody>
      </p:sp>
      <p:sp>
        <p:nvSpPr>
          <p:cNvPr id="9" name="テキスト ボックス 8"/>
          <p:cNvSpPr txBox="1"/>
          <p:nvPr/>
        </p:nvSpPr>
        <p:spPr>
          <a:xfrm>
            <a:off x="1676636" y="2084346"/>
            <a:ext cx="6552728" cy="2952328"/>
          </a:xfrm>
          <a:prstGeom prst="rect">
            <a:avLst/>
          </a:prstGeom>
          <a:noFill/>
          <a:ln>
            <a:solidFill>
              <a:schemeClr val="tx2">
                <a:lumMod val="40000"/>
                <a:lumOff val="60000"/>
              </a:schemeClr>
            </a:solidFill>
            <a:prstDash val="dash"/>
          </a:ln>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▼各取組の進捗を確認し、取組ごとの質の均衡を図るための方策や工夫などについて記載すること。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ex)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記載事項例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各取組への助言が可能な有識者の活用、各取組同士の横のつながりを持たせるための情報共有ツールの導入　等</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▼各取組についての課題を把握し集約し、解決策を提示するための工夫について記載すること。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１１ポイント以上とすること。ただし、記載すべき事項が多く、枠に入り切らない場合のみ文字のポイントを調整しても構わないが、極端に小さくならないよう注意すること。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1" name="テキスト ボックス 10">
            <a:extLst>
              <a:ext uri="{FF2B5EF4-FFF2-40B4-BE49-F238E27FC236}">
                <a16:creationId xmlns:a16="http://schemas.microsoft.com/office/drawing/2014/main" id="{E84C6B78-4E8F-4F87-AEB4-89AA47791D4F}"/>
              </a:ext>
            </a:extLst>
          </p:cNvPr>
          <p:cNvSpPr txBox="1"/>
          <p:nvPr/>
        </p:nvSpPr>
        <p:spPr>
          <a:xfrm>
            <a:off x="819505" y="-3297"/>
            <a:ext cx="8324715" cy="33855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令和○年度「専修学校リカレント教育総合推進プロジェクト」企画提案書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200" b="0" i="0" u="none" strike="noStrike" kern="1200" cap="none" spc="-160" normalizeH="0" baseline="0" noProof="0" dirty="0">
                <a:ln>
                  <a:noFill/>
                </a:ln>
                <a:solidFill>
                  <a:prstClr val="white"/>
                </a:solidFill>
                <a:effectLst/>
                <a:uLnTx/>
                <a:uFillTx/>
                <a:latin typeface="游ゴシック Bold"/>
                <a:ea typeface="游ゴシック Bold"/>
                <a:cs typeface="+mn-cs"/>
              </a:rPr>
              <a:t>リスタートプログラム</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/16)</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nvGrpSpPr>
          <p:cNvPr id="8" name="グループ化 7">
            <a:extLst>
              <a:ext uri="{FF2B5EF4-FFF2-40B4-BE49-F238E27FC236}">
                <a16:creationId xmlns:a16="http://schemas.microsoft.com/office/drawing/2014/main" id="{03531BBD-40A0-5560-7209-5F8D713ADA74}"/>
              </a:ext>
            </a:extLst>
          </p:cNvPr>
          <p:cNvGrpSpPr/>
          <p:nvPr/>
        </p:nvGrpSpPr>
        <p:grpSpPr>
          <a:xfrm>
            <a:off x="0" y="0"/>
            <a:ext cx="9912302" cy="355076"/>
            <a:chOff x="-6302" y="-27384"/>
            <a:chExt cx="9912302" cy="355076"/>
          </a:xfrm>
        </p:grpSpPr>
        <p:sp>
          <p:nvSpPr>
            <p:cNvPr id="10" name="正方形/長方形 9">
              <a:extLst>
                <a:ext uri="{FF2B5EF4-FFF2-40B4-BE49-F238E27FC236}">
                  <a16:creationId xmlns:a16="http://schemas.microsoft.com/office/drawing/2014/main" id="{31CAA5D0-E37C-87A3-2979-54F4CEF8749C}"/>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テキスト ボックス 11">
              <a:extLst>
                <a:ext uri="{FF2B5EF4-FFF2-40B4-BE49-F238E27FC236}">
                  <a16:creationId xmlns:a16="http://schemas.microsoft.com/office/drawing/2014/main" id="{B8C4F57B-FCC0-C96E-789C-3DFA33118177}"/>
                </a:ext>
              </a:extLst>
            </p:cNvPr>
            <p:cNvSpPr txBox="1"/>
            <p:nvPr/>
          </p:nvSpPr>
          <p:spPr>
            <a:xfrm>
              <a:off x="452634" y="21510"/>
              <a:ext cx="898812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zh-TW"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74935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704528" y="1988840"/>
            <a:ext cx="8280000" cy="2862322"/>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▼各取組によってまとめられる成果を、他の専修学校が活用しやすいよう、分野毎の類型や指導方法毎の類型に分類し、体系的に整理する方策を現時点の見込みから記載する。</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▼各取組から得られる様々なデータを分析し、成果として対外的にわかりやすく発信する方策を記載すること。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▼立案した同方策のうち、その一部を実施する。</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普及ガイドラインの作成、セミナー等広報活動の実施　等</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sp>
        <p:nvSpPr>
          <p:cNvPr id="2" name="角丸四角形 5">
            <a:extLst>
              <a:ext uri="{FF2B5EF4-FFF2-40B4-BE49-F238E27FC236}">
                <a16:creationId xmlns:a16="http://schemas.microsoft.com/office/drawing/2014/main" id="{5E5ABA55-4D9E-1060-4FD9-57C865BC1969}"/>
              </a:ext>
            </a:extLst>
          </p:cNvPr>
          <p:cNvSpPr/>
          <p:nvPr/>
        </p:nvSpPr>
        <p:spPr>
          <a:xfrm>
            <a:off x="164467" y="476672"/>
            <a:ext cx="5284701" cy="355076"/>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各取組における成果の体系化、普及・定着方策の立案・実践</a:t>
            </a:r>
          </a:p>
        </p:txBody>
      </p:sp>
      <p:grpSp>
        <p:nvGrpSpPr>
          <p:cNvPr id="3" name="グループ化 2">
            <a:extLst>
              <a:ext uri="{FF2B5EF4-FFF2-40B4-BE49-F238E27FC236}">
                <a16:creationId xmlns:a16="http://schemas.microsoft.com/office/drawing/2014/main" id="{3ED14A08-DF5A-5EE6-F4E2-7095B82DDD18}"/>
              </a:ext>
            </a:extLst>
          </p:cNvPr>
          <p:cNvGrpSpPr/>
          <p:nvPr/>
        </p:nvGrpSpPr>
        <p:grpSpPr>
          <a:xfrm>
            <a:off x="-9700" y="-5860"/>
            <a:ext cx="9912302" cy="355076"/>
            <a:chOff x="-6302" y="-27384"/>
            <a:chExt cx="9912302" cy="355076"/>
          </a:xfrm>
        </p:grpSpPr>
        <p:sp>
          <p:nvSpPr>
            <p:cNvPr id="4" name="正方形/長方形 3">
              <a:extLst>
                <a:ext uri="{FF2B5EF4-FFF2-40B4-BE49-F238E27FC236}">
                  <a16:creationId xmlns:a16="http://schemas.microsoft.com/office/drawing/2014/main" id="{B3EB47C0-A33C-C709-D74D-5DA3340A0666}"/>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5" name="テキスト ボックス 4">
              <a:extLst>
                <a:ext uri="{FF2B5EF4-FFF2-40B4-BE49-F238E27FC236}">
                  <a16:creationId xmlns:a16="http://schemas.microsoft.com/office/drawing/2014/main" id="{27521E71-4431-BE7C-587A-C3C07B437A43}"/>
                </a:ext>
              </a:extLst>
            </p:cNvPr>
            <p:cNvSpPr txBox="1"/>
            <p:nvPr/>
          </p:nvSpPr>
          <p:spPr>
            <a:xfrm>
              <a:off x="452634" y="21510"/>
              <a:ext cx="898812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zh-TW"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412021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419522"/>
            <a:ext cx="198000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取組の年次計画</a:t>
            </a:r>
          </a:p>
        </p:txBody>
      </p:sp>
      <p:sp>
        <p:nvSpPr>
          <p:cNvPr id="8" name="テキスト ボックス 7"/>
          <p:cNvSpPr txBox="1"/>
          <p:nvPr/>
        </p:nvSpPr>
        <p:spPr>
          <a:xfrm>
            <a:off x="6653075" y="6566798"/>
            <a:ext cx="3196469"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所要経費：○○千円</a:t>
            </a:r>
          </a:p>
        </p:txBody>
      </p:sp>
      <p:sp>
        <p:nvSpPr>
          <p:cNvPr id="10" name="テキスト ボックス 9"/>
          <p:cNvSpPr txBox="1"/>
          <p:nvPr/>
        </p:nvSpPr>
        <p:spPr>
          <a:xfrm>
            <a:off x="28339" y="6566798"/>
            <a:ext cx="3196469"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所要経費：○○千円</a:t>
            </a:r>
          </a:p>
        </p:txBody>
      </p:sp>
      <p:sp>
        <p:nvSpPr>
          <p:cNvPr id="11" name="テキスト ボックス 10"/>
          <p:cNvSpPr txBox="1"/>
          <p:nvPr/>
        </p:nvSpPr>
        <p:spPr>
          <a:xfrm>
            <a:off x="3294099" y="6566798"/>
            <a:ext cx="3196469"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所要経費：○○千円</a:t>
            </a:r>
          </a:p>
        </p:txBody>
      </p:sp>
      <p:cxnSp>
        <p:nvCxnSpPr>
          <p:cNvPr id="12" name="直線矢印コネクタ 11"/>
          <p:cNvCxnSpPr/>
          <p:nvPr/>
        </p:nvCxnSpPr>
        <p:spPr>
          <a:xfrm>
            <a:off x="-9761" y="924719"/>
            <a:ext cx="9792000"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3" name="角丸四角形 9"/>
          <p:cNvSpPr/>
          <p:nvPr/>
        </p:nvSpPr>
        <p:spPr>
          <a:xfrm>
            <a:off x="916236" y="767755"/>
            <a:ext cx="1224136" cy="324000"/>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令和○年度</a:t>
            </a:r>
          </a:p>
        </p:txBody>
      </p:sp>
      <p:sp>
        <p:nvSpPr>
          <p:cNvPr id="14" name="角丸四角形 10"/>
          <p:cNvSpPr/>
          <p:nvPr/>
        </p:nvSpPr>
        <p:spPr>
          <a:xfrm>
            <a:off x="4308996" y="767755"/>
            <a:ext cx="1224136" cy="324000"/>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令和○年度</a:t>
            </a:r>
          </a:p>
        </p:txBody>
      </p:sp>
      <p:sp>
        <p:nvSpPr>
          <p:cNvPr id="15" name="角丸四角形 11"/>
          <p:cNvSpPr/>
          <p:nvPr/>
        </p:nvSpPr>
        <p:spPr>
          <a:xfrm>
            <a:off x="7452072" y="767755"/>
            <a:ext cx="1224136" cy="32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令和○年度</a:t>
            </a:r>
          </a:p>
        </p:txBody>
      </p:sp>
      <p:cxnSp>
        <p:nvCxnSpPr>
          <p:cNvPr id="16" name="直線コネクタ 15"/>
          <p:cNvCxnSpPr>
            <a:cxnSpLocks/>
          </p:cNvCxnSpPr>
          <p:nvPr/>
        </p:nvCxnSpPr>
        <p:spPr>
          <a:xfrm>
            <a:off x="3163248" y="948978"/>
            <a:ext cx="0" cy="590902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cxnSpLocks/>
          </p:cNvCxnSpPr>
          <p:nvPr/>
        </p:nvCxnSpPr>
        <p:spPr>
          <a:xfrm>
            <a:off x="6755110" y="979892"/>
            <a:ext cx="0" cy="58639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81064" y="2666605"/>
            <a:ext cx="8280000" cy="1754326"/>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▼各年度に実施する取組の概要（年次計画）を具体的に記載すること。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▼継続して取り組む事項については、年度ごとの内容や前年度との差異が明らかになるように記載すること。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１０ポイント以上とすること。記載すべき事項が多く、枠に入り切らない場合のみ文字のポイントを調整しても構わないが、極端に小さくならないよう注意すること。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2" name="グループ化 1">
            <a:extLst>
              <a:ext uri="{FF2B5EF4-FFF2-40B4-BE49-F238E27FC236}">
                <a16:creationId xmlns:a16="http://schemas.microsoft.com/office/drawing/2014/main" id="{D15635FE-A139-BBC7-1093-91AD6EA33560}"/>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03E97622-27B1-268F-2EFF-8059D11AB823}"/>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5" name="テキスト ボックス 4">
              <a:extLst>
                <a:ext uri="{FF2B5EF4-FFF2-40B4-BE49-F238E27FC236}">
                  <a16:creationId xmlns:a16="http://schemas.microsoft.com/office/drawing/2014/main" id="{CBA781E6-F247-1A28-F93C-EACA21C5C8FE}"/>
                </a:ext>
              </a:extLst>
            </p:cNvPr>
            <p:cNvSpPr txBox="1"/>
            <p:nvPr/>
          </p:nvSpPr>
          <p:spPr>
            <a:xfrm>
              <a:off x="452634" y="21510"/>
              <a:ext cx="898812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zh-TW"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/16</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104716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8" y="372412"/>
            <a:ext cx="1756310" cy="36004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提案年度の取組①</a:t>
            </a:r>
          </a:p>
        </p:txBody>
      </p:sp>
      <p:sp>
        <p:nvSpPr>
          <p:cNvPr id="6" name="テキスト ボックス 5"/>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▼提案年度に取り組む内容について、具体に記載すること。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▼調査を実施する場合には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調査名、調査目的、調査対象、調査手法、調査項目、分析内容（集計項目）、成果（学び直し講座の開設）にどのように活用するか、を記載すること</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p>
          <a:p>
            <a:pPr marL="18097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上記は最小限の項目例であり、必要に応じて追加することは差し支えない。</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p:txBody>
      </p:sp>
      <p:grpSp>
        <p:nvGrpSpPr>
          <p:cNvPr id="2" name="グループ化 1">
            <a:extLst>
              <a:ext uri="{FF2B5EF4-FFF2-40B4-BE49-F238E27FC236}">
                <a16:creationId xmlns:a16="http://schemas.microsoft.com/office/drawing/2014/main" id="{8DB24C00-F041-19E2-AB04-FFADC643C9E2}"/>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BEBEABAE-C244-605A-6D37-103E68C706F1}"/>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5" name="テキスト ボックス 4">
              <a:extLst>
                <a:ext uri="{FF2B5EF4-FFF2-40B4-BE49-F238E27FC236}">
                  <a16:creationId xmlns:a16="http://schemas.microsoft.com/office/drawing/2014/main" id="{D3840ABF-69E4-40B0-7E13-FF0B78E908ED}"/>
                </a:ext>
              </a:extLst>
            </p:cNvPr>
            <p:cNvSpPr txBox="1"/>
            <p:nvPr/>
          </p:nvSpPr>
          <p:spPr>
            <a:xfrm>
              <a:off x="452634" y="21510"/>
              <a:ext cx="898812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1869566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8" y="412168"/>
            <a:ext cx="1756310" cy="36004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提案年度の取組②</a:t>
            </a:r>
          </a:p>
        </p:txBody>
      </p:sp>
      <p:sp>
        <p:nvSpPr>
          <p:cNvPr id="6" name="テキスト ボックス 5"/>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▼提案年度に取り組む内容について、具体に記載すること。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▼調査を実施する場合には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調査名、調査目的、調査対象、調査手法、調査項目、分析内容（集計項目）、成果（学び直し講座の開設）にどのように活用するか、を記載すること</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p>
          <a:p>
            <a:pPr marL="18097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上記は最小限の項目例であり、必要に応じて追加することは差し支えない。</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p:txBody>
      </p:sp>
      <p:grpSp>
        <p:nvGrpSpPr>
          <p:cNvPr id="2" name="グループ化 1">
            <a:extLst>
              <a:ext uri="{FF2B5EF4-FFF2-40B4-BE49-F238E27FC236}">
                <a16:creationId xmlns:a16="http://schemas.microsoft.com/office/drawing/2014/main" id="{B9C6282B-BF6D-A767-14E1-AE31C922EDB1}"/>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2A0EA795-8DBD-D966-1276-34F2CCF45F97}"/>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5" name="テキスト ボックス 4">
              <a:extLst>
                <a:ext uri="{FF2B5EF4-FFF2-40B4-BE49-F238E27FC236}">
                  <a16:creationId xmlns:a16="http://schemas.microsoft.com/office/drawing/2014/main" id="{D11D13D4-BA50-DF03-8E62-BDE77CC106DA}"/>
                </a:ext>
              </a:extLst>
            </p:cNvPr>
            <p:cNvSpPr txBox="1"/>
            <p:nvPr/>
          </p:nvSpPr>
          <p:spPr>
            <a:xfrm>
              <a:off x="452634" y="21510"/>
              <a:ext cx="898812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267646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464" y="476672"/>
            <a:ext cx="3700525"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事業実施に伴うアウトプット（成果物）</a:t>
            </a:r>
          </a:p>
        </p:txBody>
      </p:sp>
      <p:sp>
        <p:nvSpPr>
          <p:cNvPr id="3" name="テキスト ボックス 2"/>
          <p:cNvSpPr txBox="1"/>
          <p:nvPr/>
        </p:nvSpPr>
        <p:spPr>
          <a:xfrm>
            <a:off x="733312" y="2132856"/>
            <a:ext cx="8280000" cy="2308324"/>
          </a:xfrm>
          <a:prstGeom prst="rect">
            <a:avLst/>
          </a:prstGeom>
          <a:noFill/>
          <a:ln>
            <a:solidFill>
              <a:schemeClr val="tx2">
                <a:lumMod val="40000"/>
                <a:lumOff val="60000"/>
              </a:schemeClr>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▼「就職氷河期世代の講座受講者の就職者数を●人にする」など、ＫＰＩ（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）を定め、具体的な目標値を示すこと。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▼複数年度で取り組む場合は、最終的なアウトプットと各年度のアウトプットの双方がわかるように記載すること。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１１ポイント以上とすること。記載すべき事項が多く、枠に入り切らない場合のみ文字のポイントを調整しても構わないが、極端に小さくならないよう注意すること。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2" name="グループ化 1">
            <a:extLst>
              <a:ext uri="{FF2B5EF4-FFF2-40B4-BE49-F238E27FC236}">
                <a16:creationId xmlns:a16="http://schemas.microsoft.com/office/drawing/2014/main" id="{BB65A2EB-8A6B-D4DE-3173-39A0F06A8150}"/>
              </a:ext>
            </a:extLst>
          </p:cNvPr>
          <p:cNvGrpSpPr/>
          <p:nvPr/>
        </p:nvGrpSpPr>
        <p:grpSpPr>
          <a:xfrm>
            <a:off x="0" y="0"/>
            <a:ext cx="9912302" cy="355076"/>
            <a:chOff x="-6302" y="-27384"/>
            <a:chExt cx="9912302" cy="355076"/>
          </a:xfrm>
        </p:grpSpPr>
        <p:sp>
          <p:nvSpPr>
            <p:cNvPr id="4" name="正方形/長方形 3">
              <a:extLst>
                <a:ext uri="{FF2B5EF4-FFF2-40B4-BE49-F238E27FC236}">
                  <a16:creationId xmlns:a16="http://schemas.microsoft.com/office/drawing/2014/main" id="{8BBDD5F1-3BCD-49F9-A0E9-E9484D7FCC01}"/>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5" name="テキスト ボックス 4">
              <a:extLst>
                <a:ext uri="{FF2B5EF4-FFF2-40B4-BE49-F238E27FC236}">
                  <a16:creationId xmlns:a16="http://schemas.microsoft.com/office/drawing/2014/main" id="{DEA982F2-12EF-60B4-C257-05D46114D5A4}"/>
                </a:ext>
              </a:extLst>
            </p:cNvPr>
            <p:cNvSpPr txBox="1"/>
            <p:nvPr/>
          </p:nvSpPr>
          <p:spPr>
            <a:xfrm>
              <a:off x="440939" y="11654"/>
              <a:ext cx="903056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4078613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4050915291"/>
              </p:ext>
            </p:extLst>
          </p:nvPr>
        </p:nvGraphicFramePr>
        <p:xfrm>
          <a:off x="331506" y="828482"/>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rowSpan="2">
                  <a:txBody>
                    <a:bodyPr/>
                    <a:lstStyle/>
                    <a:p>
                      <a:pPr algn="ctr"/>
                      <a:r>
                        <a:rPr kumimoji="1" lang="ja-JP" altLang="en-US" sz="1400" dirty="0"/>
                        <a:t>単位</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gridSpan="3">
                  <a:txBody>
                    <a:bodyPr/>
                    <a:lstStyle/>
                    <a:p>
                      <a:pPr algn="ctr"/>
                      <a:r>
                        <a:rPr kumimoji="1" lang="ja-JP" altLang="en-US" sz="1400" dirty="0"/>
                        <a:t>目標値</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144688" y="2348880"/>
            <a:ext cx="6264696" cy="3600986"/>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▼「受講者の○○に関する習熟度を○年（事業開始前）に比べて○％向上する。」など、ＫＰＩ（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▼「当該</a:t>
            </a:r>
            <a:r>
              <a:rPr lang="en-US" altLang="ja-JP" sz="1200" dirty="0">
                <a:solidFill>
                  <a:srgbClr val="FFC000"/>
                </a:solidFill>
                <a:latin typeface="メイリオ"/>
                <a:ea typeface="メイリオ"/>
              </a:rPr>
              <a:t>KPI</a:t>
            </a:r>
            <a:r>
              <a:rPr lang="ja-JP" altLang="en-US" sz="1200" dirty="0">
                <a:solidFill>
                  <a:srgbClr val="FFC000"/>
                </a:solidFill>
                <a:latin typeface="メイリオ"/>
                <a:ea typeface="メイリオ"/>
              </a:rPr>
              <a:t>の測定方法」については、</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対象者及び人数、手法、実施時期等を簡潔に記載すること。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2" name="グループ化 1">
            <a:extLst>
              <a:ext uri="{FF2B5EF4-FFF2-40B4-BE49-F238E27FC236}">
                <a16:creationId xmlns:a16="http://schemas.microsoft.com/office/drawing/2014/main" id="{0D0F496C-0224-89B7-4796-604863F84BDE}"/>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A694537C-A5AF-16EF-27AC-A4893F980A23}"/>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4" name="テキスト ボックス 3">
              <a:extLst>
                <a:ext uri="{FF2B5EF4-FFF2-40B4-BE49-F238E27FC236}">
                  <a16:creationId xmlns:a16="http://schemas.microsoft.com/office/drawing/2014/main" id="{C49EEE06-A0A0-C5C4-A216-E953DD6121CF}"/>
                </a:ext>
              </a:extLst>
            </p:cNvPr>
            <p:cNvSpPr txBox="1"/>
            <p:nvPr/>
          </p:nvSpPr>
          <p:spPr>
            <a:xfrm>
              <a:off x="440939" y="11654"/>
              <a:ext cx="903056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令和○年度「専門職業人材の最新技能アップデートのための専修学校リカレント教育推進事業」企画提案書</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ja-JP" altLang="en-US" sz="105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05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7DF22854-5471-4D76-A61C-50AF16AABE74}" type="slidenum">
                <a:rPr kumimoji="1" lang="en-US" altLang="ja-JP" sz="10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000" b="0" i="0" u="none" strike="noStrike" kern="1200" cap="none" spc="-120" normalizeH="0" baseline="0" noProof="0" dirty="0">
                  <a:ln>
                    <a:noFill/>
                  </a:ln>
                  <a:solidFill>
                    <a:prstClr val="white"/>
                  </a:solidFill>
                  <a:effectLst/>
                  <a:uLnTx/>
                  <a:uFillTx/>
                  <a:latin typeface="游ゴシック Bold"/>
                  <a:ea typeface="游ゴシック Bold"/>
                  <a:cs typeface="+mn-cs"/>
                </a:rPr>
                <a:t>/14</a:t>
              </a:r>
              <a:r>
                <a:rPr kumimoji="1" lang="ja-JP" altLang="en-US" sz="1000" b="0" i="0" u="none" strike="noStrike" kern="1200" cap="none" spc="-120" normalizeH="0" baseline="0" noProof="0" dirty="0">
                  <a:ln>
                    <a:noFill/>
                  </a:ln>
                  <a:solidFill>
                    <a:prstClr val="white"/>
                  </a:solidFill>
                  <a:effectLst/>
                  <a:uLnTx/>
                  <a:uFillTx/>
                  <a:latin typeface="游ゴシック Bold"/>
                  <a:ea typeface="游ゴシック Bold"/>
                  <a:cs typeface="+mn-cs"/>
                </a:rPr>
                <a:t>）</a:t>
              </a:r>
            </a:p>
          </p:txBody>
        </p:sp>
      </p:grpSp>
    </p:spTree>
    <p:extLst>
      <p:ext uri="{BB962C8B-B14F-4D97-AF65-F5344CB8AC3E}">
        <p14:creationId xmlns:p14="http://schemas.microsoft.com/office/powerpoint/2010/main" val="313828523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14024</TotalTime>
  <Words>3686</Words>
  <Application>Microsoft Office PowerPoint</Application>
  <PresentationFormat>A4 210 x 297 mm</PresentationFormat>
  <Paragraphs>536</Paragraphs>
  <Slides>14</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14</vt:i4>
      </vt:variant>
    </vt:vector>
  </HeadingPairs>
  <TitlesOfParts>
    <vt:vector size="22" baseType="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227</cp:revision>
  <cp:lastPrinted>2020-03-27T05:24:51Z</cp:lastPrinted>
  <dcterms:created xsi:type="dcterms:W3CDTF">2015-11-11T08:20:08Z</dcterms:created>
  <dcterms:modified xsi:type="dcterms:W3CDTF">2023-02-06T10:10:35Z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2022-01-31T07:11:25Z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bc9c5671-7383-4e0b-bcf6-44f414977570</vt:lpwstr>
  </property>
  <property fmtid="{D5CDD505-2E9C-101B-9397-08002B2CF9AE}" pid="8" name="MSIP_Label_d899a617-f30e-4fb8-b81c-fb6d0b94ac5b_ContentBits">
    <vt:lpwstr>0</vt:lpwstr>
  </property>
</Properties>
</file>