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56" r:id="rId3"/>
    <p:sldId id="317" r:id="rId4"/>
    <p:sldId id="289" r:id="rId5"/>
    <p:sldId id="292" r:id="rId6"/>
    <p:sldId id="321" r:id="rId7"/>
    <p:sldId id="302" r:id="rId8"/>
    <p:sldId id="288" r:id="rId9"/>
    <p:sldId id="303" r:id="rId10"/>
    <p:sldId id="296" r:id="rId11"/>
    <p:sldId id="304" r:id="rId12"/>
    <p:sldId id="320" r:id="rId13"/>
    <p:sldId id="264" r:id="rId14"/>
    <p:sldId id="297" r:id="rId15"/>
    <p:sldId id="318" r:id="rId16"/>
    <p:sldId id="319" r:id="rId17"/>
    <p:sldId id="305" r:id="rId18"/>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8BB2"/>
    <a:srgbClr val="073B4C"/>
    <a:srgbClr val="EF476F"/>
    <a:srgbClr val="EF9694"/>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autoAdjust="0"/>
    <p:restoredTop sz="94622" autoAdjust="0"/>
  </p:normalViewPr>
  <p:slideViewPr>
    <p:cSldViewPr>
      <p:cViewPr varScale="1">
        <p:scale>
          <a:sx n="100" d="100"/>
          <a:sy n="100" d="100"/>
        </p:scale>
        <p:origin x="1596"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93842B9F-ECC9-41C1-B5AB-B9BE8FD4319D}" type="datetimeFigureOut">
              <a:rPr kumimoji="1" lang="ja-JP" altLang="en-US" smtClean="0"/>
              <a:t>2023/2/6</a:t>
            </a:fld>
            <a:endParaRPr kumimoji="1" lang="ja-JP" altLang="en-US"/>
          </a:p>
        </p:txBody>
      </p:sp>
      <p:sp>
        <p:nvSpPr>
          <p:cNvPr id="4" name="スライド イメージ プレースホルダー 3"/>
          <p:cNvSpPr>
            <a:spLocks noGrp="1" noRot="1" noChangeAspect="1"/>
          </p:cNvSpPr>
          <p:nvPr>
            <p:ph type="sldImg" idx="2"/>
          </p:nvPr>
        </p:nvSpPr>
        <p:spPr>
          <a:xfrm>
            <a:off x="1054100" y="1279525"/>
            <a:ext cx="4991100"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B3316A6F-2A4F-425D-9F44-BC197F9D6791}" type="slidenum">
              <a:rPr kumimoji="1" lang="ja-JP" altLang="en-US" smtClean="0"/>
              <a:t>‹#›</a:t>
            </a:fld>
            <a:endParaRPr kumimoji="1" lang="ja-JP" altLang="en-US"/>
          </a:p>
        </p:txBody>
      </p:sp>
    </p:spTree>
    <p:extLst>
      <p:ext uri="{BB962C8B-B14F-4D97-AF65-F5344CB8AC3E}">
        <p14:creationId xmlns:p14="http://schemas.microsoft.com/office/powerpoint/2010/main" val="23410616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2260EF-4784-492A-A386-D07E3DB45E1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35842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11254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0132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826642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42306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742010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353862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330647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4189498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42674551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1551069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05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2023/2/6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2023/2/6</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53307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44231" y="392212"/>
            <a:ext cx="1170000" cy="432048"/>
          </a:xfrm>
          <a:prstGeom prst="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j-ea"/>
                <a:ea typeface="+mj-ea"/>
              </a:rPr>
              <a:t>事業名</a:t>
            </a:r>
          </a:p>
        </p:txBody>
      </p:sp>
      <p:sp>
        <p:nvSpPr>
          <p:cNvPr id="11" name="正方形/長方形 10"/>
          <p:cNvSpPr/>
          <p:nvPr/>
        </p:nvSpPr>
        <p:spPr>
          <a:xfrm>
            <a:off x="1260622" y="392212"/>
            <a:ext cx="8574698" cy="432048"/>
          </a:xfrm>
          <a:prstGeom prst="rect">
            <a:avLst/>
          </a:prstGeom>
          <a:noFill/>
          <a:ln w="38100" cmpd="dbl">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C000"/>
                </a:solidFill>
                <a:latin typeface="+mn-ea"/>
              </a:rPr>
              <a:t>〇〇〇〇のための</a:t>
            </a:r>
            <a:r>
              <a:rPr lang="ja-JP" altLang="en-US" sz="1400" dirty="0">
                <a:solidFill>
                  <a:srgbClr val="FFC000"/>
                </a:solidFill>
                <a:latin typeface="+mn-ea"/>
              </a:rPr>
              <a:t>□□□□</a:t>
            </a:r>
            <a:r>
              <a:rPr kumimoji="1" lang="ja-JP" altLang="en-US" sz="1400" dirty="0">
                <a:solidFill>
                  <a:schemeClr val="tx1"/>
                </a:solidFill>
                <a:latin typeface="+mn-ea"/>
              </a:rPr>
              <a:t>事業</a:t>
            </a:r>
            <a:r>
              <a:rPr kumimoji="1" lang="ja-JP" altLang="en-US" sz="1200" dirty="0">
                <a:solidFill>
                  <a:srgbClr val="FFC000"/>
                </a:solidFill>
                <a:latin typeface="+mn-ea"/>
              </a:rPr>
              <a:t>（</a:t>
            </a:r>
            <a:r>
              <a:rPr kumimoji="1" lang="en-US" altLang="ja-JP" sz="1200" dirty="0">
                <a:solidFill>
                  <a:srgbClr val="FFC000"/>
                </a:solidFill>
                <a:latin typeface="+mn-ea"/>
              </a:rPr>
              <a:t>MS</a:t>
            </a:r>
            <a:r>
              <a:rPr kumimoji="1" lang="ja-JP" altLang="en-US" sz="1200" dirty="0">
                <a:solidFill>
                  <a:srgbClr val="FFC000"/>
                </a:solidFill>
                <a:latin typeface="+mn-ea"/>
              </a:rPr>
              <a:t>ｺﾞｼｯｸ </a:t>
            </a:r>
            <a:r>
              <a:rPr kumimoji="1" lang="en-US" altLang="ja-JP" sz="1200" dirty="0">
                <a:solidFill>
                  <a:srgbClr val="FFC000"/>
                </a:solidFill>
                <a:latin typeface="+mn-ea"/>
              </a:rPr>
              <a:t>or </a:t>
            </a:r>
            <a:r>
              <a:rPr kumimoji="1" lang="ja-JP" altLang="en-US" sz="1200" dirty="0">
                <a:solidFill>
                  <a:srgbClr val="FFC000"/>
                </a:solidFill>
                <a:latin typeface="+mn-ea"/>
              </a:rPr>
              <a:t>ﾒｲﾘｵ１４ポイント）</a:t>
            </a:r>
            <a:endParaRPr kumimoji="1" lang="ja-JP" altLang="en-US" sz="1400" dirty="0">
              <a:solidFill>
                <a:srgbClr val="FFC000"/>
              </a:solidFill>
              <a:latin typeface="+mn-ea"/>
            </a:endParaRPr>
          </a:p>
        </p:txBody>
      </p:sp>
      <p:sp>
        <p:nvSpPr>
          <p:cNvPr id="12" name="正方形/長方形 11"/>
          <p:cNvSpPr/>
          <p:nvPr/>
        </p:nvSpPr>
        <p:spPr>
          <a:xfrm>
            <a:off x="53464" y="882907"/>
            <a:ext cx="1170000" cy="432048"/>
          </a:xfrm>
          <a:prstGeom prst="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j-ea"/>
                <a:ea typeface="+mj-ea"/>
              </a:rPr>
              <a:t>提案者</a:t>
            </a:r>
            <a:endParaRPr kumimoji="1" lang="ja-JP" altLang="en-US" dirty="0">
              <a:latin typeface="+mj-ea"/>
              <a:ea typeface="+mj-ea"/>
            </a:endParaRPr>
          </a:p>
        </p:txBody>
      </p:sp>
      <p:sp>
        <p:nvSpPr>
          <p:cNvPr id="13" name="正方形/長方形 12"/>
          <p:cNvSpPr/>
          <p:nvPr/>
        </p:nvSpPr>
        <p:spPr>
          <a:xfrm>
            <a:off x="1269854" y="882907"/>
            <a:ext cx="8570768" cy="432048"/>
          </a:xfrm>
          <a:prstGeom prst="rect">
            <a:avLst/>
          </a:prstGeom>
          <a:noFill/>
          <a:ln w="38100" cmpd="dbl">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C000"/>
                </a:solidFill>
                <a:latin typeface="+mn-ea"/>
              </a:rPr>
              <a:t>学校法人〇〇学園　△△専門学校（</a:t>
            </a:r>
            <a:r>
              <a:rPr kumimoji="1" lang="en-US" altLang="ja-JP" sz="1400" dirty="0">
                <a:solidFill>
                  <a:srgbClr val="FFC000"/>
                </a:solidFill>
                <a:latin typeface="+mn-ea"/>
              </a:rPr>
              <a:t>MS</a:t>
            </a:r>
            <a:r>
              <a:rPr kumimoji="1" lang="ja-JP" altLang="en-US" sz="1400" dirty="0">
                <a:solidFill>
                  <a:srgbClr val="FFC000"/>
                </a:solidFill>
                <a:latin typeface="+mn-ea"/>
              </a:rPr>
              <a:t>ｺﾞｼｯｸ </a:t>
            </a:r>
            <a:r>
              <a:rPr kumimoji="1" lang="en-US" altLang="ja-JP" sz="1400" dirty="0">
                <a:solidFill>
                  <a:srgbClr val="FFC000"/>
                </a:solidFill>
                <a:latin typeface="+mn-ea"/>
              </a:rPr>
              <a:t>or </a:t>
            </a:r>
            <a:r>
              <a:rPr kumimoji="1" lang="ja-JP" altLang="en-US" sz="1400" dirty="0">
                <a:solidFill>
                  <a:srgbClr val="FFC000"/>
                </a:solidFill>
                <a:latin typeface="+mn-ea"/>
              </a:rPr>
              <a:t>ﾒｲﾘｵ１４ポイント）</a:t>
            </a:r>
          </a:p>
        </p:txBody>
      </p:sp>
      <p:sp>
        <p:nvSpPr>
          <p:cNvPr id="15" name="角丸四角形 14"/>
          <p:cNvSpPr/>
          <p:nvPr/>
        </p:nvSpPr>
        <p:spPr>
          <a:xfrm>
            <a:off x="53464" y="1850918"/>
            <a:ext cx="195000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事業の趣旨・目的</a:t>
            </a:r>
          </a:p>
        </p:txBody>
      </p:sp>
      <p:sp>
        <p:nvSpPr>
          <p:cNvPr id="16" name="正方形/長方形 15"/>
          <p:cNvSpPr/>
          <p:nvPr/>
        </p:nvSpPr>
        <p:spPr>
          <a:xfrm>
            <a:off x="103204" y="2168062"/>
            <a:ext cx="4875000" cy="4651838"/>
          </a:xfrm>
          <a:prstGeom prst="rect">
            <a:avLst/>
          </a:prstGeom>
          <a:noFill/>
          <a:ln w="38100" cmpd="dbl">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rgbClr val="FFC000"/>
                </a:solidFill>
                <a:latin typeface="+mn-ea"/>
              </a:rPr>
              <a:t>①〇〇〇〇〇〇〇〇⑩〇〇〇〇〇〇〇〇〇⑳〇〇〇〇〇〇〇〇〇㉚</a:t>
            </a:r>
            <a:endParaRPr lang="en-US" altLang="ja-JP" sz="1200" dirty="0">
              <a:solidFill>
                <a:srgbClr val="FFC000"/>
              </a:solidFill>
              <a:latin typeface="+mn-ea"/>
            </a:endParaRPr>
          </a:p>
          <a:p>
            <a:r>
              <a:rPr lang="ja-JP" altLang="en-US" sz="1200" dirty="0">
                <a:solidFill>
                  <a:srgbClr val="FFC000"/>
                </a:solidFill>
                <a:latin typeface="+mn-ea"/>
              </a:rPr>
              <a:t>②　　</a:t>
            </a:r>
            <a:endParaRPr lang="en-US" altLang="ja-JP" sz="1200" dirty="0">
              <a:solidFill>
                <a:srgbClr val="FFC000"/>
              </a:solidFill>
              <a:latin typeface="+mn-ea"/>
            </a:endParaRPr>
          </a:p>
          <a:p>
            <a:r>
              <a:rPr lang="ja-JP" altLang="en-US" sz="1200" dirty="0">
                <a:solidFill>
                  <a:srgbClr val="FFC000"/>
                </a:solidFill>
                <a:latin typeface="+mn-ea"/>
              </a:rPr>
              <a:t>③　　　　　（</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a:t>
            </a:r>
            <a:endParaRPr lang="en-US" altLang="ja-JP" sz="1200" dirty="0">
              <a:solidFill>
                <a:srgbClr val="FFC000"/>
              </a:solidFill>
              <a:latin typeface="+mn-ea"/>
            </a:endParaRPr>
          </a:p>
          <a:p>
            <a:r>
              <a:rPr lang="ja-JP" altLang="en-US" sz="1200" dirty="0">
                <a:solidFill>
                  <a:srgbClr val="FFC000"/>
                </a:solidFill>
                <a:latin typeface="+mn-ea"/>
              </a:rPr>
              <a:t>④　　　　　（１行 ３０文字 </a:t>
            </a:r>
            <a:r>
              <a:rPr lang="en-US" altLang="ja-JP" sz="1200" dirty="0">
                <a:solidFill>
                  <a:srgbClr val="FFC000"/>
                </a:solidFill>
                <a:latin typeface="+mn-ea"/>
              </a:rPr>
              <a:t>×</a:t>
            </a:r>
            <a:r>
              <a:rPr lang="ja-JP" altLang="en-US" sz="1200" dirty="0">
                <a:solidFill>
                  <a:srgbClr val="FFC000"/>
                </a:solidFill>
                <a:latin typeface="+mn-ea"/>
              </a:rPr>
              <a:t> ２５行以内）</a:t>
            </a:r>
            <a:endParaRPr lang="en-US" altLang="ja-JP" sz="1200" dirty="0">
              <a:solidFill>
                <a:srgbClr val="FFC000"/>
              </a:solidFill>
              <a:latin typeface="+mn-ea"/>
            </a:endParaRPr>
          </a:p>
          <a:p>
            <a:r>
              <a:rPr lang="ja-JP" altLang="en-US" sz="1200" dirty="0">
                <a:solidFill>
                  <a:srgbClr val="FFC000"/>
                </a:solidFill>
                <a:latin typeface="+mn-ea"/>
              </a:rPr>
              <a:t>⑤　　　　　</a:t>
            </a:r>
            <a:r>
              <a:rPr lang="en-US" altLang="ja-JP" sz="1200" dirty="0">
                <a:solidFill>
                  <a:srgbClr val="FFC000"/>
                </a:solidFill>
                <a:latin typeface="+mn-ea"/>
              </a:rPr>
              <a:t>※</a:t>
            </a:r>
            <a:r>
              <a:rPr lang="ja-JP" altLang="en-US" sz="1200" dirty="0">
                <a:solidFill>
                  <a:srgbClr val="FFC000"/>
                </a:solidFill>
                <a:latin typeface="+mn-ea"/>
              </a:rPr>
              <a:t>７５０文字以内を厳守すること。</a:t>
            </a:r>
            <a:endParaRPr lang="en-US" altLang="ja-JP" sz="1200" dirty="0">
              <a:solidFill>
                <a:srgbClr val="FFC000"/>
              </a:solidFill>
              <a:latin typeface="+mn-ea"/>
            </a:endParaRPr>
          </a:p>
          <a:p>
            <a:r>
              <a:rPr lang="ja-JP" altLang="en-US" sz="1200" dirty="0">
                <a:solidFill>
                  <a:srgbClr val="FFC000"/>
                </a:solidFill>
                <a:latin typeface="+mn-ea"/>
              </a:rPr>
              <a:t>⑥</a:t>
            </a:r>
            <a:endParaRPr lang="en-US" altLang="ja-JP" sz="1200" dirty="0">
              <a:solidFill>
                <a:srgbClr val="FFC000"/>
              </a:solidFill>
              <a:latin typeface="+mn-ea"/>
            </a:endParaRPr>
          </a:p>
          <a:p>
            <a:r>
              <a:rPr lang="ja-JP" altLang="en-US" sz="1200" dirty="0">
                <a:solidFill>
                  <a:srgbClr val="FFC000"/>
                </a:solidFill>
                <a:latin typeface="+mn-ea"/>
              </a:rPr>
              <a:t>⑦</a:t>
            </a:r>
            <a:endParaRPr lang="en-US" altLang="ja-JP" sz="1200" dirty="0">
              <a:solidFill>
                <a:srgbClr val="FFC000"/>
              </a:solidFill>
              <a:latin typeface="+mn-ea"/>
            </a:endParaRPr>
          </a:p>
          <a:p>
            <a:r>
              <a:rPr lang="ja-JP" altLang="en-US" sz="1200" dirty="0">
                <a:solidFill>
                  <a:srgbClr val="FFC000"/>
                </a:solidFill>
                <a:latin typeface="+mn-ea"/>
              </a:rPr>
              <a:t>⑧</a:t>
            </a:r>
            <a:endParaRPr lang="en-US" altLang="ja-JP" sz="1200" dirty="0">
              <a:solidFill>
                <a:srgbClr val="FFC000"/>
              </a:solidFill>
              <a:latin typeface="+mn-ea"/>
            </a:endParaRPr>
          </a:p>
          <a:p>
            <a:r>
              <a:rPr lang="ja-JP" altLang="en-US" sz="1200" dirty="0">
                <a:solidFill>
                  <a:srgbClr val="FFC000"/>
                </a:solidFill>
                <a:latin typeface="+mn-ea"/>
              </a:rPr>
              <a:t>⑨</a:t>
            </a:r>
            <a:endParaRPr lang="en-US" altLang="ja-JP" sz="1200" dirty="0">
              <a:solidFill>
                <a:srgbClr val="FFC000"/>
              </a:solidFill>
              <a:latin typeface="+mn-ea"/>
            </a:endParaRPr>
          </a:p>
          <a:p>
            <a:r>
              <a:rPr lang="ja-JP" altLang="en-US" sz="1200" dirty="0">
                <a:solidFill>
                  <a:srgbClr val="FFC000"/>
                </a:solidFill>
                <a:latin typeface="+mn-ea"/>
              </a:rPr>
              <a:t>⑩行目</a:t>
            </a:r>
            <a:endParaRPr lang="en-US" altLang="ja-JP" sz="1200" dirty="0">
              <a:solidFill>
                <a:srgbClr val="FFC000"/>
              </a:solidFill>
              <a:latin typeface="+mn-ea"/>
            </a:endParaRPr>
          </a:p>
          <a:p>
            <a:r>
              <a:rPr lang="ja-JP" altLang="en-US" sz="1200" dirty="0">
                <a:solidFill>
                  <a:srgbClr val="FFC000"/>
                </a:solidFill>
                <a:latin typeface="+mn-ea"/>
              </a:rPr>
              <a:t>⑪</a:t>
            </a:r>
            <a:endParaRPr lang="en-US" altLang="ja-JP" sz="1200" dirty="0">
              <a:solidFill>
                <a:srgbClr val="FFC000"/>
              </a:solidFill>
              <a:latin typeface="+mn-ea"/>
            </a:endParaRPr>
          </a:p>
          <a:p>
            <a:r>
              <a:rPr lang="ja-JP" altLang="en-US" sz="1200" dirty="0">
                <a:solidFill>
                  <a:srgbClr val="FFC000"/>
                </a:solidFill>
                <a:latin typeface="+mn-ea"/>
              </a:rPr>
              <a:t>⑫</a:t>
            </a:r>
            <a:endParaRPr lang="en-US" altLang="ja-JP" sz="1200" dirty="0">
              <a:solidFill>
                <a:srgbClr val="FFC000"/>
              </a:solidFill>
              <a:latin typeface="+mn-ea"/>
            </a:endParaRPr>
          </a:p>
          <a:p>
            <a:r>
              <a:rPr lang="ja-JP" altLang="en-US" sz="1200" dirty="0">
                <a:solidFill>
                  <a:srgbClr val="FFC000"/>
                </a:solidFill>
                <a:latin typeface="+mn-ea"/>
              </a:rPr>
              <a:t>⑬</a:t>
            </a:r>
            <a:endParaRPr lang="en-US" altLang="ja-JP" sz="1200" dirty="0">
              <a:solidFill>
                <a:srgbClr val="FFC000"/>
              </a:solidFill>
              <a:latin typeface="+mn-ea"/>
            </a:endParaRPr>
          </a:p>
          <a:p>
            <a:r>
              <a:rPr lang="ja-JP" altLang="en-US" sz="1200" dirty="0">
                <a:solidFill>
                  <a:srgbClr val="FFC000"/>
                </a:solidFill>
                <a:latin typeface="+mn-ea"/>
              </a:rPr>
              <a:t>⑭</a:t>
            </a:r>
            <a:endParaRPr lang="en-US" altLang="ja-JP" sz="1200" dirty="0">
              <a:solidFill>
                <a:srgbClr val="FFC000"/>
              </a:solidFill>
              <a:latin typeface="+mn-ea"/>
            </a:endParaRPr>
          </a:p>
          <a:p>
            <a:r>
              <a:rPr lang="ja-JP" altLang="en-US" sz="1200" dirty="0">
                <a:solidFill>
                  <a:srgbClr val="FFC000"/>
                </a:solidFill>
                <a:latin typeface="+mn-ea"/>
              </a:rPr>
              <a:t>⑮</a:t>
            </a:r>
            <a:endParaRPr lang="en-US" altLang="ja-JP" sz="1200" dirty="0">
              <a:solidFill>
                <a:srgbClr val="FFC000"/>
              </a:solidFill>
              <a:latin typeface="+mn-ea"/>
            </a:endParaRPr>
          </a:p>
          <a:p>
            <a:r>
              <a:rPr lang="ja-JP" altLang="en-US" sz="1200" dirty="0">
                <a:solidFill>
                  <a:srgbClr val="FFC000"/>
                </a:solidFill>
                <a:latin typeface="+mn-ea"/>
              </a:rPr>
              <a:t>⑯</a:t>
            </a:r>
            <a:endParaRPr lang="en-US" altLang="ja-JP" sz="1200" dirty="0">
              <a:solidFill>
                <a:srgbClr val="FFC000"/>
              </a:solidFill>
              <a:latin typeface="+mn-ea"/>
            </a:endParaRPr>
          </a:p>
          <a:p>
            <a:r>
              <a:rPr lang="ja-JP" altLang="en-US" sz="1200" dirty="0">
                <a:solidFill>
                  <a:srgbClr val="FFC000"/>
                </a:solidFill>
                <a:latin typeface="+mn-ea"/>
              </a:rPr>
              <a:t>⑰</a:t>
            </a:r>
            <a:endParaRPr lang="en-US" altLang="ja-JP" sz="1200" dirty="0">
              <a:solidFill>
                <a:srgbClr val="FFC000"/>
              </a:solidFill>
              <a:latin typeface="+mn-ea"/>
            </a:endParaRPr>
          </a:p>
          <a:p>
            <a:r>
              <a:rPr lang="ja-JP" altLang="en-US" sz="1200" dirty="0">
                <a:solidFill>
                  <a:srgbClr val="FFC000"/>
                </a:solidFill>
                <a:latin typeface="+mn-ea"/>
              </a:rPr>
              <a:t>⑱</a:t>
            </a:r>
            <a:endParaRPr lang="en-US" altLang="ja-JP" sz="1200" dirty="0">
              <a:solidFill>
                <a:srgbClr val="FFC000"/>
              </a:solidFill>
              <a:latin typeface="+mn-ea"/>
            </a:endParaRPr>
          </a:p>
          <a:p>
            <a:r>
              <a:rPr lang="ja-JP" altLang="en-US" sz="1200" dirty="0">
                <a:solidFill>
                  <a:srgbClr val="FFC000"/>
                </a:solidFill>
                <a:latin typeface="+mn-ea"/>
              </a:rPr>
              <a:t>⑲</a:t>
            </a:r>
            <a:endParaRPr lang="en-US" altLang="ja-JP" sz="1200" dirty="0">
              <a:solidFill>
                <a:srgbClr val="FFC000"/>
              </a:solidFill>
              <a:latin typeface="+mn-ea"/>
            </a:endParaRPr>
          </a:p>
          <a:p>
            <a:r>
              <a:rPr lang="ja-JP" altLang="en-US" sz="1200" dirty="0">
                <a:solidFill>
                  <a:srgbClr val="FFC000"/>
                </a:solidFill>
                <a:latin typeface="+mn-ea"/>
              </a:rPr>
              <a:t>⑳行目</a:t>
            </a:r>
            <a:endParaRPr lang="en-US" altLang="ja-JP" sz="1200" dirty="0">
              <a:solidFill>
                <a:srgbClr val="FFC000"/>
              </a:solidFill>
              <a:latin typeface="+mn-ea"/>
            </a:endParaRPr>
          </a:p>
          <a:p>
            <a:r>
              <a:rPr lang="ja-JP" altLang="en-US" sz="1200" dirty="0">
                <a:solidFill>
                  <a:srgbClr val="FFC000"/>
                </a:solidFill>
                <a:latin typeface="+mn-ea"/>
              </a:rPr>
              <a:t>㉑</a:t>
            </a:r>
            <a:endParaRPr lang="en-US" altLang="ja-JP" sz="1200" dirty="0">
              <a:solidFill>
                <a:srgbClr val="FFC000"/>
              </a:solidFill>
              <a:latin typeface="+mn-ea"/>
            </a:endParaRPr>
          </a:p>
          <a:p>
            <a:r>
              <a:rPr lang="ja-JP" altLang="en-US" sz="1200" dirty="0">
                <a:solidFill>
                  <a:srgbClr val="FFC000"/>
                </a:solidFill>
                <a:latin typeface="+mn-ea"/>
              </a:rPr>
              <a:t>㉒</a:t>
            </a:r>
            <a:endParaRPr lang="en-US" altLang="ja-JP" sz="1200" dirty="0">
              <a:solidFill>
                <a:srgbClr val="FFC000"/>
              </a:solidFill>
              <a:latin typeface="+mn-ea"/>
            </a:endParaRPr>
          </a:p>
          <a:p>
            <a:r>
              <a:rPr lang="ja-JP" altLang="en-US" sz="1200" dirty="0">
                <a:solidFill>
                  <a:srgbClr val="FFC000"/>
                </a:solidFill>
                <a:latin typeface="+mn-ea"/>
              </a:rPr>
              <a:t>㉓</a:t>
            </a:r>
            <a:endParaRPr lang="en-US" altLang="ja-JP" sz="1200" dirty="0">
              <a:solidFill>
                <a:srgbClr val="FFC000"/>
              </a:solidFill>
              <a:latin typeface="+mn-ea"/>
            </a:endParaRPr>
          </a:p>
          <a:p>
            <a:r>
              <a:rPr lang="ja-JP" altLang="en-US" sz="1200" dirty="0">
                <a:solidFill>
                  <a:srgbClr val="FFC000"/>
                </a:solidFill>
                <a:latin typeface="+mn-ea"/>
              </a:rPr>
              <a:t>㉔</a:t>
            </a:r>
            <a:endParaRPr lang="en-US" altLang="ja-JP" sz="1200" dirty="0">
              <a:solidFill>
                <a:srgbClr val="FFC000"/>
              </a:solidFill>
              <a:latin typeface="+mn-ea"/>
            </a:endParaRPr>
          </a:p>
          <a:p>
            <a:r>
              <a:rPr lang="ja-JP" altLang="en-US" sz="1200" dirty="0">
                <a:solidFill>
                  <a:srgbClr val="FFC000"/>
                </a:solidFill>
                <a:latin typeface="+mn-ea"/>
              </a:rPr>
              <a:t>㉕行目</a:t>
            </a:r>
            <a:endParaRPr lang="en-US" altLang="ja-JP" sz="1200" dirty="0">
              <a:solidFill>
                <a:srgbClr val="FFC000"/>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p:txBody>
      </p:sp>
      <p:sp>
        <p:nvSpPr>
          <p:cNvPr id="23" name="角丸四角形 22"/>
          <p:cNvSpPr/>
          <p:nvPr/>
        </p:nvSpPr>
        <p:spPr>
          <a:xfrm>
            <a:off x="5159510" y="1886274"/>
            <a:ext cx="1809714" cy="255155"/>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基本情報・目標等</a:t>
            </a:r>
          </a:p>
        </p:txBody>
      </p:sp>
      <p:sp>
        <p:nvSpPr>
          <p:cNvPr id="17" name="正方形/長方形 16"/>
          <p:cNvSpPr/>
          <p:nvPr/>
        </p:nvSpPr>
        <p:spPr>
          <a:xfrm>
            <a:off x="53464" y="1368583"/>
            <a:ext cx="1170000" cy="432048"/>
          </a:xfrm>
          <a:prstGeom prst="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j-ea"/>
                <a:ea typeface="+mj-ea"/>
              </a:rPr>
              <a:t>所要経費</a:t>
            </a:r>
            <a:endParaRPr kumimoji="1" lang="ja-JP" altLang="en-US" dirty="0">
              <a:latin typeface="+mj-ea"/>
              <a:ea typeface="+mj-ea"/>
            </a:endParaRPr>
          </a:p>
        </p:txBody>
      </p:sp>
      <p:sp>
        <p:nvSpPr>
          <p:cNvPr id="18" name="正方形/長方形 17"/>
          <p:cNvSpPr/>
          <p:nvPr/>
        </p:nvSpPr>
        <p:spPr>
          <a:xfrm>
            <a:off x="1269854" y="1378108"/>
            <a:ext cx="8582682" cy="432000"/>
          </a:xfrm>
          <a:prstGeom prst="rect">
            <a:avLst/>
          </a:prstGeom>
          <a:noFill/>
          <a:ln w="38100" cmpd="dbl">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C000"/>
                </a:solidFill>
                <a:latin typeface="+mn-ea"/>
              </a:rPr>
              <a:t>１２，３４５</a:t>
            </a:r>
            <a:r>
              <a:rPr lang="ja-JP" altLang="en-US" sz="1400" dirty="0">
                <a:solidFill>
                  <a:schemeClr val="tx1"/>
                </a:solidFill>
                <a:latin typeface="+mn-ea"/>
              </a:rPr>
              <a:t>千円</a:t>
            </a:r>
            <a:r>
              <a:rPr lang="ja-JP" altLang="en-US" sz="800" dirty="0">
                <a:solidFill>
                  <a:srgbClr val="FFC000"/>
                </a:solidFill>
                <a:latin typeface="+mn-ea"/>
              </a:rPr>
              <a:t>（提案年度の所要経費のみ記載）</a:t>
            </a:r>
            <a:r>
              <a:rPr lang="ja-JP" altLang="en-US" sz="1050" dirty="0">
                <a:solidFill>
                  <a:srgbClr val="FFC000"/>
                </a:solidFill>
                <a:latin typeface="+mn-ea"/>
              </a:rPr>
              <a:t>（</a:t>
            </a:r>
            <a:r>
              <a:rPr lang="en-US" altLang="ja-JP" sz="1050" dirty="0">
                <a:solidFill>
                  <a:srgbClr val="FFC000"/>
                </a:solidFill>
                <a:latin typeface="+mn-ea"/>
              </a:rPr>
              <a:t>MS</a:t>
            </a:r>
            <a:r>
              <a:rPr lang="ja-JP" altLang="en-US" sz="1050" dirty="0">
                <a:solidFill>
                  <a:srgbClr val="FFC000"/>
                </a:solidFill>
                <a:latin typeface="+mn-ea"/>
              </a:rPr>
              <a:t>ｺﾞｼｯｸ </a:t>
            </a:r>
            <a:r>
              <a:rPr lang="en-US" altLang="ja-JP" sz="1050" dirty="0">
                <a:solidFill>
                  <a:srgbClr val="FFC000"/>
                </a:solidFill>
                <a:latin typeface="+mn-ea"/>
              </a:rPr>
              <a:t>or </a:t>
            </a:r>
            <a:r>
              <a:rPr lang="ja-JP" altLang="en-US" sz="1050" dirty="0">
                <a:solidFill>
                  <a:srgbClr val="FFC000"/>
                </a:solidFill>
                <a:latin typeface="+mn-ea"/>
              </a:rPr>
              <a:t>ﾒｲﾘｵ　１４ポイント</a:t>
            </a:r>
            <a:r>
              <a:rPr kumimoji="1" lang="ja-JP" altLang="en-US" sz="1050" dirty="0">
                <a:solidFill>
                  <a:srgbClr val="FFC000"/>
                </a:solidFill>
                <a:latin typeface="+mn-ea"/>
              </a:rPr>
              <a:t>）　</a:t>
            </a:r>
            <a:r>
              <a:rPr kumimoji="1" lang="en-US" altLang="ja-JP" sz="1050" dirty="0">
                <a:solidFill>
                  <a:srgbClr val="FFC000"/>
                </a:solidFill>
                <a:latin typeface="+mn-ea"/>
              </a:rPr>
              <a:t>※</a:t>
            </a:r>
            <a:r>
              <a:rPr kumimoji="1" lang="ja-JP" altLang="en-US" sz="1050" dirty="0">
                <a:solidFill>
                  <a:srgbClr val="FFC000"/>
                </a:solidFill>
                <a:latin typeface="+mn-ea"/>
              </a:rPr>
              <a:t>千円未満切捨て</a:t>
            </a:r>
          </a:p>
        </p:txBody>
      </p:sp>
      <p:grpSp>
        <p:nvGrpSpPr>
          <p:cNvPr id="3" name="グループ化 2">
            <a:extLst>
              <a:ext uri="{FF2B5EF4-FFF2-40B4-BE49-F238E27FC236}">
                <a16:creationId xmlns:a16="http://schemas.microsoft.com/office/drawing/2014/main" id="{C71A0321-BB95-2526-626A-5A91B16D4122}"/>
              </a:ext>
            </a:extLst>
          </p:cNvPr>
          <p:cNvGrpSpPr/>
          <p:nvPr/>
        </p:nvGrpSpPr>
        <p:grpSpPr>
          <a:xfrm>
            <a:off x="-59829" y="-27384"/>
            <a:ext cx="10158122" cy="355076"/>
            <a:chOff x="-59829" y="-27384"/>
            <a:chExt cx="10158122" cy="355076"/>
          </a:xfrm>
        </p:grpSpPr>
        <p:sp>
          <p:nvSpPr>
            <p:cNvPr id="6" name="正方形/長方形 5"/>
            <p:cNvSpPr/>
            <p:nvPr/>
          </p:nvSpPr>
          <p:spPr>
            <a:xfrm>
              <a:off x="0" y="-27384"/>
              <a:ext cx="9906000"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59829" y="12998"/>
              <a:ext cx="8988127"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年度「専門職業人材の最新技能アップデートのための専修学校リカレント教育推進事業」企画提案書</a:t>
              </a:r>
              <a:r>
                <a:rPr kumimoji="1" lang="ja-JP" altLang="en-US" sz="1050" spc="-120" dirty="0">
                  <a:solidFill>
                    <a:schemeClr val="bg1"/>
                  </a:solidFill>
                  <a:latin typeface="+mj-ea"/>
                  <a:ea typeface="+mj-ea"/>
                </a:rPr>
                <a:t>（</a:t>
              </a:r>
              <a:r>
                <a:rPr kumimoji="1" lang="ja-JP" altLang="en-US" sz="1050" spc="-160" dirty="0">
                  <a:solidFill>
                    <a:schemeClr val="bg1"/>
                  </a:solidFill>
                  <a:latin typeface="+mj-ea"/>
                  <a:ea typeface="+mj-ea"/>
                </a:rPr>
                <a:t>アップデートプログラムの開発</a:t>
              </a:r>
              <a:r>
                <a:rPr kumimoji="1" lang="ja-JP" altLang="en-US" sz="1050" spc="-120" dirty="0">
                  <a:solidFill>
                    <a:schemeClr val="bg1"/>
                  </a:solidFill>
                  <a:latin typeface="+mj-ea"/>
                  <a:ea typeface="+mj-ea"/>
                </a:rPr>
                <a:t>）</a:t>
              </a:r>
              <a:r>
                <a:rPr kumimoji="1" lang="en-US" altLang="ja-JP" sz="1000" spc="-120" dirty="0">
                  <a:solidFill>
                    <a:schemeClr val="bg1"/>
                  </a:solidFill>
                  <a:latin typeface="+mj-ea"/>
                  <a:ea typeface="+mj-ea"/>
                </a:rPr>
                <a:t>(</a:t>
              </a:r>
              <a:fld id="{7DF22854-5471-4D76-A61C-50AF16AABE74}" type="slidenum">
                <a:rPr kumimoji="1" lang="en-US" altLang="ja-JP" sz="1000" spc="-120" smtClean="0">
                  <a:solidFill>
                    <a:schemeClr val="bg1"/>
                  </a:solidFill>
                  <a:latin typeface="+mj-ea"/>
                  <a:ea typeface="+mj-ea"/>
                </a:rPr>
                <a:t>1</a:t>
              </a:fld>
              <a:r>
                <a:rPr lang="en-US" altLang="ja-JP" sz="1000" spc="-120" dirty="0">
                  <a:solidFill>
                    <a:schemeClr val="bg1"/>
                  </a:solidFill>
                  <a:latin typeface="+mj-ea"/>
                  <a:ea typeface="+mj-ea"/>
                </a:rPr>
                <a:t>/16</a:t>
              </a:r>
              <a:r>
                <a:rPr lang="ja-JP" altLang="en-US" sz="1000" spc="-120" dirty="0">
                  <a:solidFill>
                    <a:schemeClr val="bg1"/>
                  </a:solidFill>
                  <a:latin typeface="+mj-ea"/>
                  <a:ea typeface="+mj-ea"/>
                </a:rPr>
                <a:t>）</a:t>
              </a:r>
              <a:endParaRPr kumimoji="1" lang="ja-JP" altLang="en-US" sz="1000" spc="-120" dirty="0">
                <a:solidFill>
                  <a:schemeClr val="bg1"/>
                </a:solidFill>
                <a:latin typeface="+mj-ea"/>
                <a:ea typeface="+mj-ea"/>
              </a:endParaRPr>
            </a:p>
          </p:txBody>
        </p:sp>
        <p:sp>
          <p:nvSpPr>
            <p:cNvPr id="2" name="テキスト ボックス 1"/>
            <p:cNvSpPr txBox="1"/>
            <p:nvPr/>
          </p:nvSpPr>
          <p:spPr>
            <a:xfrm>
              <a:off x="8808530" y="34463"/>
              <a:ext cx="1289763" cy="276999"/>
            </a:xfrm>
            <a:prstGeom prst="rect">
              <a:avLst/>
            </a:prstGeom>
            <a:noFill/>
          </p:spPr>
          <p:txBody>
            <a:bodyPr wrap="square" rtlCol="0">
              <a:spAutoFit/>
            </a:bodyPr>
            <a:lstStyle/>
            <a:p>
              <a:r>
                <a:rPr lang="en-US" altLang="ja-JP" sz="1200" b="1" dirty="0">
                  <a:solidFill>
                    <a:schemeClr val="bg1"/>
                  </a:solidFill>
                </a:rPr>
                <a:t>【</a:t>
              </a:r>
              <a:r>
                <a:rPr kumimoji="1" lang="ja-JP" altLang="en-US" sz="1200" b="1" dirty="0">
                  <a:solidFill>
                    <a:schemeClr val="bg1"/>
                  </a:solidFill>
                </a:rPr>
                <a:t>様式１ー１</a:t>
              </a:r>
              <a:r>
                <a:rPr kumimoji="1" lang="en-US" altLang="ja-JP" sz="1200" b="1" dirty="0">
                  <a:solidFill>
                    <a:schemeClr val="bg1"/>
                  </a:solidFill>
                </a:rPr>
                <a:t>】</a:t>
              </a:r>
              <a:endParaRPr kumimoji="1" lang="ja-JP" altLang="en-US" sz="1200" b="1" dirty="0">
                <a:solidFill>
                  <a:schemeClr val="bg1"/>
                </a:solidFill>
              </a:endParaRPr>
            </a:p>
          </p:txBody>
        </p:sp>
      </p:grpSp>
      <p:sp>
        <p:nvSpPr>
          <p:cNvPr id="25" name="角丸四角形 6"/>
          <p:cNvSpPr/>
          <p:nvPr/>
        </p:nvSpPr>
        <p:spPr>
          <a:xfrm>
            <a:off x="7058276" y="-791397"/>
            <a:ext cx="3740044" cy="445521"/>
          </a:xfrm>
          <a:prstGeom prst="roundRect">
            <a:avLst/>
          </a:prstGeom>
          <a:solidFill>
            <a:schemeClr val="bg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a:solidFill>
                  <a:srgbClr val="FFC000"/>
                </a:solidFill>
              </a:rPr>
              <a:t>※</a:t>
            </a:r>
            <a:r>
              <a:rPr lang="ja-JP" altLang="en-US" sz="900" dirty="0">
                <a:solidFill>
                  <a:srgbClr val="FFC000"/>
                </a:solidFill>
              </a:rPr>
              <a:t>「当該ページ／全体ページ数」を記載すること（以下同じ）</a:t>
            </a:r>
            <a:endParaRPr lang="en-US" altLang="ja-JP" sz="900" dirty="0">
              <a:solidFill>
                <a:srgbClr val="FFC000"/>
              </a:solidFill>
            </a:endParaRPr>
          </a:p>
          <a:p>
            <a:r>
              <a:rPr lang="ja-JP" altLang="en-US" sz="900" dirty="0">
                <a:solidFill>
                  <a:srgbClr val="FFC000"/>
                </a:solidFill>
              </a:rPr>
              <a:t>　（当該ページ数は自動的に入力されます。</a:t>
            </a:r>
            <a:endParaRPr lang="en-US" altLang="ja-JP" sz="900" dirty="0">
              <a:solidFill>
                <a:srgbClr val="FFC000"/>
              </a:solidFill>
            </a:endParaRPr>
          </a:p>
          <a:p>
            <a:r>
              <a:rPr lang="ja-JP" altLang="en-US" sz="900" dirty="0">
                <a:solidFill>
                  <a:srgbClr val="FFC000"/>
                </a:solidFill>
              </a:rPr>
              <a:t>　全体ページは置換機能で変換すれば一括で変更できます）</a:t>
            </a:r>
          </a:p>
        </p:txBody>
      </p:sp>
      <p:cxnSp>
        <p:nvCxnSpPr>
          <p:cNvPr id="26" name="直線矢印コネクタ 25"/>
          <p:cNvCxnSpPr/>
          <p:nvPr/>
        </p:nvCxnSpPr>
        <p:spPr>
          <a:xfrm flipH="1">
            <a:off x="8597692" y="-308740"/>
            <a:ext cx="79784" cy="261198"/>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 name="表 14">
            <a:extLst>
              <a:ext uri="{FF2B5EF4-FFF2-40B4-BE49-F238E27FC236}">
                <a16:creationId xmlns:a16="http://schemas.microsoft.com/office/drawing/2014/main" id="{22BE5EDB-D938-0408-89D3-D959713522EA}"/>
              </a:ext>
            </a:extLst>
          </p:cNvPr>
          <p:cNvGraphicFramePr>
            <a:graphicFrameLocks noGrp="1"/>
          </p:cNvGraphicFramePr>
          <p:nvPr>
            <p:extLst>
              <p:ext uri="{D42A27DB-BD31-4B8C-83A1-F6EECF244321}">
                <p14:modId xmlns:p14="http://schemas.microsoft.com/office/powerpoint/2010/main" val="1143390160"/>
              </p:ext>
            </p:extLst>
          </p:nvPr>
        </p:nvGraphicFramePr>
        <p:xfrm>
          <a:off x="5186716" y="2168062"/>
          <a:ext cx="4616080" cy="4573303"/>
        </p:xfrm>
        <a:graphic>
          <a:graphicData uri="http://schemas.openxmlformats.org/drawingml/2006/table">
            <a:tbl>
              <a:tblPr firstRow="1" bandRow="1">
                <a:tableStyleId>{5C22544A-7EE6-4342-B048-85BDC9FD1C3A}</a:tableStyleId>
              </a:tblPr>
              <a:tblGrid>
                <a:gridCol w="2430580">
                  <a:extLst>
                    <a:ext uri="{9D8B030D-6E8A-4147-A177-3AD203B41FA5}">
                      <a16:colId xmlns:a16="http://schemas.microsoft.com/office/drawing/2014/main" val="1798514392"/>
                    </a:ext>
                  </a:extLst>
                </a:gridCol>
                <a:gridCol w="2185500">
                  <a:extLst>
                    <a:ext uri="{9D8B030D-6E8A-4147-A177-3AD203B41FA5}">
                      <a16:colId xmlns:a16="http://schemas.microsoft.com/office/drawing/2014/main" val="2018011506"/>
                    </a:ext>
                  </a:extLst>
                </a:gridCol>
              </a:tblGrid>
              <a:tr h="308091">
                <a:tc>
                  <a:txBody>
                    <a:bodyPr/>
                    <a:lstStyle/>
                    <a:p>
                      <a:pPr algn="ctr"/>
                      <a:r>
                        <a:rPr kumimoji="1" lang="ja-JP" altLang="en-US" sz="1400" dirty="0"/>
                        <a:t>基本情報</a:t>
                      </a:r>
                    </a:p>
                  </a:txBody>
                  <a:tcPr/>
                </a:tc>
                <a:tc>
                  <a:txBody>
                    <a:bodyPr/>
                    <a:lstStyle/>
                    <a:p>
                      <a:pPr algn="ctr"/>
                      <a:r>
                        <a:rPr kumimoji="1" lang="ja-JP" altLang="en-US" sz="1400" dirty="0"/>
                        <a:t>内容・目標等</a:t>
                      </a:r>
                    </a:p>
                  </a:txBody>
                  <a:tcPr/>
                </a:tc>
                <a:extLst>
                  <a:ext uri="{0D108BD9-81ED-4DB2-BD59-A6C34878D82A}">
                    <a16:rowId xmlns:a16="http://schemas.microsoft.com/office/drawing/2014/main" val="3640936685"/>
                  </a:ext>
                </a:extLst>
              </a:tr>
              <a:tr h="478076">
                <a:tc>
                  <a:txBody>
                    <a:bodyPr/>
                    <a:lstStyle/>
                    <a:p>
                      <a:r>
                        <a:rPr kumimoji="1" lang="ja-JP" altLang="en-US" sz="1100" dirty="0"/>
                        <a:t>対象とする職業・分野</a:t>
                      </a:r>
                    </a:p>
                  </a:txBody>
                  <a:tcPr anchor="ctr"/>
                </a:tc>
                <a:tc>
                  <a:txBody>
                    <a:bodyPr/>
                    <a:lstStyle/>
                    <a:p>
                      <a:endParaRPr kumimoji="1" lang="ja-JP" altLang="en-US" sz="1100" dirty="0"/>
                    </a:p>
                  </a:txBody>
                  <a:tcPr anchor="ctr"/>
                </a:tc>
                <a:extLst>
                  <a:ext uri="{0D108BD9-81ED-4DB2-BD59-A6C34878D82A}">
                    <a16:rowId xmlns:a16="http://schemas.microsoft.com/office/drawing/2014/main" val="3522653618"/>
                  </a:ext>
                </a:extLst>
              </a:tr>
              <a:tr h="4780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学習ターゲット、目指すべき人材像</a:t>
                      </a:r>
                    </a:p>
                  </a:txBody>
                  <a:tcPr anchor="ctr"/>
                </a:tc>
                <a:tc>
                  <a:txBody>
                    <a:bodyPr/>
                    <a:lstStyle/>
                    <a:p>
                      <a:endParaRPr kumimoji="1" lang="ja-JP" altLang="en-US" sz="1100" dirty="0"/>
                    </a:p>
                  </a:txBody>
                  <a:tcPr anchor="ctr"/>
                </a:tc>
                <a:extLst>
                  <a:ext uri="{0D108BD9-81ED-4DB2-BD59-A6C34878D82A}">
                    <a16:rowId xmlns:a16="http://schemas.microsoft.com/office/drawing/2014/main" val="3781373548"/>
                  </a:ext>
                </a:extLst>
              </a:tr>
              <a:tr h="5515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対象者のレベル（当該プログラムの内容に関する基礎知識の有無）</a:t>
                      </a:r>
                    </a:p>
                  </a:txBody>
                  <a:tcPr anchor="ctr"/>
                </a:tc>
                <a:tc>
                  <a:txBody>
                    <a:bodyPr/>
                    <a:lstStyle/>
                    <a:p>
                      <a:r>
                        <a:rPr kumimoji="1" lang="ja-JP" altLang="en-US" sz="1100" dirty="0"/>
                        <a:t>（例）基本的な知識を要することを必須とする</a:t>
                      </a:r>
                    </a:p>
                  </a:txBody>
                  <a:tcPr anchor="ctr"/>
                </a:tc>
                <a:extLst>
                  <a:ext uri="{0D108BD9-81ED-4DB2-BD59-A6C34878D82A}">
                    <a16:rowId xmlns:a16="http://schemas.microsoft.com/office/drawing/2014/main" val="4111834577"/>
                  </a:ext>
                </a:extLst>
              </a:tr>
              <a:tr h="5515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プログラム受講後に想定される受講者のキャリア・受講者が目指す姿</a:t>
                      </a:r>
                    </a:p>
                  </a:txBody>
                  <a:tcPr anchor="ctr"/>
                </a:tc>
                <a:tc>
                  <a:txBody>
                    <a:bodyPr/>
                    <a:lstStyle/>
                    <a:p>
                      <a:r>
                        <a:rPr kumimoji="1" lang="ja-JP" altLang="en-US" sz="1100" dirty="0"/>
                        <a:t>（例）所属企業内での○○に関するプロジェクトリーダー</a:t>
                      </a:r>
                    </a:p>
                  </a:txBody>
                  <a:tcPr anchor="ctr"/>
                </a:tc>
                <a:extLst>
                  <a:ext uri="{0D108BD9-81ED-4DB2-BD59-A6C34878D82A}">
                    <a16:rowId xmlns:a16="http://schemas.microsoft.com/office/drawing/2014/main" val="4266981890"/>
                  </a:ext>
                </a:extLst>
              </a:tr>
              <a:tr h="5515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開発するプログラムの目標受講者数</a:t>
                      </a:r>
                      <a:endParaRPr kumimoji="1" lang="en-US" altLang="ja-JP" sz="11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（１期間あたり）</a:t>
                      </a:r>
                    </a:p>
                  </a:txBody>
                  <a:tcPr anchor="ctr"/>
                </a:tc>
                <a:tc>
                  <a:txBody>
                    <a:bodyPr/>
                    <a:lstStyle/>
                    <a:p>
                      <a:r>
                        <a:rPr kumimoji="1" lang="ja-JP" altLang="en-US" sz="1100" dirty="0"/>
                        <a:t>○○人</a:t>
                      </a:r>
                    </a:p>
                  </a:txBody>
                  <a:tcPr anchor="ctr"/>
                </a:tc>
                <a:extLst>
                  <a:ext uri="{0D108BD9-81ED-4DB2-BD59-A6C34878D82A}">
                    <a16:rowId xmlns:a16="http://schemas.microsoft.com/office/drawing/2014/main" val="2692122277"/>
                  </a:ext>
                </a:extLst>
              </a:tr>
              <a:tr h="551510">
                <a:tc>
                  <a:txBody>
                    <a:bodyPr/>
                    <a:lstStyle/>
                    <a:p>
                      <a:r>
                        <a:rPr kumimoji="1" lang="ja-JP" altLang="en-US" sz="1100" dirty="0"/>
                        <a:t>開発するプログラムの総授業時数</a:t>
                      </a:r>
                      <a:endParaRPr kumimoji="1" lang="en-US" altLang="ja-JP" sz="11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（１期間あたり）</a:t>
                      </a:r>
                    </a:p>
                  </a:txBody>
                  <a:tcPr anchor="ctr"/>
                </a:tc>
                <a:tc>
                  <a:txBody>
                    <a:bodyPr/>
                    <a:lstStyle/>
                    <a:p>
                      <a:r>
                        <a:rPr kumimoji="1" lang="ja-JP" altLang="en-US" sz="1100" dirty="0"/>
                        <a:t>○○時間</a:t>
                      </a:r>
                    </a:p>
                  </a:txBody>
                  <a:tcPr anchor="ctr"/>
                </a:tc>
                <a:extLst>
                  <a:ext uri="{0D108BD9-81ED-4DB2-BD59-A6C34878D82A}">
                    <a16:rowId xmlns:a16="http://schemas.microsoft.com/office/drawing/2014/main" val="2003998498"/>
                  </a:ext>
                </a:extLst>
              </a:tr>
              <a:tr h="5515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開発するプログラムの想定受講期間</a:t>
                      </a:r>
                      <a:endParaRPr kumimoji="1" lang="en-US" altLang="ja-JP" sz="11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（１期間あたり）</a:t>
                      </a:r>
                    </a:p>
                  </a:txBody>
                  <a:tcPr anchor="ctr"/>
                </a:tc>
                <a:tc>
                  <a:txBody>
                    <a:bodyPr/>
                    <a:lstStyle/>
                    <a:p>
                      <a:r>
                        <a:rPr kumimoji="1" lang="ja-JP" altLang="en-US" sz="1100" dirty="0"/>
                        <a:t>○か月</a:t>
                      </a:r>
                    </a:p>
                  </a:txBody>
                  <a:tcPr anchor="ctr"/>
                </a:tc>
                <a:extLst>
                  <a:ext uri="{0D108BD9-81ED-4DB2-BD59-A6C34878D82A}">
                    <a16:rowId xmlns:a16="http://schemas.microsoft.com/office/drawing/2014/main" val="909635635"/>
                  </a:ext>
                </a:extLst>
              </a:tr>
              <a:tr h="5515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t>ｅ</a:t>
                      </a:r>
                      <a:r>
                        <a:rPr kumimoji="1" lang="en-US" altLang="ja-JP" sz="1100" dirty="0"/>
                        <a:t>-</a:t>
                      </a:r>
                      <a:r>
                        <a:rPr kumimoji="1" lang="ja-JP" altLang="en-US" sz="1100" dirty="0"/>
                        <a:t>ラーニングの実施の有無</a:t>
                      </a:r>
                    </a:p>
                  </a:txBody>
                  <a:tcPr anchor="ctr"/>
                </a:tc>
                <a:tc>
                  <a:txBody>
                    <a:bodyPr/>
                    <a:lstStyle/>
                    <a:p>
                      <a:r>
                        <a:rPr kumimoji="1" lang="ja-JP" altLang="en-US" sz="1100" dirty="0"/>
                        <a:t>有・無</a:t>
                      </a:r>
                    </a:p>
                  </a:txBody>
                  <a:tcPr anchor="ctr"/>
                </a:tc>
                <a:extLst>
                  <a:ext uri="{0D108BD9-81ED-4DB2-BD59-A6C34878D82A}">
                    <a16:rowId xmlns:a16="http://schemas.microsoft.com/office/drawing/2014/main" val="684591694"/>
                  </a:ext>
                </a:extLst>
              </a:tr>
            </a:tbl>
          </a:graphicData>
        </a:graphic>
      </p:graphicFrame>
    </p:spTree>
    <p:extLst>
      <p:ext uri="{BB962C8B-B14F-4D97-AF65-F5344CB8AC3E}">
        <p14:creationId xmlns:p14="http://schemas.microsoft.com/office/powerpoint/2010/main" val="395501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28464" y="476672"/>
            <a:ext cx="3700525"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事業実施に伴うアウトプット（成果物）</a:t>
            </a:r>
          </a:p>
        </p:txBody>
      </p:sp>
      <p:sp>
        <p:nvSpPr>
          <p:cNvPr id="3" name="テキスト ボックス 2"/>
          <p:cNvSpPr txBox="1"/>
          <p:nvPr/>
        </p:nvSpPr>
        <p:spPr>
          <a:xfrm>
            <a:off x="733312" y="2132856"/>
            <a:ext cx="8280000" cy="2308324"/>
          </a:xfrm>
          <a:prstGeom prst="rect">
            <a:avLst/>
          </a:prstGeom>
          <a:noFill/>
          <a:ln>
            <a:solidFill>
              <a:schemeClr val="tx2">
                <a:lumMod val="40000"/>
                <a:lumOff val="60000"/>
              </a:schemeClr>
            </a:solidFill>
            <a:prstDash val="sysDash"/>
          </a:ln>
        </p:spPr>
        <p:txBody>
          <a:bodyPr wrap="square" rtlCol="0">
            <a:spAutoFit/>
          </a:bodyPr>
          <a:lstStyle/>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▼様式自由</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▼「就職氷河期世代の講座受講者の就職者数を●人にする」など、ＫＰＩ（</a:t>
            </a:r>
            <a:r>
              <a:rPr lang="en-US" altLang="ja-JP" sz="1200" dirty="0">
                <a:solidFill>
                  <a:srgbClr val="FFC000"/>
                </a:solidFill>
                <a:latin typeface="+mn-ea"/>
              </a:rPr>
              <a:t>Key Performance Indicator</a:t>
            </a:r>
            <a:r>
              <a:rPr lang="ja-JP" altLang="en-US" sz="1200" dirty="0">
                <a:solidFill>
                  <a:srgbClr val="FFC000"/>
                </a:solidFill>
                <a:latin typeface="+mn-ea"/>
              </a:rPr>
              <a:t>）を定め、具体的な目標値を示すこと。</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▼複数年度で取り組む場合は、最終的なアウトプットと各年度のアウトプットの双方がわかるように記載すること。</a:t>
            </a:r>
            <a:endParaRPr lang="en-US" altLang="ja-JP" sz="1200" dirty="0">
              <a:solidFill>
                <a:srgbClr val="FFC000"/>
              </a:solidFill>
              <a:latin typeface="+mn-ea"/>
            </a:endParaRPr>
          </a:p>
          <a:p>
            <a:pPr marL="177800" indent="-177800"/>
            <a:endParaRPr lang="en-US" altLang="ja-JP" sz="1200" dirty="0">
              <a:solidFill>
                <a:srgbClr val="FFC000"/>
              </a:solidFill>
              <a:latin typeface="+mn-ea"/>
            </a:endParaRPr>
          </a:p>
          <a:p>
            <a:pPr marL="177800" indent="-177800"/>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１１ポイント以上とすること。記載すべき事項が多く、枠に入り切らない場合のみ文字のポイントを調整しても構わないが、極端に小さくならないよう注意すること。</a:t>
            </a:r>
          </a:p>
          <a:p>
            <a:endParaRPr lang="ja-JP" altLang="en-US" sz="1200" dirty="0">
              <a:solidFill>
                <a:srgbClr val="FFC000"/>
              </a:solidFill>
              <a:latin typeface="+mn-ea"/>
            </a:endParaRPr>
          </a:p>
          <a:p>
            <a:endParaRPr kumimoji="1" lang="ja-JP" altLang="en-US" sz="1200" dirty="0">
              <a:solidFill>
                <a:srgbClr val="FFC000"/>
              </a:solidFill>
              <a:latin typeface="+mn-ea"/>
            </a:endParaRPr>
          </a:p>
        </p:txBody>
      </p:sp>
      <p:grpSp>
        <p:nvGrpSpPr>
          <p:cNvPr id="2" name="グループ化 1">
            <a:extLst>
              <a:ext uri="{FF2B5EF4-FFF2-40B4-BE49-F238E27FC236}">
                <a16:creationId xmlns:a16="http://schemas.microsoft.com/office/drawing/2014/main" id="{BB65A2EB-8A6B-D4DE-3173-39A0F06A8150}"/>
              </a:ext>
            </a:extLst>
          </p:cNvPr>
          <p:cNvGrpSpPr/>
          <p:nvPr/>
        </p:nvGrpSpPr>
        <p:grpSpPr>
          <a:xfrm>
            <a:off x="0" y="0"/>
            <a:ext cx="9912302" cy="355076"/>
            <a:chOff x="-6302" y="-27384"/>
            <a:chExt cx="9912302" cy="355076"/>
          </a:xfrm>
        </p:grpSpPr>
        <p:sp>
          <p:nvSpPr>
            <p:cNvPr id="4" name="正方形/長方形 3">
              <a:extLst>
                <a:ext uri="{FF2B5EF4-FFF2-40B4-BE49-F238E27FC236}">
                  <a16:creationId xmlns:a16="http://schemas.microsoft.com/office/drawing/2014/main" id="{8BBDD5F1-3BCD-49F9-A0E9-E9484D7FCC01}"/>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DEA982F2-12EF-60B4-C257-05D46114D5A4}"/>
                </a:ext>
              </a:extLst>
            </p:cNvPr>
            <p:cNvSpPr txBox="1"/>
            <p:nvPr/>
          </p:nvSpPr>
          <p:spPr>
            <a:xfrm>
              <a:off x="440939" y="11654"/>
              <a:ext cx="9030567"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年度「専門職業人材の最新技能アップデートのための専修学校リカレント教育推進事業」企画提案書</a:t>
              </a:r>
              <a:r>
                <a:rPr kumimoji="1" lang="ja-JP" altLang="en-US" sz="1050" spc="-120" dirty="0">
                  <a:solidFill>
                    <a:schemeClr val="bg1"/>
                  </a:solidFill>
                  <a:latin typeface="+mj-ea"/>
                  <a:ea typeface="+mj-ea"/>
                </a:rPr>
                <a:t>（</a:t>
              </a:r>
              <a:r>
                <a:rPr kumimoji="1" lang="ja-JP" altLang="en-US" sz="1050" spc="-160" dirty="0">
                  <a:solidFill>
                    <a:schemeClr val="bg1"/>
                  </a:solidFill>
                  <a:latin typeface="+mj-ea"/>
                  <a:ea typeface="+mj-ea"/>
                </a:rPr>
                <a:t>アップデートプログラムの開発</a:t>
              </a:r>
              <a:r>
                <a:rPr kumimoji="1" lang="ja-JP" altLang="en-US" sz="1050" spc="-120" dirty="0">
                  <a:solidFill>
                    <a:schemeClr val="bg1"/>
                  </a:solidFill>
                  <a:latin typeface="+mj-ea"/>
                  <a:ea typeface="+mj-ea"/>
                </a:rPr>
                <a:t>）</a:t>
              </a:r>
              <a:r>
                <a:rPr kumimoji="1" lang="en-US" altLang="ja-JP" sz="1000" spc="-120" dirty="0">
                  <a:solidFill>
                    <a:schemeClr val="bg1"/>
                  </a:solidFill>
                  <a:latin typeface="+mj-ea"/>
                  <a:ea typeface="+mj-ea"/>
                </a:rPr>
                <a:t>(</a:t>
              </a:r>
              <a:fld id="{7DF22854-5471-4D76-A61C-50AF16AABE74}" type="slidenum">
                <a:rPr kumimoji="1" lang="en-US" altLang="ja-JP" sz="1000" spc="-120" smtClean="0">
                  <a:solidFill>
                    <a:schemeClr val="bg1"/>
                  </a:solidFill>
                  <a:latin typeface="+mj-ea"/>
                  <a:ea typeface="+mj-ea"/>
                </a:rPr>
                <a:t>10</a:t>
              </a:fld>
              <a:r>
                <a:rPr lang="en-US" altLang="ja-JP" sz="1000" spc="-120" dirty="0">
                  <a:solidFill>
                    <a:schemeClr val="bg1"/>
                  </a:solidFill>
                  <a:latin typeface="+mj-ea"/>
                  <a:ea typeface="+mj-ea"/>
                </a:rPr>
                <a:t>/16</a:t>
              </a:r>
              <a:r>
                <a:rPr lang="ja-JP" altLang="en-US" sz="1000" spc="-120" dirty="0">
                  <a:solidFill>
                    <a:schemeClr val="bg1"/>
                  </a:solidFill>
                  <a:latin typeface="+mj-ea"/>
                  <a:ea typeface="+mj-ea"/>
                </a:rPr>
                <a:t>）</a:t>
              </a:r>
              <a:endParaRPr kumimoji="1" lang="ja-JP" altLang="en-US" sz="1000" spc="-120" dirty="0">
                <a:solidFill>
                  <a:schemeClr val="bg1"/>
                </a:solidFill>
                <a:latin typeface="+mj-ea"/>
                <a:ea typeface="+mj-ea"/>
              </a:endParaRPr>
            </a:p>
          </p:txBody>
        </p:sp>
      </p:grpSp>
    </p:spTree>
    <p:extLst>
      <p:ext uri="{BB962C8B-B14F-4D97-AF65-F5344CB8AC3E}">
        <p14:creationId xmlns:p14="http://schemas.microsoft.com/office/powerpoint/2010/main" val="996712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200472" y="435088"/>
            <a:ext cx="4259942" cy="299191"/>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事業実施によって達成する成果及び測定指標</a:t>
            </a:r>
          </a:p>
        </p:txBody>
      </p:sp>
      <p:graphicFrame>
        <p:nvGraphicFramePr>
          <p:cNvPr id="7" name="表 6"/>
          <p:cNvGraphicFramePr>
            <a:graphicFrameLocks noGrp="1"/>
          </p:cNvGraphicFramePr>
          <p:nvPr>
            <p:extLst>
              <p:ext uri="{D42A27DB-BD31-4B8C-83A1-F6EECF244321}">
                <p14:modId xmlns:p14="http://schemas.microsoft.com/office/powerpoint/2010/main" val="313574377"/>
              </p:ext>
            </p:extLst>
          </p:nvPr>
        </p:nvGraphicFramePr>
        <p:xfrm>
          <a:off x="331506" y="828482"/>
          <a:ext cx="9545150" cy="5850030"/>
        </p:xfrm>
        <a:graphic>
          <a:graphicData uri="http://schemas.openxmlformats.org/drawingml/2006/table">
            <a:tbl>
              <a:tblPr firstRow="1" bandRow="1">
                <a:tableStyleId>{5C22544A-7EE6-4342-B048-85BDC9FD1C3A}</a:tableStyleId>
              </a:tblPr>
              <a:tblGrid>
                <a:gridCol w="503870">
                  <a:extLst>
                    <a:ext uri="{9D8B030D-6E8A-4147-A177-3AD203B41FA5}">
                      <a16:colId xmlns:a16="http://schemas.microsoft.com/office/drawing/2014/main" val="2817016327"/>
                    </a:ext>
                  </a:extLst>
                </a:gridCol>
                <a:gridCol w="3164296">
                  <a:extLst>
                    <a:ext uri="{9D8B030D-6E8A-4147-A177-3AD203B41FA5}">
                      <a16:colId xmlns:a16="http://schemas.microsoft.com/office/drawing/2014/main" val="1108686720"/>
                    </a:ext>
                  </a:extLst>
                </a:gridCol>
                <a:gridCol w="580443">
                  <a:extLst>
                    <a:ext uri="{9D8B030D-6E8A-4147-A177-3AD203B41FA5}">
                      <a16:colId xmlns:a16="http://schemas.microsoft.com/office/drawing/2014/main" val="1811059284"/>
                    </a:ext>
                  </a:extLst>
                </a:gridCol>
                <a:gridCol w="798109">
                  <a:extLst>
                    <a:ext uri="{9D8B030D-6E8A-4147-A177-3AD203B41FA5}">
                      <a16:colId xmlns:a16="http://schemas.microsoft.com/office/drawing/2014/main" val="304518259"/>
                    </a:ext>
                  </a:extLst>
                </a:gridCol>
                <a:gridCol w="725554">
                  <a:extLst>
                    <a:ext uri="{9D8B030D-6E8A-4147-A177-3AD203B41FA5}">
                      <a16:colId xmlns:a16="http://schemas.microsoft.com/office/drawing/2014/main" val="1696990943"/>
                    </a:ext>
                  </a:extLst>
                </a:gridCol>
                <a:gridCol w="725554">
                  <a:extLst>
                    <a:ext uri="{9D8B030D-6E8A-4147-A177-3AD203B41FA5}">
                      <a16:colId xmlns:a16="http://schemas.microsoft.com/office/drawing/2014/main" val="290733809"/>
                    </a:ext>
                  </a:extLst>
                </a:gridCol>
                <a:gridCol w="3047324">
                  <a:extLst>
                    <a:ext uri="{9D8B030D-6E8A-4147-A177-3AD203B41FA5}">
                      <a16:colId xmlns:a16="http://schemas.microsoft.com/office/drawing/2014/main" val="2487217783"/>
                    </a:ext>
                  </a:extLst>
                </a:gridCol>
              </a:tblGrid>
              <a:tr h="345134">
                <a:tc rowSpan="2">
                  <a:txBody>
                    <a:bodyPr/>
                    <a:lstStyle/>
                    <a:p>
                      <a:pPr algn="ctr"/>
                      <a:r>
                        <a:rPr kumimoji="1" lang="ja-JP" altLang="en-US" sz="1400" dirty="0"/>
                        <a:t>番号</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tc rowSpan="2">
                  <a:txBody>
                    <a:bodyPr/>
                    <a:lstStyle/>
                    <a:p>
                      <a:pPr algn="ctr"/>
                      <a:r>
                        <a:rPr kumimoji="1" lang="en-US" altLang="ja-JP" sz="1400" dirty="0"/>
                        <a:t>KPI</a:t>
                      </a:r>
                      <a:r>
                        <a:rPr kumimoji="1" lang="ja-JP" altLang="en-US" sz="1400" dirty="0"/>
                        <a:t>（評価指標）</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tc rowSpan="2">
                  <a:txBody>
                    <a:bodyPr/>
                    <a:lstStyle/>
                    <a:p>
                      <a:pPr algn="ctr"/>
                      <a:r>
                        <a:rPr kumimoji="1" lang="ja-JP" altLang="en-US" sz="1400" dirty="0"/>
                        <a:t>単位</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tc gridSpan="3">
                  <a:txBody>
                    <a:bodyPr/>
                    <a:lstStyle/>
                    <a:p>
                      <a:pPr algn="ctr"/>
                      <a:r>
                        <a:rPr kumimoji="1" lang="ja-JP" altLang="en-US" sz="1400" dirty="0"/>
                        <a:t>目標値</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tc hMerge="1">
                  <a:txBody>
                    <a:bodyPr/>
                    <a:lstStyle/>
                    <a:p>
                      <a:pPr algn="ctr"/>
                      <a:endParaRPr kumimoji="1" lang="ja-JP" altLang="en-U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hMerge="1">
                  <a:txBody>
                    <a:bodyPr/>
                    <a:lstStyle/>
                    <a:p>
                      <a:pPr algn="ctr"/>
                      <a:endParaRPr kumimoji="1" lang="en-US" altLang="ja-JP" sz="1400" dirty="0"/>
                    </a:p>
                  </a:txBody>
                  <a:tcPr anchor="ctr">
                    <a:lnL w="12700" cap="flat" cmpd="sng" algn="ctr">
                      <a:solidFill>
                        <a:schemeClr val="bg1"/>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solidFill>
                      <a:srgbClr val="5D9CEC"/>
                    </a:solidFill>
                  </a:tcPr>
                </a:tc>
                <a:tc rowSpan="2">
                  <a:txBody>
                    <a:bodyPr/>
                    <a:lstStyle/>
                    <a:p>
                      <a:pPr algn="ctr"/>
                      <a:r>
                        <a:rPr kumimoji="1" lang="ja-JP" altLang="en-US" sz="1400" dirty="0"/>
                        <a:t>当該</a:t>
                      </a:r>
                      <a:r>
                        <a:rPr kumimoji="1" lang="en-US" altLang="ja-JP" sz="1400" dirty="0"/>
                        <a:t>KPI</a:t>
                      </a:r>
                      <a:r>
                        <a:rPr kumimoji="1" lang="ja-JP" altLang="en-US" sz="1400" dirty="0"/>
                        <a:t>の測定方法</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extLst>
                  <a:ext uri="{0D108BD9-81ED-4DB2-BD59-A6C34878D82A}">
                    <a16:rowId xmlns:a16="http://schemas.microsoft.com/office/drawing/2014/main" val="3021474941"/>
                  </a:ext>
                </a:extLst>
              </a:tr>
              <a:tr h="519476">
                <a:tc vMerge="1">
                  <a:txBody>
                    <a:bodyPr/>
                    <a:lstStyle/>
                    <a:p>
                      <a:endParaRPr kumimoji="1" lang="ja-JP" altLang="en-US"/>
                    </a:p>
                  </a:txBody>
                  <a:tcPr/>
                </a:tc>
                <a:tc vMerge="1">
                  <a:txBody>
                    <a:bodyPr/>
                    <a:lstStyle/>
                    <a:p>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vMerge="1">
                  <a:txBody>
                    <a:bodyPr/>
                    <a:lstStyle/>
                    <a:p>
                      <a:pPr algn="ctr"/>
                      <a:endParaRPr kumimoji="1" lang="ja-JP" altLang="en-US" sz="1100" dirty="0"/>
                    </a:p>
                  </a:txBody>
                  <a:tcPr anchor="ctr">
                    <a:lnL w="12700" cap="flat" cmpd="sng" algn="ctr">
                      <a:solidFill>
                        <a:srgbClr val="5D9CEC"/>
                      </a:solidFill>
                      <a:prstDash val="solid"/>
                      <a:round/>
                      <a:headEnd type="none" w="med" len="med"/>
                      <a:tailEnd type="none" w="med" len="med"/>
                    </a:lnL>
                    <a:lnR w="12700" cap="flat" cmpd="sng" algn="ctr">
                      <a:solidFill>
                        <a:srgbClr val="5D9CEC"/>
                      </a:solidFill>
                      <a:prstDash val="solid"/>
                      <a:round/>
                      <a:headEnd type="none" w="med" len="med"/>
                      <a:tailEnd type="none" w="med" len="med"/>
                    </a:lnR>
                    <a:lnT w="12700" cap="flat" cmpd="sng" algn="ctr">
                      <a:solidFill>
                        <a:srgbClr val="5D9CEC"/>
                      </a:solidFill>
                      <a:prstDash val="solid"/>
                      <a:round/>
                      <a:headEnd type="none" w="med" len="med"/>
                      <a:tailEnd type="none" w="med" len="med"/>
                    </a:lnT>
                    <a:lnB w="12700" cap="flat" cmpd="sng" algn="ctr">
                      <a:solidFill>
                        <a:srgbClr val="5D9CEC"/>
                      </a:solidFill>
                      <a:prstDash val="solid"/>
                      <a:round/>
                      <a:headEnd type="none" w="med" len="med"/>
                      <a:tailEnd type="none" w="med" len="med"/>
                    </a:lnB>
                    <a:no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tc>
                  <a:txBody>
                    <a:bodyPr/>
                    <a:lstStyle/>
                    <a:p>
                      <a:pPr algn="ctr"/>
                      <a:r>
                        <a:rPr kumimoji="1" lang="ja-JP" altLang="en-US" sz="1400" b="1" dirty="0">
                          <a:solidFill>
                            <a:schemeClr val="bg1"/>
                          </a:solidFill>
                          <a:latin typeface="+mn-ea"/>
                          <a:ea typeface="+mn-ea"/>
                        </a:rPr>
                        <a:t>令</a:t>
                      </a:r>
                      <a:r>
                        <a:rPr kumimoji="1" lang="ja-JP" altLang="en-US" sz="1400" b="1" baseline="0" dirty="0">
                          <a:solidFill>
                            <a:schemeClr val="bg1"/>
                          </a:solidFill>
                          <a:latin typeface="+mn-ea"/>
                          <a:ea typeface="+mn-ea"/>
                        </a:rPr>
                        <a:t> </a:t>
                      </a:r>
                      <a:r>
                        <a:rPr kumimoji="1" lang="ja-JP" altLang="en-US" sz="1400" b="1" dirty="0">
                          <a:solidFill>
                            <a:schemeClr val="bg1"/>
                          </a:solidFill>
                          <a:latin typeface="+mn-ea"/>
                          <a:ea typeface="+mn-ea"/>
                        </a:rPr>
                        <a:t>和</a:t>
                      </a:r>
                      <a:endParaRPr kumimoji="1" lang="en-US" altLang="ja-JP" sz="1400" b="1" dirty="0">
                        <a:solidFill>
                          <a:schemeClr val="bg1"/>
                        </a:solidFill>
                        <a:latin typeface="+mn-ea"/>
                        <a:ea typeface="+mn-ea"/>
                      </a:endParaRPr>
                    </a:p>
                    <a:p>
                      <a:pPr algn="ctr"/>
                      <a:r>
                        <a:rPr kumimoji="1" lang="ja-JP" altLang="en-US" sz="1400" b="1" dirty="0">
                          <a:solidFill>
                            <a:schemeClr val="bg1"/>
                          </a:solidFill>
                          <a:latin typeface="+mn-ea"/>
                          <a:ea typeface="+mn-ea"/>
                        </a:rPr>
                        <a:t>○年度</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tc vMerge="1">
                  <a:txBody>
                    <a:bodyPr/>
                    <a:lstStyle/>
                    <a:p>
                      <a:pPr algn="ctr"/>
                      <a:endParaRPr kumimoji="1" lang="en-US" altLang="ja-JP" sz="1400" b="1" dirty="0">
                        <a:solidFill>
                          <a:schemeClr val="bg1"/>
                        </a:solidFill>
                        <a:latin typeface="+mn-ea"/>
                        <a:ea typeface="+mn-ea"/>
                      </a:endParaRPr>
                    </a:p>
                  </a:txBody>
                  <a:tcPr anchor="ctr">
                    <a:lnL w="12700" cap="flat" cmpd="sng" algn="ctr">
                      <a:solidFill>
                        <a:srgbClr val="62AB37"/>
                      </a:solidFill>
                      <a:prstDash val="solid"/>
                      <a:round/>
                      <a:headEnd type="none" w="med" len="med"/>
                      <a:tailEnd type="none" w="med" len="med"/>
                    </a:lnL>
                    <a:lnR w="12700" cap="flat" cmpd="sng" algn="ctr">
                      <a:solidFill>
                        <a:srgbClr val="62AB37"/>
                      </a:solidFill>
                      <a:prstDash val="solid"/>
                      <a:round/>
                      <a:headEnd type="none" w="med" len="med"/>
                      <a:tailEnd type="none" w="med" len="med"/>
                    </a:lnR>
                    <a:lnT w="12700" cap="flat" cmpd="sng" algn="ctr">
                      <a:solidFill>
                        <a:srgbClr val="62AB37"/>
                      </a:solidFill>
                      <a:prstDash val="solid"/>
                      <a:round/>
                      <a:headEnd type="none" w="med" len="med"/>
                      <a:tailEnd type="none" w="med" len="med"/>
                    </a:lnT>
                    <a:lnB w="12700" cap="flat" cmpd="sng" algn="ctr">
                      <a:solidFill>
                        <a:srgbClr val="62AB37"/>
                      </a:solidFill>
                      <a:prstDash val="solid"/>
                      <a:round/>
                      <a:headEnd type="none" w="med" len="med"/>
                      <a:tailEnd type="none" w="med" len="med"/>
                    </a:lnB>
                    <a:solidFill>
                      <a:srgbClr val="7EE081"/>
                    </a:solidFill>
                  </a:tcPr>
                </a:tc>
                <a:extLst>
                  <a:ext uri="{0D108BD9-81ED-4DB2-BD59-A6C34878D82A}">
                    <a16:rowId xmlns:a16="http://schemas.microsoft.com/office/drawing/2014/main" val="1047839248"/>
                  </a:ext>
                </a:extLst>
              </a:tr>
              <a:tr h="759992">
                <a:tc>
                  <a:txBody>
                    <a:bodyPr/>
                    <a:lstStyle/>
                    <a:p>
                      <a:pPr algn="ctr"/>
                      <a:r>
                        <a:rPr kumimoji="1" lang="ja-JP" altLang="en-US" sz="1400" dirty="0"/>
                        <a:t>１</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r>
                        <a:rPr kumimoji="1" lang="en-US" altLang="ja-JP" sz="1100" dirty="0"/>
                        <a:t>【</a:t>
                      </a:r>
                      <a:r>
                        <a:rPr kumimoji="1" lang="ja-JP" altLang="en-US" sz="1100" dirty="0"/>
                        <a:t>必須</a:t>
                      </a:r>
                      <a:r>
                        <a:rPr kumimoji="1" lang="en-US" altLang="ja-JP" sz="1100" dirty="0"/>
                        <a:t>】</a:t>
                      </a:r>
                      <a:r>
                        <a:rPr kumimoji="1" lang="ja-JP" altLang="en-US" sz="1100" dirty="0"/>
                        <a:t>開発するプログラムの受講者数</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r>
                        <a:rPr kumimoji="1" lang="ja-JP" altLang="en-US" sz="1100" dirty="0"/>
                        <a:t>人</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lnBlToTr w="12700" cap="flat" cmpd="sng" algn="ctr">
                      <a:noFill/>
                      <a:prstDash val="solid"/>
                      <a:round/>
                      <a:headEnd type="none" w="med" len="med"/>
                      <a:tailEnd type="none" w="med" len="med"/>
                    </a:lnBlToTr>
                    <a:noFill/>
                  </a:tcPr>
                </a:tc>
                <a:extLst>
                  <a:ext uri="{0D108BD9-81ED-4DB2-BD59-A6C34878D82A}">
                    <a16:rowId xmlns:a16="http://schemas.microsoft.com/office/drawing/2014/main" val="3013352149"/>
                  </a:ext>
                </a:extLst>
              </a:tr>
              <a:tr h="1056357">
                <a:tc>
                  <a:txBody>
                    <a:bodyPr/>
                    <a:lstStyle/>
                    <a:p>
                      <a:pPr algn="ctr"/>
                      <a:r>
                        <a:rPr kumimoji="1" lang="ja-JP" altLang="en-US" sz="1400" dirty="0"/>
                        <a:t>２</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774763531"/>
                  </a:ext>
                </a:extLst>
              </a:tr>
              <a:tr h="1056357">
                <a:tc>
                  <a:txBody>
                    <a:bodyPr/>
                    <a:lstStyle/>
                    <a:p>
                      <a:pPr algn="ctr"/>
                      <a:r>
                        <a:rPr kumimoji="1" lang="ja-JP" altLang="en-US" sz="1400" dirty="0"/>
                        <a:t>３</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294269077"/>
                  </a:ext>
                </a:extLst>
              </a:tr>
              <a:tr h="1056357">
                <a:tc>
                  <a:txBody>
                    <a:bodyPr/>
                    <a:lstStyle/>
                    <a:p>
                      <a:pPr algn="ctr"/>
                      <a:r>
                        <a:rPr kumimoji="1" lang="ja-JP" altLang="en-US" sz="1400" dirty="0"/>
                        <a:t>４</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1051868760"/>
                  </a:ext>
                </a:extLst>
              </a:tr>
              <a:tr h="1056357">
                <a:tc>
                  <a:txBody>
                    <a:bodyPr/>
                    <a:lstStyle/>
                    <a:p>
                      <a:pPr algn="ctr"/>
                      <a:r>
                        <a:rPr kumimoji="1" lang="en-US" altLang="ja-JP" sz="1400" dirty="0"/>
                        <a:t>5</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863469371"/>
                  </a:ext>
                </a:extLst>
              </a:tr>
            </a:tbl>
          </a:graphicData>
        </a:graphic>
      </p:graphicFrame>
      <p:sp>
        <p:nvSpPr>
          <p:cNvPr id="16" name="テキスト ボックス 15"/>
          <p:cNvSpPr txBox="1"/>
          <p:nvPr/>
        </p:nvSpPr>
        <p:spPr>
          <a:xfrm>
            <a:off x="2311393" y="2564904"/>
            <a:ext cx="6264696" cy="3600986"/>
          </a:xfrm>
          <a:prstGeom prst="rect">
            <a:avLst/>
          </a:prstGeom>
          <a:solidFill>
            <a:schemeClr val="bg1"/>
          </a:solidFill>
          <a:ln>
            <a:solidFill>
              <a:srgbClr val="62AB37"/>
            </a:solidFill>
            <a:prstDash val="sys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a:t>
            </a:r>
            <a:r>
              <a:rPr lang="ja-JP" altLang="en-US" sz="1200" dirty="0">
                <a:solidFill>
                  <a:srgbClr val="FFC000"/>
                </a:solidFill>
                <a:latin typeface="メイリオ"/>
                <a:ea typeface="メイリオ"/>
              </a:rPr>
              <a:t>受講者</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の○○に関する習熟度を○年（事業開始前）に比べて○％向上する。」など、ＫＰＩ（</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Key Performance Indicator</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）を定め、右の記載欄に具体的な目標値等を示すこと。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▼活動に関する指標（例：○○を△個開発するといった、どれだけ活動するかに関する指標）だけでなく、本事業によって得られる成果に関する指標及び目標も記載すること。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KPI</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の記載欄が足りなければ、適宜追加して記載すること。</a:t>
            </a: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▼「当該</a:t>
            </a:r>
            <a:r>
              <a:rPr lang="en-US" altLang="ja-JP" sz="1200" dirty="0">
                <a:solidFill>
                  <a:srgbClr val="FFC000"/>
                </a:solidFill>
                <a:latin typeface="メイリオ"/>
                <a:ea typeface="メイリオ"/>
              </a:rPr>
              <a:t>KPI</a:t>
            </a:r>
            <a:r>
              <a:rPr lang="ja-JP" altLang="en-US" sz="1200" dirty="0">
                <a:solidFill>
                  <a:srgbClr val="FFC000"/>
                </a:solidFill>
                <a:latin typeface="メイリオ"/>
                <a:ea typeface="メイリオ"/>
              </a:rPr>
              <a:t>の測定方法」については、</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対象者及び人数、手法、実施時期等を簡潔に記載すること。</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grpSp>
        <p:nvGrpSpPr>
          <p:cNvPr id="2" name="グループ化 1">
            <a:extLst>
              <a:ext uri="{FF2B5EF4-FFF2-40B4-BE49-F238E27FC236}">
                <a16:creationId xmlns:a16="http://schemas.microsoft.com/office/drawing/2014/main" id="{0D0F496C-0224-89B7-4796-604863F84BDE}"/>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A694537C-A5AF-16EF-27AC-A4893F980A23}"/>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C49EEE06-A0A0-C5C4-A216-E953DD6121CF}"/>
                </a:ext>
              </a:extLst>
            </p:cNvPr>
            <p:cNvSpPr txBox="1"/>
            <p:nvPr/>
          </p:nvSpPr>
          <p:spPr>
            <a:xfrm>
              <a:off x="440939" y="11654"/>
              <a:ext cx="9030567"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年度「専門職業人材の最新技能アップデートのための専修学校リカレント教育推進事業」企画提案書</a:t>
              </a:r>
              <a:r>
                <a:rPr kumimoji="1" lang="ja-JP" altLang="en-US" sz="1050" spc="-120" dirty="0">
                  <a:solidFill>
                    <a:schemeClr val="bg1"/>
                  </a:solidFill>
                  <a:latin typeface="+mj-ea"/>
                  <a:ea typeface="+mj-ea"/>
                </a:rPr>
                <a:t>（</a:t>
              </a:r>
              <a:r>
                <a:rPr kumimoji="1" lang="ja-JP" altLang="en-US" sz="1050" spc="-160" dirty="0">
                  <a:solidFill>
                    <a:schemeClr val="bg1"/>
                  </a:solidFill>
                  <a:latin typeface="+mj-ea"/>
                  <a:ea typeface="+mj-ea"/>
                </a:rPr>
                <a:t>アップデートプログラムの開発</a:t>
              </a:r>
              <a:r>
                <a:rPr kumimoji="1" lang="ja-JP" altLang="en-US" sz="1050" spc="-120" dirty="0">
                  <a:solidFill>
                    <a:schemeClr val="bg1"/>
                  </a:solidFill>
                  <a:latin typeface="+mj-ea"/>
                  <a:ea typeface="+mj-ea"/>
                </a:rPr>
                <a:t>）</a:t>
              </a:r>
              <a:r>
                <a:rPr kumimoji="1" lang="en-US" altLang="ja-JP" sz="1000" spc="-120" dirty="0">
                  <a:solidFill>
                    <a:schemeClr val="bg1"/>
                  </a:solidFill>
                  <a:latin typeface="+mj-ea"/>
                  <a:ea typeface="+mj-ea"/>
                </a:rPr>
                <a:t>(</a:t>
              </a:r>
              <a:fld id="{7DF22854-5471-4D76-A61C-50AF16AABE74}" type="slidenum">
                <a:rPr kumimoji="1" lang="en-US" altLang="ja-JP" sz="1000" spc="-120" smtClean="0">
                  <a:solidFill>
                    <a:schemeClr val="bg1"/>
                  </a:solidFill>
                  <a:latin typeface="+mj-ea"/>
                  <a:ea typeface="+mj-ea"/>
                </a:rPr>
                <a:t>11</a:t>
              </a:fld>
              <a:r>
                <a:rPr lang="en-US" altLang="ja-JP" sz="1000" spc="-120" dirty="0">
                  <a:solidFill>
                    <a:schemeClr val="bg1"/>
                  </a:solidFill>
                  <a:latin typeface="+mj-ea"/>
                  <a:ea typeface="+mj-ea"/>
                </a:rPr>
                <a:t>/16</a:t>
              </a:r>
              <a:r>
                <a:rPr lang="ja-JP" altLang="en-US" sz="1000" spc="-120" dirty="0">
                  <a:solidFill>
                    <a:schemeClr val="bg1"/>
                  </a:solidFill>
                  <a:latin typeface="+mj-ea"/>
                  <a:ea typeface="+mj-ea"/>
                </a:rPr>
                <a:t>）</a:t>
              </a:r>
              <a:endParaRPr kumimoji="1" lang="ja-JP" altLang="en-US" sz="1000" spc="-120" dirty="0">
                <a:solidFill>
                  <a:schemeClr val="bg1"/>
                </a:solidFill>
                <a:latin typeface="+mj-ea"/>
                <a:ea typeface="+mj-ea"/>
              </a:endParaRPr>
            </a:p>
          </p:txBody>
        </p:sp>
      </p:grpSp>
    </p:spTree>
    <p:extLst>
      <p:ext uri="{BB962C8B-B14F-4D97-AF65-F5344CB8AC3E}">
        <p14:creationId xmlns:p14="http://schemas.microsoft.com/office/powerpoint/2010/main" val="1832276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5159510" y="391548"/>
            <a:ext cx="3484501"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本事業終了後</a:t>
            </a:r>
            <a:r>
              <a:rPr kumimoji="1" lang="en-US" altLang="ja-JP" sz="1400" b="1" i="0" u="none" strike="noStrike" kern="1200" cap="none" spc="0" normalizeH="0" baseline="0" noProof="0" dirty="0">
                <a:ln>
                  <a:noFill/>
                </a:ln>
                <a:solidFill>
                  <a:prstClr val="white"/>
                </a:solidFill>
                <a:effectLst/>
                <a:uLnTx/>
                <a:uFillTx/>
                <a:latin typeface="Segoe UI"/>
                <a:ea typeface="メイリオ"/>
                <a:cs typeface="+mn-cs"/>
              </a:rPr>
              <a:t>※</a:t>
            </a: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の成果の活用方針・手法</a:t>
            </a:r>
          </a:p>
        </p:txBody>
      </p:sp>
      <p:sp>
        <p:nvSpPr>
          <p:cNvPr id="9" name="角丸四角形 14">
            <a:extLst>
              <a:ext uri="{FF2B5EF4-FFF2-40B4-BE49-F238E27FC236}">
                <a16:creationId xmlns:a16="http://schemas.microsoft.com/office/drawing/2014/main" id="{CD9CE70A-F7CE-47D2-AF42-CD4917D54926}"/>
              </a:ext>
            </a:extLst>
          </p:cNvPr>
          <p:cNvSpPr/>
          <p:nvPr/>
        </p:nvSpPr>
        <p:spPr>
          <a:xfrm>
            <a:off x="114426" y="394068"/>
            <a:ext cx="3974477" cy="28548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提案者の専修学校関係委託事業にかかる実績</a:t>
            </a:r>
            <a:r>
              <a:rPr kumimoji="1" lang="en-US" altLang="ja-JP" sz="1400" b="1" i="0" u="none" strike="noStrike" kern="1200" cap="none" spc="0" normalizeH="0" baseline="0" noProof="0" dirty="0">
                <a:ln>
                  <a:noFill/>
                </a:ln>
                <a:solidFill>
                  <a:prstClr val="white"/>
                </a:solidFill>
                <a:effectLst/>
                <a:uLnTx/>
                <a:uFillTx/>
                <a:latin typeface="Segoe UI"/>
                <a:ea typeface="メイリオ"/>
                <a:cs typeface="+mn-cs"/>
              </a:rPr>
              <a:t>※</a:t>
            </a:r>
            <a:endPar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0" name="正方形/長方形 9">
            <a:extLst>
              <a:ext uri="{FF2B5EF4-FFF2-40B4-BE49-F238E27FC236}">
                <a16:creationId xmlns:a16="http://schemas.microsoft.com/office/drawing/2014/main" id="{26A3FABC-3DEE-4553-8509-8BE67925751E}"/>
              </a:ext>
            </a:extLst>
          </p:cNvPr>
          <p:cNvSpPr/>
          <p:nvPr/>
        </p:nvSpPr>
        <p:spPr>
          <a:xfrm>
            <a:off x="103204" y="752729"/>
            <a:ext cx="4875000" cy="6067171"/>
          </a:xfrm>
          <a:prstGeom prst="rect">
            <a:avLst/>
          </a:prstGeom>
          <a:noFill/>
          <a:ln w="38100" cmpd="dbl">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過去５年程度までの期間における実績を記載すること。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これまでに申請者が受託した文部科学省の専修学校関係委託事業について、事業名及び当該事業の成果の申請時点までの実績等（受託事業の成果の活用状況、カリキュラムやプログラムについては他の専修学校等への普及・活用状況）を簡潔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C000"/>
                </a:solidFill>
                <a:latin typeface="Segoe UI"/>
                <a:ea typeface="メイリオ"/>
              </a:rPr>
              <a:t>　その際、代表的な取組についてはその成果報告書を提出すること。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　なお、提出方法は、受託事業の成果報告書を掲載しているウェブサイトがある場合は、その</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URL</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を記載することとし、ウェブサイトで公開していない場合には、成果報告書の写（</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PDF</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データ）を本企画提案書の別紙として添付すること。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▼複数の受託実績がある場合は、網羅的にすべてを記載する必要はなく、今回の提案内容と関連が深い取組の実績等について記載すること。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過去、文部科学省の専修学校関係委託事業の受託実績がない場合、文部科学省の他の委託事業及び他省庁の委託事業等のうち、今回の提案内容と関連の深い取組の実績について記載するとともに成果報告書を本企画提案書の別紙として添付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C000"/>
                </a:solidFill>
                <a:latin typeface="Segoe UI"/>
                <a:ea typeface="メイリオ"/>
              </a:rPr>
              <a:t>　なお、提出方法は文部科学省の専修学校関係委託事業に関する実績の提出方法に準ずること。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記載すべき</a:t>
            </a:r>
            <a:r>
              <a:rPr lang="ja-JP" altLang="en-US" sz="1200" dirty="0">
                <a:solidFill>
                  <a:srgbClr val="FFC000"/>
                </a:solidFill>
                <a:latin typeface="メイリオ"/>
                <a:ea typeface="メイリオ"/>
              </a:rPr>
              <a:t>事項</a:t>
            </a:r>
            <a:r>
              <a:rPr kumimoji="1" lang="ja-JP" altLang="en-US" sz="1200" b="0" i="0" u="none" strike="noStrike" kern="1200" cap="none" spc="0" normalizeH="0" baseline="0" noProof="0">
                <a:ln>
                  <a:noFill/>
                </a:ln>
                <a:solidFill>
                  <a:srgbClr val="FFC000"/>
                </a:solidFill>
                <a:effectLst/>
                <a:uLnTx/>
                <a:uFillTx/>
                <a:latin typeface="Segoe UI"/>
                <a:ea typeface="メイリオ"/>
                <a:cs typeface="+mn-cs"/>
              </a:rPr>
              <a:t>が多く、枠に入り切らない場合のみ文字のポイントを調整しても構わないが、極端に小さくならないよう注意すること。</a:t>
            </a:r>
            <a:endParaRPr lang="en-US" altLang="ja-JP" sz="1200" dirty="0">
              <a:solidFill>
                <a:srgbClr val="FFC000"/>
              </a:solidFill>
            </a:endParaRPr>
          </a:p>
        </p:txBody>
      </p:sp>
      <p:sp>
        <p:nvSpPr>
          <p:cNvPr id="15" name="正方形/長方形 14">
            <a:extLst>
              <a:ext uri="{FF2B5EF4-FFF2-40B4-BE49-F238E27FC236}">
                <a16:creationId xmlns:a16="http://schemas.microsoft.com/office/drawing/2014/main" id="{1AD31EAA-5D81-465C-91ED-1F5EE1F8B8B4}"/>
              </a:ext>
            </a:extLst>
          </p:cNvPr>
          <p:cNvSpPr/>
          <p:nvPr/>
        </p:nvSpPr>
        <p:spPr>
          <a:xfrm>
            <a:off x="5159510" y="752729"/>
            <a:ext cx="4681113" cy="6067171"/>
          </a:xfrm>
          <a:prstGeom prst="rect">
            <a:avLst/>
          </a:prstGeom>
          <a:noFill/>
          <a:ln w="38100" cmpd="dbl">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提案年度ではなく、開発終了後３年程度までの期間を想定して記載すること。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▼様式自由</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▼開発した教育カリキュラム・プログラムをどこで、どのように活用し、横展開を図ることを検討しているのか。またその見通しについて、具体的に記載すること。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▼事業期間終了後におけるフォローアップ体制・方法についても具体的に記載すること。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▼記載する文字は、</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MS</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ｺﾞｼｯｸ </a:t>
            </a:r>
            <a:r>
              <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rPr>
              <a:t>or </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ﾒｲﾘｵ　１１ポイント以上とすること。</a:t>
            </a:r>
            <a:r>
              <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rPr>
              <a:t>記載すべき</a:t>
            </a:r>
            <a:r>
              <a:rPr lang="ja-JP" altLang="en-US" sz="1200" dirty="0">
                <a:solidFill>
                  <a:srgbClr val="FFC000"/>
                </a:solidFill>
                <a:latin typeface="メイリオ"/>
                <a:ea typeface="メイリオ"/>
              </a:rPr>
              <a:t>事項</a:t>
            </a:r>
            <a:r>
              <a:rPr kumimoji="1" lang="ja-JP" altLang="en-US" sz="1200" b="0" i="0" u="none" strike="noStrike" kern="1200" cap="none" spc="0" normalizeH="0" baseline="0" noProof="0" dirty="0">
                <a:ln>
                  <a:noFill/>
                </a:ln>
                <a:solidFill>
                  <a:srgbClr val="FFC000"/>
                </a:solidFill>
                <a:effectLst/>
                <a:uLnTx/>
                <a:uFillTx/>
                <a:latin typeface="Segoe UI"/>
                <a:ea typeface="メイリオ"/>
                <a:cs typeface="+mn-cs"/>
              </a:rPr>
              <a:t>が多く、枠に入り切らない場合のみ文字のポイントを調整しても構わないが、極端に小さくならないよう注意すること。</a:t>
            </a:r>
            <a:endParaRPr kumimoji="1" lang="en-US" altLang="ja-JP" sz="1200" b="0" i="0" u="none" strike="noStrike" kern="1200" cap="none" spc="0" normalizeH="0" baseline="0" noProof="0" dirty="0">
              <a:ln>
                <a:noFill/>
              </a:ln>
              <a:solidFill>
                <a:srgbClr val="FFC000"/>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grpSp>
        <p:nvGrpSpPr>
          <p:cNvPr id="2" name="グループ化 1">
            <a:extLst>
              <a:ext uri="{FF2B5EF4-FFF2-40B4-BE49-F238E27FC236}">
                <a16:creationId xmlns:a16="http://schemas.microsoft.com/office/drawing/2014/main" id="{059655BB-897D-2DE8-C420-089E8ED67936}"/>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88ECC358-49C1-9930-9176-F07483DEC103}"/>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9A0AC26F-7848-EC22-A3BC-FBE9058BBBF7}"/>
                </a:ext>
              </a:extLst>
            </p:cNvPr>
            <p:cNvSpPr txBox="1"/>
            <p:nvPr/>
          </p:nvSpPr>
          <p:spPr>
            <a:xfrm>
              <a:off x="440939" y="11654"/>
              <a:ext cx="9030567"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年度「専門職業人材の最新技能アップデートのための専修学校リカレント教育推進事業」企画提案書</a:t>
              </a:r>
              <a:r>
                <a:rPr kumimoji="1" lang="ja-JP" altLang="en-US" sz="1050" spc="-120" dirty="0">
                  <a:solidFill>
                    <a:schemeClr val="bg1"/>
                  </a:solidFill>
                  <a:latin typeface="+mj-ea"/>
                  <a:ea typeface="+mj-ea"/>
                </a:rPr>
                <a:t>（</a:t>
              </a:r>
              <a:r>
                <a:rPr kumimoji="1" lang="ja-JP" altLang="en-US" sz="1050" spc="-160" dirty="0">
                  <a:solidFill>
                    <a:schemeClr val="bg1"/>
                  </a:solidFill>
                  <a:latin typeface="+mj-ea"/>
                  <a:ea typeface="+mj-ea"/>
                </a:rPr>
                <a:t>アップデートプログラムの開発</a:t>
              </a:r>
              <a:r>
                <a:rPr kumimoji="1" lang="ja-JP" altLang="en-US" sz="1050" spc="-120" dirty="0">
                  <a:solidFill>
                    <a:schemeClr val="bg1"/>
                  </a:solidFill>
                  <a:latin typeface="+mj-ea"/>
                  <a:ea typeface="+mj-ea"/>
                </a:rPr>
                <a:t>）</a:t>
              </a:r>
              <a:r>
                <a:rPr kumimoji="1" lang="en-US" altLang="ja-JP" sz="1000" spc="-120" dirty="0">
                  <a:solidFill>
                    <a:schemeClr val="bg1"/>
                  </a:solidFill>
                  <a:latin typeface="+mj-ea"/>
                  <a:ea typeface="+mj-ea"/>
                </a:rPr>
                <a:t>(</a:t>
              </a:r>
              <a:fld id="{7DF22854-5471-4D76-A61C-50AF16AABE74}" type="slidenum">
                <a:rPr kumimoji="1" lang="en-US" altLang="ja-JP" sz="1000" spc="-120" smtClean="0">
                  <a:solidFill>
                    <a:schemeClr val="bg1"/>
                  </a:solidFill>
                  <a:latin typeface="+mj-ea"/>
                  <a:ea typeface="+mj-ea"/>
                </a:rPr>
                <a:t>12</a:t>
              </a:fld>
              <a:r>
                <a:rPr lang="en-US" altLang="ja-JP" sz="1000" spc="-120" dirty="0">
                  <a:solidFill>
                    <a:schemeClr val="bg1"/>
                  </a:solidFill>
                  <a:latin typeface="+mj-ea"/>
                  <a:ea typeface="+mj-ea"/>
                </a:rPr>
                <a:t>/16</a:t>
              </a:r>
              <a:r>
                <a:rPr lang="ja-JP" altLang="en-US" sz="1000" spc="-120" dirty="0">
                  <a:solidFill>
                    <a:schemeClr val="bg1"/>
                  </a:solidFill>
                  <a:latin typeface="+mj-ea"/>
                  <a:ea typeface="+mj-ea"/>
                </a:rPr>
                <a:t>）</a:t>
              </a:r>
              <a:endParaRPr kumimoji="1" lang="ja-JP" altLang="en-US" sz="1000" spc="-120" dirty="0">
                <a:solidFill>
                  <a:schemeClr val="bg1"/>
                </a:solidFill>
                <a:latin typeface="+mj-ea"/>
                <a:ea typeface="+mj-ea"/>
              </a:endParaRPr>
            </a:p>
          </p:txBody>
        </p:sp>
      </p:grpSp>
    </p:spTree>
    <p:extLst>
      <p:ext uri="{BB962C8B-B14F-4D97-AF65-F5344CB8AC3E}">
        <p14:creationId xmlns:p14="http://schemas.microsoft.com/office/powerpoint/2010/main" val="2898635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5"/>
          <p:cNvSpPr/>
          <p:nvPr/>
        </p:nvSpPr>
        <p:spPr>
          <a:xfrm>
            <a:off x="28339" y="371897"/>
            <a:ext cx="3416536"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0" name="正方形/長方形 9"/>
          <p:cNvSpPr/>
          <p:nvPr/>
        </p:nvSpPr>
        <p:spPr>
          <a:xfrm>
            <a:off x="3686263" y="715829"/>
            <a:ext cx="1980000" cy="1980000"/>
          </a:xfrm>
          <a:prstGeom prst="rect">
            <a:avLst/>
          </a:prstGeom>
          <a:noFill/>
          <a:ln w="28575">
            <a:solidFill>
              <a:srgbClr val="073B4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073B4C"/>
                </a:solidFill>
              </a:rPr>
              <a:t>◆人件費</a:t>
            </a:r>
            <a:endParaRPr kumimoji="1" lang="en-US" altLang="ja-JP" sz="800" u="sng" dirty="0">
              <a:solidFill>
                <a:srgbClr val="073B4C"/>
              </a:solidFill>
            </a:endParaRPr>
          </a:p>
          <a:p>
            <a:r>
              <a:rPr kumimoji="1" lang="ja-JP" altLang="en-US" sz="800" dirty="0">
                <a:solidFill>
                  <a:srgbClr val="073B4C"/>
                </a:solidFill>
              </a:rPr>
              <a:t>・事業専任職員賃金　</a:t>
            </a:r>
            <a:r>
              <a:rPr lang="ja-JP" altLang="en-US" sz="800" dirty="0">
                <a:solidFill>
                  <a:srgbClr val="073B4C"/>
                </a:solidFill>
              </a:rPr>
              <a:t>〇千円</a:t>
            </a:r>
            <a:r>
              <a:rPr lang="en-US" altLang="ja-JP" sz="800" dirty="0">
                <a:solidFill>
                  <a:srgbClr val="073B4C"/>
                </a:solidFill>
              </a:rPr>
              <a:t>×</a:t>
            </a:r>
            <a:r>
              <a:rPr lang="ja-JP" altLang="en-US" sz="800" dirty="0">
                <a:solidFill>
                  <a:srgbClr val="073B4C"/>
                </a:solidFill>
              </a:rPr>
              <a:t>〇月</a:t>
            </a:r>
            <a:endParaRPr lang="en-US" altLang="ja-JP" sz="800" dirty="0">
              <a:solidFill>
                <a:srgbClr val="073B4C"/>
              </a:solidFill>
            </a:endParaRPr>
          </a:p>
          <a:p>
            <a:r>
              <a:rPr kumimoji="1" lang="ja-JP" altLang="en-US" sz="800" dirty="0">
                <a:solidFill>
                  <a:srgbClr val="073B4C"/>
                </a:solidFill>
              </a:rPr>
              <a:t>・ｺｰﾃﾞｨﾈｰﾀｰ賃金　　　</a:t>
            </a:r>
            <a:r>
              <a:rPr lang="ja-JP" altLang="en-US" sz="800" dirty="0">
                <a:solidFill>
                  <a:srgbClr val="073B4C"/>
                </a:solidFill>
              </a:rPr>
              <a:t>〇千円</a:t>
            </a:r>
            <a:r>
              <a:rPr lang="en-US" altLang="ja-JP" sz="800" dirty="0">
                <a:solidFill>
                  <a:srgbClr val="073B4C"/>
                </a:solidFill>
              </a:rPr>
              <a:t>×</a:t>
            </a:r>
            <a:r>
              <a:rPr lang="ja-JP" altLang="en-US" sz="800" dirty="0">
                <a:solidFill>
                  <a:srgbClr val="073B4C"/>
                </a:solidFill>
              </a:rPr>
              <a:t>〇月</a:t>
            </a:r>
            <a:endParaRPr lang="en-US" altLang="ja-JP" sz="800" dirty="0">
              <a:solidFill>
                <a:srgbClr val="073B4C"/>
              </a:solidFill>
            </a:endParaRPr>
          </a:p>
          <a:p>
            <a:r>
              <a:rPr kumimoji="1" lang="ja-JP" altLang="en-US" sz="800" dirty="0">
                <a:solidFill>
                  <a:srgbClr val="073B4C"/>
                </a:solidFill>
              </a:rPr>
              <a:t>・人件費附帯経費　　　〇〇千円</a:t>
            </a:r>
            <a:endParaRPr kumimoji="1" lang="en-US" altLang="ja-JP" sz="800" dirty="0">
              <a:solidFill>
                <a:srgbClr val="073B4C"/>
              </a:solidFill>
            </a:endParaRPr>
          </a:p>
          <a:p>
            <a:endParaRPr lang="en-US" altLang="ja-JP" sz="800" dirty="0">
              <a:solidFill>
                <a:srgbClr val="073B4C"/>
              </a:solidFill>
            </a:endParaRPr>
          </a:p>
          <a:p>
            <a:endParaRPr kumimoji="1" lang="en-US" altLang="ja-JP" sz="800" dirty="0">
              <a:solidFill>
                <a:srgbClr val="073B4C"/>
              </a:solidFill>
            </a:endParaRPr>
          </a:p>
          <a:p>
            <a:endParaRPr lang="en-US" altLang="ja-JP" sz="800" dirty="0">
              <a:solidFill>
                <a:srgbClr val="073B4C"/>
              </a:solidFill>
            </a:endParaRPr>
          </a:p>
          <a:p>
            <a:endParaRPr kumimoji="1" lang="en-US" altLang="ja-JP" sz="800" dirty="0">
              <a:solidFill>
                <a:srgbClr val="073B4C"/>
              </a:solidFill>
            </a:endParaRPr>
          </a:p>
          <a:p>
            <a:endParaRPr lang="en-US" altLang="ja-JP" sz="800" dirty="0">
              <a:solidFill>
                <a:srgbClr val="073B4C"/>
              </a:solidFill>
            </a:endParaRPr>
          </a:p>
          <a:p>
            <a:endParaRPr kumimoji="1" lang="en-US" altLang="ja-JP" sz="800" dirty="0">
              <a:solidFill>
                <a:srgbClr val="073B4C"/>
              </a:solidFill>
            </a:endParaRPr>
          </a:p>
          <a:p>
            <a:endParaRPr lang="en-US" altLang="ja-JP" sz="800" dirty="0">
              <a:solidFill>
                <a:srgbClr val="073B4C"/>
              </a:solidFill>
            </a:endParaRPr>
          </a:p>
          <a:p>
            <a:endParaRPr kumimoji="1" lang="en-US" altLang="ja-JP" sz="800" dirty="0">
              <a:solidFill>
                <a:srgbClr val="073B4C"/>
              </a:solidFill>
            </a:endParaRPr>
          </a:p>
          <a:p>
            <a:endParaRPr lang="en-US" altLang="ja-JP" sz="800" dirty="0">
              <a:solidFill>
                <a:srgbClr val="073B4C"/>
              </a:solidFill>
            </a:endParaRPr>
          </a:p>
          <a:p>
            <a:r>
              <a:rPr kumimoji="1" lang="ja-JP" altLang="en-US" sz="800" dirty="0">
                <a:solidFill>
                  <a:srgbClr val="073B4C"/>
                </a:solidFill>
              </a:rPr>
              <a:t>　　　　　　　　　　　合計〇〇〇円</a:t>
            </a:r>
            <a:endParaRPr kumimoji="1" lang="en-US" altLang="ja-JP" sz="800" dirty="0">
              <a:solidFill>
                <a:srgbClr val="073B4C"/>
              </a:solidFill>
            </a:endParaRPr>
          </a:p>
        </p:txBody>
      </p:sp>
      <p:sp>
        <p:nvSpPr>
          <p:cNvPr id="11" name="正方形/長方形 10"/>
          <p:cNvSpPr/>
          <p:nvPr/>
        </p:nvSpPr>
        <p:spPr>
          <a:xfrm>
            <a:off x="3686263" y="2760994"/>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118BB2"/>
                </a:solidFill>
              </a:rPr>
              <a:t>◆借損料</a:t>
            </a:r>
            <a:endParaRPr lang="en-US" altLang="ja-JP" sz="800" u="sng" dirty="0">
              <a:solidFill>
                <a:srgbClr val="118BB2"/>
              </a:solidFill>
            </a:endParaRPr>
          </a:p>
          <a:p>
            <a:r>
              <a:rPr lang="ja-JP" altLang="en-US" sz="800" dirty="0">
                <a:solidFill>
                  <a:srgbClr val="118BB2"/>
                </a:solidFill>
              </a:rPr>
              <a:t>・企画推進委員会会議室借料</a:t>
            </a:r>
            <a:br>
              <a:rPr lang="en-US" altLang="ja-JP" sz="800" dirty="0">
                <a:solidFill>
                  <a:srgbClr val="118BB2"/>
                </a:solidFill>
              </a:rPr>
            </a:br>
            <a:r>
              <a:rPr lang="ja-JP" altLang="en-US" sz="800" dirty="0">
                <a:solidFill>
                  <a:srgbClr val="118BB2"/>
                </a:solidFill>
              </a:rPr>
              <a:t>　　　　　　　〇〇千円</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pPr marL="88900" indent="-88900"/>
            <a:r>
              <a:rPr lang="ja-JP" altLang="en-US" sz="800" dirty="0">
                <a:solidFill>
                  <a:srgbClr val="118BB2"/>
                </a:solidFill>
              </a:rPr>
              <a:t>・ﾌﾟﾛｸﾞﾗﾑ開発分科会会議室借料　　　〇〇千円</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r>
              <a:rPr lang="ja-JP" altLang="en-US" sz="800" dirty="0">
                <a:solidFill>
                  <a:srgbClr val="118BB2"/>
                </a:solidFill>
              </a:rPr>
              <a:t>・実証講座分科会会議室借料</a:t>
            </a:r>
            <a:br>
              <a:rPr lang="en-US" altLang="ja-JP" sz="800" dirty="0">
                <a:solidFill>
                  <a:srgbClr val="118BB2"/>
                </a:solidFill>
              </a:rPr>
            </a:br>
            <a:r>
              <a:rPr lang="ja-JP" altLang="en-US" sz="800" dirty="0">
                <a:solidFill>
                  <a:srgbClr val="118BB2"/>
                </a:solidFill>
              </a:rPr>
              <a:t>　　　　　　　〇〇千円</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r>
              <a:rPr lang="ja-JP" altLang="en-US" sz="800" dirty="0">
                <a:solidFill>
                  <a:srgbClr val="118BB2"/>
                </a:solidFill>
              </a:rPr>
              <a:t>・ｻｰﾊﾞｰﾚﾝﾀﾙ代</a:t>
            </a:r>
            <a:endParaRPr lang="en-US" altLang="ja-JP" sz="800" dirty="0">
              <a:solidFill>
                <a:srgbClr val="118BB2"/>
              </a:solidFill>
            </a:endParaRPr>
          </a:p>
          <a:p>
            <a:r>
              <a:rPr lang="ja-JP" altLang="en-US" sz="800" dirty="0">
                <a:solidFill>
                  <a:srgbClr val="118BB2"/>
                </a:solidFill>
              </a:rPr>
              <a:t>　　　　　　　〇〇千円</a:t>
            </a:r>
            <a:r>
              <a:rPr lang="en-US" altLang="ja-JP" sz="800" dirty="0">
                <a:solidFill>
                  <a:srgbClr val="118BB2"/>
                </a:solidFill>
              </a:rPr>
              <a:t>×</a:t>
            </a:r>
            <a:r>
              <a:rPr lang="ja-JP" altLang="en-US" sz="800" dirty="0">
                <a:solidFill>
                  <a:srgbClr val="118BB2"/>
                </a:solidFill>
              </a:rPr>
              <a:t>〇月</a:t>
            </a:r>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r>
              <a:rPr lang="ja-JP" altLang="en-US" sz="800" dirty="0">
                <a:solidFill>
                  <a:srgbClr val="118BB2"/>
                </a:solidFill>
              </a:rPr>
              <a:t>　　　　　　　　　　　合計〇〇〇円</a:t>
            </a:r>
            <a:endParaRPr lang="en-US" altLang="ja-JP" sz="800" dirty="0">
              <a:solidFill>
                <a:srgbClr val="118BB2"/>
              </a:solidFill>
            </a:endParaRPr>
          </a:p>
          <a:p>
            <a:pPr lvl="0"/>
            <a:endParaRPr lang="ja-JP" altLang="en-US" sz="800" dirty="0">
              <a:solidFill>
                <a:srgbClr val="118BB2"/>
              </a:solidFill>
            </a:endParaRPr>
          </a:p>
        </p:txBody>
      </p:sp>
      <p:sp>
        <p:nvSpPr>
          <p:cNvPr id="12" name="正方形/長方形 11"/>
          <p:cNvSpPr/>
          <p:nvPr/>
        </p:nvSpPr>
        <p:spPr>
          <a:xfrm>
            <a:off x="3686263" y="4826942"/>
            <a:ext cx="1980000" cy="1194345"/>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118BB2"/>
                </a:solidFill>
              </a:rPr>
              <a:t>◆通信運搬費</a:t>
            </a:r>
            <a:endParaRPr lang="en-US" altLang="ja-JP" sz="800" u="sng" dirty="0">
              <a:solidFill>
                <a:srgbClr val="118BB2"/>
              </a:solidFill>
            </a:endParaRPr>
          </a:p>
          <a:p>
            <a:pPr lvl="0"/>
            <a:r>
              <a:rPr lang="ja-JP" altLang="en-US" sz="800" dirty="0">
                <a:solidFill>
                  <a:srgbClr val="118BB2"/>
                </a:solidFill>
              </a:rPr>
              <a:t>・報告書郵送費　　〇円</a:t>
            </a:r>
            <a:r>
              <a:rPr lang="en-US" altLang="ja-JP" sz="800" dirty="0">
                <a:solidFill>
                  <a:srgbClr val="118BB2"/>
                </a:solidFill>
              </a:rPr>
              <a:t>×</a:t>
            </a:r>
            <a:r>
              <a:rPr lang="ja-JP" altLang="en-US" sz="800" dirty="0">
                <a:solidFill>
                  <a:srgbClr val="118BB2"/>
                </a:solidFill>
              </a:rPr>
              <a:t>〇箇所</a:t>
            </a:r>
            <a:endParaRPr lang="en-US" altLang="ja-JP" sz="800" dirty="0">
              <a:solidFill>
                <a:srgbClr val="118BB2"/>
              </a:solidFill>
            </a:endParaRPr>
          </a:p>
          <a:p>
            <a:pPr lvl="0"/>
            <a:r>
              <a:rPr lang="ja-JP" altLang="en-US" sz="800" dirty="0">
                <a:solidFill>
                  <a:srgbClr val="118BB2"/>
                </a:solidFill>
              </a:rPr>
              <a:t>・実証講座案内郵送　〇円</a:t>
            </a:r>
            <a:r>
              <a:rPr lang="en-US" altLang="ja-JP" sz="800" dirty="0">
                <a:solidFill>
                  <a:srgbClr val="118BB2"/>
                </a:solidFill>
              </a:rPr>
              <a:t>×</a:t>
            </a:r>
            <a:r>
              <a:rPr lang="ja-JP" altLang="en-US" sz="800" dirty="0">
                <a:solidFill>
                  <a:srgbClr val="118BB2"/>
                </a:solidFill>
              </a:rPr>
              <a:t>〇箇所</a:t>
            </a:r>
            <a:endParaRPr lang="en-US" altLang="ja-JP" sz="800" dirty="0">
              <a:solidFill>
                <a:srgbClr val="118BB2"/>
              </a:solidFill>
            </a:endParaRPr>
          </a:p>
          <a:p>
            <a:pPr lvl="0"/>
            <a:r>
              <a:rPr lang="ja-JP" altLang="en-US" sz="800" dirty="0">
                <a:solidFill>
                  <a:srgbClr val="118BB2"/>
                </a:solidFill>
              </a:rPr>
              <a:t>　</a:t>
            </a:r>
            <a:endParaRPr lang="en-US" altLang="ja-JP" sz="800" dirty="0">
              <a:solidFill>
                <a:srgbClr val="118BB2"/>
              </a:solidFill>
            </a:endParaRPr>
          </a:p>
          <a:p>
            <a:pPr lvl="0"/>
            <a:endParaRPr lang="en-US" altLang="ja-JP" sz="800" dirty="0">
              <a:solidFill>
                <a:srgbClr val="118BB2"/>
              </a:solidFill>
            </a:endParaRPr>
          </a:p>
          <a:p>
            <a:pPr lvl="0"/>
            <a:endParaRPr lang="en-US" altLang="ja-JP" sz="800" dirty="0">
              <a:solidFill>
                <a:srgbClr val="118BB2"/>
              </a:solidFill>
            </a:endParaRPr>
          </a:p>
          <a:p>
            <a:pPr lvl="0"/>
            <a:r>
              <a:rPr lang="ja-JP" altLang="en-US" sz="800" dirty="0">
                <a:solidFill>
                  <a:srgbClr val="118BB2"/>
                </a:solidFill>
              </a:rPr>
              <a:t>　</a:t>
            </a:r>
            <a:endParaRPr lang="en-US" altLang="ja-JP" sz="800" dirty="0">
              <a:solidFill>
                <a:srgbClr val="118BB2"/>
              </a:solidFill>
            </a:endParaRPr>
          </a:p>
          <a:p>
            <a:pPr lvl="0"/>
            <a:r>
              <a:rPr lang="ja-JP" altLang="en-US" sz="800" dirty="0">
                <a:solidFill>
                  <a:srgbClr val="118BB2"/>
                </a:solidFill>
              </a:rPr>
              <a:t>　　　　　　　　　　　　合計〇〇円</a:t>
            </a:r>
          </a:p>
        </p:txBody>
      </p:sp>
      <p:sp>
        <p:nvSpPr>
          <p:cNvPr id="13" name="正方形/長方形 12"/>
          <p:cNvSpPr/>
          <p:nvPr/>
        </p:nvSpPr>
        <p:spPr>
          <a:xfrm>
            <a:off x="5741129" y="715829"/>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118BB2"/>
                </a:solidFill>
              </a:rPr>
              <a:t>◆諸謝金</a:t>
            </a:r>
            <a:endParaRPr lang="en-US" altLang="ja-JP" sz="800" u="sng" dirty="0">
              <a:solidFill>
                <a:srgbClr val="118BB2"/>
              </a:solidFill>
            </a:endParaRPr>
          </a:p>
          <a:p>
            <a:r>
              <a:rPr lang="ja-JP" altLang="en-US" sz="800" dirty="0">
                <a:solidFill>
                  <a:srgbClr val="118BB2"/>
                </a:solidFill>
              </a:rPr>
              <a:t>・企画推進委員会謝金</a:t>
            </a:r>
            <a:br>
              <a:rPr lang="en-US" altLang="ja-JP" sz="800" dirty="0">
                <a:solidFill>
                  <a:srgbClr val="118BB2"/>
                </a:solidFill>
              </a:rPr>
            </a:br>
            <a:r>
              <a:rPr lang="ja-JP" altLang="en-US" sz="800" dirty="0">
                <a:solidFill>
                  <a:srgbClr val="118BB2"/>
                </a:solidFill>
              </a:rPr>
              <a:t>　　　　　〇千円</a:t>
            </a:r>
            <a:r>
              <a:rPr lang="en-US" altLang="ja-JP" sz="800" dirty="0">
                <a:solidFill>
                  <a:srgbClr val="118BB2"/>
                </a:solidFill>
              </a:rPr>
              <a:t>×</a:t>
            </a:r>
            <a:r>
              <a:rPr lang="ja-JP" altLang="en-US" sz="800" dirty="0">
                <a:solidFill>
                  <a:srgbClr val="118BB2"/>
                </a:solidFill>
              </a:rPr>
              <a:t>〇人</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r>
              <a:rPr lang="ja-JP" altLang="en-US" sz="800" dirty="0">
                <a:solidFill>
                  <a:srgbClr val="118BB2"/>
                </a:solidFill>
              </a:rPr>
              <a:t>・ﾌﾟﾛｸﾞﾗﾑ開発分科会</a:t>
            </a:r>
            <a:br>
              <a:rPr lang="en-US" altLang="ja-JP" sz="800" dirty="0">
                <a:solidFill>
                  <a:srgbClr val="118BB2"/>
                </a:solidFill>
              </a:rPr>
            </a:br>
            <a:r>
              <a:rPr lang="ja-JP" altLang="en-US" sz="800" dirty="0">
                <a:solidFill>
                  <a:srgbClr val="118BB2"/>
                </a:solidFill>
              </a:rPr>
              <a:t>　　　　　〇千円</a:t>
            </a:r>
            <a:r>
              <a:rPr lang="en-US" altLang="ja-JP" sz="800" dirty="0">
                <a:solidFill>
                  <a:srgbClr val="118BB2"/>
                </a:solidFill>
              </a:rPr>
              <a:t>×</a:t>
            </a:r>
            <a:r>
              <a:rPr lang="ja-JP" altLang="en-US" sz="800" dirty="0">
                <a:solidFill>
                  <a:srgbClr val="118BB2"/>
                </a:solidFill>
              </a:rPr>
              <a:t>〇人</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r>
              <a:rPr lang="ja-JP" altLang="en-US" sz="800" dirty="0">
                <a:solidFill>
                  <a:srgbClr val="118BB2"/>
                </a:solidFill>
              </a:rPr>
              <a:t>・実証講座分科会</a:t>
            </a:r>
            <a:br>
              <a:rPr lang="en-US" altLang="ja-JP" sz="800" dirty="0">
                <a:solidFill>
                  <a:srgbClr val="118BB2"/>
                </a:solidFill>
              </a:rPr>
            </a:br>
            <a:r>
              <a:rPr lang="ja-JP" altLang="en-US" sz="800" dirty="0">
                <a:solidFill>
                  <a:srgbClr val="118BB2"/>
                </a:solidFill>
              </a:rPr>
              <a:t>　　　　　〇千円</a:t>
            </a:r>
            <a:r>
              <a:rPr lang="en-US" altLang="ja-JP" sz="800" dirty="0">
                <a:solidFill>
                  <a:srgbClr val="118BB2"/>
                </a:solidFill>
              </a:rPr>
              <a:t>×</a:t>
            </a:r>
            <a:r>
              <a:rPr lang="ja-JP" altLang="en-US" sz="800" dirty="0">
                <a:solidFill>
                  <a:srgbClr val="118BB2"/>
                </a:solidFill>
              </a:rPr>
              <a:t>〇人</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r>
              <a:rPr lang="ja-JP" altLang="en-US" sz="800" dirty="0">
                <a:solidFill>
                  <a:srgbClr val="118BB2"/>
                </a:solidFill>
              </a:rPr>
              <a:t>　　</a:t>
            </a:r>
            <a:endParaRPr lang="en-US" altLang="ja-JP" sz="800" dirty="0">
              <a:solidFill>
                <a:srgbClr val="118BB2"/>
              </a:solidFill>
            </a:endParaRPr>
          </a:p>
          <a:p>
            <a:r>
              <a:rPr lang="ja-JP" altLang="en-US" sz="800" dirty="0">
                <a:solidFill>
                  <a:srgbClr val="118BB2"/>
                </a:solidFill>
              </a:rPr>
              <a:t>　　　　　　　　　　　合計〇〇〇円</a:t>
            </a:r>
            <a:endParaRPr lang="en-US" altLang="ja-JP" sz="800" dirty="0">
              <a:solidFill>
                <a:srgbClr val="118BB2"/>
              </a:solidFill>
            </a:endParaRPr>
          </a:p>
        </p:txBody>
      </p:sp>
      <p:sp>
        <p:nvSpPr>
          <p:cNvPr id="14" name="正方形/長方形 13"/>
          <p:cNvSpPr/>
          <p:nvPr/>
        </p:nvSpPr>
        <p:spPr>
          <a:xfrm>
            <a:off x="5741129" y="2760994"/>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118BB2"/>
                </a:solidFill>
              </a:rPr>
              <a:t>◆消耗品費</a:t>
            </a:r>
            <a:endParaRPr kumimoji="1" lang="en-US" altLang="ja-JP" sz="800" u="sng" dirty="0">
              <a:solidFill>
                <a:srgbClr val="118BB2"/>
              </a:solidFill>
            </a:endParaRPr>
          </a:p>
          <a:p>
            <a:r>
              <a:rPr kumimoji="1" lang="ja-JP" altLang="en-US" sz="800" dirty="0">
                <a:solidFill>
                  <a:srgbClr val="118BB2"/>
                </a:solidFill>
              </a:rPr>
              <a:t>・ﾎﾞｰﾙﾍﾟﾝ</a:t>
            </a:r>
            <a:r>
              <a:rPr lang="ja-JP" altLang="en-US" sz="800" dirty="0">
                <a:solidFill>
                  <a:srgbClr val="118BB2"/>
                </a:solidFill>
              </a:rPr>
              <a:t>　　　〇百円</a:t>
            </a:r>
            <a:r>
              <a:rPr lang="en-US" altLang="ja-JP" sz="800" dirty="0">
                <a:solidFill>
                  <a:srgbClr val="118BB2"/>
                </a:solidFill>
              </a:rPr>
              <a:t>×</a:t>
            </a:r>
            <a:r>
              <a:rPr lang="ja-JP" altLang="en-US" sz="800" dirty="0">
                <a:solidFill>
                  <a:srgbClr val="118BB2"/>
                </a:solidFill>
              </a:rPr>
              <a:t>〇本</a:t>
            </a:r>
            <a:endParaRPr lang="en-US" altLang="ja-JP" sz="800" dirty="0">
              <a:solidFill>
                <a:srgbClr val="118BB2"/>
              </a:solidFill>
            </a:endParaRPr>
          </a:p>
          <a:p>
            <a:r>
              <a:rPr kumimoji="1" lang="ja-JP" altLang="en-US" sz="800" dirty="0">
                <a:solidFill>
                  <a:srgbClr val="118BB2"/>
                </a:solidFill>
              </a:rPr>
              <a:t>・ﾊｰﾄﾞﾌｧｲﾙ　〇千円</a:t>
            </a:r>
            <a:r>
              <a:rPr kumimoji="1" lang="en-US" altLang="ja-JP" sz="800" dirty="0">
                <a:solidFill>
                  <a:srgbClr val="118BB2"/>
                </a:solidFill>
              </a:rPr>
              <a:t>×</a:t>
            </a:r>
            <a:r>
              <a:rPr kumimoji="1" lang="ja-JP" altLang="en-US" sz="800" dirty="0">
                <a:solidFill>
                  <a:srgbClr val="118BB2"/>
                </a:solidFill>
              </a:rPr>
              <a:t>〇冊</a:t>
            </a:r>
            <a:endParaRPr kumimoji="1" lang="en-US" altLang="ja-JP" sz="800" dirty="0">
              <a:solidFill>
                <a:srgbClr val="118BB2"/>
              </a:solidFill>
            </a:endParaRPr>
          </a:p>
          <a:p>
            <a:r>
              <a:rPr kumimoji="1" lang="ja-JP" altLang="en-US" sz="800" dirty="0">
                <a:solidFill>
                  <a:srgbClr val="118BB2"/>
                </a:solidFill>
              </a:rPr>
              <a:t>・</a:t>
            </a:r>
            <a:endParaRPr kumimoji="1" lang="en-US" altLang="ja-JP" sz="800" dirty="0">
              <a:solidFill>
                <a:srgbClr val="118BB2"/>
              </a:solidFill>
            </a:endParaRPr>
          </a:p>
          <a:p>
            <a:r>
              <a:rPr lang="ja-JP" altLang="en-US" sz="800" dirty="0">
                <a:solidFill>
                  <a:srgbClr val="118BB2"/>
                </a:solidFill>
              </a:rPr>
              <a:t>・</a:t>
            </a:r>
            <a:endParaRPr lang="en-US" altLang="ja-JP" sz="800" dirty="0">
              <a:solidFill>
                <a:srgbClr val="118BB2"/>
              </a:solidFill>
            </a:endParaRPr>
          </a:p>
          <a:p>
            <a:endParaRPr kumimoji="1" lang="en-US" altLang="ja-JP" sz="800" dirty="0">
              <a:solidFill>
                <a:srgbClr val="118BB2"/>
              </a:solidFill>
            </a:endParaRPr>
          </a:p>
          <a:p>
            <a:endParaRPr lang="en-US" altLang="ja-JP" sz="800" dirty="0">
              <a:solidFill>
                <a:srgbClr val="118BB2"/>
              </a:solidFill>
            </a:endParaRPr>
          </a:p>
          <a:p>
            <a:endParaRPr kumimoji="1" lang="en-US" altLang="ja-JP" sz="800" dirty="0">
              <a:solidFill>
                <a:srgbClr val="118BB2"/>
              </a:solidFill>
            </a:endParaRPr>
          </a:p>
          <a:p>
            <a:endParaRPr lang="en-US" altLang="ja-JP" sz="800" dirty="0">
              <a:solidFill>
                <a:srgbClr val="118BB2"/>
              </a:solidFill>
            </a:endParaRPr>
          </a:p>
          <a:p>
            <a:endParaRPr kumimoji="1"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r>
              <a:rPr kumimoji="1" lang="ja-JP" altLang="en-US" sz="800" dirty="0">
                <a:solidFill>
                  <a:srgbClr val="118BB2"/>
                </a:solidFill>
              </a:rPr>
              <a:t>　　　　　　　　　　　　合計〇〇円　　　　　</a:t>
            </a:r>
          </a:p>
        </p:txBody>
      </p:sp>
      <p:sp>
        <p:nvSpPr>
          <p:cNvPr id="15" name="正方形/長方形 14"/>
          <p:cNvSpPr/>
          <p:nvPr/>
        </p:nvSpPr>
        <p:spPr>
          <a:xfrm>
            <a:off x="5741129" y="4813127"/>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118BB2"/>
                </a:solidFill>
              </a:rPr>
              <a:t>◆雑役務費</a:t>
            </a:r>
            <a:endParaRPr lang="en-US" altLang="ja-JP" sz="800" u="sng" dirty="0">
              <a:solidFill>
                <a:srgbClr val="118BB2"/>
              </a:solidFill>
            </a:endParaRPr>
          </a:p>
          <a:p>
            <a:pPr lvl="0"/>
            <a:r>
              <a:rPr lang="ja-JP" altLang="en-US" sz="800" dirty="0">
                <a:solidFill>
                  <a:srgbClr val="118BB2"/>
                </a:solidFill>
              </a:rPr>
              <a:t>・</a:t>
            </a:r>
            <a:r>
              <a:rPr lang="en-US" altLang="ja-JP" sz="800" dirty="0">
                <a:solidFill>
                  <a:srgbClr val="118BB2"/>
                </a:solidFill>
              </a:rPr>
              <a:t>Web</a:t>
            </a:r>
            <a:r>
              <a:rPr lang="ja-JP" altLang="en-US" sz="800" dirty="0">
                <a:solidFill>
                  <a:srgbClr val="118BB2"/>
                </a:solidFill>
              </a:rPr>
              <a:t>ｻｲﾄ構築　　〇〇〇円</a:t>
            </a:r>
            <a:endParaRPr lang="en-US" altLang="ja-JP" sz="800" dirty="0">
              <a:solidFill>
                <a:srgbClr val="118BB2"/>
              </a:solidFill>
            </a:endParaRPr>
          </a:p>
          <a:p>
            <a:pPr lvl="0"/>
            <a:r>
              <a:rPr lang="ja-JP" altLang="en-US" sz="800" dirty="0">
                <a:solidFill>
                  <a:srgbClr val="118BB2"/>
                </a:solidFill>
              </a:rPr>
              <a:t>・報告書印刷費　 　〇〇〇円</a:t>
            </a:r>
            <a:endParaRPr lang="en-US" altLang="ja-JP" sz="800" dirty="0">
              <a:solidFill>
                <a:srgbClr val="118BB2"/>
              </a:solidFill>
            </a:endParaRPr>
          </a:p>
          <a:p>
            <a:pPr lvl="0"/>
            <a:r>
              <a:rPr lang="ja-JP" altLang="en-US" sz="800" dirty="0">
                <a:solidFill>
                  <a:srgbClr val="118BB2"/>
                </a:solidFill>
              </a:rPr>
              <a:t>・事務職員派遣　　</a:t>
            </a:r>
            <a:endParaRPr lang="en-US" altLang="ja-JP" sz="800" dirty="0">
              <a:solidFill>
                <a:srgbClr val="118BB2"/>
              </a:solidFill>
            </a:endParaRPr>
          </a:p>
          <a:p>
            <a:pPr lvl="0"/>
            <a:r>
              <a:rPr lang="ja-JP" altLang="en-US" sz="800" dirty="0">
                <a:solidFill>
                  <a:srgbClr val="118BB2"/>
                </a:solidFill>
              </a:rPr>
              <a:t>　　　　〇〇〇円</a:t>
            </a:r>
            <a:r>
              <a:rPr lang="en-US" altLang="ja-JP" sz="800" dirty="0">
                <a:solidFill>
                  <a:srgbClr val="118BB2"/>
                </a:solidFill>
              </a:rPr>
              <a:t>×20</a:t>
            </a:r>
            <a:r>
              <a:rPr lang="ja-JP" altLang="en-US" sz="800" dirty="0">
                <a:solidFill>
                  <a:srgbClr val="118BB2"/>
                </a:solidFill>
              </a:rPr>
              <a:t>日</a:t>
            </a:r>
            <a:r>
              <a:rPr lang="en-US" altLang="ja-JP" sz="800" dirty="0">
                <a:solidFill>
                  <a:srgbClr val="118BB2"/>
                </a:solidFill>
              </a:rPr>
              <a:t>×</a:t>
            </a:r>
            <a:r>
              <a:rPr lang="ja-JP" altLang="en-US" sz="800" dirty="0">
                <a:solidFill>
                  <a:srgbClr val="118BB2"/>
                </a:solidFill>
              </a:rPr>
              <a:t>〇月</a:t>
            </a:r>
            <a:endParaRPr lang="en-US" altLang="ja-JP" sz="800" dirty="0">
              <a:solidFill>
                <a:srgbClr val="118BB2"/>
              </a:solidFill>
            </a:endParaRPr>
          </a:p>
        </p:txBody>
      </p:sp>
      <p:sp>
        <p:nvSpPr>
          <p:cNvPr id="16" name="正方形/長方形 15"/>
          <p:cNvSpPr/>
          <p:nvPr/>
        </p:nvSpPr>
        <p:spPr>
          <a:xfrm>
            <a:off x="7809850" y="715829"/>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118BB2"/>
                </a:solidFill>
              </a:rPr>
              <a:t>◆旅費</a:t>
            </a:r>
            <a:endParaRPr lang="en-US" altLang="ja-JP" sz="800" u="sng" dirty="0">
              <a:solidFill>
                <a:srgbClr val="118BB2"/>
              </a:solidFill>
            </a:endParaRPr>
          </a:p>
          <a:p>
            <a:r>
              <a:rPr lang="ja-JP" altLang="en-US" sz="800" dirty="0">
                <a:solidFill>
                  <a:srgbClr val="118BB2"/>
                </a:solidFill>
              </a:rPr>
              <a:t>・企画推進委員会実施旅費</a:t>
            </a:r>
            <a:br>
              <a:rPr lang="en-US" altLang="ja-JP" sz="800" dirty="0">
                <a:solidFill>
                  <a:srgbClr val="118BB2"/>
                </a:solidFill>
              </a:rPr>
            </a:br>
            <a:r>
              <a:rPr lang="ja-JP" altLang="en-US" sz="800" dirty="0">
                <a:solidFill>
                  <a:srgbClr val="118BB2"/>
                </a:solidFill>
              </a:rPr>
              <a:t>　　　　　　　　〇〇千円</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r>
              <a:rPr lang="ja-JP" altLang="en-US" sz="800" dirty="0">
                <a:solidFill>
                  <a:srgbClr val="118BB2"/>
                </a:solidFill>
              </a:rPr>
              <a:t>・ﾌﾟﾛｸﾞﾗﾑ開発分科会旅費</a:t>
            </a:r>
            <a:br>
              <a:rPr lang="en-US" altLang="ja-JP" sz="800" dirty="0">
                <a:solidFill>
                  <a:srgbClr val="118BB2"/>
                </a:solidFill>
              </a:rPr>
            </a:br>
            <a:r>
              <a:rPr lang="ja-JP" altLang="en-US" sz="800" dirty="0">
                <a:solidFill>
                  <a:srgbClr val="118BB2"/>
                </a:solidFill>
              </a:rPr>
              <a:t>　　　　　　　　〇〇千円</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r>
              <a:rPr lang="ja-JP" altLang="en-US" sz="800" dirty="0">
                <a:solidFill>
                  <a:srgbClr val="118BB2"/>
                </a:solidFill>
              </a:rPr>
              <a:t>・実証講座分科会旅費</a:t>
            </a:r>
            <a:br>
              <a:rPr lang="en-US" altLang="ja-JP" sz="800" dirty="0">
                <a:solidFill>
                  <a:srgbClr val="118BB2"/>
                </a:solidFill>
              </a:rPr>
            </a:br>
            <a:r>
              <a:rPr lang="ja-JP" altLang="en-US" sz="800" dirty="0">
                <a:solidFill>
                  <a:srgbClr val="118BB2"/>
                </a:solidFill>
              </a:rPr>
              <a:t>　　　　　　　　〇〇千円</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r>
              <a:rPr lang="ja-JP" altLang="en-US" sz="800" dirty="0">
                <a:solidFill>
                  <a:srgbClr val="118BB2"/>
                </a:solidFill>
              </a:rPr>
              <a:t>　　　　　　　　　　　合計〇〇〇円</a:t>
            </a:r>
            <a:endParaRPr lang="en-US" altLang="ja-JP" sz="800" dirty="0">
              <a:solidFill>
                <a:srgbClr val="118BB2"/>
              </a:solidFill>
            </a:endParaRPr>
          </a:p>
          <a:p>
            <a:endParaRPr lang="ja-JP" altLang="en-US" sz="800" u="sng" dirty="0">
              <a:solidFill>
                <a:srgbClr val="118BB2"/>
              </a:solidFill>
            </a:endParaRPr>
          </a:p>
        </p:txBody>
      </p:sp>
      <p:sp>
        <p:nvSpPr>
          <p:cNvPr id="17" name="正方形/長方形 16"/>
          <p:cNvSpPr/>
          <p:nvPr/>
        </p:nvSpPr>
        <p:spPr>
          <a:xfrm>
            <a:off x="7809850" y="2760994"/>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118BB2"/>
                </a:solidFill>
              </a:rPr>
              <a:t>◆会議費</a:t>
            </a:r>
            <a:endParaRPr kumimoji="1" lang="en-US" altLang="ja-JP" sz="800" u="sng" dirty="0">
              <a:solidFill>
                <a:srgbClr val="118BB2"/>
              </a:solidFill>
            </a:endParaRPr>
          </a:p>
          <a:p>
            <a:r>
              <a:rPr lang="ja-JP" altLang="en-US" sz="800" dirty="0">
                <a:solidFill>
                  <a:srgbClr val="118BB2"/>
                </a:solidFill>
              </a:rPr>
              <a:t>・企画推進委員会お茶</a:t>
            </a:r>
            <a:br>
              <a:rPr lang="en-US" altLang="ja-JP" sz="800" dirty="0">
                <a:solidFill>
                  <a:srgbClr val="118BB2"/>
                </a:solidFill>
              </a:rPr>
            </a:br>
            <a:r>
              <a:rPr lang="ja-JP" altLang="en-US" sz="800" dirty="0">
                <a:solidFill>
                  <a:srgbClr val="118BB2"/>
                </a:solidFill>
              </a:rPr>
              <a:t>　　　　　　　　　</a:t>
            </a:r>
            <a:r>
              <a:rPr lang="en-US" altLang="ja-JP" sz="800" dirty="0">
                <a:solidFill>
                  <a:srgbClr val="118BB2"/>
                </a:solidFill>
              </a:rPr>
              <a:t>150</a:t>
            </a:r>
            <a:r>
              <a:rPr lang="ja-JP" altLang="en-US" sz="800" dirty="0">
                <a:solidFill>
                  <a:srgbClr val="118BB2"/>
                </a:solidFill>
              </a:rPr>
              <a:t>円</a:t>
            </a:r>
            <a:r>
              <a:rPr lang="en-US" altLang="ja-JP" sz="800" dirty="0">
                <a:solidFill>
                  <a:srgbClr val="118BB2"/>
                </a:solidFill>
              </a:rPr>
              <a:t>×</a:t>
            </a:r>
            <a:r>
              <a:rPr lang="ja-JP" altLang="en-US" sz="800" dirty="0">
                <a:solidFill>
                  <a:srgbClr val="118BB2"/>
                </a:solidFill>
              </a:rPr>
              <a:t>〇人　　　　　　　</a:t>
            </a:r>
            <a:endParaRPr lang="en-US" altLang="ja-JP" sz="800" dirty="0">
              <a:solidFill>
                <a:srgbClr val="118BB2"/>
              </a:solidFill>
            </a:endParaRPr>
          </a:p>
          <a:p>
            <a:r>
              <a:rPr lang="ja-JP" altLang="en-US" sz="800" dirty="0">
                <a:solidFill>
                  <a:srgbClr val="118BB2"/>
                </a:solidFill>
              </a:rPr>
              <a:t>・ﾌﾟﾛｸﾞﾗﾑ開発分科会お茶</a:t>
            </a:r>
            <a:br>
              <a:rPr lang="en-US" altLang="ja-JP" sz="800" dirty="0">
                <a:solidFill>
                  <a:srgbClr val="118BB2"/>
                </a:solidFill>
              </a:rPr>
            </a:br>
            <a:r>
              <a:rPr lang="ja-JP" altLang="en-US" sz="800" dirty="0">
                <a:solidFill>
                  <a:srgbClr val="118BB2"/>
                </a:solidFill>
              </a:rPr>
              <a:t>　　　　　　　　　</a:t>
            </a:r>
            <a:r>
              <a:rPr lang="en-US" altLang="ja-JP" sz="800" dirty="0">
                <a:solidFill>
                  <a:srgbClr val="118BB2"/>
                </a:solidFill>
              </a:rPr>
              <a:t>150</a:t>
            </a:r>
            <a:r>
              <a:rPr lang="ja-JP" altLang="en-US" sz="800" dirty="0">
                <a:solidFill>
                  <a:srgbClr val="118BB2"/>
                </a:solidFill>
              </a:rPr>
              <a:t>円</a:t>
            </a:r>
            <a:r>
              <a:rPr lang="en-US" altLang="ja-JP" sz="800" dirty="0">
                <a:solidFill>
                  <a:srgbClr val="118BB2"/>
                </a:solidFill>
              </a:rPr>
              <a:t>×</a:t>
            </a:r>
            <a:r>
              <a:rPr lang="ja-JP" altLang="en-US" sz="800" dirty="0">
                <a:solidFill>
                  <a:srgbClr val="118BB2"/>
                </a:solidFill>
              </a:rPr>
              <a:t>〇人</a:t>
            </a:r>
            <a:endParaRPr lang="en-US" altLang="ja-JP" sz="800" dirty="0">
              <a:solidFill>
                <a:srgbClr val="118BB2"/>
              </a:solidFill>
            </a:endParaRPr>
          </a:p>
          <a:p>
            <a:r>
              <a:rPr lang="ja-JP" altLang="en-US" sz="800" dirty="0">
                <a:solidFill>
                  <a:srgbClr val="118BB2"/>
                </a:solidFill>
              </a:rPr>
              <a:t>・実証講座分科会お茶</a:t>
            </a:r>
            <a:br>
              <a:rPr lang="en-US" altLang="ja-JP" sz="800" dirty="0">
                <a:solidFill>
                  <a:srgbClr val="118BB2"/>
                </a:solidFill>
              </a:rPr>
            </a:br>
            <a:r>
              <a:rPr lang="ja-JP" altLang="en-US" sz="800" dirty="0">
                <a:solidFill>
                  <a:srgbClr val="118BB2"/>
                </a:solidFill>
              </a:rPr>
              <a:t>　　　　　　　　　</a:t>
            </a:r>
            <a:r>
              <a:rPr lang="en-US" altLang="ja-JP" sz="800" dirty="0">
                <a:solidFill>
                  <a:srgbClr val="118BB2"/>
                </a:solidFill>
              </a:rPr>
              <a:t>150</a:t>
            </a:r>
            <a:r>
              <a:rPr lang="ja-JP" altLang="en-US" sz="800" dirty="0">
                <a:solidFill>
                  <a:srgbClr val="118BB2"/>
                </a:solidFill>
              </a:rPr>
              <a:t>円</a:t>
            </a:r>
            <a:r>
              <a:rPr lang="en-US" altLang="ja-JP" sz="800" dirty="0">
                <a:solidFill>
                  <a:srgbClr val="118BB2"/>
                </a:solidFill>
              </a:rPr>
              <a:t>×</a:t>
            </a:r>
            <a:r>
              <a:rPr lang="ja-JP" altLang="en-US" sz="800" dirty="0">
                <a:solidFill>
                  <a:srgbClr val="118BB2"/>
                </a:solidFill>
              </a:rPr>
              <a:t>〇人</a:t>
            </a:r>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r>
              <a:rPr lang="ja-JP" altLang="en-US" sz="800" dirty="0">
                <a:solidFill>
                  <a:srgbClr val="118BB2"/>
                </a:solidFill>
              </a:rPr>
              <a:t>　　　　　　　</a:t>
            </a:r>
            <a:endParaRPr lang="en-US" altLang="ja-JP" sz="800" dirty="0">
              <a:solidFill>
                <a:srgbClr val="118BB2"/>
              </a:solidFill>
            </a:endParaRPr>
          </a:p>
          <a:p>
            <a:endParaRPr lang="en-US" altLang="ja-JP" sz="800" dirty="0">
              <a:solidFill>
                <a:srgbClr val="118BB2"/>
              </a:solidFill>
            </a:endParaRPr>
          </a:p>
          <a:p>
            <a:r>
              <a:rPr lang="ja-JP" altLang="en-US" sz="800" dirty="0">
                <a:solidFill>
                  <a:srgbClr val="118BB2"/>
                </a:solidFill>
              </a:rPr>
              <a:t>　　　　　　　　　　　　合計〇〇円</a:t>
            </a:r>
            <a:endParaRPr lang="en-US" altLang="ja-JP" sz="800" dirty="0">
              <a:solidFill>
                <a:srgbClr val="118BB2"/>
              </a:solidFill>
            </a:endParaRPr>
          </a:p>
          <a:p>
            <a:endParaRPr kumimoji="1" lang="ja-JP" altLang="en-US" sz="800" u="sng" dirty="0">
              <a:solidFill>
                <a:srgbClr val="118BB2"/>
              </a:solidFill>
            </a:endParaRPr>
          </a:p>
        </p:txBody>
      </p:sp>
      <p:sp>
        <p:nvSpPr>
          <p:cNvPr id="18" name="正方形/長方形 17"/>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2">
                    <a:lumMod val="60000"/>
                    <a:lumOff val="40000"/>
                  </a:schemeClr>
                </a:solidFill>
              </a:rPr>
              <a:t>◆再委託費</a:t>
            </a:r>
          </a:p>
        </p:txBody>
      </p:sp>
      <p:sp>
        <p:nvSpPr>
          <p:cNvPr id="20" name="正方形/長方形 19"/>
          <p:cNvSpPr/>
          <p:nvPr/>
        </p:nvSpPr>
        <p:spPr>
          <a:xfrm>
            <a:off x="3686263" y="6093295"/>
            <a:ext cx="1980000" cy="699831"/>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118BB2"/>
                </a:solidFill>
              </a:rPr>
              <a:t>◆保険料</a:t>
            </a:r>
          </a:p>
        </p:txBody>
      </p:sp>
      <p:sp>
        <p:nvSpPr>
          <p:cNvPr id="21" name="正方形/長方形 20"/>
          <p:cNvSpPr/>
          <p:nvPr/>
        </p:nvSpPr>
        <p:spPr>
          <a:xfrm>
            <a:off x="3559449" y="442263"/>
            <a:ext cx="6321152" cy="64008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19" name="テキスト ボックス 18"/>
          <p:cNvSpPr txBox="1"/>
          <p:nvPr/>
        </p:nvSpPr>
        <p:spPr>
          <a:xfrm>
            <a:off x="4304928" y="6132356"/>
            <a:ext cx="5422209"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a:t>
            </a:r>
            <a:r>
              <a:rPr lang="ja-JP" altLang="en-US" sz="1100" dirty="0">
                <a:solidFill>
                  <a:srgbClr val="FFC000"/>
                </a:solidFill>
              </a:rPr>
              <a:t>した</a:t>
            </a:r>
            <a:r>
              <a:rPr kumimoji="1" lang="ja-JP" altLang="en-US" sz="1100" dirty="0">
                <a:solidFill>
                  <a:srgbClr val="FFC000"/>
                </a:solidFill>
              </a:rPr>
              <a:t>全ての年度分を各年度毎に作成してください</a:t>
            </a:r>
            <a:r>
              <a:rPr kumimoji="1" lang="en-US" altLang="ja-JP" sz="1100" dirty="0">
                <a:solidFill>
                  <a:srgbClr val="FFC000"/>
                </a:solidFill>
              </a:rPr>
              <a:t>｡</a:t>
            </a:r>
            <a:endParaRPr lang="en-US" altLang="ja-JP" sz="1100" dirty="0">
              <a:solidFill>
                <a:srgbClr val="FFC000"/>
              </a:solidFill>
            </a:endParaRPr>
          </a:p>
        </p:txBody>
      </p:sp>
      <p:graphicFrame>
        <p:nvGraphicFramePr>
          <p:cNvPr id="26" name="オブジェクト 25"/>
          <p:cNvGraphicFramePr>
            <a:graphicFrameLocks noChangeAspect="1"/>
          </p:cNvGraphicFramePr>
          <p:nvPr>
            <p:extLst>
              <p:ext uri="{D42A27DB-BD31-4B8C-83A1-F6EECF244321}">
                <p14:modId xmlns:p14="http://schemas.microsoft.com/office/powerpoint/2010/main" val="3097309023"/>
              </p:ext>
            </p:extLst>
          </p:nvPr>
        </p:nvGraphicFramePr>
        <p:xfrm>
          <a:off x="39688" y="706438"/>
          <a:ext cx="3405187" cy="6042025"/>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 name="オブジェクト 1"/>
                      <p:cNvPicPr/>
                      <p:nvPr/>
                    </p:nvPicPr>
                    <p:blipFill>
                      <a:blip r:embed="rId3"/>
                      <a:stretch>
                        <a:fillRect/>
                      </a:stretch>
                    </p:blipFill>
                    <p:spPr>
                      <a:xfrm>
                        <a:off x="39688" y="706438"/>
                        <a:ext cx="3405187" cy="6042025"/>
                      </a:xfrm>
                      <a:prstGeom prst="rect">
                        <a:avLst/>
                      </a:prstGeom>
                    </p:spPr>
                  </p:pic>
                </p:oleObj>
              </mc:Fallback>
            </mc:AlternateContent>
          </a:graphicData>
        </a:graphic>
      </p:graphicFrame>
      <p:grpSp>
        <p:nvGrpSpPr>
          <p:cNvPr id="2" name="グループ化 1">
            <a:extLst>
              <a:ext uri="{FF2B5EF4-FFF2-40B4-BE49-F238E27FC236}">
                <a16:creationId xmlns:a16="http://schemas.microsoft.com/office/drawing/2014/main" id="{2E43BC71-58BD-C1A0-8519-DCD52A5AC5E6}"/>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9B4325F4-D3F6-8E86-3F69-32FFDC9D46DA}"/>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B39F8EAA-D722-134F-22A9-98FFE553FE71}"/>
                </a:ext>
              </a:extLst>
            </p:cNvPr>
            <p:cNvSpPr txBox="1"/>
            <p:nvPr/>
          </p:nvSpPr>
          <p:spPr>
            <a:xfrm>
              <a:off x="440939" y="11654"/>
              <a:ext cx="9030567"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年度「専門職業人材の最新技能アップデートのための専修学校リカレント教育推進事業」企画提案書</a:t>
              </a:r>
              <a:r>
                <a:rPr kumimoji="1" lang="ja-JP" altLang="en-US" sz="1050" spc="-120" dirty="0">
                  <a:solidFill>
                    <a:schemeClr val="bg1"/>
                  </a:solidFill>
                  <a:latin typeface="+mj-ea"/>
                  <a:ea typeface="+mj-ea"/>
                </a:rPr>
                <a:t>（</a:t>
              </a:r>
              <a:r>
                <a:rPr kumimoji="1" lang="ja-JP" altLang="en-US" sz="1050" spc="-160" dirty="0">
                  <a:solidFill>
                    <a:schemeClr val="bg1"/>
                  </a:solidFill>
                  <a:latin typeface="+mj-ea"/>
                  <a:ea typeface="+mj-ea"/>
                </a:rPr>
                <a:t>アップデートプログラムの開発</a:t>
              </a:r>
              <a:r>
                <a:rPr kumimoji="1" lang="ja-JP" altLang="en-US" sz="1050" spc="-120" dirty="0">
                  <a:solidFill>
                    <a:schemeClr val="bg1"/>
                  </a:solidFill>
                  <a:latin typeface="+mj-ea"/>
                  <a:ea typeface="+mj-ea"/>
                </a:rPr>
                <a:t>）</a:t>
              </a:r>
              <a:r>
                <a:rPr kumimoji="1" lang="en-US" altLang="ja-JP" sz="1000" spc="-120" dirty="0">
                  <a:solidFill>
                    <a:schemeClr val="bg1"/>
                  </a:solidFill>
                  <a:latin typeface="+mj-ea"/>
                  <a:ea typeface="+mj-ea"/>
                </a:rPr>
                <a:t>(</a:t>
              </a:r>
              <a:fld id="{7DF22854-5471-4D76-A61C-50AF16AABE74}" type="slidenum">
                <a:rPr kumimoji="1" lang="en-US" altLang="ja-JP" sz="1000" spc="-120" smtClean="0">
                  <a:solidFill>
                    <a:schemeClr val="bg1"/>
                  </a:solidFill>
                  <a:latin typeface="+mj-ea"/>
                  <a:ea typeface="+mj-ea"/>
                </a:rPr>
                <a:t>13</a:t>
              </a:fld>
              <a:r>
                <a:rPr lang="en-US" altLang="ja-JP" sz="1000" spc="-120" dirty="0">
                  <a:solidFill>
                    <a:schemeClr val="bg1"/>
                  </a:solidFill>
                  <a:latin typeface="+mj-ea"/>
                  <a:ea typeface="+mj-ea"/>
                </a:rPr>
                <a:t>/16</a:t>
              </a:r>
              <a:r>
                <a:rPr lang="ja-JP" altLang="en-US" sz="1000" spc="-120" dirty="0">
                  <a:solidFill>
                    <a:schemeClr val="bg1"/>
                  </a:solidFill>
                  <a:latin typeface="+mj-ea"/>
                  <a:ea typeface="+mj-ea"/>
                </a:rPr>
                <a:t>）</a:t>
              </a:r>
              <a:endParaRPr kumimoji="1" lang="ja-JP" altLang="en-US" sz="1000" spc="-120" dirty="0">
                <a:solidFill>
                  <a:schemeClr val="bg1"/>
                </a:solidFill>
                <a:latin typeface="+mj-ea"/>
                <a:ea typeface="+mj-ea"/>
              </a:endParaRPr>
            </a:p>
          </p:txBody>
        </p:sp>
      </p:grpSp>
    </p:spTree>
    <p:extLst>
      <p:ext uri="{BB962C8B-B14F-4D97-AF65-F5344CB8AC3E}">
        <p14:creationId xmlns:p14="http://schemas.microsoft.com/office/powerpoint/2010/main" val="1419509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5"/>
          <p:cNvSpPr/>
          <p:nvPr/>
        </p:nvSpPr>
        <p:spPr>
          <a:xfrm>
            <a:off x="28339" y="371897"/>
            <a:ext cx="3416536"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0" name="正方形/長方形 9"/>
          <p:cNvSpPr/>
          <p:nvPr/>
        </p:nvSpPr>
        <p:spPr>
          <a:xfrm>
            <a:off x="3686263" y="715829"/>
            <a:ext cx="1980000" cy="1980000"/>
          </a:xfrm>
          <a:prstGeom prst="rect">
            <a:avLst/>
          </a:prstGeom>
          <a:noFill/>
          <a:ln w="28575">
            <a:solidFill>
              <a:srgbClr val="073B4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073B4C"/>
                </a:solidFill>
              </a:rPr>
              <a:t>◆人件費</a:t>
            </a:r>
            <a:endParaRPr kumimoji="1" lang="en-US" altLang="ja-JP" sz="800" u="sng" dirty="0">
              <a:solidFill>
                <a:srgbClr val="073B4C"/>
              </a:solidFill>
            </a:endParaRPr>
          </a:p>
          <a:p>
            <a:r>
              <a:rPr kumimoji="1" lang="ja-JP" altLang="en-US" sz="800" dirty="0">
                <a:solidFill>
                  <a:srgbClr val="073B4C"/>
                </a:solidFill>
              </a:rPr>
              <a:t>・事業専任職員賃金　</a:t>
            </a:r>
            <a:r>
              <a:rPr lang="ja-JP" altLang="en-US" sz="800" dirty="0">
                <a:solidFill>
                  <a:srgbClr val="073B4C"/>
                </a:solidFill>
              </a:rPr>
              <a:t>〇千円</a:t>
            </a:r>
            <a:r>
              <a:rPr lang="en-US" altLang="ja-JP" sz="800" dirty="0">
                <a:solidFill>
                  <a:srgbClr val="073B4C"/>
                </a:solidFill>
              </a:rPr>
              <a:t>×</a:t>
            </a:r>
            <a:r>
              <a:rPr lang="ja-JP" altLang="en-US" sz="800" dirty="0">
                <a:solidFill>
                  <a:srgbClr val="073B4C"/>
                </a:solidFill>
              </a:rPr>
              <a:t>〇月</a:t>
            </a:r>
            <a:endParaRPr lang="en-US" altLang="ja-JP" sz="800" dirty="0">
              <a:solidFill>
                <a:srgbClr val="073B4C"/>
              </a:solidFill>
            </a:endParaRPr>
          </a:p>
          <a:p>
            <a:r>
              <a:rPr kumimoji="1" lang="ja-JP" altLang="en-US" sz="800" dirty="0">
                <a:solidFill>
                  <a:srgbClr val="073B4C"/>
                </a:solidFill>
              </a:rPr>
              <a:t>・ｺｰﾃﾞｨﾈｰﾀｰ賃金　　　</a:t>
            </a:r>
            <a:r>
              <a:rPr lang="ja-JP" altLang="en-US" sz="800" dirty="0">
                <a:solidFill>
                  <a:srgbClr val="073B4C"/>
                </a:solidFill>
              </a:rPr>
              <a:t>〇千円</a:t>
            </a:r>
            <a:r>
              <a:rPr lang="en-US" altLang="ja-JP" sz="800" dirty="0">
                <a:solidFill>
                  <a:srgbClr val="073B4C"/>
                </a:solidFill>
              </a:rPr>
              <a:t>×</a:t>
            </a:r>
            <a:r>
              <a:rPr lang="ja-JP" altLang="en-US" sz="800" dirty="0">
                <a:solidFill>
                  <a:srgbClr val="073B4C"/>
                </a:solidFill>
              </a:rPr>
              <a:t>〇月</a:t>
            </a:r>
            <a:endParaRPr lang="en-US" altLang="ja-JP" sz="800" dirty="0">
              <a:solidFill>
                <a:srgbClr val="073B4C"/>
              </a:solidFill>
            </a:endParaRPr>
          </a:p>
          <a:p>
            <a:r>
              <a:rPr kumimoji="1" lang="ja-JP" altLang="en-US" sz="800" dirty="0">
                <a:solidFill>
                  <a:srgbClr val="073B4C"/>
                </a:solidFill>
              </a:rPr>
              <a:t>・人件費附帯経費　　　〇〇千円</a:t>
            </a:r>
            <a:endParaRPr kumimoji="1" lang="en-US" altLang="ja-JP" sz="800" dirty="0">
              <a:solidFill>
                <a:srgbClr val="073B4C"/>
              </a:solidFill>
            </a:endParaRPr>
          </a:p>
          <a:p>
            <a:endParaRPr lang="en-US" altLang="ja-JP" sz="800" dirty="0">
              <a:solidFill>
                <a:srgbClr val="073B4C"/>
              </a:solidFill>
            </a:endParaRPr>
          </a:p>
          <a:p>
            <a:endParaRPr kumimoji="1" lang="en-US" altLang="ja-JP" sz="800" dirty="0">
              <a:solidFill>
                <a:srgbClr val="073B4C"/>
              </a:solidFill>
            </a:endParaRPr>
          </a:p>
          <a:p>
            <a:endParaRPr lang="en-US" altLang="ja-JP" sz="800" dirty="0">
              <a:solidFill>
                <a:srgbClr val="073B4C"/>
              </a:solidFill>
            </a:endParaRPr>
          </a:p>
          <a:p>
            <a:endParaRPr kumimoji="1" lang="en-US" altLang="ja-JP" sz="800" dirty="0">
              <a:solidFill>
                <a:srgbClr val="073B4C"/>
              </a:solidFill>
            </a:endParaRPr>
          </a:p>
          <a:p>
            <a:endParaRPr lang="en-US" altLang="ja-JP" sz="800" dirty="0">
              <a:solidFill>
                <a:srgbClr val="073B4C"/>
              </a:solidFill>
            </a:endParaRPr>
          </a:p>
          <a:p>
            <a:endParaRPr kumimoji="1" lang="en-US" altLang="ja-JP" sz="800" dirty="0">
              <a:solidFill>
                <a:srgbClr val="073B4C"/>
              </a:solidFill>
            </a:endParaRPr>
          </a:p>
          <a:p>
            <a:endParaRPr lang="en-US" altLang="ja-JP" sz="800" dirty="0">
              <a:solidFill>
                <a:srgbClr val="073B4C"/>
              </a:solidFill>
            </a:endParaRPr>
          </a:p>
          <a:p>
            <a:endParaRPr kumimoji="1" lang="en-US" altLang="ja-JP" sz="800" dirty="0">
              <a:solidFill>
                <a:srgbClr val="073B4C"/>
              </a:solidFill>
            </a:endParaRPr>
          </a:p>
          <a:p>
            <a:endParaRPr lang="en-US" altLang="ja-JP" sz="800" dirty="0">
              <a:solidFill>
                <a:srgbClr val="073B4C"/>
              </a:solidFill>
            </a:endParaRPr>
          </a:p>
          <a:p>
            <a:r>
              <a:rPr kumimoji="1" lang="ja-JP" altLang="en-US" sz="800" dirty="0">
                <a:solidFill>
                  <a:srgbClr val="073B4C"/>
                </a:solidFill>
              </a:rPr>
              <a:t>　　　　　　　　　　　合計〇〇〇円</a:t>
            </a:r>
            <a:endParaRPr kumimoji="1" lang="en-US" altLang="ja-JP" sz="800" dirty="0">
              <a:solidFill>
                <a:srgbClr val="073B4C"/>
              </a:solidFill>
            </a:endParaRPr>
          </a:p>
        </p:txBody>
      </p:sp>
      <p:sp>
        <p:nvSpPr>
          <p:cNvPr id="11" name="正方形/長方形 10"/>
          <p:cNvSpPr/>
          <p:nvPr/>
        </p:nvSpPr>
        <p:spPr>
          <a:xfrm>
            <a:off x="3686263" y="2760994"/>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118BB2"/>
                </a:solidFill>
              </a:rPr>
              <a:t>◆借損料</a:t>
            </a:r>
            <a:endParaRPr lang="en-US" altLang="ja-JP" sz="800" u="sng" dirty="0">
              <a:solidFill>
                <a:srgbClr val="118BB2"/>
              </a:solidFill>
            </a:endParaRPr>
          </a:p>
          <a:p>
            <a:r>
              <a:rPr lang="ja-JP" altLang="en-US" sz="800" dirty="0">
                <a:solidFill>
                  <a:srgbClr val="118BB2"/>
                </a:solidFill>
              </a:rPr>
              <a:t>・企画推進委員会会議室借料</a:t>
            </a:r>
            <a:br>
              <a:rPr lang="en-US" altLang="ja-JP" sz="800" dirty="0">
                <a:solidFill>
                  <a:srgbClr val="118BB2"/>
                </a:solidFill>
              </a:rPr>
            </a:br>
            <a:r>
              <a:rPr lang="ja-JP" altLang="en-US" sz="800" dirty="0">
                <a:solidFill>
                  <a:srgbClr val="118BB2"/>
                </a:solidFill>
              </a:rPr>
              <a:t>　　　　　　　〇〇千円</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pPr marL="88900" indent="-88900"/>
            <a:r>
              <a:rPr lang="ja-JP" altLang="en-US" sz="800" dirty="0">
                <a:solidFill>
                  <a:srgbClr val="118BB2"/>
                </a:solidFill>
              </a:rPr>
              <a:t>・ﾌﾟﾛｸﾞﾗﾑ開発分科会会議室借料　　　〇〇千円</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r>
              <a:rPr lang="ja-JP" altLang="en-US" sz="800" dirty="0">
                <a:solidFill>
                  <a:srgbClr val="118BB2"/>
                </a:solidFill>
              </a:rPr>
              <a:t>・実証講座分科会会議室借料</a:t>
            </a:r>
            <a:br>
              <a:rPr lang="en-US" altLang="ja-JP" sz="800" dirty="0">
                <a:solidFill>
                  <a:srgbClr val="118BB2"/>
                </a:solidFill>
              </a:rPr>
            </a:br>
            <a:r>
              <a:rPr lang="ja-JP" altLang="en-US" sz="800" dirty="0">
                <a:solidFill>
                  <a:srgbClr val="118BB2"/>
                </a:solidFill>
              </a:rPr>
              <a:t>　　　　　　　〇〇千円</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r>
              <a:rPr lang="ja-JP" altLang="en-US" sz="800" dirty="0">
                <a:solidFill>
                  <a:srgbClr val="118BB2"/>
                </a:solidFill>
              </a:rPr>
              <a:t>・ｻｰﾊﾞｰﾚﾝﾀﾙ代</a:t>
            </a:r>
            <a:endParaRPr lang="en-US" altLang="ja-JP" sz="800" dirty="0">
              <a:solidFill>
                <a:srgbClr val="118BB2"/>
              </a:solidFill>
            </a:endParaRPr>
          </a:p>
          <a:p>
            <a:r>
              <a:rPr lang="ja-JP" altLang="en-US" sz="800" dirty="0">
                <a:solidFill>
                  <a:srgbClr val="118BB2"/>
                </a:solidFill>
              </a:rPr>
              <a:t>　　　　　　　〇〇千円</a:t>
            </a:r>
            <a:r>
              <a:rPr lang="en-US" altLang="ja-JP" sz="800" dirty="0">
                <a:solidFill>
                  <a:srgbClr val="118BB2"/>
                </a:solidFill>
              </a:rPr>
              <a:t>×</a:t>
            </a:r>
            <a:r>
              <a:rPr lang="ja-JP" altLang="en-US" sz="800" dirty="0">
                <a:solidFill>
                  <a:srgbClr val="118BB2"/>
                </a:solidFill>
              </a:rPr>
              <a:t>〇月</a:t>
            </a:r>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r>
              <a:rPr lang="ja-JP" altLang="en-US" sz="800" dirty="0">
                <a:solidFill>
                  <a:srgbClr val="118BB2"/>
                </a:solidFill>
              </a:rPr>
              <a:t>　　　　　　　　　　　合計〇〇〇円</a:t>
            </a:r>
            <a:endParaRPr lang="en-US" altLang="ja-JP" sz="800" dirty="0">
              <a:solidFill>
                <a:srgbClr val="118BB2"/>
              </a:solidFill>
            </a:endParaRPr>
          </a:p>
          <a:p>
            <a:pPr lvl="0"/>
            <a:endParaRPr lang="ja-JP" altLang="en-US" sz="800" dirty="0">
              <a:solidFill>
                <a:srgbClr val="118BB2"/>
              </a:solidFill>
            </a:endParaRPr>
          </a:p>
        </p:txBody>
      </p:sp>
      <p:sp>
        <p:nvSpPr>
          <p:cNvPr id="12" name="正方形/長方形 11"/>
          <p:cNvSpPr/>
          <p:nvPr/>
        </p:nvSpPr>
        <p:spPr>
          <a:xfrm>
            <a:off x="3686263" y="4826942"/>
            <a:ext cx="1980000" cy="1194345"/>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118BB2"/>
                </a:solidFill>
              </a:rPr>
              <a:t>◆通信運搬費</a:t>
            </a:r>
            <a:endParaRPr lang="en-US" altLang="ja-JP" sz="800" u="sng" dirty="0">
              <a:solidFill>
                <a:srgbClr val="118BB2"/>
              </a:solidFill>
            </a:endParaRPr>
          </a:p>
          <a:p>
            <a:pPr lvl="0"/>
            <a:r>
              <a:rPr lang="ja-JP" altLang="en-US" sz="800" dirty="0">
                <a:solidFill>
                  <a:srgbClr val="118BB2"/>
                </a:solidFill>
              </a:rPr>
              <a:t>・報告書郵送費　　〇円</a:t>
            </a:r>
            <a:r>
              <a:rPr lang="en-US" altLang="ja-JP" sz="800" dirty="0">
                <a:solidFill>
                  <a:srgbClr val="118BB2"/>
                </a:solidFill>
              </a:rPr>
              <a:t>×</a:t>
            </a:r>
            <a:r>
              <a:rPr lang="ja-JP" altLang="en-US" sz="800" dirty="0">
                <a:solidFill>
                  <a:srgbClr val="118BB2"/>
                </a:solidFill>
              </a:rPr>
              <a:t>〇箇所</a:t>
            </a:r>
            <a:endParaRPr lang="en-US" altLang="ja-JP" sz="800" dirty="0">
              <a:solidFill>
                <a:srgbClr val="118BB2"/>
              </a:solidFill>
            </a:endParaRPr>
          </a:p>
          <a:p>
            <a:pPr lvl="0"/>
            <a:r>
              <a:rPr lang="ja-JP" altLang="en-US" sz="800" dirty="0">
                <a:solidFill>
                  <a:srgbClr val="118BB2"/>
                </a:solidFill>
              </a:rPr>
              <a:t>・実証講座案内郵送　〇円</a:t>
            </a:r>
            <a:r>
              <a:rPr lang="en-US" altLang="ja-JP" sz="800" dirty="0">
                <a:solidFill>
                  <a:srgbClr val="118BB2"/>
                </a:solidFill>
              </a:rPr>
              <a:t>×</a:t>
            </a:r>
            <a:r>
              <a:rPr lang="ja-JP" altLang="en-US" sz="800" dirty="0">
                <a:solidFill>
                  <a:srgbClr val="118BB2"/>
                </a:solidFill>
              </a:rPr>
              <a:t>〇箇所</a:t>
            </a:r>
            <a:endParaRPr lang="en-US" altLang="ja-JP" sz="800" dirty="0">
              <a:solidFill>
                <a:srgbClr val="118BB2"/>
              </a:solidFill>
            </a:endParaRPr>
          </a:p>
          <a:p>
            <a:pPr lvl="0"/>
            <a:r>
              <a:rPr lang="ja-JP" altLang="en-US" sz="800" dirty="0">
                <a:solidFill>
                  <a:srgbClr val="118BB2"/>
                </a:solidFill>
              </a:rPr>
              <a:t>　</a:t>
            </a:r>
            <a:endParaRPr lang="en-US" altLang="ja-JP" sz="800" dirty="0">
              <a:solidFill>
                <a:srgbClr val="118BB2"/>
              </a:solidFill>
            </a:endParaRPr>
          </a:p>
          <a:p>
            <a:pPr lvl="0"/>
            <a:endParaRPr lang="en-US" altLang="ja-JP" sz="800" dirty="0">
              <a:solidFill>
                <a:srgbClr val="118BB2"/>
              </a:solidFill>
            </a:endParaRPr>
          </a:p>
          <a:p>
            <a:pPr lvl="0"/>
            <a:endParaRPr lang="en-US" altLang="ja-JP" sz="800" dirty="0">
              <a:solidFill>
                <a:srgbClr val="118BB2"/>
              </a:solidFill>
            </a:endParaRPr>
          </a:p>
          <a:p>
            <a:pPr lvl="0"/>
            <a:r>
              <a:rPr lang="ja-JP" altLang="en-US" sz="800" dirty="0">
                <a:solidFill>
                  <a:srgbClr val="118BB2"/>
                </a:solidFill>
              </a:rPr>
              <a:t>　</a:t>
            </a:r>
            <a:endParaRPr lang="en-US" altLang="ja-JP" sz="800" dirty="0">
              <a:solidFill>
                <a:srgbClr val="118BB2"/>
              </a:solidFill>
            </a:endParaRPr>
          </a:p>
          <a:p>
            <a:pPr lvl="0"/>
            <a:r>
              <a:rPr lang="ja-JP" altLang="en-US" sz="800" dirty="0">
                <a:solidFill>
                  <a:srgbClr val="118BB2"/>
                </a:solidFill>
              </a:rPr>
              <a:t>　　　　　　　　　　　　合計〇〇円</a:t>
            </a:r>
          </a:p>
        </p:txBody>
      </p:sp>
      <p:sp>
        <p:nvSpPr>
          <p:cNvPr id="13" name="正方形/長方形 12"/>
          <p:cNvSpPr/>
          <p:nvPr/>
        </p:nvSpPr>
        <p:spPr>
          <a:xfrm>
            <a:off x="5741129" y="715829"/>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118BB2"/>
                </a:solidFill>
              </a:rPr>
              <a:t>◆諸謝金</a:t>
            </a:r>
            <a:endParaRPr lang="en-US" altLang="ja-JP" sz="800" u="sng" dirty="0">
              <a:solidFill>
                <a:srgbClr val="118BB2"/>
              </a:solidFill>
            </a:endParaRPr>
          </a:p>
          <a:p>
            <a:r>
              <a:rPr lang="ja-JP" altLang="en-US" sz="800" dirty="0">
                <a:solidFill>
                  <a:srgbClr val="118BB2"/>
                </a:solidFill>
              </a:rPr>
              <a:t>・企画推進委員会謝金</a:t>
            </a:r>
            <a:br>
              <a:rPr lang="en-US" altLang="ja-JP" sz="800" dirty="0">
                <a:solidFill>
                  <a:srgbClr val="118BB2"/>
                </a:solidFill>
              </a:rPr>
            </a:br>
            <a:r>
              <a:rPr lang="ja-JP" altLang="en-US" sz="800" dirty="0">
                <a:solidFill>
                  <a:srgbClr val="118BB2"/>
                </a:solidFill>
              </a:rPr>
              <a:t>　　　　　〇千円</a:t>
            </a:r>
            <a:r>
              <a:rPr lang="en-US" altLang="ja-JP" sz="800" dirty="0">
                <a:solidFill>
                  <a:srgbClr val="118BB2"/>
                </a:solidFill>
              </a:rPr>
              <a:t>×</a:t>
            </a:r>
            <a:r>
              <a:rPr lang="ja-JP" altLang="en-US" sz="800" dirty="0">
                <a:solidFill>
                  <a:srgbClr val="118BB2"/>
                </a:solidFill>
              </a:rPr>
              <a:t>〇人</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r>
              <a:rPr lang="ja-JP" altLang="en-US" sz="800" dirty="0">
                <a:solidFill>
                  <a:srgbClr val="118BB2"/>
                </a:solidFill>
              </a:rPr>
              <a:t>・ﾌﾟﾛｸﾞﾗﾑ開発分科会</a:t>
            </a:r>
            <a:br>
              <a:rPr lang="en-US" altLang="ja-JP" sz="800" dirty="0">
                <a:solidFill>
                  <a:srgbClr val="118BB2"/>
                </a:solidFill>
              </a:rPr>
            </a:br>
            <a:r>
              <a:rPr lang="ja-JP" altLang="en-US" sz="800" dirty="0">
                <a:solidFill>
                  <a:srgbClr val="118BB2"/>
                </a:solidFill>
              </a:rPr>
              <a:t>　　　　　〇千円</a:t>
            </a:r>
            <a:r>
              <a:rPr lang="en-US" altLang="ja-JP" sz="800" dirty="0">
                <a:solidFill>
                  <a:srgbClr val="118BB2"/>
                </a:solidFill>
              </a:rPr>
              <a:t>×</a:t>
            </a:r>
            <a:r>
              <a:rPr lang="ja-JP" altLang="en-US" sz="800" dirty="0">
                <a:solidFill>
                  <a:srgbClr val="118BB2"/>
                </a:solidFill>
              </a:rPr>
              <a:t>〇人</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r>
              <a:rPr lang="ja-JP" altLang="en-US" sz="800" dirty="0">
                <a:solidFill>
                  <a:srgbClr val="118BB2"/>
                </a:solidFill>
              </a:rPr>
              <a:t>・実証講座分科会</a:t>
            </a:r>
            <a:br>
              <a:rPr lang="en-US" altLang="ja-JP" sz="800" dirty="0">
                <a:solidFill>
                  <a:srgbClr val="118BB2"/>
                </a:solidFill>
              </a:rPr>
            </a:br>
            <a:r>
              <a:rPr lang="ja-JP" altLang="en-US" sz="800" dirty="0">
                <a:solidFill>
                  <a:srgbClr val="118BB2"/>
                </a:solidFill>
              </a:rPr>
              <a:t>　　　　　〇千円</a:t>
            </a:r>
            <a:r>
              <a:rPr lang="en-US" altLang="ja-JP" sz="800" dirty="0">
                <a:solidFill>
                  <a:srgbClr val="118BB2"/>
                </a:solidFill>
              </a:rPr>
              <a:t>×</a:t>
            </a:r>
            <a:r>
              <a:rPr lang="ja-JP" altLang="en-US" sz="800" dirty="0">
                <a:solidFill>
                  <a:srgbClr val="118BB2"/>
                </a:solidFill>
              </a:rPr>
              <a:t>〇人</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r>
              <a:rPr lang="ja-JP" altLang="en-US" sz="800" dirty="0">
                <a:solidFill>
                  <a:srgbClr val="118BB2"/>
                </a:solidFill>
              </a:rPr>
              <a:t>　　</a:t>
            </a:r>
            <a:endParaRPr lang="en-US" altLang="ja-JP" sz="800" dirty="0">
              <a:solidFill>
                <a:srgbClr val="118BB2"/>
              </a:solidFill>
            </a:endParaRPr>
          </a:p>
          <a:p>
            <a:r>
              <a:rPr lang="ja-JP" altLang="en-US" sz="800" dirty="0">
                <a:solidFill>
                  <a:srgbClr val="118BB2"/>
                </a:solidFill>
              </a:rPr>
              <a:t>　　　　　　　　　　　合計〇〇〇円</a:t>
            </a:r>
            <a:endParaRPr lang="en-US" altLang="ja-JP" sz="800" dirty="0">
              <a:solidFill>
                <a:srgbClr val="118BB2"/>
              </a:solidFill>
            </a:endParaRPr>
          </a:p>
        </p:txBody>
      </p:sp>
      <p:sp>
        <p:nvSpPr>
          <p:cNvPr id="14" name="正方形/長方形 13"/>
          <p:cNvSpPr/>
          <p:nvPr/>
        </p:nvSpPr>
        <p:spPr>
          <a:xfrm>
            <a:off x="5741129" y="2760994"/>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118BB2"/>
                </a:solidFill>
              </a:rPr>
              <a:t>◆消耗品費</a:t>
            </a:r>
            <a:endParaRPr kumimoji="1" lang="en-US" altLang="ja-JP" sz="800" u="sng" dirty="0">
              <a:solidFill>
                <a:srgbClr val="118BB2"/>
              </a:solidFill>
            </a:endParaRPr>
          </a:p>
          <a:p>
            <a:r>
              <a:rPr kumimoji="1" lang="ja-JP" altLang="en-US" sz="800" dirty="0">
                <a:solidFill>
                  <a:srgbClr val="118BB2"/>
                </a:solidFill>
              </a:rPr>
              <a:t>・ﾎﾞｰﾙﾍﾟﾝ</a:t>
            </a:r>
            <a:r>
              <a:rPr lang="ja-JP" altLang="en-US" sz="800" dirty="0">
                <a:solidFill>
                  <a:srgbClr val="118BB2"/>
                </a:solidFill>
              </a:rPr>
              <a:t>　　　〇百円</a:t>
            </a:r>
            <a:r>
              <a:rPr lang="en-US" altLang="ja-JP" sz="800" dirty="0">
                <a:solidFill>
                  <a:srgbClr val="118BB2"/>
                </a:solidFill>
              </a:rPr>
              <a:t>×</a:t>
            </a:r>
            <a:r>
              <a:rPr lang="ja-JP" altLang="en-US" sz="800" dirty="0">
                <a:solidFill>
                  <a:srgbClr val="118BB2"/>
                </a:solidFill>
              </a:rPr>
              <a:t>〇本</a:t>
            </a:r>
            <a:endParaRPr lang="en-US" altLang="ja-JP" sz="800" dirty="0">
              <a:solidFill>
                <a:srgbClr val="118BB2"/>
              </a:solidFill>
            </a:endParaRPr>
          </a:p>
          <a:p>
            <a:r>
              <a:rPr kumimoji="1" lang="ja-JP" altLang="en-US" sz="800" dirty="0">
                <a:solidFill>
                  <a:srgbClr val="118BB2"/>
                </a:solidFill>
              </a:rPr>
              <a:t>・ﾊｰﾄﾞﾌｧｲﾙ　〇千円</a:t>
            </a:r>
            <a:r>
              <a:rPr kumimoji="1" lang="en-US" altLang="ja-JP" sz="800" dirty="0">
                <a:solidFill>
                  <a:srgbClr val="118BB2"/>
                </a:solidFill>
              </a:rPr>
              <a:t>×</a:t>
            </a:r>
            <a:r>
              <a:rPr kumimoji="1" lang="ja-JP" altLang="en-US" sz="800" dirty="0">
                <a:solidFill>
                  <a:srgbClr val="118BB2"/>
                </a:solidFill>
              </a:rPr>
              <a:t>〇冊</a:t>
            </a:r>
            <a:endParaRPr kumimoji="1" lang="en-US" altLang="ja-JP" sz="800" dirty="0">
              <a:solidFill>
                <a:srgbClr val="118BB2"/>
              </a:solidFill>
            </a:endParaRPr>
          </a:p>
          <a:p>
            <a:r>
              <a:rPr kumimoji="1" lang="ja-JP" altLang="en-US" sz="800" dirty="0">
                <a:solidFill>
                  <a:srgbClr val="118BB2"/>
                </a:solidFill>
              </a:rPr>
              <a:t>・</a:t>
            </a:r>
            <a:endParaRPr kumimoji="1" lang="en-US" altLang="ja-JP" sz="800" dirty="0">
              <a:solidFill>
                <a:srgbClr val="118BB2"/>
              </a:solidFill>
            </a:endParaRPr>
          </a:p>
          <a:p>
            <a:r>
              <a:rPr lang="ja-JP" altLang="en-US" sz="800" dirty="0">
                <a:solidFill>
                  <a:srgbClr val="118BB2"/>
                </a:solidFill>
              </a:rPr>
              <a:t>・</a:t>
            </a:r>
            <a:endParaRPr lang="en-US" altLang="ja-JP" sz="800" dirty="0">
              <a:solidFill>
                <a:srgbClr val="118BB2"/>
              </a:solidFill>
            </a:endParaRPr>
          </a:p>
          <a:p>
            <a:endParaRPr kumimoji="1" lang="en-US" altLang="ja-JP" sz="800" dirty="0">
              <a:solidFill>
                <a:srgbClr val="118BB2"/>
              </a:solidFill>
            </a:endParaRPr>
          </a:p>
          <a:p>
            <a:endParaRPr lang="en-US" altLang="ja-JP" sz="800" dirty="0">
              <a:solidFill>
                <a:srgbClr val="118BB2"/>
              </a:solidFill>
            </a:endParaRPr>
          </a:p>
          <a:p>
            <a:endParaRPr kumimoji="1" lang="en-US" altLang="ja-JP" sz="800" dirty="0">
              <a:solidFill>
                <a:srgbClr val="118BB2"/>
              </a:solidFill>
            </a:endParaRPr>
          </a:p>
          <a:p>
            <a:endParaRPr lang="en-US" altLang="ja-JP" sz="800" dirty="0">
              <a:solidFill>
                <a:srgbClr val="118BB2"/>
              </a:solidFill>
            </a:endParaRPr>
          </a:p>
          <a:p>
            <a:endParaRPr kumimoji="1"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r>
              <a:rPr kumimoji="1" lang="ja-JP" altLang="en-US" sz="800" dirty="0">
                <a:solidFill>
                  <a:srgbClr val="118BB2"/>
                </a:solidFill>
              </a:rPr>
              <a:t>　　　　　　　　　　　　合計〇〇円　　　　　</a:t>
            </a:r>
          </a:p>
        </p:txBody>
      </p:sp>
      <p:sp>
        <p:nvSpPr>
          <p:cNvPr id="15" name="正方形/長方形 14"/>
          <p:cNvSpPr/>
          <p:nvPr/>
        </p:nvSpPr>
        <p:spPr>
          <a:xfrm>
            <a:off x="5741129" y="4813127"/>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118BB2"/>
                </a:solidFill>
              </a:rPr>
              <a:t>◆雑役務費</a:t>
            </a:r>
            <a:endParaRPr lang="en-US" altLang="ja-JP" sz="800" u="sng" dirty="0">
              <a:solidFill>
                <a:srgbClr val="118BB2"/>
              </a:solidFill>
            </a:endParaRPr>
          </a:p>
          <a:p>
            <a:pPr lvl="0"/>
            <a:r>
              <a:rPr lang="ja-JP" altLang="en-US" sz="800" dirty="0">
                <a:solidFill>
                  <a:srgbClr val="118BB2"/>
                </a:solidFill>
              </a:rPr>
              <a:t>・</a:t>
            </a:r>
            <a:r>
              <a:rPr lang="en-US" altLang="ja-JP" sz="800" dirty="0">
                <a:solidFill>
                  <a:srgbClr val="118BB2"/>
                </a:solidFill>
              </a:rPr>
              <a:t>Web</a:t>
            </a:r>
            <a:r>
              <a:rPr lang="ja-JP" altLang="en-US" sz="800" dirty="0">
                <a:solidFill>
                  <a:srgbClr val="118BB2"/>
                </a:solidFill>
              </a:rPr>
              <a:t>ｻｲﾄ構築　　〇〇〇円</a:t>
            </a:r>
            <a:endParaRPr lang="en-US" altLang="ja-JP" sz="800" dirty="0">
              <a:solidFill>
                <a:srgbClr val="118BB2"/>
              </a:solidFill>
            </a:endParaRPr>
          </a:p>
          <a:p>
            <a:pPr lvl="0"/>
            <a:r>
              <a:rPr lang="ja-JP" altLang="en-US" sz="800" dirty="0">
                <a:solidFill>
                  <a:srgbClr val="118BB2"/>
                </a:solidFill>
              </a:rPr>
              <a:t>・報告書印刷費　 　〇〇〇円</a:t>
            </a:r>
            <a:endParaRPr lang="en-US" altLang="ja-JP" sz="800" dirty="0">
              <a:solidFill>
                <a:srgbClr val="118BB2"/>
              </a:solidFill>
            </a:endParaRPr>
          </a:p>
          <a:p>
            <a:pPr lvl="0"/>
            <a:r>
              <a:rPr lang="ja-JP" altLang="en-US" sz="800" dirty="0">
                <a:solidFill>
                  <a:srgbClr val="118BB2"/>
                </a:solidFill>
              </a:rPr>
              <a:t>・事務職員派遣　　</a:t>
            </a:r>
            <a:endParaRPr lang="en-US" altLang="ja-JP" sz="800" dirty="0">
              <a:solidFill>
                <a:srgbClr val="118BB2"/>
              </a:solidFill>
            </a:endParaRPr>
          </a:p>
          <a:p>
            <a:pPr lvl="0"/>
            <a:r>
              <a:rPr lang="ja-JP" altLang="en-US" sz="800" dirty="0">
                <a:solidFill>
                  <a:srgbClr val="118BB2"/>
                </a:solidFill>
              </a:rPr>
              <a:t>　　　　〇〇〇円</a:t>
            </a:r>
            <a:r>
              <a:rPr lang="en-US" altLang="ja-JP" sz="800" dirty="0">
                <a:solidFill>
                  <a:srgbClr val="118BB2"/>
                </a:solidFill>
              </a:rPr>
              <a:t>×20</a:t>
            </a:r>
            <a:r>
              <a:rPr lang="ja-JP" altLang="en-US" sz="800" dirty="0">
                <a:solidFill>
                  <a:srgbClr val="118BB2"/>
                </a:solidFill>
              </a:rPr>
              <a:t>日</a:t>
            </a:r>
            <a:r>
              <a:rPr lang="en-US" altLang="ja-JP" sz="800" dirty="0">
                <a:solidFill>
                  <a:srgbClr val="118BB2"/>
                </a:solidFill>
              </a:rPr>
              <a:t>×</a:t>
            </a:r>
            <a:r>
              <a:rPr lang="ja-JP" altLang="en-US" sz="800" dirty="0">
                <a:solidFill>
                  <a:srgbClr val="118BB2"/>
                </a:solidFill>
              </a:rPr>
              <a:t>〇月</a:t>
            </a:r>
            <a:endParaRPr lang="en-US" altLang="ja-JP" sz="800" dirty="0">
              <a:solidFill>
                <a:srgbClr val="118BB2"/>
              </a:solidFill>
            </a:endParaRPr>
          </a:p>
        </p:txBody>
      </p:sp>
      <p:sp>
        <p:nvSpPr>
          <p:cNvPr id="16" name="正方形/長方形 15"/>
          <p:cNvSpPr/>
          <p:nvPr/>
        </p:nvSpPr>
        <p:spPr>
          <a:xfrm>
            <a:off x="7809850" y="715829"/>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118BB2"/>
                </a:solidFill>
              </a:rPr>
              <a:t>◆旅費</a:t>
            </a:r>
            <a:endParaRPr lang="en-US" altLang="ja-JP" sz="800" u="sng" dirty="0">
              <a:solidFill>
                <a:srgbClr val="118BB2"/>
              </a:solidFill>
            </a:endParaRPr>
          </a:p>
          <a:p>
            <a:r>
              <a:rPr lang="ja-JP" altLang="en-US" sz="800" dirty="0">
                <a:solidFill>
                  <a:srgbClr val="118BB2"/>
                </a:solidFill>
              </a:rPr>
              <a:t>・企画推進委員会実施旅費</a:t>
            </a:r>
            <a:br>
              <a:rPr lang="en-US" altLang="ja-JP" sz="800" dirty="0">
                <a:solidFill>
                  <a:srgbClr val="118BB2"/>
                </a:solidFill>
              </a:rPr>
            </a:br>
            <a:r>
              <a:rPr lang="ja-JP" altLang="en-US" sz="800" dirty="0">
                <a:solidFill>
                  <a:srgbClr val="118BB2"/>
                </a:solidFill>
              </a:rPr>
              <a:t>　　　　　　　　〇〇千円</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r>
              <a:rPr lang="ja-JP" altLang="en-US" sz="800" dirty="0">
                <a:solidFill>
                  <a:srgbClr val="118BB2"/>
                </a:solidFill>
              </a:rPr>
              <a:t>・ﾌﾟﾛｸﾞﾗﾑ開発分科会旅費</a:t>
            </a:r>
            <a:br>
              <a:rPr lang="en-US" altLang="ja-JP" sz="800" dirty="0">
                <a:solidFill>
                  <a:srgbClr val="118BB2"/>
                </a:solidFill>
              </a:rPr>
            </a:br>
            <a:r>
              <a:rPr lang="ja-JP" altLang="en-US" sz="800" dirty="0">
                <a:solidFill>
                  <a:srgbClr val="118BB2"/>
                </a:solidFill>
              </a:rPr>
              <a:t>　　　　　　　　〇〇千円</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r>
              <a:rPr lang="ja-JP" altLang="en-US" sz="800" dirty="0">
                <a:solidFill>
                  <a:srgbClr val="118BB2"/>
                </a:solidFill>
              </a:rPr>
              <a:t>・実証講座分科会旅費</a:t>
            </a:r>
            <a:br>
              <a:rPr lang="en-US" altLang="ja-JP" sz="800" dirty="0">
                <a:solidFill>
                  <a:srgbClr val="118BB2"/>
                </a:solidFill>
              </a:rPr>
            </a:br>
            <a:r>
              <a:rPr lang="ja-JP" altLang="en-US" sz="800" dirty="0">
                <a:solidFill>
                  <a:srgbClr val="118BB2"/>
                </a:solidFill>
              </a:rPr>
              <a:t>　　　　　　　　〇〇千円</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r>
              <a:rPr lang="ja-JP" altLang="en-US" sz="800" dirty="0">
                <a:solidFill>
                  <a:srgbClr val="118BB2"/>
                </a:solidFill>
              </a:rPr>
              <a:t>　　　　　　　　　　　合計〇〇〇円</a:t>
            </a:r>
            <a:endParaRPr lang="en-US" altLang="ja-JP" sz="800" dirty="0">
              <a:solidFill>
                <a:srgbClr val="118BB2"/>
              </a:solidFill>
            </a:endParaRPr>
          </a:p>
          <a:p>
            <a:endParaRPr lang="ja-JP" altLang="en-US" sz="800" u="sng" dirty="0">
              <a:solidFill>
                <a:srgbClr val="118BB2"/>
              </a:solidFill>
            </a:endParaRPr>
          </a:p>
        </p:txBody>
      </p:sp>
      <p:sp>
        <p:nvSpPr>
          <p:cNvPr id="17" name="正方形/長方形 16"/>
          <p:cNvSpPr/>
          <p:nvPr/>
        </p:nvSpPr>
        <p:spPr>
          <a:xfrm>
            <a:off x="7809850" y="2760994"/>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118BB2"/>
                </a:solidFill>
              </a:rPr>
              <a:t>◆会議費</a:t>
            </a:r>
            <a:endParaRPr kumimoji="1" lang="en-US" altLang="ja-JP" sz="800" u="sng" dirty="0">
              <a:solidFill>
                <a:srgbClr val="118BB2"/>
              </a:solidFill>
            </a:endParaRPr>
          </a:p>
          <a:p>
            <a:r>
              <a:rPr lang="ja-JP" altLang="en-US" sz="800" dirty="0">
                <a:solidFill>
                  <a:srgbClr val="118BB2"/>
                </a:solidFill>
              </a:rPr>
              <a:t>・企画推進委員会お茶</a:t>
            </a:r>
            <a:br>
              <a:rPr lang="en-US" altLang="ja-JP" sz="800" dirty="0">
                <a:solidFill>
                  <a:srgbClr val="118BB2"/>
                </a:solidFill>
              </a:rPr>
            </a:br>
            <a:r>
              <a:rPr lang="ja-JP" altLang="en-US" sz="800" dirty="0">
                <a:solidFill>
                  <a:srgbClr val="118BB2"/>
                </a:solidFill>
              </a:rPr>
              <a:t>　　　　　　　　　</a:t>
            </a:r>
            <a:r>
              <a:rPr lang="en-US" altLang="ja-JP" sz="800" dirty="0">
                <a:solidFill>
                  <a:srgbClr val="118BB2"/>
                </a:solidFill>
              </a:rPr>
              <a:t>150</a:t>
            </a:r>
            <a:r>
              <a:rPr lang="ja-JP" altLang="en-US" sz="800" dirty="0">
                <a:solidFill>
                  <a:srgbClr val="118BB2"/>
                </a:solidFill>
              </a:rPr>
              <a:t>円</a:t>
            </a:r>
            <a:r>
              <a:rPr lang="en-US" altLang="ja-JP" sz="800" dirty="0">
                <a:solidFill>
                  <a:srgbClr val="118BB2"/>
                </a:solidFill>
              </a:rPr>
              <a:t>×</a:t>
            </a:r>
            <a:r>
              <a:rPr lang="ja-JP" altLang="en-US" sz="800" dirty="0">
                <a:solidFill>
                  <a:srgbClr val="118BB2"/>
                </a:solidFill>
              </a:rPr>
              <a:t>〇人　　　　　　　</a:t>
            </a:r>
            <a:endParaRPr lang="en-US" altLang="ja-JP" sz="800" dirty="0">
              <a:solidFill>
                <a:srgbClr val="118BB2"/>
              </a:solidFill>
            </a:endParaRPr>
          </a:p>
          <a:p>
            <a:r>
              <a:rPr lang="ja-JP" altLang="en-US" sz="800" dirty="0">
                <a:solidFill>
                  <a:srgbClr val="118BB2"/>
                </a:solidFill>
              </a:rPr>
              <a:t>・ﾌﾟﾛｸﾞﾗﾑ開発分科会お茶</a:t>
            </a:r>
            <a:br>
              <a:rPr lang="en-US" altLang="ja-JP" sz="800" dirty="0">
                <a:solidFill>
                  <a:srgbClr val="118BB2"/>
                </a:solidFill>
              </a:rPr>
            </a:br>
            <a:r>
              <a:rPr lang="ja-JP" altLang="en-US" sz="800" dirty="0">
                <a:solidFill>
                  <a:srgbClr val="118BB2"/>
                </a:solidFill>
              </a:rPr>
              <a:t>　　　　　　　　　</a:t>
            </a:r>
            <a:r>
              <a:rPr lang="en-US" altLang="ja-JP" sz="800" dirty="0">
                <a:solidFill>
                  <a:srgbClr val="118BB2"/>
                </a:solidFill>
              </a:rPr>
              <a:t>150</a:t>
            </a:r>
            <a:r>
              <a:rPr lang="ja-JP" altLang="en-US" sz="800" dirty="0">
                <a:solidFill>
                  <a:srgbClr val="118BB2"/>
                </a:solidFill>
              </a:rPr>
              <a:t>円</a:t>
            </a:r>
            <a:r>
              <a:rPr lang="en-US" altLang="ja-JP" sz="800" dirty="0">
                <a:solidFill>
                  <a:srgbClr val="118BB2"/>
                </a:solidFill>
              </a:rPr>
              <a:t>×</a:t>
            </a:r>
            <a:r>
              <a:rPr lang="ja-JP" altLang="en-US" sz="800" dirty="0">
                <a:solidFill>
                  <a:srgbClr val="118BB2"/>
                </a:solidFill>
              </a:rPr>
              <a:t>〇人</a:t>
            </a:r>
            <a:endParaRPr lang="en-US" altLang="ja-JP" sz="800" dirty="0">
              <a:solidFill>
                <a:srgbClr val="118BB2"/>
              </a:solidFill>
            </a:endParaRPr>
          </a:p>
          <a:p>
            <a:r>
              <a:rPr lang="ja-JP" altLang="en-US" sz="800" dirty="0">
                <a:solidFill>
                  <a:srgbClr val="118BB2"/>
                </a:solidFill>
              </a:rPr>
              <a:t>・実証講座分科会お茶</a:t>
            </a:r>
            <a:br>
              <a:rPr lang="en-US" altLang="ja-JP" sz="800" dirty="0">
                <a:solidFill>
                  <a:srgbClr val="118BB2"/>
                </a:solidFill>
              </a:rPr>
            </a:br>
            <a:r>
              <a:rPr lang="ja-JP" altLang="en-US" sz="800" dirty="0">
                <a:solidFill>
                  <a:srgbClr val="118BB2"/>
                </a:solidFill>
              </a:rPr>
              <a:t>　　　　　　　　　</a:t>
            </a:r>
            <a:r>
              <a:rPr lang="en-US" altLang="ja-JP" sz="800" dirty="0">
                <a:solidFill>
                  <a:srgbClr val="118BB2"/>
                </a:solidFill>
              </a:rPr>
              <a:t>150</a:t>
            </a:r>
            <a:r>
              <a:rPr lang="ja-JP" altLang="en-US" sz="800" dirty="0">
                <a:solidFill>
                  <a:srgbClr val="118BB2"/>
                </a:solidFill>
              </a:rPr>
              <a:t>円</a:t>
            </a:r>
            <a:r>
              <a:rPr lang="en-US" altLang="ja-JP" sz="800" dirty="0">
                <a:solidFill>
                  <a:srgbClr val="118BB2"/>
                </a:solidFill>
              </a:rPr>
              <a:t>×</a:t>
            </a:r>
            <a:r>
              <a:rPr lang="ja-JP" altLang="en-US" sz="800" dirty="0">
                <a:solidFill>
                  <a:srgbClr val="118BB2"/>
                </a:solidFill>
              </a:rPr>
              <a:t>〇人</a:t>
            </a:r>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r>
              <a:rPr lang="ja-JP" altLang="en-US" sz="800" dirty="0">
                <a:solidFill>
                  <a:srgbClr val="118BB2"/>
                </a:solidFill>
              </a:rPr>
              <a:t>　　　　　　　</a:t>
            </a:r>
            <a:endParaRPr lang="en-US" altLang="ja-JP" sz="800" dirty="0">
              <a:solidFill>
                <a:srgbClr val="118BB2"/>
              </a:solidFill>
            </a:endParaRPr>
          </a:p>
          <a:p>
            <a:endParaRPr lang="en-US" altLang="ja-JP" sz="800" dirty="0">
              <a:solidFill>
                <a:srgbClr val="118BB2"/>
              </a:solidFill>
            </a:endParaRPr>
          </a:p>
          <a:p>
            <a:r>
              <a:rPr lang="ja-JP" altLang="en-US" sz="800" dirty="0">
                <a:solidFill>
                  <a:srgbClr val="118BB2"/>
                </a:solidFill>
              </a:rPr>
              <a:t>　　　　　　　　　　　　合計〇〇円</a:t>
            </a:r>
            <a:endParaRPr lang="en-US" altLang="ja-JP" sz="800" dirty="0">
              <a:solidFill>
                <a:srgbClr val="118BB2"/>
              </a:solidFill>
            </a:endParaRPr>
          </a:p>
          <a:p>
            <a:endParaRPr kumimoji="1" lang="ja-JP" altLang="en-US" sz="800" u="sng" dirty="0">
              <a:solidFill>
                <a:srgbClr val="118BB2"/>
              </a:solidFill>
            </a:endParaRPr>
          </a:p>
        </p:txBody>
      </p:sp>
      <p:sp>
        <p:nvSpPr>
          <p:cNvPr id="18" name="正方形/長方形 17"/>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2">
                    <a:lumMod val="60000"/>
                    <a:lumOff val="40000"/>
                  </a:schemeClr>
                </a:solidFill>
              </a:rPr>
              <a:t>◆再委託費</a:t>
            </a:r>
          </a:p>
        </p:txBody>
      </p:sp>
      <p:sp>
        <p:nvSpPr>
          <p:cNvPr id="20" name="正方形/長方形 19"/>
          <p:cNvSpPr/>
          <p:nvPr/>
        </p:nvSpPr>
        <p:spPr>
          <a:xfrm>
            <a:off x="3686263" y="6093295"/>
            <a:ext cx="1980000" cy="699831"/>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118BB2"/>
                </a:solidFill>
              </a:rPr>
              <a:t>◆保険料</a:t>
            </a:r>
          </a:p>
        </p:txBody>
      </p:sp>
      <p:sp>
        <p:nvSpPr>
          <p:cNvPr id="21" name="正方形/長方形 20"/>
          <p:cNvSpPr/>
          <p:nvPr/>
        </p:nvSpPr>
        <p:spPr>
          <a:xfrm>
            <a:off x="3559449" y="442263"/>
            <a:ext cx="6321152" cy="64008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19" name="テキスト ボックス 18"/>
          <p:cNvSpPr txBox="1"/>
          <p:nvPr/>
        </p:nvSpPr>
        <p:spPr>
          <a:xfrm>
            <a:off x="4304928" y="6132356"/>
            <a:ext cx="5422209"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a:t>
            </a:r>
            <a:r>
              <a:rPr lang="ja-JP" altLang="en-US" sz="1100" dirty="0">
                <a:solidFill>
                  <a:srgbClr val="FFC000"/>
                </a:solidFill>
              </a:rPr>
              <a:t>した</a:t>
            </a:r>
            <a:r>
              <a:rPr kumimoji="1" lang="ja-JP" altLang="en-US" sz="1100" dirty="0">
                <a:solidFill>
                  <a:srgbClr val="FFC000"/>
                </a:solidFill>
              </a:rPr>
              <a:t>全ての年度分を各年度毎に作成してください</a:t>
            </a:r>
            <a:r>
              <a:rPr kumimoji="1" lang="en-US" altLang="ja-JP" sz="1100" dirty="0">
                <a:solidFill>
                  <a:srgbClr val="FFC000"/>
                </a:solidFill>
              </a:rPr>
              <a:t>｡</a:t>
            </a:r>
            <a:endParaRPr lang="en-US" altLang="ja-JP" sz="1100" dirty="0">
              <a:solidFill>
                <a:srgbClr val="FFC000"/>
              </a:solidFill>
            </a:endParaRPr>
          </a:p>
        </p:txBody>
      </p:sp>
      <p:graphicFrame>
        <p:nvGraphicFramePr>
          <p:cNvPr id="26" name="オブジェクト 25"/>
          <p:cNvGraphicFramePr>
            <a:graphicFrameLocks noChangeAspect="1"/>
          </p:cNvGraphicFramePr>
          <p:nvPr/>
        </p:nvGraphicFramePr>
        <p:xfrm>
          <a:off x="39688" y="706438"/>
          <a:ext cx="3405187" cy="6042025"/>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6" name="オブジェクト 25"/>
                      <p:cNvPicPr/>
                      <p:nvPr/>
                    </p:nvPicPr>
                    <p:blipFill>
                      <a:blip r:embed="rId3"/>
                      <a:stretch>
                        <a:fillRect/>
                      </a:stretch>
                    </p:blipFill>
                    <p:spPr>
                      <a:xfrm>
                        <a:off x="39688" y="706438"/>
                        <a:ext cx="3405187" cy="6042025"/>
                      </a:xfrm>
                      <a:prstGeom prst="rect">
                        <a:avLst/>
                      </a:prstGeom>
                    </p:spPr>
                  </p:pic>
                </p:oleObj>
              </mc:Fallback>
            </mc:AlternateContent>
          </a:graphicData>
        </a:graphic>
      </p:graphicFrame>
      <p:grpSp>
        <p:nvGrpSpPr>
          <p:cNvPr id="2" name="グループ化 1">
            <a:extLst>
              <a:ext uri="{FF2B5EF4-FFF2-40B4-BE49-F238E27FC236}">
                <a16:creationId xmlns:a16="http://schemas.microsoft.com/office/drawing/2014/main" id="{A8285F20-C957-BFEA-8D6F-E018AC86AE04}"/>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E3E48ACF-DD68-C4C7-ABD3-96804AB6A5A6}"/>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49EAAA4B-14D5-03FA-86F7-68EE2B27F85E}"/>
                </a:ext>
              </a:extLst>
            </p:cNvPr>
            <p:cNvSpPr txBox="1"/>
            <p:nvPr/>
          </p:nvSpPr>
          <p:spPr>
            <a:xfrm>
              <a:off x="440939" y="11654"/>
              <a:ext cx="9030567"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年度「専門職業人材の最新技能アップデートのための専修学校リカレント教育推進事業」企画提案書</a:t>
              </a:r>
              <a:r>
                <a:rPr kumimoji="1" lang="ja-JP" altLang="en-US" sz="1050" spc="-120" dirty="0">
                  <a:solidFill>
                    <a:schemeClr val="bg1"/>
                  </a:solidFill>
                  <a:latin typeface="+mj-ea"/>
                  <a:ea typeface="+mj-ea"/>
                </a:rPr>
                <a:t>（</a:t>
              </a:r>
              <a:r>
                <a:rPr kumimoji="1" lang="ja-JP" altLang="en-US" sz="1050" spc="-160" dirty="0">
                  <a:solidFill>
                    <a:schemeClr val="bg1"/>
                  </a:solidFill>
                  <a:latin typeface="+mj-ea"/>
                  <a:ea typeface="+mj-ea"/>
                </a:rPr>
                <a:t>アップデートプログラムの開発</a:t>
              </a:r>
              <a:r>
                <a:rPr kumimoji="1" lang="ja-JP" altLang="en-US" sz="1050" spc="-120" dirty="0">
                  <a:solidFill>
                    <a:schemeClr val="bg1"/>
                  </a:solidFill>
                  <a:latin typeface="+mj-ea"/>
                  <a:ea typeface="+mj-ea"/>
                </a:rPr>
                <a:t>）</a:t>
              </a:r>
              <a:r>
                <a:rPr kumimoji="1" lang="en-US" altLang="ja-JP" sz="1000" spc="-120" dirty="0">
                  <a:solidFill>
                    <a:schemeClr val="bg1"/>
                  </a:solidFill>
                  <a:latin typeface="+mj-ea"/>
                  <a:ea typeface="+mj-ea"/>
                </a:rPr>
                <a:t>(</a:t>
              </a:r>
              <a:fld id="{7DF22854-5471-4D76-A61C-50AF16AABE74}" type="slidenum">
                <a:rPr kumimoji="1" lang="en-US" altLang="ja-JP" sz="1000" spc="-120" smtClean="0">
                  <a:solidFill>
                    <a:schemeClr val="bg1"/>
                  </a:solidFill>
                  <a:latin typeface="+mj-ea"/>
                  <a:ea typeface="+mj-ea"/>
                </a:rPr>
                <a:t>14</a:t>
              </a:fld>
              <a:r>
                <a:rPr lang="en-US" altLang="ja-JP" sz="1000" spc="-120" dirty="0">
                  <a:solidFill>
                    <a:schemeClr val="bg1"/>
                  </a:solidFill>
                  <a:latin typeface="+mj-ea"/>
                  <a:ea typeface="+mj-ea"/>
                </a:rPr>
                <a:t>/16</a:t>
              </a:r>
              <a:r>
                <a:rPr lang="ja-JP" altLang="en-US" sz="1000" spc="-120" dirty="0">
                  <a:solidFill>
                    <a:schemeClr val="bg1"/>
                  </a:solidFill>
                  <a:latin typeface="+mj-ea"/>
                  <a:ea typeface="+mj-ea"/>
                </a:rPr>
                <a:t>）</a:t>
              </a:r>
              <a:endParaRPr kumimoji="1" lang="ja-JP" altLang="en-US" sz="1000" spc="-120" dirty="0">
                <a:solidFill>
                  <a:schemeClr val="bg1"/>
                </a:solidFill>
                <a:latin typeface="+mj-ea"/>
                <a:ea typeface="+mj-ea"/>
              </a:endParaRPr>
            </a:p>
          </p:txBody>
        </p:sp>
      </p:grpSp>
    </p:spTree>
    <p:extLst>
      <p:ext uri="{BB962C8B-B14F-4D97-AF65-F5344CB8AC3E}">
        <p14:creationId xmlns:p14="http://schemas.microsoft.com/office/powerpoint/2010/main" val="1309962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5"/>
          <p:cNvSpPr/>
          <p:nvPr/>
        </p:nvSpPr>
        <p:spPr>
          <a:xfrm>
            <a:off x="28339" y="371897"/>
            <a:ext cx="3416536"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事業に要する経費見積書の概要（○年度）</a:t>
            </a:r>
          </a:p>
        </p:txBody>
      </p:sp>
      <p:sp>
        <p:nvSpPr>
          <p:cNvPr id="10" name="正方形/長方形 9"/>
          <p:cNvSpPr/>
          <p:nvPr/>
        </p:nvSpPr>
        <p:spPr>
          <a:xfrm>
            <a:off x="3686263" y="715829"/>
            <a:ext cx="1980000" cy="1980000"/>
          </a:xfrm>
          <a:prstGeom prst="rect">
            <a:avLst/>
          </a:prstGeom>
          <a:noFill/>
          <a:ln w="28575">
            <a:solidFill>
              <a:srgbClr val="073B4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073B4C"/>
                </a:solidFill>
              </a:rPr>
              <a:t>◆人件費</a:t>
            </a:r>
            <a:endParaRPr kumimoji="1" lang="en-US" altLang="ja-JP" sz="800" u="sng" dirty="0">
              <a:solidFill>
                <a:srgbClr val="073B4C"/>
              </a:solidFill>
            </a:endParaRPr>
          </a:p>
          <a:p>
            <a:r>
              <a:rPr kumimoji="1" lang="ja-JP" altLang="en-US" sz="800" dirty="0">
                <a:solidFill>
                  <a:srgbClr val="073B4C"/>
                </a:solidFill>
              </a:rPr>
              <a:t>・事業専任職員賃金　</a:t>
            </a:r>
            <a:r>
              <a:rPr lang="ja-JP" altLang="en-US" sz="800" dirty="0">
                <a:solidFill>
                  <a:srgbClr val="073B4C"/>
                </a:solidFill>
              </a:rPr>
              <a:t>〇千円</a:t>
            </a:r>
            <a:r>
              <a:rPr lang="en-US" altLang="ja-JP" sz="800" dirty="0">
                <a:solidFill>
                  <a:srgbClr val="073B4C"/>
                </a:solidFill>
              </a:rPr>
              <a:t>×</a:t>
            </a:r>
            <a:r>
              <a:rPr lang="ja-JP" altLang="en-US" sz="800" dirty="0">
                <a:solidFill>
                  <a:srgbClr val="073B4C"/>
                </a:solidFill>
              </a:rPr>
              <a:t>〇月</a:t>
            </a:r>
            <a:endParaRPr lang="en-US" altLang="ja-JP" sz="800" dirty="0">
              <a:solidFill>
                <a:srgbClr val="073B4C"/>
              </a:solidFill>
            </a:endParaRPr>
          </a:p>
          <a:p>
            <a:r>
              <a:rPr kumimoji="1" lang="ja-JP" altLang="en-US" sz="800" dirty="0">
                <a:solidFill>
                  <a:srgbClr val="073B4C"/>
                </a:solidFill>
              </a:rPr>
              <a:t>・ｺｰﾃﾞｨﾈｰﾀｰ賃金　　　</a:t>
            </a:r>
            <a:r>
              <a:rPr lang="ja-JP" altLang="en-US" sz="800" dirty="0">
                <a:solidFill>
                  <a:srgbClr val="073B4C"/>
                </a:solidFill>
              </a:rPr>
              <a:t>〇千円</a:t>
            </a:r>
            <a:r>
              <a:rPr lang="en-US" altLang="ja-JP" sz="800" dirty="0">
                <a:solidFill>
                  <a:srgbClr val="073B4C"/>
                </a:solidFill>
              </a:rPr>
              <a:t>×</a:t>
            </a:r>
            <a:r>
              <a:rPr lang="ja-JP" altLang="en-US" sz="800" dirty="0">
                <a:solidFill>
                  <a:srgbClr val="073B4C"/>
                </a:solidFill>
              </a:rPr>
              <a:t>〇月</a:t>
            </a:r>
            <a:endParaRPr lang="en-US" altLang="ja-JP" sz="800" dirty="0">
              <a:solidFill>
                <a:srgbClr val="073B4C"/>
              </a:solidFill>
            </a:endParaRPr>
          </a:p>
          <a:p>
            <a:r>
              <a:rPr kumimoji="1" lang="ja-JP" altLang="en-US" sz="800" dirty="0">
                <a:solidFill>
                  <a:srgbClr val="073B4C"/>
                </a:solidFill>
              </a:rPr>
              <a:t>・人件費附帯経費　　　〇〇千円</a:t>
            </a:r>
            <a:endParaRPr kumimoji="1" lang="en-US" altLang="ja-JP" sz="800" dirty="0">
              <a:solidFill>
                <a:srgbClr val="073B4C"/>
              </a:solidFill>
            </a:endParaRPr>
          </a:p>
          <a:p>
            <a:endParaRPr lang="en-US" altLang="ja-JP" sz="800" dirty="0">
              <a:solidFill>
                <a:srgbClr val="073B4C"/>
              </a:solidFill>
            </a:endParaRPr>
          </a:p>
          <a:p>
            <a:endParaRPr kumimoji="1" lang="en-US" altLang="ja-JP" sz="800" dirty="0">
              <a:solidFill>
                <a:srgbClr val="073B4C"/>
              </a:solidFill>
            </a:endParaRPr>
          </a:p>
          <a:p>
            <a:endParaRPr lang="en-US" altLang="ja-JP" sz="800" dirty="0">
              <a:solidFill>
                <a:srgbClr val="073B4C"/>
              </a:solidFill>
            </a:endParaRPr>
          </a:p>
          <a:p>
            <a:endParaRPr kumimoji="1" lang="en-US" altLang="ja-JP" sz="800" dirty="0">
              <a:solidFill>
                <a:srgbClr val="073B4C"/>
              </a:solidFill>
            </a:endParaRPr>
          </a:p>
          <a:p>
            <a:endParaRPr lang="en-US" altLang="ja-JP" sz="800" dirty="0">
              <a:solidFill>
                <a:srgbClr val="073B4C"/>
              </a:solidFill>
            </a:endParaRPr>
          </a:p>
          <a:p>
            <a:endParaRPr kumimoji="1" lang="en-US" altLang="ja-JP" sz="800" dirty="0">
              <a:solidFill>
                <a:srgbClr val="073B4C"/>
              </a:solidFill>
            </a:endParaRPr>
          </a:p>
          <a:p>
            <a:endParaRPr lang="en-US" altLang="ja-JP" sz="800" dirty="0">
              <a:solidFill>
                <a:srgbClr val="073B4C"/>
              </a:solidFill>
            </a:endParaRPr>
          </a:p>
          <a:p>
            <a:endParaRPr kumimoji="1" lang="en-US" altLang="ja-JP" sz="800" dirty="0">
              <a:solidFill>
                <a:srgbClr val="073B4C"/>
              </a:solidFill>
            </a:endParaRPr>
          </a:p>
          <a:p>
            <a:endParaRPr lang="en-US" altLang="ja-JP" sz="800" dirty="0">
              <a:solidFill>
                <a:srgbClr val="073B4C"/>
              </a:solidFill>
            </a:endParaRPr>
          </a:p>
          <a:p>
            <a:r>
              <a:rPr kumimoji="1" lang="ja-JP" altLang="en-US" sz="800" dirty="0">
                <a:solidFill>
                  <a:srgbClr val="073B4C"/>
                </a:solidFill>
              </a:rPr>
              <a:t>　　　　　　　　　　　合計〇〇〇円</a:t>
            </a:r>
            <a:endParaRPr kumimoji="1" lang="en-US" altLang="ja-JP" sz="800" dirty="0">
              <a:solidFill>
                <a:srgbClr val="073B4C"/>
              </a:solidFill>
            </a:endParaRPr>
          </a:p>
        </p:txBody>
      </p:sp>
      <p:sp>
        <p:nvSpPr>
          <p:cNvPr id="11" name="正方形/長方形 10"/>
          <p:cNvSpPr/>
          <p:nvPr/>
        </p:nvSpPr>
        <p:spPr>
          <a:xfrm>
            <a:off x="3686263" y="2760994"/>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118BB2"/>
                </a:solidFill>
              </a:rPr>
              <a:t>◆借損料</a:t>
            </a:r>
            <a:endParaRPr lang="en-US" altLang="ja-JP" sz="800" u="sng" dirty="0">
              <a:solidFill>
                <a:srgbClr val="118BB2"/>
              </a:solidFill>
            </a:endParaRPr>
          </a:p>
          <a:p>
            <a:r>
              <a:rPr lang="ja-JP" altLang="en-US" sz="800" dirty="0">
                <a:solidFill>
                  <a:srgbClr val="118BB2"/>
                </a:solidFill>
              </a:rPr>
              <a:t>・企画推進委員会会議室借料</a:t>
            </a:r>
            <a:br>
              <a:rPr lang="en-US" altLang="ja-JP" sz="800" dirty="0">
                <a:solidFill>
                  <a:srgbClr val="118BB2"/>
                </a:solidFill>
              </a:rPr>
            </a:br>
            <a:r>
              <a:rPr lang="ja-JP" altLang="en-US" sz="800" dirty="0">
                <a:solidFill>
                  <a:srgbClr val="118BB2"/>
                </a:solidFill>
              </a:rPr>
              <a:t>　　　　　　　〇〇千円</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pPr marL="88900" indent="-88900"/>
            <a:r>
              <a:rPr lang="ja-JP" altLang="en-US" sz="800" dirty="0">
                <a:solidFill>
                  <a:srgbClr val="118BB2"/>
                </a:solidFill>
              </a:rPr>
              <a:t>・ﾌﾟﾛｸﾞﾗﾑ開発分科会会議室借料　　　〇〇千円</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r>
              <a:rPr lang="ja-JP" altLang="en-US" sz="800" dirty="0">
                <a:solidFill>
                  <a:srgbClr val="118BB2"/>
                </a:solidFill>
              </a:rPr>
              <a:t>・実証講座分科会会議室借料</a:t>
            </a:r>
            <a:br>
              <a:rPr lang="en-US" altLang="ja-JP" sz="800" dirty="0">
                <a:solidFill>
                  <a:srgbClr val="118BB2"/>
                </a:solidFill>
              </a:rPr>
            </a:br>
            <a:r>
              <a:rPr lang="ja-JP" altLang="en-US" sz="800" dirty="0">
                <a:solidFill>
                  <a:srgbClr val="118BB2"/>
                </a:solidFill>
              </a:rPr>
              <a:t>　　　　　　　〇〇千円</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r>
              <a:rPr lang="ja-JP" altLang="en-US" sz="800" dirty="0">
                <a:solidFill>
                  <a:srgbClr val="118BB2"/>
                </a:solidFill>
              </a:rPr>
              <a:t>・ｻｰﾊﾞｰﾚﾝﾀﾙ代</a:t>
            </a:r>
            <a:endParaRPr lang="en-US" altLang="ja-JP" sz="800" dirty="0">
              <a:solidFill>
                <a:srgbClr val="118BB2"/>
              </a:solidFill>
            </a:endParaRPr>
          </a:p>
          <a:p>
            <a:r>
              <a:rPr lang="ja-JP" altLang="en-US" sz="800" dirty="0">
                <a:solidFill>
                  <a:srgbClr val="118BB2"/>
                </a:solidFill>
              </a:rPr>
              <a:t>　　　　　　　〇〇千円</a:t>
            </a:r>
            <a:r>
              <a:rPr lang="en-US" altLang="ja-JP" sz="800" dirty="0">
                <a:solidFill>
                  <a:srgbClr val="118BB2"/>
                </a:solidFill>
              </a:rPr>
              <a:t>×</a:t>
            </a:r>
            <a:r>
              <a:rPr lang="ja-JP" altLang="en-US" sz="800" dirty="0">
                <a:solidFill>
                  <a:srgbClr val="118BB2"/>
                </a:solidFill>
              </a:rPr>
              <a:t>〇月</a:t>
            </a:r>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r>
              <a:rPr lang="ja-JP" altLang="en-US" sz="800" dirty="0">
                <a:solidFill>
                  <a:srgbClr val="118BB2"/>
                </a:solidFill>
              </a:rPr>
              <a:t>　　　　　　　　　　　合計〇〇〇円</a:t>
            </a:r>
            <a:endParaRPr lang="en-US" altLang="ja-JP" sz="800" dirty="0">
              <a:solidFill>
                <a:srgbClr val="118BB2"/>
              </a:solidFill>
            </a:endParaRPr>
          </a:p>
          <a:p>
            <a:pPr lvl="0"/>
            <a:endParaRPr lang="ja-JP" altLang="en-US" sz="800" dirty="0">
              <a:solidFill>
                <a:srgbClr val="118BB2"/>
              </a:solidFill>
            </a:endParaRPr>
          </a:p>
        </p:txBody>
      </p:sp>
      <p:sp>
        <p:nvSpPr>
          <p:cNvPr id="12" name="正方形/長方形 11"/>
          <p:cNvSpPr/>
          <p:nvPr/>
        </p:nvSpPr>
        <p:spPr>
          <a:xfrm>
            <a:off x="3686263" y="4826942"/>
            <a:ext cx="1980000" cy="1194345"/>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118BB2"/>
                </a:solidFill>
              </a:rPr>
              <a:t>◆通信運搬費</a:t>
            </a:r>
            <a:endParaRPr lang="en-US" altLang="ja-JP" sz="800" u="sng" dirty="0">
              <a:solidFill>
                <a:srgbClr val="118BB2"/>
              </a:solidFill>
            </a:endParaRPr>
          </a:p>
          <a:p>
            <a:pPr lvl="0"/>
            <a:r>
              <a:rPr lang="ja-JP" altLang="en-US" sz="800" dirty="0">
                <a:solidFill>
                  <a:srgbClr val="118BB2"/>
                </a:solidFill>
              </a:rPr>
              <a:t>・報告書郵送費　　〇円</a:t>
            </a:r>
            <a:r>
              <a:rPr lang="en-US" altLang="ja-JP" sz="800" dirty="0">
                <a:solidFill>
                  <a:srgbClr val="118BB2"/>
                </a:solidFill>
              </a:rPr>
              <a:t>×</a:t>
            </a:r>
            <a:r>
              <a:rPr lang="ja-JP" altLang="en-US" sz="800" dirty="0">
                <a:solidFill>
                  <a:srgbClr val="118BB2"/>
                </a:solidFill>
              </a:rPr>
              <a:t>〇箇所</a:t>
            </a:r>
            <a:endParaRPr lang="en-US" altLang="ja-JP" sz="800" dirty="0">
              <a:solidFill>
                <a:srgbClr val="118BB2"/>
              </a:solidFill>
            </a:endParaRPr>
          </a:p>
          <a:p>
            <a:pPr lvl="0"/>
            <a:r>
              <a:rPr lang="ja-JP" altLang="en-US" sz="800" dirty="0">
                <a:solidFill>
                  <a:srgbClr val="118BB2"/>
                </a:solidFill>
              </a:rPr>
              <a:t>・実証講座案内郵送　〇円</a:t>
            </a:r>
            <a:r>
              <a:rPr lang="en-US" altLang="ja-JP" sz="800" dirty="0">
                <a:solidFill>
                  <a:srgbClr val="118BB2"/>
                </a:solidFill>
              </a:rPr>
              <a:t>×</a:t>
            </a:r>
            <a:r>
              <a:rPr lang="ja-JP" altLang="en-US" sz="800" dirty="0">
                <a:solidFill>
                  <a:srgbClr val="118BB2"/>
                </a:solidFill>
              </a:rPr>
              <a:t>〇箇所</a:t>
            </a:r>
            <a:endParaRPr lang="en-US" altLang="ja-JP" sz="800" dirty="0">
              <a:solidFill>
                <a:srgbClr val="118BB2"/>
              </a:solidFill>
            </a:endParaRPr>
          </a:p>
          <a:p>
            <a:pPr lvl="0"/>
            <a:r>
              <a:rPr lang="ja-JP" altLang="en-US" sz="800" dirty="0">
                <a:solidFill>
                  <a:srgbClr val="118BB2"/>
                </a:solidFill>
              </a:rPr>
              <a:t>　</a:t>
            </a:r>
            <a:endParaRPr lang="en-US" altLang="ja-JP" sz="800" dirty="0">
              <a:solidFill>
                <a:srgbClr val="118BB2"/>
              </a:solidFill>
            </a:endParaRPr>
          </a:p>
          <a:p>
            <a:pPr lvl="0"/>
            <a:endParaRPr lang="en-US" altLang="ja-JP" sz="800" dirty="0">
              <a:solidFill>
                <a:srgbClr val="118BB2"/>
              </a:solidFill>
            </a:endParaRPr>
          </a:p>
          <a:p>
            <a:pPr lvl="0"/>
            <a:endParaRPr lang="en-US" altLang="ja-JP" sz="800" dirty="0">
              <a:solidFill>
                <a:srgbClr val="118BB2"/>
              </a:solidFill>
            </a:endParaRPr>
          </a:p>
          <a:p>
            <a:pPr lvl="0"/>
            <a:r>
              <a:rPr lang="ja-JP" altLang="en-US" sz="800" dirty="0">
                <a:solidFill>
                  <a:srgbClr val="118BB2"/>
                </a:solidFill>
              </a:rPr>
              <a:t>　</a:t>
            </a:r>
            <a:endParaRPr lang="en-US" altLang="ja-JP" sz="800" dirty="0">
              <a:solidFill>
                <a:srgbClr val="118BB2"/>
              </a:solidFill>
            </a:endParaRPr>
          </a:p>
          <a:p>
            <a:pPr lvl="0"/>
            <a:r>
              <a:rPr lang="ja-JP" altLang="en-US" sz="800" dirty="0">
                <a:solidFill>
                  <a:srgbClr val="118BB2"/>
                </a:solidFill>
              </a:rPr>
              <a:t>　　　　　　　　　　　　合計〇〇円</a:t>
            </a:r>
          </a:p>
        </p:txBody>
      </p:sp>
      <p:sp>
        <p:nvSpPr>
          <p:cNvPr id="13" name="正方形/長方形 12"/>
          <p:cNvSpPr/>
          <p:nvPr/>
        </p:nvSpPr>
        <p:spPr>
          <a:xfrm>
            <a:off x="5741129" y="715829"/>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118BB2"/>
                </a:solidFill>
              </a:rPr>
              <a:t>◆諸謝金</a:t>
            </a:r>
            <a:endParaRPr lang="en-US" altLang="ja-JP" sz="800" u="sng" dirty="0">
              <a:solidFill>
                <a:srgbClr val="118BB2"/>
              </a:solidFill>
            </a:endParaRPr>
          </a:p>
          <a:p>
            <a:r>
              <a:rPr lang="ja-JP" altLang="en-US" sz="800" dirty="0">
                <a:solidFill>
                  <a:srgbClr val="118BB2"/>
                </a:solidFill>
              </a:rPr>
              <a:t>・企画推進委員会謝金</a:t>
            </a:r>
            <a:br>
              <a:rPr lang="en-US" altLang="ja-JP" sz="800" dirty="0">
                <a:solidFill>
                  <a:srgbClr val="118BB2"/>
                </a:solidFill>
              </a:rPr>
            </a:br>
            <a:r>
              <a:rPr lang="ja-JP" altLang="en-US" sz="800" dirty="0">
                <a:solidFill>
                  <a:srgbClr val="118BB2"/>
                </a:solidFill>
              </a:rPr>
              <a:t>　　　　　〇千円</a:t>
            </a:r>
            <a:r>
              <a:rPr lang="en-US" altLang="ja-JP" sz="800" dirty="0">
                <a:solidFill>
                  <a:srgbClr val="118BB2"/>
                </a:solidFill>
              </a:rPr>
              <a:t>×</a:t>
            </a:r>
            <a:r>
              <a:rPr lang="ja-JP" altLang="en-US" sz="800" dirty="0">
                <a:solidFill>
                  <a:srgbClr val="118BB2"/>
                </a:solidFill>
              </a:rPr>
              <a:t>〇人</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r>
              <a:rPr lang="ja-JP" altLang="en-US" sz="800" dirty="0">
                <a:solidFill>
                  <a:srgbClr val="118BB2"/>
                </a:solidFill>
              </a:rPr>
              <a:t>・ﾌﾟﾛｸﾞﾗﾑ開発分科会</a:t>
            </a:r>
            <a:br>
              <a:rPr lang="en-US" altLang="ja-JP" sz="800" dirty="0">
                <a:solidFill>
                  <a:srgbClr val="118BB2"/>
                </a:solidFill>
              </a:rPr>
            </a:br>
            <a:r>
              <a:rPr lang="ja-JP" altLang="en-US" sz="800" dirty="0">
                <a:solidFill>
                  <a:srgbClr val="118BB2"/>
                </a:solidFill>
              </a:rPr>
              <a:t>　　　　　〇千円</a:t>
            </a:r>
            <a:r>
              <a:rPr lang="en-US" altLang="ja-JP" sz="800" dirty="0">
                <a:solidFill>
                  <a:srgbClr val="118BB2"/>
                </a:solidFill>
              </a:rPr>
              <a:t>×</a:t>
            </a:r>
            <a:r>
              <a:rPr lang="ja-JP" altLang="en-US" sz="800" dirty="0">
                <a:solidFill>
                  <a:srgbClr val="118BB2"/>
                </a:solidFill>
              </a:rPr>
              <a:t>〇人</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r>
              <a:rPr lang="ja-JP" altLang="en-US" sz="800" dirty="0">
                <a:solidFill>
                  <a:srgbClr val="118BB2"/>
                </a:solidFill>
              </a:rPr>
              <a:t>・実証講座分科会</a:t>
            </a:r>
            <a:br>
              <a:rPr lang="en-US" altLang="ja-JP" sz="800" dirty="0">
                <a:solidFill>
                  <a:srgbClr val="118BB2"/>
                </a:solidFill>
              </a:rPr>
            </a:br>
            <a:r>
              <a:rPr lang="ja-JP" altLang="en-US" sz="800" dirty="0">
                <a:solidFill>
                  <a:srgbClr val="118BB2"/>
                </a:solidFill>
              </a:rPr>
              <a:t>　　　　　〇千円</a:t>
            </a:r>
            <a:r>
              <a:rPr lang="en-US" altLang="ja-JP" sz="800" dirty="0">
                <a:solidFill>
                  <a:srgbClr val="118BB2"/>
                </a:solidFill>
              </a:rPr>
              <a:t>×</a:t>
            </a:r>
            <a:r>
              <a:rPr lang="ja-JP" altLang="en-US" sz="800" dirty="0">
                <a:solidFill>
                  <a:srgbClr val="118BB2"/>
                </a:solidFill>
              </a:rPr>
              <a:t>〇人</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r>
              <a:rPr lang="ja-JP" altLang="en-US" sz="800" dirty="0">
                <a:solidFill>
                  <a:srgbClr val="118BB2"/>
                </a:solidFill>
              </a:rPr>
              <a:t>　　</a:t>
            </a:r>
            <a:endParaRPr lang="en-US" altLang="ja-JP" sz="800" dirty="0">
              <a:solidFill>
                <a:srgbClr val="118BB2"/>
              </a:solidFill>
            </a:endParaRPr>
          </a:p>
          <a:p>
            <a:r>
              <a:rPr lang="ja-JP" altLang="en-US" sz="800" dirty="0">
                <a:solidFill>
                  <a:srgbClr val="118BB2"/>
                </a:solidFill>
              </a:rPr>
              <a:t>　　　　　　　　　　　合計〇〇〇円</a:t>
            </a:r>
            <a:endParaRPr lang="en-US" altLang="ja-JP" sz="800" dirty="0">
              <a:solidFill>
                <a:srgbClr val="118BB2"/>
              </a:solidFill>
            </a:endParaRPr>
          </a:p>
        </p:txBody>
      </p:sp>
      <p:sp>
        <p:nvSpPr>
          <p:cNvPr id="14" name="正方形/長方形 13"/>
          <p:cNvSpPr/>
          <p:nvPr/>
        </p:nvSpPr>
        <p:spPr>
          <a:xfrm>
            <a:off x="5741129" y="2760994"/>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118BB2"/>
                </a:solidFill>
              </a:rPr>
              <a:t>◆消耗品費</a:t>
            </a:r>
            <a:endParaRPr kumimoji="1" lang="en-US" altLang="ja-JP" sz="800" u="sng" dirty="0">
              <a:solidFill>
                <a:srgbClr val="118BB2"/>
              </a:solidFill>
            </a:endParaRPr>
          </a:p>
          <a:p>
            <a:r>
              <a:rPr kumimoji="1" lang="ja-JP" altLang="en-US" sz="800" dirty="0">
                <a:solidFill>
                  <a:srgbClr val="118BB2"/>
                </a:solidFill>
              </a:rPr>
              <a:t>・ﾎﾞｰﾙﾍﾟﾝ</a:t>
            </a:r>
            <a:r>
              <a:rPr lang="ja-JP" altLang="en-US" sz="800" dirty="0">
                <a:solidFill>
                  <a:srgbClr val="118BB2"/>
                </a:solidFill>
              </a:rPr>
              <a:t>　　　〇百円</a:t>
            </a:r>
            <a:r>
              <a:rPr lang="en-US" altLang="ja-JP" sz="800" dirty="0">
                <a:solidFill>
                  <a:srgbClr val="118BB2"/>
                </a:solidFill>
              </a:rPr>
              <a:t>×</a:t>
            </a:r>
            <a:r>
              <a:rPr lang="ja-JP" altLang="en-US" sz="800" dirty="0">
                <a:solidFill>
                  <a:srgbClr val="118BB2"/>
                </a:solidFill>
              </a:rPr>
              <a:t>〇本</a:t>
            </a:r>
            <a:endParaRPr lang="en-US" altLang="ja-JP" sz="800" dirty="0">
              <a:solidFill>
                <a:srgbClr val="118BB2"/>
              </a:solidFill>
            </a:endParaRPr>
          </a:p>
          <a:p>
            <a:r>
              <a:rPr kumimoji="1" lang="ja-JP" altLang="en-US" sz="800" dirty="0">
                <a:solidFill>
                  <a:srgbClr val="118BB2"/>
                </a:solidFill>
              </a:rPr>
              <a:t>・ﾊｰﾄﾞﾌｧｲﾙ　〇千円</a:t>
            </a:r>
            <a:r>
              <a:rPr kumimoji="1" lang="en-US" altLang="ja-JP" sz="800" dirty="0">
                <a:solidFill>
                  <a:srgbClr val="118BB2"/>
                </a:solidFill>
              </a:rPr>
              <a:t>×</a:t>
            </a:r>
            <a:r>
              <a:rPr kumimoji="1" lang="ja-JP" altLang="en-US" sz="800" dirty="0">
                <a:solidFill>
                  <a:srgbClr val="118BB2"/>
                </a:solidFill>
              </a:rPr>
              <a:t>〇冊</a:t>
            </a:r>
            <a:endParaRPr kumimoji="1" lang="en-US" altLang="ja-JP" sz="800" dirty="0">
              <a:solidFill>
                <a:srgbClr val="118BB2"/>
              </a:solidFill>
            </a:endParaRPr>
          </a:p>
          <a:p>
            <a:r>
              <a:rPr kumimoji="1" lang="ja-JP" altLang="en-US" sz="800" dirty="0">
                <a:solidFill>
                  <a:srgbClr val="118BB2"/>
                </a:solidFill>
              </a:rPr>
              <a:t>・</a:t>
            </a:r>
            <a:endParaRPr kumimoji="1" lang="en-US" altLang="ja-JP" sz="800" dirty="0">
              <a:solidFill>
                <a:srgbClr val="118BB2"/>
              </a:solidFill>
            </a:endParaRPr>
          </a:p>
          <a:p>
            <a:r>
              <a:rPr lang="ja-JP" altLang="en-US" sz="800" dirty="0">
                <a:solidFill>
                  <a:srgbClr val="118BB2"/>
                </a:solidFill>
              </a:rPr>
              <a:t>・</a:t>
            </a:r>
            <a:endParaRPr lang="en-US" altLang="ja-JP" sz="800" dirty="0">
              <a:solidFill>
                <a:srgbClr val="118BB2"/>
              </a:solidFill>
            </a:endParaRPr>
          </a:p>
          <a:p>
            <a:endParaRPr kumimoji="1" lang="en-US" altLang="ja-JP" sz="800" dirty="0">
              <a:solidFill>
                <a:srgbClr val="118BB2"/>
              </a:solidFill>
            </a:endParaRPr>
          </a:p>
          <a:p>
            <a:endParaRPr lang="en-US" altLang="ja-JP" sz="800" dirty="0">
              <a:solidFill>
                <a:srgbClr val="118BB2"/>
              </a:solidFill>
            </a:endParaRPr>
          </a:p>
          <a:p>
            <a:endParaRPr kumimoji="1" lang="en-US" altLang="ja-JP" sz="800" dirty="0">
              <a:solidFill>
                <a:srgbClr val="118BB2"/>
              </a:solidFill>
            </a:endParaRPr>
          </a:p>
          <a:p>
            <a:endParaRPr lang="en-US" altLang="ja-JP" sz="800" dirty="0">
              <a:solidFill>
                <a:srgbClr val="118BB2"/>
              </a:solidFill>
            </a:endParaRPr>
          </a:p>
          <a:p>
            <a:endParaRPr kumimoji="1"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r>
              <a:rPr kumimoji="1" lang="ja-JP" altLang="en-US" sz="800" dirty="0">
                <a:solidFill>
                  <a:srgbClr val="118BB2"/>
                </a:solidFill>
              </a:rPr>
              <a:t>　　　　　　　　　　　　合計〇〇円　　　　　</a:t>
            </a:r>
          </a:p>
        </p:txBody>
      </p:sp>
      <p:sp>
        <p:nvSpPr>
          <p:cNvPr id="15" name="正方形/長方形 14"/>
          <p:cNvSpPr/>
          <p:nvPr/>
        </p:nvSpPr>
        <p:spPr>
          <a:xfrm>
            <a:off x="5741129" y="4813127"/>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800" u="sng" dirty="0">
                <a:solidFill>
                  <a:srgbClr val="118BB2"/>
                </a:solidFill>
              </a:rPr>
              <a:t>◆雑役務費</a:t>
            </a:r>
            <a:endParaRPr lang="en-US" altLang="ja-JP" sz="800" u="sng" dirty="0">
              <a:solidFill>
                <a:srgbClr val="118BB2"/>
              </a:solidFill>
            </a:endParaRPr>
          </a:p>
          <a:p>
            <a:pPr lvl="0"/>
            <a:r>
              <a:rPr lang="ja-JP" altLang="en-US" sz="800" dirty="0">
                <a:solidFill>
                  <a:srgbClr val="118BB2"/>
                </a:solidFill>
              </a:rPr>
              <a:t>・</a:t>
            </a:r>
            <a:r>
              <a:rPr lang="en-US" altLang="ja-JP" sz="800" dirty="0">
                <a:solidFill>
                  <a:srgbClr val="118BB2"/>
                </a:solidFill>
              </a:rPr>
              <a:t>Web</a:t>
            </a:r>
            <a:r>
              <a:rPr lang="ja-JP" altLang="en-US" sz="800" dirty="0">
                <a:solidFill>
                  <a:srgbClr val="118BB2"/>
                </a:solidFill>
              </a:rPr>
              <a:t>ｻｲﾄ構築　　〇〇〇円</a:t>
            </a:r>
            <a:endParaRPr lang="en-US" altLang="ja-JP" sz="800" dirty="0">
              <a:solidFill>
                <a:srgbClr val="118BB2"/>
              </a:solidFill>
            </a:endParaRPr>
          </a:p>
          <a:p>
            <a:pPr lvl="0"/>
            <a:r>
              <a:rPr lang="ja-JP" altLang="en-US" sz="800" dirty="0">
                <a:solidFill>
                  <a:srgbClr val="118BB2"/>
                </a:solidFill>
              </a:rPr>
              <a:t>・報告書印刷費　 　〇〇〇円</a:t>
            </a:r>
            <a:endParaRPr lang="en-US" altLang="ja-JP" sz="800" dirty="0">
              <a:solidFill>
                <a:srgbClr val="118BB2"/>
              </a:solidFill>
            </a:endParaRPr>
          </a:p>
          <a:p>
            <a:pPr lvl="0"/>
            <a:r>
              <a:rPr lang="ja-JP" altLang="en-US" sz="800" dirty="0">
                <a:solidFill>
                  <a:srgbClr val="118BB2"/>
                </a:solidFill>
              </a:rPr>
              <a:t>・事務職員派遣　　</a:t>
            </a:r>
            <a:endParaRPr lang="en-US" altLang="ja-JP" sz="800" dirty="0">
              <a:solidFill>
                <a:srgbClr val="118BB2"/>
              </a:solidFill>
            </a:endParaRPr>
          </a:p>
          <a:p>
            <a:pPr lvl="0"/>
            <a:r>
              <a:rPr lang="ja-JP" altLang="en-US" sz="800" dirty="0">
                <a:solidFill>
                  <a:srgbClr val="118BB2"/>
                </a:solidFill>
              </a:rPr>
              <a:t>　　　　〇〇〇円</a:t>
            </a:r>
            <a:r>
              <a:rPr lang="en-US" altLang="ja-JP" sz="800" dirty="0">
                <a:solidFill>
                  <a:srgbClr val="118BB2"/>
                </a:solidFill>
              </a:rPr>
              <a:t>×20</a:t>
            </a:r>
            <a:r>
              <a:rPr lang="ja-JP" altLang="en-US" sz="800" dirty="0">
                <a:solidFill>
                  <a:srgbClr val="118BB2"/>
                </a:solidFill>
              </a:rPr>
              <a:t>日</a:t>
            </a:r>
            <a:r>
              <a:rPr lang="en-US" altLang="ja-JP" sz="800" dirty="0">
                <a:solidFill>
                  <a:srgbClr val="118BB2"/>
                </a:solidFill>
              </a:rPr>
              <a:t>×</a:t>
            </a:r>
            <a:r>
              <a:rPr lang="ja-JP" altLang="en-US" sz="800" dirty="0">
                <a:solidFill>
                  <a:srgbClr val="118BB2"/>
                </a:solidFill>
              </a:rPr>
              <a:t>〇月</a:t>
            </a:r>
            <a:endParaRPr lang="en-US" altLang="ja-JP" sz="800" dirty="0">
              <a:solidFill>
                <a:srgbClr val="118BB2"/>
              </a:solidFill>
            </a:endParaRPr>
          </a:p>
        </p:txBody>
      </p:sp>
      <p:sp>
        <p:nvSpPr>
          <p:cNvPr id="16" name="正方形/長方形 15"/>
          <p:cNvSpPr/>
          <p:nvPr/>
        </p:nvSpPr>
        <p:spPr>
          <a:xfrm>
            <a:off x="7809850" y="715829"/>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00" u="sng" dirty="0">
                <a:solidFill>
                  <a:srgbClr val="118BB2"/>
                </a:solidFill>
              </a:rPr>
              <a:t>◆旅費</a:t>
            </a:r>
            <a:endParaRPr lang="en-US" altLang="ja-JP" sz="800" u="sng" dirty="0">
              <a:solidFill>
                <a:srgbClr val="118BB2"/>
              </a:solidFill>
            </a:endParaRPr>
          </a:p>
          <a:p>
            <a:r>
              <a:rPr lang="ja-JP" altLang="en-US" sz="800" dirty="0">
                <a:solidFill>
                  <a:srgbClr val="118BB2"/>
                </a:solidFill>
              </a:rPr>
              <a:t>・企画推進委員会実施旅費</a:t>
            </a:r>
            <a:br>
              <a:rPr lang="en-US" altLang="ja-JP" sz="800" dirty="0">
                <a:solidFill>
                  <a:srgbClr val="118BB2"/>
                </a:solidFill>
              </a:rPr>
            </a:br>
            <a:r>
              <a:rPr lang="ja-JP" altLang="en-US" sz="800" dirty="0">
                <a:solidFill>
                  <a:srgbClr val="118BB2"/>
                </a:solidFill>
              </a:rPr>
              <a:t>　　　　　　　　〇〇千円</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r>
              <a:rPr lang="ja-JP" altLang="en-US" sz="800" dirty="0">
                <a:solidFill>
                  <a:srgbClr val="118BB2"/>
                </a:solidFill>
              </a:rPr>
              <a:t>・ﾌﾟﾛｸﾞﾗﾑ開発分科会旅費</a:t>
            </a:r>
            <a:br>
              <a:rPr lang="en-US" altLang="ja-JP" sz="800" dirty="0">
                <a:solidFill>
                  <a:srgbClr val="118BB2"/>
                </a:solidFill>
              </a:rPr>
            </a:br>
            <a:r>
              <a:rPr lang="ja-JP" altLang="en-US" sz="800" dirty="0">
                <a:solidFill>
                  <a:srgbClr val="118BB2"/>
                </a:solidFill>
              </a:rPr>
              <a:t>　　　　　　　　〇〇千円</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r>
              <a:rPr lang="ja-JP" altLang="en-US" sz="800" dirty="0">
                <a:solidFill>
                  <a:srgbClr val="118BB2"/>
                </a:solidFill>
              </a:rPr>
              <a:t>・実証講座分科会旅費</a:t>
            </a:r>
            <a:br>
              <a:rPr lang="en-US" altLang="ja-JP" sz="800" dirty="0">
                <a:solidFill>
                  <a:srgbClr val="118BB2"/>
                </a:solidFill>
              </a:rPr>
            </a:br>
            <a:r>
              <a:rPr lang="ja-JP" altLang="en-US" sz="800" dirty="0">
                <a:solidFill>
                  <a:srgbClr val="118BB2"/>
                </a:solidFill>
              </a:rPr>
              <a:t>　　　　　　　　〇〇千円</a:t>
            </a:r>
            <a:r>
              <a:rPr lang="en-US" altLang="ja-JP" sz="800" dirty="0">
                <a:solidFill>
                  <a:srgbClr val="118BB2"/>
                </a:solidFill>
              </a:rPr>
              <a:t>×</a:t>
            </a:r>
            <a:r>
              <a:rPr lang="ja-JP" altLang="en-US" sz="800" dirty="0">
                <a:solidFill>
                  <a:srgbClr val="118BB2"/>
                </a:solidFill>
              </a:rPr>
              <a:t>〇回</a:t>
            </a:r>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r>
              <a:rPr lang="ja-JP" altLang="en-US" sz="800" dirty="0">
                <a:solidFill>
                  <a:srgbClr val="118BB2"/>
                </a:solidFill>
              </a:rPr>
              <a:t>　　　　　　　　　　　合計〇〇〇円</a:t>
            </a:r>
            <a:endParaRPr lang="en-US" altLang="ja-JP" sz="800" dirty="0">
              <a:solidFill>
                <a:srgbClr val="118BB2"/>
              </a:solidFill>
            </a:endParaRPr>
          </a:p>
          <a:p>
            <a:endParaRPr lang="ja-JP" altLang="en-US" sz="800" u="sng" dirty="0">
              <a:solidFill>
                <a:srgbClr val="118BB2"/>
              </a:solidFill>
            </a:endParaRPr>
          </a:p>
        </p:txBody>
      </p:sp>
      <p:sp>
        <p:nvSpPr>
          <p:cNvPr id="17" name="正方形/長方形 16"/>
          <p:cNvSpPr/>
          <p:nvPr/>
        </p:nvSpPr>
        <p:spPr>
          <a:xfrm>
            <a:off x="7809850" y="2760994"/>
            <a:ext cx="1980000" cy="1980000"/>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118BB2"/>
                </a:solidFill>
              </a:rPr>
              <a:t>◆会議費</a:t>
            </a:r>
            <a:endParaRPr kumimoji="1" lang="en-US" altLang="ja-JP" sz="800" u="sng" dirty="0">
              <a:solidFill>
                <a:srgbClr val="118BB2"/>
              </a:solidFill>
            </a:endParaRPr>
          </a:p>
          <a:p>
            <a:r>
              <a:rPr lang="ja-JP" altLang="en-US" sz="800" dirty="0">
                <a:solidFill>
                  <a:srgbClr val="118BB2"/>
                </a:solidFill>
              </a:rPr>
              <a:t>・企画推進委員会お茶</a:t>
            </a:r>
            <a:br>
              <a:rPr lang="en-US" altLang="ja-JP" sz="800" dirty="0">
                <a:solidFill>
                  <a:srgbClr val="118BB2"/>
                </a:solidFill>
              </a:rPr>
            </a:br>
            <a:r>
              <a:rPr lang="ja-JP" altLang="en-US" sz="800" dirty="0">
                <a:solidFill>
                  <a:srgbClr val="118BB2"/>
                </a:solidFill>
              </a:rPr>
              <a:t>　　　　　　　　　</a:t>
            </a:r>
            <a:r>
              <a:rPr lang="en-US" altLang="ja-JP" sz="800" dirty="0">
                <a:solidFill>
                  <a:srgbClr val="118BB2"/>
                </a:solidFill>
              </a:rPr>
              <a:t>150</a:t>
            </a:r>
            <a:r>
              <a:rPr lang="ja-JP" altLang="en-US" sz="800" dirty="0">
                <a:solidFill>
                  <a:srgbClr val="118BB2"/>
                </a:solidFill>
              </a:rPr>
              <a:t>円</a:t>
            </a:r>
            <a:r>
              <a:rPr lang="en-US" altLang="ja-JP" sz="800" dirty="0">
                <a:solidFill>
                  <a:srgbClr val="118BB2"/>
                </a:solidFill>
              </a:rPr>
              <a:t>×</a:t>
            </a:r>
            <a:r>
              <a:rPr lang="ja-JP" altLang="en-US" sz="800" dirty="0">
                <a:solidFill>
                  <a:srgbClr val="118BB2"/>
                </a:solidFill>
              </a:rPr>
              <a:t>〇人　　　　　　　</a:t>
            </a:r>
            <a:endParaRPr lang="en-US" altLang="ja-JP" sz="800" dirty="0">
              <a:solidFill>
                <a:srgbClr val="118BB2"/>
              </a:solidFill>
            </a:endParaRPr>
          </a:p>
          <a:p>
            <a:r>
              <a:rPr lang="ja-JP" altLang="en-US" sz="800" dirty="0">
                <a:solidFill>
                  <a:srgbClr val="118BB2"/>
                </a:solidFill>
              </a:rPr>
              <a:t>・ﾌﾟﾛｸﾞﾗﾑ開発分科会お茶</a:t>
            </a:r>
            <a:br>
              <a:rPr lang="en-US" altLang="ja-JP" sz="800" dirty="0">
                <a:solidFill>
                  <a:srgbClr val="118BB2"/>
                </a:solidFill>
              </a:rPr>
            </a:br>
            <a:r>
              <a:rPr lang="ja-JP" altLang="en-US" sz="800" dirty="0">
                <a:solidFill>
                  <a:srgbClr val="118BB2"/>
                </a:solidFill>
              </a:rPr>
              <a:t>　　　　　　　　　</a:t>
            </a:r>
            <a:r>
              <a:rPr lang="en-US" altLang="ja-JP" sz="800" dirty="0">
                <a:solidFill>
                  <a:srgbClr val="118BB2"/>
                </a:solidFill>
              </a:rPr>
              <a:t>150</a:t>
            </a:r>
            <a:r>
              <a:rPr lang="ja-JP" altLang="en-US" sz="800" dirty="0">
                <a:solidFill>
                  <a:srgbClr val="118BB2"/>
                </a:solidFill>
              </a:rPr>
              <a:t>円</a:t>
            </a:r>
            <a:r>
              <a:rPr lang="en-US" altLang="ja-JP" sz="800" dirty="0">
                <a:solidFill>
                  <a:srgbClr val="118BB2"/>
                </a:solidFill>
              </a:rPr>
              <a:t>×</a:t>
            </a:r>
            <a:r>
              <a:rPr lang="ja-JP" altLang="en-US" sz="800" dirty="0">
                <a:solidFill>
                  <a:srgbClr val="118BB2"/>
                </a:solidFill>
              </a:rPr>
              <a:t>〇人</a:t>
            </a:r>
            <a:endParaRPr lang="en-US" altLang="ja-JP" sz="800" dirty="0">
              <a:solidFill>
                <a:srgbClr val="118BB2"/>
              </a:solidFill>
            </a:endParaRPr>
          </a:p>
          <a:p>
            <a:r>
              <a:rPr lang="ja-JP" altLang="en-US" sz="800" dirty="0">
                <a:solidFill>
                  <a:srgbClr val="118BB2"/>
                </a:solidFill>
              </a:rPr>
              <a:t>・実証講座分科会お茶</a:t>
            </a:r>
            <a:br>
              <a:rPr lang="en-US" altLang="ja-JP" sz="800" dirty="0">
                <a:solidFill>
                  <a:srgbClr val="118BB2"/>
                </a:solidFill>
              </a:rPr>
            </a:br>
            <a:r>
              <a:rPr lang="ja-JP" altLang="en-US" sz="800" dirty="0">
                <a:solidFill>
                  <a:srgbClr val="118BB2"/>
                </a:solidFill>
              </a:rPr>
              <a:t>　　　　　　　　　</a:t>
            </a:r>
            <a:r>
              <a:rPr lang="en-US" altLang="ja-JP" sz="800" dirty="0">
                <a:solidFill>
                  <a:srgbClr val="118BB2"/>
                </a:solidFill>
              </a:rPr>
              <a:t>150</a:t>
            </a:r>
            <a:r>
              <a:rPr lang="ja-JP" altLang="en-US" sz="800" dirty="0">
                <a:solidFill>
                  <a:srgbClr val="118BB2"/>
                </a:solidFill>
              </a:rPr>
              <a:t>円</a:t>
            </a:r>
            <a:r>
              <a:rPr lang="en-US" altLang="ja-JP" sz="800" dirty="0">
                <a:solidFill>
                  <a:srgbClr val="118BB2"/>
                </a:solidFill>
              </a:rPr>
              <a:t>×</a:t>
            </a:r>
            <a:r>
              <a:rPr lang="ja-JP" altLang="en-US" sz="800" dirty="0">
                <a:solidFill>
                  <a:srgbClr val="118BB2"/>
                </a:solidFill>
              </a:rPr>
              <a:t>〇人</a:t>
            </a:r>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endParaRPr lang="en-US" altLang="ja-JP" sz="800" dirty="0">
              <a:solidFill>
                <a:srgbClr val="118BB2"/>
              </a:solidFill>
            </a:endParaRPr>
          </a:p>
          <a:p>
            <a:r>
              <a:rPr lang="ja-JP" altLang="en-US" sz="800" dirty="0">
                <a:solidFill>
                  <a:srgbClr val="118BB2"/>
                </a:solidFill>
              </a:rPr>
              <a:t>　　　　　　　</a:t>
            </a:r>
            <a:endParaRPr lang="en-US" altLang="ja-JP" sz="800" dirty="0">
              <a:solidFill>
                <a:srgbClr val="118BB2"/>
              </a:solidFill>
            </a:endParaRPr>
          </a:p>
          <a:p>
            <a:endParaRPr lang="en-US" altLang="ja-JP" sz="800" dirty="0">
              <a:solidFill>
                <a:srgbClr val="118BB2"/>
              </a:solidFill>
            </a:endParaRPr>
          </a:p>
          <a:p>
            <a:r>
              <a:rPr lang="ja-JP" altLang="en-US" sz="800" dirty="0">
                <a:solidFill>
                  <a:srgbClr val="118BB2"/>
                </a:solidFill>
              </a:rPr>
              <a:t>　　　　　　　　　　　　合計〇〇円</a:t>
            </a:r>
            <a:endParaRPr lang="en-US" altLang="ja-JP" sz="800" dirty="0">
              <a:solidFill>
                <a:srgbClr val="118BB2"/>
              </a:solidFill>
            </a:endParaRPr>
          </a:p>
          <a:p>
            <a:endParaRPr kumimoji="1" lang="ja-JP" altLang="en-US" sz="800" u="sng" dirty="0">
              <a:solidFill>
                <a:srgbClr val="118BB2"/>
              </a:solidFill>
            </a:endParaRPr>
          </a:p>
        </p:txBody>
      </p:sp>
      <p:sp>
        <p:nvSpPr>
          <p:cNvPr id="18" name="正方形/長方形 17"/>
          <p:cNvSpPr/>
          <p:nvPr/>
        </p:nvSpPr>
        <p:spPr>
          <a:xfrm>
            <a:off x="7809850" y="4813127"/>
            <a:ext cx="1980000" cy="1980000"/>
          </a:xfrm>
          <a:prstGeom prst="rect">
            <a:avLst/>
          </a:prstGeom>
          <a:noFill/>
          <a:ln w="28575">
            <a:solidFill>
              <a:schemeClr val="accent2">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chemeClr val="accent2">
                    <a:lumMod val="60000"/>
                    <a:lumOff val="40000"/>
                  </a:schemeClr>
                </a:solidFill>
              </a:rPr>
              <a:t>◆再委託費</a:t>
            </a:r>
          </a:p>
        </p:txBody>
      </p:sp>
      <p:sp>
        <p:nvSpPr>
          <p:cNvPr id="20" name="正方形/長方形 19"/>
          <p:cNvSpPr/>
          <p:nvPr/>
        </p:nvSpPr>
        <p:spPr>
          <a:xfrm>
            <a:off x="3686263" y="6093295"/>
            <a:ext cx="1980000" cy="699831"/>
          </a:xfrm>
          <a:prstGeom prst="rect">
            <a:avLst/>
          </a:prstGeom>
          <a:noFill/>
          <a:ln w="28575">
            <a:solidFill>
              <a:srgbClr val="118BB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u="sng" dirty="0">
                <a:solidFill>
                  <a:srgbClr val="118BB2"/>
                </a:solidFill>
              </a:rPr>
              <a:t>◆保険料</a:t>
            </a:r>
          </a:p>
        </p:txBody>
      </p:sp>
      <p:sp>
        <p:nvSpPr>
          <p:cNvPr id="21" name="正方形/長方形 20"/>
          <p:cNvSpPr/>
          <p:nvPr/>
        </p:nvSpPr>
        <p:spPr>
          <a:xfrm>
            <a:off x="3559449" y="442263"/>
            <a:ext cx="6321152" cy="64008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5312443" y="321097"/>
            <a:ext cx="2880917" cy="276999"/>
          </a:xfrm>
          <a:prstGeom prst="rect">
            <a:avLst/>
          </a:prstGeom>
          <a:solidFill>
            <a:schemeClr val="bg1"/>
          </a:solidFill>
        </p:spPr>
        <p:txBody>
          <a:bodyPr wrap="none" rtlCol="0">
            <a:spAutoFit/>
          </a:bodyPr>
          <a:lstStyle/>
          <a:p>
            <a:r>
              <a:rPr kumimoji="1" lang="ja-JP" altLang="en-US" sz="1200" dirty="0"/>
              <a:t>摘要（各経費項目に関して主な計上予算）</a:t>
            </a:r>
          </a:p>
        </p:txBody>
      </p:sp>
      <p:sp>
        <p:nvSpPr>
          <p:cNvPr id="19" name="テキスト ボックス 18"/>
          <p:cNvSpPr txBox="1"/>
          <p:nvPr/>
        </p:nvSpPr>
        <p:spPr>
          <a:xfrm>
            <a:off x="4304928" y="6132356"/>
            <a:ext cx="5422209" cy="600164"/>
          </a:xfrm>
          <a:prstGeom prst="rect">
            <a:avLst/>
          </a:prstGeom>
          <a:solidFill>
            <a:schemeClr val="bg1">
              <a:lumMod val="95000"/>
            </a:schemeClr>
          </a:solidFill>
        </p:spPr>
        <p:txBody>
          <a:bodyPr wrap="square" rtlCol="0">
            <a:spAutoFit/>
          </a:bodyPr>
          <a:lstStyle/>
          <a:p>
            <a:r>
              <a:rPr kumimoji="1" lang="en-US" altLang="ja-JP" sz="1100" dirty="0">
                <a:solidFill>
                  <a:srgbClr val="FFC000"/>
                </a:solidFill>
              </a:rPr>
              <a:t>※</a:t>
            </a:r>
            <a:r>
              <a:rPr kumimoji="1" lang="ja-JP" altLang="en-US" sz="1100" dirty="0">
                <a:solidFill>
                  <a:srgbClr val="FFC000"/>
                </a:solidFill>
              </a:rPr>
              <a:t>枠の大きさは</a:t>
            </a:r>
            <a:r>
              <a:rPr kumimoji="1" lang="en-US" altLang="ja-JP" sz="1100" dirty="0">
                <a:solidFill>
                  <a:srgbClr val="FFC000"/>
                </a:solidFill>
              </a:rPr>
              <a:t>､</a:t>
            </a:r>
            <a:r>
              <a:rPr kumimoji="1" lang="ja-JP" altLang="en-US" sz="1100" dirty="0">
                <a:solidFill>
                  <a:srgbClr val="FFC000"/>
                </a:solidFill>
              </a:rPr>
              <a:t>適宜修正し</a:t>
            </a:r>
            <a:r>
              <a:rPr kumimoji="1" lang="en-US" altLang="ja-JP" sz="1100" dirty="0">
                <a:solidFill>
                  <a:srgbClr val="FFC000"/>
                </a:solidFill>
              </a:rPr>
              <a:t>､</a:t>
            </a:r>
            <a:r>
              <a:rPr kumimoji="1" lang="ja-JP" altLang="en-US" sz="1100" dirty="0">
                <a:solidFill>
                  <a:srgbClr val="FFC000"/>
                </a:solidFill>
              </a:rPr>
              <a:t>計上しない費目の枠は削除して</a:t>
            </a:r>
            <a:r>
              <a:rPr kumimoji="1" lang="ja-JP" altLang="en-US" sz="1050" dirty="0">
                <a:solidFill>
                  <a:srgbClr val="FFC000"/>
                </a:solidFill>
              </a:rPr>
              <a:t>ください</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各経費項目の主なものを記載してください</a:t>
            </a:r>
            <a:r>
              <a:rPr kumimoji="1" lang="en-US" altLang="ja-JP" sz="1100" dirty="0">
                <a:solidFill>
                  <a:srgbClr val="FFC000"/>
                </a:solidFill>
              </a:rPr>
              <a:t>｡</a:t>
            </a:r>
            <a:r>
              <a:rPr kumimoji="1" lang="ja-JP" altLang="en-US" sz="1100" dirty="0">
                <a:solidFill>
                  <a:srgbClr val="FFC000"/>
                </a:solidFill>
              </a:rPr>
              <a:t>すべてを網羅する必要はありません</a:t>
            </a:r>
            <a:r>
              <a:rPr kumimoji="1" lang="en-US" altLang="ja-JP" sz="1100" dirty="0">
                <a:solidFill>
                  <a:srgbClr val="FFC000"/>
                </a:solidFill>
              </a:rPr>
              <a:t>｡</a:t>
            </a:r>
          </a:p>
          <a:p>
            <a:r>
              <a:rPr kumimoji="1" lang="en-US" altLang="ja-JP" sz="1100" dirty="0">
                <a:solidFill>
                  <a:srgbClr val="FFC000"/>
                </a:solidFill>
              </a:rPr>
              <a:t>※</a:t>
            </a:r>
            <a:r>
              <a:rPr kumimoji="1" lang="ja-JP" altLang="en-US" sz="1100" dirty="0">
                <a:solidFill>
                  <a:srgbClr val="FFC000"/>
                </a:solidFill>
              </a:rPr>
              <a:t>年次計画に記載</a:t>
            </a:r>
            <a:r>
              <a:rPr lang="ja-JP" altLang="en-US" sz="1100" dirty="0">
                <a:solidFill>
                  <a:srgbClr val="FFC000"/>
                </a:solidFill>
              </a:rPr>
              <a:t>した</a:t>
            </a:r>
            <a:r>
              <a:rPr kumimoji="1" lang="ja-JP" altLang="en-US" sz="1100" dirty="0">
                <a:solidFill>
                  <a:srgbClr val="FFC000"/>
                </a:solidFill>
              </a:rPr>
              <a:t>全ての年度分を各年度毎に作成してください</a:t>
            </a:r>
            <a:r>
              <a:rPr kumimoji="1" lang="en-US" altLang="ja-JP" sz="1100" dirty="0">
                <a:solidFill>
                  <a:srgbClr val="FFC000"/>
                </a:solidFill>
              </a:rPr>
              <a:t>｡</a:t>
            </a:r>
            <a:endParaRPr lang="en-US" altLang="ja-JP" sz="1100" dirty="0">
              <a:solidFill>
                <a:srgbClr val="FFC000"/>
              </a:solidFill>
            </a:endParaRPr>
          </a:p>
        </p:txBody>
      </p:sp>
      <p:graphicFrame>
        <p:nvGraphicFramePr>
          <p:cNvPr id="26" name="オブジェクト 25"/>
          <p:cNvGraphicFramePr>
            <a:graphicFrameLocks noChangeAspect="1"/>
          </p:cNvGraphicFramePr>
          <p:nvPr/>
        </p:nvGraphicFramePr>
        <p:xfrm>
          <a:off x="39688" y="706438"/>
          <a:ext cx="3405187" cy="6042025"/>
        </p:xfrm>
        <a:graphic>
          <a:graphicData uri="http://schemas.openxmlformats.org/presentationml/2006/ole">
            <mc:AlternateContent xmlns:mc="http://schemas.openxmlformats.org/markup-compatibility/2006">
              <mc:Choice xmlns:v="urn:schemas-microsoft-com:vml" Requires="v">
                <p:oleObj name="ワークシート" r:id="rId2" imgW="2943379" imgH="5114925" progId="Excel.Sheet.12">
                  <p:embed/>
                </p:oleObj>
              </mc:Choice>
              <mc:Fallback>
                <p:oleObj name="ワークシート" r:id="rId2" imgW="2943379" imgH="5114925" progId="Excel.Sheet.12">
                  <p:embed/>
                  <p:pic>
                    <p:nvPicPr>
                      <p:cNvPr id="26" name="オブジェクト 25"/>
                      <p:cNvPicPr/>
                      <p:nvPr/>
                    </p:nvPicPr>
                    <p:blipFill>
                      <a:blip r:embed="rId3"/>
                      <a:stretch>
                        <a:fillRect/>
                      </a:stretch>
                    </p:blipFill>
                    <p:spPr>
                      <a:xfrm>
                        <a:off x="39688" y="706438"/>
                        <a:ext cx="3405187" cy="6042025"/>
                      </a:xfrm>
                      <a:prstGeom prst="rect">
                        <a:avLst/>
                      </a:prstGeom>
                    </p:spPr>
                  </p:pic>
                </p:oleObj>
              </mc:Fallback>
            </mc:AlternateContent>
          </a:graphicData>
        </a:graphic>
      </p:graphicFrame>
      <p:grpSp>
        <p:nvGrpSpPr>
          <p:cNvPr id="2" name="グループ化 1">
            <a:extLst>
              <a:ext uri="{FF2B5EF4-FFF2-40B4-BE49-F238E27FC236}">
                <a16:creationId xmlns:a16="http://schemas.microsoft.com/office/drawing/2014/main" id="{864F2A31-227B-9692-DB0C-DA5FA6816144}"/>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EE787830-5A5C-6313-A4FC-8CA4FCEB37F2}"/>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1BD8E2CE-6B3E-D85A-C237-06B419A997E0}"/>
                </a:ext>
              </a:extLst>
            </p:cNvPr>
            <p:cNvSpPr txBox="1"/>
            <p:nvPr/>
          </p:nvSpPr>
          <p:spPr>
            <a:xfrm>
              <a:off x="440939" y="11654"/>
              <a:ext cx="9030567"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年度「専門職業人材の最新技能アップデートのための専修学校リカレント教育推進事業」企画提案書</a:t>
              </a:r>
              <a:r>
                <a:rPr kumimoji="1" lang="ja-JP" altLang="en-US" sz="1050" spc="-120" dirty="0">
                  <a:solidFill>
                    <a:schemeClr val="bg1"/>
                  </a:solidFill>
                  <a:latin typeface="+mj-ea"/>
                  <a:ea typeface="+mj-ea"/>
                </a:rPr>
                <a:t>（</a:t>
              </a:r>
              <a:r>
                <a:rPr kumimoji="1" lang="ja-JP" altLang="en-US" sz="1050" spc="-160" dirty="0">
                  <a:solidFill>
                    <a:schemeClr val="bg1"/>
                  </a:solidFill>
                  <a:latin typeface="+mj-ea"/>
                  <a:ea typeface="+mj-ea"/>
                </a:rPr>
                <a:t>アップデートプログラムの開発</a:t>
              </a:r>
              <a:r>
                <a:rPr kumimoji="1" lang="ja-JP" altLang="en-US" sz="1050" spc="-120" dirty="0">
                  <a:solidFill>
                    <a:schemeClr val="bg1"/>
                  </a:solidFill>
                  <a:latin typeface="+mj-ea"/>
                  <a:ea typeface="+mj-ea"/>
                </a:rPr>
                <a:t>）</a:t>
              </a:r>
              <a:r>
                <a:rPr kumimoji="1" lang="en-US" altLang="ja-JP" sz="1000" spc="-120" dirty="0">
                  <a:solidFill>
                    <a:schemeClr val="bg1"/>
                  </a:solidFill>
                  <a:latin typeface="+mj-ea"/>
                  <a:ea typeface="+mj-ea"/>
                </a:rPr>
                <a:t>(</a:t>
              </a:r>
              <a:fld id="{7DF22854-5471-4D76-A61C-50AF16AABE74}" type="slidenum">
                <a:rPr kumimoji="1" lang="en-US" altLang="ja-JP" sz="1000" spc="-120" smtClean="0">
                  <a:solidFill>
                    <a:schemeClr val="bg1"/>
                  </a:solidFill>
                  <a:latin typeface="+mj-ea"/>
                  <a:ea typeface="+mj-ea"/>
                </a:rPr>
                <a:t>15</a:t>
              </a:fld>
              <a:r>
                <a:rPr lang="en-US" altLang="ja-JP" sz="1000" spc="-120" dirty="0">
                  <a:solidFill>
                    <a:schemeClr val="bg1"/>
                  </a:solidFill>
                  <a:latin typeface="+mj-ea"/>
                  <a:ea typeface="+mj-ea"/>
                </a:rPr>
                <a:t>/16</a:t>
              </a:r>
              <a:r>
                <a:rPr lang="ja-JP" altLang="en-US" sz="1000" spc="-120" dirty="0">
                  <a:solidFill>
                    <a:schemeClr val="bg1"/>
                  </a:solidFill>
                  <a:latin typeface="+mj-ea"/>
                  <a:ea typeface="+mj-ea"/>
                </a:rPr>
                <a:t>）</a:t>
              </a:r>
              <a:endParaRPr kumimoji="1" lang="ja-JP" altLang="en-US" sz="1000" spc="-120" dirty="0">
                <a:solidFill>
                  <a:schemeClr val="bg1"/>
                </a:solidFill>
                <a:latin typeface="+mj-ea"/>
                <a:ea typeface="+mj-ea"/>
              </a:endParaRPr>
            </a:p>
          </p:txBody>
        </p:sp>
      </p:grpSp>
    </p:spTree>
    <p:extLst>
      <p:ext uri="{BB962C8B-B14F-4D97-AF65-F5344CB8AC3E}">
        <p14:creationId xmlns:p14="http://schemas.microsoft.com/office/powerpoint/2010/main" val="2619415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33312" y="1772816"/>
            <a:ext cx="8280000" cy="1754326"/>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solidFill>
                <a:srgbClr val="FFC000"/>
              </a:solidFill>
              <a:latin typeface="+mn-ea"/>
            </a:endParaRPr>
          </a:p>
          <a:p>
            <a:pPr marL="180975" indent="-180975"/>
            <a:r>
              <a:rPr lang="ja-JP" altLang="en-US" sz="1200" dirty="0">
                <a:solidFill>
                  <a:srgbClr val="FFC000"/>
                </a:solidFill>
                <a:latin typeface="+mn-ea"/>
              </a:rPr>
              <a:t>▼様式自由</a:t>
            </a:r>
          </a:p>
          <a:p>
            <a:pPr marL="180975" indent="-180975"/>
            <a:endParaRPr lang="ja-JP" altLang="en-US" sz="1200" dirty="0">
              <a:solidFill>
                <a:srgbClr val="FFC000"/>
              </a:solidFill>
              <a:latin typeface="+mn-ea"/>
            </a:endParaRPr>
          </a:p>
          <a:p>
            <a:pPr marL="180975" indent="-180975"/>
            <a:r>
              <a:rPr lang="ja-JP" altLang="en-US" sz="1200" dirty="0">
                <a:solidFill>
                  <a:srgbClr val="FFC000"/>
                </a:solidFill>
                <a:latin typeface="+mn-ea"/>
              </a:rPr>
              <a:t>▼本ﾍﾟｰｼﾞは</a:t>
            </a:r>
            <a:r>
              <a:rPr lang="en-US" altLang="ja-JP" sz="1200" dirty="0">
                <a:solidFill>
                  <a:srgbClr val="FFC000"/>
                </a:solidFill>
                <a:latin typeface="+mn-ea"/>
              </a:rPr>
              <a:t>､</a:t>
            </a:r>
            <a:r>
              <a:rPr lang="ja-JP" altLang="en-US" sz="1200" dirty="0">
                <a:solidFill>
                  <a:srgbClr val="FFC000"/>
                </a:solidFill>
                <a:latin typeface="+mn-ea"/>
              </a:rPr>
              <a:t>実施事業に関することで</a:t>
            </a:r>
            <a:r>
              <a:rPr lang="en-US" altLang="ja-JP" sz="1200" dirty="0">
                <a:solidFill>
                  <a:srgbClr val="FFC000"/>
                </a:solidFill>
                <a:latin typeface="+mn-ea"/>
              </a:rPr>
              <a:t>､1</a:t>
            </a:r>
            <a:r>
              <a:rPr lang="ja-JP" altLang="en-US" sz="1200" dirty="0">
                <a:solidFill>
                  <a:srgbClr val="FFC000"/>
                </a:solidFill>
                <a:latin typeface="+mn-ea"/>
              </a:rPr>
              <a:t>ﾍﾟｰｼﾞから</a:t>
            </a:r>
            <a:r>
              <a:rPr lang="en-US" altLang="ja-JP" sz="1200" dirty="0">
                <a:solidFill>
                  <a:srgbClr val="FFC000"/>
                </a:solidFill>
                <a:latin typeface="+mn-ea"/>
              </a:rPr>
              <a:t>15</a:t>
            </a:r>
            <a:r>
              <a:rPr lang="ja-JP" altLang="en-US" sz="1200" dirty="0">
                <a:solidFill>
                  <a:srgbClr val="FFC000"/>
                </a:solidFill>
                <a:latin typeface="+mn-ea"/>
              </a:rPr>
              <a:t>ﾍﾟｰｼﾞに記載できなかった内容又は補足が必要な内容があれば</a:t>
            </a:r>
            <a:r>
              <a:rPr lang="en-US" altLang="ja-JP" sz="1200" dirty="0">
                <a:solidFill>
                  <a:srgbClr val="FFC000"/>
                </a:solidFill>
                <a:latin typeface="+mn-ea"/>
              </a:rPr>
              <a:t>､</a:t>
            </a:r>
            <a:r>
              <a:rPr lang="ja-JP" altLang="en-US" sz="1200" dirty="0">
                <a:solidFill>
                  <a:srgbClr val="FFC000"/>
                </a:solidFill>
                <a:latin typeface="+mn-ea"/>
              </a:rPr>
              <a:t>記載すること（</a:t>
            </a:r>
            <a:r>
              <a:rPr lang="en-US" altLang="ja-JP" sz="1200" dirty="0">
                <a:solidFill>
                  <a:srgbClr val="FFC000"/>
                </a:solidFill>
                <a:latin typeface="+mn-ea"/>
              </a:rPr>
              <a:t>1</a:t>
            </a:r>
            <a:r>
              <a:rPr lang="ja-JP" altLang="en-US" sz="1200" dirty="0">
                <a:solidFill>
                  <a:srgbClr val="FFC000"/>
                </a:solidFill>
                <a:latin typeface="+mn-ea"/>
              </a:rPr>
              <a:t>～</a:t>
            </a:r>
            <a:r>
              <a:rPr lang="en-US" altLang="ja-JP" sz="1200" dirty="0">
                <a:solidFill>
                  <a:srgbClr val="FFC000"/>
                </a:solidFill>
                <a:latin typeface="+mn-ea"/>
              </a:rPr>
              <a:t>1</a:t>
            </a:r>
            <a:r>
              <a:rPr lang="ja-JP" altLang="en-US" sz="1200" dirty="0">
                <a:solidFill>
                  <a:srgbClr val="FFC000"/>
                </a:solidFill>
                <a:latin typeface="+mn-ea"/>
              </a:rPr>
              <a:t>５ページをそれぞれ複製して必要なページを増やすことも可）</a:t>
            </a:r>
            <a:r>
              <a:rPr lang="en-US" altLang="ja-JP" sz="1200" dirty="0">
                <a:solidFill>
                  <a:srgbClr val="FFC000"/>
                </a:solidFill>
                <a:latin typeface="+mn-ea"/>
              </a:rPr>
              <a:t>｡</a:t>
            </a:r>
            <a:r>
              <a:rPr lang="ja-JP" altLang="en-US" sz="1200" dirty="0">
                <a:solidFill>
                  <a:srgbClr val="FFC000"/>
                </a:solidFill>
                <a:latin typeface="+mn-ea"/>
              </a:rPr>
              <a:t>ただし</a:t>
            </a:r>
            <a:r>
              <a:rPr lang="en-US" altLang="ja-JP" sz="1200" dirty="0">
                <a:solidFill>
                  <a:srgbClr val="FFC000"/>
                </a:solidFill>
                <a:latin typeface="+mn-ea"/>
              </a:rPr>
              <a:t>､</a:t>
            </a:r>
            <a:r>
              <a:rPr lang="ja-JP" altLang="en-US" sz="1200" dirty="0">
                <a:solidFill>
                  <a:srgbClr val="FFC000"/>
                </a:solidFill>
                <a:latin typeface="+mn-ea"/>
              </a:rPr>
              <a:t>全体で原則</a:t>
            </a:r>
            <a:r>
              <a:rPr lang="en-US" altLang="ja-JP" sz="1200" dirty="0">
                <a:solidFill>
                  <a:srgbClr val="FFC000"/>
                </a:solidFill>
                <a:latin typeface="+mn-ea"/>
              </a:rPr>
              <a:t>18</a:t>
            </a:r>
            <a:r>
              <a:rPr lang="ja-JP" altLang="en-US" sz="1200" dirty="0">
                <a:solidFill>
                  <a:srgbClr val="FFC000"/>
                </a:solidFill>
                <a:latin typeface="+mn-ea"/>
              </a:rPr>
              <a:t>枚以内とすること。</a:t>
            </a:r>
            <a:endParaRPr lang="en-US" altLang="ja-JP" sz="1200" dirty="0">
              <a:solidFill>
                <a:srgbClr val="FFC000"/>
              </a:solidFill>
              <a:latin typeface="+mn-ea"/>
            </a:endParaRPr>
          </a:p>
          <a:p>
            <a:pPr marL="180975" indent="-180975"/>
            <a:endParaRPr lang="en-US" altLang="ja-JP" sz="1200" dirty="0">
              <a:solidFill>
                <a:srgbClr val="FFC000"/>
              </a:solidFill>
              <a:latin typeface="+mn-ea"/>
            </a:endParaRPr>
          </a:p>
          <a:p>
            <a:pPr marL="180975" indent="-180975"/>
            <a:r>
              <a:rPr lang="en-US" altLang="ja-JP" sz="1200" dirty="0">
                <a:solidFill>
                  <a:srgbClr val="FFC000"/>
                </a:solidFill>
                <a:latin typeface="+mn-ea"/>
              </a:rPr>
              <a:t>▼</a:t>
            </a:r>
            <a:r>
              <a:rPr lang="ja-JP" altLang="en-US" sz="1200" dirty="0">
                <a:solidFill>
                  <a:srgbClr val="FFC000"/>
                </a:solidFill>
                <a:latin typeface="+mn-ea"/>
              </a:rPr>
              <a:t>記載する文字は</a:t>
            </a:r>
            <a:r>
              <a:rPr lang="en-US" altLang="ja-JP" sz="1200" dirty="0">
                <a:solidFill>
                  <a:srgbClr val="FFC000"/>
                </a:solidFill>
                <a:latin typeface="+mn-ea"/>
              </a:rPr>
              <a:t>､</a:t>
            </a:r>
            <a:r>
              <a:rPr lang="ja-JP" altLang="en-US" sz="1200" dirty="0">
                <a:solidFill>
                  <a:srgbClr val="FFC000"/>
                </a:solidFill>
                <a:latin typeface="+mn-ea"/>
              </a:rPr>
              <a:t>ﾒｲﾘｵ </a:t>
            </a:r>
            <a:r>
              <a:rPr lang="en-US" altLang="ja-JP" sz="1200" dirty="0">
                <a:solidFill>
                  <a:srgbClr val="FFC000"/>
                </a:solidFill>
                <a:latin typeface="+mn-ea"/>
              </a:rPr>
              <a:t>or 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a:t>
            </a:r>
            <a:r>
              <a:rPr lang="en-US" altLang="ja-JP" sz="1200" dirty="0">
                <a:solidFill>
                  <a:srgbClr val="FFC000"/>
                </a:solidFill>
                <a:latin typeface="+mn-ea"/>
              </a:rPr>
              <a:t>11</a:t>
            </a:r>
            <a:r>
              <a:rPr lang="ja-JP" altLang="en-US" sz="1200" dirty="0">
                <a:solidFill>
                  <a:srgbClr val="FFC000"/>
                </a:solidFill>
                <a:latin typeface="+mn-ea"/>
              </a:rPr>
              <a:t>ﾎﾟｲﾝﾄ以上とすること</a:t>
            </a:r>
            <a:r>
              <a:rPr lang="en-US" altLang="ja-JP" sz="1200" dirty="0">
                <a:solidFill>
                  <a:srgbClr val="FFC000"/>
                </a:solidFill>
                <a:latin typeface="+mn-ea"/>
              </a:rPr>
              <a:t>｡(</a:t>
            </a:r>
            <a:r>
              <a:rPr lang="ja-JP" altLang="en-US" sz="1200" dirty="0">
                <a:solidFill>
                  <a:srgbClr val="FFC000"/>
                </a:solidFill>
                <a:latin typeface="+mn-ea"/>
              </a:rPr>
              <a:t>一部の文字がどうしても枠に入りきらない場合にはﾎﾟｲﾝﾄを調整しても構わないが</a:t>
            </a:r>
            <a:r>
              <a:rPr lang="en-US" altLang="ja-JP" sz="1200" dirty="0">
                <a:solidFill>
                  <a:srgbClr val="FFC000"/>
                </a:solidFill>
                <a:latin typeface="+mn-ea"/>
              </a:rPr>
              <a:t>､</a:t>
            </a:r>
            <a:r>
              <a:rPr lang="ja-JP" altLang="en-US" sz="1200" dirty="0">
                <a:solidFill>
                  <a:srgbClr val="FFC000"/>
                </a:solidFill>
                <a:latin typeface="+mn-ea"/>
              </a:rPr>
              <a:t>極端に小さくならないようにすること</a:t>
            </a:r>
            <a:r>
              <a:rPr lang="en-US" altLang="ja-JP" sz="1200" dirty="0">
                <a:solidFill>
                  <a:srgbClr val="FFC000"/>
                </a:solidFill>
                <a:latin typeface="+mn-ea"/>
              </a:rPr>
              <a:t>)</a:t>
            </a:r>
          </a:p>
        </p:txBody>
      </p:sp>
      <p:grpSp>
        <p:nvGrpSpPr>
          <p:cNvPr id="2" name="グループ化 1">
            <a:extLst>
              <a:ext uri="{FF2B5EF4-FFF2-40B4-BE49-F238E27FC236}">
                <a16:creationId xmlns:a16="http://schemas.microsoft.com/office/drawing/2014/main" id="{72EE9DE3-B5EB-0E9E-CEEF-B4B8F0866E03}"/>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6D58ED83-D985-85F9-552E-17D5E630B8E0}"/>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2724FFA5-149B-32C1-C0AE-26221333E709}"/>
                </a:ext>
              </a:extLst>
            </p:cNvPr>
            <p:cNvSpPr txBox="1"/>
            <p:nvPr/>
          </p:nvSpPr>
          <p:spPr>
            <a:xfrm>
              <a:off x="440939" y="11654"/>
              <a:ext cx="9030567"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年度「専門職業人材の最新技能アップデートのための専修学校リカレント教育推進事業」企画提案書</a:t>
              </a:r>
              <a:r>
                <a:rPr kumimoji="1" lang="ja-JP" altLang="en-US" sz="1050" spc="-120" dirty="0">
                  <a:solidFill>
                    <a:schemeClr val="bg1"/>
                  </a:solidFill>
                  <a:latin typeface="+mj-ea"/>
                  <a:ea typeface="+mj-ea"/>
                </a:rPr>
                <a:t>（</a:t>
              </a:r>
              <a:r>
                <a:rPr kumimoji="1" lang="ja-JP" altLang="en-US" sz="1050" spc="-160" dirty="0">
                  <a:solidFill>
                    <a:schemeClr val="bg1"/>
                  </a:solidFill>
                  <a:latin typeface="+mj-ea"/>
                  <a:ea typeface="+mj-ea"/>
                </a:rPr>
                <a:t>アップデートプログラムの開発</a:t>
              </a:r>
              <a:r>
                <a:rPr kumimoji="1" lang="ja-JP" altLang="en-US" sz="1050" spc="-120" dirty="0">
                  <a:solidFill>
                    <a:schemeClr val="bg1"/>
                  </a:solidFill>
                  <a:latin typeface="+mj-ea"/>
                  <a:ea typeface="+mj-ea"/>
                </a:rPr>
                <a:t>）</a:t>
              </a:r>
              <a:r>
                <a:rPr kumimoji="1" lang="en-US" altLang="ja-JP" sz="1000" spc="-120" dirty="0">
                  <a:solidFill>
                    <a:schemeClr val="bg1"/>
                  </a:solidFill>
                  <a:latin typeface="+mj-ea"/>
                  <a:ea typeface="+mj-ea"/>
                </a:rPr>
                <a:t>(</a:t>
              </a:r>
              <a:fld id="{7DF22854-5471-4D76-A61C-50AF16AABE74}" type="slidenum">
                <a:rPr kumimoji="1" lang="en-US" altLang="ja-JP" sz="1000" spc="-120" smtClean="0">
                  <a:solidFill>
                    <a:schemeClr val="bg1"/>
                  </a:solidFill>
                  <a:latin typeface="+mj-ea"/>
                  <a:ea typeface="+mj-ea"/>
                </a:rPr>
                <a:t>16</a:t>
              </a:fld>
              <a:r>
                <a:rPr lang="en-US" altLang="ja-JP" sz="1000" spc="-120" dirty="0">
                  <a:solidFill>
                    <a:schemeClr val="bg1"/>
                  </a:solidFill>
                  <a:latin typeface="+mj-ea"/>
                  <a:ea typeface="+mj-ea"/>
                </a:rPr>
                <a:t>/16</a:t>
              </a:r>
              <a:r>
                <a:rPr lang="ja-JP" altLang="en-US" sz="1000" spc="-120" dirty="0">
                  <a:solidFill>
                    <a:schemeClr val="bg1"/>
                  </a:solidFill>
                  <a:latin typeface="+mj-ea"/>
                  <a:ea typeface="+mj-ea"/>
                </a:rPr>
                <a:t>）</a:t>
              </a:r>
              <a:endParaRPr kumimoji="1" lang="ja-JP" altLang="en-US" sz="1000" spc="-120" dirty="0">
                <a:solidFill>
                  <a:schemeClr val="bg1"/>
                </a:solidFill>
                <a:latin typeface="+mj-ea"/>
                <a:ea typeface="+mj-ea"/>
              </a:endParaRPr>
            </a:p>
          </p:txBody>
        </p:sp>
      </p:grpSp>
    </p:spTree>
    <p:extLst>
      <p:ext uri="{BB962C8B-B14F-4D97-AF65-F5344CB8AC3E}">
        <p14:creationId xmlns:p14="http://schemas.microsoft.com/office/powerpoint/2010/main" val="381674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36129" y="415890"/>
            <a:ext cx="3548719" cy="307777"/>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連携機関及び各機関の役割・協力事項</a:t>
            </a:r>
          </a:p>
        </p:txBody>
      </p:sp>
      <p:sp>
        <p:nvSpPr>
          <p:cNvPr id="24" name="正方形/長方形 23"/>
          <p:cNvSpPr/>
          <p:nvPr/>
        </p:nvSpPr>
        <p:spPr>
          <a:xfrm>
            <a:off x="10281592" y="771299"/>
            <a:ext cx="4681113" cy="4881909"/>
          </a:xfrm>
          <a:prstGeom prst="rect">
            <a:avLst/>
          </a:prstGeom>
          <a:no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▼事業を推進するために連携する関係機関について記載すること</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a:t>
            </a: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▼各機関が果たす役割及び教育カリキュラム・プログラムの開発に当たって協力を得られる事項について、教育機関、行政機関、企業・業界団体毎に具体的に記載すること。</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メイリオ"/>
                <a:ea typeface="メイリオ"/>
                <a:cs typeface="+mn-cs"/>
              </a:rPr>
              <a:t>　専門学校が参画し、職業実践専門課程認定課程（学科）が連携機関として参画する場合、機関名に（認定課程）と付記すること。また、「役割・協力事項」には役割に応じて「実証講座実施」「プログラムの検討・開発」などと具体的に記載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▼各職業、業界において必要となるデジタルリテラシーやスキルを明らかにし、普及させていく観点から、複数の専修学校が参画していることが望ましい。</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ﾒｲﾘｵ　１１ポイント以上とすること。（一部の文字がどうしても枠に入りきらない場合にはポイントを調整しても構わないが、極端に小さくならないようにすること）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▼「内諾」の欄には申請時点における内諾の有無を○、</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にて記載すること。</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srgbClr val="FF0000"/>
                </a:solidFill>
                <a:effectLst/>
                <a:uLnTx/>
                <a:uFillTx/>
                <a:latin typeface="メイリオ"/>
                <a:ea typeface="メイリオ"/>
                <a:cs typeface="+mn-cs"/>
              </a:rPr>
              <a:t>組織として連携する機関を記載してください。（有識者として大学教員が参画する場合は、組織間の協定等に基づき参画する場合などを除き、当該教員が所属する大学は連携機関には含まれません）</a:t>
            </a:r>
          </a:p>
          <a:p>
            <a:pPr marL="177800" marR="0" lvl="0" indent="-1778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p:txBody>
      </p:sp>
      <p:sp>
        <p:nvSpPr>
          <p:cNvPr id="32" name="正方形/長方形 31"/>
          <p:cNvSpPr/>
          <p:nvPr/>
        </p:nvSpPr>
        <p:spPr>
          <a:xfrm>
            <a:off x="5097016" y="6086351"/>
            <a:ext cx="4734294" cy="661283"/>
          </a:xfrm>
          <a:prstGeom prst="rect">
            <a:avLst/>
          </a:prstGeom>
          <a:no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323232"/>
                </a:solidFill>
                <a:effectLst/>
                <a:uLnTx/>
                <a:uFillTx/>
                <a:latin typeface="メイリオ"/>
                <a:ea typeface="メイリオ"/>
                <a:cs typeface="+mn-cs"/>
              </a:rPr>
              <a:t>[</a:t>
            </a:r>
            <a:r>
              <a:rPr kumimoji="1" lang="ja-JP" altLang="en-US" sz="1200" b="1" i="0" u="none" strike="noStrike" kern="1200" cap="none" spc="0" normalizeH="0" baseline="0" noProof="0" dirty="0">
                <a:ln>
                  <a:noFill/>
                </a:ln>
                <a:solidFill>
                  <a:srgbClr val="323232"/>
                </a:solidFill>
                <a:effectLst/>
                <a:uLnTx/>
                <a:uFillTx/>
                <a:latin typeface="メイリオ"/>
                <a:ea typeface="メイリオ"/>
                <a:cs typeface="+mn-cs"/>
              </a:rPr>
              <a:t>小計及び合計</a:t>
            </a:r>
            <a:r>
              <a:rPr kumimoji="1" lang="en-US" altLang="ja-JP" sz="1200" b="1" i="0" u="none" strike="noStrike" kern="1200" cap="none" spc="0" normalizeH="0" baseline="0" noProof="0" dirty="0">
                <a:ln>
                  <a:noFill/>
                </a:ln>
                <a:solidFill>
                  <a:srgbClr val="323232"/>
                </a:solidFill>
                <a:effectLst/>
                <a:uLnTx/>
                <a:uFillTx/>
                <a:latin typeface="メイリオ"/>
                <a:ea typeface="メイリオ"/>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23232"/>
                </a:solidFill>
                <a:effectLst/>
                <a:uLnTx/>
                <a:uFillTx/>
                <a:latin typeface="メイリオ"/>
                <a:ea typeface="メイリオ"/>
                <a:cs typeface="+mn-cs"/>
              </a:rPr>
              <a:t>教育機関　〇〇機関／企業数　 〇〇機関／業界団体　〇〇機関／</a:t>
            </a: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323232"/>
                </a:solidFill>
                <a:effectLst/>
                <a:uLnTx/>
                <a:uFillTx/>
                <a:latin typeface="メイリオ"/>
                <a:ea typeface="メイリオ"/>
                <a:cs typeface="+mn-cs"/>
              </a:rPr>
              <a:t>行政機関　○○機関／その他　 〇〇機関</a:t>
            </a:r>
            <a:r>
              <a:rPr kumimoji="1" lang="en-US" altLang="ja-JP" sz="1200" b="0" i="0" u="none" strike="noStrike" kern="1200" cap="none" spc="0" normalizeH="0" baseline="0" noProof="0" dirty="0">
                <a:ln>
                  <a:noFill/>
                </a:ln>
                <a:solidFill>
                  <a:srgbClr val="323232"/>
                </a:solidFill>
                <a:effectLst/>
                <a:uLnTx/>
                <a:uFillTx/>
                <a:latin typeface="游ゴシック Bold"/>
                <a:ea typeface="游ゴシック Bold"/>
                <a:cs typeface="+mn-cs"/>
              </a:rPr>
              <a:t>|  </a:t>
            </a:r>
            <a:r>
              <a:rPr kumimoji="1" lang="ja-JP" altLang="en-US" sz="1200" b="0" i="0" u="sng" strike="noStrike" kern="1200" cap="none" spc="0" normalizeH="0" baseline="0" noProof="0" dirty="0">
                <a:ln>
                  <a:noFill/>
                </a:ln>
                <a:solidFill>
                  <a:srgbClr val="323232"/>
                </a:solidFill>
                <a:effectLst/>
                <a:uLnTx/>
                <a:uFillTx/>
                <a:latin typeface="游ゴシック Bold"/>
                <a:ea typeface="游ゴシック Bold"/>
                <a:cs typeface="+mn-cs"/>
              </a:rPr>
              <a:t>合　　計　〇〇機関</a:t>
            </a:r>
            <a:r>
              <a:rPr kumimoji="1" lang="ja-JP" altLang="en-US" sz="1200" b="0" i="0" u="none" strike="noStrike" kern="1200" cap="none" spc="0" normalizeH="0" baseline="0" noProof="0" dirty="0">
                <a:ln>
                  <a:noFill/>
                </a:ln>
                <a:solidFill>
                  <a:srgbClr val="323232"/>
                </a:solidFill>
                <a:effectLst/>
                <a:uLnTx/>
                <a:uFillTx/>
                <a:latin typeface="游ゴシック Bold"/>
                <a:ea typeface="游ゴシック Bold"/>
                <a:cs typeface="+mn-cs"/>
              </a:rPr>
              <a:t>　</a:t>
            </a:r>
            <a:endParaRPr kumimoji="1" lang="en-US" altLang="ja-JP" sz="1200" b="0" i="0" u="none" strike="noStrike" kern="1200" cap="none" spc="0" normalizeH="0" baseline="0" noProof="0" dirty="0">
              <a:ln>
                <a:noFill/>
              </a:ln>
              <a:solidFill>
                <a:srgbClr val="323232"/>
              </a:solidFill>
              <a:effectLst/>
              <a:uLnTx/>
              <a:uFillTx/>
              <a:latin typeface="游ゴシック Bold"/>
              <a:ea typeface="游ゴシック Bold"/>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p:txBody>
      </p:sp>
      <p:cxnSp>
        <p:nvCxnSpPr>
          <p:cNvPr id="34" name="直線矢印コネクタ 33"/>
          <p:cNvCxnSpPr>
            <a:cxnSpLocks/>
            <a:stCxn id="24" idx="1"/>
          </p:cNvCxnSpPr>
          <p:nvPr/>
        </p:nvCxnSpPr>
        <p:spPr>
          <a:xfrm flipH="1" flipV="1">
            <a:off x="9927598" y="1052736"/>
            <a:ext cx="353994" cy="2159518"/>
          </a:xfrm>
          <a:prstGeom prst="straightConnector1">
            <a:avLst/>
          </a:prstGeom>
          <a:ln w="19050" cap="flat" cmpd="sng" algn="ctr">
            <a:solidFill>
              <a:schemeClr val="tx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aphicFrame>
        <p:nvGraphicFramePr>
          <p:cNvPr id="35" name="表 34"/>
          <p:cNvGraphicFramePr>
            <a:graphicFrameLocks noGrp="1"/>
          </p:cNvGraphicFramePr>
          <p:nvPr>
            <p:extLst>
              <p:ext uri="{D42A27DB-BD31-4B8C-83A1-F6EECF244321}">
                <p14:modId xmlns:p14="http://schemas.microsoft.com/office/powerpoint/2010/main" val="1754151104"/>
              </p:ext>
            </p:extLst>
          </p:nvPr>
        </p:nvGraphicFramePr>
        <p:xfrm>
          <a:off x="36129" y="764704"/>
          <a:ext cx="4896144" cy="5976666"/>
        </p:xfrm>
        <a:graphic>
          <a:graphicData uri="http://schemas.openxmlformats.org/drawingml/2006/table">
            <a:tbl>
              <a:tblPr firstRow="1" bandRow="1">
                <a:tableStyleId>{5C22544A-7EE6-4342-B048-85BDC9FD1C3A}</a:tableStyleId>
              </a:tblPr>
              <a:tblGrid>
                <a:gridCol w="2828639">
                  <a:extLst>
                    <a:ext uri="{9D8B030D-6E8A-4147-A177-3AD203B41FA5}">
                      <a16:colId xmlns:a16="http://schemas.microsoft.com/office/drawing/2014/main" val="1108686720"/>
                    </a:ext>
                  </a:extLst>
                </a:gridCol>
                <a:gridCol w="1527505">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tc>
                  <a:txBody>
                    <a:bodyPr/>
                    <a:lstStyle/>
                    <a:p>
                      <a:pPr algn="ctr"/>
                      <a:r>
                        <a:rPr kumimoji="1" lang="ja-JP" altLang="en-US" sz="1400" dirty="0"/>
                        <a:t>役割・協力事項</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tc>
                  <a:txBody>
                    <a:bodyPr/>
                    <a:lstStyle/>
                    <a:p>
                      <a:pPr algn="ctr"/>
                      <a:r>
                        <a:rPr kumimoji="1" lang="ja-JP" altLang="en-US" sz="1400" dirty="0"/>
                        <a:t>内諾</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1032720607"/>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2763228868"/>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graphicFrame>
        <p:nvGraphicFramePr>
          <p:cNvPr id="36" name="表 35"/>
          <p:cNvGraphicFramePr>
            <a:graphicFrameLocks noGrp="1"/>
          </p:cNvGraphicFramePr>
          <p:nvPr>
            <p:extLst>
              <p:ext uri="{D42A27DB-BD31-4B8C-83A1-F6EECF244321}">
                <p14:modId xmlns:p14="http://schemas.microsoft.com/office/powerpoint/2010/main" val="122683519"/>
              </p:ext>
            </p:extLst>
          </p:nvPr>
        </p:nvGraphicFramePr>
        <p:xfrm>
          <a:off x="4981863" y="764704"/>
          <a:ext cx="4896144" cy="5170114"/>
        </p:xfrm>
        <a:graphic>
          <a:graphicData uri="http://schemas.openxmlformats.org/drawingml/2006/table">
            <a:tbl>
              <a:tblPr firstRow="1" bandRow="1">
                <a:tableStyleId>{5C22544A-7EE6-4342-B048-85BDC9FD1C3A}</a:tableStyleId>
              </a:tblPr>
              <a:tblGrid>
                <a:gridCol w="2923465">
                  <a:extLst>
                    <a:ext uri="{9D8B030D-6E8A-4147-A177-3AD203B41FA5}">
                      <a16:colId xmlns:a16="http://schemas.microsoft.com/office/drawing/2014/main" val="1108686720"/>
                    </a:ext>
                  </a:extLst>
                </a:gridCol>
                <a:gridCol w="1432679">
                  <a:extLst>
                    <a:ext uri="{9D8B030D-6E8A-4147-A177-3AD203B41FA5}">
                      <a16:colId xmlns:a16="http://schemas.microsoft.com/office/drawing/2014/main" val="403009018"/>
                    </a:ext>
                  </a:extLst>
                </a:gridCol>
                <a:gridCol w="540000">
                  <a:extLst>
                    <a:ext uri="{9D8B030D-6E8A-4147-A177-3AD203B41FA5}">
                      <a16:colId xmlns:a16="http://schemas.microsoft.com/office/drawing/2014/main" val="445501421"/>
                    </a:ext>
                  </a:extLst>
                </a:gridCol>
              </a:tblGrid>
              <a:tr h="330802">
                <a:tc>
                  <a:txBody>
                    <a:bodyPr/>
                    <a:lstStyle/>
                    <a:p>
                      <a:pPr algn="ctr"/>
                      <a:r>
                        <a:rPr kumimoji="1" lang="ja-JP" altLang="en-US" sz="1400" dirty="0"/>
                        <a:t>機関名</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tc>
                  <a:txBody>
                    <a:bodyPr/>
                    <a:lstStyle/>
                    <a:p>
                      <a:pPr algn="ctr"/>
                      <a:r>
                        <a:rPr kumimoji="1" lang="ja-JP" altLang="en-US" sz="1400" dirty="0"/>
                        <a:t>役割・協力事項</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tc>
                  <a:txBody>
                    <a:bodyPr/>
                    <a:lstStyle/>
                    <a:p>
                      <a:pPr algn="ctr"/>
                      <a:r>
                        <a:rPr kumimoji="1" lang="ja-JP" altLang="en-US" sz="1400" dirty="0"/>
                        <a:t>内諾</a:t>
                      </a:r>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solidFill>
                      <a:srgbClr val="118BB2"/>
                    </a:solidFill>
                  </a:tcPr>
                </a:tc>
                <a:extLst>
                  <a:ext uri="{0D108BD9-81ED-4DB2-BD59-A6C34878D82A}">
                    <a16:rowId xmlns:a16="http://schemas.microsoft.com/office/drawing/2014/main" val="3021474941"/>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013352149"/>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172185759"/>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2499359402"/>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2579979420"/>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4111625514"/>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4005596838"/>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2653770502"/>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390334163"/>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1755905969"/>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774763531"/>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3294269077"/>
                  </a:ext>
                </a:extLst>
              </a:tr>
              <a:tr h="403276">
                <a:tc>
                  <a:txBody>
                    <a:bodyPr/>
                    <a:lstStyle/>
                    <a:p>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tc>
                  <a:txBody>
                    <a:bodyPr/>
                    <a:lstStyle/>
                    <a:p>
                      <a:pPr algn="ctr"/>
                      <a:endParaRPr kumimoji="1" lang="ja-JP" altLang="en-US" sz="1100" dirty="0"/>
                    </a:p>
                  </a:txBody>
                  <a:tcPr anchor="ctr">
                    <a:lnL w="12700" cap="flat" cmpd="sng" algn="ctr">
                      <a:solidFill>
                        <a:srgbClr val="073B4C"/>
                      </a:solidFill>
                      <a:prstDash val="solid"/>
                      <a:round/>
                      <a:headEnd type="none" w="med" len="med"/>
                      <a:tailEnd type="none" w="med" len="med"/>
                    </a:lnL>
                    <a:lnR w="12700" cap="flat" cmpd="sng" algn="ctr">
                      <a:solidFill>
                        <a:srgbClr val="073B4C"/>
                      </a:solidFill>
                      <a:prstDash val="solid"/>
                      <a:round/>
                      <a:headEnd type="none" w="med" len="med"/>
                      <a:tailEnd type="none" w="med" len="med"/>
                    </a:lnR>
                    <a:lnT w="12700" cap="flat" cmpd="sng" algn="ctr">
                      <a:solidFill>
                        <a:srgbClr val="073B4C"/>
                      </a:solidFill>
                      <a:prstDash val="solid"/>
                      <a:round/>
                      <a:headEnd type="none" w="med" len="med"/>
                      <a:tailEnd type="none" w="med" len="med"/>
                    </a:lnT>
                    <a:lnB w="12700" cap="flat" cmpd="sng" algn="ctr">
                      <a:solidFill>
                        <a:srgbClr val="073B4C"/>
                      </a:solidFill>
                      <a:prstDash val="solid"/>
                      <a:round/>
                      <a:headEnd type="none" w="med" len="med"/>
                      <a:tailEnd type="none" w="med" len="med"/>
                    </a:lnB>
                    <a:noFill/>
                  </a:tcPr>
                </a:tc>
                <a:extLst>
                  <a:ext uri="{0D108BD9-81ED-4DB2-BD59-A6C34878D82A}">
                    <a16:rowId xmlns:a16="http://schemas.microsoft.com/office/drawing/2014/main" val="1051868760"/>
                  </a:ext>
                </a:extLst>
              </a:tr>
            </a:tbl>
          </a:graphicData>
        </a:graphic>
      </p:graphicFrame>
      <p:sp>
        <p:nvSpPr>
          <p:cNvPr id="12" name="正方形/長方形 11">
            <a:extLst>
              <a:ext uri="{FF2B5EF4-FFF2-40B4-BE49-F238E27FC236}">
                <a16:creationId xmlns:a16="http://schemas.microsoft.com/office/drawing/2014/main" id="{A12BFBE8-E79B-4F65-9942-489C1E9BD77F}"/>
              </a:ext>
            </a:extLst>
          </p:cNvPr>
          <p:cNvSpPr/>
          <p:nvPr/>
        </p:nvSpPr>
        <p:spPr>
          <a:xfrm>
            <a:off x="10281592" y="5934818"/>
            <a:ext cx="4681113" cy="727946"/>
          </a:xfrm>
          <a:prstGeom prst="rect">
            <a:avLst/>
          </a:prstGeom>
          <a:no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▼参画する機関数（教育機関、企業、業界団体、行政機関、その他、それぞれの小計数及び合計数）を記載する。</a:t>
            </a:r>
            <a:endPar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MS</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ｺﾞｼｯｸ </a:t>
            </a:r>
            <a:r>
              <a:rPr kumimoji="1" lang="en-US" altLang="ja-JP" sz="1200" b="0" i="0" u="none" strike="noStrike" kern="1200" cap="none" spc="0" normalizeH="0" baseline="0" noProof="0" dirty="0">
                <a:ln>
                  <a:noFill/>
                </a:ln>
                <a:solidFill>
                  <a:srgbClr val="FF6B6B"/>
                </a:solidFill>
                <a:effectLst/>
                <a:uLnTx/>
                <a:uFillTx/>
                <a:latin typeface="メイリオ"/>
                <a:ea typeface="メイリオ"/>
                <a:cs typeface="+mn-cs"/>
              </a:rPr>
              <a:t>or </a:t>
            </a:r>
            <a:r>
              <a:rPr kumimoji="1" lang="ja-JP" altLang="en-US" sz="1200" b="0" i="0" u="none" strike="noStrike" kern="1200" cap="none" spc="0" normalizeH="0" baseline="0" noProof="0" dirty="0">
                <a:ln>
                  <a:noFill/>
                </a:ln>
                <a:solidFill>
                  <a:srgbClr val="FF6B6B"/>
                </a:solidFill>
                <a:effectLst/>
                <a:uLnTx/>
                <a:uFillTx/>
                <a:latin typeface="メイリオ"/>
                <a:ea typeface="メイリオ"/>
                <a:cs typeface="+mn-cs"/>
              </a:rPr>
              <a:t>ﾒｲﾘｵ　１１ポイント以上）</a:t>
            </a:r>
            <a:endParaRPr kumimoji="1" lang="en-US" altLang="ja-JP" sz="1200" b="0" i="0" u="none" strike="noStrike" kern="1200" cap="none" spc="0" normalizeH="0" baseline="0" noProof="0" dirty="0">
              <a:ln>
                <a:noFill/>
              </a:ln>
              <a:solidFill>
                <a:srgbClr val="323232"/>
              </a:solidFill>
              <a:effectLst/>
              <a:uLnTx/>
              <a:uFillTx/>
              <a:latin typeface="メイリオ"/>
              <a:ea typeface="メイリオ"/>
              <a:cs typeface="+mn-cs"/>
            </a:endParaRPr>
          </a:p>
        </p:txBody>
      </p:sp>
      <p:cxnSp>
        <p:nvCxnSpPr>
          <p:cNvPr id="14" name="直線矢印コネクタ 13">
            <a:extLst>
              <a:ext uri="{FF2B5EF4-FFF2-40B4-BE49-F238E27FC236}">
                <a16:creationId xmlns:a16="http://schemas.microsoft.com/office/drawing/2014/main" id="{4DE173B8-59ED-4161-8A7F-0C94A787AD56}"/>
              </a:ext>
            </a:extLst>
          </p:cNvPr>
          <p:cNvCxnSpPr>
            <a:cxnSpLocks/>
            <a:stCxn id="12" idx="1"/>
          </p:cNvCxnSpPr>
          <p:nvPr/>
        </p:nvCxnSpPr>
        <p:spPr>
          <a:xfrm flipH="1">
            <a:off x="9993560" y="6298791"/>
            <a:ext cx="288032" cy="82364"/>
          </a:xfrm>
          <a:prstGeom prst="straightConnector1">
            <a:avLst/>
          </a:prstGeom>
          <a:ln w="19050" cap="flat" cmpd="sng" algn="ctr">
            <a:solidFill>
              <a:srgbClr val="073B4C"/>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2" name="グループ化 1">
            <a:extLst>
              <a:ext uri="{FF2B5EF4-FFF2-40B4-BE49-F238E27FC236}">
                <a16:creationId xmlns:a16="http://schemas.microsoft.com/office/drawing/2014/main" id="{33E22675-89B9-6015-C569-B6F568406225}"/>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EF305FBD-5638-6A14-C7B7-DD528D4CB4E2}"/>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0AAC5445-07E3-580C-DA7D-A892278BE817}"/>
                </a:ext>
              </a:extLst>
            </p:cNvPr>
            <p:cNvSpPr txBox="1"/>
            <p:nvPr/>
          </p:nvSpPr>
          <p:spPr>
            <a:xfrm>
              <a:off x="452634" y="21510"/>
              <a:ext cx="8988127"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年度「専門職業人材の最新技能アップデートのための専修学校リカレント教育推進事業」企画提案書</a:t>
              </a:r>
              <a:r>
                <a:rPr kumimoji="1" lang="ja-JP" altLang="en-US" sz="1050" spc="-120" dirty="0">
                  <a:solidFill>
                    <a:schemeClr val="bg1"/>
                  </a:solidFill>
                  <a:latin typeface="+mj-ea"/>
                  <a:ea typeface="+mj-ea"/>
                </a:rPr>
                <a:t>（</a:t>
              </a:r>
              <a:r>
                <a:rPr kumimoji="1" lang="ja-JP" altLang="en-US" sz="1050" spc="-160" dirty="0">
                  <a:solidFill>
                    <a:schemeClr val="bg1"/>
                  </a:solidFill>
                  <a:latin typeface="+mj-ea"/>
                  <a:ea typeface="+mj-ea"/>
                </a:rPr>
                <a:t>アップデートプログラムの開発</a:t>
              </a:r>
              <a:r>
                <a:rPr kumimoji="1" lang="ja-JP" altLang="en-US" sz="1050" spc="-120" dirty="0">
                  <a:solidFill>
                    <a:schemeClr val="bg1"/>
                  </a:solidFill>
                  <a:latin typeface="+mj-ea"/>
                  <a:ea typeface="+mj-ea"/>
                </a:rPr>
                <a:t>）</a:t>
              </a:r>
              <a:r>
                <a:rPr kumimoji="1" lang="en-US" altLang="ja-JP" sz="1000" spc="-120" dirty="0">
                  <a:solidFill>
                    <a:schemeClr val="bg1"/>
                  </a:solidFill>
                  <a:latin typeface="+mj-ea"/>
                  <a:ea typeface="+mj-ea"/>
                </a:rPr>
                <a:t>(</a:t>
              </a:r>
              <a:fld id="{7DF22854-5471-4D76-A61C-50AF16AABE74}" type="slidenum">
                <a:rPr kumimoji="1" lang="en-US" altLang="ja-JP" sz="1000" spc="-120" smtClean="0">
                  <a:solidFill>
                    <a:schemeClr val="bg1"/>
                  </a:solidFill>
                  <a:latin typeface="+mj-ea"/>
                  <a:ea typeface="+mj-ea"/>
                </a:rPr>
                <a:t>2</a:t>
              </a:fld>
              <a:r>
                <a:rPr lang="en-US" altLang="ja-JP" sz="1000" spc="-120" dirty="0">
                  <a:solidFill>
                    <a:schemeClr val="bg1"/>
                  </a:solidFill>
                  <a:latin typeface="+mj-ea"/>
                  <a:ea typeface="+mj-ea"/>
                </a:rPr>
                <a:t>/16</a:t>
              </a:r>
              <a:r>
                <a:rPr lang="ja-JP" altLang="en-US" sz="1000" spc="-120" dirty="0">
                  <a:solidFill>
                    <a:schemeClr val="bg1"/>
                  </a:solidFill>
                  <a:latin typeface="+mj-ea"/>
                  <a:ea typeface="+mj-ea"/>
                </a:rPr>
                <a:t>）</a:t>
              </a:r>
              <a:endParaRPr kumimoji="1" lang="ja-JP" altLang="en-US" sz="1000" spc="-120" dirty="0">
                <a:solidFill>
                  <a:schemeClr val="bg1"/>
                </a:solidFill>
                <a:latin typeface="+mj-ea"/>
                <a:ea typeface="+mj-ea"/>
              </a:endParaRPr>
            </a:p>
          </p:txBody>
        </p:sp>
      </p:grpSp>
    </p:spTree>
    <p:extLst>
      <p:ext uri="{BB962C8B-B14F-4D97-AF65-F5344CB8AC3E}">
        <p14:creationId xmlns:p14="http://schemas.microsoft.com/office/powerpoint/2010/main" val="1040644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4880992" y="542995"/>
            <a:ext cx="4852654" cy="40855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400" dirty="0">
                <a:latin typeface="+mj-ea"/>
                <a:ea typeface="+mj-ea"/>
              </a:rPr>
              <a:t>対象とする職業分野におけるリカレント教育の現状、課題とその解決策についての提案者の考察</a:t>
            </a:r>
          </a:p>
        </p:txBody>
      </p:sp>
      <p:sp>
        <p:nvSpPr>
          <p:cNvPr id="9" name="テキスト ボックス 8"/>
          <p:cNvSpPr txBox="1"/>
          <p:nvPr/>
        </p:nvSpPr>
        <p:spPr>
          <a:xfrm>
            <a:off x="4880992" y="980728"/>
            <a:ext cx="4852654" cy="5760639"/>
          </a:xfrm>
          <a:prstGeom prst="rect">
            <a:avLst/>
          </a:prstGeom>
          <a:noFill/>
          <a:ln>
            <a:solidFill>
              <a:schemeClr val="tx2">
                <a:lumMod val="40000"/>
                <a:lumOff val="60000"/>
              </a:schemeClr>
            </a:solidFill>
            <a:prstDash val="dash"/>
          </a:ln>
        </p:spPr>
        <p:txBody>
          <a:bodyPr wrap="square" rtlCol="0">
            <a:no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▼既存の調査や、仮説に基づいて考察すること。</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a:t>
            </a:r>
            <a:endParaRPr lang="en-US" altLang="ja-JP" sz="1200" dirty="0">
              <a:solidFill>
                <a:srgbClr val="FFC000"/>
              </a:solidFill>
            </a:endParaRPr>
          </a:p>
          <a:p>
            <a:endParaRPr lang="ja-JP" altLang="en-US" sz="1200" dirty="0">
              <a:solidFill>
                <a:srgbClr val="FFC000"/>
              </a:solidFill>
            </a:endParaRPr>
          </a:p>
        </p:txBody>
      </p:sp>
      <p:sp>
        <p:nvSpPr>
          <p:cNvPr id="11" name="テキスト ボックス 10">
            <a:extLst>
              <a:ext uri="{FF2B5EF4-FFF2-40B4-BE49-F238E27FC236}">
                <a16:creationId xmlns:a16="http://schemas.microsoft.com/office/drawing/2014/main" id="{E84C6B78-4E8F-4F87-AEB4-89AA47791D4F}"/>
              </a:ext>
            </a:extLst>
          </p:cNvPr>
          <p:cNvSpPr txBox="1"/>
          <p:nvPr/>
        </p:nvSpPr>
        <p:spPr>
          <a:xfrm>
            <a:off x="819505" y="-3297"/>
            <a:ext cx="8324715" cy="338554"/>
          </a:xfrm>
          <a:prstGeom prst="rect">
            <a:avLst/>
          </a:prstGeom>
          <a:noFill/>
        </p:spPr>
        <p:txBody>
          <a:bodyPr wrap="none" rtlCol="0">
            <a:spAutoFit/>
          </a:bodyPr>
          <a:lstStyle/>
          <a:p>
            <a:pPr algn="ctr"/>
            <a:r>
              <a:rPr lang="ja-JP" altLang="en-US" sz="1600" spc="-120" dirty="0">
                <a:solidFill>
                  <a:schemeClr val="bg1"/>
                </a:solidFill>
                <a:latin typeface="+mj-ea"/>
                <a:ea typeface="+mj-ea"/>
              </a:rPr>
              <a:t>令和○</a:t>
            </a:r>
            <a:r>
              <a:rPr kumimoji="1" lang="ja-JP" altLang="en-US" sz="1600" spc="-120" dirty="0">
                <a:solidFill>
                  <a:schemeClr val="bg1"/>
                </a:solidFill>
                <a:latin typeface="+mj-ea"/>
                <a:ea typeface="+mj-ea"/>
              </a:rPr>
              <a:t>年度「専修学校リカレント教育総合推進プロジェクト」企画提案書</a:t>
            </a:r>
            <a:r>
              <a:rPr kumimoji="1" lang="ja-JP" altLang="en-US" sz="1200" spc="-120" dirty="0">
                <a:solidFill>
                  <a:schemeClr val="bg1"/>
                </a:solidFill>
                <a:latin typeface="+mj-ea"/>
                <a:ea typeface="+mj-ea"/>
              </a:rPr>
              <a:t>（</a:t>
            </a:r>
            <a:r>
              <a:rPr kumimoji="1" lang="ja-JP" altLang="en-US" sz="1200" spc="-160" dirty="0">
                <a:solidFill>
                  <a:schemeClr val="bg1"/>
                </a:solidFill>
                <a:latin typeface="+mj-ea"/>
                <a:ea typeface="+mj-ea"/>
              </a:rPr>
              <a:t>リスタートプログラム</a:t>
            </a:r>
            <a:r>
              <a:rPr kumimoji="1" lang="ja-JP" altLang="en-US" sz="1200" spc="-120" dirty="0">
                <a:solidFill>
                  <a:schemeClr val="bg1"/>
                </a:solidFill>
                <a:latin typeface="+mj-ea"/>
                <a:ea typeface="+mj-ea"/>
              </a:rPr>
              <a:t>）</a:t>
            </a:r>
            <a:r>
              <a:rPr kumimoji="1" lang="en-US" altLang="ja-JP" sz="1100" spc="-120" dirty="0">
                <a:solidFill>
                  <a:schemeClr val="bg1"/>
                </a:solidFill>
                <a:latin typeface="+mj-ea"/>
                <a:ea typeface="+mj-ea"/>
              </a:rPr>
              <a:t>(</a:t>
            </a:r>
            <a:fld id="{7DF22854-5471-4D76-A61C-50AF16AABE74}" type="slidenum">
              <a:rPr kumimoji="1" lang="en-US" altLang="ja-JP" sz="1100" spc="-120" smtClean="0">
                <a:solidFill>
                  <a:schemeClr val="bg1"/>
                </a:solidFill>
                <a:latin typeface="+mj-ea"/>
                <a:ea typeface="+mj-ea"/>
              </a:rPr>
              <a:t>3</a:t>
            </a:fld>
            <a:r>
              <a:rPr lang="en-US" altLang="ja-JP" sz="1100" spc="-120" dirty="0">
                <a:solidFill>
                  <a:schemeClr val="bg1"/>
                </a:solidFill>
                <a:latin typeface="+mj-ea"/>
                <a:ea typeface="+mj-ea"/>
              </a:rPr>
              <a:t>/16</a:t>
            </a:r>
            <a:r>
              <a:rPr kumimoji="1" lang="en-US" altLang="ja-JP" sz="1100" spc="-120" dirty="0">
                <a:solidFill>
                  <a:schemeClr val="bg1"/>
                </a:solidFill>
                <a:latin typeface="+mj-ea"/>
                <a:ea typeface="+mj-ea"/>
              </a:rPr>
              <a:t>)</a:t>
            </a:r>
            <a:endParaRPr kumimoji="1" lang="ja-JP" altLang="en-US" sz="1100" spc="-120" dirty="0">
              <a:solidFill>
                <a:schemeClr val="bg1"/>
              </a:solidFill>
              <a:latin typeface="+mj-ea"/>
              <a:ea typeface="+mj-ea"/>
            </a:endParaRPr>
          </a:p>
        </p:txBody>
      </p:sp>
      <p:grpSp>
        <p:nvGrpSpPr>
          <p:cNvPr id="8" name="グループ化 7">
            <a:extLst>
              <a:ext uri="{FF2B5EF4-FFF2-40B4-BE49-F238E27FC236}">
                <a16:creationId xmlns:a16="http://schemas.microsoft.com/office/drawing/2014/main" id="{03531BBD-40A0-5560-7209-5F8D713ADA74}"/>
              </a:ext>
            </a:extLst>
          </p:cNvPr>
          <p:cNvGrpSpPr/>
          <p:nvPr/>
        </p:nvGrpSpPr>
        <p:grpSpPr>
          <a:xfrm>
            <a:off x="0" y="0"/>
            <a:ext cx="9912302" cy="355076"/>
            <a:chOff x="-6302" y="-27384"/>
            <a:chExt cx="9912302" cy="355076"/>
          </a:xfrm>
        </p:grpSpPr>
        <p:sp>
          <p:nvSpPr>
            <p:cNvPr id="10" name="正方形/長方形 9">
              <a:extLst>
                <a:ext uri="{FF2B5EF4-FFF2-40B4-BE49-F238E27FC236}">
                  <a16:creationId xmlns:a16="http://schemas.microsoft.com/office/drawing/2014/main" id="{31CAA5D0-E37C-87A3-2979-54F4CEF8749C}"/>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a:extLst>
                <a:ext uri="{FF2B5EF4-FFF2-40B4-BE49-F238E27FC236}">
                  <a16:creationId xmlns:a16="http://schemas.microsoft.com/office/drawing/2014/main" id="{B8C4F57B-FCC0-C96E-789C-3DFA33118177}"/>
                </a:ext>
              </a:extLst>
            </p:cNvPr>
            <p:cNvSpPr txBox="1"/>
            <p:nvPr/>
          </p:nvSpPr>
          <p:spPr>
            <a:xfrm>
              <a:off x="452634" y="21510"/>
              <a:ext cx="8988127"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年度「専門職業人材の最新技能アップデートのための専修学校リカレント教育推進事業」企画提案書</a:t>
              </a:r>
              <a:r>
                <a:rPr kumimoji="1" lang="ja-JP" altLang="en-US" sz="1050" spc="-120" dirty="0">
                  <a:solidFill>
                    <a:schemeClr val="bg1"/>
                  </a:solidFill>
                  <a:latin typeface="+mj-ea"/>
                  <a:ea typeface="+mj-ea"/>
                </a:rPr>
                <a:t>（</a:t>
              </a:r>
              <a:r>
                <a:rPr kumimoji="1" lang="ja-JP" altLang="en-US" sz="1050" spc="-160" dirty="0">
                  <a:solidFill>
                    <a:schemeClr val="bg1"/>
                  </a:solidFill>
                  <a:latin typeface="+mj-ea"/>
                  <a:ea typeface="+mj-ea"/>
                </a:rPr>
                <a:t>アップデートプログラムの開発</a:t>
              </a:r>
              <a:r>
                <a:rPr kumimoji="1" lang="ja-JP" altLang="en-US" sz="1050" spc="-120" dirty="0">
                  <a:solidFill>
                    <a:schemeClr val="bg1"/>
                  </a:solidFill>
                  <a:latin typeface="+mj-ea"/>
                  <a:ea typeface="+mj-ea"/>
                </a:rPr>
                <a:t>）</a:t>
              </a:r>
              <a:r>
                <a:rPr kumimoji="1" lang="en-US" altLang="ja-JP" sz="1000" spc="-120" dirty="0">
                  <a:solidFill>
                    <a:schemeClr val="bg1"/>
                  </a:solidFill>
                  <a:latin typeface="+mj-ea"/>
                  <a:ea typeface="+mj-ea"/>
                </a:rPr>
                <a:t>(</a:t>
              </a:r>
              <a:fld id="{7DF22854-5471-4D76-A61C-50AF16AABE74}" type="slidenum">
                <a:rPr kumimoji="1" lang="en-US" altLang="ja-JP" sz="1000" spc="-120" smtClean="0">
                  <a:solidFill>
                    <a:schemeClr val="bg1"/>
                  </a:solidFill>
                  <a:latin typeface="+mj-ea"/>
                  <a:ea typeface="+mj-ea"/>
                </a:rPr>
                <a:t>3</a:t>
              </a:fld>
              <a:r>
                <a:rPr lang="en-US" altLang="ja-JP" sz="1000" spc="-120" dirty="0">
                  <a:solidFill>
                    <a:schemeClr val="bg1"/>
                  </a:solidFill>
                  <a:latin typeface="+mj-ea"/>
                  <a:ea typeface="+mj-ea"/>
                </a:rPr>
                <a:t>/16</a:t>
              </a:r>
              <a:r>
                <a:rPr lang="ja-JP" altLang="en-US" sz="1000" spc="-120" dirty="0">
                  <a:solidFill>
                    <a:schemeClr val="bg1"/>
                  </a:solidFill>
                  <a:latin typeface="+mj-ea"/>
                  <a:ea typeface="+mj-ea"/>
                </a:rPr>
                <a:t>）</a:t>
              </a:r>
              <a:endParaRPr kumimoji="1" lang="ja-JP" altLang="en-US" sz="1000" spc="-120" dirty="0">
                <a:solidFill>
                  <a:schemeClr val="bg1"/>
                </a:solidFill>
                <a:latin typeface="+mj-ea"/>
                <a:ea typeface="+mj-ea"/>
              </a:endParaRPr>
            </a:p>
          </p:txBody>
        </p:sp>
      </p:grpSp>
      <p:sp>
        <p:nvSpPr>
          <p:cNvPr id="15" name="角丸四角形 22">
            <a:extLst>
              <a:ext uri="{FF2B5EF4-FFF2-40B4-BE49-F238E27FC236}">
                <a16:creationId xmlns:a16="http://schemas.microsoft.com/office/drawing/2014/main" id="{3867872F-1987-A730-E453-479445091C28}"/>
              </a:ext>
            </a:extLst>
          </p:cNvPr>
          <p:cNvSpPr/>
          <p:nvPr/>
        </p:nvSpPr>
        <p:spPr>
          <a:xfrm>
            <a:off x="172354" y="546977"/>
            <a:ext cx="1522791" cy="255155"/>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a:latin typeface="+mj-ea"/>
                <a:ea typeface="+mj-ea"/>
              </a:rPr>
              <a:t>事業実施体制</a:t>
            </a:r>
          </a:p>
        </p:txBody>
      </p:sp>
      <p:sp>
        <p:nvSpPr>
          <p:cNvPr id="16" name="正方形/長方形 15">
            <a:extLst>
              <a:ext uri="{FF2B5EF4-FFF2-40B4-BE49-F238E27FC236}">
                <a16:creationId xmlns:a16="http://schemas.microsoft.com/office/drawing/2014/main" id="{8B62E12B-198E-EF14-6E57-EDE87989F5D6}"/>
              </a:ext>
            </a:extLst>
          </p:cNvPr>
          <p:cNvSpPr/>
          <p:nvPr/>
        </p:nvSpPr>
        <p:spPr>
          <a:xfrm>
            <a:off x="172355" y="980728"/>
            <a:ext cx="4492614" cy="5760639"/>
          </a:xfrm>
          <a:prstGeom prst="rect">
            <a:avLst/>
          </a:prstGeom>
          <a:noFill/>
          <a:ln w="38100" cmpd="dbl">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dirty="0">
              <a:solidFill>
                <a:srgbClr val="FFC000"/>
              </a:solidFill>
              <a:latin typeface="+mn-ea"/>
            </a:endParaRPr>
          </a:p>
          <a:p>
            <a:r>
              <a:rPr lang="ja-JP" altLang="en-US" sz="1200" dirty="0">
                <a:solidFill>
                  <a:srgbClr val="FFC000"/>
                </a:solidFill>
                <a:latin typeface="+mn-ea"/>
              </a:rPr>
              <a:t>▼様式自由</a:t>
            </a:r>
          </a:p>
          <a:p>
            <a:endParaRPr lang="ja-JP" altLang="en-US" sz="1200" dirty="0">
              <a:solidFill>
                <a:srgbClr val="FFC000"/>
              </a:solidFill>
              <a:latin typeface="+mn-ea"/>
            </a:endParaRPr>
          </a:p>
          <a:p>
            <a:r>
              <a:rPr lang="ja-JP" altLang="en-US" sz="1200" dirty="0">
                <a:solidFill>
                  <a:srgbClr val="FFC000"/>
                </a:solidFill>
                <a:latin typeface="+mn-ea"/>
              </a:rPr>
              <a:t>▼事業を推進するために構築する体制を記載すること</a:t>
            </a:r>
            <a:r>
              <a:rPr lang="en-US" altLang="ja-JP" sz="1200" dirty="0">
                <a:solidFill>
                  <a:srgbClr val="FFC000"/>
                </a:solidFill>
                <a:latin typeface="+mn-ea"/>
              </a:rPr>
              <a:t>｡</a:t>
            </a:r>
          </a:p>
          <a:p>
            <a:endParaRPr lang="en-US" altLang="ja-JP" sz="1200" dirty="0">
              <a:solidFill>
                <a:srgbClr val="FFC000"/>
              </a:solidFill>
              <a:latin typeface="+mn-ea"/>
            </a:endParaRPr>
          </a:p>
          <a:p>
            <a:pPr marL="85725" indent="-85725"/>
            <a:r>
              <a:rPr lang="en-US" altLang="ja-JP" sz="1200" dirty="0">
                <a:solidFill>
                  <a:srgbClr val="FFC000"/>
                </a:solidFill>
                <a:latin typeface="+mn-ea"/>
              </a:rPr>
              <a:t>▼</a:t>
            </a:r>
            <a:r>
              <a:rPr lang="ja-JP" altLang="en-US" sz="1200" dirty="0">
                <a:solidFill>
                  <a:srgbClr val="FFC000"/>
                </a:solidFill>
                <a:latin typeface="+mn-ea"/>
              </a:rPr>
              <a:t>記載する文字は</a:t>
            </a:r>
            <a:r>
              <a:rPr lang="en-US" altLang="ja-JP" sz="1200" dirty="0">
                <a:solidFill>
                  <a:srgbClr val="FFC000"/>
                </a:solidFill>
                <a:latin typeface="+mn-ea"/>
              </a:rPr>
              <a:t>､ 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a:t>
            </a:r>
            <a:r>
              <a:rPr lang="en-US" altLang="ja-JP" sz="1200" dirty="0">
                <a:solidFill>
                  <a:srgbClr val="FFC000"/>
                </a:solidFill>
                <a:latin typeface="+mn-ea"/>
              </a:rPr>
              <a:t>11</a:t>
            </a:r>
            <a:r>
              <a:rPr lang="ja-JP" altLang="en-US" sz="1200" dirty="0">
                <a:solidFill>
                  <a:srgbClr val="FFC000"/>
                </a:solidFill>
                <a:latin typeface="+mn-ea"/>
              </a:rPr>
              <a:t>ﾎﾟｲﾝﾄ以上とすること</a:t>
            </a:r>
            <a:r>
              <a:rPr lang="en-US" altLang="ja-JP" sz="1200" dirty="0">
                <a:solidFill>
                  <a:srgbClr val="FFC000"/>
                </a:solidFill>
                <a:latin typeface="+mn-ea"/>
              </a:rPr>
              <a:t>｡</a:t>
            </a: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a:p>
            <a:endParaRPr lang="en-US" altLang="ja-JP" sz="1200" dirty="0">
              <a:solidFill>
                <a:schemeClr val="tx1"/>
              </a:solidFill>
              <a:latin typeface="+mn-ea"/>
            </a:endParaRPr>
          </a:p>
        </p:txBody>
      </p:sp>
    </p:spTree>
    <p:extLst>
      <p:ext uri="{BB962C8B-B14F-4D97-AF65-F5344CB8AC3E}">
        <p14:creationId xmlns:p14="http://schemas.microsoft.com/office/powerpoint/2010/main" val="74935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8284" y="415730"/>
            <a:ext cx="3772534"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アップデートプログラムの開発の概要①</a:t>
            </a:r>
          </a:p>
        </p:txBody>
      </p:sp>
      <p:sp>
        <p:nvSpPr>
          <p:cNvPr id="9" name="テキスト ボックス 8"/>
          <p:cNvSpPr txBox="1"/>
          <p:nvPr/>
        </p:nvSpPr>
        <p:spPr>
          <a:xfrm>
            <a:off x="344489" y="1052736"/>
            <a:ext cx="9433048" cy="2492990"/>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pPr marL="85725" indent="-85725"/>
            <a:r>
              <a:rPr lang="ja-JP" altLang="en-US" sz="1200" dirty="0">
                <a:solidFill>
                  <a:srgbClr val="FFC000"/>
                </a:solidFill>
              </a:rPr>
              <a:t>▼前ページの課題を踏まえて、専門的職業人材の学び直しを推進するため、本事業においてどのような講座を開設するのか概要を記載してください。</a:t>
            </a:r>
            <a:endParaRPr lang="en-US" altLang="ja-JP" sz="1200" dirty="0">
              <a:solidFill>
                <a:srgbClr val="FFC000"/>
              </a:solidFill>
            </a:endParaRPr>
          </a:p>
          <a:p>
            <a:pPr marL="85725" indent="-85725"/>
            <a:endParaRPr lang="en-US" altLang="ja-JP" sz="1200" dirty="0">
              <a:solidFill>
                <a:srgbClr val="FFC000"/>
              </a:solidFill>
            </a:endParaRPr>
          </a:p>
          <a:p>
            <a:pPr marL="85725" indent="-85725"/>
            <a:r>
              <a:rPr lang="ja-JP" altLang="en-US" sz="1200" dirty="0">
                <a:solidFill>
                  <a:srgbClr val="FFC000"/>
                </a:solidFill>
              </a:rPr>
              <a:t>▼ｅ</a:t>
            </a:r>
            <a:r>
              <a:rPr lang="en-US" altLang="ja-JP" sz="1200" dirty="0">
                <a:solidFill>
                  <a:srgbClr val="FFC000"/>
                </a:solidFill>
              </a:rPr>
              <a:t>-</a:t>
            </a:r>
            <a:r>
              <a:rPr lang="ja-JP" altLang="en-US" sz="1200" dirty="0">
                <a:solidFill>
                  <a:srgbClr val="FFC000"/>
                </a:solidFill>
              </a:rPr>
              <a:t>ラーニングを活用する場合には、教育カリキュラム・プログラム（講座）の全体像を示すとともに、どの範囲の学習においてｅ</a:t>
            </a:r>
            <a:r>
              <a:rPr lang="en-US" altLang="ja-JP" sz="1200" dirty="0">
                <a:solidFill>
                  <a:srgbClr val="FFC000"/>
                </a:solidFill>
              </a:rPr>
              <a:t>-</a:t>
            </a:r>
            <a:r>
              <a:rPr lang="ja-JP" altLang="en-US" sz="1200" dirty="0">
                <a:solidFill>
                  <a:srgbClr val="FFC000"/>
                </a:solidFill>
              </a:rPr>
              <a:t>ラーニングを活用するのか、どの範囲の学習において対面学習とするのかの棲み分けを示すこと。</a:t>
            </a:r>
            <a:endParaRPr lang="en-US" altLang="ja-JP" sz="1200" dirty="0">
              <a:solidFill>
                <a:srgbClr val="FFC000"/>
              </a:solidFill>
            </a:endParaRPr>
          </a:p>
          <a:p>
            <a:pPr marL="85725" indent="-85725"/>
            <a:r>
              <a:rPr lang="ja-JP" altLang="en-US" sz="1200" dirty="0">
                <a:solidFill>
                  <a:srgbClr val="FFC000"/>
                </a:solidFill>
              </a:rPr>
              <a:t>　なお、提案者において既にｅ</a:t>
            </a:r>
            <a:r>
              <a:rPr lang="en-US" altLang="ja-JP" sz="1200" dirty="0">
                <a:solidFill>
                  <a:srgbClr val="FFC000"/>
                </a:solidFill>
              </a:rPr>
              <a:t>-</a:t>
            </a:r>
            <a:r>
              <a:rPr lang="ja-JP" altLang="en-US" sz="1200" dirty="0">
                <a:solidFill>
                  <a:srgbClr val="FFC000"/>
                </a:solidFill>
              </a:rPr>
              <a:t>ラーニングに係るシステム等を保持している場合には、それを有効活用することを検討し、必要経費の縮減に努めること。</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a:t>
            </a:r>
            <a:endParaRPr lang="en-US" altLang="ja-JP" sz="1200" dirty="0">
              <a:solidFill>
                <a:srgbClr val="FFC000"/>
              </a:solidFill>
            </a:endParaRPr>
          </a:p>
          <a:p>
            <a:endParaRPr lang="ja-JP" altLang="en-US" sz="1200" dirty="0">
              <a:solidFill>
                <a:srgbClr val="FFC000"/>
              </a:solidFill>
            </a:endParaRPr>
          </a:p>
        </p:txBody>
      </p:sp>
      <p:grpSp>
        <p:nvGrpSpPr>
          <p:cNvPr id="2" name="グループ化 1">
            <a:extLst>
              <a:ext uri="{FF2B5EF4-FFF2-40B4-BE49-F238E27FC236}">
                <a16:creationId xmlns:a16="http://schemas.microsoft.com/office/drawing/2014/main" id="{6DA85176-E76D-D9AD-1D41-79E27AC71236}"/>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8BB7751C-EC27-08EB-7078-9B418514F2E0}"/>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0C11489F-614D-6CE8-8E62-CD1ACAA46D53}"/>
                </a:ext>
              </a:extLst>
            </p:cNvPr>
            <p:cNvSpPr txBox="1"/>
            <p:nvPr/>
          </p:nvSpPr>
          <p:spPr>
            <a:xfrm>
              <a:off x="452634" y="21510"/>
              <a:ext cx="8988127"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年度「専門職業人材の最新技能アップデートのための専修学校リカレント教育推進事業」企画提案書</a:t>
              </a:r>
              <a:r>
                <a:rPr kumimoji="1" lang="ja-JP" altLang="en-US" sz="1050" spc="-120" dirty="0">
                  <a:solidFill>
                    <a:schemeClr val="bg1"/>
                  </a:solidFill>
                  <a:latin typeface="+mj-ea"/>
                  <a:ea typeface="+mj-ea"/>
                </a:rPr>
                <a:t>（</a:t>
              </a:r>
              <a:r>
                <a:rPr kumimoji="1" lang="ja-JP" altLang="en-US" sz="1050" spc="-160" dirty="0">
                  <a:solidFill>
                    <a:schemeClr val="bg1"/>
                  </a:solidFill>
                  <a:latin typeface="+mj-ea"/>
                  <a:ea typeface="+mj-ea"/>
                </a:rPr>
                <a:t>アップデートプログラムの開発</a:t>
              </a:r>
              <a:r>
                <a:rPr kumimoji="1" lang="ja-JP" altLang="en-US" sz="1050" spc="-120" dirty="0">
                  <a:solidFill>
                    <a:schemeClr val="bg1"/>
                  </a:solidFill>
                  <a:latin typeface="+mj-ea"/>
                  <a:ea typeface="+mj-ea"/>
                </a:rPr>
                <a:t>）</a:t>
              </a:r>
              <a:r>
                <a:rPr kumimoji="1" lang="en-US" altLang="ja-JP" sz="1000" spc="-120" dirty="0">
                  <a:solidFill>
                    <a:schemeClr val="bg1"/>
                  </a:solidFill>
                  <a:latin typeface="+mj-ea"/>
                  <a:ea typeface="+mj-ea"/>
                </a:rPr>
                <a:t>(</a:t>
              </a:r>
              <a:fld id="{7DF22854-5471-4D76-A61C-50AF16AABE74}" type="slidenum">
                <a:rPr kumimoji="1" lang="en-US" altLang="ja-JP" sz="1000" spc="-120" smtClean="0">
                  <a:solidFill>
                    <a:schemeClr val="bg1"/>
                  </a:solidFill>
                  <a:latin typeface="+mj-ea"/>
                  <a:ea typeface="+mj-ea"/>
                </a:rPr>
                <a:t>4</a:t>
              </a:fld>
              <a:r>
                <a:rPr lang="en-US" altLang="ja-JP" sz="1000" spc="-120" dirty="0">
                  <a:solidFill>
                    <a:schemeClr val="bg1"/>
                  </a:solidFill>
                  <a:latin typeface="+mj-ea"/>
                  <a:ea typeface="+mj-ea"/>
                </a:rPr>
                <a:t>/16</a:t>
              </a:r>
              <a:r>
                <a:rPr lang="ja-JP" altLang="en-US" sz="1000" spc="-120" dirty="0">
                  <a:solidFill>
                    <a:schemeClr val="bg1"/>
                  </a:solidFill>
                  <a:latin typeface="+mj-ea"/>
                  <a:ea typeface="+mj-ea"/>
                </a:rPr>
                <a:t>）</a:t>
              </a:r>
              <a:endParaRPr kumimoji="1" lang="ja-JP" altLang="en-US" sz="1000" spc="-120" dirty="0">
                <a:solidFill>
                  <a:schemeClr val="bg1"/>
                </a:solidFill>
                <a:latin typeface="+mj-ea"/>
                <a:ea typeface="+mj-ea"/>
              </a:endParaRPr>
            </a:p>
          </p:txBody>
        </p:sp>
      </p:grpSp>
    </p:spTree>
    <p:extLst>
      <p:ext uri="{BB962C8B-B14F-4D97-AF65-F5344CB8AC3E}">
        <p14:creationId xmlns:p14="http://schemas.microsoft.com/office/powerpoint/2010/main" val="3702535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8284" y="415730"/>
            <a:ext cx="3772534"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アップデートプログラムの開発の概要②</a:t>
            </a:r>
          </a:p>
        </p:txBody>
      </p:sp>
      <p:sp>
        <p:nvSpPr>
          <p:cNvPr id="9" name="テキスト ボックス 8"/>
          <p:cNvSpPr txBox="1"/>
          <p:nvPr/>
        </p:nvSpPr>
        <p:spPr>
          <a:xfrm>
            <a:off x="344489" y="1052736"/>
            <a:ext cx="9433048" cy="2492990"/>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pPr marL="85725" indent="-85725"/>
            <a:r>
              <a:rPr lang="ja-JP" altLang="en-US" sz="1200" dirty="0">
                <a:solidFill>
                  <a:srgbClr val="FFC000"/>
                </a:solidFill>
              </a:rPr>
              <a:t>▼前ページの課題を踏まえて、専門的職業人材の学び直しを推進するため、本事業においてどのような講座を開設するのか概要を記載してください。</a:t>
            </a:r>
            <a:endParaRPr lang="en-US" altLang="ja-JP" sz="1200" dirty="0">
              <a:solidFill>
                <a:srgbClr val="FFC000"/>
              </a:solidFill>
            </a:endParaRPr>
          </a:p>
          <a:p>
            <a:pPr marL="85725" indent="-85725"/>
            <a:endParaRPr lang="en-US" altLang="ja-JP" sz="1200" dirty="0">
              <a:solidFill>
                <a:srgbClr val="FFC000"/>
              </a:solidFill>
            </a:endParaRPr>
          </a:p>
          <a:p>
            <a:pPr marL="85725" indent="-85725"/>
            <a:r>
              <a:rPr lang="ja-JP" altLang="en-US" sz="1200" dirty="0">
                <a:solidFill>
                  <a:srgbClr val="FFC000"/>
                </a:solidFill>
              </a:rPr>
              <a:t>▼ｅ</a:t>
            </a:r>
            <a:r>
              <a:rPr lang="en-US" altLang="ja-JP" sz="1200" dirty="0">
                <a:solidFill>
                  <a:srgbClr val="FFC000"/>
                </a:solidFill>
              </a:rPr>
              <a:t>-</a:t>
            </a:r>
            <a:r>
              <a:rPr lang="ja-JP" altLang="en-US" sz="1200" dirty="0">
                <a:solidFill>
                  <a:srgbClr val="FFC000"/>
                </a:solidFill>
              </a:rPr>
              <a:t>ラーニングを活用する場合には、教育カリキュラム・プログラム（講座）の全体像を示すとともに、どの範囲の学習においてｅ</a:t>
            </a:r>
            <a:r>
              <a:rPr lang="en-US" altLang="ja-JP" sz="1200" dirty="0">
                <a:solidFill>
                  <a:srgbClr val="FFC000"/>
                </a:solidFill>
              </a:rPr>
              <a:t>-</a:t>
            </a:r>
            <a:r>
              <a:rPr lang="ja-JP" altLang="en-US" sz="1200" dirty="0">
                <a:solidFill>
                  <a:srgbClr val="FFC000"/>
                </a:solidFill>
              </a:rPr>
              <a:t>ラーニングを活用するのか、どの範囲の学習において対面学習とするのかの棲み分けを示すこと。</a:t>
            </a:r>
            <a:endParaRPr lang="en-US" altLang="ja-JP" sz="1200" dirty="0">
              <a:solidFill>
                <a:srgbClr val="FFC000"/>
              </a:solidFill>
            </a:endParaRPr>
          </a:p>
          <a:p>
            <a:pPr marL="85725" indent="-85725"/>
            <a:r>
              <a:rPr lang="ja-JP" altLang="en-US" sz="1200" dirty="0">
                <a:solidFill>
                  <a:srgbClr val="FFC000"/>
                </a:solidFill>
              </a:rPr>
              <a:t>　なお、提案者において既にｅ</a:t>
            </a:r>
            <a:r>
              <a:rPr lang="en-US" altLang="ja-JP" sz="1200" dirty="0">
                <a:solidFill>
                  <a:srgbClr val="FFC000"/>
                </a:solidFill>
              </a:rPr>
              <a:t>-</a:t>
            </a:r>
            <a:r>
              <a:rPr lang="ja-JP" altLang="en-US" sz="1200" dirty="0">
                <a:solidFill>
                  <a:srgbClr val="FFC000"/>
                </a:solidFill>
              </a:rPr>
              <a:t>ラーニングに係るシステム等を保持している場合には、それを有効活用することを検討し、必要経費の縮減に努めること。</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a:t>
            </a:r>
            <a:endParaRPr lang="en-US" altLang="ja-JP" sz="1200" dirty="0">
              <a:solidFill>
                <a:srgbClr val="FFC000"/>
              </a:solidFill>
            </a:endParaRPr>
          </a:p>
          <a:p>
            <a:endParaRPr lang="ja-JP" altLang="en-US" sz="1200" dirty="0">
              <a:solidFill>
                <a:srgbClr val="FFC000"/>
              </a:solidFill>
            </a:endParaRPr>
          </a:p>
        </p:txBody>
      </p:sp>
      <p:grpSp>
        <p:nvGrpSpPr>
          <p:cNvPr id="2" name="グループ化 1">
            <a:extLst>
              <a:ext uri="{FF2B5EF4-FFF2-40B4-BE49-F238E27FC236}">
                <a16:creationId xmlns:a16="http://schemas.microsoft.com/office/drawing/2014/main" id="{6DA85176-E76D-D9AD-1D41-79E27AC71236}"/>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8BB7751C-EC27-08EB-7078-9B418514F2E0}"/>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0C11489F-614D-6CE8-8E62-CD1ACAA46D53}"/>
                </a:ext>
              </a:extLst>
            </p:cNvPr>
            <p:cNvSpPr txBox="1"/>
            <p:nvPr/>
          </p:nvSpPr>
          <p:spPr>
            <a:xfrm>
              <a:off x="452634" y="21510"/>
              <a:ext cx="8988127"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年度「専門職業人材の最新技能アップデートのための専修学校リカレント教育推進事業」企画提案書</a:t>
              </a:r>
              <a:r>
                <a:rPr kumimoji="1" lang="ja-JP" altLang="en-US" sz="1050" spc="-120" dirty="0">
                  <a:solidFill>
                    <a:schemeClr val="bg1"/>
                  </a:solidFill>
                  <a:latin typeface="+mj-ea"/>
                  <a:ea typeface="+mj-ea"/>
                </a:rPr>
                <a:t>（</a:t>
              </a:r>
              <a:r>
                <a:rPr kumimoji="1" lang="ja-JP" altLang="en-US" sz="1050" spc="-160" dirty="0">
                  <a:solidFill>
                    <a:schemeClr val="bg1"/>
                  </a:solidFill>
                  <a:latin typeface="+mj-ea"/>
                  <a:ea typeface="+mj-ea"/>
                </a:rPr>
                <a:t>アップデートプログラムの開発</a:t>
              </a:r>
              <a:r>
                <a:rPr kumimoji="1" lang="ja-JP" altLang="en-US" sz="1050" spc="-120" dirty="0">
                  <a:solidFill>
                    <a:schemeClr val="bg1"/>
                  </a:solidFill>
                  <a:latin typeface="+mj-ea"/>
                  <a:ea typeface="+mj-ea"/>
                </a:rPr>
                <a:t>）</a:t>
              </a:r>
              <a:r>
                <a:rPr kumimoji="1" lang="en-US" altLang="ja-JP" sz="1000" spc="-120" dirty="0">
                  <a:solidFill>
                    <a:schemeClr val="bg1"/>
                  </a:solidFill>
                  <a:latin typeface="+mj-ea"/>
                  <a:ea typeface="+mj-ea"/>
                </a:rPr>
                <a:t>(</a:t>
              </a:r>
              <a:fld id="{7DF22854-5471-4D76-A61C-50AF16AABE74}" type="slidenum">
                <a:rPr kumimoji="1" lang="en-US" altLang="ja-JP" sz="1000" spc="-120" smtClean="0">
                  <a:solidFill>
                    <a:schemeClr val="bg1"/>
                  </a:solidFill>
                  <a:latin typeface="+mj-ea"/>
                  <a:ea typeface="+mj-ea"/>
                </a:rPr>
                <a:t>5</a:t>
              </a:fld>
              <a:r>
                <a:rPr lang="en-US" altLang="ja-JP" sz="1000" spc="-120" dirty="0">
                  <a:solidFill>
                    <a:schemeClr val="bg1"/>
                  </a:solidFill>
                  <a:latin typeface="+mj-ea"/>
                  <a:ea typeface="+mj-ea"/>
                </a:rPr>
                <a:t>/16</a:t>
              </a:r>
              <a:r>
                <a:rPr lang="ja-JP" altLang="en-US" sz="1000" spc="-120" dirty="0">
                  <a:solidFill>
                    <a:schemeClr val="bg1"/>
                  </a:solidFill>
                  <a:latin typeface="+mj-ea"/>
                  <a:ea typeface="+mj-ea"/>
                </a:rPr>
                <a:t>）</a:t>
              </a:r>
              <a:endParaRPr kumimoji="1" lang="ja-JP" altLang="en-US" sz="1000" spc="-120" dirty="0">
                <a:solidFill>
                  <a:schemeClr val="bg1"/>
                </a:solidFill>
                <a:latin typeface="+mj-ea"/>
                <a:ea typeface="+mj-ea"/>
              </a:endParaRPr>
            </a:p>
          </p:txBody>
        </p:sp>
      </p:grpSp>
    </p:spTree>
    <p:extLst>
      <p:ext uri="{BB962C8B-B14F-4D97-AF65-F5344CB8AC3E}">
        <p14:creationId xmlns:p14="http://schemas.microsoft.com/office/powerpoint/2010/main" val="2000640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419522"/>
            <a:ext cx="198000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取組の年次計画</a:t>
            </a:r>
          </a:p>
        </p:txBody>
      </p:sp>
      <p:sp>
        <p:nvSpPr>
          <p:cNvPr id="8" name="テキスト ボックス 7"/>
          <p:cNvSpPr txBox="1"/>
          <p:nvPr/>
        </p:nvSpPr>
        <p:spPr>
          <a:xfrm>
            <a:off x="6653075" y="6566798"/>
            <a:ext cx="3196469"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sp>
        <p:nvSpPr>
          <p:cNvPr id="10" name="テキスト ボックス 9"/>
          <p:cNvSpPr txBox="1"/>
          <p:nvPr/>
        </p:nvSpPr>
        <p:spPr>
          <a:xfrm>
            <a:off x="28339" y="6566798"/>
            <a:ext cx="3196469"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sp>
        <p:nvSpPr>
          <p:cNvPr id="11" name="テキスト ボックス 10"/>
          <p:cNvSpPr txBox="1"/>
          <p:nvPr/>
        </p:nvSpPr>
        <p:spPr>
          <a:xfrm>
            <a:off x="3294099" y="6566798"/>
            <a:ext cx="3196469" cy="276999"/>
          </a:xfrm>
          <a:prstGeom prst="rect">
            <a:avLst/>
          </a:prstGeom>
          <a:noFill/>
        </p:spPr>
        <p:txBody>
          <a:bodyPr wrap="square" rtlCol="0">
            <a:spAutoFit/>
          </a:bodyPr>
          <a:lstStyle/>
          <a:p>
            <a:pPr algn="ctr"/>
            <a:r>
              <a:rPr lang="ja-JP" altLang="en-US" sz="1200" dirty="0">
                <a:latin typeface="+mn-ea"/>
              </a:rPr>
              <a:t>所要経費：○○千円</a:t>
            </a:r>
            <a:endParaRPr kumimoji="1" lang="ja-JP" altLang="en-US" sz="1200" dirty="0">
              <a:latin typeface="+mn-ea"/>
            </a:endParaRPr>
          </a:p>
        </p:txBody>
      </p:sp>
      <p:cxnSp>
        <p:nvCxnSpPr>
          <p:cNvPr id="12" name="直線矢印コネクタ 11"/>
          <p:cNvCxnSpPr/>
          <p:nvPr/>
        </p:nvCxnSpPr>
        <p:spPr>
          <a:xfrm>
            <a:off x="-9761" y="924719"/>
            <a:ext cx="9792000"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3" name="角丸四角形 9"/>
          <p:cNvSpPr/>
          <p:nvPr/>
        </p:nvSpPr>
        <p:spPr>
          <a:xfrm>
            <a:off x="916236" y="767755"/>
            <a:ext cx="1224136" cy="324000"/>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令和○年度</a:t>
            </a:r>
            <a:endParaRPr kumimoji="1" lang="ja-JP" altLang="en-US" sz="1200" dirty="0">
              <a:solidFill>
                <a:schemeClr val="tx1"/>
              </a:solidFill>
            </a:endParaRPr>
          </a:p>
        </p:txBody>
      </p:sp>
      <p:sp>
        <p:nvSpPr>
          <p:cNvPr id="14" name="角丸四角形 10"/>
          <p:cNvSpPr/>
          <p:nvPr/>
        </p:nvSpPr>
        <p:spPr>
          <a:xfrm>
            <a:off x="4308996" y="767755"/>
            <a:ext cx="1224136" cy="324000"/>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令和○年度</a:t>
            </a:r>
            <a:endParaRPr kumimoji="1" lang="ja-JP" altLang="en-US" sz="1200" dirty="0">
              <a:solidFill>
                <a:schemeClr val="tx1"/>
              </a:solidFill>
            </a:endParaRPr>
          </a:p>
        </p:txBody>
      </p:sp>
      <p:sp>
        <p:nvSpPr>
          <p:cNvPr id="15" name="角丸四角形 11"/>
          <p:cNvSpPr/>
          <p:nvPr/>
        </p:nvSpPr>
        <p:spPr>
          <a:xfrm>
            <a:off x="7452072" y="767755"/>
            <a:ext cx="1224136" cy="32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令和○年度</a:t>
            </a:r>
            <a:endParaRPr kumimoji="1" lang="ja-JP" altLang="en-US" sz="1200" dirty="0">
              <a:solidFill>
                <a:schemeClr val="tx1"/>
              </a:solidFill>
            </a:endParaRPr>
          </a:p>
        </p:txBody>
      </p:sp>
      <p:cxnSp>
        <p:nvCxnSpPr>
          <p:cNvPr id="16" name="直線コネクタ 15"/>
          <p:cNvCxnSpPr>
            <a:cxnSpLocks/>
          </p:cNvCxnSpPr>
          <p:nvPr/>
        </p:nvCxnSpPr>
        <p:spPr>
          <a:xfrm>
            <a:off x="3163248" y="948978"/>
            <a:ext cx="0" cy="590902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cxnSpLocks/>
          </p:cNvCxnSpPr>
          <p:nvPr/>
        </p:nvCxnSpPr>
        <p:spPr>
          <a:xfrm>
            <a:off x="6755110" y="979892"/>
            <a:ext cx="0" cy="586390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781064" y="2666605"/>
            <a:ext cx="8280000" cy="1754326"/>
          </a:xfrm>
          <a:prstGeom prst="rect">
            <a:avLst/>
          </a:prstGeom>
          <a:solidFill>
            <a:schemeClr val="bg1"/>
          </a:solidFill>
          <a:ln>
            <a:solidFill>
              <a:schemeClr val="tx2">
                <a:lumMod val="40000"/>
                <a:lumOff val="60000"/>
              </a:schemeClr>
            </a:solidFill>
            <a:prstDash val="dash"/>
          </a:ln>
        </p:spPr>
        <p:txBody>
          <a:bodyPr wrap="square" rtlCol="0">
            <a:spAutoFit/>
          </a:bodyPr>
          <a:lstStyle/>
          <a:p>
            <a:pPr marL="177800" indent="-177800"/>
            <a:endParaRPr lang="en-US" altLang="ja-JP" sz="1200" dirty="0">
              <a:solidFill>
                <a:srgbClr val="FFC000"/>
              </a:solidFill>
              <a:latin typeface="+mn-ea"/>
            </a:endParaRPr>
          </a:p>
          <a:p>
            <a:r>
              <a:rPr lang="ja-JP" altLang="en-US" sz="1200" dirty="0">
                <a:solidFill>
                  <a:srgbClr val="FFC000"/>
                </a:solidFill>
                <a:latin typeface="+mn-ea"/>
              </a:rPr>
              <a:t>▼各年度に実施する取組の概要（年次計画）を具体的に記載すること。</a:t>
            </a:r>
            <a:endParaRPr lang="en-US" altLang="ja-JP" sz="1200" dirty="0">
              <a:solidFill>
                <a:srgbClr val="FFC000"/>
              </a:solidFill>
              <a:latin typeface="+mn-ea"/>
            </a:endParaRPr>
          </a:p>
          <a:p>
            <a:endParaRPr lang="en-US" altLang="ja-JP" sz="1200" dirty="0">
              <a:solidFill>
                <a:srgbClr val="FFC000"/>
              </a:solidFill>
              <a:latin typeface="+mn-ea"/>
            </a:endParaRPr>
          </a:p>
          <a:p>
            <a:r>
              <a:rPr lang="ja-JP" altLang="en-US" sz="1200" dirty="0">
                <a:solidFill>
                  <a:srgbClr val="FFC000"/>
                </a:solidFill>
                <a:latin typeface="+mn-ea"/>
              </a:rPr>
              <a:t>▼継続して取り組む事項については、年度ごとの内容や前年度との差異が明らかになるように記載すること。</a:t>
            </a:r>
            <a:endParaRPr lang="en-US" altLang="ja-JP" sz="1200" dirty="0">
              <a:solidFill>
                <a:srgbClr val="FFC000"/>
              </a:solidFill>
              <a:latin typeface="+mn-ea"/>
            </a:endParaRPr>
          </a:p>
          <a:p>
            <a:endParaRPr lang="en-US" altLang="ja-JP" sz="1200" dirty="0">
              <a:solidFill>
                <a:srgbClr val="FFC000"/>
              </a:solidFill>
              <a:latin typeface="+mn-ea"/>
            </a:endParaRPr>
          </a:p>
          <a:p>
            <a:pPr marL="177800" indent="-177800"/>
            <a:r>
              <a:rPr lang="ja-JP" altLang="en-US" sz="1200" dirty="0">
                <a:solidFill>
                  <a:srgbClr val="FFC000"/>
                </a:solidFill>
                <a:latin typeface="+mn-ea"/>
              </a:rPr>
              <a:t>▼記載する文字は、</a:t>
            </a:r>
            <a:r>
              <a:rPr lang="en-US" altLang="ja-JP" sz="1200" dirty="0">
                <a:solidFill>
                  <a:srgbClr val="FFC000"/>
                </a:solidFill>
                <a:latin typeface="+mn-ea"/>
              </a:rPr>
              <a:t>MS</a:t>
            </a:r>
            <a:r>
              <a:rPr lang="ja-JP" altLang="en-US" sz="1200" dirty="0">
                <a:solidFill>
                  <a:srgbClr val="FFC000"/>
                </a:solidFill>
                <a:latin typeface="+mn-ea"/>
              </a:rPr>
              <a:t>ｺﾞｼｯｸ </a:t>
            </a:r>
            <a:r>
              <a:rPr lang="en-US" altLang="ja-JP" sz="1200" dirty="0">
                <a:solidFill>
                  <a:srgbClr val="FFC000"/>
                </a:solidFill>
                <a:latin typeface="+mn-ea"/>
              </a:rPr>
              <a:t>or </a:t>
            </a:r>
            <a:r>
              <a:rPr lang="ja-JP" altLang="en-US" sz="1200" dirty="0">
                <a:solidFill>
                  <a:srgbClr val="FFC000"/>
                </a:solidFill>
                <a:latin typeface="+mn-ea"/>
              </a:rPr>
              <a:t>ﾒｲﾘｵ　１０ポイント以上とすること。記載すべき事項が多く、枠に入り切らない場合のみ文字のポイントを調整しても構わないが、極端に小さくならないよう注意すること。</a:t>
            </a:r>
          </a:p>
          <a:p>
            <a:endParaRPr lang="en-US" altLang="ja-JP" sz="1200" dirty="0">
              <a:solidFill>
                <a:srgbClr val="FFC000"/>
              </a:solidFill>
              <a:latin typeface="+mn-ea"/>
            </a:endParaRPr>
          </a:p>
          <a:p>
            <a:endParaRPr kumimoji="1" lang="ja-JP" altLang="en-US" sz="1200" dirty="0">
              <a:solidFill>
                <a:srgbClr val="FFC000"/>
              </a:solidFill>
              <a:latin typeface="+mn-ea"/>
            </a:endParaRPr>
          </a:p>
        </p:txBody>
      </p:sp>
      <p:grpSp>
        <p:nvGrpSpPr>
          <p:cNvPr id="2" name="グループ化 1">
            <a:extLst>
              <a:ext uri="{FF2B5EF4-FFF2-40B4-BE49-F238E27FC236}">
                <a16:creationId xmlns:a16="http://schemas.microsoft.com/office/drawing/2014/main" id="{D15635FE-A139-BBC7-1093-91AD6EA33560}"/>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03E97622-27B1-268F-2EFF-8059D11AB823}"/>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CBA781E6-F247-1A28-F93C-EACA21C5C8FE}"/>
                </a:ext>
              </a:extLst>
            </p:cNvPr>
            <p:cNvSpPr txBox="1"/>
            <p:nvPr/>
          </p:nvSpPr>
          <p:spPr>
            <a:xfrm>
              <a:off x="452634" y="21510"/>
              <a:ext cx="8988127"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年度「専門職業人材の最新技能アップデートのための専修学校リカレント教育推進事業」企画提案書</a:t>
              </a:r>
              <a:r>
                <a:rPr kumimoji="1" lang="ja-JP" altLang="en-US" sz="1050" spc="-120" dirty="0">
                  <a:solidFill>
                    <a:schemeClr val="bg1"/>
                  </a:solidFill>
                  <a:latin typeface="+mj-ea"/>
                  <a:ea typeface="+mj-ea"/>
                </a:rPr>
                <a:t>（</a:t>
              </a:r>
              <a:r>
                <a:rPr kumimoji="1" lang="ja-JP" altLang="en-US" sz="1050" spc="-160" dirty="0">
                  <a:solidFill>
                    <a:schemeClr val="bg1"/>
                  </a:solidFill>
                  <a:latin typeface="+mj-ea"/>
                  <a:ea typeface="+mj-ea"/>
                </a:rPr>
                <a:t>アップデートプログラムの開発</a:t>
              </a:r>
              <a:r>
                <a:rPr kumimoji="1" lang="ja-JP" altLang="en-US" sz="1050" spc="-120" dirty="0">
                  <a:solidFill>
                    <a:schemeClr val="bg1"/>
                  </a:solidFill>
                  <a:latin typeface="+mj-ea"/>
                  <a:ea typeface="+mj-ea"/>
                </a:rPr>
                <a:t>）</a:t>
              </a:r>
              <a:r>
                <a:rPr kumimoji="1" lang="en-US" altLang="ja-JP" sz="1000" spc="-120" dirty="0">
                  <a:solidFill>
                    <a:schemeClr val="bg1"/>
                  </a:solidFill>
                  <a:latin typeface="+mj-ea"/>
                  <a:ea typeface="+mj-ea"/>
                </a:rPr>
                <a:t>(</a:t>
              </a:r>
              <a:fld id="{7DF22854-5471-4D76-A61C-50AF16AABE74}" type="slidenum">
                <a:rPr kumimoji="1" lang="en-US" altLang="ja-JP" sz="1000" spc="-120" smtClean="0">
                  <a:solidFill>
                    <a:schemeClr val="bg1"/>
                  </a:solidFill>
                  <a:latin typeface="+mj-ea"/>
                  <a:ea typeface="+mj-ea"/>
                </a:rPr>
                <a:t>6</a:t>
              </a:fld>
              <a:r>
                <a:rPr lang="en-US" altLang="ja-JP" sz="1000" spc="-120" dirty="0">
                  <a:solidFill>
                    <a:schemeClr val="bg1"/>
                  </a:solidFill>
                  <a:latin typeface="+mj-ea"/>
                  <a:ea typeface="+mj-ea"/>
                </a:rPr>
                <a:t>/16</a:t>
              </a:r>
              <a:r>
                <a:rPr lang="ja-JP" altLang="en-US" sz="1000" spc="-120" dirty="0">
                  <a:solidFill>
                    <a:schemeClr val="bg1"/>
                  </a:solidFill>
                  <a:latin typeface="+mj-ea"/>
                  <a:ea typeface="+mj-ea"/>
                </a:rPr>
                <a:t>）</a:t>
              </a:r>
              <a:endParaRPr kumimoji="1" lang="ja-JP" altLang="en-US" sz="1000" spc="-120" dirty="0">
                <a:solidFill>
                  <a:schemeClr val="bg1"/>
                </a:solidFill>
                <a:latin typeface="+mj-ea"/>
                <a:ea typeface="+mj-ea"/>
              </a:endParaRPr>
            </a:p>
          </p:txBody>
        </p:sp>
      </p:grpSp>
    </p:spTree>
    <p:extLst>
      <p:ext uri="{BB962C8B-B14F-4D97-AF65-F5344CB8AC3E}">
        <p14:creationId xmlns:p14="http://schemas.microsoft.com/office/powerpoint/2010/main" val="1047168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5"/>
          <p:cNvSpPr/>
          <p:nvPr/>
        </p:nvSpPr>
        <p:spPr>
          <a:xfrm>
            <a:off x="28338" y="372412"/>
            <a:ext cx="1756310" cy="36004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提案年度の取組①</a:t>
            </a:r>
          </a:p>
        </p:txBody>
      </p:sp>
      <p:sp>
        <p:nvSpPr>
          <p:cNvPr id="6" name="テキスト ボックス 5"/>
          <p:cNvSpPr txBox="1"/>
          <p:nvPr/>
        </p:nvSpPr>
        <p:spPr>
          <a:xfrm>
            <a:off x="920552" y="2636912"/>
            <a:ext cx="8280000" cy="2308324"/>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▼提案年度に取り組む内容について、具体に記載すること。</a:t>
            </a:r>
            <a:endParaRPr lang="en-US" altLang="ja-JP" sz="1200" dirty="0">
              <a:solidFill>
                <a:srgbClr val="FFC000"/>
              </a:solidFill>
            </a:endParaRPr>
          </a:p>
          <a:p>
            <a:endParaRPr lang="en-US" altLang="ja-JP" sz="1200" dirty="0">
              <a:solidFill>
                <a:srgbClr val="FFC000"/>
              </a:solidFill>
            </a:endParaRPr>
          </a:p>
          <a:p>
            <a:pPr marL="85725" indent="-85725"/>
            <a:r>
              <a:rPr lang="ja-JP" altLang="en-US" sz="1200" dirty="0">
                <a:solidFill>
                  <a:srgbClr val="FFC000"/>
                </a:solidFill>
                <a:latin typeface="+mn-ea"/>
              </a:rPr>
              <a:t>▼調査を実施する場合には</a:t>
            </a:r>
            <a:r>
              <a:rPr lang="en-US" altLang="ja-JP" sz="1200" dirty="0">
                <a:solidFill>
                  <a:srgbClr val="FFC000"/>
                </a:solidFill>
                <a:latin typeface="+mn-ea"/>
              </a:rPr>
              <a:t>､</a:t>
            </a:r>
            <a:r>
              <a:rPr lang="ja-JP" altLang="en-US" sz="1200" dirty="0">
                <a:solidFill>
                  <a:srgbClr val="FFC000"/>
                </a:solidFill>
                <a:latin typeface="+mn-ea"/>
              </a:rPr>
              <a:t>調査名、調査目的、調査対象、調査手法、調査項目、分析内容（集計項目）、成果（学び直し講座の開設）にどのように活用するか、を記載すること</a:t>
            </a:r>
            <a:r>
              <a:rPr lang="en-US" altLang="ja-JP" sz="1200" dirty="0">
                <a:solidFill>
                  <a:srgbClr val="FFC000"/>
                </a:solidFill>
                <a:latin typeface="+mn-ea"/>
              </a:rPr>
              <a:t>｡</a:t>
            </a:r>
          </a:p>
          <a:p>
            <a:pPr marL="180975"/>
            <a:r>
              <a:rPr lang="en-US" altLang="ja-JP" sz="1200" dirty="0">
                <a:solidFill>
                  <a:srgbClr val="FFC000"/>
                </a:solidFill>
                <a:latin typeface="+mn-ea"/>
              </a:rPr>
              <a:t>※</a:t>
            </a:r>
            <a:r>
              <a:rPr lang="ja-JP" altLang="en-US" sz="1200" dirty="0">
                <a:solidFill>
                  <a:srgbClr val="FFC000"/>
                </a:solidFill>
                <a:latin typeface="+mn-ea"/>
              </a:rPr>
              <a:t>上記は最小限の項目例であり、必要に応じて追加することは差し支えない。</a:t>
            </a:r>
            <a:endParaRPr lang="en-US" altLang="ja-JP" sz="1200" dirty="0">
              <a:solidFill>
                <a:srgbClr val="FFC000"/>
              </a:solidFill>
              <a:latin typeface="+mn-ea"/>
            </a:endParaRPr>
          </a:p>
          <a:p>
            <a:endParaRPr lang="en-US" altLang="ja-JP" sz="1200" dirty="0">
              <a:solidFill>
                <a:srgbClr val="FFC000"/>
              </a:solidFill>
            </a:endParaRPr>
          </a:p>
          <a:p>
            <a:pPr marL="85725" indent="-85725"/>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a:t>
            </a:r>
            <a:r>
              <a:rPr lang="ja-JP" altLang="en-US" sz="1200" dirty="0">
                <a:solidFill>
                  <a:srgbClr val="FFC000"/>
                </a:solidFill>
                <a:latin typeface="+mn-ea"/>
              </a:rPr>
              <a:t>記載すべき事項</a:t>
            </a:r>
            <a:r>
              <a:rPr lang="ja-JP" altLang="en-US" sz="1200" dirty="0">
                <a:solidFill>
                  <a:srgbClr val="FFC000"/>
                </a:solidFill>
              </a:rPr>
              <a:t>が多く、枠に入り切らない場合のみ文字のポイントを調整しても構わないが、極端に小さくならないよう注意すること。</a:t>
            </a:r>
            <a:endParaRPr lang="en-US" altLang="ja-JP" sz="1200" dirty="0">
              <a:solidFill>
                <a:srgbClr val="FFC000"/>
              </a:solidFill>
            </a:endParaRPr>
          </a:p>
          <a:p>
            <a:endParaRPr lang="en-US" altLang="ja-JP" sz="1200" dirty="0">
              <a:solidFill>
                <a:srgbClr val="FFC000"/>
              </a:solidFill>
            </a:endParaRPr>
          </a:p>
        </p:txBody>
      </p:sp>
      <p:grpSp>
        <p:nvGrpSpPr>
          <p:cNvPr id="2" name="グループ化 1">
            <a:extLst>
              <a:ext uri="{FF2B5EF4-FFF2-40B4-BE49-F238E27FC236}">
                <a16:creationId xmlns:a16="http://schemas.microsoft.com/office/drawing/2014/main" id="{8DB24C00-F041-19E2-AB04-FFADC643C9E2}"/>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BEBEABAE-C244-605A-6D37-103E68C706F1}"/>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D3840ABF-69E4-40B0-7E13-FF0B78E908ED}"/>
                </a:ext>
              </a:extLst>
            </p:cNvPr>
            <p:cNvSpPr txBox="1"/>
            <p:nvPr/>
          </p:nvSpPr>
          <p:spPr>
            <a:xfrm>
              <a:off x="452634" y="21510"/>
              <a:ext cx="8988127"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年度「専門職業人材の最新技能アップデートのための専修学校リカレント教育推進事業」企画提案書</a:t>
              </a:r>
              <a:r>
                <a:rPr kumimoji="1" lang="ja-JP" altLang="en-US" sz="1050" spc="-120" dirty="0">
                  <a:solidFill>
                    <a:schemeClr val="bg1"/>
                  </a:solidFill>
                  <a:latin typeface="+mj-ea"/>
                  <a:ea typeface="+mj-ea"/>
                </a:rPr>
                <a:t>（</a:t>
              </a:r>
              <a:r>
                <a:rPr kumimoji="1" lang="ja-JP" altLang="en-US" sz="1050" spc="-160" dirty="0">
                  <a:solidFill>
                    <a:schemeClr val="bg1"/>
                  </a:solidFill>
                  <a:latin typeface="+mj-ea"/>
                  <a:ea typeface="+mj-ea"/>
                </a:rPr>
                <a:t>アップデートプログラムの開発</a:t>
              </a:r>
              <a:r>
                <a:rPr kumimoji="1" lang="ja-JP" altLang="en-US" sz="1050" spc="-120" dirty="0">
                  <a:solidFill>
                    <a:schemeClr val="bg1"/>
                  </a:solidFill>
                  <a:latin typeface="+mj-ea"/>
                  <a:ea typeface="+mj-ea"/>
                </a:rPr>
                <a:t>）</a:t>
              </a:r>
              <a:r>
                <a:rPr kumimoji="1" lang="en-US" altLang="ja-JP" sz="1000" spc="-120" dirty="0">
                  <a:solidFill>
                    <a:schemeClr val="bg1"/>
                  </a:solidFill>
                  <a:latin typeface="+mj-ea"/>
                  <a:ea typeface="+mj-ea"/>
                </a:rPr>
                <a:t>(</a:t>
              </a:r>
              <a:fld id="{7DF22854-5471-4D76-A61C-50AF16AABE74}" type="slidenum">
                <a:rPr kumimoji="1" lang="en-US" altLang="ja-JP" sz="1000" spc="-120" smtClean="0">
                  <a:solidFill>
                    <a:schemeClr val="bg1"/>
                  </a:solidFill>
                  <a:latin typeface="+mj-ea"/>
                  <a:ea typeface="+mj-ea"/>
                </a:rPr>
                <a:t>7</a:t>
              </a:fld>
              <a:r>
                <a:rPr lang="en-US" altLang="ja-JP" sz="1000" spc="-120" dirty="0">
                  <a:solidFill>
                    <a:schemeClr val="bg1"/>
                  </a:solidFill>
                  <a:latin typeface="+mj-ea"/>
                  <a:ea typeface="+mj-ea"/>
                </a:rPr>
                <a:t>/16</a:t>
              </a:r>
              <a:r>
                <a:rPr lang="ja-JP" altLang="en-US" sz="1000" spc="-120" dirty="0">
                  <a:solidFill>
                    <a:schemeClr val="bg1"/>
                  </a:solidFill>
                  <a:latin typeface="+mj-ea"/>
                  <a:ea typeface="+mj-ea"/>
                </a:rPr>
                <a:t>）</a:t>
              </a:r>
              <a:endParaRPr kumimoji="1" lang="ja-JP" altLang="en-US" sz="1000" spc="-120" dirty="0">
                <a:solidFill>
                  <a:schemeClr val="bg1"/>
                </a:solidFill>
                <a:latin typeface="+mj-ea"/>
                <a:ea typeface="+mj-ea"/>
              </a:endParaRPr>
            </a:p>
          </p:txBody>
        </p:sp>
      </p:grpSp>
    </p:spTree>
    <p:extLst>
      <p:ext uri="{BB962C8B-B14F-4D97-AF65-F5344CB8AC3E}">
        <p14:creationId xmlns:p14="http://schemas.microsoft.com/office/powerpoint/2010/main" val="1869566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5"/>
          <p:cNvSpPr/>
          <p:nvPr/>
        </p:nvSpPr>
        <p:spPr>
          <a:xfrm>
            <a:off x="28338" y="412168"/>
            <a:ext cx="1756310" cy="36004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提案年度の取組②</a:t>
            </a:r>
          </a:p>
        </p:txBody>
      </p:sp>
      <p:sp>
        <p:nvSpPr>
          <p:cNvPr id="6" name="テキスト ボックス 5"/>
          <p:cNvSpPr txBox="1"/>
          <p:nvPr/>
        </p:nvSpPr>
        <p:spPr>
          <a:xfrm>
            <a:off x="920552" y="2636912"/>
            <a:ext cx="8280000" cy="2308324"/>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▼提案年度に取り組む内容について、具体に記載すること。</a:t>
            </a:r>
            <a:endParaRPr lang="en-US" altLang="ja-JP" sz="1200" dirty="0">
              <a:solidFill>
                <a:srgbClr val="FFC000"/>
              </a:solidFill>
            </a:endParaRPr>
          </a:p>
          <a:p>
            <a:endParaRPr lang="en-US" altLang="ja-JP" sz="1200" dirty="0">
              <a:solidFill>
                <a:srgbClr val="FFC000"/>
              </a:solidFill>
            </a:endParaRPr>
          </a:p>
          <a:p>
            <a:pPr marL="85725" indent="-85725"/>
            <a:r>
              <a:rPr lang="ja-JP" altLang="en-US" sz="1200" dirty="0">
                <a:solidFill>
                  <a:srgbClr val="FFC000"/>
                </a:solidFill>
                <a:latin typeface="+mn-ea"/>
              </a:rPr>
              <a:t>▼調査を実施する場合には</a:t>
            </a:r>
            <a:r>
              <a:rPr lang="en-US" altLang="ja-JP" sz="1200" dirty="0">
                <a:solidFill>
                  <a:srgbClr val="FFC000"/>
                </a:solidFill>
                <a:latin typeface="+mn-ea"/>
              </a:rPr>
              <a:t>､</a:t>
            </a:r>
            <a:r>
              <a:rPr lang="ja-JP" altLang="en-US" sz="1200" dirty="0">
                <a:solidFill>
                  <a:srgbClr val="FFC000"/>
                </a:solidFill>
                <a:latin typeface="+mn-ea"/>
              </a:rPr>
              <a:t>調査名、調査目的、調査対象、調査手法、調査項目、分析内容（集計項目）、成果（学び直し講座の開設）にどのように活用するか、を記載すること</a:t>
            </a:r>
            <a:r>
              <a:rPr lang="en-US" altLang="ja-JP" sz="1200" dirty="0">
                <a:solidFill>
                  <a:srgbClr val="FFC000"/>
                </a:solidFill>
                <a:latin typeface="+mn-ea"/>
              </a:rPr>
              <a:t>｡</a:t>
            </a:r>
          </a:p>
          <a:p>
            <a:pPr marL="180975"/>
            <a:r>
              <a:rPr lang="en-US" altLang="ja-JP" sz="1200" dirty="0">
                <a:solidFill>
                  <a:srgbClr val="FFC000"/>
                </a:solidFill>
                <a:latin typeface="+mn-ea"/>
              </a:rPr>
              <a:t>※</a:t>
            </a:r>
            <a:r>
              <a:rPr lang="ja-JP" altLang="en-US" sz="1200" dirty="0">
                <a:solidFill>
                  <a:srgbClr val="FFC000"/>
                </a:solidFill>
                <a:latin typeface="+mn-ea"/>
              </a:rPr>
              <a:t>上記は最小限の項目例であり、必要に応じて追加することは差し支えない。</a:t>
            </a:r>
            <a:endParaRPr lang="en-US" altLang="ja-JP" sz="1200" dirty="0">
              <a:solidFill>
                <a:srgbClr val="FFC000"/>
              </a:solidFill>
              <a:latin typeface="+mn-ea"/>
            </a:endParaRPr>
          </a:p>
          <a:p>
            <a:endParaRPr lang="en-US" altLang="ja-JP" sz="1200" dirty="0">
              <a:solidFill>
                <a:srgbClr val="FFC000"/>
              </a:solidFill>
            </a:endParaRPr>
          </a:p>
          <a:p>
            <a:pPr marL="85725" indent="-85725"/>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a:t>
            </a:r>
            <a:r>
              <a:rPr lang="ja-JP" altLang="en-US" sz="1200" dirty="0">
                <a:solidFill>
                  <a:srgbClr val="FFC000"/>
                </a:solidFill>
                <a:latin typeface="+mn-ea"/>
              </a:rPr>
              <a:t>記載すべき事項</a:t>
            </a:r>
            <a:r>
              <a:rPr lang="ja-JP" altLang="en-US" sz="1200" dirty="0">
                <a:solidFill>
                  <a:srgbClr val="FFC000"/>
                </a:solidFill>
              </a:rPr>
              <a:t>が多く、枠に入り切らない場合のみ文字のポイントを調整しても構わないが、極端に小さくならないよう注意すること。</a:t>
            </a:r>
            <a:endParaRPr lang="en-US" altLang="ja-JP" sz="1200" dirty="0">
              <a:solidFill>
                <a:srgbClr val="FFC000"/>
              </a:solidFill>
            </a:endParaRPr>
          </a:p>
          <a:p>
            <a:endParaRPr lang="en-US" altLang="ja-JP" sz="1200" dirty="0">
              <a:solidFill>
                <a:srgbClr val="FFC000"/>
              </a:solidFill>
            </a:endParaRPr>
          </a:p>
        </p:txBody>
      </p:sp>
      <p:grpSp>
        <p:nvGrpSpPr>
          <p:cNvPr id="2" name="グループ化 1">
            <a:extLst>
              <a:ext uri="{FF2B5EF4-FFF2-40B4-BE49-F238E27FC236}">
                <a16:creationId xmlns:a16="http://schemas.microsoft.com/office/drawing/2014/main" id="{B9C6282B-BF6D-A767-14E1-AE31C922EDB1}"/>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2A0EA795-8DBD-D966-1276-34F2CCF45F97}"/>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D11D13D4-BA50-DF03-8E62-BDE77CC106DA}"/>
                </a:ext>
              </a:extLst>
            </p:cNvPr>
            <p:cNvSpPr txBox="1"/>
            <p:nvPr/>
          </p:nvSpPr>
          <p:spPr>
            <a:xfrm>
              <a:off x="452634" y="21510"/>
              <a:ext cx="8988127" cy="276999"/>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年度「専門職業人材の最新技能アップデートのための専修学校リカレント教育推進事業」企画提案書</a:t>
              </a:r>
              <a:r>
                <a:rPr kumimoji="1" lang="ja-JP" altLang="en-US" sz="1050" spc="-120" dirty="0">
                  <a:solidFill>
                    <a:schemeClr val="bg1"/>
                  </a:solidFill>
                  <a:latin typeface="+mj-ea"/>
                  <a:ea typeface="+mj-ea"/>
                </a:rPr>
                <a:t>（</a:t>
              </a:r>
              <a:r>
                <a:rPr kumimoji="1" lang="ja-JP" altLang="en-US" sz="1050" spc="-160" dirty="0">
                  <a:solidFill>
                    <a:schemeClr val="bg1"/>
                  </a:solidFill>
                  <a:latin typeface="+mj-ea"/>
                  <a:ea typeface="+mj-ea"/>
                </a:rPr>
                <a:t>アップデートプログラムの開発</a:t>
              </a:r>
              <a:r>
                <a:rPr kumimoji="1" lang="ja-JP" altLang="en-US" sz="1050" spc="-120" dirty="0">
                  <a:solidFill>
                    <a:schemeClr val="bg1"/>
                  </a:solidFill>
                  <a:latin typeface="+mj-ea"/>
                  <a:ea typeface="+mj-ea"/>
                </a:rPr>
                <a:t>）</a:t>
              </a:r>
              <a:r>
                <a:rPr kumimoji="1" lang="en-US" altLang="ja-JP" sz="1000" spc="-120" dirty="0">
                  <a:solidFill>
                    <a:schemeClr val="bg1"/>
                  </a:solidFill>
                  <a:latin typeface="+mj-ea"/>
                  <a:ea typeface="+mj-ea"/>
                </a:rPr>
                <a:t>(</a:t>
              </a:r>
              <a:fld id="{7DF22854-5471-4D76-A61C-50AF16AABE74}" type="slidenum">
                <a:rPr kumimoji="1" lang="en-US" altLang="ja-JP" sz="1000" spc="-120" smtClean="0">
                  <a:solidFill>
                    <a:schemeClr val="bg1"/>
                  </a:solidFill>
                  <a:latin typeface="+mj-ea"/>
                  <a:ea typeface="+mj-ea"/>
                </a:rPr>
                <a:t>8</a:t>
              </a:fld>
              <a:r>
                <a:rPr lang="en-US" altLang="ja-JP" sz="1000" spc="-120" dirty="0">
                  <a:solidFill>
                    <a:schemeClr val="bg1"/>
                  </a:solidFill>
                  <a:latin typeface="+mj-ea"/>
                  <a:ea typeface="+mj-ea"/>
                </a:rPr>
                <a:t>/16</a:t>
              </a:r>
              <a:r>
                <a:rPr lang="ja-JP" altLang="en-US" sz="1000" spc="-120" dirty="0">
                  <a:solidFill>
                    <a:schemeClr val="bg1"/>
                  </a:solidFill>
                  <a:latin typeface="+mj-ea"/>
                  <a:ea typeface="+mj-ea"/>
                </a:rPr>
                <a:t>）</a:t>
              </a:r>
              <a:endParaRPr kumimoji="1" lang="ja-JP" altLang="en-US" sz="1000" spc="-120" dirty="0">
                <a:solidFill>
                  <a:schemeClr val="bg1"/>
                </a:solidFill>
                <a:latin typeface="+mj-ea"/>
                <a:ea typeface="+mj-ea"/>
              </a:endParaRPr>
            </a:p>
          </p:txBody>
        </p:sp>
      </p:grpSp>
    </p:spTree>
    <p:extLst>
      <p:ext uri="{BB962C8B-B14F-4D97-AF65-F5344CB8AC3E}">
        <p14:creationId xmlns:p14="http://schemas.microsoft.com/office/powerpoint/2010/main" val="267646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6964" y="471623"/>
            <a:ext cx="391655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取組を効果的・効率的に実施するための工夫</a:t>
            </a:r>
          </a:p>
        </p:txBody>
      </p:sp>
      <p:sp>
        <p:nvSpPr>
          <p:cNvPr id="19" name="テキスト ボックス 18"/>
          <p:cNvSpPr txBox="1"/>
          <p:nvPr/>
        </p:nvSpPr>
        <p:spPr>
          <a:xfrm>
            <a:off x="128464" y="1052736"/>
            <a:ext cx="9649073" cy="1569660"/>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a:solidFill>
                  <a:srgbClr val="FFC000"/>
                </a:solidFill>
              </a:rPr>
              <a:t>▼様式自由</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▼行政機関、関係諸団体の協力や、専門家の参画など、事業を効果的・効率的に実施するための工夫や、提案者独自のノウハウなどを記載すること。</a:t>
            </a:r>
            <a:endParaRPr lang="en-US" altLang="ja-JP" sz="1200" dirty="0">
              <a:solidFill>
                <a:srgbClr val="FFC000"/>
              </a:solidFill>
            </a:endParaRPr>
          </a:p>
          <a:p>
            <a:endParaRPr lang="en-US" altLang="ja-JP" sz="1200" dirty="0">
              <a:solidFill>
                <a:srgbClr val="FFC000"/>
              </a:solidFill>
            </a:endParaRPr>
          </a:p>
          <a:p>
            <a:r>
              <a:rPr lang="ja-JP" altLang="en-US" sz="1200" dirty="0">
                <a:solidFill>
                  <a:srgbClr val="FFC000"/>
                </a:solidFill>
              </a:rPr>
              <a:t>▼記載する文字は、</a:t>
            </a:r>
            <a:r>
              <a:rPr lang="en-US" altLang="ja-JP" sz="1200" dirty="0">
                <a:solidFill>
                  <a:srgbClr val="FFC000"/>
                </a:solidFill>
              </a:rPr>
              <a:t>MS</a:t>
            </a:r>
            <a:r>
              <a:rPr lang="ja-JP" altLang="en-US" sz="1200" dirty="0">
                <a:solidFill>
                  <a:srgbClr val="FFC000"/>
                </a:solidFill>
              </a:rPr>
              <a:t>ｺﾞｼｯｸ </a:t>
            </a:r>
            <a:r>
              <a:rPr lang="en-US" altLang="ja-JP" sz="1200" dirty="0">
                <a:solidFill>
                  <a:srgbClr val="FFC000"/>
                </a:solidFill>
              </a:rPr>
              <a:t>or </a:t>
            </a:r>
            <a:r>
              <a:rPr lang="ja-JP" altLang="en-US" sz="1200" dirty="0">
                <a:solidFill>
                  <a:srgbClr val="FFC000"/>
                </a:solidFill>
              </a:rPr>
              <a:t>ﾒｲﾘｵ　１１ポイント以上とすること。</a:t>
            </a:r>
            <a:endParaRPr lang="en-US" altLang="ja-JP" sz="1200" dirty="0">
              <a:solidFill>
                <a:srgbClr val="FFC000"/>
              </a:solidFill>
            </a:endParaRPr>
          </a:p>
          <a:p>
            <a:endParaRPr lang="ja-JP" altLang="en-US" sz="1200" dirty="0">
              <a:solidFill>
                <a:srgbClr val="FFC000"/>
              </a:solidFill>
            </a:endParaRPr>
          </a:p>
        </p:txBody>
      </p:sp>
      <p:sp>
        <p:nvSpPr>
          <p:cNvPr id="8" name="テキスト ボックス 7"/>
          <p:cNvSpPr txBox="1"/>
          <p:nvPr/>
        </p:nvSpPr>
        <p:spPr>
          <a:xfrm>
            <a:off x="1266942" y="-14256"/>
            <a:ext cx="7373172" cy="307777"/>
          </a:xfrm>
          <a:prstGeom prst="rect">
            <a:avLst/>
          </a:prstGeom>
          <a:noFill/>
        </p:spPr>
        <p:txBody>
          <a:bodyPr wrap="none" rtlCol="0">
            <a:spAutoFit/>
          </a:bodyPr>
          <a:lstStyle/>
          <a:p>
            <a:pPr algn="ctr"/>
            <a:r>
              <a:rPr lang="ja-JP" altLang="en-US" sz="1400" spc="-120" dirty="0">
                <a:solidFill>
                  <a:schemeClr val="bg1"/>
                </a:solidFill>
                <a:latin typeface="+mj-ea"/>
              </a:rPr>
              <a:t>令和○年度「専修学校リカレント教育総合推進プロジェクト」企画提案書</a:t>
            </a:r>
            <a:r>
              <a:rPr lang="ja-JP" altLang="en-US" sz="1100" spc="-120" dirty="0">
                <a:solidFill>
                  <a:schemeClr val="bg1"/>
                </a:solidFill>
                <a:latin typeface="+mj-ea"/>
              </a:rPr>
              <a:t>（</a:t>
            </a:r>
            <a:r>
              <a:rPr lang="ja-JP" altLang="en-US" sz="1100" spc="-160" dirty="0">
                <a:solidFill>
                  <a:schemeClr val="bg1"/>
                </a:solidFill>
                <a:latin typeface="+mj-ea"/>
              </a:rPr>
              <a:t>リスタートプログラム</a:t>
            </a:r>
            <a:r>
              <a:rPr lang="ja-JP" altLang="en-US" sz="1100" spc="-120" dirty="0">
                <a:solidFill>
                  <a:schemeClr val="bg1"/>
                </a:solidFill>
                <a:latin typeface="+mj-ea"/>
              </a:rPr>
              <a:t>）</a:t>
            </a:r>
            <a:r>
              <a:rPr lang="en-US" altLang="ja-JP" sz="1050" spc="-120" dirty="0">
                <a:solidFill>
                  <a:schemeClr val="bg1"/>
                </a:solidFill>
                <a:latin typeface="+mj-ea"/>
              </a:rPr>
              <a:t>(</a:t>
            </a:r>
            <a:fld id="{7DF22854-5471-4D76-A61C-50AF16AABE74}" type="slidenum">
              <a:rPr lang="en-US" altLang="ja-JP" sz="1050" spc="-120" smtClean="0">
                <a:solidFill>
                  <a:schemeClr val="bg1"/>
                </a:solidFill>
                <a:latin typeface="+mj-ea"/>
              </a:rPr>
              <a:pPr algn="ctr"/>
              <a:t>9</a:t>
            </a:fld>
            <a:r>
              <a:rPr lang="en-US" altLang="ja-JP" sz="1050" spc="-120" dirty="0">
                <a:solidFill>
                  <a:schemeClr val="bg1"/>
                </a:solidFill>
                <a:latin typeface="+mj-ea"/>
              </a:rPr>
              <a:t>/14)</a:t>
            </a:r>
            <a:endParaRPr lang="ja-JP" altLang="en-US" sz="1050" spc="-120" dirty="0">
              <a:solidFill>
                <a:schemeClr val="bg1"/>
              </a:solidFill>
              <a:latin typeface="+mj-ea"/>
            </a:endParaRPr>
          </a:p>
        </p:txBody>
      </p:sp>
      <p:grpSp>
        <p:nvGrpSpPr>
          <p:cNvPr id="2" name="グループ化 1">
            <a:extLst>
              <a:ext uri="{FF2B5EF4-FFF2-40B4-BE49-F238E27FC236}">
                <a16:creationId xmlns:a16="http://schemas.microsoft.com/office/drawing/2014/main" id="{1DF17A6A-D89B-2C4B-005B-DB036AE23D07}"/>
              </a:ext>
            </a:extLst>
          </p:cNvPr>
          <p:cNvGrpSpPr/>
          <p:nvPr/>
        </p:nvGrpSpPr>
        <p:grpSpPr>
          <a:xfrm>
            <a:off x="0" y="0"/>
            <a:ext cx="9912302" cy="355076"/>
            <a:chOff x="-6302" y="-27384"/>
            <a:chExt cx="9912302" cy="355076"/>
          </a:xfrm>
        </p:grpSpPr>
        <p:sp>
          <p:nvSpPr>
            <p:cNvPr id="3" name="正方形/長方形 2">
              <a:extLst>
                <a:ext uri="{FF2B5EF4-FFF2-40B4-BE49-F238E27FC236}">
                  <a16:creationId xmlns:a16="http://schemas.microsoft.com/office/drawing/2014/main" id="{08442098-B5B4-7BFC-5ED4-6145AAFE3BFB}"/>
                </a:ext>
              </a:extLst>
            </p:cNvPr>
            <p:cNvSpPr/>
            <p:nvPr/>
          </p:nvSpPr>
          <p:spPr>
            <a:xfrm>
              <a:off x="-6302" y="-27384"/>
              <a:ext cx="9912302" cy="355076"/>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DCF47E79-54EA-95B2-BFEE-49D29089DADA}"/>
                </a:ext>
              </a:extLst>
            </p:cNvPr>
            <p:cNvSpPr txBox="1"/>
            <p:nvPr/>
          </p:nvSpPr>
          <p:spPr>
            <a:xfrm>
              <a:off x="287398" y="25373"/>
              <a:ext cx="9318599" cy="288000"/>
            </a:xfrm>
            <a:prstGeom prst="rect">
              <a:avLst/>
            </a:prstGeom>
            <a:noFill/>
          </p:spPr>
          <p:txBody>
            <a:bodyPr wrap="square" rtlCol="0">
              <a:spAutoFit/>
            </a:bodyPr>
            <a:lstStyle/>
            <a:p>
              <a:pPr algn="ctr"/>
              <a:r>
                <a:rPr lang="ja-JP" altLang="en-US" sz="1200" spc="-120" dirty="0">
                  <a:solidFill>
                    <a:schemeClr val="bg1"/>
                  </a:solidFill>
                  <a:latin typeface="+mj-ea"/>
                  <a:ea typeface="+mj-ea"/>
                </a:rPr>
                <a:t>令和○</a:t>
              </a:r>
              <a:r>
                <a:rPr kumimoji="1" lang="ja-JP" altLang="en-US" sz="1200" spc="-120" dirty="0">
                  <a:solidFill>
                    <a:schemeClr val="bg1"/>
                  </a:solidFill>
                  <a:latin typeface="+mj-ea"/>
                  <a:ea typeface="+mj-ea"/>
                </a:rPr>
                <a:t>年度「専門職業人材の最新技能アップデートのための専修学校リカレント教育推進事業」企画提案書</a:t>
              </a:r>
              <a:r>
                <a:rPr kumimoji="1" lang="ja-JP" altLang="en-US" sz="1050" spc="-120" dirty="0">
                  <a:solidFill>
                    <a:schemeClr val="bg1"/>
                  </a:solidFill>
                  <a:latin typeface="+mj-ea"/>
                  <a:ea typeface="+mj-ea"/>
                </a:rPr>
                <a:t>（</a:t>
              </a:r>
              <a:r>
                <a:rPr kumimoji="1" lang="ja-JP" altLang="en-US" sz="1050" spc="-160" dirty="0">
                  <a:solidFill>
                    <a:schemeClr val="bg1"/>
                  </a:solidFill>
                  <a:latin typeface="+mj-ea"/>
                  <a:ea typeface="+mj-ea"/>
                </a:rPr>
                <a:t>アップデートプログラムの開発</a:t>
              </a:r>
              <a:r>
                <a:rPr kumimoji="1" lang="ja-JP" altLang="en-US" sz="1050" spc="-120" dirty="0">
                  <a:solidFill>
                    <a:schemeClr val="bg1"/>
                  </a:solidFill>
                  <a:latin typeface="+mj-ea"/>
                  <a:ea typeface="+mj-ea"/>
                </a:rPr>
                <a:t>）</a:t>
              </a:r>
              <a:r>
                <a:rPr kumimoji="1" lang="en-US" altLang="ja-JP" sz="1000" spc="-120" dirty="0">
                  <a:solidFill>
                    <a:schemeClr val="bg1"/>
                  </a:solidFill>
                  <a:latin typeface="+mj-ea"/>
                  <a:ea typeface="+mj-ea"/>
                </a:rPr>
                <a:t>(</a:t>
              </a:r>
              <a:fld id="{7DF22854-5471-4D76-A61C-50AF16AABE74}" type="slidenum">
                <a:rPr kumimoji="1" lang="en-US" altLang="ja-JP" sz="1000" spc="-120" smtClean="0">
                  <a:solidFill>
                    <a:schemeClr val="bg1"/>
                  </a:solidFill>
                  <a:latin typeface="+mj-ea"/>
                  <a:ea typeface="+mj-ea"/>
                </a:rPr>
                <a:t>9</a:t>
              </a:fld>
              <a:r>
                <a:rPr lang="en-US" altLang="ja-JP" sz="1000" spc="-120" dirty="0">
                  <a:solidFill>
                    <a:schemeClr val="bg1"/>
                  </a:solidFill>
                  <a:latin typeface="+mj-ea"/>
                  <a:ea typeface="+mj-ea"/>
                </a:rPr>
                <a:t>/16</a:t>
              </a:r>
              <a:r>
                <a:rPr lang="ja-JP" altLang="en-US" sz="1000" spc="-120" dirty="0">
                  <a:solidFill>
                    <a:schemeClr val="bg1"/>
                  </a:solidFill>
                  <a:latin typeface="+mj-ea"/>
                  <a:ea typeface="+mj-ea"/>
                </a:rPr>
                <a:t>）</a:t>
              </a:r>
              <a:endParaRPr kumimoji="1" lang="ja-JP" altLang="en-US" sz="1000" spc="-120" dirty="0">
                <a:solidFill>
                  <a:schemeClr val="bg1"/>
                </a:solidFill>
                <a:latin typeface="+mj-ea"/>
                <a:ea typeface="+mj-ea"/>
              </a:endParaRPr>
            </a:p>
          </p:txBody>
        </p:sp>
      </p:grpSp>
    </p:spTree>
    <p:extLst>
      <p:ext uri="{BB962C8B-B14F-4D97-AF65-F5344CB8AC3E}">
        <p14:creationId xmlns:p14="http://schemas.microsoft.com/office/powerpoint/2010/main" val="1717250741"/>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ank">
  <a:themeElements>
    <a:clrScheme name="ユーザー定義 1">
      <a:dk1>
        <a:srgbClr val="323232"/>
      </a:dk1>
      <a:lt1>
        <a:sysClr val="window" lastClr="FFFFFF"/>
      </a:lt1>
      <a:dk2>
        <a:srgbClr val="505050"/>
      </a:dk2>
      <a:lt2>
        <a:srgbClr val="EEECE1"/>
      </a:lt2>
      <a:accent1>
        <a:srgbClr val="30A3B3"/>
      </a:accent1>
      <a:accent2>
        <a:srgbClr val="CC6B9C"/>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7864</TotalTime>
  <Words>3988</Words>
  <Application>Microsoft Office PowerPoint</Application>
  <PresentationFormat>A4 210 x 297 mm</PresentationFormat>
  <Paragraphs>571</Paragraphs>
  <Slides>16</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2</vt:i4>
      </vt:variant>
      <vt:variant>
        <vt:lpstr>埋め込まれた OLE サーバー</vt:lpstr>
      </vt:variant>
      <vt:variant>
        <vt:i4>1</vt:i4>
      </vt:variant>
      <vt:variant>
        <vt:lpstr>スライド タイトル</vt:lpstr>
      </vt:variant>
      <vt:variant>
        <vt:i4>16</vt:i4>
      </vt:variant>
    </vt:vector>
  </HeadingPairs>
  <TitlesOfParts>
    <vt:vector size="24" baseType="lpstr">
      <vt:lpstr>メイリオ</vt:lpstr>
      <vt:lpstr>游ゴシック</vt:lpstr>
      <vt:lpstr>游ゴシック Bold</vt:lpstr>
      <vt:lpstr>Arial</vt:lpstr>
      <vt:lpstr>Segoe UI</vt:lpstr>
      <vt:lpstr>blank</vt:lpstr>
      <vt:lpstr>1_blank</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小江謙太郎</cp:lastModifiedBy>
  <cp:revision>159</cp:revision>
  <cp:lastPrinted>2020-03-12T08:42:31Z</cp:lastPrinted>
  <dcterms:created xsi:type="dcterms:W3CDTF">2015-11-11T08:20:08Z</dcterms:created>
  <dcterms:modified xsi:type="dcterms:W3CDTF">2023-02-06T10:11:21Z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2022-02-04T08:31:54Z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243bb25d-d237-4d2f-a9b9-480b9b0ac44e</vt:lpwstr>
  </property>
  <property fmtid="{D5CDD505-2E9C-101B-9397-08002B2CF9AE}" pid="8" name="MSIP_Label_d899a617-f30e-4fb8-b81c-fb6d0b94ac5b_ContentBits">
    <vt:lpwstr>0</vt:lpwstr>
  </property>
</Properties>
</file>