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317" r:id="rId4"/>
    <p:sldId id="289" r:id="rId5"/>
    <p:sldId id="292" r:id="rId6"/>
    <p:sldId id="321" r:id="rId7"/>
    <p:sldId id="302" r:id="rId8"/>
    <p:sldId id="288" r:id="rId9"/>
    <p:sldId id="303" r:id="rId10"/>
    <p:sldId id="296" r:id="rId11"/>
    <p:sldId id="304" r:id="rId12"/>
    <p:sldId id="320" r:id="rId13"/>
    <p:sldId id="264" r:id="rId14"/>
    <p:sldId id="297" r:id="rId15"/>
    <p:sldId id="318" r:id="rId16"/>
    <p:sldId id="319" r:id="rId17"/>
    <p:sldId id="305" r:id="rId18"/>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073B4C"/>
    <a:srgbClr val="EF476F"/>
    <a:srgbClr val="EF9694"/>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622" autoAdjust="0"/>
  </p:normalViewPr>
  <p:slideViewPr>
    <p:cSldViewPr>
      <p:cViewPr varScale="1">
        <p:scale>
          <a:sx n="100" d="100"/>
          <a:sy n="100" d="100"/>
        </p:scale>
        <p:origin x="159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3842B9F-ECC9-41C1-B5AB-B9BE8FD4319D}"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B3316A6F-2A4F-425D-9F44-BC197F9D6791}" type="slidenum">
              <a:rPr kumimoji="1" lang="ja-JP" altLang="en-US" smtClean="0"/>
              <a:t>‹#›</a:t>
            </a:fld>
            <a:endParaRPr kumimoji="1" lang="ja-JP" altLang="en-US"/>
          </a:p>
        </p:txBody>
      </p:sp>
    </p:spTree>
    <p:extLst>
      <p:ext uri="{BB962C8B-B14F-4D97-AF65-F5344CB8AC3E}">
        <p14:creationId xmlns:p14="http://schemas.microsoft.com/office/powerpoint/2010/main" val="2341061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125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0132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26642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42306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742010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35386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33064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8949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267455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55106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05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53307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j-ea"/>
                <a:ea typeface="+mj-ea"/>
              </a:rPr>
              <a:t>事業名</a:t>
            </a:r>
          </a:p>
        </p:txBody>
      </p:sp>
      <p:sp>
        <p:nvSpPr>
          <p:cNvPr id="11" name="正方形/長方形 10"/>
          <p:cNvSpPr/>
          <p:nvPr/>
        </p:nvSpPr>
        <p:spPr>
          <a:xfrm>
            <a:off x="1260622" y="392212"/>
            <a:ext cx="8574698" cy="43204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200" dirty="0">
                <a:solidFill>
                  <a:srgbClr val="FFC000"/>
                </a:solidFill>
                <a:latin typeface="+mn-ea"/>
              </a:rPr>
              <a:t>（</a:t>
            </a:r>
            <a:r>
              <a:rPr kumimoji="1" lang="en-US" altLang="ja-JP" sz="1200" dirty="0">
                <a:solidFill>
                  <a:srgbClr val="FFC000"/>
                </a:solidFill>
                <a:latin typeface="+mn-ea"/>
              </a:rPr>
              <a:t>MS</a:t>
            </a:r>
            <a:r>
              <a:rPr kumimoji="1" lang="ja-JP" altLang="en-US" sz="1200" dirty="0">
                <a:solidFill>
                  <a:srgbClr val="FFC000"/>
                </a:solidFill>
                <a:latin typeface="+mn-ea"/>
              </a:rPr>
              <a:t>ｺﾞｼｯｸ </a:t>
            </a:r>
            <a:r>
              <a:rPr kumimoji="1" lang="en-US" altLang="ja-JP" sz="1200" dirty="0">
                <a:solidFill>
                  <a:srgbClr val="FFC000"/>
                </a:solidFill>
                <a:latin typeface="+mn-ea"/>
              </a:rPr>
              <a:t>or </a:t>
            </a:r>
            <a:r>
              <a:rPr kumimoji="1" lang="ja-JP" altLang="en-US" sz="1200" dirty="0">
                <a:solidFill>
                  <a:srgbClr val="FFC000"/>
                </a:solidFill>
                <a:latin typeface="+mn-ea"/>
              </a:rPr>
              <a:t>ﾒｲﾘｵ１４ポイント）</a:t>
            </a:r>
            <a:endParaRPr kumimoji="1" lang="ja-JP" altLang="en-US" sz="1400" dirty="0">
              <a:solidFill>
                <a:srgbClr val="FFC000"/>
              </a:solidFill>
              <a:latin typeface="+mn-ea"/>
            </a:endParaRPr>
          </a:p>
        </p:txBody>
      </p:sp>
      <p:sp>
        <p:nvSpPr>
          <p:cNvPr id="12" name="正方形/長方形 11"/>
          <p:cNvSpPr/>
          <p:nvPr/>
        </p:nvSpPr>
        <p:spPr>
          <a:xfrm>
            <a:off x="53464" y="882907"/>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提案者</a:t>
            </a:r>
            <a:endParaRPr kumimoji="1" lang="ja-JP" altLang="en-US" dirty="0">
              <a:latin typeface="+mj-ea"/>
              <a:ea typeface="+mj-ea"/>
            </a:endParaRPr>
          </a:p>
        </p:txBody>
      </p:sp>
      <p:sp>
        <p:nvSpPr>
          <p:cNvPr id="13" name="正方形/長方形 12"/>
          <p:cNvSpPr/>
          <p:nvPr/>
        </p:nvSpPr>
        <p:spPr>
          <a:xfrm>
            <a:off x="1269854" y="882907"/>
            <a:ext cx="8570768" cy="43204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△△専門学校（</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50918"/>
            <a:ext cx="1950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事業の趣旨・目的</a:t>
            </a:r>
          </a:p>
        </p:txBody>
      </p:sp>
      <p:sp>
        <p:nvSpPr>
          <p:cNvPr id="16" name="正方形/長方形 15"/>
          <p:cNvSpPr/>
          <p:nvPr/>
        </p:nvSpPr>
        <p:spPr>
          <a:xfrm>
            <a:off x="103204" y="2168062"/>
            <a:ext cx="4875000" cy="4651838"/>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２５行以内）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3" name="角丸四角形 22"/>
          <p:cNvSpPr/>
          <p:nvPr/>
        </p:nvSpPr>
        <p:spPr>
          <a:xfrm>
            <a:off x="5159510" y="1886274"/>
            <a:ext cx="1809714" cy="255155"/>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基本情報・目標等</a:t>
            </a:r>
          </a:p>
        </p:txBody>
      </p:sp>
      <p:sp>
        <p:nvSpPr>
          <p:cNvPr id="17" name="正方形/長方形 16"/>
          <p:cNvSpPr/>
          <p:nvPr/>
        </p:nvSpPr>
        <p:spPr>
          <a:xfrm>
            <a:off x="53464" y="1368583"/>
            <a:ext cx="1170000" cy="432048"/>
          </a:xfrm>
          <a:prstGeom prst="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所要経費</a:t>
            </a:r>
            <a:endParaRPr kumimoji="1" lang="ja-JP" altLang="en-US" dirty="0">
              <a:latin typeface="+mj-ea"/>
              <a:ea typeface="+mj-ea"/>
            </a:endParaRPr>
          </a:p>
        </p:txBody>
      </p:sp>
      <p:sp>
        <p:nvSpPr>
          <p:cNvPr id="18" name="正方形/長方形 17"/>
          <p:cNvSpPr/>
          <p:nvPr/>
        </p:nvSpPr>
        <p:spPr>
          <a:xfrm>
            <a:off x="1269854" y="1378108"/>
            <a:ext cx="8582682" cy="432000"/>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50" dirty="0">
                <a:solidFill>
                  <a:srgbClr val="FFC000"/>
                </a:solidFill>
                <a:latin typeface="+mn-ea"/>
              </a:rPr>
              <a:t>（</a:t>
            </a:r>
            <a:r>
              <a:rPr lang="en-US" altLang="ja-JP" sz="1050" dirty="0">
                <a:solidFill>
                  <a:srgbClr val="FFC000"/>
                </a:solidFill>
                <a:latin typeface="+mn-ea"/>
              </a:rPr>
              <a:t>MS</a:t>
            </a:r>
            <a:r>
              <a:rPr lang="ja-JP" altLang="en-US" sz="1050" dirty="0">
                <a:solidFill>
                  <a:srgbClr val="FFC000"/>
                </a:solidFill>
                <a:latin typeface="+mn-ea"/>
              </a:rPr>
              <a:t>ｺﾞｼｯｸ </a:t>
            </a:r>
            <a:r>
              <a:rPr lang="en-US" altLang="ja-JP" sz="1050" dirty="0">
                <a:solidFill>
                  <a:srgbClr val="FFC000"/>
                </a:solidFill>
                <a:latin typeface="+mn-ea"/>
              </a:rPr>
              <a:t>or </a:t>
            </a:r>
            <a:r>
              <a:rPr lang="ja-JP" altLang="en-US" sz="1050" dirty="0">
                <a:solidFill>
                  <a:srgbClr val="FFC000"/>
                </a:solidFill>
                <a:latin typeface="+mn-ea"/>
              </a:rPr>
              <a:t>ﾒｲﾘｵ　１４ポイント</a:t>
            </a:r>
            <a:r>
              <a:rPr kumimoji="1" lang="ja-JP" altLang="en-US" sz="1050" dirty="0">
                <a:solidFill>
                  <a:srgbClr val="FFC000"/>
                </a:solidFill>
                <a:latin typeface="+mn-ea"/>
              </a:rPr>
              <a:t>）　</a:t>
            </a:r>
            <a:r>
              <a:rPr kumimoji="1" lang="en-US" altLang="ja-JP" sz="1050" dirty="0">
                <a:solidFill>
                  <a:srgbClr val="FFC000"/>
                </a:solidFill>
                <a:latin typeface="+mn-ea"/>
              </a:rPr>
              <a:t>※</a:t>
            </a:r>
            <a:r>
              <a:rPr kumimoji="1" lang="ja-JP" altLang="en-US" sz="1050" dirty="0">
                <a:solidFill>
                  <a:srgbClr val="FFC000"/>
                </a:solidFill>
                <a:latin typeface="+mn-ea"/>
              </a:rPr>
              <a:t>千円未満切捨て</a:t>
            </a:r>
          </a:p>
        </p:txBody>
      </p:sp>
      <p:grpSp>
        <p:nvGrpSpPr>
          <p:cNvPr id="3" name="グループ化 2">
            <a:extLst>
              <a:ext uri="{FF2B5EF4-FFF2-40B4-BE49-F238E27FC236}">
                <a16:creationId xmlns:a16="http://schemas.microsoft.com/office/drawing/2014/main" id="{C71A0321-BB95-2526-626A-5A91B16D4122}"/>
              </a:ext>
            </a:extLst>
          </p:cNvPr>
          <p:cNvGrpSpPr/>
          <p:nvPr/>
        </p:nvGrpSpPr>
        <p:grpSpPr>
          <a:xfrm>
            <a:off x="-59829" y="-27384"/>
            <a:ext cx="10158122" cy="355076"/>
            <a:chOff x="-59829" y="-27384"/>
            <a:chExt cx="10158122" cy="355076"/>
          </a:xfrm>
        </p:grpSpPr>
        <p:sp>
          <p:nvSpPr>
            <p:cNvPr id="6" name="正方形/長方形 5"/>
            <p:cNvSpPr/>
            <p:nvPr/>
          </p:nvSpPr>
          <p:spPr>
            <a:xfrm>
              <a:off x="0" y="-27384"/>
              <a:ext cx="9906000"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59829" y="12998"/>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sp>
          <p:nvSpPr>
            <p:cNvPr id="2" name="テキスト ボックス 1"/>
            <p:cNvSpPr txBox="1"/>
            <p:nvPr/>
          </p:nvSpPr>
          <p:spPr>
            <a:xfrm>
              <a:off x="8808530" y="34463"/>
              <a:ext cx="1289763" cy="276999"/>
            </a:xfrm>
            <a:prstGeom prst="rect">
              <a:avLst/>
            </a:prstGeom>
            <a:noFill/>
          </p:spPr>
          <p:txBody>
            <a:bodyPr wrap="square" rtlCol="0">
              <a:spAutoFit/>
            </a:bodyPr>
            <a:lstStyle/>
            <a:p>
              <a:r>
                <a:rPr lang="en-US" altLang="ja-JP" sz="1200" b="1" dirty="0">
                  <a:solidFill>
                    <a:schemeClr val="bg1"/>
                  </a:solidFill>
                </a:rPr>
                <a:t>【</a:t>
              </a:r>
              <a:r>
                <a:rPr kumimoji="1" lang="ja-JP" altLang="en-US" sz="1200" b="1" dirty="0">
                  <a:solidFill>
                    <a:schemeClr val="bg1"/>
                  </a:solidFill>
                </a:rPr>
                <a:t>様式１ー１</a:t>
              </a:r>
              <a:r>
                <a:rPr kumimoji="1" lang="en-US" altLang="ja-JP" sz="1200" b="1" dirty="0">
                  <a:solidFill>
                    <a:schemeClr val="bg1"/>
                  </a:solidFill>
                </a:rPr>
                <a:t>】</a:t>
              </a:r>
              <a:endParaRPr kumimoji="1" lang="ja-JP" altLang="en-US" sz="1200" b="1" dirty="0">
                <a:solidFill>
                  <a:schemeClr val="bg1"/>
                </a:solidFill>
              </a:endParaRPr>
            </a:p>
          </p:txBody>
        </p:sp>
      </p:grpSp>
      <p:sp>
        <p:nvSpPr>
          <p:cNvPr id="25" name="角丸四角形 6"/>
          <p:cNvSpPr/>
          <p:nvPr/>
        </p:nvSpPr>
        <p:spPr>
          <a:xfrm>
            <a:off x="7058276" y="-791397"/>
            <a:ext cx="3740044"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cxnSp>
        <p:nvCxnSpPr>
          <p:cNvPr id="26" name="直線矢印コネクタ 25"/>
          <p:cNvCxnSpPr/>
          <p:nvPr/>
        </p:nvCxnSpPr>
        <p:spPr>
          <a:xfrm flipH="1">
            <a:off x="8597692" y="-308740"/>
            <a:ext cx="79784" cy="26119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表 14">
            <a:extLst>
              <a:ext uri="{FF2B5EF4-FFF2-40B4-BE49-F238E27FC236}">
                <a16:creationId xmlns:a16="http://schemas.microsoft.com/office/drawing/2014/main" id="{22BE5EDB-D938-0408-89D3-D959713522EA}"/>
              </a:ext>
            </a:extLst>
          </p:cNvPr>
          <p:cNvGraphicFramePr>
            <a:graphicFrameLocks noGrp="1"/>
          </p:cNvGraphicFramePr>
          <p:nvPr>
            <p:extLst>
              <p:ext uri="{D42A27DB-BD31-4B8C-83A1-F6EECF244321}">
                <p14:modId xmlns:p14="http://schemas.microsoft.com/office/powerpoint/2010/main" val="1143390160"/>
              </p:ext>
            </p:extLst>
          </p:nvPr>
        </p:nvGraphicFramePr>
        <p:xfrm>
          <a:off x="5186716" y="2168062"/>
          <a:ext cx="4616080" cy="4573303"/>
        </p:xfrm>
        <a:graphic>
          <a:graphicData uri="http://schemas.openxmlformats.org/drawingml/2006/table">
            <a:tbl>
              <a:tblPr firstRow="1" bandRow="1">
                <a:tableStyleId>{5C22544A-7EE6-4342-B048-85BDC9FD1C3A}</a:tableStyleId>
              </a:tblPr>
              <a:tblGrid>
                <a:gridCol w="2430580">
                  <a:extLst>
                    <a:ext uri="{9D8B030D-6E8A-4147-A177-3AD203B41FA5}">
                      <a16:colId xmlns:a16="http://schemas.microsoft.com/office/drawing/2014/main" val="1798514392"/>
                    </a:ext>
                  </a:extLst>
                </a:gridCol>
                <a:gridCol w="2185500">
                  <a:extLst>
                    <a:ext uri="{9D8B030D-6E8A-4147-A177-3AD203B41FA5}">
                      <a16:colId xmlns:a16="http://schemas.microsoft.com/office/drawing/2014/main" val="2018011506"/>
                    </a:ext>
                  </a:extLst>
                </a:gridCol>
              </a:tblGrid>
              <a:tr h="308091">
                <a:tc>
                  <a:txBody>
                    <a:bodyPr/>
                    <a:lstStyle/>
                    <a:p>
                      <a:pPr algn="ctr"/>
                      <a:r>
                        <a:rPr kumimoji="1" lang="ja-JP" altLang="en-US" sz="1400" dirty="0"/>
                        <a:t>基本情報</a:t>
                      </a:r>
                    </a:p>
                  </a:txBody>
                  <a:tcPr/>
                </a:tc>
                <a:tc>
                  <a:txBody>
                    <a:bodyPr/>
                    <a:lstStyle/>
                    <a:p>
                      <a:pPr algn="ctr"/>
                      <a:r>
                        <a:rPr kumimoji="1" lang="ja-JP" altLang="en-US" sz="1400" dirty="0"/>
                        <a:t>内容・目標等</a:t>
                      </a:r>
                    </a:p>
                  </a:txBody>
                  <a:tcPr/>
                </a:tc>
                <a:extLst>
                  <a:ext uri="{0D108BD9-81ED-4DB2-BD59-A6C34878D82A}">
                    <a16:rowId xmlns:a16="http://schemas.microsoft.com/office/drawing/2014/main" val="3640936685"/>
                  </a:ext>
                </a:extLst>
              </a:tr>
              <a:tr h="478076">
                <a:tc>
                  <a:txBody>
                    <a:bodyPr/>
                    <a:lstStyle/>
                    <a:p>
                      <a:r>
                        <a:rPr kumimoji="1" lang="ja-JP" altLang="en-US" sz="1100" dirty="0"/>
                        <a:t>対象とする職業・分野</a:t>
                      </a:r>
                    </a:p>
                  </a:txBody>
                  <a:tcPr anchor="ctr"/>
                </a:tc>
                <a:tc>
                  <a:txBody>
                    <a:bodyPr/>
                    <a:lstStyle/>
                    <a:p>
                      <a:endParaRPr kumimoji="1" lang="ja-JP" altLang="en-US" sz="1100" dirty="0"/>
                    </a:p>
                  </a:txBody>
                  <a:tcPr anchor="ctr"/>
                </a:tc>
                <a:extLst>
                  <a:ext uri="{0D108BD9-81ED-4DB2-BD59-A6C34878D82A}">
                    <a16:rowId xmlns:a16="http://schemas.microsoft.com/office/drawing/2014/main" val="3522653618"/>
                  </a:ext>
                </a:extLst>
              </a:tr>
              <a:tr h="4780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学習ターゲット、目指すべき人材像</a:t>
                      </a:r>
                    </a:p>
                  </a:txBody>
                  <a:tcPr anchor="ctr"/>
                </a:tc>
                <a:tc>
                  <a:txBody>
                    <a:bodyPr/>
                    <a:lstStyle/>
                    <a:p>
                      <a:endParaRPr kumimoji="1" lang="ja-JP" altLang="en-US" sz="1100" dirty="0"/>
                    </a:p>
                  </a:txBody>
                  <a:tcPr anchor="ctr"/>
                </a:tc>
                <a:extLst>
                  <a:ext uri="{0D108BD9-81ED-4DB2-BD59-A6C34878D82A}">
                    <a16:rowId xmlns:a16="http://schemas.microsoft.com/office/drawing/2014/main" val="3781373548"/>
                  </a:ext>
                </a:extLst>
              </a:tr>
              <a:tr h="5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対象者のレベル（当該プログラムの内容に関する基礎知識の有無）</a:t>
                      </a:r>
                    </a:p>
                  </a:txBody>
                  <a:tcPr anchor="ctr"/>
                </a:tc>
                <a:tc>
                  <a:txBody>
                    <a:bodyPr/>
                    <a:lstStyle/>
                    <a:p>
                      <a:r>
                        <a:rPr kumimoji="1" lang="ja-JP" altLang="en-US" sz="1100" dirty="0"/>
                        <a:t>（例）基本的な知識を要することを必須とする</a:t>
                      </a:r>
                    </a:p>
                  </a:txBody>
                  <a:tcPr anchor="ctr"/>
                </a:tc>
                <a:extLst>
                  <a:ext uri="{0D108BD9-81ED-4DB2-BD59-A6C34878D82A}">
                    <a16:rowId xmlns:a16="http://schemas.microsoft.com/office/drawing/2014/main" val="4111834577"/>
                  </a:ext>
                </a:extLst>
              </a:tr>
              <a:tr h="5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プログラム受講後に想定される受講者のキャリア・受講者が目指す姿</a:t>
                      </a:r>
                    </a:p>
                  </a:txBody>
                  <a:tcPr anchor="ctr"/>
                </a:tc>
                <a:tc>
                  <a:txBody>
                    <a:bodyPr/>
                    <a:lstStyle/>
                    <a:p>
                      <a:r>
                        <a:rPr kumimoji="1" lang="ja-JP" altLang="en-US" sz="1100" dirty="0"/>
                        <a:t>（例）所属企業内での○○に関するプロジェクトリーダー</a:t>
                      </a:r>
                    </a:p>
                  </a:txBody>
                  <a:tcPr anchor="ctr"/>
                </a:tc>
                <a:extLst>
                  <a:ext uri="{0D108BD9-81ED-4DB2-BD59-A6C34878D82A}">
                    <a16:rowId xmlns:a16="http://schemas.microsoft.com/office/drawing/2014/main" val="4266981890"/>
                  </a:ext>
                </a:extLst>
              </a:tr>
              <a:tr h="5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開発するプログラムの目標受講者数</a:t>
                      </a: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（１期間あたり）</a:t>
                      </a:r>
                    </a:p>
                  </a:txBody>
                  <a:tcPr anchor="ctr"/>
                </a:tc>
                <a:tc>
                  <a:txBody>
                    <a:bodyPr/>
                    <a:lstStyle/>
                    <a:p>
                      <a:r>
                        <a:rPr kumimoji="1" lang="ja-JP" altLang="en-US" sz="1100" dirty="0"/>
                        <a:t>○○人</a:t>
                      </a:r>
                    </a:p>
                  </a:txBody>
                  <a:tcPr anchor="ctr"/>
                </a:tc>
                <a:extLst>
                  <a:ext uri="{0D108BD9-81ED-4DB2-BD59-A6C34878D82A}">
                    <a16:rowId xmlns:a16="http://schemas.microsoft.com/office/drawing/2014/main" val="2692122277"/>
                  </a:ext>
                </a:extLst>
              </a:tr>
              <a:tr h="551510">
                <a:tc>
                  <a:txBody>
                    <a:bodyPr/>
                    <a:lstStyle/>
                    <a:p>
                      <a:r>
                        <a:rPr kumimoji="1" lang="ja-JP" altLang="en-US" sz="1100" dirty="0"/>
                        <a:t>開発するプログラムの総授業時数</a:t>
                      </a: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（１期間あたり）</a:t>
                      </a:r>
                    </a:p>
                  </a:txBody>
                  <a:tcPr anchor="ctr"/>
                </a:tc>
                <a:tc>
                  <a:txBody>
                    <a:bodyPr/>
                    <a:lstStyle/>
                    <a:p>
                      <a:r>
                        <a:rPr kumimoji="1" lang="ja-JP" altLang="en-US" sz="1100" dirty="0"/>
                        <a:t>○○時間</a:t>
                      </a:r>
                    </a:p>
                  </a:txBody>
                  <a:tcPr anchor="ctr"/>
                </a:tc>
                <a:extLst>
                  <a:ext uri="{0D108BD9-81ED-4DB2-BD59-A6C34878D82A}">
                    <a16:rowId xmlns:a16="http://schemas.microsoft.com/office/drawing/2014/main" val="2003998498"/>
                  </a:ext>
                </a:extLst>
              </a:tr>
              <a:tr h="5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開発するプログラムの想定受講期間</a:t>
                      </a: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（１期間あたり）</a:t>
                      </a:r>
                    </a:p>
                  </a:txBody>
                  <a:tcPr anchor="ctr"/>
                </a:tc>
                <a:tc>
                  <a:txBody>
                    <a:bodyPr/>
                    <a:lstStyle/>
                    <a:p>
                      <a:r>
                        <a:rPr kumimoji="1" lang="ja-JP" altLang="en-US" sz="1100" dirty="0"/>
                        <a:t>○か月</a:t>
                      </a:r>
                    </a:p>
                  </a:txBody>
                  <a:tcPr anchor="ctr"/>
                </a:tc>
                <a:extLst>
                  <a:ext uri="{0D108BD9-81ED-4DB2-BD59-A6C34878D82A}">
                    <a16:rowId xmlns:a16="http://schemas.microsoft.com/office/drawing/2014/main" val="909635635"/>
                  </a:ext>
                </a:extLst>
              </a:tr>
              <a:tr h="5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ｅ</a:t>
                      </a:r>
                      <a:r>
                        <a:rPr kumimoji="1" lang="en-US" altLang="ja-JP" sz="1100" dirty="0"/>
                        <a:t>-</a:t>
                      </a:r>
                      <a:r>
                        <a:rPr kumimoji="1" lang="ja-JP" altLang="en-US" sz="1100" dirty="0"/>
                        <a:t>ラーニングの実施の有無</a:t>
                      </a:r>
                    </a:p>
                  </a:txBody>
                  <a:tcPr anchor="ctr"/>
                </a:tc>
                <a:tc>
                  <a:txBody>
                    <a:bodyPr/>
                    <a:lstStyle/>
                    <a:p>
                      <a:r>
                        <a:rPr kumimoji="1" lang="ja-JP" altLang="en-US" sz="1100" dirty="0"/>
                        <a:t>有・無</a:t>
                      </a:r>
                    </a:p>
                  </a:txBody>
                  <a:tcPr anchor="ctr"/>
                </a:tc>
                <a:extLst>
                  <a:ext uri="{0D108BD9-81ED-4DB2-BD59-A6C34878D82A}">
                    <a16:rowId xmlns:a16="http://schemas.microsoft.com/office/drawing/2014/main" val="684591694"/>
                  </a:ext>
                </a:extLst>
              </a:tr>
            </a:tbl>
          </a:graphicData>
        </a:graphic>
      </p:graphicFrame>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464" y="476672"/>
            <a:ext cx="3700525"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事業実施に伴うアウトプット（成果物）</a:t>
            </a:r>
          </a:p>
        </p:txBody>
      </p:sp>
      <p:sp>
        <p:nvSpPr>
          <p:cNvPr id="3" name="テキスト ボックス 2"/>
          <p:cNvSpPr txBox="1"/>
          <p:nvPr/>
        </p:nvSpPr>
        <p:spPr>
          <a:xfrm>
            <a:off x="733312" y="2132856"/>
            <a:ext cx="8280000" cy="2308324"/>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▼「就職氷河期世代の講座受講者の就職者数を●人にする」など、ＫＰＩ（</a:t>
            </a:r>
            <a:r>
              <a:rPr lang="en-US" altLang="ja-JP" sz="1200" dirty="0">
                <a:solidFill>
                  <a:srgbClr val="FFC000"/>
                </a:solidFill>
                <a:latin typeface="+mn-ea"/>
              </a:rPr>
              <a:t>Key Performance Indicator</a:t>
            </a:r>
            <a:r>
              <a:rPr lang="ja-JP" altLang="en-US" sz="1200" dirty="0">
                <a:solidFill>
                  <a:srgbClr val="FFC000"/>
                </a:solidFill>
                <a:latin typeface="+mn-ea"/>
              </a:rPr>
              <a:t>）を定め、具体的な目標値を示すこと。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2" name="グループ化 1">
            <a:extLst>
              <a:ext uri="{FF2B5EF4-FFF2-40B4-BE49-F238E27FC236}">
                <a16:creationId xmlns:a16="http://schemas.microsoft.com/office/drawing/2014/main" id="{BB65A2EB-8A6B-D4DE-3173-39A0F06A8150}"/>
              </a:ext>
            </a:extLst>
          </p:cNvPr>
          <p:cNvGrpSpPr/>
          <p:nvPr/>
        </p:nvGrpSpPr>
        <p:grpSpPr>
          <a:xfrm>
            <a:off x="0" y="0"/>
            <a:ext cx="9912302" cy="355076"/>
            <a:chOff x="-6302" y="-27384"/>
            <a:chExt cx="9912302" cy="355076"/>
          </a:xfrm>
        </p:grpSpPr>
        <p:sp>
          <p:nvSpPr>
            <p:cNvPr id="4" name="正方形/長方形 3">
              <a:extLst>
                <a:ext uri="{FF2B5EF4-FFF2-40B4-BE49-F238E27FC236}">
                  <a16:creationId xmlns:a16="http://schemas.microsoft.com/office/drawing/2014/main" id="{8BBDD5F1-3BCD-49F9-A0E9-E9484D7FCC01}"/>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DEA982F2-12EF-60B4-C257-05D46114D5A4}"/>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10</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313574377"/>
              </p:ext>
            </p:extLst>
          </p:nvPr>
        </p:nvGraphicFramePr>
        <p:xfrm>
          <a:off x="331506" y="828482"/>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rowSpan="2">
                  <a:txBody>
                    <a:bodyPr/>
                    <a:lstStyle/>
                    <a:p>
                      <a:pPr algn="ctr"/>
                      <a:r>
                        <a:rPr kumimoji="1" lang="ja-JP" altLang="en-US" sz="1400" dirty="0"/>
                        <a:t>単位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gridSpan="3">
                  <a:txBody>
                    <a:bodyPr/>
                    <a:lstStyle/>
                    <a:p>
                      <a:pPr algn="ctr"/>
                      <a:r>
                        <a:rPr kumimoji="1" lang="ja-JP" altLang="en-US" sz="1400" dirty="0"/>
                        <a:t>目標値</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r>
                        <a:rPr kumimoji="1" lang="en-US" altLang="ja-JP" sz="1100" dirty="0"/>
                        <a:t>【</a:t>
                      </a:r>
                      <a:r>
                        <a:rPr kumimoji="1" lang="ja-JP" altLang="en-US" sz="1100" dirty="0"/>
                        <a:t>必須</a:t>
                      </a:r>
                      <a:r>
                        <a:rPr kumimoji="1" lang="en-US" altLang="ja-JP" sz="1100" dirty="0"/>
                        <a:t>】</a:t>
                      </a:r>
                      <a:r>
                        <a:rPr kumimoji="1" lang="ja-JP" altLang="en-US" sz="1100" dirty="0"/>
                        <a:t>開発するプログラムの受講者数</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r>
                        <a:rPr kumimoji="1" lang="ja-JP" altLang="en-US" sz="1100" dirty="0"/>
                        <a:t>人</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311393" y="2564904"/>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lang="ja-JP" altLang="en-US" sz="1200" dirty="0">
                <a:solidFill>
                  <a:srgbClr val="FFC000"/>
                </a:solidFill>
                <a:latin typeface="メイリオ"/>
                <a:ea typeface="メイリオ"/>
              </a:rPr>
              <a:t>受講者</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lang="en-US" altLang="ja-JP" sz="1200" dirty="0">
                <a:solidFill>
                  <a:srgbClr val="FFC000"/>
                </a:solidFill>
                <a:latin typeface="メイリオ"/>
                <a:ea typeface="メイリオ"/>
              </a:rPr>
              <a:t>KPI</a:t>
            </a:r>
            <a:r>
              <a:rPr lang="ja-JP" altLang="en-US" sz="1200" dirty="0">
                <a:solidFill>
                  <a:srgbClr val="FFC000"/>
                </a:solidFill>
                <a:latin typeface="メイリオ"/>
                <a:ea typeface="メイリオ"/>
              </a:rPr>
              <a:t>の測定方法」については、</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D0F496C-0224-89B7-4796-604863F84BDE}"/>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A694537C-A5AF-16EF-27AC-A4893F980A2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49EEE06-A0A0-C5C4-A216-E953DD6121CF}"/>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11</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本事業終了後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▼開発した教育カリキュラム・プログラムをどこで、どのように活用し、横展開を図ることを検討しているのか。またその見通しについて、具体的に記載すること。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▼事業期間終了後におけるフォローアップ体制・方法についても具体的に記載すること。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59655BB-897D-2DE8-C420-089E8ED679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8ECC358-49C1-9930-9176-F07483DEC10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9A0AC26F-7848-EC22-A3BC-FBE9058BBBF7}"/>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12</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289863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◆借損料</a:t>
            </a:r>
            <a:endParaRPr lang="en-US" altLang="ja-JP" sz="800" u="sng" dirty="0">
              <a:solidFill>
                <a:srgbClr val="118BB2"/>
              </a:solidFill>
            </a:endParaRPr>
          </a:p>
          <a:p>
            <a:r>
              <a:rPr lang="ja-JP" altLang="en-US" sz="800" dirty="0">
                <a:solidFill>
                  <a:srgbClr val="118BB2"/>
                </a:solidFill>
              </a:rPr>
              <a:t>・企画推進委員会会議室借料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pPr marL="88900" indent="-88900"/>
            <a:r>
              <a:rPr lang="ja-JP" altLang="en-US" sz="800" dirty="0">
                <a:solidFill>
                  <a:srgbClr val="118BB2"/>
                </a:solidFill>
              </a:rPr>
              <a:t>・ﾌﾟﾛｸﾞﾗﾑ開発分科会会議室借料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・ｻｰﾊﾞｰﾚﾝﾀﾙ代</a:t>
            </a:r>
            <a:endParaRPr lang="en-US" altLang="ja-JP" sz="800" dirty="0">
              <a:solidFill>
                <a:srgbClr val="118BB2"/>
              </a:solidFill>
            </a:endParaRPr>
          </a:p>
          <a:p>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◆通信運搬費</a:t>
            </a:r>
            <a:endParaRPr lang="en-US" altLang="ja-JP" sz="800" u="sng" dirty="0">
              <a:solidFill>
                <a:srgbClr val="118BB2"/>
              </a:solidFill>
            </a:endParaRPr>
          </a:p>
          <a:p>
            <a:pPr lvl="0"/>
            <a:r>
              <a:rPr lang="ja-JP" altLang="en-US" sz="800" dirty="0">
                <a:solidFill>
                  <a:srgbClr val="118BB2"/>
                </a:solidFill>
              </a:rPr>
              <a:t>・報告書郵送費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・実証講座案内郵送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endParaRPr lang="en-US" altLang="ja-JP" sz="800" dirty="0">
              <a:solidFill>
                <a:srgbClr val="118BB2"/>
              </a:solidFill>
            </a:endParaRPr>
          </a:p>
          <a:p>
            <a:pPr lvl="0"/>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r>
              <a:rPr lang="ja-JP" altLang="en-US" sz="800" dirty="0">
                <a:solidFill>
                  <a:srgbClr val="118BB2"/>
                </a:solidFill>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◆諸謝金</a:t>
            </a:r>
            <a:endParaRPr lang="en-US" altLang="ja-JP" sz="800" u="sng" dirty="0">
              <a:solidFill>
                <a:srgbClr val="118BB2"/>
              </a:solidFill>
            </a:endParaRPr>
          </a:p>
          <a:p>
            <a:r>
              <a:rPr lang="ja-JP" altLang="en-US" sz="800" dirty="0">
                <a:solidFill>
                  <a:srgbClr val="118BB2"/>
                </a:solidFill>
              </a:rPr>
              <a:t>・企画推進委員会謝金</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◆消耗品費</a:t>
            </a:r>
            <a:endParaRPr kumimoji="1" lang="en-US" altLang="ja-JP" sz="800" u="sng" dirty="0">
              <a:solidFill>
                <a:srgbClr val="118BB2"/>
              </a:solidFill>
            </a:endParaRPr>
          </a:p>
          <a:p>
            <a:r>
              <a:rPr kumimoji="1" lang="ja-JP" altLang="en-US" sz="800" dirty="0">
                <a:solidFill>
                  <a:srgbClr val="118BB2"/>
                </a:solidFill>
              </a:rPr>
              <a:t>・ﾎﾞｰﾙﾍﾟﾝ</a:t>
            </a:r>
            <a:r>
              <a:rPr lang="ja-JP" altLang="en-US" sz="800" dirty="0">
                <a:solidFill>
                  <a:srgbClr val="118BB2"/>
                </a:solidFill>
              </a:rPr>
              <a:t>　　　〇百円</a:t>
            </a:r>
            <a:r>
              <a:rPr lang="en-US" altLang="ja-JP" sz="800" dirty="0">
                <a:solidFill>
                  <a:srgbClr val="118BB2"/>
                </a:solidFill>
              </a:rPr>
              <a:t>×</a:t>
            </a:r>
            <a:r>
              <a:rPr lang="ja-JP" altLang="en-US" sz="800" dirty="0">
                <a:solidFill>
                  <a:srgbClr val="118BB2"/>
                </a:solidFill>
              </a:rPr>
              <a:t>〇本</a:t>
            </a:r>
            <a:endParaRPr lang="en-US" altLang="ja-JP" sz="800" dirty="0">
              <a:solidFill>
                <a:srgbClr val="118BB2"/>
              </a:solidFill>
            </a:endParaRPr>
          </a:p>
          <a:p>
            <a:r>
              <a:rPr kumimoji="1" lang="ja-JP" altLang="en-US" sz="800" dirty="0">
                <a:solidFill>
                  <a:srgbClr val="118BB2"/>
                </a:solidFill>
              </a:rPr>
              <a:t>・ﾊｰﾄﾞﾌｧｲﾙ　〇千円</a:t>
            </a:r>
            <a:r>
              <a:rPr kumimoji="1" lang="en-US" altLang="ja-JP" sz="800" dirty="0">
                <a:solidFill>
                  <a:srgbClr val="118BB2"/>
                </a:solidFill>
              </a:rPr>
              <a:t>×</a:t>
            </a:r>
            <a:r>
              <a:rPr kumimoji="1" lang="ja-JP" altLang="en-US" sz="800" dirty="0">
                <a:solidFill>
                  <a:srgbClr val="118BB2"/>
                </a:solidFill>
              </a:rPr>
              <a:t>〇冊</a:t>
            </a:r>
            <a:endParaRPr kumimoji="1" lang="en-US" altLang="ja-JP" sz="800" dirty="0">
              <a:solidFill>
                <a:srgbClr val="118BB2"/>
              </a:solidFill>
            </a:endParaRPr>
          </a:p>
          <a:p>
            <a:r>
              <a:rPr kumimoji="1" lang="ja-JP" altLang="en-US" sz="800" dirty="0">
                <a:solidFill>
                  <a:srgbClr val="118BB2"/>
                </a:solidFill>
              </a:rPr>
              <a:t>・</a:t>
            </a:r>
            <a:endParaRPr kumimoji="1" lang="en-US" altLang="ja-JP" sz="800" dirty="0">
              <a:solidFill>
                <a:srgbClr val="118BB2"/>
              </a:solidFill>
            </a:endParaRPr>
          </a:p>
          <a:p>
            <a:r>
              <a:rPr lang="ja-JP" altLang="en-US" sz="800" dirty="0">
                <a:solidFill>
                  <a:srgbClr val="118BB2"/>
                </a:solidFill>
              </a:rPr>
              <a:t>・</a:t>
            </a:r>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kumimoji="1" lang="ja-JP" altLang="en-US" sz="800" dirty="0">
                <a:solidFill>
                  <a:srgbClr val="118BB2"/>
                </a:solidFill>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◆雑役務費</a:t>
            </a:r>
            <a:endParaRPr lang="en-US" altLang="ja-JP" sz="800" u="sng" dirty="0">
              <a:solidFill>
                <a:srgbClr val="118BB2"/>
              </a:solidFill>
            </a:endParaRPr>
          </a:p>
          <a:p>
            <a:pPr lvl="0"/>
            <a:r>
              <a:rPr lang="ja-JP" altLang="en-US" sz="800" dirty="0">
                <a:solidFill>
                  <a:srgbClr val="118BB2"/>
                </a:solidFill>
              </a:rPr>
              <a:t>・</a:t>
            </a:r>
            <a:r>
              <a:rPr lang="en-US" altLang="ja-JP" sz="800" dirty="0">
                <a:solidFill>
                  <a:srgbClr val="118BB2"/>
                </a:solidFill>
              </a:rPr>
              <a:t>Web</a:t>
            </a:r>
            <a:r>
              <a:rPr lang="ja-JP" altLang="en-US" sz="800" dirty="0">
                <a:solidFill>
                  <a:srgbClr val="118BB2"/>
                </a:solidFill>
              </a:rPr>
              <a:t>ｻｲﾄ構築　　〇〇〇円</a:t>
            </a:r>
            <a:endParaRPr lang="en-US" altLang="ja-JP" sz="800" dirty="0">
              <a:solidFill>
                <a:srgbClr val="118BB2"/>
              </a:solidFill>
            </a:endParaRPr>
          </a:p>
          <a:p>
            <a:pPr lvl="0"/>
            <a:r>
              <a:rPr lang="ja-JP" altLang="en-US" sz="800" dirty="0">
                <a:solidFill>
                  <a:srgbClr val="118BB2"/>
                </a:solidFill>
              </a:rPr>
              <a:t>・報告書印刷費　 　〇〇〇円</a:t>
            </a:r>
            <a:endParaRPr lang="en-US" altLang="ja-JP" sz="800" dirty="0">
              <a:solidFill>
                <a:srgbClr val="118BB2"/>
              </a:solidFill>
            </a:endParaRPr>
          </a:p>
          <a:p>
            <a:pPr lvl="0"/>
            <a:r>
              <a:rPr lang="ja-JP" altLang="en-US" sz="800" dirty="0">
                <a:solidFill>
                  <a:srgbClr val="118BB2"/>
                </a:solidFill>
              </a:rPr>
              <a:t>・事務職員派遣　　</a:t>
            </a:r>
            <a:endParaRPr lang="en-US" altLang="ja-JP" sz="800" dirty="0">
              <a:solidFill>
                <a:srgbClr val="118BB2"/>
              </a:solidFill>
            </a:endParaRPr>
          </a:p>
          <a:p>
            <a:pPr lvl="0"/>
            <a:r>
              <a:rPr lang="ja-JP" altLang="en-US" sz="800" dirty="0">
                <a:solidFill>
                  <a:srgbClr val="118BB2"/>
                </a:solidFill>
              </a:rPr>
              <a:t>　　　　〇〇〇円</a:t>
            </a:r>
            <a:r>
              <a:rPr lang="en-US" altLang="ja-JP" sz="800" dirty="0">
                <a:solidFill>
                  <a:srgbClr val="118BB2"/>
                </a:solidFill>
              </a:rPr>
              <a:t>×20</a:t>
            </a:r>
            <a:r>
              <a:rPr lang="ja-JP" altLang="en-US" sz="800" dirty="0">
                <a:solidFill>
                  <a:srgbClr val="118BB2"/>
                </a:solidFill>
              </a:rPr>
              <a:t>日</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◆旅費</a:t>
            </a:r>
            <a:endParaRPr lang="en-US" altLang="ja-JP" sz="800" u="sng" dirty="0">
              <a:solidFill>
                <a:srgbClr val="118BB2"/>
              </a:solidFill>
            </a:endParaRPr>
          </a:p>
          <a:p>
            <a:r>
              <a:rPr lang="ja-JP" altLang="en-US" sz="800" dirty="0">
                <a:solidFill>
                  <a:srgbClr val="118BB2"/>
                </a:solidFill>
              </a:rPr>
              <a:t>・企画推進委員会実施旅費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◆会議費</a:t>
            </a:r>
            <a:endParaRPr kumimoji="1" lang="en-US" altLang="ja-JP" sz="800" u="sng" dirty="0">
              <a:solidFill>
                <a:srgbClr val="118BB2"/>
              </a:solidFill>
            </a:endParaRPr>
          </a:p>
          <a:p>
            <a:r>
              <a:rPr lang="ja-JP" altLang="en-US" sz="800" dirty="0">
                <a:solidFill>
                  <a:srgbClr val="118BB2"/>
                </a:solidFill>
              </a:rPr>
              <a:t>・企画推進委員会お茶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　　　　　　　</a:t>
            </a:r>
            <a:endParaRPr lang="en-US" altLang="ja-JP" sz="800" dirty="0">
              <a:solidFill>
                <a:srgbClr val="118BB2"/>
              </a:solidFill>
            </a:endParaRPr>
          </a:p>
          <a:p>
            <a:r>
              <a:rPr lang="ja-JP" altLang="en-US" sz="800" dirty="0">
                <a:solidFill>
                  <a:srgbClr val="118BB2"/>
                </a:solidFill>
              </a:rPr>
              <a:t>・ﾌﾟﾛｸﾞﾗﾑ開発分科会お茶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r>
              <a:rPr lang="ja-JP" altLang="en-US" sz="800" dirty="0">
                <a:solidFill>
                  <a:srgbClr val="118BB2"/>
                </a:solidFill>
              </a:rPr>
              <a:t>・実証講座分科会お茶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合計〇〇円</a:t>
            </a:r>
            <a:endParaRPr lang="en-US" altLang="ja-JP" sz="800" dirty="0">
              <a:solidFill>
                <a:srgbClr val="118BB2"/>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3097309023"/>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2E43BC71-58BD-C1A0-8519-DCD52A5AC5E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9B4325F4-D3F6-8E86-3F69-32FFDC9D46DA}"/>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39F8EAA-D722-134F-22A9-98FFE553FE71}"/>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13</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41950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◆借損料</a:t>
            </a:r>
            <a:endParaRPr lang="en-US" altLang="ja-JP" sz="800" u="sng" dirty="0">
              <a:solidFill>
                <a:srgbClr val="118BB2"/>
              </a:solidFill>
            </a:endParaRPr>
          </a:p>
          <a:p>
            <a:r>
              <a:rPr lang="ja-JP" altLang="en-US" sz="800" dirty="0">
                <a:solidFill>
                  <a:srgbClr val="118BB2"/>
                </a:solidFill>
              </a:rPr>
              <a:t>・企画推進委員会会議室借料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pPr marL="88900" indent="-88900"/>
            <a:r>
              <a:rPr lang="ja-JP" altLang="en-US" sz="800" dirty="0">
                <a:solidFill>
                  <a:srgbClr val="118BB2"/>
                </a:solidFill>
              </a:rPr>
              <a:t>・ﾌﾟﾛｸﾞﾗﾑ開発分科会会議室借料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・ｻｰﾊﾞｰﾚﾝﾀﾙ代</a:t>
            </a:r>
            <a:endParaRPr lang="en-US" altLang="ja-JP" sz="800" dirty="0">
              <a:solidFill>
                <a:srgbClr val="118BB2"/>
              </a:solidFill>
            </a:endParaRPr>
          </a:p>
          <a:p>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◆通信運搬費</a:t>
            </a:r>
            <a:endParaRPr lang="en-US" altLang="ja-JP" sz="800" u="sng" dirty="0">
              <a:solidFill>
                <a:srgbClr val="118BB2"/>
              </a:solidFill>
            </a:endParaRPr>
          </a:p>
          <a:p>
            <a:pPr lvl="0"/>
            <a:r>
              <a:rPr lang="ja-JP" altLang="en-US" sz="800" dirty="0">
                <a:solidFill>
                  <a:srgbClr val="118BB2"/>
                </a:solidFill>
              </a:rPr>
              <a:t>・報告書郵送費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・実証講座案内郵送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endParaRPr lang="en-US" altLang="ja-JP" sz="800" dirty="0">
              <a:solidFill>
                <a:srgbClr val="118BB2"/>
              </a:solidFill>
            </a:endParaRPr>
          </a:p>
          <a:p>
            <a:pPr lvl="0"/>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r>
              <a:rPr lang="ja-JP" altLang="en-US" sz="800" dirty="0">
                <a:solidFill>
                  <a:srgbClr val="118BB2"/>
                </a:solidFill>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◆諸謝金</a:t>
            </a:r>
            <a:endParaRPr lang="en-US" altLang="ja-JP" sz="800" u="sng" dirty="0">
              <a:solidFill>
                <a:srgbClr val="118BB2"/>
              </a:solidFill>
            </a:endParaRPr>
          </a:p>
          <a:p>
            <a:r>
              <a:rPr lang="ja-JP" altLang="en-US" sz="800" dirty="0">
                <a:solidFill>
                  <a:srgbClr val="118BB2"/>
                </a:solidFill>
              </a:rPr>
              <a:t>・企画推進委員会謝金</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◆消耗品費</a:t>
            </a:r>
            <a:endParaRPr kumimoji="1" lang="en-US" altLang="ja-JP" sz="800" u="sng" dirty="0">
              <a:solidFill>
                <a:srgbClr val="118BB2"/>
              </a:solidFill>
            </a:endParaRPr>
          </a:p>
          <a:p>
            <a:r>
              <a:rPr kumimoji="1" lang="ja-JP" altLang="en-US" sz="800" dirty="0">
                <a:solidFill>
                  <a:srgbClr val="118BB2"/>
                </a:solidFill>
              </a:rPr>
              <a:t>・ﾎﾞｰﾙﾍﾟﾝ</a:t>
            </a:r>
            <a:r>
              <a:rPr lang="ja-JP" altLang="en-US" sz="800" dirty="0">
                <a:solidFill>
                  <a:srgbClr val="118BB2"/>
                </a:solidFill>
              </a:rPr>
              <a:t>　　　〇百円</a:t>
            </a:r>
            <a:r>
              <a:rPr lang="en-US" altLang="ja-JP" sz="800" dirty="0">
                <a:solidFill>
                  <a:srgbClr val="118BB2"/>
                </a:solidFill>
              </a:rPr>
              <a:t>×</a:t>
            </a:r>
            <a:r>
              <a:rPr lang="ja-JP" altLang="en-US" sz="800" dirty="0">
                <a:solidFill>
                  <a:srgbClr val="118BB2"/>
                </a:solidFill>
              </a:rPr>
              <a:t>〇本</a:t>
            </a:r>
            <a:endParaRPr lang="en-US" altLang="ja-JP" sz="800" dirty="0">
              <a:solidFill>
                <a:srgbClr val="118BB2"/>
              </a:solidFill>
            </a:endParaRPr>
          </a:p>
          <a:p>
            <a:r>
              <a:rPr kumimoji="1" lang="ja-JP" altLang="en-US" sz="800" dirty="0">
                <a:solidFill>
                  <a:srgbClr val="118BB2"/>
                </a:solidFill>
              </a:rPr>
              <a:t>・ﾊｰﾄﾞﾌｧｲﾙ　〇千円</a:t>
            </a:r>
            <a:r>
              <a:rPr kumimoji="1" lang="en-US" altLang="ja-JP" sz="800" dirty="0">
                <a:solidFill>
                  <a:srgbClr val="118BB2"/>
                </a:solidFill>
              </a:rPr>
              <a:t>×</a:t>
            </a:r>
            <a:r>
              <a:rPr kumimoji="1" lang="ja-JP" altLang="en-US" sz="800" dirty="0">
                <a:solidFill>
                  <a:srgbClr val="118BB2"/>
                </a:solidFill>
              </a:rPr>
              <a:t>〇冊</a:t>
            </a:r>
            <a:endParaRPr kumimoji="1" lang="en-US" altLang="ja-JP" sz="800" dirty="0">
              <a:solidFill>
                <a:srgbClr val="118BB2"/>
              </a:solidFill>
            </a:endParaRPr>
          </a:p>
          <a:p>
            <a:r>
              <a:rPr kumimoji="1" lang="ja-JP" altLang="en-US" sz="800" dirty="0">
                <a:solidFill>
                  <a:srgbClr val="118BB2"/>
                </a:solidFill>
              </a:rPr>
              <a:t>・</a:t>
            </a:r>
            <a:endParaRPr kumimoji="1" lang="en-US" altLang="ja-JP" sz="800" dirty="0">
              <a:solidFill>
                <a:srgbClr val="118BB2"/>
              </a:solidFill>
            </a:endParaRPr>
          </a:p>
          <a:p>
            <a:r>
              <a:rPr lang="ja-JP" altLang="en-US" sz="800" dirty="0">
                <a:solidFill>
                  <a:srgbClr val="118BB2"/>
                </a:solidFill>
              </a:rPr>
              <a:t>・</a:t>
            </a:r>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kumimoji="1" lang="ja-JP" altLang="en-US" sz="800" dirty="0">
                <a:solidFill>
                  <a:srgbClr val="118BB2"/>
                </a:solidFill>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◆雑役務費</a:t>
            </a:r>
            <a:endParaRPr lang="en-US" altLang="ja-JP" sz="800" u="sng" dirty="0">
              <a:solidFill>
                <a:srgbClr val="118BB2"/>
              </a:solidFill>
            </a:endParaRPr>
          </a:p>
          <a:p>
            <a:pPr lvl="0"/>
            <a:r>
              <a:rPr lang="ja-JP" altLang="en-US" sz="800" dirty="0">
                <a:solidFill>
                  <a:srgbClr val="118BB2"/>
                </a:solidFill>
              </a:rPr>
              <a:t>・</a:t>
            </a:r>
            <a:r>
              <a:rPr lang="en-US" altLang="ja-JP" sz="800" dirty="0">
                <a:solidFill>
                  <a:srgbClr val="118BB2"/>
                </a:solidFill>
              </a:rPr>
              <a:t>Web</a:t>
            </a:r>
            <a:r>
              <a:rPr lang="ja-JP" altLang="en-US" sz="800" dirty="0">
                <a:solidFill>
                  <a:srgbClr val="118BB2"/>
                </a:solidFill>
              </a:rPr>
              <a:t>ｻｲﾄ構築　　〇〇〇円</a:t>
            </a:r>
            <a:endParaRPr lang="en-US" altLang="ja-JP" sz="800" dirty="0">
              <a:solidFill>
                <a:srgbClr val="118BB2"/>
              </a:solidFill>
            </a:endParaRPr>
          </a:p>
          <a:p>
            <a:pPr lvl="0"/>
            <a:r>
              <a:rPr lang="ja-JP" altLang="en-US" sz="800" dirty="0">
                <a:solidFill>
                  <a:srgbClr val="118BB2"/>
                </a:solidFill>
              </a:rPr>
              <a:t>・報告書印刷費　 　〇〇〇円</a:t>
            </a:r>
            <a:endParaRPr lang="en-US" altLang="ja-JP" sz="800" dirty="0">
              <a:solidFill>
                <a:srgbClr val="118BB2"/>
              </a:solidFill>
            </a:endParaRPr>
          </a:p>
          <a:p>
            <a:pPr lvl="0"/>
            <a:r>
              <a:rPr lang="ja-JP" altLang="en-US" sz="800" dirty="0">
                <a:solidFill>
                  <a:srgbClr val="118BB2"/>
                </a:solidFill>
              </a:rPr>
              <a:t>・事務職員派遣　　</a:t>
            </a:r>
            <a:endParaRPr lang="en-US" altLang="ja-JP" sz="800" dirty="0">
              <a:solidFill>
                <a:srgbClr val="118BB2"/>
              </a:solidFill>
            </a:endParaRPr>
          </a:p>
          <a:p>
            <a:pPr lvl="0"/>
            <a:r>
              <a:rPr lang="ja-JP" altLang="en-US" sz="800" dirty="0">
                <a:solidFill>
                  <a:srgbClr val="118BB2"/>
                </a:solidFill>
              </a:rPr>
              <a:t>　　　　〇〇〇円</a:t>
            </a:r>
            <a:r>
              <a:rPr lang="en-US" altLang="ja-JP" sz="800" dirty="0">
                <a:solidFill>
                  <a:srgbClr val="118BB2"/>
                </a:solidFill>
              </a:rPr>
              <a:t>×20</a:t>
            </a:r>
            <a:r>
              <a:rPr lang="ja-JP" altLang="en-US" sz="800" dirty="0">
                <a:solidFill>
                  <a:srgbClr val="118BB2"/>
                </a:solidFill>
              </a:rPr>
              <a:t>日</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◆旅費</a:t>
            </a:r>
            <a:endParaRPr lang="en-US" altLang="ja-JP" sz="800" u="sng" dirty="0">
              <a:solidFill>
                <a:srgbClr val="118BB2"/>
              </a:solidFill>
            </a:endParaRPr>
          </a:p>
          <a:p>
            <a:r>
              <a:rPr lang="ja-JP" altLang="en-US" sz="800" dirty="0">
                <a:solidFill>
                  <a:srgbClr val="118BB2"/>
                </a:solidFill>
              </a:rPr>
              <a:t>・企画推進委員会実施旅費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◆会議費</a:t>
            </a:r>
            <a:endParaRPr kumimoji="1" lang="en-US" altLang="ja-JP" sz="800" u="sng" dirty="0">
              <a:solidFill>
                <a:srgbClr val="118BB2"/>
              </a:solidFill>
            </a:endParaRPr>
          </a:p>
          <a:p>
            <a:r>
              <a:rPr lang="ja-JP" altLang="en-US" sz="800" dirty="0">
                <a:solidFill>
                  <a:srgbClr val="118BB2"/>
                </a:solidFill>
              </a:rPr>
              <a:t>・企画推進委員会お茶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　　　　　　　</a:t>
            </a:r>
            <a:endParaRPr lang="en-US" altLang="ja-JP" sz="800" dirty="0">
              <a:solidFill>
                <a:srgbClr val="118BB2"/>
              </a:solidFill>
            </a:endParaRPr>
          </a:p>
          <a:p>
            <a:r>
              <a:rPr lang="ja-JP" altLang="en-US" sz="800" dirty="0">
                <a:solidFill>
                  <a:srgbClr val="118BB2"/>
                </a:solidFill>
              </a:rPr>
              <a:t>・ﾌﾟﾛｸﾞﾗﾑ開発分科会お茶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r>
              <a:rPr lang="ja-JP" altLang="en-US" sz="800" dirty="0">
                <a:solidFill>
                  <a:srgbClr val="118BB2"/>
                </a:solidFill>
              </a:rPr>
              <a:t>・実証講座分科会お茶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合計〇〇円</a:t>
            </a:r>
            <a:endParaRPr lang="en-US" altLang="ja-JP" sz="800" dirty="0">
              <a:solidFill>
                <a:srgbClr val="118BB2"/>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A8285F20-C957-BFEA-8D6F-E018AC86AE04}"/>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3E48ACF-DD68-C4C7-ABD3-96804AB6A5A6}"/>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49EAAA4B-14D5-03FA-86F7-68EE2B27F85E}"/>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14</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309962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9" y="371897"/>
            <a:ext cx="341653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0" name="正方形/長方形 9"/>
          <p:cNvSpPr/>
          <p:nvPr/>
        </p:nvSpPr>
        <p:spPr>
          <a:xfrm>
            <a:off x="3686263" y="715829"/>
            <a:ext cx="1980000" cy="1980000"/>
          </a:xfrm>
          <a:prstGeom prst="rect">
            <a:avLst/>
          </a:prstGeom>
          <a:noFill/>
          <a:ln w="28575">
            <a:solidFill>
              <a:srgbClr val="073B4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73B4C"/>
                </a:solidFill>
              </a:rPr>
              <a:t>◆人件費</a:t>
            </a:r>
            <a:endParaRPr kumimoji="1" lang="en-US" altLang="ja-JP" sz="800" u="sng" dirty="0">
              <a:solidFill>
                <a:srgbClr val="073B4C"/>
              </a:solidFill>
            </a:endParaRPr>
          </a:p>
          <a:p>
            <a:r>
              <a:rPr kumimoji="1" lang="ja-JP" altLang="en-US" sz="800" dirty="0">
                <a:solidFill>
                  <a:srgbClr val="073B4C"/>
                </a:solidFill>
              </a:rPr>
              <a:t>・事業専任職員賃金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・ｺｰﾃﾞｨﾈｰﾀｰ賃金　　　</a:t>
            </a:r>
            <a:r>
              <a:rPr lang="ja-JP" altLang="en-US" sz="800" dirty="0">
                <a:solidFill>
                  <a:srgbClr val="073B4C"/>
                </a:solidFill>
              </a:rPr>
              <a:t>〇千円</a:t>
            </a:r>
            <a:r>
              <a:rPr lang="en-US" altLang="ja-JP" sz="800" dirty="0">
                <a:solidFill>
                  <a:srgbClr val="073B4C"/>
                </a:solidFill>
              </a:rPr>
              <a:t>×</a:t>
            </a:r>
            <a:r>
              <a:rPr lang="ja-JP" altLang="en-US" sz="800" dirty="0">
                <a:solidFill>
                  <a:srgbClr val="073B4C"/>
                </a:solidFill>
              </a:rPr>
              <a:t>〇月</a:t>
            </a:r>
            <a:endParaRPr lang="en-US" altLang="ja-JP" sz="800" dirty="0">
              <a:solidFill>
                <a:srgbClr val="073B4C"/>
              </a:solidFill>
            </a:endParaRPr>
          </a:p>
          <a:p>
            <a:r>
              <a:rPr kumimoji="1" lang="ja-JP" altLang="en-US" sz="800" dirty="0">
                <a:solidFill>
                  <a:srgbClr val="073B4C"/>
                </a:solidFill>
              </a:rPr>
              <a:t>・人件費附帯経費　　　〇〇千円</a:t>
            </a:r>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endParaRPr kumimoji="1" lang="en-US" altLang="ja-JP" sz="800" dirty="0">
              <a:solidFill>
                <a:srgbClr val="073B4C"/>
              </a:solidFill>
            </a:endParaRPr>
          </a:p>
          <a:p>
            <a:endParaRPr lang="en-US" altLang="ja-JP" sz="800" dirty="0">
              <a:solidFill>
                <a:srgbClr val="073B4C"/>
              </a:solidFill>
            </a:endParaRPr>
          </a:p>
          <a:p>
            <a:r>
              <a:rPr kumimoji="1" lang="ja-JP" altLang="en-US" sz="800" dirty="0">
                <a:solidFill>
                  <a:srgbClr val="073B4C"/>
                </a:solidFill>
              </a:rPr>
              <a:t>　　　　　　　　　　　合計〇〇〇円</a:t>
            </a:r>
            <a:endParaRPr kumimoji="1" lang="en-US" altLang="ja-JP" sz="800" dirty="0">
              <a:solidFill>
                <a:srgbClr val="073B4C"/>
              </a:solidFill>
            </a:endParaRPr>
          </a:p>
        </p:txBody>
      </p:sp>
      <p:sp>
        <p:nvSpPr>
          <p:cNvPr id="11" name="正方形/長方形 10"/>
          <p:cNvSpPr/>
          <p:nvPr/>
        </p:nvSpPr>
        <p:spPr>
          <a:xfrm>
            <a:off x="3686263"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◆借損料</a:t>
            </a:r>
            <a:endParaRPr lang="en-US" altLang="ja-JP" sz="800" u="sng" dirty="0">
              <a:solidFill>
                <a:srgbClr val="118BB2"/>
              </a:solidFill>
            </a:endParaRPr>
          </a:p>
          <a:p>
            <a:r>
              <a:rPr lang="ja-JP" altLang="en-US" sz="800" dirty="0">
                <a:solidFill>
                  <a:srgbClr val="118BB2"/>
                </a:solidFill>
              </a:rPr>
              <a:t>・企画推進委員会会議室借料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pPr marL="88900" indent="-88900"/>
            <a:r>
              <a:rPr lang="ja-JP" altLang="en-US" sz="800" dirty="0">
                <a:solidFill>
                  <a:srgbClr val="118BB2"/>
                </a:solidFill>
              </a:rPr>
              <a:t>・ﾌﾟﾛｸﾞﾗﾑ開発分科会会議室借料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・実証講座分科会会議室借料</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・ｻｰﾊﾞｰﾚﾝﾀﾙ代</a:t>
            </a:r>
            <a:endParaRPr lang="en-US" altLang="ja-JP" sz="800" dirty="0">
              <a:solidFill>
                <a:srgbClr val="118BB2"/>
              </a:solidFill>
            </a:endParaRPr>
          </a:p>
          <a:p>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pPr lvl="0"/>
            <a:endParaRPr lang="ja-JP" altLang="en-US" sz="800" dirty="0">
              <a:solidFill>
                <a:srgbClr val="118BB2"/>
              </a:solidFill>
            </a:endParaRPr>
          </a:p>
        </p:txBody>
      </p:sp>
      <p:sp>
        <p:nvSpPr>
          <p:cNvPr id="12" name="正方形/長方形 11"/>
          <p:cNvSpPr/>
          <p:nvPr/>
        </p:nvSpPr>
        <p:spPr>
          <a:xfrm>
            <a:off x="3686263" y="4826942"/>
            <a:ext cx="1980000" cy="1194345"/>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◆通信運搬費</a:t>
            </a:r>
            <a:endParaRPr lang="en-US" altLang="ja-JP" sz="800" u="sng" dirty="0">
              <a:solidFill>
                <a:srgbClr val="118BB2"/>
              </a:solidFill>
            </a:endParaRPr>
          </a:p>
          <a:p>
            <a:pPr lvl="0"/>
            <a:r>
              <a:rPr lang="ja-JP" altLang="en-US" sz="800" dirty="0">
                <a:solidFill>
                  <a:srgbClr val="118BB2"/>
                </a:solidFill>
              </a:rPr>
              <a:t>・報告書郵送費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・実証講座案内郵送　〇円</a:t>
            </a:r>
            <a:r>
              <a:rPr lang="en-US" altLang="ja-JP" sz="800" dirty="0">
                <a:solidFill>
                  <a:srgbClr val="118BB2"/>
                </a:solidFill>
              </a:rPr>
              <a:t>×</a:t>
            </a:r>
            <a:r>
              <a:rPr lang="ja-JP" altLang="en-US" sz="800" dirty="0">
                <a:solidFill>
                  <a:srgbClr val="118BB2"/>
                </a:solidFill>
              </a:rPr>
              <a:t>〇箇所</a:t>
            </a:r>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endParaRPr lang="en-US" altLang="ja-JP" sz="800" dirty="0">
              <a:solidFill>
                <a:srgbClr val="118BB2"/>
              </a:solidFill>
            </a:endParaRPr>
          </a:p>
          <a:p>
            <a:pPr lvl="0"/>
            <a:endParaRPr lang="en-US" altLang="ja-JP" sz="800" dirty="0">
              <a:solidFill>
                <a:srgbClr val="118BB2"/>
              </a:solidFill>
            </a:endParaRPr>
          </a:p>
          <a:p>
            <a:pPr lvl="0"/>
            <a:r>
              <a:rPr lang="ja-JP" altLang="en-US" sz="800" dirty="0">
                <a:solidFill>
                  <a:srgbClr val="118BB2"/>
                </a:solidFill>
              </a:rPr>
              <a:t>　</a:t>
            </a:r>
            <a:endParaRPr lang="en-US" altLang="ja-JP" sz="800" dirty="0">
              <a:solidFill>
                <a:srgbClr val="118BB2"/>
              </a:solidFill>
            </a:endParaRPr>
          </a:p>
          <a:p>
            <a:pPr lvl="0"/>
            <a:r>
              <a:rPr lang="ja-JP" altLang="en-US" sz="800" dirty="0">
                <a:solidFill>
                  <a:srgbClr val="118BB2"/>
                </a:solidFill>
              </a:rPr>
              <a:t>　　　　　　　　　　　　合計〇〇円</a:t>
            </a:r>
          </a:p>
        </p:txBody>
      </p:sp>
      <p:sp>
        <p:nvSpPr>
          <p:cNvPr id="13" name="正方形/長方形 12"/>
          <p:cNvSpPr/>
          <p:nvPr/>
        </p:nvSpPr>
        <p:spPr>
          <a:xfrm>
            <a:off x="5741129"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◆諸謝金</a:t>
            </a:r>
            <a:endParaRPr lang="en-US" altLang="ja-JP" sz="800" u="sng" dirty="0">
              <a:solidFill>
                <a:srgbClr val="118BB2"/>
              </a:solidFill>
            </a:endParaRPr>
          </a:p>
          <a:p>
            <a:r>
              <a:rPr lang="ja-JP" altLang="en-US" sz="800" dirty="0">
                <a:solidFill>
                  <a:srgbClr val="118BB2"/>
                </a:solidFill>
              </a:rPr>
              <a:t>・企画推進委員会謝金</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a:t>
            </a:r>
            <a:br>
              <a:rPr lang="en-US" altLang="ja-JP" sz="800" dirty="0">
                <a:solidFill>
                  <a:srgbClr val="118BB2"/>
                </a:solidFill>
              </a:rPr>
            </a:br>
            <a:r>
              <a:rPr lang="ja-JP" altLang="en-US" sz="800" dirty="0">
                <a:solidFill>
                  <a:srgbClr val="118BB2"/>
                </a:solidFill>
              </a:rPr>
              <a:t>　　　　　〇千円</a:t>
            </a:r>
            <a:r>
              <a:rPr lang="en-US" altLang="ja-JP" sz="800" dirty="0">
                <a:solidFill>
                  <a:srgbClr val="118BB2"/>
                </a:solidFill>
              </a:rPr>
              <a:t>×</a:t>
            </a:r>
            <a:r>
              <a:rPr lang="ja-JP" altLang="en-US" sz="800" dirty="0">
                <a:solidFill>
                  <a:srgbClr val="118BB2"/>
                </a:solidFill>
              </a:rPr>
              <a:t>〇人</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p:txBody>
      </p:sp>
      <p:sp>
        <p:nvSpPr>
          <p:cNvPr id="14" name="正方形/長方形 13"/>
          <p:cNvSpPr/>
          <p:nvPr/>
        </p:nvSpPr>
        <p:spPr>
          <a:xfrm>
            <a:off x="5741129"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◆消耗品費</a:t>
            </a:r>
            <a:endParaRPr kumimoji="1" lang="en-US" altLang="ja-JP" sz="800" u="sng" dirty="0">
              <a:solidFill>
                <a:srgbClr val="118BB2"/>
              </a:solidFill>
            </a:endParaRPr>
          </a:p>
          <a:p>
            <a:r>
              <a:rPr kumimoji="1" lang="ja-JP" altLang="en-US" sz="800" dirty="0">
                <a:solidFill>
                  <a:srgbClr val="118BB2"/>
                </a:solidFill>
              </a:rPr>
              <a:t>・ﾎﾞｰﾙﾍﾟﾝ</a:t>
            </a:r>
            <a:r>
              <a:rPr lang="ja-JP" altLang="en-US" sz="800" dirty="0">
                <a:solidFill>
                  <a:srgbClr val="118BB2"/>
                </a:solidFill>
              </a:rPr>
              <a:t>　　　〇百円</a:t>
            </a:r>
            <a:r>
              <a:rPr lang="en-US" altLang="ja-JP" sz="800" dirty="0">
                <a:solidFill>
                  <a:srgbClr val="118BB2"/>
                </a:solidFill>
              </a:rPr>
              <a:t>×</a:t>
            </a:r>
            <a:r>
              <a:rPr lang="ja-JP" altLang="en-US" sz="800" dirty="0">
                <a:solidFill>
                  <a:srgbClr val="118BB2"/>
                </a:solidFill>
              </a:rPr>
              <a:t>〇本</a:t>
            </a:r>
            <a:endParaRPr lang="en-US" altLang="ja-JP" sz="800" dirty="0">
              <a:solidFill>
                <a:srgbClr val="118BB2"/>
              </a:solidFill>
            </a:endParaRPr>
          </a:p>
          <a:p>
            <a:r>
              <a:rPr kumimoji="1" lang="ja-JP" altLang="en-US" sz="800" dirty="0">
                <a:solidFill>
                  <a:srgbClr val="118BB2"/>
                </a:solidFill>
              </a:rPr>
              <a:t>・ﾊｰﾄﾞﾌｧｲﾙ　〇千円</a:t>
            </a:r>
            <a:r>
              <a:rPr kumimoji="1" lang="en-US" altLang="ja-JP" sz="800" dirty="0">
                <a:solidFill>
                  <a:srgbClr val="118BB2"/>
                </a:solidFill>
              </a:rPr>
              <a:t>×</a:t>
            </a:r>
            <a:r>
              <a:rPr kumimoji="1" lang="ja-JP" altLang="en-US" sz="800" dirty="0">
                <a:solidFill>
                  <a:srgbClr val="118BB2"/>
                </a:solidFill>
              </a:rPr>
              <a:t>〇冊</a:t>
            </a:r>
            <a:endParaRPr kumimoji="1" lang="en-US" altLang="ja-JP" sz="800" dirty="0">
              <a:solidFill>
                <a:srgbClr val="118BB2"/>
              </a:solidFill>
            </a:endParaRPr>
          </a:p>
          <a:p>
            <a:r>
              <a:rPr kumimoji="1" lang="ja-JP" altLang="en-US" sz="800" dirty="0">
                <a:solidFill>
                  <a:srgbClr val="118BB2"/>
                </a:solidFill>
              </a:rPr>
              <a:t>・</a:t>
            </a:r>
            <a:endParaRPr kumimoji="1" lang="en-US" altLang="ja-JP" sz="800" dirty="0">
              <a:solidFill>
                <a:srgbClr val="118BB2"/>
              </a:solidFill>
            </a:endParaRPr>
          </a:p>
          <a:p>
            <a:r>
              <a:rPr lang="ja-JP" altLang="en-US" sz="800" dirty="0">
                <a:solidFill>
                  <a:srgbClr val="118BB2"/>
                </a:solidFill>
              </a:rPr>
              <a:t>・</a:t>
            </a:r>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kumimoji="1"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kumimoji="1" lang="ja-JP" altLang="en-US" sz="800" dirty="0">
                <a:solidFill>
                  <a:srgbClr val="118BB2"/>
                </a:solidFill>
              </a:rPr>
              <a:t>　　　　　　　　　　　　合計〇〇円　　　　　</a:t>
            </a:r>
          </a:p>
        </p:txBody>
      </p:sp>
      <p:sp>
        <p:nvSpPr>
          <p:cNvPr id="15" name="正方形/長方形 14"/>
          <p:cNvSpPr/>
          <p:nvPr/>
        </p:nvSpPr>
        <p:spPr>
          <a:xfrm>
            <a:off x="5741129" y="4813127"/>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118BB2"/>
                </a:solidFill>
              </a:rPr>
              <a:t>◆雑役務費</a:t>
            </a:r>
            <a:endParaRPr lang="en-US" altLang="ja-JP" sz="800" u="sng" dirty="0">
              <a:solidFill>
                <a:srgbClr val="118BB2"/>
              </a:solidFill>
            </a:endParaRPr>
          </a:p>
          <a:p>
            <a:pPr lvl="0"/>
            <a:r>
              <a:rPr lang="ja-JP" altLang="en-US" sz="800" dirty="0">
                <a:solidFill>
                  <a:srgbClr val="118BB2"/>
                </a:solidFill>
              </a:rPr>
              <a:t>・</a:t>
            </a:r>
            <a:r>
              <a:rPr lang="en-US" altLang="ja-JP" sz="800" dirty="0">
                <a:solidFill>
                  <a:srgbClr val="118BB2"/>
                </a:solidFill>
              </a:rPr>
              <a:t>Web</a:t>
            </a:r>
            <a:r>
              <a:rPr lang="ja-JP" altLang="en-US" sz="800" dirty="0">
                <a:solidFill>
                  <a:srgbClr val="118BB2"/>
                </a:solidFill>
              </a:rPr>
              <a:t>ｻｲﾄ構築　　〇〇〇円</a:t>
            </a:r>
            <a:endParaRPr lang="en-US" altLang="ja-JP" sz="800" dirty="0">
              <a:solidFill>
                <a:srgbClr val="118BB2"/>
              </a:solidFill>
            </a:endParaRPr>
          </a:p>
          <a:p>
            <a:pPr lvl="0"/>
            <a:r>
              <a:rPr lang="ja-JP" altLang="en-US" sz="800" dirty="0">
                <a:solidFill>
                  <a:srgbClr val="118BB2"/>
                </a:solidFill>
              </a:rPr>
              <a:t>・報告書印刷費　 　〇〇〇円</a:t>
            </a:r>
            <a:endParaRPr lang="en-US" altLang="ja-JP" sz="800" dirty="0">
              <a:solidFill>
                <a:srgbClr val="118BB2"/>
              </a:solidFill>
            </a:endParaRPr>
          </a:p>
          <a:p>
            <a:pPr lvl="0"/>
            <a:r>
              <a:rPr lang="ja-JP" altLang="en-US" sz="800" dirty="0">
                <a:solidFill>
                  <a:srgbClr val="118BB2"/>
                </a:solidFill>
              </a:rPr>
              <a:t>・事務職員派遣　　</a:t>
            </a:r>
            <a:endParaRPr lang="en-US" altLang="ja-JP" sz="800" dirty="0">
              <a:solidFill>
                <a:srgbClr val="118BB2"/>
              </a:solidFill>
            </a:endParaRPr>
          </a:p>
          <a:p>
            <a:pPr lvl="0"/>
            <a:r>
              <a:rPr lang="ja-JP" altLang="en-US" sz="800" dirty="0">
                <a:solidFill>
                  <a:srgbClr val="118BB2"/>
                </a:solidFill>
              </a:rPr>
              <a:t>　　　　〇〇〇円</a:t>
            </a:r>
            <a:r>
              <a:rPr lang="en-US" altLang="ja-JP" sz="800" dirty="0">
                <a:solidFill>
                  <a:srgbClr val="118BB2"/>
                </a:solidFill>
              </a:rPr>
              <a:t>×20</a:t>
            </a:r>
            <a:r>
              <a:rPr lang="ja-JP" altLang="en-US" sz="800" dirty="0">
                <a:solidFill>
                  <a:srgbClr val="118BB2"/>
                </a:solidFill>
              </a:rPr>
              <a:t>日</a:t>
            </a:r>
            <a:r>
              <a:rPr lang="en-US" altLang="ja-JP" sz="800" dirty="0">
                <a:solidFill>
                  <a:srgbClr val="118BB2"/>
                </a:solidFill>
              </a:rPr>
              <a:t>×</a:t>
            </a:r>
            <a:r>
              <a:rPr lang="ja-JP" altLang="en-US" sz="800" dirty="0">
                <a:solidFill>
                  <a:srgbClr val="118BB2"/>
                </a:solidFill>
              </a:rPr>
              <a:t>〇月</a:t>
            </a:r>
            <a:endParaRPr lang="en-US" altLang="ja-JP" sz="800" dirty="0">
              <a:solidFill>
                <a:srgbClr val="118BB2"/>
              </a:solidFill>
            </a:endParaRPr>
          </a:p>
        </p:txBody>
      </p:sp>
      <p:sp>
        <p:nvSpPr>
          <p:cNvPr id="16" name="正方形/長方形 15"/>
          <p:cNvSpPr/>
          <p:nvPr/>
        </p:nvSpPr>
        <p:spPr>
          <a:xfrm>
            <a:off x="7809850" y="715829"/>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118BB2"/>
                </a:solidFill>
              </a:rPr>
              <a:t>◆旅費</a:t>
            </a:r>
            <a:endParaRPr lang="en-US" altLang="ja-JP" sz="800" u="sng" dirty="0">
              <a:solidFill>
                <a:srgbClr val="118BB2"/>
              </a:solidFill>
            </a:endParaRPr>
          </a:p>
          <a:p>
            <a:r>
              <a:rPr lang="ja-JP" altLang="en-US" sz="800" dirty="0">
                <a:solidFill>
                  <a:srgbClr val="118BB2"/>
                </a:solidFill>
              </a:rPr>
              <a:t>・企画推進委員会実施旅費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・ﾌﾟﾛｸﾞﾗﾑ開発分科会旅費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r>
              <a:rPr lang="ja-JP" altLang="en-US" sz="800" dirty="0">
                <a:solidFill>
                  <a:srgbClr val="118BB2"/>
                </a:solidFill>
              </a:rPr>
              <a:t>・実証講座分科会旅費</a:t>
            </a:r>
            <a:br>
              <a:rPr lang="en-US" altLang="ja-JP" sz="800" dirty="0">
                <a:solidFill>
                  <a:srgbClr val="118BB2"/>
                </a:solidFill>
              </a:rPr>
            </a:br>
            <a:r>
              <a:rPr lang="ja-JP" altLang="en-US" sz="800" dirty="0">
                <a:solidFill>
                  <a:srgbClr val="118BB2"/>
                </a:solidFill>
              </a:rPr>
              <a:t>　　　　　　　　〇〇千円</a:t>
            </a:r>
            <a:r>
              <a:rPr lang="en-US" altLang="ja-JP" sz="800" dirty="0">
                <a:solidFill>
                  <a:srgbClr val="118BB2"/>
                </a:solidFill>
              </a:rPr>
              <a:t>×</a:t>
            </a:r>
            <a:r>
              <a:rPr lang="ja-JP" altLang="en-US" sz="800" dirty="0">
                <a:solidFill>
                  <a:srgbClr val="118BB2"/>
                </a:solidFill>
              </a:rPr>
              <a:t>〇回</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合計〇〇〇円</a:t>
            </a:r>
            <a:endParaRPr lang="en-US" altLang="ja-JP" sz="800" dirty="0">
              <a:solidFill>
                <a:srgbClr val="118BB2"/>
              </a:solidFill>
            </a:endParaRPr>
          </a:p>
          <a:p>
            <a:endParaRPr lang="ja-JP" altLang="en-US" sz="800" u="sng" dirty="0">
              <a:solidFill>
                <a:srgbClr val="118BB2"/>
              </a:solidFill>
            </a:endParaRPr>
          </a:p>
        </p:txBody>
      </p:sp>
      <p:sp>
        <p:nvSpPr>
          <p:cNvPr id="17" name="正方形/長方形 16"/>
          <p:cNvSpPr/>
          <p:nvPr/>
        </p:nvSpPr>
        <p:spPr>
          <a:xfrm>
            <a:off x="7809850" y="2760994"/>
            <a:ext cx="1980000" cy="1980000"/>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◆会議費</a:t>
            </a:r>
            <a:endParaRPr kumimoji="1" lang="en-US" altLang="ja-JP" sz="800" u="sng" dirty="0">
              <a:solidFill>
                <a:srgbClr val="118BB2"/>
              </a:solidFill>
            </a:endParaRPr>
          </a:p>
          <a:p>
            <a:r>
              <a:rPr lang="ja-JP" altLang="en-US" sz="800" dirty="0">
                <a:solidFill>
                  <a:srgbClr val="118BB2"/>
                </a:solidFill>
              </a:rPr>
              <a:t>・企画推進委員会お茶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　　　　　　　</a:t>
            </a:r>
            <a:endParaRPr lang="en-US" altLang="ja-JP" sz="800" dirty="0">
              <a:solidFill>
                <a:srgbClr val="118BB2"/>
              </a:solidFill>
            </a:endParaRPr>
          </a:p>
          <a:p>
            <a:r>
              <a:rPr lang="ja-JP" altLang="en-US" sz="800" dirty="0">
                <a:solidFill>
                  <a:srgbClr val="118BB2"/>
                </a:solidFill>
              </a:rPr>
              <a:t>・ﾌﾟﾛｸﾞﾗﾑ開発分科会お茶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r>
              <a:rPr lang="ja-JP" altLang="en-US" sz="800" dirty="0">
                <a:solidFill>
                  <a:srgbClr val="118BB2"/>
                </a:solidFill>
              </a:rPr>
              <a:t>・実証講座分科会お茶</a:t>
            </a:r>
            <a:br>
              <a:rPr lang="en-US" altLang="ja-JP" sz="800" dirty="0">
                <a:solidFill>
                  <a:srgbClr val="118BB2"/>
                </a:solidFill>
              </a:rPr>
            </a:br>
            <a:r>
              <a:rPr lang="ja-JP" altLang="en-US" sz="800" dirty="0">
                <a:solidFill>
                  <a:srgbClr val="118BB2"/>
                </a:solidFill>
              </a:rPr>
              <a:t>　　　　　　　　　</a:t>
            </a:r>
            <a:r>
              <a:rPr lang="en-US" altLang="ja-JP" sz="800" dirty="0">
                <a:solidFill>
                  <a:srgbClr val="118BB2"/>
                </a:solidFill>
              </a:rPr>
              <a:t>150</a:t>
            </a:r>
            <a:r>
              <a:rPr lang="ja-JP" altLang="en-US" sz="800" dirty="0">
                <a:solidFill>
                  <a:srgbClr val="118BB2"/>
                </a:solidFill>
              </a:rPr>
              <a:t>円</a:t>
            </a:r>
            <a:r>
              <a:rPr lang="en-US" altLang="ja-JP" sz="800" dirty="0">
                <a:solidFill>
                  <a:srgbClr val="118BB2"/>
                </a:solidFill>
              </a:rPr>
              <a:t>×</a:t>
            </a:r>
            <a:r>
              <a:rPr lang="ja-JP" altLang="en-US" sz="800" dirty="0">
                <a:solidFill>
                  <a:srgbClr val="118BB2"/>
                </a:solidFill>
              </a:rPr>
              <a:t>〇人</a:t>
            </a:r>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a:t>
            </a:r>
            <a:endParaRPr lang="en-US" altLang="ja-JP" sz="800" dirty="0">
              <a:solidFill>
                <a:srgbClr val="118BB2"/>
              </a:solidFill>
            </a:endParaRPr>
          </a:p>
          <a:p>
            <a:endParaRPr lang="en-US" altLang="ja-JP" sz="800" dirty="0">
              <a:solidFill>
                <a:srgbClr val="118BB2"/>
              </a:solidFill>
            </a:endParaRPr>
          </a:p>
          <a:p>
            <a:r>
              <a:rPr lang="ja-JP" altLang="en-US" sz="800" dirty="0">
                <a:solidFill>
                  <a:srgbClr val="118BB2"/>
                </a:solidFill>
              </a:rPr>
              <a:t>　　　　　　　　　　　　合計〇〇円</a:t>
            </a:r>
            <a:endParaRPr lang="en-US" altLang="ja-JP" sz="800" dirty="0">
              <a:solidFill>
                <a:srgbClr val="118BB2"/>
              </a:solidFill>
            </a:endParaRPr>
          </a:p>
          <a:p>
            <a:endParaRPr kumimoji="1" lang="ja-JP" altLang="en-US" sz="800" u="sng" dirty="0">
              <a:solidFill>
                <a:srgbClr val="118BB2"/>
              </a:solidFill>
            </a:endParaRPr>
          </a:p>
        </p:txBody>
      </p:sp>
      <p:sp>
        <p:nvSpPr>
          <p:cNvPr id="18" name="正方形/長方形 17"/>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0" name="正方形/長方形 19"/>
          <p:cNvSpPr/>
          <p:nvPr/>
        </p:nvSpPr>
        <p:spPr>
          <a:xfrm>
            <a:off x="3686263" y="6093295"/>
            <a:ext cx="1980000" cy="699831"/>
          </a:xfrm>
          <a:prstGeom prst="rect">
            <a:avLst/>
          </a:prstGeom>
          <a:noFill/>
          <a:ln w="28575">
            <a:solidFill>
              <a:srgbClr val="118BB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118BB2"/>
                </a:solidFill>
              </a:rPr>
              <a:t>◆保険料</a:t>
            </a:r>
          </a:p>
        </p:txBody>
      </p:sp>
      <p:sp>
        <p:nvSpPr>
          <p:cNvPr id="21" name="正方形/長方形 20"/>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19" name="テキスト ボックス 18"/>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a:t>
            </a:r>
            <a:r>
              <a:rPr lang="ja-JP" altLang="en-US" sz="1100" dirty="0">
                <a:solidFill>
                  <a:srgbClr val="FFC000"/>
                </a:solidFill>
              </a:rPr>
              <a:t>した</a:t>
            </a:r>
            <a:r>
              <a:rPr kumimoji="1" lang="ja-JP" altLang="en-US" sz="1100" dirty="0">
                <a:solidFill>
                  <a:srgbClr val="FFC000"/>
                </a:solidFill>
              </a:rPr>
              <a:t>全ての年度分を各年度毎に作成してください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864F2A31-227B-9692-DB0C-DA5FA6816144}"/>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E787830-5A5C-6313-A4FC-8CA4FCEB37F2}"/>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1BD8E2CE-6B3E-D85A-C237-06B419A997E0}"/>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15</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2619415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75432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15</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a:t>
            </a:r>
            <a:r>
              <a:rPr lang="ja-JP" altLang="en-US" sz="1200" dirty="0">
                <a:solidFill>
                  <a:srgbClr val="FFC000"/>
                </a:solidFill>
                <a:latin typeface="+mn-ea"/>
              </a:rPr>
              <a:t>５ページをそれぞれ複製して必要なページを増やすことも可）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全体で原則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 </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2" name="グループ化 1">
            <a:extLst>
              <a:ext uri="{FF2B5EF4-FFF2-40B4-BE49-F238E27FC236}">
                <a16:creationId xmlns:a16="http://schemas.microsoft.com/office/drawing/2014/main" id="{72EE9DE3-B5EB-0E9E-CEEF-B4B8F0866E03}"/>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6D58ED83-D985-85F9-552E-17D5E630B8E0}"/>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2724FFA5-149B-32C1-C0AE-26221333E709}"/>
                </a:ext>
              </a:extLst>
            </p:cNvPr>
            <p:cNvSpPr txBox="1"/>
            <p:nvPr/>
          </p:nvSpPr>
          <p:spPr>
            <a:xfrm>
              <a:off x="440939" y="11654"/>
              <a:ext cx="903056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16</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1754151104"/>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122683519"/>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役割・協力事項</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tc>
                  <a:txBody>
                    <a:bodyPr/>
                    <a:lstStyle/>
                    <a:p>
                      <a:pPr algn="ctr"/>
                      <a:r>
                        <a:rPr kumimoji="1" lang="ja-JP" altLang="en-US" sz="1400" dirty="0"/>
                        <a:t>内諾</a:t>
                      </a:r>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solidFill>
                      <a:srgbClr val="118BB2"/>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073B4C"/>
                      </a:solidFill>
                      <a:prstDash val="solid"/>
                      <a:round/>
                      <a:headEnd type="none" w="med" len="med"/>
                      <a:tailEnd type="none" w="med" len="med"/>
                    </a:lnL>
                    <a:lnR w="12700" cap="flat" cmpd="sng" algn="ctr">
                      <a:solidFill>
                        <a:srgbClr val="073B4C"/>
                      </a:solidFill>
                      <a:prstDash val="solid"/>
                      <a:round/>
                      <a:headEnd type="none" w="med" len="med"/>
                      <a:tailEnd type="none" w="med" len="med"/>
                    </a:lnR>
                    <a:lnT w="12700" cap="flat" cmpd="sng" algn="ctr">
                      <a:solidFill>
                        <a:srgbClr val="073B4C"/>
                      </a:solidFill>
                      <a:prstDash val="solid"/>
                      <a:round/>
                      <a:headEnd type="none" w="med" len="med"/>
                      <a:tailEnd type="none" w="med" len="med"/>
                    </a:lnT>
                    <a:lnB w="12700" cap="flat" cmpd="sng" algn="ctr">
                      <a:solidFill>
                        <a:srgbClr val="073B4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073B4C"/>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33E22675-89B9-6015-C569-B6F568406225}"/>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EF305FBD-5638-6A14-C7B7-DD528D4CB4E2}"/>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0AAC5445-07E3-580C-DA7D-A892278BE817}"/>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2</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4880992" y="542995"/>
            <a:ext cx="4852654" cy="40855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400" dirty="0">
                <a:latin typeface="+mj-ea"/>
                <a:ea typeface="+mj-ea"/>
              </a:rPr>
              <a:t>対象とする職業分野におけるリカレント教育の現状、課題とその解決策についての提案者の考察</a:t>
            </a:r>
          </a:p>
        </p:txBody>
      </p:sp>
      <p:sp>
        <p:nvSpPr>
          <p:cNvPr id="9" name="テキスト ボックス 8"/>
          <p:cNvSpPr txBox="1"/>
          <p:nvPr/>
        </p:nvSpPr>
        <p:spPr>
          <a:xfrm>
            <a:off x="4880992" y="980728"/>
            <a:ext cx="4852654" cy="5760639"/>
          </a:xfrm>
          <a:prstGeom prst="rect">
            <a:avLst/>
          </a:prstGeom>
          <a:noFill/>
          <a:ln>
            <a:solidFill>
              <a:schemeClr val="tx2">
                <a:lumMod val="40000"/>
                <a:lumOff val="60000"/>
              </a:schemeClr>
            </a:solidFill>
            <a:prstDash val="dash"/>
          </a:ln>
        </p:spPr>
        <p:txBody>
          <a:bodyPr wrap="square" rtlCol="0">
            <a:no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▼既存の調査や、仮説に基づいて考察すること。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endParaRPr lang="en-US" altLang="ja-JP" sz="1200" dirty="0">
              <a:solidFill>
                <a:srgbClr val="FFC000"/>
              </a:solidFill>
            </a:endParaRPr>
          </a:p>
          <a:p>
            <a:endParaRPr lang="ja-JP" altLang="en-US" sz="1200" dirty="0">
              <a:solidFill>
                <a:srgbClr val="FFC000"/>
              </a:solidFill>
            </a:endParaRPr>
          </a:p>
        </p:txBody>
      </p:sp>
      <p:sp>
        <p:nvSpPr>
          <p:cNvPr id="11" name="テキスト ボックス 10">
            <a:extLst>
              <a:ext uri="{FF2B5EF4-FFF2-40B4-BE49-F238E27FC236}">
                <a16:creationId xmlns:a16="http://schemas.microsoft.com/office/drawing/2014/main" id="{E84C6B78-4E8F-4F87-AEB4-89AA47791D4F}"/>
              </a:ext>
            </a:extLst>
          </p:cNvPr>
          <p:cNvSpPr txBox="1"/>
          <p:nvPr/>
        </p:nvSpPr>
        <p:spPr>
          <a:xfrm>
            <a:off x="819505" y="-3297"/>
            <a:ext cx="8324715" cy="338554"/>
          </a:xfrm>
          <a:prstGeom prst="rect">
            <a:avLst/>
          </a:prstGeom>
          <a:noFill/>
        </p:spPr>
        <p:txBody>
          <a:bodyPr wrap="none" rtlCol="0">
            <a:spAutoFit/>
          </a:bodyPr>
          <a:lstStyle/>
          <a:p>
            <a:pPr algn="ctr"/>
            <a:r>
              <a:rPr lang="ja-JP" altLang="en-US" sz="1600" spc="-120" dirty="0">
                <a:solidFill>
                  <a:schemeClr val="bg1"/>
                </a:solidFill>
                <a:latin typeface="+mj-ea"/>
                <a:ea typeface="+mj-ea"/>
              </a:rPr>
              <a:t>令和○</a:t>
            </a:r>
            <a:r>
              <a:rPr kumimoji="1" lang="ja-JP" altLang="en-US" sz="1600" spc="-120" dirty="0">
                <a:solidFill>
                  <a:schemeClr val="bg1"/>
                </a:solidFill>
                <a:latin typeface="+mj-ea"/>
                <a:ea typeface="+mj-ea"/>
              </a:rPr>
              <a:t>年度「専修学校リカレント教育総合推進プロジェクト」企画提案書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リスタートプログラム</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7DF22854-5471-4D76-A61C-50AF16AABE74}"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nvGrpSpPr>
          <p:cNvPr id="8" name="グループ化 7">
            <a:extLst>
              <a:ext uri="{FF2B5EF4-FFF2-40B4-BE49-F238E27FC236}">
                <a16:creationId xmlns:a16="http://schemas.microsoft.com/office/drawing/2014/main" id="{03531BBD-40A0-5560-7209-5F8D713ADA74}"/>
              </a:ext>
            </a:extLst>
          </p:cNvPr>
          <p:cNvGrpSpPr/>
          <p:nvPr/>
        </p:nvGrpSpPr>
        <p:grpSpPr>
          <a:xfrm>
            <a:off x="0" y="0"/>
            <a:ext cx="9912302" cy="355076"/>
            <a:chOff x="-6302" y="-27384"/>
            <a:chExt cx="9912302" cy="355076"/>
          </a:xfrm>
        </p:grpSpPr>
        <p:sp>
          <p:nvSpPr>
            <p:cNvPr id="10" name="正方形/長方形 9">
              <a:extLst>
                <a:ext uri="{FF2B5EF4-FFF2-40B4-BE49-F238E27FC236}">
                  <a16:creationId xmlns:a16="http://schemas.microsoft.com/office/drawing/2014/main" id="{31CAA5D0-E37C-87A3-2979-54F4CEF8749C}"/>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B8C4F57B-FCC0-C96E-789C-3DFA33118177}"/>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3</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
        <p:nvSpPr>
          <p:cNvPr id="15" name="角丸四角形 22">
            <a:extLst>
              <a:ext uri="{FF2B5EF4-FFF2-40B4-BE49-F238E27FC236}">
                <a16:creationId xmlns:a16="http://schemas.microsoft.com/office/drawing/2014/main" id="{3867872F-1987-A730-E453-479445091C28}"/>
              </a:ext>
            </a:extLst>
          </p:cNvPr>
          <p:cNvSpPr/>
          <p:nvPr/>
        </p:nvSpPr>
        <p:spPr>
          <a:xfrm>
            <a:off x="172354" y="546977"/>
            <a:ext cx="1522791" cy="255155"/>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a:latin typeface="+mj-ea"/>
                <a:ea typeface="+mj-ea"/>
              </a:rPr>
              <a:t>事業実施体制</a:t>
            </a:r>
          </a:p>
        </p:txBody>
      </p:sp>
      <p:sp>
        <p:nvSpPr>
          <p:cNvPr id="16" name="正方形/長方形 15">
            <a:extLst>
              <a:ext uri="{FF2B5EF4-FFF2-40B4-BE49-F238E27FC236}">
                <a16:creationId xmlns:a16="http://schemas.microsoft.com/office/drawing/2014/main" id="{8B62E12B-198E-EF14-6E57-EDE87989F5D6}"/>
              </a:ext>
            </a:extLst>
          </p:cNvPr>
          <p:cNvSpPr/>
          <p:nvPr/>
        </p:nvSpPr>
        <p:spPr>
          <a:xfrm>
            <a:off x="172355" y="980728"/>
            <a:ext cx="4492614" cy="5760639"/>
          </a:xfrm>
          <a:prstGeom prst="rect">
            <a:avLst/>
          </a:prstGeom>
          <a:noFill/>
          <a:ln w="38100" cmpd="dbl">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7493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284" y="415730"/>
            <a:ext cx="37725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アップデートプログラムの開発の概要①</a:t>
            </a:r>
          </a:p>
        </p:txBody>
      </p:sp>
      <p:sp>
        <p:nvSpPr>
          <p:cNvPr id="9" name="テキスト ボックス 8"/>
          <p:cNvSpPr txBox="1"/>
          <p:nvPr/>
        </p:nvSpPr>
        <p:spPr>
          <a:xfrm>
            <a:off x="344489" y="1052736"/>
            <a:ext cx="9433048" cy="249299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rPr>
              <a:t>▼前ページの課題を踏まえて、専門的職業人材の学び直しを推進するため、本事業においてどのような講座を開設するのか概要を記載してください。</a:t>
            </a:r>
            <a:endParaRPr lang="en-US" altLang="ja-JP" sz="1200" dirty="0">
              <a:solidFill>
                <a:srgbClr val="FFC000"/>
              </a:solidFill>
            </a:endParaRPr>
          </a:p>
          <a:p>
            <a:pPr marL="85725" indent="-85725"/>
            <a:endParaRPr lang="en-US" altLang="ja-JP" sz="1200" dirty="0">
              <a:solidFill>
                <a:srgbClr val="FFC000"/>
              </a:solidFill>
            </a:endParaRPr>
          </a:p>
          <a:p>
            <a:pPr marL="85725" indent="-85725"/>
            <a:r>
              <a:rPr lang="ja-JP" altLang="en-US" sz="1200" dirty="0">
                <a:solidFill>
                  <a:srgbClr val="FFC000"/>
                </a:solidFill>
              </a:rPr>
              <a:t>▼ｅ</a:t>
            </a:r>
            <a:r>
              <a:rPr lang="en-US" altLang="ja-JP" sz="1200" dirty="0">
                <a:solidFill>
                  <a:srgbClr val="FFC000"/>
                </a:solidFill>
              </a:rPr>
              <a:t>-</a:t>
            </a:r>
            <a:r>
              <a:rPr lang="ja-JP" altLang="en-US" sz="1200" dirty="0">
                <a:solidFill>
                  <a:srgbClr val="FFC000"/>
                </a:solidFill>
              </a:rPr>
              <a:t>ラーニングを活用する場合には、教育カリキュラム・プログラム（講座）の全体像を示すとともに、どの範囲の学習においてｅ</a:t>
            </a:r>
            <a:r>
              <a:rPr lang="en-US" altLang="ja-JP" sz="1200" dirty="0">
                <a:solidFill>
                  <a:srgbClr val="FFC000"/>
                </a:solidFill>
              </a:rPr>
              <a:t>-</a:t>
            </a:r>
            <a:r>
              <a:rPr lang="ja-JP" altLang="en-US" sz="1200" dirty="0">
                <a:solidFill>
                  <a:srgbClr val="FFC000"/>
                </a:solidFill>
              </a:rPr>
              <a:t>ラーニングを活用するのか、どの範囲の学習において対面学習とするのかの棲み分けを示すこと。</a:t>
            </a:r>
            <a:endParaRPr lang="en-US" altLang="ja-JP" sz="1200" dirty="0">
              <a:solidFill>
                <a:srgbClr val="FFC000"/>
              </a:solidFill>
            </a:endParaRPr>
          </a:p>
          <a:p>
            <a:pPr marL="85725" indent="-85725"/>
            <a:r>
              <a:rPr lang="ja-JP" altLang="en-US" sz="1200" dirty="0">
                <a:solidFill>
                  <a:srgbClr val="FFC000"/>
                </a:solidFill>
              </a:rPr>
              <a:t>　なお、提案者において既にｅ</a:t>
            </a:r>
            <a:r>
              <a:rPr lang="en-US" altLang="ja-JP" sz="1200" dirty="0">
                <a:solidFill>
                  <a:srgbClr val="FFC000"/>
                </a:solidFill>
              </a:rPr>
              <a:t>-</a:t>
            </a:r>
            <a:r>
              <a:rPr lang="ja-JP" altLang="en-US" sz="1200" dirty="0">
                <a:solidFill>
                  <a:srgbClr val="FFC000"/>
                </a:solidFill>
              </a:rPr>
              <a:t>ラーニングに係るシステム等を保持している場合には、それを有効活用することを検討し、必要経費の縮減に努めること。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endParaRPr lang="en-US" altLang="ja-JP" sz="1200" dirty="0">
              <a:solidFill>
                <a:srgbClr val="FFC000"/>
              </a:solidFill>
            </a:endParaRPr>
          </a:p>
          <a:p>
            <a:endParaRPr lang="ja-JP" altLang="en-US" sz="1200" dirty="0">
              <a:solidFill>
                <a:srgbClr val="FFC000"/>
              </a:solidFill>
            </a:endParaRPr>
          </a:p>
        </p:txBody>
      </p:sp>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4</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3702535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284" y="415730"/>
            <a:ext cx="37725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アップデートプログラムの開発の概要②</a:t>
            </a:r>
          </a:p>
        </p:txBody>
      </p:sp>
      <p:sp>
        <p:nvSpPr>
          <p:cNvPr id="9" name="テキスト ボックス 8"/>
          <p:cNvSpPr txBox="1"/>
          <p:nvPr/>
        </p:nvSpPr>
        <p:spPr>
          <a:xfrm>
            <a:off x="344489" y="1052736"/>
            <a:ext cx="9433048" cy="249299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rPr>
              <a:t>▼前ページの課題を踏まえて、専門的職業人材の学び直しを推進するため、本事業においてどのような講座を開設するのか概要を記載してください。</a:t>
            </a:r>
            <a:endParaRPr lang="en-US" altLang="ja-JP" sz="1200" dirty="0">
              <a:solidFill>
                <a:srgbClr val="FFC000"/>
              </a:solidFill>
            </a:endParaRPr>
          </a:p>
          <a:p>
            <a:pPr marL="85725" indent="-85725"/>
            <a:endParaRPr lang="en-US" altLang="ja-JP" sz="1200" dirty="0">
              <a:solidFill>
                <a:srgbClr val="FFC000"/>
              </a:solidFill>
            </a:endParaRPr>
          </a:p>
          <a:p>
            <a:pPr marL="85725" indent="-85725"/>
            <a:r>
              <a:rPr lang="ja-JP" altLang="en-US" sz="1200" dirty="0">
                <a:solidFill>
                  <a:srgbClr val="FFC000"/>
                </a:solidFill>
              </a:rPr>
              <a:t>▼ｅ</a:t>
            </a:r>
            <a:r>
              <a:rPr lang="en-US" altLang="ja-JP" sz="1200" dirty="0">
                <a:solidFill>
                  <a:srgbClr val="FFC000"/>
                </a:solidFill>
              </a:rPr>
              <a:t>-</a:t>
            </a:r>
            <a:r>
              <a:rPr lang="ja-JP" altLang="en-US" sz="1200" dirty="0">
                <a:solidFill>
                  <a:srgbClr val="FFC000"/>
                </a:solidFill>
              </a:rPr>
              <a:t>ラーニングを活用する場合には、教育カリキュラム・プログラム（講座）の全体像を示すとともに、どの範囲の学習においてｅ</a:t>
            </a:r>
            <a:r>
              <a:rPr lang="en-US" altLang="ja-JP" sz="1200" dirty="0">
                <a:solidFill>
                  <a:srgbClr val="FFC000"/>
                </a:solidFill>
              </a:rPr>
              <a:t>-</a:t>
            </a:r>
            <a:r>
              <a:rPr lang="ja-JP" altLang="en-US" sz="1200" dirty="0">
                <a:solidFill>
                  <a:srgbClr val="FFC000"/>
                </a:solidFill>
              </a:rPr>
              <a:t>ラーニングを活用するのか、どの範囲の学習において対面学習とするのかの棲み分けを示すこと。</a:t>
            </a:r>
            <a:endParaRPr lang="en-US" altLang="ja-JP" sz="1200" dirty="0">
              <a:solidFill>
                <a:srgbClr val="FFC000"/>
              </a:solidFill>
            </a:endParaRPr>
          </a:p>
          <a:p>
            <a:pPr marL="85725" indent="-85725"/>
            <a:r>
              <a:rPr lang="ja-JP" altLang="en-US" sz="1200" dirty="0">
                <a:solidFill>
                  <a:srgbClr val="FFC000"/>
                </a:solidFill>
              </a:rPr>
              <a:t>　なお、提案者において既にｅ</a:t>
            </a:r>
            <a:r>
              <a:rPr lang="en-US" altLang="ja-JP" sz="1200" dirty="0">
                <a:solidFill>
                  <a:srgbClr val="FFC000"/>
                </a:solidFill>
              </a:rPr>
              <a:t>-</a:t>
            </a:r>
            <a:r>
              <a:rPr lang="ja-JP" altLang="en-US" sz="1200" dirty="0">
                <a:solidFill>
                  <a:srgbClr val="FFC000"/>
                </a:solidFill>
              </a:rPr>
              <a:t>ラーニングに係るシステム等を保持している場合には、それを有効活用することを検討し、必要経費の縮減に努めること。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endParaRPr lang="en-US" altLang="ja-JP" sz="1200" dirty="0">
              <a:solidFill>
                <a:srgbClr val="FFC000"/>
              </a:solidFill>
            </a:endParaRPr>
          </a:p>
          <a:p>
            <a:endParaRPr lang="ja-JP" altLang="en-US" sz="1200" dirty="0">
              <a:solidFill>
                <a:srgbClr val="FFC000"/>
              </a:solidFill>
            </a:endParaRPr>
          </a:p>
        </p:txBody>
      </p:sp>
      <p:grpSp>
        <p:nvGrpSpPr>
          <p:cNvPr id="2" name="グループ化 1">
            <a:extLst>
              <a:ext uri="{FF2B5EF4-FFF2-40B4-BE49-F238E27FC236}">
                <a16:creationId xmlns:a16="http://schemas.microsoft.com/office/drawing/2014/main" id="{6DA85176-E76D-D9AD-1D41-79E27AC71236}"/>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8BB7751C-EC27-08EB-7078-9B418514F2E0}"/>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11489F-614D-6CE8-8E62-CD1ACAA46D53}"/>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5</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200064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419522"/>
            <a:ext cx="1980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取組の年次計画</a:t>
            </a:r>
          </a:p>
        </p:txBody>
      </p:sp>
      <p:sp>
        <p:nvSpPr>
          <p:cNvPr id="8" name="テキスト ボックス 7"/>
          <p:cNvSpPr txBox="1"/>
          <p:nvPr/>
        </p:nvSpPr>
        <p:spPr>
          <a:xfrm>
            <a:off x="6653075" y="6566798"/>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0" name="テキスト ボックス 9"/>
          <p:cNvSpPr txBox="1"/>
          <p:nvPr/>
        </p:nvSpPr>
        <p:spPr>
          <a:xfrm>
            <a:off x="28339" y="6566798"/>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1" name="テキスト ボックス 10"/>
          <p:cNvSpPr txBox="1"/>
          <p:nvPr/>
        </p:nvSpPr>
        <p:spPr>
          <a:xfrm>
            <a:off x="3294099" y="6566798"/>
            <a:ext cx="3196469"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12" name="直線矢印コネクタ 11"/>
          <p:cNvCxnSpPr/>
          <p:nvPr/>
        </p:nvCxnSpPr>
        <p:spPr>
          <a:xfrm>
            <a:off x="-9761" y="924719"/>
            <a:ext cx="9792000"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9"/>
          <p:cNvSpPr/>
          <p:nvPr/>
        </p:nvSpPr>
        <p:spPr>
          <a:xfrm>
            <a:off x="916236" y="767755"/>
            <a:ext cx="1224136" cy="324000"/>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4" name="角丸四角形 10"/>
          <p:cNvSpPr/>
          <p:nvPr/>
        </p:nvSpPr>
        <p:spPr>
          <a:xfrm>
            <a:off x="4308996" y="767755"/>
            <a:ext cx="1224136" cy="324000"/>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5" name="角丸四角形 11"/>
          <p:cNvSpPr/>
          <p:nvPr/>
        </p:nvSpPr>
        <p:spPr>
          <a:xfrm>
            <a:off x="7452072" y="767755"/>
            <a:ext cx="1224136" cy="3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cxnSp>
        <p:nvCxnSpPr>
          <p:cNvPr id="16" name="直線コネクタ 15"/>
          <p:cNvCxnSpPr>
            <a:cxnSpLocks/>
          </p:cNvCxnSpPr>
          <p:nvPr/>
        </p:nvCxnSpPr>
        <p:spPr>
          <a:xfrm>
            <a:off x="3163248" y="948978"/>
            <a:ext cx="0" cy="590902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cxnSpLocks/>
          </p:cNvCxnSpPr>
          <p:nvPr/>
        </p:nvCxnSpPr>
        <p:spPr>
          <a:xfrm>
            <a:off x="6755110" y="979892"/>
            <a:ext cx="0" cy="58639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81064" y="2666605"/>
            <a:ext cx="8280000" cy="1754326"/>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▼継続して取り組む事項については、年度ごとの内容や前年度との差異が明らかになるように記載すること。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１０ポイント以上とすること。記載すべき事項が多く、枠に入り切らない場合のみ文字のポイントを調整しても構わないが、極端に小さくならないよう注意すること。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endParaRPr kumimoji="1" lang="ja-JP" altLang="en-US" sz="1200" dirty="0">
              <a:solidFill>
                <a:srgbClr val="FFC000"/>
              </a:solidFill>
              <a:latin typeface="+mn-ea"/>
            </a:endParaRPr>
          </a:p>
        </p:txBody>
      </p:sp>
      <p:grpSp>
        <p:nvGrpSpPr>
          <p:cNvPr id="2" name="グループ化 1">
            <a:extLst>
              <a:ext uri="{FF2B5EF4-FFF2-40B4-BE49-F238E27FC236}">
                <a16:creationId xmlns:a16="http://schemas.microsoft.com/office/drawing/2014/main" id="{D15635FE-A139-BBC7-1093-91AD6EA33560}"/>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03E97622-27B1-268F-2EFF-8059D11AB823}"/>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CBA781E6-F247-1A28-F93C-EACA21C5C8FE}"/>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6</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0471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8" y="372412"/>
            <a:ext cx="1756310" cy="36004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提案年度の取組①</a:t>
            </a:r>
          </a:p>
        </p:txBody>
      </p:sp>
      <p:sp>
        <p:nvSpPr>
          <p:cNvPr id="6" name="テキスト ボックス 5"/>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調査名、調査目的、調査対象、調査手法、調査項目、分析内容（集計項目）、成果（学び直し講座の開設）にどのように活用するか、を記載すること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2" name="グループ化 1">
            <a:extLst>
              <a:ext uri="{FF2B5EF4-FFF2-40B4-BE49-F238E27FC236}">
                <a16:creationId xmlns:a16="http://schemas.microsoft.com/office/drawing/2014/main" id="{8DB24C00-F041-19E2-AB04-FFADC643C9E2}"/>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BEBEABAE-C244-605A-6D37-103E68C706F1}"/>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D3840ABF-69E4-40B0-7E13-FF0B78E908ED}"/>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7</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86956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5"/>
          <p:cNvSpPr/>
          <p:nvPr/>
        </p:nvSpPr>
        <p:spPr>
          <a:xfrm>
            <a:off x="28338" y="412168"/>
            <a:ext cx="1756310" cy="36004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提案年度の取組②</a:t>
            </a:r>
          </a:p>
        </p:txBody>
      </p:sp>
      <p:sp>
        <p:nvSpPr>
          <p:cNvPr id="6" name="テキスト ボックス 5"/>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調査名、調査目的、調査対象、調査手法、調査項目、分析内容（集計項目）、成果（学び直し講座の開設）にどのように活用するか、を記載すること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2" name="グループ化 1">
            <a:extLst>
              <a:ext uri="{FF2B5EF4-FFF2-40B4-BE49-F238E27FC236}">
                <a16:creationId xmlns:a16="http://schemas.microsoft.com/office/drawing/2014/main" id="{B9C6282B-BF6D-A767-14E1-AE31C922EDB1}"/>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2A0EA795-8DBD-D966-1276-34F2CCF45F97}"/>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D11D13D4-BA50-DF03-8E62-BDE77CC106DA}"/>
                </a:ext>
              </a:extLst>
            </p:cNvPr>
            <p:cNvSpPr txBox="1"/>
            <p:nvPr/>
          </p:nvSpPr>
          <p:spPr>
            <a:xfrm>
              <a:off x="452634" y="21510"/>
              <a:ext cx="8988127" cy="276999"/>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8</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26764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6964" y="471623"/>
            <a:ext cx="391655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取組を効果的・効率的に実施するための工夫</a:t>
            </a:r>
          </a:p>
        </p:txBody>
      </p:sp>
      <p:sp>
        <p:nvSpPr>
          <p:cNvPr id="19" name="テキスト ボックス 18"/>
          <p:cNvSpPr txBox="1"/>
          <p:nvPr/>
        </p:nvSpPr>
        <p:spPr>
          <a:xfrm>
            <a:off x="128464" y="1052736"/>
            <a:ext cx="9649073" cy="156966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▼行政機関、関係諸団体の協力や、専門家の参画など、事業を効果的・効率的に実施するための工夫や、提案者独自のノウハウなどを記載すること。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endParaRPr lang="en-US" altLang="ja-JP" sz="1200" dirty="0">
              <a:solidFill>
                <a:srgbClr val="FFC000"/>
              </a:solidFill>
            </a:endParaRPr>
          </a:p>
          <a:p>
            <a:endParaRPr lang="ja-JP" altLang="en-US" sz="1200" dirty="0">
              <a:solidFill>
                <a:srgbClr val="FFC000"/>
              </a:solidFill>
            </a:endParaRPr>
          </a:p>
        </p:txBody>
      </p:sp>
      <p:sp>
        <p:nvSpPr>
          <p:cNvPr id="8" name="テキスト ボックス 7"/>
          <p:cNvSpPr txBox="1"/>
          <p:nvPr/>
        </p:nvSpPr>
        <p:spPr>
          <a:xfrm>
            <a:off x="1266942" y="-14256"/>
            <a:ext cx="7373172" cy="307777"/>
          </a:xfrm>
          <a:prstGeom prst="rect">
            <a:avLst/>
          </a:prstGeom>
          <a:noFill/>
        </p:spPr>
        <p:txBody>
          <a:bodyPr wrap="none" rtlCol="0">
            <a:spAutoFit/>
          </a:bodyPr>
          <a:lstStyle/>
          <a:p>
            <a:pPr algn="ctr"/>
            <a:r>
              <a:rPr lang="ja-JP" altLang="en-US" sz="1400" spc="-120" dirty="0">
                <a:solidFill>
                  <a:schemeClr val="bg1"/>
                </a:solidFill>
                <a:latin typeface="+mj-ea"/>
              </a:rPr>
              <a:t>令和○年度「専修学校リカレント教育総合推進プロジェクト」企画提案書</a:t>
            </a:r>
            <a:r>
              <a:rPr lang="ja-JP" altLang="en-US" sz="1100" spc="-120" dirty="0">
                <a:solidFill>
                  <a:schemeClr val="bg1"/>
                </a:solidFill>
                <a:latin typeface="+mj-ea"/>
              </a:rPr>
              <a:t>（</a:t>
            </a:r>
            <a:r>
              <a:rPr lang="ja-JP" altLang="en-US" sz="1100" spc="-160" dirty="0">
                <a:solidFill>
                  <a:schemeClr val="bg1"/>
                </a:solidFill>
                <a:latin typeface="+mj-ea"/>
              </a:rPr>
              <a:t>リスタートプログラム</a:t>
            </a:r>
            <a:r>
              <a:rPr lang="ja-JP" altLang="en-US" sz="1100" spc="-120" dirty="0">
                <a:solidFill>
                  <a:schemeClr val="bg1"/>
                </a:solidFill>
                <a:latin typeface="+mj-ea"/>
              </a:rPr>
              <a:t>）</a:t>
            </a:r>
            <a:r>
              <a:rPr lang="en-US" altLang="ja-JP" sz="1050" spc="-120" dirty="0">
                <a:solidFill>
                  <a:schemeClr val="bg1"/>
                </a:solidFill>
                <a:latin typeface="+mj-ea"/>
              </a:rPr>
              <a:t>(</a:t>
            </a:r>
            <a:fld id="{7DF22854-5471-4D76-A61C-50AF16AABE74}" type="slidenum">
              <a:rPr lang="en-US" altLang="ja-JP" sz="1050" spc="-120" smtClean="0">
                <a:solidFill>
                  <a:schemeClr val="bg1"/>
                </a:solidFill>
                <a:latin typeface="+mj-ea"/>
              </a:rPr>
              <a:pPr algn="ctr"/>
              <a:t>9</a:t>
            </a:fld>
            <a:r>
              <a:rPr lang="en-US" altLang="ja-JP" sz="1050" spc="-120" dirty="0">
                <a:solidFill>
                  <a:schemeClr val="bg1"/>
                </a:solidFill>
                <a:latin typeface="+mj-ea"/>
              </a:rPr>
              <a:t>/14)</a:t>
            </a:r>
            <a:endParaRPr lang="ja-JP" altLang="en-US" sz="1050" spc="-120" dirty="0">
              <a:solidFill>
                <a:schemeClr val="bg1"/>
              </a:solidFill>
              <a:latin typeface="+mj-ea"/>
            </a:endParaRPr>
          </a:p>
        </p:txBody>
      </p:sp>
      <p:grpSp>
        <p:nvGrpSpPr>
          <p:cNvPr id="2" name="グループ化 1">
            <a:extLst>
              <a:ext uri="{FF2B5EF4-FFF2-40B4-BE49-F238E27FC236}">
                <a16:creationId xmlns:a16="http://schemas.microsoft.com/office/drawing/2014/main" id="{1DF17A6A-D89B-2C4B-005B-DB036AE23D07}"/>
              </a:ext>
            </a:extLst>
          </p:cNvPr>
          <p:cNvGrpSpPr/>
          <p:nvPr/>
        </p:nvGrpSpPr>
        <p:grpSpPr>
          <a:xfrm>
            <a:off x="0" y="0"/>
            <a:ext cx="9912302" cy="355076"/>
            <a:chOff x="-6302" y="-27384"/>
            <a:chExt cx="9912302" cy="355076"/>
          </a:xfrm>
        </p:grpSpPr>
        <p:sp>
          <p:nvSpPr>
            <p:cNvPr id="3" name="正方形/長方形 2">
              <a:extLst>
                <a:ext uri="{FF2B5EF4-FFF2-40B4-BE49-F238E27FC236}">
                  <a16:creationId xmlns:a16="http://schemas.microsoft.com/office/drawing/2014/main" id="{08442098-B5B4-7BFC-5ED4-6145AAFE3BFB}"/>
                </a:ext>
              </a:extLst>
            </p:cNvPr>
            <p:cNvSpPr/>
            <p:nvPr/>
          </p:nvSpPr>
          <p:spPr>
            <a:xfrm>
              <a:off x="-6302" y="-27384"/>
              <a:ext cx="9912302" cy="355076"/>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CF47E79-54EA-95B2-BFEE-49D29089DADA}"/>
                </a:ext>
              </a:extLst>
            </p:cNvPr>
            <p:cNvSpPr txBox="1"/>
            <p:nvPr/>
          </p:nvSpPr>
          <p:spPr>
            <a:xfrm>
              <a:off x="287398" y="25373"/>
              <a:ext cx="9318599" cy="288000"/>
            </a:xfrm>
            <a:prstGeom prst="rect">
              <a:avLst/>
            </a:prstGeom>
            <a:noFill/>
          </p:spPr>
          <p:txBody>
            <a:bodyPr wrap="square" rtlCol="0">
              <a:spAutoFit/>
            </a:bodyPr>
            <a:lstStyle/>
            <a:p>
              <a:pPr algn="ctr"/>
              <a:r>
                <a:rPr lang="ja-JP" altLang="en-US" sz="1200" spc="-120" dirty="0">
                  <a:solidFill>
                    <a:schemeClr val="bg1"/>
                  </a:solidFill>
                  <a:latin typeface="+mj-ea"/>
                  <a:ea typeface="+mj-ea"/>
                </a:rPr>
                <a:t>令和○</a:t>
              </a:r>
              <a:r>
                <a:rPr kumimoji="1" lang="ja-JP" altLang="en-US" sz="1200" spc="-120" dirty="0">
                  <a:solidFill>
                    <a:schemeClr val="bg1"/>
                  </a:solidFill>
                  <a:latin typeface="+mj-ea"/>
                  <a:ea typeface="+mj-ea"/>
                </a:rPr>
                <a:t>年度「専門職業人材の最新技能アップデートのための専修学校リカレント教育推進事業」企画提案書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アップデートプログラムの開発</a:t>
              </a:r>
              <a:r>
                <a:rPr kumimoji="1" lang="ja-JP" altLang="en-US" sz="1050" spc="-120" dirty="0">
                  <a:solidFill>
                    <a:schemeClr val="bg1"/>
                  </a:solidFill>
                  <a:latin typeface="+mj-ea"/>
                  <a:ea typeface="+mj-ea"/>
                </a:rPr>
                <a:t>）</a:t>
              </a:r>
              <a:r>
                <a:rPr kumimoji="1" lang="en-US" altLang="ja-JP" sz="1000" spc="-120" dirty="0">
                  <a:solidFill>
                    <a:schemeClr val="bg1"/>
                  </a:solidFill>
                  <a:latin typeface="+mj-ea"/>
                  <a:ea typeface="+mj-ea"/>
                </a:rPr>
                <a:t>(</a:t>
              </a:r>
              <a:fld id="{7DF22854-5471-4D76-A61C-50AF16AABE74}" type="slidenum">
                <a:rPr kumimoji="1" lang="en-US" altLang="ja-JP" sz="1000" spc="-120" smtClean="0">
                  <a:solidFill>
                    <a:schemeClr val="bg1"/>
                  </a:solidFill>
                  <a:latin typeface="+mj-ea"/>
                  <a:ea typeface="+mj-ea"/>
                </a:rPr>
                <a:t>9</a:t>
              </a:fld>
              <a:r>
                <a:rPr lang="en-US" altLang="ja-JP" sz="1000" spc="-120" dirty="0">
                  <a:solidFill>
                    <a:schemeClr val="bg1"/>
                  </a:solidFill>
                  <a:latin typeface="+mj-ea"/>
                  <a:ea typeface="+mj-ea"/>
                </a:rPr>
                <a:t>/16</a:t>
              </a:r>
              <a:r>
                <a:rPr lang="ja-JP" altLang="en-US" sz="1000" spc="-120" dirty="0">
                  <a:solidFill>
                    <a:schemeClr val="bg1"/>
                  </a:solidFill>
                  <a:latin typeface="+mj-ea"/>
                  <a:ea typeface="+mj-ea"/>
                </a:rPr>
                <a:t>）</a:t>
              </a:r>
              <a:endParaRPr kumimoji="1" lang="ja-JP" altLang="en-US" sz="1000" spc="-120" dirty="0">
                <a:solidFill>
                  <a:schemeClr val="bg1"/>
                </a:solidFill>
                <a:latin typeface="+mj-ea"/>
                <a:ea typeface="+mj-ea"/>
              </a:endParaRPr>
            </a:p>
          </p:txBody>
        </p:sp>
      </p:grpSp>
    </p:spTree>
    <p:extLst>
      <p:ext uri="{BB962C8B-B14F-4D97-AF65-F5344CB8AC3E}">
        <p14:creationId xmlns:p14="http://schemas.microsoft.com/office/powerpoint/2010/main" val="1717250741"/>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7864</TotalTime>
  <Words>3988</Words>
  <Application>Microsoft Office PowerPoint</Application>
  <PresentationFormat>A4 210 x 297 mm</PresentationFormat>
  <Paragraphs>571</Paragraphs>
  <Slides>16</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4"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159</cp:revision>
  <cp:lastPrinted>2020-03-12T08:42:31Z</cp:lastPrinted>
  <dcterms:created xsi:type="dcterms:W3CDTF">2015-11-11T08:20:08Z</dcterms:created>
  <dcterms:modified xsi:type="dcterms:W3CDTF">2023-02-06T10:11:21Z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2022-02-04T08:31:54Z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243bb25d-d237-4d2f-a9b9-480b9b0ac44e</vt:lpwstr>
  </property>
  <property fmtid="{D5CDD505-2E9C-101B-9397-08002B2CF9AE}" pid="8" name="MSIP_Label_d899a617-f30e-4fb8-b81c-fb6d0b94ac5b_ContentBits">
    <vt:lpwstr>0</vt:lpwstr>
  </property>
</Properties>
</file>