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317" r:id="rId3"/>
    <p:sldId id="312" r:id="rId4"/>
    <p:sldId id="271" r:id="rId5"/>
    <p:sldId id="291" r:id="rId6"/>
    <p:sldId id="313" r:id="rId7"/>
    <p:sldId id="262" r:id="rId8"/>
    <p:sldId id="314" r:id="rId9"/>
    <p:sldId id="268" r:id="rId10"/>
    <p:sldId id="315" r:id="rId11"/>
    <p:sldId id="316" r:id="rId12"/>
    <p:sldId id="269" r:id="rId13"/>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B6B"/>
    <a:srgbClr val="5D9CEC"/>
    <a:srgbClr val="4A89DC"/>
    <a:srgbClr val="1F4788"/>
    <a:srgbClr val="243D5D"/>
    <a:srgbClr val="1D3656"/>
    <a:srgbClr val="4ECDC4"/>
    <a:srgbClr val="1A535C"/>
    <a:srgbClr val="F7FFF7"/>
    <a:srgbClr val="CC6B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87" autoAdjust="0"/>
    <p:restoredTop sz="94622" autoAdjust="0"/>
  </p:normalViewPr>
  <p:slideViewPr>
    <p:cSldViewPr>
      <p:cViewPr varScale="1">
        <p:scale>
          <a:sx n="100" d="100"/>
          <a:sy n="100" d="100"/>
        </p:scale>
        <p:origin x="1776" y="96"/>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143" cy="513284"/>
          </a:xfrm>
          <a:prstGeom prst="rect">
            <a:avLst/>
          </a:prstGeom>
        </p:spPr>
        <p:txBody>
          <a:bodyPr vert="horz" lIns="94640" tIns="47320" rIns="94640" bIns="473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503" y="0"/>
            <a:ext cx="3076143" cy="513284"/>
          </a:xfrm>
          <a:prstGeom prst="rect">
            <a:avLst/>
          </a:prstGeom>
        </p:spPr>
        <p:txBody>
          <a:bodyPr vert="horz" lIns="94640" tIns="47320" rIns="94640" bIns="47320" rtlCol="0"/>
          <a:lstStyle>
            <a:lvl1pPr algn="r">
              <a:defRPr sz="1200"/>
            </a:lvl1pPr>
          </a:lstStyle>
          <a:p>
            <a:fld id="{F142133D-913F-4F9B-AE14-035A5D3DF1B1}" type="datetimeFigureOut">
              <a:rPr kumimoji="1" lang="ja-JP" altLang="en-US" smtClean="0"/>
              <a:t>2023/2/22</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4640" tIns="47320" rIns="94640" bIns="47320" rtlCol="0" anchor="ctr"/>
          <a:lstStyle/>
          <a:p>
            <a:endParaRPr lang="ja-JP" altLang="en-US"/>
          </a:p>
        </p:txBody>
      </p:sp>
      <p:sp>
        <p:nvSpPr>
          <p:cNvPr id="5" name="ノート プレースホルダー 4"/>
          <p:cNvSpPr>
            <a:spLocks noGrp="1"/>
          </p:cNvSpPr>
          <p:nvPr>
            <p:ph type="body" sz="quarter" idx="3"/>
          </p:nvPr>
        </p:nvSpPr>
        <p:spPr>
          <a:xfrm>
            <a:off x="710262" y="4925235"/>
            <a:ext cx="5678778" cy="4029439"/>
          </a:xfrm>
          <a:prstGeom prst="rect">
            <a:avLst/>
          </a:prstGeom>
        </p:spPr>
        <p:txBody>
          <a:bodyPr vert="horz" lIns="94640" tIns="47320" rIns="94640" bIns="473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330"/>
            <a:ext cx="3076143" cy="513284"/>
          </a:xfrm>
          <a:prstGeom prst="rect">
            <a:avLst/>
          </a:prstGeom>
        </p:spPr>
        <p:txBody>
          <a:bodyPr vert="horz" lIns="94640" tIns="47320" rIns="94640" bIns="473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503" y="9721330"/>
            <a:ext cx="3076143" cy="513284"/>
          </a:xfrm>
          <a:prstGeom prst="rect">
            <a:avLst/>
          </a:prstGeom>
        </p:spPr>
        <p:txBody>
          <a:bodyPr vert="horz" lIns="94640" tIns="47320" rIns="94640" bIns="47320" rtlCol="0" anchor="b"/>
          <a:lstStyle>
            <a:lvl1pPr algn="r">
              <a:defRPr sz="1200"/>
            </a:lvl1pPr>
          </a:lstStyle>
          <a:p>
            <a:fld id="{7B2260EF-4784-492A-A386-D07E3DB45E12}" type="slidenum">
              <a:rPr kumimoji="1" lang="ja-JP" altLang="en-US" smtClean="0"/>
              <a:t>‹#›</a:t>
            </a:fld>
            <a:endParaRPr kumimoji="1" lang="ja-JP" altLang="en-US"/>
          </a:p>
        </p:txBody>
      </p:sp>
    </p:spTree>
    <p:extLst>
      <p:ext uri="{BB962C8B-B14F-4D97-AF65-F5344CB8AC3E}">
        <p14:creationId xmlns:p14="http://schemas.microsoft.com/office/powerpoint/2010/main" val="27050516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2260EF-4784-492A-A386-D07E3DB45E12}" type="slidenum">
              <a:rPr kumimoji="1" lang="ja-JP" altLang="en-US" smtClean="0"/>
              <a:t>1</a:t>
            </a:fld>
            <a:endParaRPr kumimoji="1" lang="ja-JP" altLang="en-US"/>
          </a:p>
        </p:txBody>
      </p:sp>
    </p:spTree>
    <p:extLst>
      <p:ext uri="{BB962C8B-B14F-4D97-AF65-F5344CB8AC3E}">
        <p14:creationId xmlns:p14="http://schemas.microsoft.com/office/powerpoint/2010/main" val="6062562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2260EF-4784-492A-A386-D07E3DB45E12}" type="slidenum">
              <a:rPr kumimoji="1" lang="ja-JP" altLang="en-US" smtClean="0"/>
              <a:t>2</a:t>
            </a:fld>
            <a:endParaRPr kumimoji="1" lang="ja-JP" altLang="en-US"/>
          </a:p>
        </p:txBody>
      </p:sp>
    </p:spTree>
    <p:extLst>
      <p:ext uri="{BB962C8B-B14F-4D97-AF65-F5344CB8AC3E}">
        <p14:creationId xmlns:p14="http://schemas.microsoft.com/office/powerpoint/2010/main" val="1435842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B2260EF-4784-492A-A386-D07E3DB45E12}" type="slidenum">
              <a:rPr kumimoji="1" lang="ja-JP" altLang="en-US" smtClean="0"/>
              <a:t>3</a:t>
            </a:fld>
            <a:endParaRPr kumimoji="1" lang="ja-JP" altLang="en-US"/>
          </a:p>
        </p:txBody>
      </p:sp>
    </p:spTree>
    <p:extLst>
      <p:ext uri="{BB962C8B-B14F-4D97-AF65-F5344CB8AC3E}">
        <p14:creationId xmlns:p14="http://schemas.microsoft.com/office/powerpoint/2010/main" val="412896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2023/2/22</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2023/2/22</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355076"/>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4231" y="392212"/>
            <a:ext cx="1170000" cy="432048"/>
          </a:xfrm>
          <a:prstGeom prst="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j-ea"/>
                <a:ea typeface="+mj-ea"/>
              </a:rPr>
              <a:t>事業名</a:t>
            </a:r>
          </a:p>
        </p:txBody>
      </p:sp>
      <p:sp>
        <p:nvSpPr>
          <p:cNvPr id="11" name="正方形/長方形 10"/>
          <p:cNvSpPr/>
          <p:nvPr/>
        </p:nvSpPr>
        <p:spPr>
          <a:xfrm>
            <a:off x="1260621" y="392212"/>
            <a:ext cx="8592422" cy="432048"/>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6B6B"/>
                </a:solidFill>
                <a:latin typeface="+mn-ea"/>
              </a:rPr>
              <a:t>〇〇〇〇のための</a:t>
            </a:r>
            <a:r>
              <a:rPr lang="ja-JP" altLang="en-US" sz="1400" dirty="0">
                <a:solidFill>
                  <a:srgbClr val="FF6B6B"/>
                </a:solidFill>
                <a:latin typeface="+mn-ea"/>
              </a:rPr>
              <a:t>□□□□</a:t>
            </a:r>
            <a:r>
              <a:rPr kumimoji="1" lang="ja-JP" altLang="en-US" sz="1400" dirty="0">
                <a:solidFill>
                  <a:schemeClr val="tx1"/>
                </a:solidFill>
                <a:latin typeface="+mn-ea"/>
              </a:rPr>
              <a:t>事業</a:t>
            </a:r>
            <a:endParaRPr kumimoji="1" lang="en-US" altLang="ja-JP" sz="1400" dirty="0">
              <a:solidFill>
                <a:schemeClr val="tx1"/>
              </a:solidFill>
              <a:latin typeface="+mn-ea"/>
            </a:endParaRPr>
          </a:p>
          <a:p>
            <a:r>
              <a:rPr kumimoji="1" lang="ja-JP" altLang="en-US" sz="1200" dirty="0">
                <a:solidFill>
                  <a:srgbClr val="FF6B6B"/>
                </a:solidFill>
                <a:latin typeface="+mn-ea"/>
              </a:rPr>
              <a:t>（</a:t>
            </a:r>
            <a:r>
              <a:rPr kumimoji="1" lang="en-US" altLang="ja-JP" sz="1200" dirty="0">
                <a:solidFill>
                  <a:srgbClr val="FF6B6B"/>
                </a:solidFill>
                <a:latin typeface="+mn-ea"/>
              </a:rPr>
              <a:t>MS</a:t>
            </a:r>
            <a:r>
              <a:rPr kumimoji="1" lang="ja-JP" altLang="en-US" sz="1200" dirty="0">
                <a:solidFill>
                  <a:srgbClr val="FF6B6B"/>
                </a:solidFill>
                <a:latin typeface="+mn-ea"/>
              </a:rPr>
              <a:t>ｺﾞｼｯｸ </a:t>
            </a:r>
            <a:r>
              <a:rPr kumimoji="1" lang="en-US" altLang="ja-JP" sz="1200" dirty="0">
                <a:solidFill>
                  <a:srgbClr val="FF6B6B"/>
                </a:solidFill>
                <a:latin typeface="+mn-ea"/>
              </a:rPr>
              <a:t>or </a:t>
            </a:r>
            <a:r>
              <a:rPr kumimoji="1" lang="ja-JP" altLang="en-US" sz="1200" dirty="0">
                <a:solidFill>
                  <a:srgbClr val="FF6B6B"/>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提案者</a:t>
            </a:r>
            <a:endParaRPr kumimoji="1" lang="ja-JP" altLang="en-US" dirty="0">
              <a:latin typeface="+mj-ea"/>
              <a:ea typeface="+mj-ea"/>
            </a:endParaRPr>
          </a:p>
        </p:txBody>
      </p:sp>
      <p:sp>
        <p:nvSpPr>
          <p:cNvPr id="13" name="正方形/長方形 12"/>
          <p:cNvSpPr/>
          <p:nvPr/>
        </p:nvSpPr>
        <p:spPr>
          <a:xfrm>
            <a:off x="1269853" y="882907"/>
            <a:ext cx="8583189" cy="432048"/>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6B6B"/>
                </a:solidFill>
                <a:latin typeface="+mn-ea"/>
              </a:rPr>
              <a:t>株式会社</a:t>
            </a:r>
            <a:r>
              <a:rPr kumimoji="1" lang="ja-JP" altLang="en-US" sz="1400" dirty="0">
                <a:solidFill>
                  <a:srgbClr val="FF6B6B"/>
                </a:solidFill>
                <a:latin typeface="+mn-ea"/>
              </a:rPr>
              <a:t>〇〇（</a:t>
            </a:r>
            <a:r>
              <a:rPr kumimoji="1" lang="en-US" altLang="ja-JP" sz="1400" dirty="0">
                <a:solidFill>
                  <a:srgbClr val="FF6B6B"/>
                </a:solidFill>
                <a:latin typeface="+mn-ea"/>
              </a:rPr>
              <a:t>MS</a:t>
            </a:r>
            <a:r>
              <a:rPr kumimoji="1" lang="ja-JP" altLang="en-US" sz="1400" dirty="0">
                <a:solidFill>
                  <a:srgbClr val="FF6B6B"/>
                </a:solidFill>
                <a:latin typeface="+mn-ea"/>
              </a:rPr>
              <a:t>ｺﾞｼｯｸ </a:t>
            </a:r>
            <a:r>
              <a:rPr kumimoji="1" lang="en-US" altLang="ja-JP" sz="1400" dirty="0">
                <a:solidFill>
                  <a:srgbClr val="FF6B6B"/>
                </a:solidFill>
                <a:latin typeface="+mn-ea"/>
              </a:rPr>
              <a:t>or </a:t>
            </a:r>
            <a:r>
              <a:rPr kumimoji="1" lang="ja-JP" altLang="en-US" sz="1400" dirty="0">
                <a:solidFill>
                  <a:srgbClr val="FF6B6B"/>
                </a:solidFill>
                <a:latin typeface="+mn-ea"/>
              </a:rPr>
              <a:t>ﾒｲﾘｵ１４ポイント）</a:t>
            </a:r>
          </a:p>
        </p:txBody>
      </p:sp>
      <p:sp>
        <p:nvSpPr>
          <p:cNvPr id="15" name="角丸四角形 14"/>
          <p:cNvSpPr/>
          <p:nvPr/>
        </p:nvSpPr>
        <p:spPr>
          <a:xfrm>
            <a:off x="53464" y="1863444"/>
            <a:ext cx="1950000"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事業の趣旨・目的</a:t>
            </a:r>
          </a:p>
        </p:txBody>
      </p:sp>
      <p:sp>
        <p:nvSpPr>
          <p:cNvPr id="16" name="正方形/長方形 15"/>
          <p:cNvSpPr/>
          <p:nvPr/>
        </p:nvSpPr>
        <p:spPr>
          <a:xfrm>
            <a:off x="103204" y="2168062"/>
            <a:ext cx="4777788" cy="4645314"/>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6B6B"/>
              </a:solidFill>
              <a:latin typeface="+mn-ea"/>
            </a:endParaRPr>
          </a:p>
        </p:txBody>
      </p:sp>
      <p:sp>
        <p:nvSpPr>
          <p:cNvPr id="23" name="角丸四角形 22"/>
          <p:cNvSpPr/>
          <p:nvPr/>
        </p:nvSpPr>
        <p:spPr>
          <a:xfrm>
            <a:off x="5019449" y="1852220"/>
            <a:ext cx="1378775"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a:latin typeface="+mj-ea"/>
                <a:ea typeface="+mj-ea"/>
              </a:rPr>
              <a:t>実施体制</a:t>
            </a:r>
            <a:endParaRPr lang="ja-JP" altLang="en-US" sz="1400" dirty="0">
              <a:latin typeface="+mj-ea"/>
              <a:ea typeface="+mj-ea"/>
            </a:endParaRPr>
          </a:p>
        </p:txBody>
      </p:sp>
      <p:sp>
        <p:nvSpPr>
          <p:cNvPr id="24" name="正方形/長方形 23"/>
          <p:cNvSpPr/>
          <p:nvPr/>
        </p:nvSpPr>
        <p:spPr>
          <a:xfrm>
            <a:off x="10159358" y="2017968"/>
            <a:ext cx="4681113" cy="474928"/>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r>
              <a:rPr lang="ja-JP" altLang="en-US" sz="1200" dirty="0">
                <a:solidFill>
                  <a:srgbClr val="FF6B6B"/>
                </a:solidFill>
                <a:latin typeface="+mn-ea"/>
              </a:rPr>
              <a:t>▼事業の実施体制を記載すること。</a:t>
            </a:r>
            <a:endParaRPr lang="en-US" altLang="ja-JP" sz="1200" dirty="0">
              <a:solidFill>
                <a:srgbClr val="FF6B6B"/>
              </a:solidFill>
              <a:latin typeface="+mn-ea"/>
            </a:endParaRPr>
          </a:p>
          <a:p>
            <a:r>
              <a:rPr lang="ja-JP" altLang="en-US" sz="1200" dirty="0">
                <a:solidFill>
                  <a:srgbClr val="FF6B6B"/>
                </a:solidFill>
                <a:latin typeface="+mn-ea"/>
              </a:rPr>
              <a:t>▼事業を推進するために構築する体制を記載すること</a:t>
            </a:r>
            <a:r>
              <a:rPr lang="en-US" altLang="ja-JP" sz="1200" dirty="0">
                <a:solidFill>
                  <a:srgbClr val="FF6B6B"/>
                </a:solidFill>
                <a:latin typeface="+mn-ea"/>
              </a:rPr>
              <a:t>｡</a:t>
            </a:r>
            <a:endParaRPr lang="en-US" altLang="ja-JP" sz="1200" dirty="0">
              <a:solidFill>
                <a:schemeClr val="tx1"/>
              </a:solidFill>
              <a:latin typeface="+mn-ea"/>
            </a:endParaRPr>
          </a:p>
        </p:txBody>
      </p:sp>
      <p:sp>
        <p:nvSpPr>
          <p:cNvPr id="17" name="正方形/長方形 16"/>
          <p:cNvSpPr/>
          <p:nvPr/>
        </p:nvSpPr>
        <p:spPr>
          <a:xfrm>
            <a:off x="53464" y="1368583"/>
            <a:ext cx="1170000" cy="432048"/>
          </a:xfrm>
          <a:prstGeom prst="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j-ea"/>
                <a:ea typeface="+mj-ea"/>
              </a:rPr>
              <a:t>所要経費</a:t>
            </a:r>
          </a:p>
        </p:txBody>
      </p:sp>
      <p:sp>
        <p:nvSpPr>
          <p:cNvPr id="18" name="正方形/長方形 17"/>
          <p:cNvSpPr/>
          <p:nvPr/>
        </p:nvSpPr>
        <p:spPr>
          <a:xfrm>
            <a:off x="1269853" y="1378108"/>
            <a:ext cx="8582683" cy="432000"/>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6B6B"/>
                </a:solidFill>
                <a:latin typeface="+mn-ea"/>
              </a:rPr>
              <a:t>１２，３４５</a:t>
            </a:r>
            <a:r>
              <a:rPr lang="ja-JP" altLang="en-US" sz="1400" dirty="0">
                <a:solidFill>
                  <a:schemeClr val="tx1"/>
                </a:solidFill>
                <a:latin typeface="+mn-ea"/>
              </a:rPr>
              <a:t>千円</a:t>
            </a:r>
            <a:r>
              <a:rPr lang="ja-JP" altLang="en-US" sz="800" dirty="0">
                <a:solidFill>
                  <a:srgbClr val="FF6B6B"/>
                </a:solidFill>
                <a:latin typeface="+mn-ea"/>
              </a:rPr>
              <a:t>（提案年度の所要経費のみ記載）</a:t>
            </a:r>
            <a:r>
              <a:rPr lang="ja-JP" altLang="en-US" sz="1000" dirty="0">
                <a:solidFill>
                  <a:srgbClr val="FF6B6B"/>
                </a:solidFill>
                <a:latin typeface="+mn-ea"/>
              </a:rPr>
              <a:t>（</a:t>
            </a:r>
            <a:r>
              <a:rPr lang="en-US" altLang="ja-JP" sz="1000" dirty="0">
                <a:solidFill>
                  <a:srgbClr val="FF6B6B"/>
                </a:solidFill>
                <a:latin typeface="+mn-ea"/>
              </a:rPr>
              <a:t>MS</a:t>
            </a:r>
            <a:r>
              <a:rPr lang="ja-JP" altLang="en-US" sz="1000" dirty="0">
                <a:solidFill>
                  <a:srgbClr val="FF6B6B"/>
                </a:solidFill>
                <a:latin typeface="+mn-ea"/>
              </a:rPr>
              <a:t>ｺﾞｼｯｸ </a:t>
            </a:r>
            <a:r>
              <a:rPr lang="en-US" altLang="ja-JP" sz="1000" dirty="0">
                <a:solidFill>
                  <a:srgbClr val="FF6B6B"/>
                </a:solidFill>
                <a:latin typeface="+mn-ea"/>
              </a:rPr>
              <a:t>or </a:t>
            </a:r>
            <a:r>
              <a:rPr lang="ja-JP" altLang="en-US" sz="1000" dirty="0">
                <a:solidFill>
                  <a:srgbClr val="FF6B6B"/>
                </a:solidFill>
                <a:latin typeface="+mn-ea"/>
              </a:rPr>
              <a:t>ﾒｲﾘｵ　１４ポイント</a:t>
            </a:r>
            <a:r>
              <a:rPr kumimoji="1" lang="ja-JP" altLang="en-US" sz="1000" dirty="0">
                <a:solidFill>
                  <a:srgbClr val="FF6B6B"/>
                </a:solidFill>
                <a:latin typeface="+mn-ea"/>
              </a:rPr>
              <a:t>）　</a:t>
            </a:r>
            <a:r>
              <a:rPr kumimoji="1" lang="en-US" altLang="ja-JP" sz="1000" dirty="0">
                <a:solidFill>
                  <a:srgbClr val="FF6B6B"/>
                </a:solidFill>
                <a:latin typeface="+mn-ea"/>
              </a:rPr>
              <a:t>※</a:t>
            </a:r>
            <a:r>
              <a:rPr kumimoji="1" lang="ja-JP" altLang="en-US" sz="1000" dirty="0">
                <a:solidFill>
                  <a:srgbClr val="FF6B6B"/>
                </a:solidFill>
                <a:latin typeface="+mn-ea"/>
              </a:rPr>
              <a:t>千円未満切捨て</a:t>
            </a:r>
            <a:endParaRPr kumimoji="1" lang="ja-JP" altLang="en-US" sz="1050" dirty="0">
              <a:solidFill>
                <a:srgbClr val="FF6B6B"/>
              </a:solidFill>
              <a:latin typeface="+mn-ea"/>
            </a:endParaRPr>
          </a:p>
        </p:txBody>
      </p:sp>
      <p:cxnSp>
        <p:nvCxnSpPr>
          <p:cNvPr id="9" name="直線矢印コネクタ 8"/>
          <p:cNvCxnSpPr/>
          <p:nvPr/>
        </p:nvCxnSpPr>
        <p:spPr>
          <a:xfrm flipH="1">
            <a:off x="8481392" y="-294792"/>
            <a:ext cx="79784" cy="261198"/>
          </a:xfrm>
          <a:prstGeom prst="straightConnector1">
            <a:avLst/>
          </a:prstGeom>
          <a:ln>
            <a:tailEnd type="arrow"/>
          </a:ln>
        </p:spPr>
        <p:style>
          <a:lnRef idx="1">
            <a:schemeClr val="accent5"/>
          </a:lnRef>
          <a:fillRef idx="0">
            <a:schemeClr val="accent5"/>
          </a:fillRef>
          <a:effectRef idx="0">
            <a:schemeClr val="accent5"/>
          </a:effectRef>
          <a:fontRef idx="minor">
            <a:schemeClr val="tx1"/>
          </a:fontRef>
        </p:style>
      </p:cxnSp>
      <p:sp>
        <p:nvSpPr>
          <p:cNvPr id="2" name="テキスト ボックス 1"/>
          <p:cNvSpPr txBox="1"/>
          <p:nvPr/>
        </p:nvSpPr>
        <p:spPr>
          <a:xfrm>
            <a:off x="8699602" y="68771"/>
            <a:ext cx="1465448" cy="261610"/>
          </a:xfrm>
          <a:prstGeom prst="rect">
            <a:avLst/>
          </a:prstGeom>
          <a:noFill/>
        </p:spPr>
        <p:txBody>
          <a:bodyPr wrap="square" rtlCol="0">
            <a:spAutoFit/>
          </a:bodyPr>
          <a:lstStyle/>
          <a:p>
            <a:pPr algn="ctr"/>
            <a:r>
              <a:rPr lang="en-US" altLang="ja-JP" sz="1100" b="1" dirty="0">
                <a:solidFill>
                  <a:schemeClr val="bg1"/>
                </a:solidFill>
              </a:rPr>
              <a:t>【</a:t>
            </a:r>
            <a:r>
              <a:rPr kumimoji="1" lang="ja-JP" altLang="en-US" sz="1100" b="1" dirty="0">
                <a:solidFill>
                  <a:schemeClr val="bg1"/>
                </a:solidFill>
              </a:rPr>
              <a:t>様式１－１</a:t>
            </a:r>
            <a:r>
              <a:rPr kumimoji="1" lang="en-US" altLang="ja-JP" sz="1100" b="1" dirty="0">
                <a:solidFill>
                  <a:schemeClr val="bg1"/>
                </a:solidFill>
              </a:rPr>
              <a:t>】</a:t>
            </a:r>
            <a:endParaRPr kumimoji="1" lang="ja-JP" altLang="en-US" sz="1100" b="1" dirty="0">
              <a:solidFill>
                <a:schemeClr val="bg1"/>
              </a:solidFill>
            </a:endParaRPr>
          </a:p>
        </p:txBody>
      </p:sp>
      <p:sp>
        <p:nvSpPr>
          <p:cNvPr id="25" name="テキスト ボックス 24"/>
          <p:cNvSpPr txBox="1"/>
          <p:nvPr/>
        </p:nvSpPr>
        <p:spPr>
          <a:xfrm>
            <a:off x="205172" y="23241"/>
            <a:ext cx="8495917" cy="307777"/>
          </a:xfrm>
          <a:prstGeom prst="rect">
            <a:avLst/>
          </a:prstGeom>
          <a:noFill/>
        </p:spPr>
        <p:txBody>
          <a:bodyPr wrap="none" rtlCol="0">
            <a:spAutoFit/>
          </a:bodyPr>
          <a:lstStyle/>
          <a:p>
            <a:pPr algn="ctr"/>
            <a:r>
              <a:rPr kumimoji="1" lang="ja-JP" altLang="en-US" sz="1400" b="1" spc="-120" dirty="0">
                <a:solidFill>
                  <a:schemeClr val="bg1"/>
                </a:solidFill>
                <a:latin typeface="HGｺﾞｼｯｸM" panose="020B0609000000000000" pitchFamily="49" charset="-128"/>
                <a:ea typeface="HGｺﾞｼｯｸM" panose="020B0609000000000000" pitchFamily="49" charset="-128"/>
              </a:rPr>
              <a:t>令和○年度「専修学校と地域の連携深化による職業教育魅力発信力強化事業」企画提案書</a:t>
            </a:r>
            <a:r>
              <a:rPr kumimoji="1" lang="ja-JP" altLang="en-US" sz="1200" b="1" spc="-120" dirty="0">
                <a:solidFill>
                  <a:schemeClr val="bg1"/>
                </a:solidFill>
                <a:latin typeface="HGｺﾞｼｯｸM" panose="020B0609000000000000" pitchFamily="49" charset="-128"/>
                <a:ea typeface="HGｺﾞｼｯｸM" panose="020B0609000000000000" pitchFamily="49" charset="-128"/>
              </a:rPr>
              <a:t>（</a:t>
            </a:r>
            <a:r>
              <a:rPr lang="ja-JP" altLang="en-US" sz="1200" b="1" spc="-160" dirty="0">
                <a:solidFill>
                  <a:schemeClr val="bg1"/>
                </a:solidFill>
                <a:latin typeface="HGｺﾞｼｯｸM" panose="020B0609000000000000" pitchFamily="49" charset="-128"/>
                <a:ea typeface="HGｺﾞｼｯｸM" panose="020B0609000000000000" pitchFamily="49" charset="-128"/>
              </a:rPr>
              <a:t>効果的な情報発信</a:t>
            </a:r>
            <a:r>
              <a:rPr kumimoji="1" lang="ja-JP" altLang="en-US" sz="1200" b="1" spc="-120" dirty="0">
                <a:solidFill>
                  <a:schemeClr val="bg1"/>
                </a:solidFill>
                <a:latin typeface="HGｺﾞｼｯｸM" panose="020B0609000000000000" pitchFamily="49" charset="-128"/>
                <a:ea typeface="HGｺﾞｼｯｸM" panose="020B0609000000000000" pitchFamily="49" charset="-128"/>
              </a:rPr>
              <a:t>）</a:t>
            </a:r>
            <a:r>
              <a:rPr kumimoji="1" lang="en-US" altLang="ja-JP" sz="1100" b="1" spc="-120" dirty="0">
                <a:solidFill>
                  <a:schemeClr val="bg1"/>
                </a:solidFill>
                <a:latin typeface="HGｺﾞｼｯｸM" panose="020B0609000000000000" pitchFamily="49" charset="-128"/>
                <a:ea typeface="HGｺﾞｼｯｸM" panose="020B0609000000000000" pitchFamily="49" charset="-128"/>
              </a:rPr>
              <a:t>(</a:t>
            </a:r>
            <a:fld id="{0EE4526C-0D6F-435F-B1C3-7E3703E9C6D2}" type="slidenum">
              <a:rPr lang="en-US" altLang="ja-JP" sz="1100" b="1" spc="-120" smtClean="0">
                <a:solidFill>
                  <a:schemeClr val="bg1"/>
                </a:solidFill>
                <a:latin typeface="HGｺﾞｼｯｸM" panose="020B0609000000000000" pitchFamily="49" charset="-128"/>
                <a:ea typeface="HGｺﾞｼｯｸM" panose="020B0609000000000000" pitchFamily="49" charset="-128"/>
              </a:rPr>
              <a:t>1</a:t>
            </a:fld>
            <a:r>
              <a:rPr lang="en-US" altLang="ja-JP" sz="1100" b="1" spc="-120" dirty="0">
                <a:solidFill>
                  <a:schemeClr val="bg1"/>
                </a:solidFill>
                <a:latin typeface="HGｺﾞｼｯｸM" panose="020B0609000000000000" pitchFamily="49" charset="-128"/>
                <a:ea typeface="HGｺﾞｼｯｸM" panose="020B0609000000000000" pitchFamily="49" charset="-128"/>
              </a:rPr>
              <a:t>/12</a:t>
            </a:r>
            <a:r>
              <a:rPr kumimoji="1" lang="en-US" altLang="ja-JP" sz="1100" b="1" spc="-120" dirty="0">
                <a:solidFill>
                  <a:schemeClr val="bg1"/>
                </a:solidFill>
                <a:latin typeface="HGｺﾞｼｯｸM" panose="020B0609000000000000" pitchFamily="49" charset="-128"/>
                <a:ea typeface="HGｺﾞｼｯｸM" panose="020B0609000000000000" pitchFamily="49" charset="-128"/>
              </a:rPr>
              <a:t>)</a:t>
            </a:r>
            <a:endParaRPr kumimoji="1" lang="ja-JP" altLang="en-US" sz="1100" b="1" spc="-120" dirty="0">
              <a:solidFill>
                <a:schemeClr val="bg1"/>
              </a:solidFill>
              <a:latin typeface="HGｺﾞｼｯｸM" panose="020B0609000000000000" pitchFamily="49" charset="-128"/>
              <a:ea typeface="HGｺﾞｼｯｸM" panose="020B0609000000000000" pitchFamily="49" charset="-128"/>
            </a:endParaRPr>
          </a:p>
        </p:txBody>
      </p:sp>
      <p:sp>
        <p:nvSpPr>
          <p:cNvPr id="33" name="角丸四角形 6"/>
          <p:cNvSpPr/>
          <p:nvPr/>
        </p:nvSpPr>
        <p:spPr>
          <a:xfrm>
            <a:off x="7761312" y="-707572"/>
            <a:ext cx="3740044" cy="445521"/>
          </a:xfrm>
          <a:prstGeom prst="roundRect">
            <a:avLst/>
          </a:prstGeom>
          <a:solidFill>
            <a:schemeClr val="bg1"/>
          </a:solidFill>
          <a:ln w="3175">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6B6B"/>
                </a:solidFill>
              </a:rPr>
              <a:t>※</a:t>
            </a:r>
            <a:r>
              <a:rPr lang="ja-JP" altLang="en-US" sz="900" dirty="0">
                <a:solidFill>
                  <a:srgbClr val="FF6B6B"/>
                </a:solidFill>
              </a:rPr>
              <a:t>「当該ページ／全体ページ数」を記載すること（以下同じ）</a:t>
            </a:r>
            <a:endParaRPr lang="en-US" altLang="ja-JP" sz="900" dirty="0">
              <a:solidFill>
                <a:srgbClr val="FF6B6B"/>
              </a:solidFill>
            </a:endParaRPr>
          </a:p>
          <a:p>
            <a:r>
              <a:rPr lang="ja-JP" altLang="en-US" sz="900" dirty="0">
                <a:solidFill>
                  <a:srgbClr val="FF6B6B"/>
                </a:solidFill>
              </a:rPr>
              <a:t>　（当該ページ数は自動的に入力されます。</a:t>
            </a:r>
            <a:endParaRPr lang="en-US" altLang="ja-JP" sz="900" dirty="0">
              <a:solidFill>
                <a:srgbClr val="FF6B6B"/>
              </a:solidFill>
            </a:endParaRPr>
          </a:p>
          <a:p>
            <a:r>
              <a:rPr lang="ja-JP" altLang="en-US" sz="900" dirty="0">
                <a:solidFill>
                  <a:srgbClr val="FF6B6B"/>
                </a:solidFill>
              </a:rPr>
              <a:t>　全体ページは置換機能で変換すれば一括で変更できます）</a:t>
            </a:r>
          </a:p>
        </p:txBody>
      </p:sp>
      <p:sp>
        <p:nvSpPr>
          <p:cNvPr id="3" name="正方形/長方形 2"/>
          <p:cNvSpPr/>
          <p:nvPr/>
        </p:nvSpPr>
        <p:spPr>
          <a:xfrm>
            <a:off x="966723" y="4077072"/>
            <a:ext cx="2815194" cy="261610"/>
          </a:xfrm>
          <a:prstGeom prst="rect">
            <a:avLst/>
          </a:prstGeom>
        </p:spPr>
        <p:txBody>
          <a:bodyPr wrap="none">
            <a:spAutoFit/>
          </a:bodyPr>
          <a:lstStyle/>
          <a:p>
            <a:r>
              <a:rPr lang="ja-JP" altLang="en-US" sz="1100" dirty="0">
                <a:solidFill>
                  <a:srgbClr val="FF6B6B"/>
                </a:solidFill>
                <a:latin typeface="+mn-ea"/>
              </a:rPr>
              <a:t>（</a:t>
            </a:r>
            <a:r>
              <a:rPr lang="en-US" altLang="ja-JP" sz="1100" dirty="0">
                <a:solidFill>
                  <a:srgbClr val="FF6B6B"/>
                </a:solidFill>
                <a:latin typeface="+mn-ea"/>
              </a:rPr>
              <a:t>MS</a:t>
            </a:r>
            <a:r>
              <a:rPr lang="ja-JP" altLang="en-US" sz="1100" dirty="0">
                <a:solidFill>
                  <a:srgbClr val="FF6B6B"/>
                </a:solidFill>
                <a:latin typeface="+mn-ea"/>
              </a:rPr>
              <a:t>ｺﾞｼｯｸ </a:t>
            </a:r>
            <a:r>
              <a:rPr lang="en-US" altLang="ja-JP" sz="1100" dirty="0">
                <a:solidFill>
                  <a:srgbClr val="FF6B6B"/>
                </a:solidFill>
                <a:latin typeface="+mn-ea"/>
              </a:rPr>
              <a:t>or </a:t>
            </a:r>
            <a:r>
              <a:rPr lang="ja-JP" altLang="en-US" sz="1100" dirty="0">
                <a:solidFill>
                  <a:srgbClr val="FF6B6B"/>
                </a:solidFill>
                <a:latin typeface="+mn-ea"/>
              </a:rPr>
              <a:t>ﾒｲﾘｵ　１１ポイント以上）</a:t>
            </a:r>
            <a:endParaRPr lang="en-US" altLang="ja-JP" sz="1100" dirty="0">
              <a:solidFill>
                <a:srgbClr val="FF6B6B"/>
              </a:solidFill>
              <a:latin typeface="+mn-ea"/>
            </a:endParaRPr>
          </a:p>
        </p:txBody>
      </p:sp>
      <p:cxnSp>
        <p:nvCxnSpPr>
          <p:cNvPr id="34" name="直線矢印コネクタ 33"/>
          <p:cNvCxnSpPr>
            <a:stCxn id="24" idx="1"/>
          </p:cNvCxnSpPr>
          <p:nvPr/>
        </p:nvCxnSpPr>
        <p:spPr>
          <a:xfrm flipH="1">
            <a:off x="9915418" y="2255432"/>
            <a:ext cx="243940" cy="264796"/>
          </a:xfrm>
          <a:prstGeom prst="straightConnector1">
            <a:avLst/>
          </a:prstGeom>
          <a:ln w="19050" cap="flat" cmpd="sng"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7" name="正方形/長方形 36"/>
          <p:cNvSpPr/>
          <p:nvPr/>
        </p:nvSpPr>
        <p:spPr>
          <a:xfrm>
            <a:off x="5039738" y="2157522"/>
            <a:ext cx="4813304" cy="4645314"/>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6B6B"/>
              </a:solidFill>
              <a:latin typeface="+mn-ea"/>
            </a:endParaRPr>
          </a:p>
        </p:txBody>
      </p:sp>
      <p:sp>
        <p:nvSpPr>
          <p:cNvPr id="38" name="正方形/長方形 37"/>
          <p:cNvSpPr/>
          <p:nvPr/>
        </p:nvSpPr>
        <p:spPr>
          <a:xfrm>
            <a:off x="5994800" y="4066532"/>
            <a:ext cx="2815194" cy="261610"/>
          </a:xfrm>
          <a:prstGeom prst="rect">
            <a:avLst/>
          </a:prstGeom>
        </p:spPr>
        <p:txBody>
          <a:bodyPr wrap="none">
            <a:spAutoFit/>
          </a:bodyPr>
          <a:lstStyle/>
          <a:p>
            <a:r>
              <a:rPr lang="ja-JP" altLang="en-US" sz="1100" dirty="0">
                <a:solidFill>
                  <a:srgbClr val="FF6B6B"/>
                </a:solidFill>
                <a:latin typeface="+mn-ea"/>
              </a:rPr>
              <a:t>（</a:t>
            </a:r>
            <a:r>
              <a:rPr lang="en-US" altLang="ja-JP" sz="1100" dirty="0">
                <a:solidFill>
                  <a:srgbClr val="FF6B6B"/>
                </a:solidFill>
                <a:latin typeface="+mn-ea"/>
              </a:rPr>
              <a:t>MS</a:t>
            </a:r>
            <a:r>
              <a:rPr lang="ja-JP" altLang="en-US" sz="1100" dirty="0">
                <a:solidFill>
                  <a:srgbClr val="FF6B6B"/>
                </a:solidFill>
                <a:latin typeface="+mn-ea"/>
              </a:rPr>
              <a:t>ｺﾞｼｯｸ </a:t>
            </a:r>
            <a:r>
              <a:rPr lang="en-US" altLang="ja-JP" sz="1100" dirty="0">
                <a:solidFill>
                  <a:srgbClr val="FF6B6B"/>
                </a:solidFill>
                <a:latin typeface="+mn-ea"/>
              </a:rPr>
              <a:t>or </a:t>
            </a:r>
            <a:r>
              <a:rPr lang="ja-JP" altLang="en-US" sz="1100" dirty="0">
                <a:solidFill>
                  <a:srgbClr val="FF6B6B"/>
                </a:solidFill>
                <a:latin typeface="+mn-ea"/>
              </a:rPr>
              <a:t>ﾒｲﾘｵ　１１ポイント以上）</a:t>
            </a:r>
            <a:endParaRPr lang="en-US" altLang="ja-JP" sz="1100" dirty="0">
              <a:solidFill>
                <a:srgbClr val="FF6B6B"/>
              </a:solidFill>
              <a:latin typeface="+mn-ea"/>
            </a:endParaRPr>
          </a:p>
        </p:txBody>
      </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 name="角丸四角形 5"/>
          <p:cNvSpPr/>
          <p:nvPr/>
        </p:nvSpPr>
        <p:spPr>
          <a:xfrm>
            <a:off x="28339" y="371897"/>
            <a:ext cx="3416536"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1F478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◆人件費</a:t>
            </a:r>
            <a:endParaRPr kumimoji="1" lang="en-US" altLang="ja-JP" sz="800" u="sng" dirty="0">
              <a:solidFill>
                <a:schemeClr val="tx1"/>
              </a:solidFill>
            </a:endParaRPr>
          </a:p>
          <a:p>
            <a:r>
              <a:rPr kumimoji="1" lang="ja-JP" altLang="en-US" sz="800" dirty="0">
                <a:solidFill>
                  <a:srgbClr val="FF6B6B"/>
                </a:solidFill>
              </a:rPr>
              <a:t>・事業専任職員賃金　</a:t>
            </a:r>
            <a:r>
              <a:rPr lang="ja-JP" altLang="en-US" sz="800" dirty="0">
                <a:solidFill>
                  <a:srgbClr val="FF6B6B"/>
                </a:solidFill>
              </a:rPr>
              <a:t>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r>
              <a:rPr kumimoji="1" lang="ja-JP" altLang="en-US" sz="800" dirty="0">
                <a:solidFill>
                  <a:srgbClr val="FF6B6B"/>
                </a:solidFill>
              </a:rPr>
              <a:t>・ｺｰﾃﾞｨﾈｰﾀｰ賃金　　　</a:t>
            </a:r>
            <a:r>
              <a:rPr lang="ja-JP" altLang="en-US" sz="800" dirty="0">
                <a:solidFill>
                  <a:srgbClr val="FF6B6B"/>
                </a:solidFill>
              </a:rPr>
              <a:t>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r>
              <a:rPr kumimoji="1" lang="ja-JP" altLang="en-US" sz="800" dirty="0">
                <a:solidFill>
                  <a:srgbClr val="FF6B6B"/>
                </a:solidFill>
              </a:rPr>
              <a:t>・人件費附帯経費　　　〇〇千円</a:t>
            </a:r>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r>
              <a:rPr kumimoji="1" lang="ja-JP" altLang="en-US" sz="800" dirty="0">
                <a:solidFill>
                  <a:srgbClr val="FF6B6B"/>
                </a:solidFill>
              </a:rPr>
              <a:t>　　　　　　　　　　　合計〇〇〇円</a:t>
            </a:r>
            <a:endParaRPr kumimoji="1" lang="en-US" altLang="ja-JP" sz="800" dirty="0">
              <a:solidFill>
                <a:srgbClr val="FF6B6B"/>
              </a:solidFill>
            </a:endParaRPr>
          </a:p>
        </p:txBody>
      </p:sp>
      <p:sp>
        <p:nvSpPr>
          <p:cNvPr id="16" name="正方形/長方形 15"/>
          <p:cNvSpPr/>
          <p:nvPr/>
        </p:nvSpPr>
        <p:spPr>
          <a:xfrm>
            <a:off x="3686263"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◆借損料</a:t>
            </a:r>
            <a:endParaRPr lang="en-US" altLang="ja-JP" sz="800" u="sng" dirty="0">
              <a:solidFill>
                <a:schemeClr val="tx1"/>
              </a:solidFill>
            </a:endParaRPr>
          </a:p>
          <a:p>
            <a:r>
              <a:rPr lang="ja-JP" altLang="en-US" sz="800" dirty="0">
                <a:solidFill>
                  <a:srgbClr val="FF6B6B"/>
                </a:solidFill>
              </a:rPr>
              <a:t>・企画推進委員会会議室借料</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pPr marL="88900" indent="-88900"/>
            <a:r>
              <a:rPr lang="ja-JP" altLang="en-US" sz="800" dirty="0">
                <a:solidFill>
                  <a:srgbClr val="FF6B6B"/>
                </a:solidFill>
              </a:rPr>
              <a:t>・ﾌﾟﾛｸﾞﾗﾑ開発分科会会議室借料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・実証講座分科会会議室借料</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・ｻｰﾊﾞｰﾚﾝﾀﾙ代</a:t>
            </a:r>
            <a:endParaRPr lang="en-US" altLang="ja-JP" sz="800" dirty="0">
              <a:solidFill>
                <a:srgbClr val="FF6B6B"/>
              </a:solidFill>
            </a:endParaRPr>
          </a:p>
          <a:p>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◆通信運搬費</a:t>
            </a:r>
            <a:endParaRPr lang="en-US" altLang="ja-JP" sz="800" u="sng" dirty="0">
              <a:solidFill>
                <a:schemeClr val="tx1"/>
              </a:solidFill>
            </a:endParaRPr>
          </a:p>
          <a:p>
            <a:pPr lvl="0"/>
            <a:r>
              <a:rPr lang="ja-JP" altLang="en-US" sz="800" dirty="0">
                <a:solidFill>
                  <a:srgbClr val="FF6B6B"/>
                </a:solidFill>
              </a:rPr>
              <a:t>・報告書郵送費　　〇円</a:t>
            </a:r>
            <a:r>
              <a:rPr lang="en-US" altLang="ja-JP" sz="800" dirty="0">
                <a:solidFill>
                  <a:srgbClr val="FF6B6B"/>
                </a:solidFill>
              </a:rPr>
              <a:t>×</a:t>
            </a:r>
            <a:r>
              <a:rPr lang="ja-JP" altLang="en-US" sz="800" dirty="0">
                <a:solidFill>
                  <a:srgbClr val="FF6B6B"/>
                </a:solidFill>
              </a:rPr>
              <a:t>〇箇所</a:t>
            </a:r>
            <a:endParaRPr lang="en-US" altLang="ja-JP" sz="800" dirty="0">
              <a:solidFill>
                <a:srgbClr val="FF6B6B"/>
              </a:solidFill>
            </a:endParaRPr>
          </a:p>
          <a:p>
            <a:pPr lvl="0"/>
            <a:r>
              <a:rPr lang="ja-JP" altLang="en-US" sz="800" dirty="0">
                <a:solidFill>
                  <a:srgbClr val="FF6B6B"/>
                </a:solidFill>
              </a:rPr>
              <a:t>・実証講座案内郵送　〇円</a:t>
            </a:r>
            <a:r>
              <a:rPr lang="en-US" altLang="ja-JP" sz="800" dirty="0">
                <a:solidFill>
                  <a:srgbClr val="FF6B6B"/>
                </a:solidFill>
              </a:rPr>
              <a:t>×</a:t>
            </a:r>
            <a:r>
              <a:rPr lang="ja-JP" altLang="en-US" sz="800" dirty="0">
                <a:solidFill>
                  <a:srgbClr val="FF6B6B"/>
                </a:solidFill>
              </a:rPr>
              <a:t>〇箇所</a:t>
            </a:r>
            <a:endParaRPr lang="en-US" altLang="ja-JP" sz="800" dirty="0">
              <a:solidFill>
                <a:srgbClr val="FF6B6B"/>
              </a:solidFill>
            </a:endParaRPr>
          </a:p>
          <a:p>
            <a:pPr lvl="0"/>
            <a:r>
              <a:rPr lang="ja-JP" altLang="en-US" sz="800" dirty="0">
                <a:solidFill>
                  <a:srgbClr val="FF6B6B"/>
                </a:solidFill>
              </a:rPr>
              <a:t>　</a:t>
            </a:r>
            <a:endParaRPr lang="en-US" altLang="ja-JP" sz="800" dirty="0">
              <a:solidFill>
                <a:srgbClr val="FF6B6B"/>
              </a:solidFill>
            </a:endParaRPr>
          </a:p>
          <a:p>
            <a:pPr lvl="0"/>
            <a:endParaRPr lang="en-US" altLang="ja-JP" sz="800" dirty="0">
              <a:solidFill>
                <a:srgbClr val="FF6B6B"/>
              </a:solidFill>
            </a:endParaRPr>
          </a:p>
          <a:p>
            <a:pPr lvl="0"/>
            <a:endParaRPr lang="en-US" altLang="ja-JP" sz="800" dirty="0">
              <a:solidFill>
                <a:srgbClr val="FF6B6B"/>
              </a:solidFill>
            </a:endParaRPr>
          </a:p>
          <a:p>
            <a:pPr lvl="0"/>
            <a:r>
              <a:rPr lang="ja-JP" altLang="en-US" sz="800" dirty="0">
                <a:solidFill>
                  <a:srgbClr val="FF6B6B"/>
                </a:solidFill>
              </a:rPr>
              <a:t>　</a:t>
            </a:r>
            <a:endParaRPr lang="en-US" altLang="ja-JP" sz="800" dirty="0">
              <a:solidFill>
                <a:srgbClr val="FF6B6B"/>
              </a:solidFill>
            </a:endParaRPr>
          </a:p>
          <a:p>
            <a:pPr lvl="0"/>
            <a:r>
              <a:rPr lang="ja-JP" altLang="en-US" sz="800" dirty="0">
                <a:solidFill>
                  <a:srgbClr val="FF6B6B"/>
                </a:solidFill>
              </a:rPr>
              <a:t>　　　　　　　　　　　　合計〇〇円</a:t>
            </a:r>
          </a:p>
        </p:txBody>
      </p:sp>
      <p:sp>
        <p:nvSpPr>
          <p:cNvPr id="18" name="正方形/長方形 17"/>
          <p:cNvSpPr/>
          <p:nvPr/>
        </p:nvSpPr>
        <p:spPr>
          <a:xfrm>
            <a:off x="5741129" y="715829"/>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chemeClr val="tx1"/>
                </a:solidFill>
              </a:rPr>
              <a:t>◆諸謝金</a:t>
            </a:r>
            <a:endParaRPr lang="en-US" altLang="ja-JP" sz="800" u="sng" dirty="0">
              <a:solidFill>
                <a:schemeClr val="tx1"/>
              </a:solidFill>
            </a:endParaRPr>
          </a:p>
          <a:p>
            <a:r>
              <a:rPr lang="ja-JP" altLang="en-US" sz="800" dirty="0">
                <a:solidFill>
                  <a:srgbClr val="FF6B6B"/>
                </a:solidFill>
              </a:rPr>
              <a:t>・企画推進委員会謝金</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・ﾌﾟﾛｸﾞﾗﾑ開発分科会</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a:t>
            </a:r>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p:txBody>
      </p:sp>
      <p:sp>
        <p:nvSpPr>
          <p:cNvPr id="19" name="正方形/長方形 18"/>
          <p:cNvSpPr/>
          <p:nvPr/>
        </p:nvSpPr>
        <p:spPr>
          <a:xfrm>
            <a:off x="5741129"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◆消耗品費</a:t>
            </a:r>
            <a:endParaRPr kumimoji="1" lang="en-US" altLang="ja-JP" sz="800" u="sng" dirty="0">
              <a:solidFill>
                <a:schemeClr val="tx1"/>
              </a:solidFill>
            </a:endParaRPr>
          </a:p>
          <a:p>
            <a:r>
              <a:rPr kumimoji="1" lang="ja-JP" altLang="en-US" sz="800" dirty="0">
                <a:solidFill>
                  <a:srgbClr val="FF6B6B"/>
                </a:solidFill>
              </a:rPr>
              <a:t>・ﾎﾞｰﾙﾍﾟﾝ</a:t>
            </a:r>
            <a:r>
              <a:rPr lang="ja-JP" altLang="en-US" sz="800" dirty="0">
                <a:solidFill>
                  <a:srgbClr val="FF6B6B"/>
                </a:solidFill>
              </a:rPr>
              <a:t>　　　〇百円</a:t>
            </a:r>
            <a:r>
              <a:rPr lang="en-US" altLang="ja-JP" sz="800" dirty="0">
                <a:solidFill>
                  <a:srgbClr val="FF6B6B"/>
                </a:solidFill>
              </a:rPr>
              <a:t>×</a:t>
            </a:r>
            <a:r>
              <a:rPr lang="ja-JP" altLang="en-US" sz="800" dirty="0">
                <a:solidFill>
                  <a:srgbClr val="FF6B6B"/>
                </a:solidFill>
              </a:rPr>
              <a:t>〇本</a:t>
            </a:r>
            <a:endParaRPr lang="en-US" altLang="ja-JP" sz="800" dirty="0">
              <a:solidFill>
                <a:srgbClr val="FF6B6B"/>
              </a:solidFill>
            </a:endParaRPr>
          </a:p>
          <a:p>
            <a:r>
              <a:rPr kumimoji="1" lang="ja-JP" altLang="en-US" sz="800" dirty="0">
                <a:solidFill>
                  <a:srgbClr val="FF6B6B"/>
                </a:solidFill>
              </a:rPr>
              <a:t>・ﾊｰﾄﾞﾌｧｲﾙ　〇千円</a:t>
            </a:r>
            <a:r>
              <a:rPr kumimoji="1" lang="en-US" altLang="ja-JP" sz="800" dirty="0">
                <a:solidFill>
                  <a:srgbClr val="FF6B6B"/>
                </a:solidFill>
              </a:rPr>
              <a:t>×</a:t>
            </a:r>
            <a:r>
              <a:rPr kumimoji="1" lang="ja-JP" altLang="en-US" sz="800" dirty="0">
                <a:solidFill>
                  <a:srgbClr val="FF6B6B"/>
                </a:solidFill>
              </a:rPr>
              <a:t>〇冊</a:t>
            </a:r>
            <a:endParaRPr kumimoji="1" lang="en-US" altLang="ja-JP" sz="800" dirty="0">
              <a:solidFill>
                <a:srgbClr val="FF6B6B"/>
              </a:solidFill>
            </a:endParaRPr>
          </a:p>
          <a:p>
            <a:r>
              <a:rPr kumimoji="1" lang="ja-JP" altLang="en-US" sz="800" dirty="0">
                <a:solidFill>
                  <a:srgbClr val="FF6B6B"/>
                </a:solidFill>
              </a:rPr>
              <a:t>・</a:t>
            </a:r>
            <a:endParaRPr kumimoji="1" lang="en-US" altLang="ja-JP" sz="800" dirty="0">
              <a:solidFill>
                <a:srgbClr val="FF6B6B"/>
              </a:solidFill>
            </a:endParaRPr>
          </a:p>
          <a:p>
            <a:r>
              <a:rPr lang="ja-JP" altLang="en-US" sz="800" dirty="0">
                <a:solidFill>
                  <a:srgbClr val="FF6B6B"/>
                </a:solidFill>
              </a:rPr>
              <a:t>・</a:t>
            </a:r>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kumimoji="1" lang="ja-JP" altLang="en-US" sz="800" dirty="0">
                <a:solidFill>
                  <a:srgbClr val="FF6B6B"/>
                </a:solidFill>
              </a:rPr>
              <a:t>　　　　　　　　　　　　合計〇〇円　　　　　</a:t>
            </a:r>
          </a:p>
        </p:txBody>
      </p:sp>
      <p:sp>
        <p:nvSpPr>
          <p:cNvPr id="20" name="正方形/長方形 19"/>
          <p:cNvSpPr/>
          <p:nvPr/>
        </p:nvSpPr>
        <p:spPr>
          <a:xfrm>
            <a:off x="5741129" y="4813127"/>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◆雑役務費</a:t>
            </a:r>
            <a:endParaRPr lang="en-US" altLang="ja-JP" sz="800" u="sng" dirty="0">
              <a:solidFill>
                <a:schemeClr val="tx1"/>
              </a:solidFill>
            </a:endParaRPr>
          </a:p>
          <a:p>
            <a:pPr lvl="0"/>
            <a:r>
              <a:rPr lang="ja-JP" altLang="en-US" sz="800" dirty="0">
                <a:solidFill>
                  <a:srgbClr val="FF6B6B"/>
                </a:solidFill>
              </a:rPr>
              <a:t>・</a:t>
            </a:r>
            <a:r>
              <a:rPr lang="en-US" altLang="ja-JP" sz="800" dirty="0">
                <a:solidFill>
                  <a:srgbClr val="FF6B6B"/>
                </a:solidFill>
              </a:rPr>
              <a:t>Web</a:t>
            </a:r>
            <a:r>
              <a:rPr lang="ja-JP" altLang="en-US" sz="800" dirty="0">
                <a:solidFill>
                  <a:srgbClr val="FF6B6B"/>
                </a:solidFill>
              </a:rPr>
              <a:t>ｻｲﾄ構築　　〇〇〇円</a:t>
            </a:r>
            <a:endParaRPr lang="en-US" altLang="ja-JP" sz="800" dirty="0">
              <a:solidFill>
                <a:srgbClr val="FF6B6B"/>
              </a:solidFill>
            </a:endParaRPr>
          </a:p>
          <a:p>
            <a:pPr lvl="0"/>
            <a:r>
              <a:rPr lang="ja-JP" altLang="en-US" sz="800" dirty="0">
                <a:solidFill>
                  <a:srgbClr val="FF6B6B"/>
                </a:solidFill>
              </a:rPr>
              <a:t>・報告書印刷費　 　〇〇〇円</a:t>
            </a:r>
            <a:endParaRPr lang="en-US" altLang="ja-JP" sz="800" dirty="0">
              <a:solidFill>
                <a:srgbClr val="FF6B6B"/>
              </a:solidFill>
            </a:endParaRPr>
          </a:p>
          <a:p>
            <a:pPr lvl="0"/>
            <a:r>
              <a:rPr lang="ja-JP" altLang="en-US" sz="800" dirty="0">
                <a:solidFill>
                  <a:srgbClr val="FF6B6B"/>
                </a:solidFill>
              </a:rPr>
              <a:t>・事務職員派遣　　</a:t>
            </a:r>
            <a:endParaRPr lang="en-US" altLang="ja-JP" sz="800" dirty="0">
              <a:solidFill>
                <a:srgbClr val="FF6B6B"/>
              </a:solidFill>
            </a:endParaRPr>
          </a:p>
          <a:p>
            <a:pPr lvl="0"/>
            <a:r>
              <a:rPr lang="ja-JP" altLang="en-US" sz="800" dirty="0">
                <a:solidFill>
                  <a:srgbClr val="FF6B6B"/>
                </a:solidFill>
              </a:rPr>
              <a:t>　　　　〇〇〇円</a:t>
            </a:r>
            <a:r>
              <a:rPr lang="en-US" altLang="ja-JP" sz="800" dirty="0">
                <a:solidFill>
                  <a:srgbClr val="FF6B6B"/>
                </a:solidFill>
              </a:rPr>
              <a:t>×20</a:t>
            </a:r>
            <a:r>
              <a:rPr lang="ja-JP" altLang="en-US" sz="800" dirty="0">
                <a:solidFill>
                  <a:srgbClr val="FF6B6B"/>
                </a:solidFill>
              </a:rPr>
              <a:t>日</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p:txBody>
      </p:sp>
      <p:sp>
        <p:nvSpPr>
          <p:cNvPr id="21" name="正方形/長方形 20"/>
          <p:cNvSpPr/>
          <p:nvPr/>
        </p:nvSpPr>
        <p:spPr>
          <a:xfrm>
            <a:off x="7809850" y="715829"/>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chemeClr val="tx1"/>
                </a:solidFill>
              </a:rPr>
              <a:t>◆旅費</a:t>
            </a:r>
            <a:endParaRPr lang="en-US" altLang="ja-JP" sz="800" u="sng" dirty="0">
              <a:solidFill>
                <a:schemeClr val="tx1"/>
              </a:solidFill>
            </a:endParaRPr>
          </a:p>
          <a:p>
            <a:r>
              <a:rPr lang="ja-JP" altLang="en-US" sz="800" dirty="0">
                <a:solidFill>
                  <a:srgbClr val="FF6B6B"/>
                </a:solidFill>
              </a:rPr>
              <a:t>・企画推進委員会実施旅費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・ﾌﾟﾛｸﾞﾗﾑ開発分科会旅費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◆会議費</a:t>
            </a:r>
            <a:endParaRPr kumimoji="1" lang="en-US" altLang="ja-JP" sz="800" u="sng" dirty="0">
              <a:solidFill>
                <a:schemeClr val="tx1"/>
              </a:solidFill>
            </a:endParaRPr>
          </a:p>
          <a:p>
            <a:r>
              <a:rPr lang="ja-JP" altLang="en-US" sz="800" dirty="0">
                <a:solidFill>
                  <a:srgbClr val="FF6B6B"/>
                </a:solidFill>
              </a:rPr>
              <a:t>・企画推進委員会お茶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　　　　　　　</a:t>
            </a:r>
            <a:endParaRPr lang="en-US" altLang="ja-JP" sz="800" dirty="0">
              <a:solidFill>
                <a:srgbClr val="FF6B6B"/>
              </a:solidFill>
            </a:endParaRPr>
          </a:p>
          <a:p>
            <a:r>
              <a:rPr lang="ja-JP" altLang="en-US" sz="800" dirty="0">
                <a:solidFill>
                  <a:srgbClr val="FF6B6B"/>
                </a:solidFill>
              </a:rPr>
              <a:t>・ﾌﾟﾛｸﾞﾗﾑ開発分科会お茶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a:t>
            </a:r>
            <a:endParaRPr lang="en-US" altLang="ja-JP" sz="800" dirty="0">
              <a:solidFill>
                <a:srgbClr val="FF6B6B"/>
              </a:solidFill>
            </a:endParaRPr>
          </a:p>
          <a:p>
            <a:r>
              <a:rPr lang="ja-JP" altLang="en-US" sz="800" dirty="0">
                <a:solidFill>
                  <a:srgbClr val="FF6B6B"/>
                </a:solidFill>
              </a:rPr>
              <a:t>・実証講座分科会お茶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a:t>
            </a:r>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合計〇〇円</a:t>
            </a:r>
            <a:endParaRPr lang="en-US" altLang="ja-JP" sz="800" dirty="0">
              <a:solidFill>
                <a:srgbClr val="FF6B6B"/>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◆再委託費</a:t>
            </a:r>
          </a:p>
        </p:txBody>
      </p:sp>
      <p:sp>
        <p:nvSpPr>
          <p:cNvPr id="24" name="正方形/長方形 23"/>
          <p:cNvSpPr/>
          <p:nvPr/>
        </p:nvSpPr>
        <p:spPr>
          <a:xfrm>
            <a:off x="3686263" y="6093295"/>
            <a:ext cx="1980000" cy="699831"/>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◆保険料</a:t>
            </a:r>
          </a:p>
        </p:txBody>
      </p:sp>
      <p:sp>
        <p:nvSpPr>
          <p:cNvPr id="25" name="正方形/長方形 24"/>
          <p:cNvSpPr/>
          <p:nvPr/>
        </p:nvSpPr>
        <p:spPr>
          <a:xfrm>
            <a:off x="3559449" y="442263"/>
            <a:ext cx="6321152" cy="6400829"/>
          </a:xfrm>
          <a:prstGeom prst="rect">
            <a:avLst/>
          </a:prstGeom>
          <a:noFill/>
          <a:ln>
            <a:solidFill>
              <a:srgbClr val="1F47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7" name="テキスト ボックス 26"/>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6B6B"/>
                </a:solidFill>
              </a:rPr>
              <a:t>※</a:t>
            </a:r>
            <a:r>
              <a:rPr kumimoji="1" lang="ja-JP" altLang="en-US" sz="1100" dirty="0">
                <a:solidFill>
                  <a:srgbClr val="FF6B6B"/>
                </a:solidFill>
              </a:rPr>
              <a:t>枠の大きさは</a:t>
            </a:r>
            <a:r>
              <a:rPr kumimoji="1" lang="en-US" altLang="ja-JP" sz="1100" dirty="0">
                <a:solidFill>
                  <a:srgbClr val="FF6B6B"/>
                </a:solidFill>
              </a:rPr>
              <a:t>､</a:t>
            </a:r>
            <a:r>
              <a:rPr kumimoji="1" lang="ja-JP" altLang="en-US" sz="1100" dirty="0">
                <a:solidFill>
                  <a:srgbClr val="FF6B6B"/>
                </a:solidFill>
              </a:rPr>
              <a:t>適宜修正し</a:t>
            </a:r>
            <a:r>
              <a:rPr kumimoji="1" lang="en-US" altLang="ja-JP" sz="1100" dirty="0">
                <a:solidFill>
                  <a:srgbClr val="FF6B6B"/>
                </a:solidFill>
              </a:rPr>
              <a:t>､</a:t>
            </a:r>
            <a:r>
              <a:rPr kumimoji="1" lang="ja-JP" altLang="en-US" sz="1100" dirty="0">
                <a:solidFill>
                  <a:srgbClr val="FF6B6B"/>
                </a:solidFill>
              </a:rPr>
              <a:t>計上しない費目の枠は削除して</a:t>
            </a:r>
            <a:r>
              <a:rPr kumimoji="1" lang="ja-JP" altLang="en-US" sz="1050" dirty="0">
                <a:solidFill>
                  <a:srgbClr val="FF6B6B"/>
                </a:solidFill>
              </a:rPr>
              <a:t>ください</a:t>
            </a:r>
            <a:r>
              <a:rPr kumimoji="1" lang="en-US" altLang="ja-JP" sz="1100" dirty="0">
                <a:solidFill>
                  <a:srgbClr val="FF6B6B"/>
                </a:solidFill>
              </a:rPr>
              <a:t>｡</a:t>
            </a:r>
          </a:p>
          <a:p>
            <a:r>
              <a:rPr kumimoji="1" lang="en-US" altLang="ja-JP" sz="1100" dirty="0">
                <a:solidFill>
                  <a:srgbClr val="FF6B6B"/>
                </a:solidFill>
              </a:rPr>
              <a:t>※</a:t>
            </a:r>
            <a:r>
              <a:rPr kumimoji="1" lang="ja-JP" altLang="en-US" sz="1100" dirty="0">
                <a:solidFill>
                  <a:srgbClr val="FF6B6B"/>
                </a:solidFill>
              </a:rPr>
              <a:t>各経費項目の主なものを記載してください</a:t>
            </a:r>
            <a:r>
              <a:rPr kumimoji="1" lang="en-US" altLang="ja-JP" sz="1100" dirty="0">
                <a:solidFill>
                  <a:srgbClr val="FF6B6B"/>
                </a:solidFill>
              </a:rPr>
              <a:t>｡</a:t>
            </a:r>
            <a:r>
              <a:rPr kumimoji="1" lang="ja-JP" altLang="en-US" sz="1100" dirty="0">
                <a:solidFill>
                  <a:srgbClr val="FF6B6B"/>
                </a:solidFill>
              </a:rPr>
              <a:t>すべてを網羅する必要はありません</a:t>
            </a:r>
            <a:r>
              <a:rPr kumimoji="1" lang="en-US" altLang="ja-JP" sz="1100" dirty="0">
                <a:solidFill>
                  <a:srgbClr val="FF6B6B"/>
                </a:solidFill>
              </a:rPr>
              <a:t>｡</a:t>
            </a:r>
          </a:p>
          <a:p>
            <a:r>
              <a:rPr kumimoji="1" lang="en-US" altLang="ja-JP" sz="1100" dirty="0">
                <a:solidFill>
                  <a:srgbClr val="FF6B6B"/>
                </a:solidFill>
              </a:rPr>
              <a:t>※</a:t>
            </a:r>
            <a:r>
              <a:rPr kumimoji="1" lang="ja-JP" altLang="en-US" sz="1100" dirty="0">
                <a:solidFill>
                  <a:srgbClr val="FF6B6B"/>
                </a:solidFill>
              </a:rPr>
              <a:t>年次計画に記載のあった全ての年度分を作成してください</a:t>
            </a:r>
            <a:r>
              <a:rPr kumimoji="1" lang="en-US" altLang="ja-JP" sz="1100" dirty="0">
                <a:solidFill>
                  <a:srgbClr val="FF6B6B"/>
                </a:solidFill>
              </a:rPr>
              <a:t>｡</a:t>
            </a:r>
            <a:endParaRPr lang="en-US" altLang="ja-JP" sz="1100" dirty="0">
              <a:solidFill>
                <a:srgbClr val="FF6B6B"/>
              </a:solidFill>
            </a:endParaRPr>
          </a:p>
        </p:txBody>
      </p:sp>
      <p:graphicFrame>
        <p:nvGraphicFramePr>
          <p:cNvPr id="28" name="オブジェクト 27"/>
          <p:cNvGraphicFramePr>
            <a:graphicFrameLocks noChangeAspect="1"/>
          </p:cNvGraphicFramePr>
          <p:nvPr>
            <p:extLst>
              <p:ext uri="{D42A27DB-BD31-4B8C-83A1-F6EECF244321}">
                <p14:modId xmlns:p14="http://schemas.microsoft.com/office/powerpoint/2010/main" val="3150739324"/>
              </p:ext>
            </p:extLst>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6042025"/>
                      </a:xfrm>
                      <a:prstGeom prst="rect">
                        <a:avLst/>
                      </a:prstGeom>
                    </p:spPr>
                  </p:pic>
                </p:oleObj>
              </mc:Fallback>
            </mc:AlternateContent>
          </a:graphicData>
        </a:graphic>
      </p:graphicFrame>
      <p:sp>
        <p:nvSpPr>
          <p:cNvPr id="30" name="テキスト ボックス 29"/>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10</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3821682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 name="角丸四角形 5"/>
          <p:cNvSpPr/>
          <p:nvPr/>
        </p:nvSpPr>
        <p:spPr>
          <a:xfrm>
            <a:off x="28339" y="371897"/>
            <a:ext cx="3416536"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1F478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◆人件費</a:t>
            </a:r>
            <a:endParaRPr kumimoji="1" lang="en-US" altLang="ja-JP" sz="800" u="sng" dirty="0">
              <a:solidFill>
                <a:schemeClr val="tx1"/>
              </a:solidFill>
            </a:endParaRPr>
          </a:p>
          <a:p>
            <a:r>
              <a:rPr kumimoji="1" lang="ja-JP" altLang="en-US" sz="800" dirty="0">
                <a:solidFill>
                  <a:srgbClr val="FF6B6B"/>
                </a:solidFill>
              </a:rPr>
              <a:t>・事業専任職員賃金　</a:t>
            </a:r>
            <a:r>
              <a:rPr lang="ja-JP" altLang="en-US" sz="800" dirty="0">
                <a:solidFill>
                  <a:srgbClr val="FF6B6B"/>
                </a:solidFill>
              </a:rPr>
              <a:t>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r>
              <a:rPr kumimoji="1" lang="ja-JP" altLang="en-US" sz="800" dirty="0">
                <a:solidFill>
                  <a:srgbClr val="FF6B6B"/>
                </a:solidFill>
              </a:rPr>
              <a:t>・ｺｰﾃﾞｨﾈｰﾀｰ賃金　　　</a:t>
            </a:r>
            <a:r>
              <a:rPr lang="ja-JP" altLang="en-US" sz="800" dirty="0">
                <a:solidFill>
                  <a:srgbClr val="FF6B6B"/>
                </a:solidFill>
              </a:rPr>
              <a:t>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r>
              <a:rPr kumimoji="1" lang="ja-JP" altLang="en-US" sz="800" dirty="0">
                <a:solidFill>
                  <a:srgbClr val="FF6B6B"/>
                </a:solidFill>
              </a:rPr>
              <a:t>・人件費附帯経費　　　〇〇千円</a:t>
            </a:r>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r>
              <a:rPr kumimoji="1" lang="ja-JP" altLang="en-US" sz="800" dirty="0">
                <a:solidFill>
                  <a:srgbClr val="FF6B6B"/>
                </a:solidFill>
              </a:rPr>
              <a:t>　　　　　　　　　　　合計〇〇〇円</a:t>
            </a:r>
            <a:endParaRPr kumimoji="1" lang="en-US" altLang="ja-JP" sz="800" dirty="0">
              <a:solidFill>
                <a:srgbClr val="FF6B6B"/>
              </a:solidFill>
            </a:endParaRPr>
          </a:p>
        </p:txBody>
      </p:sp>
      <p:sp>
        <p:nvSpPr>
          <p:cNvPr id="16" name="正方形/長方形 15"/>
          <p:cNvSpPr/>
          <p:nvPr/>
        </p:nvSpPr>
        <p:spPr>
          <a:xfrm>
            <a:off x="3686263"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◆借損料</a:t>
            </a:r>
            <a:endParaRPr lang="en-US" altLang="ja-JP" sz="800" u="sng" dirty="0">
              <a:solidFill>
                <a:schemeClr val="tx1"/>
              </a:solidFill>
            </a:endParaRPr>
          </a:p>
          <a:p>
            <a:r>
              <a:rPr lang="ja-JP" altLang="en-US" sz="800" dirty="0">
                <a:solidFill>
                  <a:srgbClr val="FF6B6B"/>
                </a:solidFill>
              </a:rPr>
              <a:t>・企画推進委員会会議室借料</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pPr marL="88900" indent="-88900"/>
            <a:r>
              <a:rPr lang="ja-JP" altLang="en-US" sz="800" dirty="0">
                <a:solidFill>
                  <a:srgbClr val="FF6B6B"/>
                </a:solidFill>
              </a:rPr>
              <a:t>・ﾌﾟﾛｸﾞﾗﾑ開発分科会会議室借料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・実証講座分科会会議室借料</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・ｻｰﾊﾞｰﾚﾝﾀﾙ代</a:t>
            </a:r>
            <a:endParaRPr lang="en-US" altLang="ja-JP" sz="800" dirty="0">
              <a:solidFill>
                <a:srgbClr val="FF6B6B"/>
              </a:solidFill>
            </a:endParaRPr>
          </a:p>
          <a:p>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◆通信運搬費</a:t>
            </a:r>
            <a:endParaRPr lang="en-US" altLang="ja-JP" sz="800" u="sng" dirty="0">
              <a:solidFill>
                <a:schemeClr val="tx1"/>
              </a:solidFill>
            </a:endParaRPr>
          </a:p>
          <a:p>
            <a:pPr lvl="0"/>
            <a:r>
              <a:rPr lang="ja-JP" altLang="en-US" sz="800" dirty="0">
                <a:solidFill>
                  <a:srgbClr val="FF6B6B"/>
                </a:solidFill>
              </a:rPr>
              <a:t>・報告書郵送費　　〇円</a:t>
            </a:r>
            <a:r>
              <a:rPr lang="en-US" altLang="ja-JP" sz="800" dirty="0">
                <a:solidFill>
                  <a:srgbClr val="FF6B6B"/>
                </a:solidFill>
              </a:rPr>
              <a:t>×</a:t>
            </a:r>
            <a:r>
              <a:rPr lang="ja-JP" altLang="en-US" sz="800" dirty="0">
                <a:solidFill>
                  <a:srgbClr val="FF6B6B"/>
                </a:solidFill>
              </a:rPr>
              <a:t>〇箇所</a:t>
            </a:r>
            <a:endParaRPr lang="en-US" altLang="ja-JP" sz="800" dirty="0">
              <a:solidFill>
                <a:srgbClr val="FF6B6B"/>
              </a:solidFill>
            </a:endParaRPr>
          </a:p>
          <a:p>
            <a:pPr lvl="0"/>
            <a:r>
              <a:rPr lang="ja-JP" altLang="en-US" sz="800" dirty="0">
                <a:solidFill>
                  <a:srgbClr val="FF6B6B"/>
                </a:solidFill>
              </a:rPr>
              <a:t>・実証講座案内郵送　〇円</a:t>
            </a:r>
            <a:r>
              <a:rPr lang="en-US" altLang="ja-JP" sz="800" dirty="0">
                <a:solidFill>
                  <a:srgbClr val="FF6B6B"/>
                </a:solidFill>
              </a:rPr>
              <a:t>×</a:t>
            </a:r>
            <a:r>
              <a:rPr lang="ja-JP" altLang="en-US" sz="800" dirty="0">
                <a:solidFill>
                  <a:srgbClr val="FF6B6B"/>
                </a:solidFill>
              </a:rPr>
              <a:t>〇箇所</a:t>
            </a:r>
            <a:endParaRPr lang="en-US" altLang="ja-JP" sz="800" dirty="0">
              <a:solidFill>
                <a:srgbClr val="FF6B6B"/>
              </a:solidFill>
            </a:endParaRPr>
          </a:p>
          <a:p>
            <a:pPr lvl="0"/>
            <a:r>
              <a:rPr lang="ja-JP" altLang="en-US" sz="800" dirty="0">
                <a:solidFill>
                  <a:srgbClr val="FF6B6B"/>
                </a:solidFill>
              </a:rPr>
              <a:t>　</a:t>
            </a:r>
            <a:endParaRPr lang="en-US" altLang="ja-JP" sz="800" dirty="0">
              <a:solidFill>
                <a:srgbClr val="FF6B6B"/>
              </a:solidFill>
            </a:endParaRPr>
          </a:p>
          <a:p>
            <a:pPr lvl="0"/>
            <a:endParaRPr lang="en-US" altLang="ja-JP" sz="800" dirty="0">
              <a:solidFill>
                <a:srgbClr val="FF6B6B"/>
              </a:solidFill>
            </a:endParaRPr>
          </a:p>
          <a:p>
            <a:pPr lvl="0"/>
            <a:endParaRPr lang="en-US" altLang="ja-JP" sz="800" dirty="0">
              <a:solidFill>
                <a:srgbClr val="FF6B6B"/>
              </a:solidFill>
            </a:endParaRPr>
          </a:p>
          <a:p>
            <a:pPr lvl="0"/>
            <a:r>
              <a:rPr lang="ja-JP" altLang="en-US" sz="800" dirty="0">
                <a:solidFill>
                  <a:srgbClr val="FF6B6B"/>
                </a:solidFill>
              </a:rPr>
              <a:t>　</a:t>
            </a:r>
            <a:endParaRPr lang="en-US" altLang="ja-JP" sz="800" dirty="0">
              <a:solidFill>
                <a:srgbClr val="FF6B6B"/>
              </a:solidFill>
            </a:endParaRPr>
          </a:p>
          <a:p>
            <a:pPr lvl="0"/>
            <a:r>
              <a:rPr lang="ja-JP" altLang="en-US" sz="800" dirty="0">
                <a:solidFill>
                  <a:srgbClr val="FF6B6B"/>
                </a:solidFill>
              </a:rPr>
              <a:t>　　　　　　　　　　　　合計〇〇円</a:t>
            </a:r>
          </a:p>
        </p:txBody>
      </p:sp>
      <p:sp>
        <p:nvSpPr>
          <p:cNvPr id="18" name="正方形/長方形 17"/>
          <p:cNvSpPr/>
          <p:nvPr/>
        </p:nvSpPr>
        <p:spPr>
          <a:xfrm>
            <a:off x="5741129" y="715829"/>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chemeClr val="tx1"/>
                </a:solidFill>
              </a:rPr>
              <a:t>◆諸謝金</a:t>
            </a:r>
            <a:endParaRPr lang="en-US" altLang="ja-JP" sz="800" u="sng" dirty="0">
              <a:solidFill>
                <a:schemeClr val="tx1"/>
              </a:solidFill>
            </a:endParaRPr>
          </a:p>
          <a:p>
            <a:r>
              <a:rPr lang="ja-JP" altLang="en-US" sz="800" dirty="0">
                <a:solidFill>
                  <a:srgbClr val="FF6B6B"/>
                </a:solidFill>
              </a:rPr>
              <a:t>・企画推進委員会謝金</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・ﾌﾟﾛｸﾞﾗﾑ開発分科会</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a:t>
            </a:r>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p:txBody>
      </p:sp>
      <p:sp>
        <p:nvSpPr>
          <p:cNvPr id="19" name="正方形/長方形 18"/>
          <p:cNvSpPr/>
          <p:nvPr/>
        </p:nvSpPr>
        <p:spPr>
          <a:xfrm>
            <a:off x="5741129"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◆消耗品費</a:t>
            </a:r>
            <a:endParaRPr kumimoji="1" lang="en-US" altLang="ja-JP" sz="800" u="sng" dirty="0">
              <a:solidFill>
                <a:schemeClr val="tx1"/>
              </a:solidFill>
            </a:endParaRPr>
          </a:p>
          <a:p>
            <a:r>
              <a:rPr kumimoji="1" lang="ja-JP" altLang="en-US" sz="800" dirty="0">
                <a:solidFill>
                  <a:srgbClr val="FF6B6B"/>
                </a:solidFill>
              </a:rPr>
              <a:t>・ﾎﾞｰﾙﾍﾟﾝ</a:t>
            </a:r>
            <a:r>
              <a:rPr lang="ja-JP" altLang="en-US" sz="800" dirty="0">
                <a:solidFill>
                  <a:srgbClr val="FF6B6B"/>
                </a:solidFill>
              </a:rPr>
              <a:t>　　　〇百円</a:t>
            </a:r>
            <a:r>
              <a:rPr lang="en-US" altLang="ja-JP" sz="800" dirty="0">
                <a:solidFill>
                  <a:srgbClr val="FF6B6B"/>
                </a:solidFill>
              </a:rPr>
              <a:t>×</a:t>
            </a:r>
            <a:r>
              <a:rPr lang="ja-JP" altLang="en-US" sz="800" dirty="0">
                <a:solidFill>
                  <a:srgbClr val="FF6B6B"/>
                </a:solidFill>
              </a:rPr>
              <a:t>〇本</a:t>
            </a:r>
            <a:endParaRPr lang="en-US" altLang="ja-JP" sz="800" dirty="0">
              <a:solidFill>
                <a:srgbClr val="FF6B6B"/>
              </a:solidFill>
            </a:endParaRPr>
          </a:p>
          <a:p>
            <a:r>
              <a:rPr kumimoji="1" lang="ja-JP" altLang="en-US" sz="800" dirty="0">
                <a:solidFill>
                  <a:srgbClr val="FF6B6B"/>
                </a:solidFill>
              </a:rPr>
              <a:t>・ﾊｰﾄﾞﾌｧｲﾙ　〇千円</a:t>
            </a:r>
            <a:r>
              <a:rPr kumimoji="1" lang="en-US" altLang="ja-JP" sz="800" dirty="0">
                <a:solidFill>
                  <a:srgbClr val="FF6B6B"/>
                </a:solidFill>
              </a:rPr>
              <a:t>×</a:t>
            </a:r>
            <a:r>
              <a:rPr kumimoji="1" lang="ja-JP" altLang="en-US" sz="800" dirty="0">
                <a:solidFill>
                  <a:srgbClr val="FF6B6B"/>
                </a:solidFill>
              </a:rPr>
              <a:t>〇冊</a:t>
            </a:r>
            <a:endParaRPr kumimoji="1" lang="en-US" altLang="ja-JP" sz="800" dirty="0">
              <a:solidFill>
                <a:srgbClr val="FF6B6B"/>
              </a:solidFill>
            </a:endParaRPr>
          </a:p>
          <a:p>
            <a:r>
              <a:rPr kumimoji="1" lang="ja-JP" altLang="en-US" sz="800" dirty="0">
                <a:solidFill>
                  <a:srgbClr val="FF6B6B"/>
                </a:solidFill>
              </a:rPr>
              <a:t>・</a:t>
            </a:r>
            <a:endParaRPr kumimoji="1" lang="en-US" altLang="ja-JP" sz="800" dirty="0">
              <a:solidFill>
                <a:srgbClr val="FF6B6B"/>
              </a:solidFill>
            </a:endParaRPr>
          </a:p>
          <a:p>
            <a:r>
              <a:rPr lang="ja-JP" altLang="en-US" sz="800" dirty="0">
                <a:solidFill>
                  <a:srgbClr val="FF6B6B"/>
                </a:solidFill>
              </a:rPr>
              <a:t>・</a:t>
            </a:r>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kumimoji="1" lang="ja-JP" altLang="en-US" sz="800" dirty="0">
                <a:solidFill>
                  <a:srgbClr val="FF6B6B"/>
                </a:solidFill>
              </a:rPr>
              <a:t>　　　　　　　　　　　　合計〇〇円　　　　　</a:t>
            </a:r>
          </a:p>
        </p:txBody>
      </p:sp>
      <p:sp>
        <p:nvSpPr>
          <p:cNvPr id="20" name="正方形/長方形 19"/>
          <p:cNvSpPr/>
          <p:nvPr/>
        </p:nvSpPr>
        <p:spPr>
          <a:xfrm>
            <a:off x="5741129" y="4813127"/>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◆雑役務費</a:t>
            </a:r>
            <a:endParaRPr lang="en-US" altLang="ja-JP" sz="800" u="sng" dirty="0">
              <a:solidFill>
                <a:schemeClr val="tx1"/>
              </a:solidFill>
            </a:endParaRPr>
          </a:p>
          <a:p>
            <a:pPr lvl="0"/>
            <a:r>
              <a:rPr lang="ja-JP" altLang="en-US" sz="800" dirty="0">
                <a:solidFill>
                  <a:srgbClr val="FF6B6B"/>
                </a:solidFill>
              </a:rPr>
              <a:t>・</a:t>
            </a:r>
            <a:r>
              <a:rPr lang="en-US" altLang="ja-JP" sz="800" dirty="0">
                <a:solidFill>
                  <a:srgbClr val="FF6B6B"/>
                </a:solidFill>
              </a:rPr>
              <a:t>Web</a:t>
            </a:r>
            <a:r>
              <a:rPr lang="ja-JP" altLang="en-US" sz="800" dirty="0">
                <a:solidFill>
                  <a:srgbClr val="FF6B6B"/>
                </a:solidFill>
              </a:rPr>
              <a:t>ｻｲﾄ構築　　〇〇〇円</a:t>
            </a:r>
            <a:endParaRPr lang="en-US" altLang="ja-JP" sz="800" dirty="0">
              <a:solidFill>
                <a:srgbClr val="FF6B6B"/>
              </a:solidFill>
            </a:endParaRPr>
          </a:p>
          <a:p>
            <a:pPr lvl="0"/>
            <a:r>
              <a:rPr lang="ja-JP" altLang="en-US" sz="800" dirty="0">
                <a:solidFill>
                  <a:srgbClr val="FF6B6B"/>
                </a:solidFill>
              </a:rPr>
              <a:t>・報告書印刷費　 　〇〇〇円</a:t>
            </a:r>
            <a:endParaRPr lang="en-US" altLang="ja-JP" sz="800" dirty="0">
              <a:solidFill>
                <a:srgbClr val="FF6B6B"/>
              </a:solidFill>
            </a:endParaRPr>
          </a:p>
          <a:p>
            <a:pPr lvl="0"/>
            <a:r>
              <a:rPr lang="ja-JP" altLang="en-US" sz="800" dirty="0">
                <a:solidFill>
                  <a:srgbClr val="FF6B6B"/>
                </a:solidFill>
              </a:rPr>
              <a:t>・事務職員派遣　　</a:t>
            </a:r>
            <a:endParaRPr lang="en-US" altLang="ja-JP" sz="800" dirty="0">
              <a:solidFill>
                <a:srgbClr val="FF6B6B"/>
              </a:solidFill>
            </a:endParaRPr>
          </a:p>
          <a:p>
            <a:pPr lvl="0"/>
            <a:r>
              <a:rPr lang="ja-JP" altLang="en-US" sz="800" dirty="0">
                <a:solidFill>
                  <a:srgbClr val="FF6B6B"/>
                </a:solidFill>
              </a:rPr>
              <a:t>　　　　〇〇〇円</a:t>
            </a:r>
            <a:r>
              <a:rPr lang="en-US" altLang="ja-JP" sz="800" dirty="0">
                <a:solidFill>
                  <a:srgbClr val="FF6B6B"/>
                </a:solidFill>
              </a:rPr>
              <a:t>×20</a:t>
            </a:r>
            <a:r>
              <a:rPr lang="ja-JP" altLang="en-US" sz="800" dirty="0">
                <a:solidFill>
                  <a:srgbClr val="FF6B6B"/>
                </a:solidFill>
              </a:rPr>
              <a:t>日</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p:txBody>
      </p:sp>
      <p:sp>
        <p:nvSpPr>
          <p:cNvPr id="21" name="正方形/長方形 20"/>
          <p:cNvSpPr/>
          <p:nvPr/>
        </p:nvSpPr>
        <p:spPr>
          <a:xfrm>
            <a:off x="7809850" y="715829"/>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chemeClr val="tx1"/>
                </a:solidFill>
              </a:rPr>
              <a:t>◆旅費</a:t>
            </a:r>
            <a:endParaRPr lang="en-US" altLang="ja-JP" sz="800" u="sng" dirty="0">
              <a:solidFill>
                <a:schemeClr val="tx1"/>
              </a:solidFill>
            </a:endParaRPr>
          </a:p>
          <a:p>
            <a:r>
              <a:rPr lang="ja-JP" altLang="en-US" sz="800" dirty="0">
                <a:solidFill>
                  <a:srgbClr val="FF6B6B"/>
                </a:solidFill>
              </a:rPr>
              <a:t>・企画推進委員会実施旅費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・ﾌﾟﾛｸﾞﾗﾑ開発分科会旅費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◆会議費</a:t>
            </a:r>
            <a:endParaRPr kumimoji="1" lang="en-US" altLang="ja-JP" sz="800" u="sng" dirty="0">
              <a:solidFill>
                <a:schemeClr val="tx1"/>
              </a:solidFill>
            </a:endParaRPr>
          </a:p>
          <a:p>
            <a:r>
              <a:rPr lang="ja-JP" altLang="en-US" sz="800" dirty="0">
                <a:solidFill>
                  <a:srgbClr val="FF6B6B"/>
                </a:solidFill>
              </a:rPr>
              <a:t>・企画推進委員会お茶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　　　　　　　</a:t>
            </a:r>
            <a:endParaRPr lang="en-US" altLang="ja-JP" sz="800" dirty="0">
              <a:solidFill>
                <a:srgbClr val="FF6B6B"/>
              </a:solidFill>
            </a:endParaRPr>
          </a:p>
          <a:p>
            <a:r>
              <a:rPr lang="ja-JP" altLang="en-US" sz="800" dirty="0">
                <a:solidFill>
                  <a:srgbClr val="FF6B6B"/>
                </a:solidFill>
              </a:rPr>
              <a:t>・ﾌﾟﾛｸﾞﾗﾑ開発分科会お茶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a:t>
            </a:r>
            <a:endParaRPr lang="en-US" altLang="ja-JP" sz="800" dirty="0">
              <a:solidFill>
                <a:srgbClr val="FF6B6B"/>
              </a:solidFill>
            </a:endParaRPr>
          </a:p>
          <a:p>
            <a:r>
              <a:rPr lang="ja-JP" altLang="en-US" sz="800" dirty="0">
                <a:solidFill>
                  <a:srgbClr val="FF6B6B"/>
                </a:solidFill>
              </a:rPr>
              <a:t>・実証講座分科会お茶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a:t>
            </a:r>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合計〇〇円</a:t>
            </a:r>
            <a:endParaRPr lang="en-US" altLang="ja-JP" sz="800" dirty="0">
              <a:solidFill>
                <a:srgbClr val="FF6B6B"/>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◆再委託費</a:t>
            </a:r>
          </a:p>
        </p:txBody>
      </p:sp>
      <p:sp>
        <p:nvSpPr>
          <p:cNvPr id="24" name="正方形/長方形 23"/>
          <p:cNvSpPr/>
          <p:nvPr/>
        </p:nvSpPr>
        <p:spPr>
          <a:xfrm>
            <a:off x="3686263" y="6093295"/>
            <a:ext cx="1980000" cy="699831"/>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◆保険料</a:t>
            </a:r>
          </a:p>
        </p:txBody>
      </p:sp>
      <p:sp>
        <p:nvSpPr>
          <p:cNvPr id="25" name="正方形/長方形 24"/>
          <p:cNvSpPr/>
          <p:nvPr/>
        </p:nvSpPr>
        <p:spPr>
          <a:xfrm>
            <a:off x="3559449" y="442263"/>
            <a:ext cx="6321152" cy="6400829"/>
          </a:xfrm>
          <a:prstGeom prst="rect">
            <a:avLst/>
          </a:prstGeom>
          <a:noFill/>
          <a:ln>
            <a:solidFill>
              <a:srgbClr val="1F47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7" name="テキスト ボックス 26"/>
          <p:cNvSpPr txBox="1"/>
          <p:nvPr/>
        </p:nvSpPr>
        <p:spPr>
          <a:xfrm>
            <a:off x="4232920" y="6132356"/>
            <a:ext cx="5494217" cy="600164"/>
          </a:xfrm>
          <a:prstGeom prst="rect">
            <a:avLst/>
          </a:prstGeom>
          <a:solidFill>
            <a:schemeClr val="bg1">
              <a:lumMod val="95000"/>
            </a:schemeClr>
          </a:solidFill>
        </p:spPr>
        <p:txBody>
          <a:bodyPr wrap="square" rtlCol="0">
            <a:spAutoFit/>
          </a:bodyPr>
          <a:lstStyle/>
          <a:p>
            <a:r>
              <a:rPr kumimoji="1" lang="en-US" altLang="ja-JP" sz="1100" dirty="0">
                <a:solidFill>
                  <a:srgbClr val="FF6B6B"/>
                </a:solidFill>
              </a:rPr>
              <a:t>※</a:t>
            </a:r>
            <a:r>
              <a:rPr kumimoji="1" lang="ja-JP" altLang="en-US" sz="1100" dirty="0">
                <a:solidFill>
                  <a:srgbClr val="FF6B6B"/>
                </a:solidFill>
              </a:rPr>
              <a:t>枠の大きさは</a:t>
            </a:r>
            <a:r>
              <a:rPr kumimoji="1" lang="en-US" altLang="ja-JP" sz="1100" dirty="0">
                <a:solidFill>
                  <a:srgbClr val="FF6B6B"/>
                </a:solidFill>
              </a:rPr>
              <a:t>､</a:t>
            </a:r>
            <a:r>
              <a:rPr kumimoji="1" lang="ja-JP" altLang="en-US" sz="1100" dirty="0">
                <a:solidFill>
                  <a:srgbClr val="FF6B6B"/>
                </a:solidFill>
              </a:rPr>
              <a:t>適宜修正し</a:t>
            </a:r>
            <a:r>
              <a:rPr kumimoji="1" lang="en-US" altLang="ja-JP" sz="1100" dirty="0">
                <a:solidFill>
                  <a:srgbClr val="FF6B6B"/>
                </a:solidFill>
              </a:rPr>
              <a:t>､</a:t>
            </a:r>
            <a:r>
              <a:rPr kumimoji="1" lang="ja-JP" altLang="en-US" sz="1100" dirty="0">
                <a:solidFill>
                  <a:srgbClr val="FF6B6B"/>
                </a:solidFill>
              </a:rPr>
              <a:t>計上しない費目の枠は削除して</a:t>
            </a:r>
            <a:r>
              <a:rPr kumimoji="1" lang="ja-JP" altLang="en-US" sz="1050" dirty="0">
                <a:solidFill>
                  <a:srgbClr val="FF6B6B"/>
                </a:solidFill>
              </a:rPr>
              <a:t>ください</a:t>
            </a:r>
            <a:r>
              <a:rPr kumimoji="1" lang="en-US" altLang="ja-JP" sz="1100" dirty="0">
                <a:solidFill>
                  <a:srgbClr val="FF6B6B"/>
                </a:solidFill>
              </a:rPr>
              <a:t>｡</a:t>
            </a:r>
          </a:p>
          <a:p>
            <a:r>
              <a:rPr kumimoji="1" lang="en-US" altLang="ja-JP" sz="1100" dirty="0">
                <a:solidFill>
                  <a:srgbClr val="FF6B6B"/>
                </a:solidFill>
              </a:rPr>
              <a:t>※</a:t>
            </a:r>
            <a:r>
              <a:rPr kumimoji="1" lang="ja-JP" altLang="en-US" sz="1100" dirty="0">
                <a:solidFill>
                  <a:srgbClr val="FF6B6B"/>
                </a:solidFill>
              </a:rPr>
              <a:t>各経費項目の主なものを記載してください</a:t>
            </a:r>
            <a:r>
              <a:rPr kumimoji="1" lang="en-US" altLang="ja-JP" sz="1100" dirty="0">
                <a:solidFill>
                  <a:srgbClr val="FF6B6B"/>
                </a:solidFill>
              </a:rPr>
              <a:t>｡</a:t>
            </a:r>
            <a:r>
              <a:rPr kumimoji="1" lang="ja-JP" altLang="en-US" sz="1100" dirty="0">
                <a:solidFill>
                  <a:srgbClr val="FF6B6B"/>
                </a:solidFill>
              </a:rPr>
              <a:t>すべてを網羅する必要はありません</a:t>
            </a:r>
            <a:r>
              <a:rPr kumimoji="1" lang="en-US" altLang="ja-JP" sz="1100" dirty="0">
                <a:solidFill>
                  <a:srgbClr val="FF6B6B"/>
                </a:solidFill>
              </a:rPr>
              <a:t>｡</a:t>
            </a:r>
          </a:p>
          <a:p>
            <a:r>
              <a:rPr kumimoji="1" lang="en-US" altLang="ja-JP" sz="1100" dirty="0">
                <a:solidFill>
                  <a:srgbClr val="FF6B6B"/>
                </a:solidFill>
              </a:rPr>
              <a:t>※</a:t>
            </a:r>
            <a:r>
              <a:rPr kumimoji="1" lang="ja-JP" altLang="en-US" sz="1100" dirty="0">
                <a:solidFill>
                  <a:srgbClr val="FF6B6B"/>
                </a:solidFill>
              </a:rPr>
              <a:t>年次計画に記載のあった全ての年度分を作成してください</a:t>
            </a:r>
            <a:r>
              <a:rPr kumimoji="1" lang="en-US" altLang="ja-JP" sz="1100" dirty="0">
                <a:solidFill>
                  <a:srgbClr val="FF6B6B"/>
                </a:solidFill>
              </a:rPr>
              <a:t>｡</a:t>
            </a:r>
            <a:endParaRPr lang="en-US" altLang="ja-JP" sz="1100" dirty="0">
              <a:solidFill>
                <a:srgbClr val="FF6B6B"/>
              </a:solidFill>
            </a:endParaRPr>
          </a:p>
        </p:txBody>
      </p:sp>
      <p:sp>
        <p:nvSpPr>
          <p:cNvPr id="26" name="テキスト ボックス 25"/>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11</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graphicFrame>
        <p:nvGraphicFramePr>
          <p:cNvPr id="28" name="オブジェクト 27"/>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8" name="オブジェクト 27"/>
                      <p:cNvPicPr/>
                      <p:nvPr/>
                    </p:nvPicPr>
                    <p:blipFill>
                      <a:blip r:embed="rId3"/>
                      <a:stretch>
                        <a:fillRect/>
                      </a:stretch>
                    </p:blipFill>
                    <p:spPr>
                      <a:xfrm>
                        <a:off x="39688" y="706438"/>
                        <a:ext cx="3405187" cy="6042025"/>
                      </a:xfrm>
                      <a:prstGeom prst="rect">
                        <a:avLst/>
                      </a:prstGeom>
                    </p:spPr>
                  </p:pic>
                </p:oleObj>
              </mc:Fallback>
            </mc:AlternateContent>
          </a:graphicData>
        </a:graphic>
      </p:graphicFrame>
    </p:spTree>
    <p:extLst>
      <p:ext uri="{BB962C8B-B14F-4D97-AF65-F5344CB8AC3E}">
        <p14:creationId xmlns:p14="http://schemas.microsoft.com/office/powerpoint/2010/main" val="1662983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5" name="テキスト ボックス 4"/>
          <p:cNvSpPr txBox="1"/>
          <p:nvPr/>
        </p:nvSpPr>
        <p:spPr>
          <a:xfrm>
            <a:off x="733312" y="1772816"/>
            <a:ext cx="8280000" cy="1569660"/>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6B6B"/>
              </a:solidFill>
              <a:latin typeface="+mn-ea"/>
            </a:endParaRPr>
          </a:p>
          <a:p>
            <a:pPr marL="180975" indent="-180975"/>
            <a:r>
              <a:rPr lang="ja-JP" altLang="en-US" sz="1200" dirty="0">
                <a:solidFill>
                  <a:srgbClr val="FF6B6B"/>
                </a:solidFill>
                <a:latin typeface="+mn-ea"/>
              </a:rPr>
              <a:t>▼様式自由</a:t>
            </a:r>
          </a:p>
          <a:p>
            <a:pPr marL="180975" indent="-180975"/>
            <a:endParaRPr lang="ja-JP" altLang="en-US" sz="1200" dirty="0">
              <a:solidFill>
                <a:srgbClr val="FF6B6B"/>
              </a:solidFill>
              <a:latin typeface="+mn-ea"/>
            </a:endParaRPr>
          </a:p>
          <a:p>
            <a:pPr marL="180975" indent="-180975"/>
            <a:r>
              <a:rPr lang="ja-JP" altLang="en-US" sz="1200" dirty="0">
                <a:solidFill>
                  <a:srgbClr val="FF6B6B"/>
                </a:solidFill>
                <a:latin typeface="+mn-ea"/>
              </a:rPr>
              <a:t>▼本ﾍﾟｰｼﾞは</a:t>
            </a:r>
            <a:r>
              <a:rPr lang="en-US" altLang="ja-JP" sz="1200" dirty="0">
                <a:solidFill>
                  <a:srgbClr val="FF6B6B"/>
                </a:solidFill>
                <a:latin typeface="+mn-ea"/>
              </a:rPr>
              <a:t>､</a:t>
            </a:r>
            <a:r>
              <a:rPr lang="ja-JP" altLang="en-US" sz="1200" dirty="0">
                <a:solidFill>
                  <a:srgbClr val="FF6B6B"/>
                </a:solidFill>
                <a:latin typeface="+mn-ea"/>
              </a:rPr>
              <a:t>実施事業に関することで</a:t>
            </a:r>
            <a:r>
              <a:rPr lang="en-US" altLang="ja-JP" sz="1200" dirty="0">
                <a:solidFill>
                  <a:srgbClr val="FF6B6B"/>
                </a:solidFill>
                <a:latin typeface="+mn-ea"/>
              </a:rPr>
              <a:t>､1</a:t>
            </a:r>
            <a:r>
              <a:rPr lang="ja-JP" altLang="en-US" sz="1200" dirty="0">
                <a:solidFill>
                  <a:srgbClr val="FF6B6B"/>
                </a:solidFill>
                <a:latin typeface="+mn-ea"/>
              </a:rPr>
              <a:t>ﾍﾟｰｼﾞから</a:t>
            </a:r>
            <a:r>
              <a:rPr lang="en-US" altLang="ja-JP" sz="1200" dirty="0">
                <a:solidFill>
                  <a:srgbClr val="FF6B6B"/>
                </a:solidFill>
                <a:latin typeface="+mn-ea"/>
              </a:rPr>
              <a:t>11</a:t>
            </a:r>
            <a:r>
              <a:rPr lang="ja-JP" altLang="en-US" sz="1200" dirty="0">
                <a:solidFill>
                  <a:srgbClr val="FF6B6B"/>
                </a:solidFill>
                <a:latin typeface="+mn-ea"/>
              </a:rPr>
              <a:t>ﾍﾟｰｼﾞに記載できなかった内容又は補足が必要な内容があれば</a:t>
            </a:r>
            <a:r>
              <a:rPr lang="en-US" altLang="ja-JP" sz="1200" dirty="0">
                <a:solidFill>
                  <a:srgbClr val="FF6B6B"/>
                </a:solidFill>
                <a:latin typeface="+mn-ea"/>
              </a:rPr>
              <a:t>､</a:t>
            </a:r>
            <a:r>
              <a:rPr lang="ja-JP" altLang="en-US" sz="1200" dirty="0">
                <a:solidFill>
                  <a:srgbClr val="FF6B6B"/>
                </a:solidFill>
                <a:latin typeface="+mn-ea"/>
              </a:rPr>
              <a:t>記載すること（</a:t>
            </a:r>
            <a:r>
              <a:rPr lang="en-US" altLang="ja-JP" sz="1200" dirty="0">
                <a:solidFill>
                  <a:srgbClr val="FF6B6B"/>
                </a:solidFill>
                <a:latin typeface="+mn-ea"/>
              </a:rPr>
              <a:t>1</a:t>
            </a:r>
            <a:r>
              <a:rPr lang="ja-JP" altLang="en-US" sz="1200" dirty="0">
                <a:solidFill>
                  <a:srgbClr val="FF6B6B"/>
                </a:solidFill>
                <a:latin typeface="+mn-ea"/>
              </a:rPr>
              <a:t>～</a:t>
            </a:r>
            <a:r>
              <a:rPr lang="en-US" altLang="ja-JP" sz="1200" dirty="0">
                <a:solidFill>
                  <a:srgbClr val="FF6B6B"/>
                </a:solidFill>
                <a:latin typeface="+mn-ea"/>
              </a:rPr>
              <a:t>11</a:t>
            </a:r>
            <a:r>
              <a:rPr lang="ja-JP" altLang="en-US" sz="1200" dirty="0">
                <a:solidFill>
                  <a:srgbClr val="FF6B6B"/>
                </a:solidFill>
                <a:latin typeface="+mn-ea"/>
              </a:rPr>
              <a:t>ページをそれぞれ複製して必要なページを増やすことも可）</a:t>
            </a:r>
            <a:r>
              <a:rPr lang="en-US" altLang="ja-JP" sz="1200" dirty="0">
                <a:solidFill>
                  <a:srgbClr val="FF6B6B"/>
                </a:solidFill>
                <a:latin typeface="+mn-ea"/>
              </a:rPr>
              <a:t>｡</a:t>
            </a:r>
            <a:r>
              <a:rPr lang="ja-JP" altLang="en-US" sz="1200" dirty="0">
                <a:solidFill>
                  <a:srgbClr val="FF6B6B"/>
                </a:solidFill>
                <a:latin typeface="+mn-ea"/>
              </a:rPr>
              <a:t>ただし</a:t>
            </a:r>
            <a:r>
              <a:rPr lang="en-US" altLang="ja-JP" sz="1200" dirty="0">
                <a:solidFill>
                  <a:srgbClr val="FF6B6B"/>
                </a:solidFill>
                <a:latin typeface="+mn-ea"/>
              </a:rPr>
              <a:t>､</a:t>
            </a:r>
            <a:r>
              <a:rPr lang="ja-JP" altLang="en-US" sz="1200" dirty="0">
                <a:solidFill>
                  <a:srgbClr val="FF6B6B"/>
                </a:solidFill>
                <a:latin typeface="+mn-ea"/>
              </a:rPr>
              <a:t>原則</a:t>
            </a:r>
            <a:r>
              <a:rPr lang="en-US" altLang="ja-JP" sz="1200" dirty="0">
                <a:solidFill>
                  <a:srgbClr val="FF6B6B"/>
                </a:solidFill>
                <a:latin typeface="+mn-ea"/>
              </a:rPr>
              <a:t>13</a:t>
            </a:r>
            <a:r>
              <a:rPr lang="ja-JP" altLang="en-US" sz="1200" dirty="0">
                <a:solidFill>
                  <a:srgbClr val="FF6B6B"/>
                </a:solidFill>
                <a:latin typeface="+mn-ea"/>
              </a:rPr>
              <a:t>枚以内とすること。</a:t>
            </a:r>
            <a:endParaRPr lang="en-US" altLang="ja-JP" sz="1200" dirty="0">
              <a:solidFill>
                <a:srgbClr val="FF6B6B"/>
              </a:solidFill>
              <a:latin typeface="+mn-ea"/>
            </a:endParaRPr>
          </a:p>
          <a:p>
            <a:pPr marL="180975" indent="-180975"/>
            <a:endParaRPr lang="en-US" altLang="ja-JP" sz="1200" dirty="0">
              <a:solidFill>
                <a:srgbClr val="FF6B6B"/>
              </a:solidFill>
              <a:latin typeface="+mn-ea"/>
            </a:endParaRPr>
          </a:p>
          <a:p>
            <a:pPr marL="180975" indent="-180975"/>
            <a:r>
              <a:rPr lang="en-US" altLang="ja-JP" sz="1200" dirty="0">
                <a:solidFill>
                  <a:srgbClr val="FF6B6B"/>
                </a:solidFill>
                <a:latin typeface="+mn-ea"/>
              </a:rPr>
              <a:t>▼</a:t>
            </a:r>
            <a:r>
              <a:rPr lang="ja-JP" altLang="en-US" sz="1200" dirty="0">
                <a:solidFill>
                  <a:srgbClr val="FF6B6B"/>
                </a:solidFill>
                <a:latin typeface="+mn-ea"/>
              </a:rPr>
              <a:t>記載する文字は</a:t>
            </a:r>
            <a:r>
              <a:rPr lang="en-US" altLang="ja-JP" sz="1200" dirty="0">
                <a:solidFill>
                  <a:srgbClr val="FF6B6B"/>
                </a:solidFill>
                <a:latin typeface="+mn-ea"/>
              </a:rPr>
              <a:t>､</a:t>
            </a:r>
            <a:r>
              <a:rPr lang="ja-JP" altLang="en-US" sz="1200" dirty="0">
                <a:solidFill>
                  <a:srgbClr val="FF6B6B"/>
                </a:solidFill>
                <a:latin typeface="+mn-ea"/>
              </a:rPr>
              <a:t>ﾒｲﾘｵ </a:t>
            </a:r>
            <a:r>
              <a:rPr lang="en-US" altLang="ja-JP" sz="1200" dirty="0">
                <a:solidFill>
                  <a:srgbClr val="FF6B6B"/>
                </a:solidFill>
                <a:latin typeface="+mn-ea"/>
              </a:rPr>
              <a:t>or MS</a:t>
            </a:r>
            <a:r>
              <a:rPr lang="ja-JP" altLang="en-US" sz="1200" dirty="0">
                <a:solidFill>
                  <a:srgbClr val="FF6B6B"/>
                </a:solidFill>
                <a:latin typeface="+mn-ea"/>
              </a:rPr>
              <a:t>ｺﾞｼｯｸ </a:t>
            </a:r>
            <a:r>
              <a:rPr lang="en-US" altLang="ja-JP" sz="1200" dirty="0">
                <a:solidFill>
                  <a:srgbClr val="FF6B6B"/>
                </a:solidFill>
                <a:latin typeface="+mn-ea"/>
              </a:rPr>
              <a:t>or </a:t>
            </a:r>
            <a:r>
              <a:rPr lang="ja-JP" altLang="en-US" sz="1200" dirty="0">
                <a:solidFill>
                  <a:srgbClr val="FF6B6B"/>
                </a:solidFill>
                <a:latin typeface="+mn-ea"/>
              </a:rPr>
              <a:t>ﾒｲﾘｵ </a:t>
            </a:r>
            <a:r>
              <a:rPr lang="en-US" altLang="ja-JP" sz="1200" dirty="0">
                <a:solidFill>
                  <a:srgbClr val="FF6B6B"/>
                </a:solidFill>
                <a:latin typeface="+mn-ea"/>
              </a:rPr>
              <a:t>11</a:t>
            </a:r>
            <a:r>
              <a:rPr lang="ja-JP" altLang="en-US" sz="1200" dirty="0">
                <a:solidFill>
                  <a:srgbClr val="FF6B6B"/>
                </a:solidFill>
                <a:latin typeface="+mn-ea"/>
              </a:rPr>
              <a:t>ﾎﾟｲﾝﾄ以上とすること</a:t>
            </a:r>
            <a:r>
              <a:rPr lang="en-US" altLang="ja-JP" sz="1200" dirty="0">
                <a:solidFill>
                  <a:srgbClr val="FF6B6B"/>
                </a:solidFill>
                <a:latin typeface="+mn-ea"/>
              </a:rPr>
              <a:t>｡(</a:t>
            </a:r>
            <a:r>
              <a:rPr lang="ja-JP" altLang="en-US" sz="1200" dirty="0">
                <a:solidFill>
                  <a:srgbClr val="FF6B6B"/>
                </a:solidFill>
                <a:latin typeface="+mn-ea"/>
              </a:rPr>
              <a:t>一部の文字がどうしても枠に入りきらない場合にはﾎﾟｲﾝﾄを調整しても構わないが</a:t>
            </a:r>
            <a:r>
              <a:rPr lang="en-US" altLang="ja-JP" sz="1200" dirty="0">
                <a:solidFill>
                  <a:srgbClr val="FF6B6B"/>
                </a:solidFill>
                <a:latin typeface="+mn-ea"/>
              </a:rPr>
              <a:t>､</a:t>
            </a:r>
            <a:r>
              <a:rPr lang="ja-JP" altLang="en-US" sz="1200" dirty="0">
                <a:solidFill>
                  <a:srgbClr val="FF6B6B"/>
                </a:solidFill>
                <a:latin typeface="+mn-ea"/>
              </a:rPr>
              <a:t>極端に小さくならないようにすること</a:t>
            </a:r>
            <a:r>
              <a:rPr lang="en-US" altLang="ja-JP" sz="1200" dirty="0">
                <a:solidFill>
                  <a:srgbClr val="FF6B6B"/>
                </a:solidFill>
                <a:latin typeface="+mn-ea"/>
              </a:rPr>
              <a:t>)</a:t>
            </a:r>
          </a:p>
        </p:txBody>
      </p:sp>
      <p:sp>
        <p:nvSpPr>
          <p:cNvPr id="7" name="テキスト ボックス 6"/>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12</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355076"/>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角丸四角形 22"/>
          <p:cNvSpPr/>
          <p:nvPr/>
        </p:nvSpPr>
        <p:spPr>
          <a:xfrm>
            <a:off x="36129" y="415890"/>
            <a:ext cx="1532495"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連携機関</a:t>
            </a:r>
          </a:p>
        </p:txBody>
      </p:sp>
      <p:sp>
        <p:nvSpPr>
          <p:cNvPr id="24" name="正方形/長方形 23"/>
          <p:cNvSpPr/>
          <p:nvPr/>
        </p:nvSpPr>
        <p:spPr>
          <a:xfrm>
            <a:off x="10281592" y="771300"/>
            <a:ext cx="4681113" cy="1937620"/>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6B6B"/>
                </a:solidFill>
                <a:latin typeface="+mn-ea"/>
              </a:rPr>
              <a:t>▼事業を推進するために連携する関係機関について記載すること</a:t>
            </a:r>
            <a:r>
              <a:rPr lang="en-US" altLang="ja-JP" sz="1200" dirty="0">
                <a:solidFill>
                  <a:srgbClr val="FF6B6B"/>
                </a:solidFill>
                <a:latin typeface="+mn-ea"/>
              </a:rPr>
              <a:t>｡</a:t>
            </a:r>
          </a:p>
          <a:p>
            <a:pPr marL="177800" indent="-177800"/>
            <a:r>
              <a:rPr lang="ja-JP" altLang="en-US" sz="1200" dirty="0">
                <a:solidFill>
                  <a:srgbClr val="FF6B6B"/>
                </a:solidFill>
                <a:latin typeface="+mn-ea"/>
              </a:rPr>
              <a:t>▼「内諾」の欄には申請時点における内諾の有無を○、</a:t>
            </a:r>
            <a:r>
              <a:rPr lang="en-US" altLang="ja-JP" sz="1200" dirty="0">
                <a:solidFill>
                  <a:srgbClr val="FF6B6B"/>
                </a:solidFill>
                <a:latin typeface="+mn-ea"/>
              </a:rPr>
              <a:t>×</a:t>
            </a:r>
            <a:r>
              <a:rPr lang="ja-JP" altLang="en-US" sz="1200" dirty="0" err="1">
                <a:solidFill>
                  <a:srgbClr val="FF6B6B"/>
                </a:solidFill>
                <a:latin typeface="+mn-ea"/>
              </a:rPr>
              <a:t>にて</a:t>
            </a:r>
            <a:r>
              <a:rPr lang="ja-JP" altLang="en-US" sz="1200" dirty="0">
                <a:solidFill>
                  <a:srgbClr val="FF6B6B"/>
                </a:solidFill>
                <a:latin typeface="+mn-ea"/>
              </a:rPr>
              <a:t>記載すること。</a:t>
            </a:r>
            <a:endParaRPr lang="en-US" altLang="ja-JP" sz="1200" dirty="0">
              <a:solidFill>
                <a:srgbClr val="FF6B6B"/>
              </a:solidFill>
              <a:latin typeface="+mn-ea"/>
            </a:endParaRPr>
          </a:p>
          <a:p>
            <a:pPr marL="177800" indent="-177800"/>
            <a:r>
              <a:rPr lang="ja-JP" altLang="en-US" sz="1200" dirty="0">
                <a:solidFill>
                  <a:srgbClr val="FF6B6B"/>
                </a:solidFill>
                <a:latin typeface="+mn-ea"/>
              </a:rPr>
              <a:t>▼参画する機関数（教育機関、企業、業界団体、行政機関、その他、それぞれの小計数及び合計数）を記載する。</a:t>
            </a:r>
            <a:endParaRPr lang="en-US" altLang="ja-JP" sz="1200" dirty="0">
              <a:solidFill>
                <a:srgbClr val="FF6B6B"/>
              </a:solidFill>
              <a:latin typeface="+mn-ea"/>
            </a:endParaRPr>
          </a:p>
          <a:p>
            <a:r>
              <a:rPr lang="ja-JP" altLang="en-US" sz="1200" dirty="0">
                <a:solidFill>
                  <a:srgbClr val="FF6B6B"/>
                </a:solidFill>
                <a:latin typeface="+mn-ea"/>
              </a:rPr>
              <a:t>　　　　　（</a:t>
            </a:r>
            <a:r>
              <a:rPr lang="en-US" altLang="ja-JP" sz="1200" dirty="0">
                <a:solidFill>
                  <a:srgbClr val="FF6B6B"/>
                </a:solidFill>
                <a:latin typeface="+mn-ea"/>
              </a:rPr>
              <a:t>MS</a:t>
            </a:r>
            <a:r>
              <a:rPr lang="ja-JP" altLang="en-US" sz="1200" dirty="0">
                <a:solidFill>
                  <a:srgbClr val="FF6B6B"/>
                </a:solidFill>
                <a:latin typeface="+mn-ea"/>
              </a:rPr>
              <a:t>ｺﾞｼｯｸ </a:t>
            </a:r>
            <a:r>
              <a:rPr lang="en-US" altLang="ja-JP" sz="1200" dirty="0">
                <a:solidFill>
                  <a:srgbClr val="FF6B6B"/>
                </a:solidFill>
                <a:latin typeface="+mn-ea"/>
              </a:rPr>
              <a:t>or </a:t>
            </a:r>
            <a:r>
              <a:rPr lang="ja-JP" altLang="en-US" sz="1200" dirty="0">
                <a:solidFill>
                  <a:srgbClr val="FF6B6B"/>
                </a:solidFill>
                <a:latin typeface="+mn-ea"/>
              </a:rPr>
              <a:t>ﾒｲﾘｵ　１１ポイント以上）</a:t>
            </a:r>
            <a:endParaRPr lang="en-US" altLang="ja-JP" sz="1200" dirty="0">
              <a:solidFill>
                <a:srgbClr val="FF6B6B"/>
              </a:solidFill>
              <a:latin typeface="+mn-ea"/>
            </a:endParaRPr>
          </a:p>
          <a:p>
            <a:r>
              <a:rPr lang="ja-JP" altLang="en-US" sz="1200" dirty="0">
                <a:solidFill>
                  <a:srgbClr val="FF0000"/>
                </a:solidFill>
                <a:latin typeface="+mn-ea"/>
              </a:rPr>
              <a:t>▼組織として連携する機関を記載してください。（有識者として大学教員が参画する場合は、組織間の協定等に基づき参画する場合などを除き、当該教員が所属する大学は連携機関には含まれません）</a:t>
            </a:r>
          </a:p>
          <a:p>
            <a:endParaRPr lang="en-US" altLang="ja-JP" sz="1200" dirty="0">
              <a:solidFill>
                <a:schemeClr val="tx1"/>
              </a:solidFill>
              <a:latin typeface="+mn-ea"/>
            </a:endParaRPr>
          </a:p>
        </p:txBody>
      </p:sp>
      <p:sp>
        <p:nvSpPr>
          <p:cNvPr id="2" name="テキスト ボックス 1"/>
          <p:cNvSpPr txBox="1"/>
          <p:nvPr/>
        </p:nvSpPr>
        <p:spPr>
          <a:xfrm>
            <a:off x="8699602" y="68771"/>
            <a:ext cx="1465448" cy="261610"/>
          </a:xfrm>
          <a:prstGeom prst="rect">
            <a:avLst/>
          </a:prstGeom>
          <a:noFill/>
        </p:spPr>
        <p:txBody>
          <a:bodyPr wrap="square" rtlCol="0">
            <a:spAutoFit/>
          </a:bodyPr>
          <a:lstStyle/>
          <a:p>
            <a:pPr algn="ctr"/>
            <a:r>
              <a:rPr lang="en-US" altLang="ja-JP" sz="1100" b="1" dirty="0">
                <a:solidFill>
                  <a:schemeClr val="bg1"/>
                </a:solidFill>
              </a:rPr>
              <a:t>【</a:t>
            </a:r>
            <a:r>
              <a:rPr kumimoji="1" lang="ja-JP" altLang="en-US" sz="1100" b="1" dirty="0">
                <a:solidFill>
                  <a:schemeClr val="bg1"/>
                </a:solidFill>
              </a:rPr>
              <a:t>様式１－１</a:t>
            </a:r>
            <a:r>
              <a:rPr kumimoji="1" lang="en-US" altLang="ja-JP" sz="1100" b="1" dirty="0">
                <a:solidFill>
                  <a:schemeClr val="bg1"/>
                </a:solidFill>
              </a:rPr>
              <a:t>】</a:t>
            </a:r>
            <a:endParaRPr kumimoji="1" lang="ja-JP" altLang="en-US" sz="1100" b="1" dirty="0">
              <a:solidFill>
                <a:schemeClr val="bg1"/>
              </a:solidFill>
            </a:endParaRPr>
          </a:p>
        </p:txBody>
      </p:sp>
      <p:sp>
        <p:nvSpPr>
          <p:cNvPr id="25" name="テキスト ボックス 24"/>
          <p:cNvSpPr txBox="1"/>
          <p:nvPr/>
        </p:nvSpPr>
        <p:spPr>
          <a:xfrm>
            <a:off x="205172" y="23241"/>
            <a:ext cx="8495917" cy="307777"/>
          </a:xfrm>
          <a:prstGeom prst="rect">
            <a:avLst/>
          </a:prstGeom>
          <a:noFill/>
        </p:spPr>
        <p:txBody>
          <a:bodyPr wrap="none" rtlCol="0">
            <a:spAutoFit/>
          </a:bodyPr>
          <a:lstStyle/>
          <a:p>
            <a:pPr algn="ctr"/>
            <a:r>
              <a:rPr kumimoji="1" lang="ja-JP" altLang="en-US" sz="1400" b="1" spc="-120" dirty="0">
                <a:solidFill>
                  <a:schemeClr val="bg1"/>
                </a:solidFill>
                <a:latin typeface="HGｺﾞｼｯｸM" panose="020B0609000000000000" pitchFamily="49" charset="-128"/>
                <a:ea typeface="HGｺﾞｼｯｸM" panose="020B0609000000000000" pitchFamily="49" charset="-128"/>
              </a:rPr>
              <a:t>令和○年度「専修学校と地域の連携深化による職業教育魅力発信力強化事業」企画提案書</a:t>
            </a:r>
            <a:r>
              <a:rPr kumimoji="1" lang="ja-JP" altLang="en-US" sz="1200" b="1" spc="-120" dirty="0">
                <a:solidFill>
                  <a:schemeClr val="bg1"/>
                </a:solidFill>
                <a:latin typeface="HGｺﾞｼｯｸM" panose="020B0609000000000000" pitchFamily="49" charset="-128"/>
                <a:ea typeface="HGｺﾞｼｯｸM" panose="020B0609000000000000" pitchFamily="49" charset="-128"/>
              </a:rPr>
              <a:t>（</a:t>
            </a:r>
            <a:r>
              <a:rPr lang="ja-JP" altLang="en-US" sz="1200" b="1" spc="-160" dirty="0">
                <a:solidFill>
                  <a:schemeClr val="bg1"/>
                </a:solidFill>
                <a:latin typeface="HGｺﾞｼｯｸM" panose="020B0609000000000000" pitchFamily="49" charset="-128"/>
                <a:ea typeface="HGｺﾞｼｯｸM" panose="020B0609000000000000" pitchFamily="49" charset="-128"/>
              </a:rPr>
              <a:t>効果的な情報発信</a:t>
            </a:r>
            <a:r>
              <a:rPr kumimoji="1" lang="ja-JP" altLang="en-US" sz="1200" b="1" spc="-120" dirty="0">
                <a:solidFill>
                  <a:schemeClr val="bg1"/>
                </a:solidFill>
                <a:latin typeface="HGｺﾞｼｯｸM" panose="020B0609000000000000" pitchFamily="49" charset="-128"/>
                <a:ea typeface="HGｺﾞｼｯｸM" panose="020B0609000000000000" pitchFamily="49" charset="-128"/>
              </a:rPr>
              <a:t>）</a:t>
            </a:r>
            <a:r>
              <a:rPr kumimoji="1" lang="en-US" altLang="ja-JP" sz="1100" b="1" spc="-120" dirty="0">
                <a:solidFill>
                  <a:schemeClr val="bg1"/>
                </a:solidFill>
                <a:latin typeface="HGｺﾞｼｯｸM" panose="020B0609000000000000" pitchFamily="49" charset="-128"/>
                <a:ea typeface="HGｺﾞｼｯｸM" panose="020B0609000000000000" pitchFamily="49" charset="-128"/>
              </a:rPr>
              <a:t>(</a:t>
            </a:r>
            <a:fld id="{0EE4526C-0D6F-435F-B1C3-7E3703E9C6D2}" type="slidenum">
              <a:rPr lang="en-US" altLang="ja-JP" sz="1100" b="1" spc="-120" smtClean="0">
                <a:solidFill>
                  <a:schemeClr val="bg1"/>
                </a:solidFill>
                <a:latin typeface="HGｺﾞｼｯｸM" panose="020B0609000000000000" pitchFamily="49" charset="-128"/>
                <a:ea typeface="HGｺﾞｼｯｸM" panose="020B0609000000000000" pitchFamily="49" charset="-128"/>
              </a:rPr>
              <a:t>2</a:t>
            </a:fld>
            <a:r>
              <a:rPr lang="en-US" altLang="ja-JP" sz="1100" b="1" spc="-120" dirty="0">
                <a:solidFill>
                  <a:schemeClr val="bg1"/>
                </a:solidFill>
                <a:latin typeface="HGｺﾞｼｯｸM" panose="020B0609000000000000" pitchFamily="49" charset="-128"/>
                <a:ea typeface="HGｺﾞｼｯｸM" panose="020B0609000000000000" pitchFamily="49" charset="-128"/>
              </a:rPr>
              <a:t>/12</a:t>
            </a:r>
            <a:r>
              <a:rPr kumimoji="1" lang="en-US" altLang="ja-JP" sz="1100" b="1" spc="-120" dirty="0">
                <a:solidFill>
                  <a:schemeClr val="bg1"/>
                </a:solidFill>
                <a:latin typeface="HGｺﾞｼｯｸM" panose="020B0609000000000000" pitchFamily="49" charset="-128"/>
                <a:ea typeface="HGｺﾞｼｯｸM" panose="020B0609000000000000" pitchFamily="49" charset="-128"/>
              </a:rPr>
              <a:t>)</a:t>
            </a:r>
            <a:endParaRPr kumimoji="1" lang="ja-JP" altLang="en-US" sz="1100" b="1" spc="-120" dirty="0">
              <a:solidFill>
                <a:schemeClr val="bg1"/>
              </a:solidFill>
              <a:latin typeface="HGｺﾞｼｯｸM" panose="020B0609000000000000" pitchFamily="49" charset="-128"/>
              <a:ea typeface="HGｺﾞｼｯｸM" panose="020B0609000000000000" pitchFamily="49" charset="-128"/>
            </a:endParaRPr>
          </a:p>
        </p:txBody>
      </p:sp>
      <p:sp>
        <p:nvSpPr>
          <p:cNvPr id="32" name="正方形/長方形 31"/>
          <p:cNvSpPr/>
          <p:nvPr/>
        </p:nvSpPr>
        <p:spPr>
          <a:xfrm>
            <a:off x="5097016" y="6080085"/>
            <a:ext cx="4734294" cy="661283"/>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altLang="ja-JP" sz="1200" b="1" dirty="0">
                <a:solidFill>
                  <a:schemeClr val="tx1"/>
                </a:solidFill>
                <a:latin typeface="+mn-ea"/>
              </a:rPr>
              <a:t>[</a:t>
            </a:r>
            <a:r>
              <a:rPr lang="ja-JP" altLang="en-US" sz="1200" b="1" dirty="0">
                <a:solidFill>
                  <a:schemeClr val="tx1"/>
                </a:solidFill>
                <a:latin typeface="+mn-ea"/>
              </a:rPr>
              <a:t>小計及び合計</a:t>
            </a:r>
            <a:r>
              <a:rPr lang="en-US" altLang="ja-JP" sz="1200" b="1" dirty="0">
                <a:solidFill>
                  <a:schemeClr val="tx1"/>
                </a:solidFill>
                <a:latin typeface="+mn-ea"/>
              </a:rPr>
              <a:t>]</a:t>
            </a:r>
          </a:p>
          <a:p>
            <a:r>
              <a:rPr lang="ja-JP" altLang="en-US" sz="1200" dirty="0">
                <a:solidFill>
                  <a:schemeClr val="tx1"/>
                </a:solidFill>
                <a:latin typeface="+mn-ea"/>
              </a:rPr>
              <a:t>教育機関　〇〇機関／企業数　 〇〇機関／業界団体　〇〇機関／</a:t>
            </a:r>
            <a:endParaRPr lang="en-US" altLang="ja-JP" sz="1200" dirty="0">
              <a:solidFill>
                <a:schemeClr val="tx1"/>
              </a:solidFill>
              <a:latin typeface="+mn-ea"/>
            </a:endParaRPr>
          </a:p>
          <a:p>
            <a:r>
              <a:rPr lang="ja-JP" altLang="en-US" sz="1200" dirty="0">
                <a:solidFill>
                  <a:schemeClr val="tx1"/>
                </a:solidFill>
                <a:latin typeface="+mn-ea"/>
              </a:rPr>
              <a:t>行政機関　○○機関／その他　 〇〇機関</a:t>
            </a:r>
            <a:r>
              <a:rPr lang="en-US" altLang="ja-JP" sz="1200" dirty="0">
                <a:solidFill>
                  <a:schemeClr val="tx1"/>
                </a:solidFill>
                <a:latin typeface="+mj-ea"/>
                <a:ea typeface="+mj-ea"/>
              </a:rPr>
              <a:t>|  </a:t>
            </a:r>
            <a:r>
              <a:rPr lang="ja-JP" altLang="en-US" sz="1200" u="sng" dirty="0">
                <a:solidFill>
                  <a:schemeClr val="tx1"/>
                </a:solidFill>
                <a:latin typeface="+mj-ea"/>
                <a:ea typeface="+mj-ea"/>
              </a:rPr>
              <a:t>合　　計　〇〇機関</a:t>
            </a:r>
            <a:r>
              <a:rPr lang="ja-JP" altLang="en-US" sz="1200" dirty="0">
                <a:solidFill>
                  <a:schemeClr val="tx1"/>
                </a:solidFill>
                <a:latin typeface="+mj-ea"/>
                <a:ea typeface="+mj-ea"/>
              </a:rPr>
              <a:t>　</a:t>
            </a:r>
            <a:endParaRPr lang="en-US" altLang="ja-JP" sz="1200" dirty="0">
              <a:solidFill>
                <a:schemeClr val="tx1"/>
              </a:solidFill>
              <a:latin typeface="+mj-ea"/>
              <a:ea typeface="+mj-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cxnSp>
        <p:nvCxnSpPr>
          <p:cNvPr id="34" name="直線矢印コネクタ 33"/>
          <p:cNvCxnSpPr>
            <a:cxnSpLocks/>
            <a:stCxn id="24" idx="1"/>
          </p:cNvCxnSpPr>
          <p:nvPr/>
        </p:nvCxnSpPr>
        <p:spPr>
          <a:xfrm flipH="1" flipV="1">
            <a:off x="9927598" y="1052736"/>
            <a:ext cx="353994" cy="687374"/>
          </a:xfrm>
          <a:prstGeom prst="straightConnector1">
            <a:avLst/>
          </a:prstGeom>
          <a:ln w="19050" cap="flat" cmpd="sng" algn="ctr">
            <a:solidFill>
              <a:schemeClr val="accent5"/>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extLst>
              <p:ext uri="{D42A27DB-BD31-4B8C-83A1-F6EECF244321}">
                <p14:modId xmlns:p14="http://schemas.microsoft.com/office/powerpoint/2010/main" val="566102446"/>
              </p:ext>
            </p:extLst>
          </p:nvPr>
        </p:nvGraphicFramePr>
        <p:xfrm>
          <a:off x="36129" y="764704"/>
          <a:ext cx="4896144" cy="5976666"/>
        </p:xfrm>
        <a:graphic>
          <a:graphicData uri="http://schemas.openxmlformats.org/drawingml/2006/table">
            <a:tbl>
              <a:tblPr firstRow="1" bandRow="1">
                <a:tableStyleId>{5C22544A-7EE6-4342-B048-85BDC9FD1C3A}</a:tableStyleId>
              </a:tblPr>
              <a:tblGrid>
                <a:gridCol w="3060000">
                  <a:extLst>
                    <a:ext uri="{9D8B030D-6E8A-4147-A177-3AD203B41FA5}">
                      <a16:colId xmlns:a16="http://schemas.microsoft.com/office/drawing/2014/main" val="1108686720"/>
                    </a:ext>
                  </a:extLst>
                </a:gridCol>
                <a:gridCol w="1296144">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5D9CEC"/>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a:txBody>
                    <a:bodyPr/>
                    <a:lstStyle/>
                    <a:p>
                      <a:pPr algn="ctr"/>
                      <a:r>
                        <a:rPr kumimoji="1" lang="ja-JP" altLang="en-US" sz="1400" dirty="0"/>
                        <a:t>役割</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a:txBody>
                    <a:bodyPr/>
                    <a:lstStyle/>
                    <a:p>
                      <a:pPr algn="ctr"/>
                      <a:r>
                        <a:rPr kumimoji="1" lang="ja-JP" altLang="en-US" sz="1400" dirty="0"/>
                        <a:t>内諾</a:t>
                      </a:r>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3167257932"/>
              </p:ext>
            </p:extLst>
          </p:nvPr>
        </p:nvGraphicFramePr>
        <p:xfrm>
          <a:off x="4981863" y="764704"/>
          <a:ext cx="4896144" cy="5170114"/>
        </p:xfrm>
        <a:graphic>
          <a:graphicData uri="http://schemas.openxmlformats.org/drawingml/2006/table">
            <a:tbl>
              <a:tblPr firstRow="1" bandRow="1">
                <a:tableStyleId>{5C22544A-7EE6-4342-B048-85BDC9FD1C3A}</a:tableStyleId>
              </a:tblPr>
              <a:tblGrid>
                <a:gridCol w="3060000">
                  <a:extLst>
                    <a:ext uri="{9D8B030D-6E8A-4147-A177-3AD203B41FA5}">
                      <a16:colId xmlns:a16="http://schemas.microsoft.com/office/drawing/2014/main" val="1108686720"/>
                    </a:ext>
                  </a:extLst>
                </a:gridCol>
                <a:gridCol w="1296144">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5D9CEC"/>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a:txBody>
                    <a:bodyPr/>
                    <a:lstStyle/>
                    <a:p>
                      <a:pPr algn="ctr"/>
                      <a:r>
                        <a:rPr kumimoji="1" lang="ja-JP" altLang="en-US" sz="1400" dirty="0"/>
                        <a:t>役割</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a:txBody>
                    <a:bodyPr/>
                    <a:lstStyle/>
                    <a:p>
                      <a:pPr algn="ctr"/>
                      <a:r>
                        <a:rPr kumimoji="1" lang="ja-JP" altLang="en-US" sz="1400" dirty="0"/>
                        <a:t>内諾</a:t>
                      </a:r>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4168322924"/>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28464" y="748358"/>
            <a:ext cx="9649072" cy="6001643"/>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4" name="正方形/長方形 3"/>
          <p:cNvSpPr/>
          <p:nvPr/>
        </p:nvSpPr>
        <p:spPr>
          <a:xfrm>
            <a:off x="0" y="0"/>
            <a:ext cx="9900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3556510"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情報発信に係る課題及び求められる対応</a:t>
            </a:r>
            <a:endParaRPr lang="ja-JP" altLang="en-US" sz="1400" dirty="0">
              <a:solidFill>
                <a:schemeClr val="lt1"/>
              </a:solidFill>
              <a:latin typeface="+mj-ea"/>
              <a:ea typeface="+mj-ea"/>
            </a:endParaRPr>
          </a:p>
        </p:txBody>
      </p:sp>
      <p:sp>
        <p:nvSpPr>
          <p:cNvPr id="14" name="テキスト ボックス 13"/>
          <p:cNvSpPr txBox="1"/>
          <p:nvPr/>
        </p:nvSpPr>
        <p:spPr>
          <a:xfrm>
            <a:off x="2406367" y="2667802"/>
            <a:ext cx="4644516" cy="1754326"/>
          </a:xfrm>
          <a:prstGeom prst="rect">
            <a:avLst/>
          </a:prstGeom>
          <a:noFill/>
          <a:ln>
            <a:noFill/>
            <a:prstDash val="dash"/>
          </a:ln>
        </p:spPr>
        <p:txBody>
          <a:bodyPr wrap="square" rtlCol="0">
            <a:spAutoFit/>
          </a:bodyPr>
          <a:lstStyle/>
          <a:p>
            <a:r>
              <a:rPr lang="ja-JP" altLang="en-US" sz="1200" dirty="0">
                <a:solidFill>
                  <a:srgbClr val="FF6B6B"/>
                </a:solidFill>
                <a:latin typeface="+mn-ea"/>
              </a:rPr>
              <a:t>▼様式自由</a:t>
            </a:r>
          </a:p>
          <a:p>
            <a:endParaRPr lang="ja-JP" altLang="en-US" sz="1200" dirty="0">
              <a:solidFill>
                <a:srgbClr val="FF6B6B"/>
              </a:solidFill>
              <a:latin typeface="+mn-ea"/>
            </a:endParaRPr>
          </a:p>
          <a:p>
            <a:r>
              <a:rPr lang="ja-JP" altLang="en-US" sz="1200" dirty="0">
                <a:solidFill>
                  <a:srgbClr val="FF6B6B"/>
                </a:solidFill>
                <a:latin typeface="+mn-ea"/>
              </a:rPr>
              <a:t>▼専修学校が担う職業教育に関する情報発信に関する現状、課題について分析し、記載すること。</a:t>
            </a:r>
            <a:endParaRPr lang="en-US" altLang="ja-JP" sz="1200" dirty="0">
              <a:solidFill>
                <a:srgbClr val="FF6B6B"/>
              </a:solidFill>
              <a:latin typeface="+mn-ea"/>
            </a:endParaRPr>
          </a:p>
          <a:p>
            <a:endParaRPr lang="en-US" altLang="ja-JP" sz="1200" dirty="0">
              <a:solidFill>
                <a:srgbClr val="FF6B6B"/>
              </a:solidFill>
              <a:latin typeface="+mn-ea"/>
            </a:endParaRPr>
          </a:p>
          <a:p>
            <a:r>
              <a:rPr lang="ja-JP" altLang="en-US" sz="1200" dirty="0">
                <a:solidFill>
                  <a:srgbClr val="FF6B6B"/>
                </a:solidFill>
                <a:latin typeface="+mn-ea"/>
              </a:rPr>
              <a:t>▼先行する取組における成果も踏まえて課題を整理し、その課題解決に向けて求められる対応を記載すること。</a:t>
            </a:r>
            <a:endParaRPr lang="en-US" altLang="ja-JP" sz="1200" dirty="0">
              <a:solidFill>
                <a:srgbClr val="FF6B6B"/>
              </a:solidFill>
              <a:latin typeface="+mn-ea"/>
            </a:endParaRPr>
          </a:p>
          <a:p>
            <a:endParaRPr lang="en-US" altLang="ja-JP" sz="1200" dirty="0">
              <a:solidFill>
                <a:srgbClr val="FF6B6B"/>
              </a:solidFill>
              <a:latin typeface="+mn-ea"/>
            </a:endParaRPr>
          </a:p>
          <a:p>
            <a:r>
              <a:rPr lang="en-US" altLang="ja-JP" sz="1200" dirty="0">
                <a:solidFill>
                  <a:srgbClr val="FF6B6B"/>
                </a:solidFill>
                <a:latin typeface="+mn-ea"/>
              </a:rPr>
              <a:t>▼</a:t>
            </a:r>
            <a:r>
              <a:rPr lang="ja-JP" altLang="en-US" sz="1200" dirty="0">
                <a:solidFill>
                  <a:srgbClr val="FF6B6B"/>
                </a:solidFill>
                <a:latin typeface="+mn-ea"/>
              </a:rPr>
              <a:t>記載する文字は</a:t>
            </a:r>
            <a:r>
              <a:rPr lang="en-US" altLang="ja-JP" sz="1200" dirty="0">
                <a:solidFill>
                  <a:srgbClr val="FF6B6B"/>
                </a:solidFill>
                <a:latin typeface="+mn-ea"/>
              </a:rPr>
              <a:t>､</a:t>
            </a:r>
            <a:r>
              <a:rPr lang="ja-JP" altLang="en-US" sz="1200" dirty="0">
                <a:solidFill>
                  <a:srgbClr val="FF6B6B"/>
                </a:solidFill>
                <a:latin typeface="+mn-ea"/>
              </a:rPr>
              <a:t>ﾒｲﾘｵ </a:t>
            </a:r>
            <a:r>
              <a:rPr lang="en-US" altLang="ja-JP" sz="1200" dirty="0">
                <a:solidFill>
                  <a:srgbClr val="FF6B6B"/>
                </a:solidFill>
                <a:latin typeface="+mn-ea"/>
              </a:rPr>
              <a:t>or MS</a:t>
            </a:r>
            <a:r>
              <a:rPr lang="ja-JP" altLang="en-US" sz="1200">
                <a:solidFill>
                  <a:srgbClr val="FF6B6B"/>
                </a:solidFill>
                <a:latin typeface="+mn-ea"/>
              </a:rPr>
              <a:t>ｺﾞｼｯｸ </a:t>
            </a:r>
            <a:r>
              <a:rPr lang="en-US" altLang="ja-JP" sz="1200">
                <a:solidFill>
                  <a:srgbClr val="FF6B6B"/>
                </a:solidFill>
                <a:latin typeface="+mn-ea"/>
              </a:rPr>
              <a:t>11</a:t>
            </a:r>
            <a:r>
              <a:rPr lang="ja-JP" altLang="en-US" sz="1200">
                <a:solidFill>
                  <a:srgbClr val="FF6B6B"/>
                </a:solidFill>
                <a:latin typeface="+mn-ea"/>
              </a:rPr>
              <a:t>ﾎﾟｲﾝﾄ</a:t>
            </a:r>
            <a:r>
              <a:rPr lang="ja-JP" altLang="en-US" sz="1200" dirty="0">
                <a:solidFill>
                  <a:srgbClr val="FF6B6B"/>
                </a:solidFill>
                <a:latin typeface="+mn-ea"/>
              </a:rPr>
              <a:t>以上とすること</a:t>
            </a:r>
            <a:r>
              <a:rPr lang="en-US" altLang="ja-JP" sz="1200" dirty="0">
                <a:solidFill>
                  <a:srgbClr val="FF6B6B"/>
                </a:solidFill>
                <a:latin typeface="+mn-ea"/>
              </a:rPr>
              <a:t>｡</a:t>
            </a:r>
          </a:p>
        </p:txBody>
      </p:sp>
      <p:sp>
        <p:nvSpPr>
          <p:cNvPr id="10" name="テキスト ボックス 9"/>
          <p:cNvSpPr txBox="1"/>
          <p:nvPr/>
        </p:nvSpPr>
        <p:spPr>
          <a:xfrm>
            <a:off x="702041" y="-29217"/>
            <a:ext cx="8495917" cy="307777"/>
          </a:xfrm>
          <a:prstGeom prst="rect">
            <a:avLst/>
          </a:prstGeom>
          <a:noFill/>
        </p:spPr>
        <p:txBody>
          <a:bodyPr wrap="none" rtlCol="0">
            <a:spAutoFit/>
          </a:bodyPr>
          <a:lstStyle/>
          <a:p>
            <a:pPr algn="ctr"/>
            <a:r>
              <a:rPr kumimoji="1" lang="ja-JP" altLang="en-US" sz="1400" b="1" spc="-120" dirty="0">
                <a:solidFill>
                  <a:schemeClr val="bg1"/>
                </a:solidFill>
                <a:latin typeface="HGｺﾞｼｯｸM" panose="020B0609000000000000" pitchFamily="49" charset="-128"/>
                <a:ea typeface="HGｺﾞｼｯｸM" panose="020B0609000000000000" pitchFamily="49" charset="-128"/>
              </a:rPr>
              <a:t>令和○年度「専修学校と地域の連携深化による職業教育魅力発信力強化事業」企画提案書</a:t>
            </a:r>
            <a:r>
              <a:rPr kumimoji="1" lang="ja-JP" altLang="en-US" sz="1200" b="1" spc="-120" dirty="0">
                <a:solidFill>
                  <a:schemeClr val="bg1"/>
                </a:solidFill>
                <a:latin typeface="HGｺﾞｼｯｸM" panose="020B0609000000000000" pitchFamily="49" charset="-128"/>
                <a:ea typeface="HGｺﾞｼｯｸM" panose="020B0609000000000000" pitchFamily="49" charset="-128"/>
              </a:rPr>
              <a:t>（</a:t>
            </a:r>
            <a:r>
              <a:rPr lang="ja-JP" altLang="en-US" sz="1200" b="1" spc="-160" dirty="0">
                <a:solidFill>
                  <a:schemeClr val="bg1"/>
                </a:solidFill>
                <a:latin typeface="HGｺﾞｼｯｸM" panose="020B0609000000000000" pitchFamily="49" charset="-128"/>
                <a:ea typeface="HGｺﾞｼｯｸM" panose="020B0609000000000000" pitchFamily="49" charset="-128"/>
              </a:rPr>
              <a:t>効果的な情報発信</a:t>
            </a:r>
            <a:r>
              <a:rPr kumimoji="1" lang="ja-JP" altLang="en-US" sz="1200" b="1" spc="-120" dirty="0">
                <a:solidFill>
                  <a:schemeClr val="bg1"/>
                </a:solidFill>
                <a:latin typeface="HGｺﾞｼｯｸM" panose="020B0609000000000000" pitchFamily="49" charset="-128"/>
                <a:ea typeface="HGｺﾞｼｯｸM" panose="020B0609000000000000" pitchFamily="49" charset="-128"/>
              </a:rPr>
              <a:t>）</a:t>
            </a:r>
            <a:r>
              <a:rPr kumimoji="1" lang="en-US" altLang="ja-JP" sz="1100" b="1" spc="-120" dirty="0">
                <a:solidFill>
                  <a:schemeClr val="bg1"/>
                </a:solidFill>
                <a:latin typeface="HGｺﾞｼｯｸM" panose="020B0609000000000000" pitchFamily="49" charset="-128"/>
                <a:ea typeface="HGｺﾞｼｯｸM" panose="020B0609000000000000" pitchFamily="49" charset="-128"/>
              </a:rPr>
              <a:t>(</a:t>
            </a:r>
            <a:fld id="{0EE4526C-0D6F-435F-B1C3-7E3703E9C6D2}" type="slidenum">
              <a:rPr lang="en-US" altLang="ja-JP" sz="1100" b="1" spc="-120" smtClean="0">
                <a:solidFill>
                  <a:schemeClr val="bg1"/>
                </a:solidFill>
                <a:latin typeface="HGｺﾞｼｯｸM" panose="020B0609000000000000" pitchFamily="49" charset="-128"/>
                <a:ea typeface="HGｺﾞｼｯｸM" panose="020B0609000000000000" pitchFamily="49" charset="-128"/>
              </a:rPr>
              <a:t>3</a:t>
            </a:fld>
            <a:r>
              <a:rPr lang="en-US" altLang="ja-JP" sz="1100" b="1" spc="-120" dirty="0">
                <a:solidFill>
                  <a:schemeClr val="bg1"/>
                </a:solidFill>
                <a:latin typeface="HGｺﾞｼｯｸM" panose="020B0609000000000000" pitchFamily="49" charset="-128"/>
                <a:ea typeface="HGｺﾞｼｯｸM" panose="020B0609000000000000" pitchFamily="49" charset="-128"/>
              </a:rPr>
              <a:t>/12</a:t>
            </a:r>
            <a:r>
              <a:rPr kumimoji="1" lang="en-US" altLang="ja-JP" sz="1100" b="1" spc="-120" dirty="0">
                <a:solidFill>
                  <a:schemeClr val="bg1"/>
                </a:solidFill>
                <a:latin typeface="HGｺﾞｼｯｸM" panose="020B0609000000000000" pitchFamily="49" charset="-128"/>
                <a:ea typeface="HGｺﾞｼｯｸM" panose="020B0609000000000000" pitchFamily="49" charset="-128"/>
              </a:rPr>
              <a:t>)</a:t>
            </a:r>
            <a:endParaRPr kumimoji="1" lang="ja-JP" altLang="en-US" sz="1100" b="1" spc="-120" dirty="0">
              <a:solidFill>
                <a:schemeClr val="bg1"/>
              </a:solidFill>
              <a:latin typeface="HGｺﾞｼｯｸM" panose="020B0609000000000000" pitchFamily="49" charset="-128"/>
              <a:ea typeface="HGｺﾞｼｯｸM" panose="020B0609000000000000" pitchFamily="49" charset="-128"/>
            </a:endParaRPr>
          </a:p>
        </p:txBody>
      </p:sp>
    </p:spTree>
    <p:extLst>
      <p:ext uri="{BB962C8B-B14F-4D97-AF65-F5344CB8AC3E}">
        <p14:creationId xmlns:p14="http://schemas.microsoft.com/office/powerpoint/2010/main" val="47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p:nvPr/>
        </p:nvCxnSpPr>
        <p:spPr>
          <a:xfrm>
            <a:off x="6607632" y="802492"/>
            <a:ext cx="0" cy="6084000"/>
          </a:xfrm>
          <a:prstGeom prst="line">
            <a:avLst/>
          </a:prstGeom>
          <a:ln>
            <a:solidFill>
              <a:srgbClr val="4ECDC4"/>
            </a:solidFill>
            <a:prstDash val="dash"/>
          </a:ln>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607632" y="1052736"/>
            <a:ext cx="3267312" cy="5816977"/>
          </a:xfrm>
          <a:prstGeom prst="rect">
            <a:avLst/>
          </a:prstGeom>
          <a:noFill/>
        </p:spPr>
        <p:txBody>
          <a:bodyPr wrap="square" rtlCol="0">
            <a:spAutoFit/>
          </a:bodyPr>
          <a:lstStyle/>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pPr algn="r"/>
            <a:r>
              <a:rPr lang="ja-JP" altLang="en-US" sz="1200" dirty="0">
                <a:latin typeface="+mn-ea"/>
              </a:rPr>
              <a:t>　　　　　　　　　　所要経費：○○千円</a:t>
            </a:r>
            <a:endParaRPr kumimoji="1" lang="ja-JP" altLang="en-US" sz="1200" dirty="0">
              <a:latin typeface="+mn-ea"/>
            </a:endParaRPr>
          </a:p>
        </p:txBody>
      </p:sp>
      <p:sp>
        <p:nvSpPr>
          <p:cNvPr id="18" name="テキスト ボックス 17"/>
          <p:cNvSpPr txBox="1"/>
          <p:nvPr/>
        </p:nvSpPr>
        <p:spPr>
          <a:xfrm>
            <a:off x="28340" y="1052860"/>
            <a:ext cx="3252352" cy="5816977"/>
          </a:xfrm>
          <a:prstGeom prst="rect">
            <a:avLst/>
          </a:prstGeom>
          <a:noFill/>
        </p:spPr>
        <p:txBody>
          <a:bodyPr wrap="square" rtlCol="0">
            <a:spAutoFit/>
          </a:bodyPr>
          <a:lstStyle/>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pPr algn="r"/>
            <a:r>
              <a:rPr lang="ja-JP" altLang="en-US" sz="1200" dirty="0">
                <a:latin typeface="+mn-ea"/>
              </a:rPr>
              <a:t>　　　　　　　　　　所要経費：○○千円</a:t>
            </a:r>
            <a:endParaRPr kumimoji="1" lang="ja-JP" altLang="en-US" sz="1200" dirty="0">
              <a:latin typeface="+mn-ea"/>
            </a:endParaRPr>
          </a:p>
        </p:txBody>
      </p:sp>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 name="角丸四角形 5"/>
          <p:cNvSpPr/>
          <p:nvPr/>
        </p:nvSpPr>
        <p:spPr>
          <a:xfrm>
            <a:off x="28339" y="321097"/>
            <a:ext cx="2188357"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cxnSp>
        <p:nvCxnSpPr>
          <p:cNvPr id="7" name="直線矢印コネクタ 6"/>
          <p:cNvCxnSpPr/>
          <p:nvPr/>
        </p:nvCxnSpPr>
        <p:spPr>
          <a:xfrm>
            <a:off x="-9761" y="1098720"/>
            <a:ext cx="9884705" cy="0"/>
          </a:xfrm>
          <a:prstGeom prst="straightConnector1">
            <a:avLst/>
          </a:prstGeom>
          <a:ln w="57150">
            <a:solidFill>
              <a:srgbClr val="243D5D"/>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1098817" y="941756"/>
            <a:ext cx="1366793" cy="324000"/>
          </a:xfrm>
          <a:prstGeom prst="roundRect">
            <a:avLst/>
          </a:prstGeom>
          <a:solidFill>
            <a:schemeClr val="bg1"/>
          </a:solidFill>
          <a:ln>
            <a:solidFill>
              <a:srgbClr val="243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令和４年度</a:t>
            </a:r>
            <a:endParaRPr kumimoji="1" lang="ja-JP" altLang="en-US" dirty="0">
              <a:solidFill>
                <a:schemeClr val="tx1"/>
              </a:solidFill>
            </a:endParaRPr>
          </a:p>
        </p:txBody>
      </p:sp>
      <p:sp>
        <p:nvSpPr>
          <p:cNvPr id="12" name="角丸四角形 11"/>
          <p:cNvSpPr/>
          <p:nvPr/>
        </p:nvSpPr>
        <p:spPr>
          <a:xfrm>
            <a:off x="7574696" y="936720"/>
            <a:ext cx="1392815" cy="324000"/>
          </a:xfrm>
          <a:prstGeom prst="roundRect">
            <a:avLst/>
          </a:prstGeom>
          <a:solidFill>
            <a:schemeClr val="bg1"/>
          </a:solidFill>
          <a:ln>
            <a:solidFill>
              <a:srgbClr val="243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令和６年度</a:t>
            </a:r>
            <a:endParaRPr kumimoji="1" lang="ja-JP" altLang="en-US" dirty="0">
              <a:solidFill>
                <a:schemeClr val="tx1"/>
              </a:solidFill>
            </a:endParaRPr>
          </a:p>
        </p:txBody>
      </p:sp>
      <p:cxnSp>
        <p:nvCxnSpPr>
          <p:cNvPr id="14" name="直線コネクタ 13"/>
          <p:cNvCxnSpPr/>
          <p:nvPr/>
        </p:nvCxnSpPr>
        <p:spPr>
          <a:xfrm>
            <a:off x="3292153" y="799388"/>
            <a:ext cx="0" cy="6084000"/>
          </a:xfrm>
          <a:prstGeom prst="line">
            <a:avLst/>
          </a:prstGeom>
          <a:ln>
            <a:solidFill>
              <a:srgbClr val="4ECDC4"/>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933004" y="2636912"/>
            <a:ext cx="8280000" cy="1200329"/>
          </a:xfrm>
          <a:prstGeom prst="rect">
            <a:avLst/>
          </a:prstGeom>
          <a:solidFill>
            <a:schemeClr val="bg1"/>
          </a:solidFill>
          <a:ln>
            <a:solidFill>
              <a:schemeClr val="tx2">
                <a:lumMod val="40000"/>
                <a:lumOff val="60000"/>
              </a:schemeClr>
            </a:solidFill>
            <a:prstDash val="dash"/>
          </a:ln>
        </p:spPr>
        <p:txBody>
          <a:bodyPr wrap="square" rtlCol="0">
            <a:spAutoFit/>
          </a:bodyPr>
          <a:lstStyle/>
          <a:p>
            <a:pPr marL="177800" indent="-177800"/>
            <a:endParaRPr lang="en-US" altLang="ja-JP" sz="1200" dirty="0">
              <a:solidFill>
                <a:srgbClr val="FF6B6B"/>
              </a:solidFill>
              <a:latin typeface="+mn-ea"/>
            </a:endParaRPr>
          </a:p>
          <a:p>
            <a:r>
              <a:rPr lang="ja-JP" altLang="en-US" sz="1200" dirty="0">
                <a:solidFill>
                  <a:srgbClr val="FF6B6B"/>
                </a:solidFill>
                <a:latin typeface="+mn-ea"/>
              </a:rPr>
              <a:t>▼効果的な情報発信のために、各年度に実施する取組の概要（年次計画）を具体的に記載すること。</a:t>
            </a:r>
            <a:endParaRPr lang="en-US" altLang="ja-JP" sz="1200" dirty="0">
              <a:solidFill>
                <a:srgbClr val="FF6B6B"/>
              </a:solidFill>
              <a:latin typeface="+mn-ea"/>
            </a:endParaRPr>
          </a:p>
          <a:p>
            <a:endParaRPr lang="en-US" altLang="ja-JP" sz="1200" dirty="0">
              <a:solidFill>
                <a:srgbClr val="FF6B6B"/>
              </a:solidFill>
              <a:latin typeface="+mn-ea"/>
            </a:endParaRPr>
          </a:p>
          <a:p>
            <a:pPr marL="92075" indent="-92075"/>
            <a:r>
              <a:rPr lang="ja-JP" altLang="en-US" sz="1200" dirty="0">
                <a:solidFill>
                  <a:srgbClr val="FF6B6B"/>
                </a:solidFill>
                <a:latin typeface="+mn-ea"/>
              </a:rPr>
              <a:t>▼記載する文字は、</a:t>
            </a:r>
            <a:r>
              <a:rPr lang="en-US" altLang="ja-JP" sz="1200" dirty="0">
                <a:solidFill>
                  <a:srgbClr val="FF6B6B"/>
                </a:solidFill>
                <a:latin typeface="+mn-ea"/>
              </a:rPr>
              <a:t>MS</a:t>
            </a:r>
            <a:r>
              <a:rPr lang="ja-JP" altLang="en-US" sz="1200" dirty="0">
                <a:solidFill>
                  <a:srgbClr val="FF6B6B"/>
                </a:solidFill>
                <a:latin typeface="+mn-ea"/>
              </a:rPr>
              <a:t>ｺﾞｼｯｸ </a:t>
            </a:r>
            <a:r>
              <a:rPr lang="en-US" altLang="ja-JP" sz="1200" dirty="0">
                <a:solidFill>
                  <a:srgbClr val="FF6B6B"/>
                </a:solidFill>
                <a:latin typeface="+mn-ea"/>
              </a:rPr>
              <a:t>or </a:t>
            </a:r>
            <a:r>
              <a:rPr lang="ja-JP" altLang="en-US" sz="1200" dirty="0">
                <a:solidFill>
                  <a:srgbClr val="FF6B6B"/>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6B6B"/>
              </a:solidFill>
              <a:latin typeface="+mn-ea"/>
            </a:endParaRPr>
          </a:p>
          <a:p>
            <a:endParaRPr kumimoji="1" lang="ja-JP" altLang="en-US" sz="1200" dirty="0">
              <a:solidFill>
                <a:srgbClr val="FF6B6B"/>
              </a:solidFill>
              <a:latin typeface="+mn-ea"/>
            </a:endParaRPr>
          </a:p>
        </p:txBody>
      </p:sp>
      <p:sp>
        <p:nvSpPr>
          <p:cNvPr id="15" name="角丸四角形 14"/>
          <p:cNvSpPr/>
          <p:nvPr/>
        </p:nvSpPr>
        <p:spPr>
          <a:xfrm>
            <a:off x="4247754" y="936720"/>
            <a:ext cx="1392815" cy="324000"/>
          </a:xfrm>
          <a:prstGeom prst="roundRect">
            <a:avLst/>
          </a:prstGeom>
          <a:solidFill>
            <a:schemeClr val="bg1"/>
          </a:solidFill>
          <a:ln>
            <a:solidFill>
              <a:srgbClr val="243D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rPr>
              <a:t>令和５年度</a:t>
            </a:r>
            <a:endParaRPr kumimoji="1" lang="ja-JP" altLang="en-US" dirty="0">
              <a:solidFill>
                <a:schemeClr val="tx1"/>
              </a:solidFill>
            </a:endParaRPr>
          </a:p>
        </p:txBody>
      </p:sp>
      <p:sp>
        <p:nvSpPr>
          <p:cNvPr id="16" name="テキスト ボックス 15"/>
          <p:cNvSpPr txBox="1"/>
          <p:nvPr/>
        </p:nvSpPr>
        <p:spPr>
          <a:xfrm>
            <a:off x="3329476" y="1035353"/>
            <a:ext cx="3267323" cy="5816977"/>
          </a:xfrm>
          <a:prstGeom prst="rect">
            <a:avLst/>
          </a:prstGeom>
          <a:noFill/>
        </p:spPr>
        <p:txBody>
          <a:bodyPr wrap="square" rtlCol="0">
            <a:spAutoFit/>
          </a:bodyPr>
          <a:lstStyle/>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endParaRPr kumimoji="1" lang="en-US" altLang="ja-JP" sz="1200" dirty="0">
              <a:latin typeface="+mn-ea"/>
            </a:endParaRPr>
          </a:p>
          <a:p>
            <a:endParaRPr lang="en-US" altLang="ja-JP" sz="1200" dirty="0">
              <a:latin typeface="+mn-ea"/>
            </a:endParaRPr>
          </a:p>
          <a:p>
            <a:pPr algn="r"/>
            <a:r>
              <a:rPr lang="ja-JP" altLang="en-US" sz="1200" dirty="0">
                <a:latin typeface="+mn-ea"/>
              </a:rPr>
              <a:t>　　　　　　　　　　所要経費：○○千円</a:t>
            </a:r>
            <a:endParaRPr kumimoji="1" lang="ja-JP" altLang="en-US" sz="1200" dirty="0">
              <a:latin typeface="+mn-ea"/>
            </a:endParaRPr>
          </a:p>
        </p:txBody>
      </p:sp>
      <p:sp>
        <p:nvSpPr>
          <p:cNvPr id="20" name="テキスト ボックス 19"/>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4</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4291532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8" name="テキスト ボックス 7"/>
          <p:cNvSpPr txBox="1"/>
          <p:nvPr/>
        </p:nvSpPr>
        <p:spPr>
          <a:xfrm>
            <a:off x="920552" y="1268760"/>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6B6B"/>
              </a:solidFill>
              <a:latin typeface="+mn-ea"/>
            </a:endParaRPr>
          </a:p>
          <a:p>
            <a:r>
              <a:rPr lang="ja-JP" altLang="en-US" sz="1200" dirty="0">
                <a:solidFill>
                  <a:srgbClr val="FF6B6B"/>
                </a:solidFill>
                <a:latin typeface="+mn-ea"/>
              </a:rPr>
              <a:t>▼様式自由</a:t>
            </a:r>
            <a:endParaRPr lang="en-US" altLang="ja-JP" sz="1200" dirty="0">
              <a:solidFill>
                <a:srgbClr val="FF6B6B"/>
              </a:solidFill>
              <a:latin typeface="+mn-ea"/>
            </a:endParaRPr>
          </a:p>
          <a:p>
            <a:endParaRPr lang="en-US" altLang="ja-JP" sz="1200" dirty="0">
              <a:solidFill>
                <a:srgbClr val="FF6B6B"/>
              </a:solidFill>
              <a:latin typeface="+mn-ea"/>
            </a:endParaRPr>
          </a:p>
          <a:p>
            <a:r>
              <a:rPr lang="ja-JP" altLang="en-US" sz="1200" dirty="0">
                <a:solidFill>
                  <a:srgbClr val="FF6B6B"/>
                </a:solidFill>
                <a:latin typeface="+mn-ea"/>
              </a:rPr>
              <a:t>▼提案年度に取り組む内容について、具体に記載すること。</a:t>
            </a:r>
            <a:endParaRPr lang="en-US" altLang="ja-JP" sz="1200" dirty="0">
              <a:solidFill>
                <a:srgbClr val="FF6B6B"/>
              </a:solidFill>
              <a:latin typeface="+mn-ea"/>
            </a:endParaRPr>
          </a:p>
          <a:p>
            <a:endParaRPr lang="en-US" altLang="ja-JP" sz="1200" dirty="0">
              <a:solidFill>
                <a:srgbClr val="FF6B6B"/>
              </a:solidFill>
              <a:latin typeface="+mn-ea"/>
            </a:endParaRPr>
          </a:p>
          <a:p>
            <a:pPr marL="85725" indent="-85725"/>
            <a:r>
              <a:rPr lang="ja-JP" altLang="en-US" sz="1200" dirty="0">
                <a:solidFill>
                  <a:srgbClr val="FF6B6B"/>
                </a:solidFill>
                <a:latin typeface="+mn-ea"/>
              </a:rPr>
              <a:t>▼調査を実施する場合には</a:t>
            </a:r>
            <a:r>
              <a:rPr lang="en-US" altLang="ja-JP" sz="1200" dirty="0">
                <a:solidFill>
                  <a:srgbClr val="FF6B6B"/>
                </a:solidFill>
                <a:latin typeface="+mn-ea"/>
              </a:rPr>
              <a:t>､</a:t>
            </a:r>
            <a:r>
              <a:rPr lang="ja-JP" altLang="en-US" sz="1200" dirty="0">
                <a:solidFill>
                  <a:srgbClr val="FF6B6B"/>
                </a:solidFill>
                <a:latin typeface="+mn-ea"/>
              </a:rPr>
              <a:t>調査名、調査目的、調査対象、調査手法、調査項目、分析内容（集計項目）、調査結果を成果にどのように反映するかを記載すること</a:t>
            </a:r>
            <a:r>
              <a:rPr lang="en-US" altLang="ja-JP" sz="1200" dirty="0">
                <a:solidFill>
                  <a:srgbClr val="FF6B6B"/>
                </a:solidFill>
                <a:latin typeface="+mn-ea"/>
              </a:rPr>
              <a:t>｡</a:t>
            </a:r>
          </a:p>
          <a:p>
            <a:pPr marL="180975"/>
            <a:r>
              <a:rPr lang="en-US" altLang="ja-JP" sz="1200" dirty="0">
                <a:solidFill>
                  <a:srgbClr val="FF6B6B"/>
                </a:solidFill>
                <a:latin typeface="+mn-ea"/>
              </a:rPr>
              <a:t>※</a:t>
            </a:r>
            <a:r>
              <a:rPr lang="ja-JP" altLang="en-US" sz="1200" dirty="0">
                <a:solidFill>
                  <a:srgbClr val="FF6B6B"/>
                </a:solidFill>
                <a:latin typeface="+mn-ea"/>
              </a:rPr>
              <a:t>上記は最小限の項目例であり、必要に応じて追加することは差し支えない。</a:t>
            </a:r>
            <a:endParaRPr lang="en-US" altLang="ja-JP" sz="1200" dirty="0">
              <a:solidFill>
                <a:srgbClr val="FF6B6B"/>
              </a:solidFill>
              <a:latin typeface="+mn-ea"/>
            </a:endParaRPr>
          </a:p>
          <a:p>
            <a:endParaRPr lang="en-US" altLang="ja-JP" sz="1200" dirty="0">
              <a:solidFill>
                <a:srgbClr val="FF6B6B"/>
              </a:solidFill>
              <a:latin typeface="+mn-ea"/>
            </a:endParaRPr>
          </a:p>
          <a:p>
            <a:pPr marL="92075" indent="-92075"/>
            <a:r>
              <a:rPr lang="ja-JP" altLang="en-US" sz="1200" dirty="0">
                <a:solidFill>
                  <a:srgbClr val="FF6B6B"/>
                </a:solidFill>
                <a:latin typeface="+mn-ea"/>
              </a:rPr>
              <a:t>▼記載する文字は、</a:t>
            </a:r>
            <a:r>
              <a:rPr lang="en-US" altLang="ja-JP" sz="1200" dirty="0">
                <a:solidFill>
                  <a:srgbClr val="FF6B6B"/>
                </a:solidFill>
                <a:latin typeface="+mn-ea"/>
              </a:rPr>
              <a:t>MS</a:t>
            </a:r>
            <a:r>
              <a:rPr lang="ja-JP" altLang="en-US" sz="1200" dirty="0">
                <a:solidFill>
                  <a:srgbClr val="FF6B6B"/>
                </a:solidFill>
                <a:latin typeface="+mn-ea"/>
              </a:rPr>
              <a:t>ｺﾞｼｯｸ </a:t>
            </a:r>
            <a:r>
              <a:rPr lang="en-US" altLang="ja-JP" sz="1200" dirty="0">
                <a:solidFill>
                  <a:srgbClr val="FF6B6B"/>
                </a:solidFill>
                <a:latin typeface="+mn-ea"/>
              </a:rPr>
              <a:t>or </a:t>
            </a:r>
            <a:r>
              <a:rPr lang="ja-JP" altLang="en-US" sz="1200" dirty="0">
                <a:solidFill>
                  <a:srgbClr val="FF6B6B"/>
                </a:solidFill>
                <a:latin typeface="+mn-ea"/>
              </a:rPr>
              <a:t>ﾒｲﾘｵ</a:t>
            </a:r>
            <a:r>
              <a:rPr lang="ja-JP" altLang="en-US" sz="1200">
                <a:solidFill>
                  <a:srgbClr val="FF6B6B"/>
                </a:solidFill>
                <a:latin typeface="+mn-ea"/>
              </a:rPr>
              <a:t>　１１ポイント</a:t>
            </a:r>
            <a:r>
              <a:rPr lang="ja-JP" altLang="en-US" sz="1200" dirty="0">
                <a:solidFill>
                  <a:srgbClr val="FF6B6B"/>
                </a:solidFill>
                <a:latin typeface="+mn-ea"/>
              </a:rPr>
              <a:t>以上とすること。（一部の文字がどうしても枠に入りきらない場合にはポイントを調整しても構わないが、極端に小さくならないようにすること）</a:t>
            </a:r>
            <a:endParaRPr lang="en-US" altLang="ja-JP" sz="1200" dirty="0">
              <a:solidFill>
                <a:srgbClr val="FF6B6B"/>
              </a:solidFill>
              <a:latin typeface="+mn-ea"/>
            </a:endParaRPr>
          </a:p>
          <a:p>
            <a:endParaRPr lang="en-US" altLang="ja-JP" sz="1200" dirty="0">
              <a:solidFill>
                <a:srgbClr val="FF6B6B"/>
              </a:solidFill>
              <a:latin typeface="+mn-ea"/>
            </a:endParaRPr>
          </a:p>
        </p:txBody>
      </p:sp>
      <p:sp>
        <p:nvSpPr>
          <p:cNvPr id="7" name="角丸四角形 5"/>
          <p:cNvSpPr/>
          <p:nvPr/>
        </p:nvSpPr>
        <p:spPr>
          <a:xfrm>
            <a:off x="28338" y="332656"/>
            <a:ext cx="1756310" cy="36004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sp>
        <p:nvSpPr>
          <p:cNvPr id="9" name="テキスト ボックス 8"/>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5</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1554736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7" name="角丸四角形 5"/>
          <p:cNvSpPr/>
          <p:nvPr/>
        </p:nvSpPr>
        <p:spPr>
          <a:xfrm>
            <a:off x="28338" y="332656"/>
            <a:ext cx="1756310" cy="36004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9" name="テキスト ボックス 8"/>
          <p:cNvSpPr txBox="1"/>
          <p:nvPr/>
        </p:nvSpPr>
        <p:spPr>
          <a:xfrm>
            <a:off x="920552" y="1268760"/>
            <a:ext cx="8280000"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6B6B"/>
              </a:solidFill>
              <a:latin typeface="+mn-ea"/>
            </a:endParaRPr>
          </a:p>
          <a:p>
            <a:r>
              <a:rPr lang="ja-JP" altLang="en-US" sz="1200" dirty="0">
                <a:solidFill>
                  <a:srgbClr val="FF6B6B"/>
                </a:solidFill>
                <a:latin typeface="+mn-ea"/>
              </a:rPr>
              <a:t>▼様式自由</a:t>
            </a:r>
            <a:endParaRPr lang="en-US" altLang="ja-JP" sz="1200" dirty="0">
              <a:solidFill>
                <a:srgbClr val="FF6B6B"/>
              </a:solidFill>
              <a:latin typeface="+mn-ea"/>
            </a:endParaRPr>
          </a:p>
          <a:p>
            <a:endParaRPr lang="en-US" altLang="ja-JP" sz="1200" dirty="0">
              <a:solidFill>
                <a:srgbClr val="FF6B6B"/>
              </a:solidFill>
              <a:latin typeface="+mn-ea"/>
            </a:endParaRPr>
          </a:p>
          <a:p>
            <a:r>
              <a:rPr lang="ja-JP" altLang="en-US" sz="1200" dirty="0">
                <a:solidFill>
                  <a:srgbClr val="FF6B6B"/>
                </a:solidFill>
                <a:latin typeface="+mn-ea"/>
              </a:rPr>
              <a:t>▼提案年度に取り組む内容について、具体に記載すること。</a:t>
            </a:r>
            <a:endParaRPr lang="en-US" altLang="ja-JP" sz="1200" dirty="0">
              <a:solidFill>
                <a:srgbClr val="FF6B6B"/>
              </a:solidFill>
              <a:latin typeface="+mn-ea"/>
            </a:endParaRPr>
          </a:p>
          <a:p>
            <a:endParaRPr lang="en-US" altLang="ja-JP" sz="1200" dirty="0">
              <a:solidFill>
                <a:srgbClr val="FF6B6B"/>
              </a:solidFill>
              <a:latin typeface="+mn-ea"/>
            </a:endParaRPr>
          </a:p>
          <a:p>
            <a:pPr marL="85725" indent="-85725"/>
            <a:r>
              <a:rPr lang="ja-JP" altLang="en-US" sz="1200" dirty="0">
                <a:solidFill>
                  <a:srgbClr val="FF6B6B"/>
                </a:solidFill>
                <a:latin typeface="+mn-ea"/>
              </a:rPr>
              <a:t>▼調査を実施する場合には</a:t>
            </a:r>
            <a:r>
              <a:rPr lang="en-US" altLang="ja-JP" sz="1200" dirty="0">
                <a:solidFill>
                  <a:srgbClr val="FF6B6B"/>
                </a:solidFill>
                <a:latin typeface="+mn-ea"/>
              </a:rPr>
              <a:t>､</a:t>
            </a:r>
            <a:r>
              <a:rPr lang="ja-JP" altLang="en-US" sz="1200" dirty="0">
                <a:solidFill>
                  <a:srgbClr val="FF6B6B"/>
                </a:solidFill>
                <a:latin typeface="+mn-ea"/>
              </a:rPr>
              <a:t>調査名、調査目的、調査対象、調査手法、調査項目、分析内容（集計項目）、調査結果を成果にどのように反映するかを記載すること</a:t>
            </a:r>
            <a:r>
              <a:rPr lang="en-US" altLang="ja-JP" sz="1200" dirty="0">
                <a:solidFill>
                  <a:srgbClr val="FF6B6B"/>
                </a:solidFill>
                <a:latin typeface="+mn-ea"/>
              </a:rPr>
              <a:t>｡</a:t>
            </a:r>
          </a:p>
          <a:p>
            <a:pPr marL="180975"/>
            <a:r>
              <a:rPr lang="en-US" altLang="ja-JP" sz="1200" dirty="0">
                <a:solidFill>
                  <a:srgbClr val="FF6B6B"/>
                </a:solidFill>
                <a:latin typeface="+mn-ea"/>
              </a:rPr>
              <a:t>※</a:t>
            </a:r>
            <a:r>
              <a:rPr lang="ja-JP" altLang="en-US" sz="1200" dirty="0">
                <a:solidFill>
                  <a:srgbClr val="FF6B6B"/>
                </a:solidFill>
                <a:latin typeface="+mn-ea"/>
              </a:rPr>
              <a:t>上記は最小限の項目例であり、必要に応じて追加することは差し支えない。</a:t>
            </a:r>
            <a:endParaRPr lang="en-US" altLang="ja-JP" sz="1200" dirty="0">
              <a:solidFill>
                <a:srgbClr val="FF6B6B"/>
              </a:solidFill>
              <a:latin typeface="+mn-ea"/>
            </a:endParaRPr>
          </a:p>
          <a:p>
            <a:endParaRPr lang="en-US" altLang="ja-JP" sz="1200" dirty="0">
              <a:solidFill>
                <a:srgbClr val="FF6B6B"/>
              </a:solidFill>
              <a:latin typeface="+mn-ea"/>
            </a:endParaRPr>
          </a:p>
          <a:p>
            <a:pPr marL="92075" indent="-92075"/>
            <a:r>
              <a:rPr lang="ja-JP" altLang="en-US" sz="1200" dirty="0">
                <a:solidFill>
                  <a:srgbClr val="FF6B6B"/>
                </a:solidFill>
                <a:latin typeface="+mn-ea"/>
              </a:rPr>
              <a:t>▼記載する文字は、</a:t>
            </a:r>
            <a:r>
              <a:rPr lang="en-US" altLang="ja-JP" sz="1200" dirty="0">
                <a:solidFill>
                  <a:srgbClr val="FF6B6B"/>
                </a:solidFill>
                <a:latin typeface="+mn-ea"/>
              </a:rPr>
              <a:t>MS</a:t>
            </a:r>
            <a:r>
              <a:rPr lang="ja-JP" altLang="en-US" sz="1200" dirty="0">
                <a:solidFill>
                  <a:srgbClr val="FF6B6B"/>
                </a:solidFill>
                <a:latin typeface="+mn-ea"/>
              </a:rPr>
              <a:t>ｺﾞｼｯｸ </a:t>
            </a:r>
            <a:r>
              <a:rPr lang="en-US" altLang="ja-JP" sz="1200" dirty="0">
                <a:solidFill>
                  <a:srgbClr val="FF6B6B"/>
                </a:solidFill>
                <a:latin typeface="+mn-ea"/>
              </a:rPr>
              <a:t>or </a:t>
            </a:r>
            <a:r>
              <a:rPr lang="ja-JP" altLang="en-US" sz="1200" dirty="0">
                <a:solidFill>
                  <a:srgbClr val="FF6B6B"/>
                </a:solidFill>
                <a:latin typeface="+mn-ea"/>
              </a:rPr>
              <a:t>ﾒｲﾘｵ</a:t>
            </a:r>
            <a:r>
              <a:rPr lang="ja-JP" altLang="en-US" sz="1200">
                <a:solidFill>
                  <a:srgbClr val="FF6B6B"/>
                </a:solidFill>
                <a:latin typeface="+mn-ea"/>
              </a:rPr>
              <a:t>　１１ポイント</a:t>
            </a:r>
            <a:r>
              <a:rPr lang="ja-JP" altLang="en-US" sz="1200" dirty="0">
                <a:solidFill>
                  <a:srgbClr val="FF6B6B"/>
                </a:solidFill>
                <a:latin typeface="+mn-ea"/>
              </a:rPr>
              <a:t>以上とすること。（一部の文字がどうしても枠に入りきらない場合にはポイントを調整しても構わないが、極端に小さくならないようにすること）</a:t>
            </a:r>
            <a:endParaRPr lang="en-US" altLang="ja-JP" sz="1200" dirty="0">
              <a:solidFill>
                <a:srgbClr val="FF6B6B"/>
              </a:solidFill>
              <a:latin typeface="+mn-ea"/>
            </a:endParaRPr>
          </a:p>
          <a:p>
            <a:endParaRPr lang="en-US" altLang="ja-JP" sz="1200" dirty="0">
              <a:solidFill>
                <a:srgbClr val="FF6B6B"/>
              </a:solidFill>
              <a:latin typeface="+mn-ea"/>
            </a:endParaRPr>
          </a:p>
        </p:txBody>
      </p:sp>
      <p:sp>
        <p:nvSpPr>
          <p:cNvPr id="8" name="テキスト ボックス 7"/>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6</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2004528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8" name="テキスト ボックス 7"/>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7</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044714278"/>
              </p:ext>
            </p:extLst>
          </p:nvPr>
        </p:nvGraphicFramePr>
        <p:xfrm>
          <a:off x="113104" y="908720"/>
          <a:ext cx="4623871" cy="5832648"/>
        </p:xfrm>
        <a:graphic>
          <a:graphicData uri="http://schemas.openxmlformats.org/drawingml/2006/table">
            <a:tbl>
              <a:tblPr firstRow="1" bandRow="1">
                <a:tableStyleId>{5C22544A-7EE6-4342-B048-85BDC9FD1C3A}</a:tableStyleId>
              </a:tblPr>
              <a:tblGrid>
                <a:gridCol w="4623871">
                  <a:extLst>
                    <a:ext uri="{9D8B030D-6E8A-4147-A177-3AD203B41FA5}">
                      <a16:colId xmlns:a16="http://schemas.microsoft.com/office/drawing/2014/main" val="2817016327"/>
                    </a:ext>
                  </a:extLst>
                </a:gridCol>
              </a:tblGrid>
              <a:tr h="747628">
                <a:tc>
                  <a:txBody>
                    <a:bodyPr/>
                    <a:lstStyle/>
                    <a:p>
                      <a:pPr algn="ctr"/>
                      <a:r>
                        <a:rPr kumimoji="1" lang="ja-JP" altLang="en-US" sz="1400" dirty="0"/>
                        <a:t>アウトプット（成果物）</a:t>
                      </a:r>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extLst>
                  <a:ext uri="{0D108BD9-81ED-4DB2-BD59-A6C34878D82A}">
                    <a16:rowId xmlns:a16="http://schemas.microsoft.com/office/drawing/2014/main" val="3021474941"/>
                  </a:ext>
                </a:extLst>
              </a:tr>
              <a:tr h="5085020">
                <a:tc>
                  <a:txBody>
                    <a:bodyPr/>
                    <a:lstStyle/>
                    <a:p>
                      <a:pPr algn="l"/>
                      <a:endParaRPr kumimoji="1" lang="ja-JP" altLang="en-US" sz="1400" dirty="0"/>
                    </a:p>
                  </a:txBody>
                  <a:tcP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013352149"/>
                  </a:ext>
                </a:extLst>
              </a:tr>
            </a:tbl>
          </a:graphicData>
        </a:graphic>
      </p:graphicFrame>
      <p:sp>
        <p:nvSpPr>
          <p:cNvPr id="13" name="角丸四角形 12"/>
          <p:cNvSpPr/>
          <p:nvPr/>
        </p:nvSpPr>
        <p:spPr>
          <a:xfrm>
            <a:off x="200472" y="435088"/>
            <a:ext cx="4259942" cy="299191"/>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事業実施によって達成する成果及び測定指標</a:t>
            </a:r>
          </a:p>
        </p:txBody>
      </p:sp>
      <p:sp>
        <p:nvSpPr>
          <p:cNvPr id="16" name="テキスト ボックス 15"/>
          <p:cNvSpPr txBox="1"/>
          <p:nvPr/>
        </p:nvSpPr>
        <p:spPr>
          <a:xfrm>
            <a:off x="200472" y="1844824"/>
            <a:ext cx="4259942" cy="3231654"/>
          </a:xfrm>
          <a:prstGeom prst="rect">
            <a:avLst/>
          </a:prstGeom>
          <a:noFill/>
          <a:ln>
            <a:solidFill>
              <a:schemeClr val="tx2">
                <a:lumMod val="40000"/>
                <a:lumOff val="60000"/>
              </a:schemeClr>
            </a:solidFill>
            <a:prstDash val="sysDash"/>
          </a:ln>
        </p:spPr>
        <p:txBody>
          <a:bodyPr wrap="square" rtlCol="0">
            <a:spAutoFit/>
          </a:bodyPr>
          <a:lstStyle/>
          <a:p>
            <a:pPr marL="177800" indent="-177800"/>
            <a:endParaRPr lang="en-US" altLang="ja-JP" sz="1200" dirty="0">
              <a:solidFill>
                <a:srgbClr val="FF6B6B"/>
              </a:solidFill>
              <a:latin typeface="+mn-ea"/>
            </a:endParaRPr>
          </a:p>
          <a:p>
            <a:pPr marL="177800" indent="-177800"/>
            <a:r>
              <a:rPr lang="ja-JP" altLang="en-US" sz="1200" dirty="0">
                <a:solidFill>
                  <a:srgbClr val="FF6B6B"/>
                </a:solidFill>
                <a:latin typeface="+mn-ea"/>
              </a:rPr>
              <a:t>▼ガイドライン、広報ツールなど、事業を構成するすべての項目に関するアウトプットの概要を具体的かつ明確に記載すること。</a:t>
            </a:r>
          </a:p>
          <a:p>
            <a:pPr marL="177800" indent="-177800"/>
            <a:endParaRPr lang="en-US" altLang="ja-JP" sz="1200" dirty="0">
              <a:solidFill>
                <a:srgbClr val="FF6B6B"/>
              </a:solidFill>
              <a:latin typeface="+mn-ea"/>
            </a:endParaRPr>
          </a:p>
          <a:p>
            <a:pPr marL="177800" indent="-177800"/>
            <a:endParaRPr lang="en-US" altLang="ja-JP" sz="1200" dirty="0">
              <a:solidFill>
                <a:srgbClr val="FF6B6B"/>
              </a:solidFill>
              <a:latin typeface="+mn-ea"/>
            </a:endParaRPr>
          </a:p>
          <a:p>
            <a:pPr marL="177800" indent="-177800"/>
            <a:r>
              <a:rPr lang="ja-JP" altLang="en-US" sz="1200" dirty="0">
                <a:solidFill>
                  <a:srgbClr val="FF6B6B"/>
                </a:solidFill>
                <a:latin typeface="+mn-ea"/>
              </a:rPr>
              <a:t>▼「専修学校の認知度を○年に比べて○％向上する。」など、ＫＰＩ（</a:t>
            </a:r>
            <a:r>
              <a:rPr lang="en-US" altLang="ja-JP" sz="1200" dirty="0">
                <a:solidFill>
                  <a:srgbClr val="FF6B6B"/>
                </a:solidFill>
                <a:latin typeface="+mn-ea"/>
              </a:rPr>
              <a:t>Key Performance Indicator</a:t>
            </a:r>
            <a:r>
              <a:rPr lang="ja-JP" altLang="en-US" sz="1200" dirty="0">
                <a:solidFill>
                  <a:srgbClr val="FF6B6B"/>
                </a:solidFill>
                <a:latin typeface="+mn-ea"/>
              </a:rPr>
              <a:t>）を定め、右の記載欄に具体的な目標値等を示すこと。</a:t>
            </a:r>
            <a:endParaRPr lang="en-US" altLang="ja-JP" sz="1200" dirty="0">
              <a:solidFill>
                <a:srgbClr val="FF6B6B"/>
              </a:solidFill>
              <a:latin typeface="+mn-ea"/>
            </a:endParaRPr>
          </a:p>
          <a:p>
            <a:pPr marL="177800" indent="-177800"/>
            <a:endParaRPr lang="en-US" altLang="ja-JP" sz="1200" dirty="0">
              <a:solidFill>
                <a:srgbClr val="FF6B6B"/>
              </a:solidFill>
              <a:latin typeface="+mn-ea"/>
            </a:endParaRPr>
          </a:p>
          <a:p>
            <a:pPr marL="177800" indent="-177800"/>
            <a:r>
              <a:rPr lang="ja-JP" altLang="en-US" sz="1200" dirty="0">
                <a:solidFill>
                  <a:srgbClr val="FF6B6B"/>
                </a:solidFill>
                <a:latin typeface="+mn-ea"/>
              </a:rPr>
              <a:t>▼</a:t>
            </a:r>
            <a:r>
              <a:rPr lang="en-US" altLang="ja-JP" sz="1200" dirty="0">
                <a:solidFill>
                  <a:srgbClr val="FF6B6B"/>
                </a:solidFill>
                <a:latin typeface="+mn-ea"/>
              </a:rPr>
              <a:t>KPI</a:t>
            </a:r>
            <a:r>
              <a:rPr lang="ja-JP" altLang="en-US" sz="1200" dirty="0">
                <a:solidFill>
                  <a:srgbClr val="FF6B6B"/>
                </a:solidFill>
                <a:latin typeface="+mn-ea"/>
              </a:rPr>
              <a:t>の記載欄が足りなければ、適宜追加して記載すること。</a:t>
            </a:r>
          </a:p>
          <a:p>
            <a:pPr marL="177800" indent="-177800"/>
            <a:endParaRPr lang="en-US" altLang="ja-JP" sz="1200" dirty="0">
              <a:solidFill>
                <a:srgbClr val="FF6B6B"/>
              </a:solidFill>
              <a:latin typeface="+mn-ea"/>
            </a:endParaRPr>
          </a:p>
          <a:p>
            <a:pPr marL="177800" indent="-177800"/>
            <a:endParaRPr lang="en-US" altLang="ja-JP" sz="1200" dirty="0">
              <a:solidFill>
                <a:srgbClr val="FF6B6B"/>
              </a:solidFill>
              <a:latin typeface="+mn-ea"/>
            </a:endParaRPr>
          </a:p>
          <a:p>
            <a:pPr marL="177800" indent="-177800"/>
            <a:r>
              <a:rPr lang="ja-JP" altLang="en-US" sz="1200" dirty="0">
                <a:solidFill>
                  <a:srgbClr val="FF6B6B"/>
                </a:solidFill>
                <a:latin typeface="+mn-ea"/>
              </a:rPr>
              <a:t>▼記載する文字は、</a:t>
            </a:r>
            <a:r>
              <a:rPr lang="en-US" altLang="ja-JP" sz="1200" dirty="0">
                <a:solidFill>
                  <a:srgbClr val="FF6B6B"/>
                </a:solidFill>
                <a:latin typeface="+mn-ea"/>
              </a:rPr>
              <a:t>MS</a:t>
            </a:r>
            <a:r>
              <a:rPr lang="ja-JP" altLang="en-US" sz="1200" dirty="0">
                <a:solidFill>
                  <a:srgbClr val="FF6B6B"/>
                </a:solidFill>
                <a:latin typeface="+mn-ea"/>
              </a:rPr>
              <a:t>ｺﾞｼｯｸ </a:t>
            </a:r>
            <a:r>
              <a:rPr lang="en-US" altLang="ja-JP" sz="1200" dirty="0">
                <a:solidFill>
                  <a:srgbClr val="FF6B6B"/>
                </a:solidFill>
                <a:latin typeface="+mn-ea"/>
              </a:rPr>
              <a:t>or </a:t>
            </a:r>
            <a:r>
              <a:rPr lang="ja-JP" altLang="en-US" sz="1200" dirty="0">
                <a:solidFill>
                  <a:srgbClr val="FF6B6B"/>
                </a:solidFill>
                <a:latin typeface="+mn-ea"/>
              </a:rPr>
              <a:t>ﾒｲﾘｵ　１１ポイント以上とすること。（一部の文字がどうしても枠に入りきらない場合にはポイントを調整しても構わないが、極端に小さくならないようにすること）</a:t>
            </a:r>
            <a:endParaRPr lang="en-US" altLang="ja-JP" sz="1200" dirty="0">
              <a:solidFill>
                <a:srgbClr val="FF6B6B"/>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443030453"/>
              </p:ext>
            </p:extLst>
          </p:nvPr>
        </p:nvGraphicFramePr>
        <p:xfrm>
          <a:off x="4953000" y="891338"/>
          <a:ext cx="4899121" cy="5850030"/>
        </p:xfrm>
        <a:graphic>
          <a:graphicData uri="http://schemas.openxmlformats.org/drawingml/2006/table">
            <a:tbl>
              <a:tblPr firstRow="1" bandRow="1">
                <a:tableStyleId>{5C22544A-7EE6-4342-B048-85BDC9FD1C3A}</a:tableStyleId>
              </a:tblPr>
              <a:tblGrid>
                <a:gridCol w="245293">
                  <a:extLst>
                    <a:ext uri="{9D8B030D-6E8A-4147-A177-3AD203B41FA5}">
                      <a16:colId xmlns:a16="http://schemas.microsoft.com/office/drawing/2014/main" val="2817016327"/>
                    </a:ext>
                  </a:extLst>
                </a:gridCol>
                <a:gridCol w="2160000">
                  <a:extLst>
                    <a:ext uri="{9D8B030D-6E8A-4147-A177-3AD203B41FA5}">
                      <a16:colId xmlns:a16="http://schemas.microsoft.com/office/drawing/2014/main" val="1108686720"/>
                    </a:ext>
                  </a:extLst>
                </a:gridCol>
                <a:gridCol w="360000">
                  <a:extLst>
                    <a:ext uri="{9D8B030D-6E8A-4147-A177-3AD203B41FA5}">
                      <a16:colId xmlns:a16="http://schemas.microsoft.com/office/drawing/2014/main" val="1811059284"/>
                    </a:ext>
                  </a:extLst>
                </a:gridCol>
                <a:gridCol w="711276">
                  <a:extLst>
                    <a:ext uri="{9D8B030D-6E8A-4147-A177-3AD203B41FA5}">
                      <a16:colId xmlns:a16="http://schemas.microsoft.com/office/drawing/2014/main" val="304518259"/>
                    </a:ext>
                  </a:extLst>
                </a:gridCol>
                <a:gridCol w="711276">
                  <a:extLst>
                    <a:ext uri="{9D8B030D-6E8A-4147-A177-3AD203B41FA5}">
                      <a16:colId xmlns:a16="http://schemas.microsoft.com/office/drawing/2014/main" val="1696990943"/>
                    </a:ext>
                  </a:extLst>
                </a:gridCol>
                <a:gridCol w="711276">
                  <a:extLst>
                    <a:ext uri="{9D8B030D-6E8A-4147-A177-3AD203B41FA5}">
                      <a16:colId xmlns:a16="http://schemas.microsoft.com/office/drawing/2014/main" val="290733809"/>
                    </a:ext>
                  </a:extLst>
                </a:gridCol>
              </a:tblGrid>
              <a:tr h="345134">
                <a:tc rowSpan="2">
                  <a:txBody>
                    <a:bodyPr/>
                    <a:lstStyle/>
                    <a:p>
                      <a:pPr algn="ctr"/>
                      <a:r>
                        <a:rPr kumimoji="1" lang="ja-JP" altLang="en-US" sz="1400" dirty="0"/>
                        <a:t>番号</a:t>
                      </a:r>
                    </a:p>
                  </a:txBody>
                  <a:tcPr anchor="ctr">
                    <a:lnL w="12700" cap="flat" cmpd="sng" algn="ctr">
                      <a:solidFill>
                        <a:srgbClr val="5D9CEC"/>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tc rowSpan="2">
                  <a:txBody>
                    <a:bodyPr/>
                    <a:lstStyle/>
                    <a:p>
                      <a:pPr algn="ctr"/>
                      <a:r>
                        <a:rPr kumimoji="1" lang="ja-JP" altLang="en-US" sz="1400" dirty="0"/>
                        <a:t>単位</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tc gridSpan="3">
                  <a:txBody>
                    <a:bodyPr/>
                    <a:lstStyle/>
                    <a:p>
                      <a:pPr algn="ctr"/>
                      <a:r>
                        <a:rPr kumimoji="1" lang="ja-JP" altLang="en-US" sz="1400" dirty="0"/>
                        <a:t>目標値</a:t>
                      </a:r>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en-US" altLang="ja-JP" sz="1400" b="1" dirty="0">
                          <a:solidFill>
                            <a:schemeClr val="bg1"/>
                          </a:solidFill>
                          <a:latin typeface="+mn-ea"/>
                          <a:ea typeface="+mn-ea"/>
                        </a:rPr>
                        <a:t>4</a:t>
                      </a:r>
                      <a:r>
                        <a:rPr kumimoji="1" lang="ja-JP" altLang="en-US" sz="1400" b="1" dirty="0">
                          <a:solidFill>
                            <a:schemeClr val="bg1"/>
                          </a:solidFill>
                          <a:latin typeface="+mn-ea"/>
                          <a:ea typeface="+mn-ea"/>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en-US" altLang="ja-JP" sz="1400" b="1" dirty="0">
                          <a:solidFill>
                            <a:schemeClr val="bg1"/>
                          </a:solidFill>
                          <a:latin typeface="+mn-ea"/>
                          <a:ea typeface="+mn-ea"/>
                        </a:rPr>
                        <a:t>5</a:t>
                      </a:r>
                      <a:r>
                        <a:rPr kumimoji="1" lang="ja-JP" altLang="en-US" sz="1400" b="1" dirty="0">
                          <a:solidFill>
                            <a:schemeClr val="bg1"/>
                          </a:solidFill>
                          <a:latin typeface="+mn-ea"/>
                          <a:ea typeface="+mn-ea"/>
                        </a:rPr>
                        <a:t>年度</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en-US" altLang="ja-JP" sz="1400" b="1" dirty="0">
                          <a:solidFill>
                            <a:schemeClr val="bg1"/>
                          </a:solidFill>
                          <a:latin typeface="+mn-ea"/>
                          <a:ea typeface="+mn-ea"/>
                        </a:rPr>
                        <a:t>6</a:t>
                      </a:r>
                      <a:r>
                        <a:rPr kumimoji="1" lang="ja-JP" altLang="en-US" sz="1400" b="1" dirty="0">
                          <a:solidFill>
                            <a:schemeClr val="bg1"/>
                          </a:solidFill>
                          <a:latin typeface="+mn-ea"/>
                          <a:ea typeface="+mn-ea"/>
                        </a:rPr>
                        <a:t>年度</a:t>
                      </a:r>
                      <a:endParaRPr kumimoji="1" lang="en-US" altLang="ja-JP" sz="1400" b="1" dirty="0">
                        <a:solidFill>
                          <a:schemeClr val="bg1"/>
                        </a:solidFill>
                        <a:latin typeface="+mn-ea"/>
                        <a:ea typeface="+mn-ea"/>
                      </a:endParaRPr>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D9CEC"/>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Tree>
    <p:extLst>
      <p:ext uri="{BB962C8B-B14F-4D97-AF65-F5344CB8AC3E}">
        <p14:creationId xmlns:p14="http://schemas.microsoft.com/office/powerpoint/2010/main" val="996712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2980446" cy="288000"/>
          </a:xfrm>
          <a:prstGeom prst="roundRect">
            <a:avLst/>
          </a:prstGeom>
          <a:solidFill>
            <a:srgbClr val="5D9CEC"/>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b="1" dirty="0">
                <a:solidFill>
                  <a:schemeClr val="bg1"/>
                </a:solidFill>
              </a:rPr>
              <a:t>本取組における提案者独自の工夫</a:t>
            </a:r>
          </a:p>
        </p:txBody>
      </p:sp>
      <p:sp>
        <p:nvSpPr>
          <p:cNvPr id="8" name="テキスト ボックス 7"/>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8</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sp>
        <p:nvSpPr>
          <p:cNvPr id="11" name="正方形/長方形 10">
            <a:extLst>
              <a:ext uri="{FF2B5EF4-FFF2-40B4-BE49-F238E27FC236}">
                <a16:creationId xmlns:a16="http://schemas.microsoft.com/office/drawing/2014/main" id="{9C260EAD-81AF-443E-BE59-6453C116B1E8}"/>
              </a:ext>
            </a:extLst>
          </p:cNvPr>
          <p:cNvSpPr/>
          <p:nvPr/>
        </p:nvSpPr>
        <p:spPr>
          <a:xfrm>
            <a:off x="103204" y="671796"/>
            <a:ext cx="4777788" cy="6118430"/>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6B6B"/>
              </a:solidFill>
              <a:latin typeface="+mn-ea"/>
            </a:endParaRPr>
          </a:p>
        </p:txBody>
      </p:sp>
      <p:sp>
        <p:nvSpPr>
          <p:cNvPr id="9" name="テキスト ボックス 8"/>
          <p:cNvSpPr txBox="1"/>
          <p:nvPr/>
        </p:nvSpPr>
        <p:spPr>
          <a:xfrm>
            <a:off x="295854" y="2161351"/>
            <a:ext cx="4392487" cy="1569660"/>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6B6B"/>
              </a:solidFill>
              <a:latin typeface="+mn-ea"/>
            </a:endParaRPr>
          </a:p>
          <a:p>
            <a:r>
              <a:rPr lang="ja-JP" altLang="en-US" sz="1200" dirty="0">
                <a:solidFill>
                  <a:srgbClr val="FF6B6B"/>
                </a:solidFill>
                <a:latin typeface="+mn-ea"/>
              </a:rPr>
              <a:t>▼様式自由</a:t>
            </a:r>
          </a:p>
          <a:p>
            <a:endParaRPr lang="ja-JP" altLang="en-US" sz="1200" dirty="0">
              <a:solidFill>
                <a:srgbClr val="FF6B6B"/>
              </a:solidFill>
              <a:latin typeface="+mn-ea"/>
            </a:endParaRPr>
          </a:p>
          <a:p>
            <a:r>
              <a:rPr lang="ja-JP" altLang="en-US" sz="1200" dirty="0">
                <a:solidFill>
                  <a:srgbClr val="FF6B6B"/>
                </a:solidFill>
                <a:latin typeface="+mn-ea"/>
              </a:rPr>
              <a:t>▼本事業において取組を進める上で</a:t>
            </a:r>
            <a:r>
              <a:rPr lang="en-US" altLang="ja-JP" sz="1200" dirty="0">
                <a:solidFill>
                  <a:srgbClr val="FF6B6B"/>
                </a:solidFill>
                <a:latin typeface="+mn-ea"/>
              </a:rPr>
              <a:t>､</a:t>
            </a:r>
            <a:r>
              <a:rPr lang="ja-JP" altLang="en-US" sz="1200" dirty="0">
                <a:solidFill>
                  <a:srgbClr val="FF6B6B"/>
                </a:solidFill>
                <a:latin typeface="+mn-ea"/>
              </a:rPr>
              <a:t>効果的に実施するための提案者独自の工夫、これまでの専修学校についての情報発信に関する取組と比較した際の独自性・新規性を記載すること</a:t>
            </a:r>
            <a:r>
              <a:rPr lang="en-US" altLang="ja-JP" sz="1200" dirty="0">
                <a:solidFill>
                  <a:srgbClr val="FF6B6B"/>
                </a:solidFill>
                <a:latin typeface="+mn-ea"/>
              </a:rPr>
              <a:t>｡</a:t>
            </a:r>
          </a:p>
          <a:p>
            <a:endParaRPr lang="en-US" altLang="ja-JP" sz="1200" dirty="0">
              <a:solidFill>
                <a:srgbClr val="FF6B6B"/>
              </a:solidFill>
              <a:latin typeface="+mn-ea"/>
            </a:endParaRPr>
          </a:p>
          <a:p>
            <a:r>
              <a:rPr lang="en-US" altLang="ja-JP" sz="1200" dirty="0">
                <a:solidFill>
                  <a:srgbClr val="FF6B6B"/>
                </a:solidFill>
                <a:latin typeface="+mn-ea"/>
              </a:rPr>
              <a:t>▼</a:t>
            </a:r>
            <a:r>
              <a:rPr lang="ja-JP" altLang="en-US" sz="1200" dirty="0">
                <a:solidFill>
                  <a:srgbClr val="FF6B6B"/>
                </a:solidFill>
                <a:latin typeface="+mn-ea"/>
              </a:rPr>
              <a:t>記載する文字は</a:t>
            </a:r>
            <a:r>
              <a:rPr lang="en-US" altLang="ja-JP" sz="1200" dirty="0">
                <a:solidFill>
                  <a:srgbClr val="FF6B6B"/>
                </a:solidFill>
                <a:latin typeface="+mn-ea"/>
              </a:rPr>
              <a:t>､</a:t>
            </a:r>
            <a:r>
              <a:rPr lang="ja-JP" altLang="en-US" sz="1200" dirty="0">
                <a:solidFill>
                  <a:srgbClr val="FF6B6B"/>
                </a:solidFill>
                <a:latin typeface="+mn-ea"/>
              </a:rPr>
              <a:t>ﾒｲﾘｵ</a:t>
            </a:r>
            <a:r>
              <a:rPr lang="en-US" altLang="ja-JP" sz="1200" dirty="0">
                <a:solidFill>
                  <a:srgbClr val="FF6B6B"/>
                </a:solidFill>
                <a:latin typeface="+mn-ea"/>
              </a:rPr>
              <a:t>or MS</a:t>
            </a:r>
            <a:r>
              <a:rPr lang="ja-JP" altLang="en-US" sz="1200" dirty="0">
                <a:solidFill>
                  <a:srgbClr val="FF6B6B"/>
                </a:solidFill>
                <a:latin typeface="+mn-ea"/>
              </a:rPr>
              <a:t>ｺﾞｼｯｸ </a:t>
            </a:r>
            <a:r>
              <a:rPr lang="en-US" altLang="ja-JP" sz="1200" dirty="0">
                <a:solidFill>
                  <a:srgbClr val="FF6B6B"/>
                </a:solidFill>
                <a:latin typeface="+mn-ea"/>
              </a:rPr>
              <a:t>11</a:t>
            </a:r>
            <a:r>
              <a:rPr lang="ja-JP" altLang="en-US" sz="1200" dirty="0">
                <a:solidFill>
                  <a:srgbClr val="FF6B6B"/>
                </a:solidFill>
                <a:latin typeface="+mn-ea"/>
              </a:rPr>
              <a:t>ﾎﾟｲﾝﾄ以上とすること</a:t>
            </a:r>
            <a:r>
              <a:rPr lang="en-US" altLang="ja-JP" sz="1200" dirty="0">
                <a:solidFill>
                  <a:srgbClr val="FF6B6B"/>
                </a:solidFill>
                <a:latin typeface="+mn-ea"/>
              </a:rPr>
              <a:t>｡</a:t>
            </a:r>
          </a:p>
        </p:txBody>
      </p:sp>
      <p:sp>
        <p:nvSpPr>
          <p:cNvPr id="12" name="角丸四角形 5">
            <a:extLst>
              <a:ext uri="{FF2B5EF4-FFF2-40B4-BE49-F238E27FC236}">
                <a16:creationId xmlns:a16="http://schemas.microsoft.com/office/drawing/2014/main" id="{CE1F2D5C-9022-473D-B465-1D9B858F7B9B}"/>
              </a:ext>
            </a:extLst>
          </p:cNvPr>
          <p:cNvSpPr/>
          <p:nvPr/>
        </p:nvSpPr>
        <p:spPr>
          <a:xfrm>
            <a:off x="4940164" y="333797"/>
            <a:ext cx="3973275" cy="288000"/>
          </a:xfrm>
          <a:prstGeom prst="roundRect">
            <a:avLst/>
          </a:prstGeom>
          <a:solidFill>
            <a:srgbClr val="5D9CEC"/>
          </a:solidFill>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400" b="1" dirty="0">
                <a:solidFill>
                  <a:schemeClr val="bg1"/>
                </a:solidFill>
              </a:rPr>
              <a:t>提案者の専修学校関係委託事業にかかる実績</a:t>
            </a:r>
          </a:p>
        </p:txBody>
      </p:sp>
      <p:sp>
        <p:nvSpPr>
          <p:cNvPr id="13" name="正方形/長方形 12">
            <a:extLst>
              <a:ext uri="{FF2B5EF4-FFF2-40B4-BE49-F238E27FC236}">
                <a16:creationId xmlns:a16="http://schemas.microsoft.com/office/drawing/2014/main" id="{AFCDE028-F468-4ED8-9ECA-3579FE650C0C}"/>
              </a:ext>
            </a:extLst>
          </p:cNvPr>
          <p:cNvSpPr/>
          <p:nvPr/>
        </p:nvSpPr>
        <p:spPr>
          <a:xfrm>
            <a:off x="5015031" y="671796"/>
            <a:ext cx="4777788" cy="6118430"/>
          </a:xfrm>
          <a:prstGeom prst="rect">
            <a:avLst/>
          </a:prstGeom>
          <a:noFill/>
          <a:ln w="38100" cmpd="dbl">
            <a:solidFill>
              <a:srgbClr val="5D9CEC"/>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6B6B"/>
              </a:solidFill>
              <a:latin typeface="+mn-ea"/>
            </a:endParaRPr>
          </a:p>
        </p:txBody>
      </p:sp>
      <p:sp>
        <p:nvSpPr>
          <p:cNvPr id="14" name="テキスト ボックス 13">
            <a:extLst>
              <a:ext uri="{FF2B5EF4-FFF2-40B4-BE49-F238E27FC236}">
                <a16:creationId xmlns:a16="http://schemas.microsoft.com/office/drawing/2014/main" id="{46907ED0-1D11-4CA4-B6FC-F1ACC5652ED5}"/>
              </a:ext>
            </a:extLst>
          </p:cNvPr>
          <p:cNvSpPr txBox="1"/>
          <p:nvPr/>
        </p:nvSpPr>
        <p:spPr>
          <a:xfrm>
            <a:off x="5223736" y="764704"/>
            <a:ext cx="4392487" cy="6186309"/>
          </a:xfrm>
          <a:prstGeom prst="rect">
            <a:avLst/>
          </a:prstGeom>
          <a:noFill/>
          <a:ln>
            <a:solidFill>
              <a:schemeClr val="tx2">
                <a:lumMod val="40000"/>
                <a:lumOff val="60000"/>
              </a:schemeClr>
            </a:solidFill>
            <a:prstDash val="dash"/>
          </a:ln>
        </p:spPr>
        <p:txBody>
          <a:bodyPr wrap="square" rtlCol="0">
            <a:spAutoFit/>
          </a:bodyPr>
          <a:lstStyle/>
          <a:p>
            <a:r>
              <a:rPr lang="en-US" altLang="ja-JP" sz="1200" dirty="0">
                <a:solidFill>
                  <a:srgbClr val="FF6B6B"/>
                </a:solidFill>
                <a:latin typeface="+mn-ea"/>
              </a:rPr>
              <a:t>※</a:t>
            </a:r>
            <a:r>
              <a:rPr lang="ja-JP" altLang="en-US" sz="1200" dirty="0">
                <a:solidFill>
                  <a:srgbClr val="FF6B6B"/>
                </a:solidFill>
                <a:latin typeface="+mn-ea"/>
              </a:rPr>
              <a:t>過去５年程度までの期間における実績を記載すること。</a:t>
            </a:r>
          </a:p>
          <a:p>
            <a:endParaRPr lang="ja-JP" altLang="en-US" sz="1200" dirty="0">
              <a:solidFill>
                <a:srgbClr val="FF6B6B"/>
              </a:solidFill>
              <a:latin typeface="+mn-ea"/>
            </a:endParaRPr>
          </a:p>
          <a:p>
            <a:r>
              <a:rPr lang="ja-JP" altLang="en-US" sz="1200" dirty="0">
                <a:solidFill>
                  <a:srgbClr val="FF6B6B"/>
                </a:solidFill>
                <a:latin typeface="+mn-ea"/>
              </a:rPr>
              <a:t>▼様式自由</a:t>
            </a:r>
          </a:p>
          <a:p>
            <a:endParaRPr lang="ja-JP" altLang="en-US" sz="1200" dirty="0">
              <a:solidFill>
                <a:srgbClr val="FF6B6B"/>
              </a:solidFill>
              <a:latin typeface="+mn-ea"/>
            </a:endParaRPr>
          </a:p>
          <a:p>
            <a:r>
              <a:rPr lang="ja-JP" altLang="en-US" sz="1200" dirty="0">
                <a:solidFill>
                  <a:srgbClr val="FF6B6B"/>
                </a:solidFill>
                <a:latin typeface="+mn-ea"/>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p>
          <a:p>
            <a:r>
              <a:rPr lang="ja-JP" altLang="en-US" sz="1200" dirty="0">
                <a:solidFill>
                  <a:srgbClr val="FF6B6B"/>
                </a:solidFill>
                <a:latin typeface="+mn-ea"/>
              </a:rPr>
              <a:t>　その際、代表的な取組についてはその成果報告書を提出すること。</a:t>
            </a:r>
          </a:p>
          <a:p>
            <a:r>
              <a:rPr lang="ja-JP" altLang="en-US" sz="1200" dirty="0">
                <a:solidFill>
                  <a:srgbClr val="FF6B6B"/>
                </a:solidFill>
                <a:latin typeface="+mn-ea"/>
              </a:rPr>
              <a:t>　なお、提出方法は、受託事業の成果報告書を掲載しているウェブサイトがある場合は、その</a:t>
            </a:r>
            <a:r>
              <a:rPr lang="en-US" altLang="ja-JP" sz="1200" dirty="0">
                <a:solidFill>
                  <a:srgbClr val="FF6B6B"/>
                </a:solidFill>
                <a:latin typeface="+mn-ea"/>
              </a:rPr>
              <a:t>URL</a:t>
            </a:r>
            <a:r>
              <a:rPr lang="ja-JP" altLang="en-US" sz="1200" dirty="0">
                <a:solidFill>
                  <a:srgbClr val="FF6B6B"/>
                </a:solidFill>
                <a:latin typeface="+mn-ea"/>
              </a:rPr>
              <a:t>を記載することとし、ウェブサイトで公開していない場合には、成果報告書の写（</a:t>
            </a:r>
            <a:r>
              <a:rPr lang="en-US" altLang="ja-JP" sz="1200" dirty="0">
                <a:solidFill>
                  <a:srgbClr val="FF6B6B"/>
                </a:solidFill>
                <a:latin typeface="+mn-ea"/>
              </a:rPr>
              <a:t>PDF</a:t>
            </a:r>
            <a:r>
              <a:rPr lang="ja-JP" altLang="en-US" sz="1200" dirty="0">
                <a:solidFill>
                  <a:srgbClr val="FF6B6B"/>
                </a:solidFill>
                <a:latin typeface="+mn-ea"/>
              </a:rPr>
              <a:t>データ）を本企画提案書の別紙として添付すること。</a:t>
            </a:r>
          </a:p>
          <a:p>
            <a:endParaRPr lang="ja-JP" altLang="en-US" sz="1200" dirty="0">
              <a:solidFill>
                <a:srgbClr val="FF6B6B"/>
              </a:solidFill>
              <a:latin typeface="+mn-ea"/>
            </a:endParaRPr>
          </a:p>
          <a:p>
            <a:r>
              <a:rPr lang="ja-JP" altLang="en-US" sz="1200" dirty="0">
                <a:solidFill>
                  <a:srgbClr val="FF6B6B"/>
                </a:solidFill>
                <a:latin typeface="+mn-ea"/>
              </a:rPr>
              <a:t>▼複数の受託実績がある場合は、網羅的にすべてを記載する必要はなく、今回の提案内容と関連が深い取組の実績等について記載すること。</a:t>
            </a:r>
          </a:p>
          <a:p>
            <a:endParaRPr lang="ja-JP" altLang="en-US" sz="1200" dirty="0">
              <a:solidFill>
                <a:srgbClr val="FF6B6B"/>
              </a:solidFill>
              <a:latin typeface="+mn-ea"/>
            </a:endParaRPr>
          </a:p>
          <a:p>
            <a:r>
              <a:rPr lang="ja-JP" altLang="en-US" sz="1200" dirty="0">
                <a:solidFill>
                  <a:srgbClr val="FF6B6B"/>
                </a:solidFill>
                <a:latin typeface="+mn-ea"/>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p>
          <a:p>
            <a:r>
              <a:rPr lang="ja-JP" altLang="en-US" sz="1200" dirty="0">
                <a:solidFill>
                  <a:srgbClr val="FF6B6B"/>
                </a:solidFill>
                <a:latin typeface="+mn-ea"/>
              </a:rPr>
              <a:t>　なお、提出方法は文部科学省の専修学校関係委託事業に関する実績の提出方法に準ずること。</a:t>
            </a:r>
          </a:p>
          <a:p>
            <a:endParaRPr lang="ja-JP" altLang="en-US" sz="1200" dirty="0">
              <a:solidFill>
                <a:srgbClr val="FF6B6B"/>
              </a:solidFill>
              <a:latin typeface="+mn-ea"/>
            </a:endParaRPr>
          </a:p>
          <a:p>
            <a:r>
              <a:rPr lang="ja-JP" altLang="en-US" sz="1200" dirty="0">
                <a:solidFill>
                  <a:srgbClr val="FF6B6B"/>
                </a:solidFill>
                <a:latin typeface="+mn-ea"/>
              </a:rPr>
              <a:t>▼記載する文字は、</a:t>
            </a:r>
            <a:r>
              <a:rPr lang="en-US" altLang="ja-JP" sz="1200" dirty="0">
                <a:solidFill>
                  <a:srgbClr val="FF6B6B"/>
                </a:solidFill>
                <a:latin typeface="+mn-ea"/>
              </a:rPr>
              <a:t>MS</a:t>
            </a:r>
            <a:r>
              <a:rPr lang="ja-JP" altLang="en-US" sz="1200" dirty="0">
                <a:solidFill>
                  <a:srgbClr val="FF6B6B"/>
                </a:solidFill>
                <a:latin typeface="+mn-ea"/>
              </a:rPr>
              <a:t>ｺﾞｼｯｸ </a:t>
            </a:r>
            <a:r>
              <a:rPr lang="en-US" altLang="ja-JP" sz="1200" dirty="0">
                <a:solidFill>
                  <a:srgbClr val="FF6B6B"/>
                </a:solidFill>
                <a:latin typeface="+mn-ea"/>
              </a:rPr>
              <a:t>or </a:t>
            </a:r>
            <a:r>
              <a:rPr lang="ja-JP" altLang="en-US" sz="1200" dirty="0">
                <a:solidFill>
                  <a:srgbClr val="FF6B6B"/>
                </a:solidFill>
                <a:latin typeface="+mn-ea"/>
              </a:rPr>
              <a:t>ﾒｲﾘｵ　１１ポイント以上とすること。記載すべき事項が多く、枠に入り切らない場合のみ文字のポイントを調整しても構わないが、極端に小さくならないよう注意すること。</a:t>
            </a:r>
          </a:p>
        </p:txBody>
      </p:sp>
    </p:spTree>
    <p:extLst>
      <p:ext uri="{BB962C8B-B14F-4D97-AF65-F5344CB8AC3E}">
        <p14:creationId xmlns:p14="http://schemas.microsoft.com/office/powerpoint/2010/main" val="270399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260648"/>
          </a:xfrm>
          <a:prstGeom prst="rect">
            <a:avLst/>
          </a:prstGeom>
          <a:solidFill>
            <a:srgbClr val="1F47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 name="角丸四角形 5"/>
          <p:cNvSpPr/>
          <p:nvPr/>
        </p:nvSpPr>
        <p:spPr>
          <a:xfrm>
            <a:off x="28339" y="371897"/>
            <a:ext cx="3416536" cy="288000"/>
          </a:xfrm>
          <a:prstGeom prst="roundRect">
            <a:avLst/>
          </a:prstGeom>
          <a:solidFill>
            <a:srgbClr val="5D9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1F4788"/>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◆人件費</a:t>
            </a:r>
            <a:endParaRPr kumimoji="1" lang="en-US" altLang="ja-JP" sz="800" u="sng" dirty="0">
              <a:solidFill>
                <a:schemeClr val="tx1"/>
              </a:solidFill>
            </a:endParaRPr>
          </a:p>
          <a:p>
            <a:r>
              <a:rPr kumimoji="1" lang="ja-JP" altLang="en-US" sz="800" dirty="0">
                <a:solidFill>
                  <a:srgbClr val="FF6B6B"/>
                </a:solidFill>
              </a:rPr>
              <a:t>・事業専任職員賃金　</a:t>
            </a:r>
            <a:r>
              <a:rPr lang="ja-JP" altLang="en-US" sz="800" dirty="0">
                <a:solidFill>
                  <a:srgbClr val="FF6B6B"/>
                </a:solidFill>
              </a:rPr>
              <a:t>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r>
              <a:rPr kumimoji="1" lang="ja-JP" altLang="en-US" sz="800" dirty="0">
                <a:solidFill>
                  <a:srgbClr val="FF6B6B"/>
                </a:solidFill>
              </a:rPr>
              <a:t>・ｺｰﾃﾞｨﾈｰﾀｰ賃金　　　</a:t>
            </a:r>
            <a:r>
              <a:rPr lang="ja-JP" altLang="en-US" sz="800" dirty="0">
                <a:solidFill>
                  <a:srgbClr val="FF6B6B"/>
                </a:solidFill>
              </a:rPr>
              <a:t>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r>
              <a:rPr kumimoji="1" lang="ja-JP" altLang="en-US" sz="800" dirty="0">
                <a:solidFill>
                  <a:srgbClr val="FF6B6B"/>
                </a:solidFill>
              </a:rPr>
              <a:t>・人件費附帯経費　　　〇〇千円</a:t>
            </a:r>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r>
              <a:rPr kumimoji="1" lang="ja-JP" altLang="en-US" sz="800" dirty="0">
                <a:solidFill>
                  <a:srgbClr val="FF6B6B"/>
                </a:solidFill>
              </a:rPr>
              <a:t>　　　　　　　　　　　合計〇〇〇円</a:t>
            </a:r>
            <a:endParaRPr kumimoji="1" lang="en-US" altLang="ja-JP" sz="800" dirty="0">
              <a:solidFill>
                <a:srgbClr val="FF6B6B"/>
              </a:solidFill>
            </a:endParaRPr>
          </a:p>
        </p:txBody>
      </p:sp>
      <p:sp>
        <p:nvSpPr>
          <p:cNvPr id="16" name="正方形/長方形 15"/>
          <p:cNvSpPr/>
          <p:nvPr/>
        </p:nvSpPr>
        <p:spPr>
          <a:xfrm>
            <a:off x="3686263"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◆借損料</a:t>
            </a:r>
            <a:endParaRPr lang="en-US" altLang="ja-JP" sz="800" u="sng" dirty="0">
              <a:solidFill>
                <a:schemeClr val="tx1"/>
              </a:solidFill>
            </a:endParaRPr>
          </a:p>
          <a:p>
            <a:r>
              <a:rPr lang="ja-JP" altLang="en-US" sz="800" dirty="0">
                <a:solidFill>
                  <a:srgbClr val="FF6B6B"/>
                </a:solidFill>
              </a:rPr>
              <a:t>・企画推進委員会会議室借料</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pPr marL="88900" indent="-88900"/>
            <a:r>
              <a:rPr lang="ja-JP" altLang="en-US" sz="800" dirty="0">
                <a:solidFill>
                  <a:srgbClr val="FF6B6B"/>
                </a:solidFill>
              </a:rPr>
              <a:t>・ﾌﾟﾛｸﾞﾗﾑ開発分科会会議室借料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・実証講座分科会会議室借料</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・ｻｰﾊﾞｰﾚﾝﾀﾙ代</a:t>
            </a:r>
            <a:endParaRPr lang="en-US" altLang="ja-JP" sz="800" dirty="0">
              <a:solidFill>
                <a:srgbClr val="FF6B6B"/>
              </a:solidFill>
            </a:endParaRPr>
          </a:p>
          <a:p>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◆通信運搬費</a:t>
            </a:r>
            <a:endParaRPr lang="en-US" altLang="ja-JP" sz="800" u="sng" dirty="0">
              <a:solidFill>
                <a:schemeClr val="tx1"/>
              </a:solidFill>
            </a:endParaRPr>
          </a:p>
          <a:p>
            <a:pPr lvl="0"/>
            <a:r>
              <a:rPr lang="ja-JP" altLang="en-US" sz="800" dirty="0">
                <a:solidFill>
                  <a:srgbClr val="FF6B6B"/>
                </a:solidFill>
              </a:rPr>
              <a:t>・報告書郵送費　　〇円</a:t>
            </a:r>
            <a:r>
              <a:rPr lang="en-US" altLang="ja-JP" sz="800" dirty="0">
                <a:solidFill>
                  <a:srgbClr val="FF6B6B"/>
                </a:solidFill>
              </a:rPr>
              <a:t>×</a:t>
            </a:r>
            <a:r>
              <a:rPr lang="ja-JP" altLang="en-US" sz="800" dirty="0">
                <a:solidFill>
                  <a:srgbClr val="FF6B6B"/>
                </a:solidFill>
              </a:rPr>
              <a:t>〇箇所</a:t>
            </a:r>
            <a:endParaRPr lang="en-US" altLang="ja-JP" sz="800" dirty="0">
              <a:solidFill>
                <a:srgbClr val="FF6B6B"/>
              </a:solidFill>
            </a:endParaRPr>
          </a:p>
          <a:p>
            <a:pPr lvl="0"/>
            <a:r>
              <a:rPr lang="ja-JP" altLang="en-US" sz="800" dirty="0">
                <a:solidFill>
                  <a:srgbClr val="FF6B6B"/>
                </a:solidFill>
              </a:rPr>
              <a:t>・実証講座案内郵送　〇円</a:t>
            </a:r>
            <a:r>
              <a:rPr lang="en-US" altLang="ja-JP" sz="800" dirty="0">
                <a:solidFill>
                  <a:srgbClr val="FF6B6B"/>
                </a:solidFill>
              </a:rPr>
              <a:t>×</a:t>
            </a:r>
            <a:r>
              <a:rPr lang="ja-JP" altLang="en-US" sz="800" dirty="0">
                <a:solidFill>
                  <a:srgbClr val="FF6B6B"/>
                </a:solidFill>
              </a:rPr>
              <a:t>〇箇所</a:t>
            </a:r>
            <a:endParaRPr lang="en-US" altLang="ja-JP" sz="800" dirty="0">
              <a:solidFill>
                <a:srgbClr val="FF6B6B"/>
              </a:solidFill>
            </a:endParaRPr>
          </a:p>
          <a:p>
            <a:pPr lvl="0"/>
            <a:r>
              <a:rPr lang="ja-JP" altLang="en-US" sz="800" dirty="0">
                <a:solidFill>
                  <a:srgbClr val="FF6B6B"/>
                </a:solidFill>
              </a:rPr>
              <a:t>　</a:t>
            </a:r>
            <a:endParaRPr lang="en-US" altLang="ja-JP" sz="800" dirty="0">
              <a:solidFill>
                <a:srgbClr val="FF6B6B"/>
              </a:solidFill>
            </a:endParaRPr>
          </a:p>
          <a:p>
            <a:pPr lvl="0"/>
            <a:endParaRPr lang="en-US" altLang="ja-JP" sz="800" dirty="0">
              <a:solidFill>
                <a:srgbClr val="FF6B6B"/>
              </a:solidFill>
            </a:endParaRPr>
          </a:p>
          <a:p>
            <a:pPr lvl="0"/>
            <a:endParaRPr lang="en-US" altLang="ja-JP" sz="800" dirty="0">
              <a:solidFill>
                <a:srgbClr val="FF6B6B"/>
              </a:solidFill>
            </a:endParaRPr>
          </a:p>
          <a:p>
            <a:pPr lvl="0"/>
            <a:r>
              <a:rPr lang="ja-JP" altLang="en-US" sz="800" dirty="0">
                <a:solidFill>
                  <a:srgbClr val="FF6B6B"/>
                </a:solidFill>
              </a:rPr>
              <a:t>　</a:t>
            </a:r>
            <a:endParaRPr lang="en-US" altLang="ja-JP" sz="800" dirty="0">
              <a:solidFill>
                <a:srgbClr val="FF6B6B"/>
              </a:solidFill>
            </a:endParaRPr>
          </a:p>
          <a:p>
            <a:pPr lvl="0"/>
            <a:r>
              <a:rPr lang="ja-JP" altLang="en-US" sz="800" dirty="0">
                <a:solidFill>
                  <a:srgbClr val="FF6B6B"/>
                </a:solidFill>
              </a:rPr>
              <a:t>　　　　　　　　　　　　合計〇〇円</a:t>
            </a:r>
          </a:p>
        </p:txBody>
      </p:sp>
      <p:sp>
        <p:nvSpPr>
          <p:cNvPr id="18" name="正方形/長方形 17"/>
          <p:cNvSpPr/>
          <p:nvPr/>
        </p:nvSpPr>
        <p:spPr>
          <a:xfrm>
            <a:off x="5741129" y="715829"/>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chemeClr val="tx1"/>
                </a:solidFill>
              </a:rPr>
              <a:t>◆諸謝金</a:t>
            </a:r>
            <a:endParaRPr lang="en-US" altLang="ja-JP" sz="800" u="sng" dirty="0">
              <a:solidFill>
                <a:schemeClr val="tx1"/>
              </a:solidFill>
            </a:endParaRPr>
          </a:p>
          <a:p>
            <a:r>
              <a:rPr lang="ja-JP" altLang="en-US" sz="800" dirty="0">
                <a:solidFill>
                  <a:srgbClr val="FF6B6B"/>
                </a:solidFill>
              </a:rPr>
              <a:t>・企画推進委員会謝金</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・ﾌﾟﾛｸﾞﾗﾑ開発分科会</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a:t>
            </a:r>
            <a:br>
              <a:rPr lang="en-US" altLang="ja-JP" sz="800" dirty="0">
                <a:solidFill>
                  <a:srgbClr val="FF6B6B"/>
                </a:solidFill>
              </a:rPr>
            </a:br>
            <a:r>
              <a:rPr lang="ja-JP" altLang="en-US" sz="800" dirty="0">
                <a:solidFill>
                  <a:srgbClr val="FF6B6B"/>
                </a:solidFill>
              </a:rPr>
              <a:t>　　　　　〇千円</a:t>
            </a:r>
            <a:r>
              <a:rPr lang="en-US" altLang="ja-JP" sz="800" dirty="0">
                <a:solidFill>
                  <a:srgbClr val="FF6B6B"/>
                </a:solidFill>
              </a:rPr>
              <a:t>×</a:t>
            </a:r>
            <a:r>
              <a:rPr lang="ja-JP" altLang="en-US" sz="800" dirty="0">
                <a:solidFill>
                  <a:srgbClr val="FF6B6B"/>
                </a:solidFill>
              </a:rPr>
              <a:t>〇人</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a:t>
            </a:r>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p:txBody>
      </p:sp>
      <p:sp>
        <p:nvSpPr>
          <p:cNvPr id="19" name="正方形/長方形 18"/>
          <p:cNvSpPr/>
          <p:nvPr/>
        </p:nvSpPr>
        <p:spPr>
          <a:xfrm>
            <a:off x="5741129"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◆消耗品費</a:t>
            </a:r>
            <a:endParaRPr kumimoji="1" lang="en-US" altLang="ja-JP" sz="800" u="sng" dirty="0">
              <a:solidFill>
                <a:schemeClr val="tx1"/>
              </a:solidFill>
            </a:endParaRPr>
          </a:p>
          <a:p>
            <a:r>
              <a:rPr kumimoji="1" lang="ja-JP" altLang="en-US" sz="800" dirty="0">
                <a:solidFill>
                  <a:srgbClr val="FF6B6B"/>
                </a:solidFill>
              </a:rPr>
              <a:t>・ﾎﾞｰﾙﾍﾟﾝ</a:t>
            </a:r>
            <a:r>
              <a:rPr lang="ja-JP" altLang="en-US" sz="800" dirty="0">
                <a:solidFill>
                  <a:srgbClr val="FF6B6B"/>
                </a:solidFill>
              </a:rPr>
              <a:t>　　　〇百円</a:t>
            </a:r>
            <a:r>
              <a:rPr lang="en-US" altLang="ja-JP" sz="800" dirty="0">
                <a:solidFill>
                  <a:srgbClr val="FF6B6B"/>
                </a:solidFill>
              </a:rPr>
              <a:t>×</a:t>
            </a:r>
            <a:r>
              <a:rPr lang="ja-JP" altLang="en-US" sz="800" dirty="0">
                <a:solidFill>
                  <a:srgbClr val="FF6B6B"/>
                </a:solidFill>
              </a:rPr>
              <a:t>〇本</a:t>
            </a:r>
            <a:endParaRPr lang="en-US" altLang="ja-JP" sz="800" dirty="0">
              <a:solidFill>
                <a:srgbClr val="FF6B6B"/>
              </a:solidFill>
            </a:endParaRPr>
          </a:p>
          <a:p>
            <a:r>
              <a:rPr kumimoji="1" lang="ja-JP" altLang="en-US" sz="800" dirty="0">
                <a:solidFill>
                  <a:srgbClr val="FF6B6B"/>
                </a:solidFill>
              </a:rPr>
              <a:t>・ﾊｰﾄﾞﾌｧｲﾙ　〇千円</a:t>
            </a:r>
            <a:r>
              <a:rPr kumimoji="1" lang="en-US" altLang="ja-JP" sz="800" dirty="0">
                <a:solidFill>
                  <a:srgbClr val="FF6B6B"/>
                </a:solidFill>
              </a:rPr>
              <a:t>×</a:t>
            </a:r>
            <a:r>
              <a:rPr kumimoji="1" lang="ja-JP" altLang="en-US" sz="800" dirty="0">
                <a:solidFill>
                  <a:srgbClr val="FF6B6B"/>
                </a:solidFill>
              </a:rPr>
              <a:t>〇冊</a:t>
            </a:r>
            <a:endParaRPr kumimoji="1" lang="en-US" altLang="ja-JP" sz="800" dirty="0">
              <a:solidFill>
                <a:srgbClr val="FF6B6B"/>
              </a:solidFill>
            </a:endParaRPr>
          </a:p>
          <a:p>
            <a:r>
              <a:rPr kumimoji="1" lang="ja-JP" altLang="en-US" sz="800" dirty="0">
                <a:solidFill>
                  <a:srgbClr val="FF6B6B"/>
                </a:solidFill>
              </a:rPr>
              <a:t>・</a:t>
            </a:r>
            <a:endParaRPr kumimoji="1" lang="en-US" altLang="ja-JP" sz="800" dirty="0">
              <a:solidFill>
                <a:srgbClr val="FF6B6B"/>
              </a:solidFill>
            </a:endParaRPr>
          </a:p>
          <a:p>
            <a:r>
              <a:rPr lang="ja-JP" altLang="en-US" sz="800" dirty="0">
                <a:solidFill>
                  <a:srgbClr val="FF6B6B"/>
                </a:solidFill>
              </a:rPr>
              <a:t>・</a:t>
            </a:r>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kumimoji="1"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kumimoji="1" lang="ja-JP" altLang="en-US" sz="800" dirty="0">
                <a:solidFill>
                  <a:srgbClr val="FF6B6B"/>
                </a:solidFill>
              </a:rPr>
              <a:t>　　　　　　　　　　　　合計〇〇円　　　　　</a:t>
            </a:r>
          </a:p>
        </p:txBody>
      </p:sp>
      <p:sp>
        <p:nvSpPr>
          <p:cNvPr id="20" name="正方形/長方形 19"/>
          <p:cNvSpPr/>
          <p:nvPr/>
        </p:nvSpPr>
        <p:spPr>
          <a:xfrm>
            <a:off x="5741129" y="4813127"/>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chemeClr val="tx1"/>
                </a:solidFill>
              </a:rPr>
              <a:t>◆雑役務費</a:t>
            </a:r>
            <a:endParaRPr lang="en-US" altLang="ja-JP" sz="800" u="sng" dirty="0">
              <a:solidFill>
                <a:schemeClr val="tx1"/>
              </a:solidFill>
            </a:endParaRPr>
          </a:p>
          <a:p>
            <a:pPr lvl="0"/>
            <a:r>
              <a:rPr lang="ja-JP" altLang="en-US" sz="800" dirty="0">
                <a:solidFill>
                  <a:srgbClr val="FF6B6B"/>
                </a:solidFill>
              </a:rPr>
              <a:t>・</a:t>
            </a:r>
            <a:r>
              <a:rPr lang="en-US" altLang="ja-JP" sz="800" dirty="0">
                <a:solidFill>
                  <a:srgbClr val="FF6B6B"/>
                </a:solidFill>
              </a:rPr>
              <a:t>Web</a:t>
            </a:r>
            <a:r>
              <a:rPr lang="ja-JP" altLang="en-US" sz="800" dirty="0">
                <a:solidFill>
                  <a:srgbClr val="FF6B6B"/>
                </a:solidFill>
              </a:rPr>
              <a:t>ｻｲﾄ構築　　〇〇〇円</a:t>
            </a:r>
            <a:endParaRPr lang="en-US" altLang="ja-JP" sz="800" dirty="0">
              <a:solidFill>
                <a:srgbClr val="FF6B6B"/>
              </a:solidFill>
            </a:endParaRPr>
          </a:p>
          <a:p>
            <a:pPr lvl="0"/>
            <a:r>
              <a:rPr lang="ja-JP" altLang="en-US" sz="800" dirty="0">
                <a:solidFill>
                  <a:srgbClr val="FF6B6B"/>
                </a:solidFill>
              </a:rPr>
              <a:t>・報告書印刷費　 　〇〇〇円</a:t>
            </a:r>
            <a:endParaRPr lang="en-US" altLang="ja-JP" sz="800" dirty="0">
              <a:solidFill>
                <a:srgbClr val="FF6B6B"/>
              </a:solidFill>
            </a:endParaRPr>
          </a:p>
          <a:p>
            <a:pPr lvl="0"/>
            <a:r>
              <a:rPr lang="ja-JP" altLang="en-US" sz="800" dirty="0">
                <a:solidFill>
                  <a:srgbClr val="FF6B6B"/>
                </a:solidFill>
              </a:rPr>
              <a:t>・事務職員派遣　　</a:t>
            </a:r>
            <a:endParaRPr lang="en-US" altLang="ja-JP" sz="800" dirty="0">
              <a:solidFill>
                <a:srgbClr val="FF6B6B"/>
              </a:solidFill>
            </a:endParaRPr>
          </a:p>
          <a:p>
            <a:pPr lvl="0"/>
            <a:r>
              <a:rPr lang="ja-JP" altLang="en-US" sz="800" dirty="0">
                <a:solidFill>
                  <a:srgbClr val="FF6B6B"/>
                </a:solidFill>
              </a:rPr>
              <a:t>　　　　〇〇〇円</a:t>
            </a:r>
            <a:r>
              <a:rPr lang="en-US" altLang="ja-JP" sz="800" dirty="0">
                <a:solidFill>
                  <a:srgbClr val="FF6B6B"/>
                </a:solidFill>
              </a:rPr>
              <a:t>×20</a:t>
            </a:r>
            <a:r>
              <a:rPr lang="ja-JP" altLang="en-US" sz="800" dirty="0">
                <a:solidFill>
                  <a:srgbClr val="FF6B6B"/>
                </a:solidFill>
              </a:rPr>
              <a:t>日</a:t>
            </a:r>
            <a:r>
              <a:rPr lang="en-US" altLang="ja-JP" sz="800" dirty="0">
                <a:solidFill>
                  <a:srgbClr val="FF6B6B"/>
                </a:solidFill>
              </a:rPr>
              <a:t>×</a:t>
            </a:r>
            <a:r>
              <a:rPr lang="ja-JP" altLang="en-US" sz="800" dirty="0">
                <a:solidFill>
                  <a:srgbClr val="FF6B6B"/>
                </a:solidFill>
              </a:rPr>
              <a:t>〇月</a:t>
            </a:r>
            <a:endParaRPr lang="en-US" altLang="ja-JP" sz="800" dirty="0">
              <a:solidFill>
                <a:srgbClr val="FF6B6B"/>
              </a:solidFill>
            </a:endParaRPr>
          </a:p>
        </p:txBody>
      </p:sp>
      <p:sp>
        <p:nvSpPr>
          <p:cNvPr id="21" name="正方形/長方形 20"/>
          <p:cNvSpPr/>
          <p:nvPr/>
        </p:nvSpPr>
        <p:spPr>
          <a:xfrm>
            <a:off x="7809850" y="715829"/>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chemeClr val="tx1"/>
                </a:solidFill>
              </a:rPr>
              <a:t>◆旅費</a:t>
            </a:r>
            <a:endParaRPr lang="en-US" altLang="ja-JP" sz="800" u="sng" dirty="0">
              <a:solidFill>
                <a:schemeClr val="tx1"/>
              </a:solidFill>
            </a:endParaRPr>
          </a:p>
          <a:p>
            <a:r>
              <a:rPr lang="ja-JP" altLang="en-US" sz="800" dirty="0">
                <a:solidFill>
                  <a:srgbClr val="FF6B6B"/>
                </a:solidFill>
              </a:rPr>
              <a:t>・企画推進委員会実施旅費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・ﾌﾟﾛｸﾞﾗﾑ開発分科会旅費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r>
              <a:rPr lang="ja-JP" altLang="en-US" sz="800" dirty="0">
                <a:solidFill>
                  <a:srgbClr val="FF6B6B"/>
                </a:solidFill>
              </a:rPr>
              <a:t>・実証講座分科会旅費</a:t>
            </a:r>
            <a:br>
              <a:rPr lang="en-US" altLang="ja-JP" sz="800" dirty="0">
                <a:solidFill>
                  <a:srgbClr val="FF6B6B"/>
                </a:solidFill>
              </a:rPr>
            </a:br>
            <a:r>
              <a:rPr lang="ja-JP" altLang="en-US" sz="800" dirty="0">
                <a:solidFill>
                  <a:srgbClr val="FF6B6B"/>
                </a:solidFill>
              </a:rPr>
              <a:t>　　　　　　　　〇〇千円</a:t>
            </a:r>
            <a:r>
              <a:rPr lang="en-US" altLang="ja-JP" sz="800" dirty="0">
                <a:solidFill>
                  <a:srgbClr val="FF6B6B"/>
                </a:solidFill>
              </a:rPr>
              <a:t>×</a:t>
            </a:r>
            <a:r>
              <a:rPr lang="ja-JP" altLang="en-US" sz="800" dirty="0">
                <a:solidFill>
                  <a:srgbClr val="FF6B6B"/>
                </a:solidFill>
              </a:rPr>
              <a:t>〇回</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合計〇〇〇円</a:t>
            </a:r>
            <a:endParaRPr lang="en-US" altLang="ja-JP" sz="800" dirty="0">
              <a:solidFill>
                <a:srgbClr val="FF6B6B"/>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◆会議費</a:t>
            </a:r>
            <a:endParaRPr kumimoji="1" lang="en-US" altLang="ja-JP" sz="800" u="sng" dirty="0">
              <a:solidFill>
                <a:schemeClr val="tx1"/>
              </a:solidFill>
            </a:endParaRPr>
          </a:p>
          <a:p>
            <a:r>
              <a:rPr lang="ja-JP" altLang="en-US" sz="800" dirty="0">
                <a:solidFill>
                  <a:srgbClr val="FF6B6B"/>
                </a:solidFill>
              </a:rPr>
              <a:t>・企画推進委員会お茶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　　　　　　　</a:t>
            </a:r>
            <a:endParaRPr lang="en-US" altLang="ja-JP" sz="800" dirty="0">
              <a:solidFill>
                <a:srgbClr val="FF6B6B"/>
              </a:solidFill>
            </a:endParaRPr>
          </a:p>
          <a:p>
            <a:r>
              <a:rPr lang="ja-JP" altLang="en-US" sz="800" dirty="0">
                <a:solidFill>
                  <a:srgbClr val="FF6B6B"/>
                </a:solidFill>
              </a:rPr>
              <a:t>・ﾌﾟﾛｸﾞﾗﾑ開発分科会お茶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a:t>
            </a:r>
            <a:endParaRPr lang="en-US" altLang="ja-JP" sz="800" dirty="0">
              <a:solidFill>
                <a:srgbClr val="FF6B6B"/>
              </a:solidFill>
            </a:endParaRPr>
          </a:p>
          <a:p>
            <a:r>
              <a:rPr lang="ja-JP" altLang="en-US" sz="800" dirty="0">
                <a:solidFill>
                  <a:srgbClr val="FF6B6B"/>
                </a:solidFill>
              </a:rPr>
              <a:t>・実証講座分科会お茶</a:t>
            </a:r>
            <a:br>
              <a:rPr lang="en-US" altLang="ja-JP" sz="800" dirty="0">
                <a:solidFill>
                  <a:srgbClr val="FF6B6B"/>
                </a:solidFill>
              </a:rPr>
            </a:br>
            <a:r>
              <a:rPr lang="ja-JP" altLang="en-US" sz="800" dirty="0">
                <a:solidFill>
                  <a:srgbClr val="FF6B6B"/>
                </a:solidFill>
              </a:rPr>
              <a:t>　　　　　　　　　</a:t>
            </a:r>
            <a:r>
              <a:rPr lang="en-US" altLang="ja-JP" sz="800" dirty="0">
                <a:solidFill>
                  <a:srgbClr val="FF6B6B"/>
                </a:solidFill>
              </a:rPr>
              <a:t>150</a:t>
            </a:r>
            <a:r>
              <a:rPr lang="ja-JP" altLang="en-US" sz="800" dirty="0">
                <a:solidFill>
                  <a:srgbClr val="FF6B6B"/>
                </a:solidFill>
              </a:rPr>
              <a:t>円</a:t>
            </a:r>
            <a:r>
              <a:rPr lang="en-US" altLang="ja-JP" sz="800" dirty="0">
                <a:solidFill>
                  <a:srgbClr val="FF6B6B"/>
                </a:solidFill>
              </a:rPr>
              <a:t>×</a:t>
            </a:r>
            <a:r>
              <a:rPr lang="ja-JP" altLang="en-US" sz="800" dirty="0">
                <a:solidFill>
                  <a:srgbClr val="FF6B6B"/>
                </a:solidFill>
              </a:rPr>
              <a:t>〇人</a:t>
            </a:r>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a:t>
            </a:r>
            <a:endParaRPr lang="en-US" altLang="ja-JP" sz="800" dirty="0">
              <a:solidFill>
                <a:srgbClr val="FF6B6B"/>
              </a:solidFill>
            </a:endParaRPr>
          </a:p>
          <a:p>
            <a:endParaRPr lang="en-US" altLang="ja-JP" sz="800" dirty="0">
              <a:solidFill>
                <a:srgbClr val="FF6B6B"/>
              </a:solidFill>
            </a:endParaRPr>
          </a:p>
          <a:p>
            <a:r>
              <a:rPr lang="ja-JP" altLang="en-US" sz="800" dirty="0">
                <a:solidFill>
                  <a:srgbClr val="FF6B6B"/>
                </a:solidFill>
              </a:rPr>
              <a:t>　　　　　　　　　　　　合計〇〇円</a:t>
            </a:r>
            <a:endParaRPr lang="en-US" altLang="ja-JP" sz="800" dirty="0">
              <a:solidFill>
                <a:srgbClr val="FF6B6B"/>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◆再委託費</a:t>
            </a:r>
          </a:p>
        </p:txBody>
      </p:sp>
      <p:sp>
        <p:nvSpPr>
          <p:cNvPr id="24" name="正方形/長方形 23"/>
          <p:cNvSpPr/>
          <p:nvPr/>
        </p:nvSpPr>
        <p:spPr>
          <a:xfrm>
            <a:off x="3686263" y="6093295"/>
            <a:ext cx="1980000" cy="699831"/>
          </a:xfrm>
          <a:prstGeom prst="rect">
            <a:avLst/>
          </a:prstGeom>
          <a:noFill/>
          <a:ln w="28575">
            <a:solidFill>
              <a:srgbClr val="4A89DC"/>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tx1"/>
                </a:solidFill>
              </a:rPr>
              <a:t>◆保険料</a:t>
            </a:r>
          </a:p>
        </p:txBody>
      </p:sp>
      <p:sp>
        <p:nvSpPr>
          <p:cNvPr id="25" name="正方形/長方形 24"/>
          <p:cNvSpPr/>
          <p:nvPr/>
        </p:nvSpPr>
        <p:spPr>
          <a:xfrm>
            <a:off x="3559449" y="442263"/>
            <a:ext cx="6321152" cy="6400829"/>
          </a:xfrm>
          <a:prstGeom prst="rect">
            <a:avLst/>
          </a:prstGeom>
          <a:noFill/>
          <a:ln>
            <a:solidFill>
              <a:srgbClr val="1F47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7" name="テキスト ボックス 26"/>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6B6B"/>
                </a:solidFill>
              </a:rPr>
              <a:t>※</a:t>
            </a:r>
            <a:r>
              <a:rPr kumimoji="1" lang="ja-JP" altLang="en-US" sz="1100" dirty="0">
                <a:solidFill>
                  <a:srgbClr val="FF6B6B"/>
                </a:solidFill>
              </a:rPr>
              <a:t>枠の大きさは</a:t>
            </a:r>
            <a:r>
              <a:rPr kumimoji="1" lang="en-US" altLang="ja-JP" sz="1100" dirty="0">
                <a:solidFill>
                  <a:srgbClr val="FF6B6B"/>
                </a:solidFill>
              </a:rPr>
              <a:t>､</a:t>
            </a:r>
            <a:r>
              <a:rPr kumimoji="1" lang="ja-JP" altLang="en-US" sz="1100" dirty="0">
                <a:solidFill>
                  <a:srgbClr val="FF6B6B"/>
                </a:solidFill>
              </a:rPr>
              <a:t>適宜修正し</a:t>
            </a:r>
            <a:r>
              <a:rPr kumimoji="1" lang="en-US" altLang="ja-JP" sz="1100" dirty="0">
                <a:solidFill>
                  <a:srgbClr val="FF6B6B"/>
                </a:solidFill>
              </a:rPr>
              <a:t>､</a:t>
            </a:r>
            <a:r>
              <a:rPr kumimoji="1" lang="ja-JP" altLang="en-US" sz="1100" dirty="0">
                <a:solidFill>
                  <a:srgbClr val="FF6B6B"/>
                </a:solidFill>
              </a:rPr>
              <a:t>計上しない費目の枠は削除して</a:t>
            </a:r>
            <a:r>
              <a:rPr kumimoji="1" lang="ja-JP" altLang="en-US" sz="1050" dirty="0">
                <a:solidFill>
                  <a:srgbClr val="FF6B6B"/>
                </a:solidFill>
              </a:rPr>
              <a:t>ください</a:t>
            </a:r>
            <a:r>
              <a:rPr kumimoji="1" lang="en-US" altLang="ja-JP" sz="1100" dirty="0">
                <a:solidFill>
                  <a:srgbClr val="FF6B6B"/>
                </a:solidFill>
              </a:rPr>
              <a:t>｡</a:t>
            </a:r>
          </a:p>
          <a:p>
            <a:r>
              <a:rPr kumimoji="1" lang="en-US" altLang="ja-JP" sz="1100" dirty="0">
                <a:solidFill>
                  <a:srgbClr val="FF6B6B"/>
                </a:solidFill>
              </a:rPr>
              <a:t>※</a:t>
            </a:r>
            <a:r>
              <a:rPr kumimoji="1" lang="ja-JP" altLang="en-US" sz="1100" dirty="0">
                <a:solidFill>
                  <a:srgbClr val="FF6B6B"/>
                </a:solidFill>
              </a:rPr>
              <a:t>各経費項目の主なものを記載してください</a:t>
            </a:r>
            <a:r>
              <a:rPr kumimoji="1" lang="en-US" altLang="ja-JP" sz="1100" dirty="0">
                <a:solidFill>
                  <a:srgbClr val="FF6B6B"/>
                </a:solidFill>
              </a:rPr>
              <a:t>｡</a:t>
            </a:r>
            <a:r>
              <a:rPr kumimoji="1" lang="ja-JP" altLang="en-US" sz="1100" dirty="0">
                <a:solidFill>
                  <a:srgbClr val="FF6B6B"/>
                </a:solidFill>
              </a:rPr>
              <a:t>すべてを網羅する必要はありません</a:t>
            </a:r>
            <a:r>
              <a:rPr kumimoji="1" lang="en-US" altLang="ja-JP" sz="1100" dirty="0">
                <a:solidFill>
                  <a:srgbClr val="FF6B6B"/>
                </a:solidFill>
              </a:rPr>
              <a:t>｡</a:t>
            </a:r>
          </a:p>
          <a:p>
            <a:r>
              <a:rPr kumimoji="1" lang="en-US" altLang="ja-JP" sz="1100" dirty="0">
                <a:solidFill>
                  <a:srgbClr val="FF6B6B"/>
                </a:solidFill>
              </a:rPr>
              <a:t>※</a:t>
            </a:r>
            <a:r>
              <a:rPr kumimoji="1" lang="ja-JP" altLang="en-US" sz="1100" dirty="0">
                <a:solidFill>
                  <a:srgbClr val="FF6B6B"/>
                </a:solidFill>
              </a:rPr>
              <a:t>年次計画に記載のあった全ての年度分を作成してください</a:t>
            </a:r>
            <a:r>
              <a:rPr kumimoji="1" lang="en-US" altLang="ja-JP" sz="1100" dirty="0">
                <a:solidFill>
                  <a:srgbClr val="FF6B6B"/>
                </a:solidFill>
              </a:rPr>
              <a:t>｡</a:t>
            </a:r>
            <a:endParaRPr lang="en-US" altLang="ja-JP" sz="1100" dirty="0">
              <a:solidFill>
                <a:srgbClr val="FF6B6B"/>
              </a:solidFill>
            </a:endParaRPr>
          </a:p>
        </p:txBody>
      </p:sp>
      <p:graphicFrame>
        <p:nvGraphicFramePr>
          <p:cNvPr id="28" name="オブジェクト 27"/>
          <p:cNvGraphicFramePr>
            <a:graphicFrameLocks noChangeAspect="1"/>
          </p:cNvGraphicFramePr>
          <p:nvPr>
            <p:extLst>
              <p:ext uri="{D42A27DB-BD31-4B8C-83A1-F6EECF244321}">
                <p14:modId xmlns:p14="http://schemas.microsoft.com/office/powerpoint/2010/main" val="3150739324"/>
              </p:ext>
            </p:extLst>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6042025"/>
                      </a:xfrm>
                      <a:prstGeom prst="rect">
                        <a:avLst/>
                      </a:prstGeom>
                    </p:spPr>
                  </p:pic>
                </p:oleObj>
              </mc:Fallback>
            </mc:AlternateContent>
          </a:graphicData>
        </a:graphic>
      </p:graphicFrame>
      <p:sp>
        <p:nvSpPr>
          <p:cNvPr id="29" name="テキスト ボックス 28"/>
          <p:cNvSpPr txBox="1"/>
          <p:nvPr/>
        </p:nvSpPr>
        <p:spPr>
          <a:xfrm>
            <a:off x="844667" y="-23565"/>
            <a:ext cx="8448467" cy="307777"/>
          </a:xfrm>
          <a:prstGeom prst="rect">
            <a:avLst/>
          </a:prstGeom>
          <a:noFill/>
        </p:spPr>
        <p:txBody>
          <a:bodyPr wrap="none" rtlCol="0">
            <a:spAutoFit/>
          </a:bodyPr>
          <a:lstStyle/>
          <a:p>
            <a:pPr algn="ct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令和○年度</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専修学校と地域の連携深化による職業教育魅力発信力強化事業</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400" spc="-120" dirty="0">
                <a:solidFill>
                  <a:schemeClr val="bg1"/>
                </a:solidFill>
                <a:latin typeface="游ゴシック Bold" panose="020B0700000000000000" pitchFamily="50" charset="-128"/>
                <a:ea typeface="游ゴシック Bold" panose="020B0700000000000000" pitchFamily="50" charset="-128"/>
              </a:rPr>
              <a:t>企画提案書</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lang="ja-JP" altLang="en-US" sz="1200" spc="-120" dirty="0">
                <a:solidFill>
                  <a:schemeClr val="bg1"/>
                </a:solidFill>
                <a:latin typeface="游ゴシック Bold" panose="020B0700000000000000" pitchFamily="50" charset="-128"/>
                <a:ea typeface="游ゴシック Bold" panose="020B0700000000000000" pitchFamily="50" charset="-128"/>
              </a:rPr>
              <a:t>効果的な情報発信</a:t>
            </a:r>
            <a:r>
              <a:rPr kumimoji="1" lang="en-US" altLang="ja-JP" sz="1200" spc="-120" dirty="0">
                <a:solidFill>
                  <a:schemeClr val="bg1"/>
                </a:solidFill>
                <a:latin typeface="游ゴシック Bold" panose="020B0700000000000000" pitchFamily="50" charset="-128"/>
                <a:ea typeface="游ゴシック Bold" panose="020B0700000000000000" pitchFamily="50" charset="-128"/>
              </a:rPr>
              <a:t>)</a:t>
            </a:r>
            <a:r>
              <a:rPr kumimoji="1" lang="ja-JP" altLang="en-US" sz="1200" spc="-120" dirty="0">
                <a:solidFill>
                  <a:schemeClr val="bg1"/>
                </a:solidFill>
                <a:latin typeface="游ゴシック Bold" panose="020B0700000000000000" pitchFamily="50" charset="-128"/>
                <a:ea typeface="游ゴシック Bold" panose="020B0700000000000000" pitchFamily="50" charset="-128"/>
              </a:rPr>
              <a:t>　</a:t>
            </a:r>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a:t>
            </a:r>
            <a:fld id="{C092FE48-08D5-4BB8-8FFC-B8772EEC158E}" type="slidenum">
              <a:rPr kumimoji="1" lang="en-US" altLang="ja-JP" sz="1400" spc="-120" smtClean="0">
                <a:solidFill>
                  <a:schemeClr val="bg1"/>
                </a:solidFill>
                <a:latin typeface="游ゴシック Bold" panose="020B0700000000000000" pitchFamily="50" charset="-128"/>
                <a:ea typeface="游ゴシック Bold" panose="020B0700000000000000" pitchFamily="50" charset="-128"/>
              </a:rPr>
              <a:t>9</a:t>
            </a:fld>
            <a:r>
              <a:rPr kumimoji="1" lang="en-US" altLang="ja-JP" sz="1400" spc="-120" dirty="0">
                <a:solidFill>
                  <a:schemeClr val="bg1"/>
                </a:solidFill>
                <a:latin typeface="游ゴシック Bold" panose="020B0700000000000000" pitchFamily="50" charset="-128"/>
                <a:ea typeface="游ゴシック Bold" panose="020B0700000000000000" pitchFamily="50" charset="-128"/>
              </a:rPr>
              <a:t>/12)</a:t>
            </a:r>
            <a:endParaRPr kumimoji="1" lang="ja-JP" altLang="en-US" sz="1050" spc="-120" dirty="0">
              <a:solidFill>
                <a:schemeClr val="bg1"/>
              </a:solidFill>
              <a:latin typeface="游ゴシック Bold" panose="020B0700000000000000" pitchFamily="50" charset="-128"/>
              <a:ea typeface="游ゴシック Bold" panose="020B0700000000000000" pitchFamily="50" charset="-128"/>
            </a:endParaRPr>
          </a:p>
        </p:txBody>
      </p:sp>
    </p:spTree>
    <p:extLst>
      <p:ext uri="{BB962C8B-B14F-4D97-AF65-F5344CB8AC3E}">
        <p14:creationId xmlns:p14="http://schemas.microsoft.com/office/powerpoint/2010/main" val="3816749634"/>
      </p:ext>
    </p:extLst>
  </p:cSld>
  <p:clrMapOvr>
    <a:masterClrMapping/>
  </p:clrMapOvr>
</p:sld>
</file>

<file path=ppt/theme/theme1.xml><?xml version="1.0" encoding="utf-8"?>
<a:theme xmlns:a="http://schemas.openxmlformats.org/drawingml/2006/main" name="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24463</TotalTime>
  <Words>2804</Words>
  <Application>Microsoft Office PowerPoint</Application>
  <PresentationFormat>A4 210 x 297 mm</PresentationFormat>
  <Paragraphs>557</Paragraphs>
  <Slides>12</Slides>
  <Notes>3</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20" baseType="lpstr">
      <vt:lpstr>HGｺﾞｼｯｸM</vt:lpstr>
      <vt:lpstr>メイリオ</vt:lpstr>
      <vt:lpstr>游ゴシック</vt:lpstr>
      <vt:lpstr>游ゴシック Bold</vt:lpstr>
      <vt:lpstr>Arial</vt:lpstr>
      <vt:lpstr>Segoe UI</vt:lpstr>
      <vt:lpstr>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小江謙太郎</cp:lastModifiedBy>
  <cp:revision>245</cp:revision>
  <cp:lastPrinted>2020-03-12T09:10:41Z</cp:lastPrinted>
  <dcterms:created xsi:type="dcterms:W3CDTF">2015-11-11T08:20:08Z</dcterms:created>
  <dcterms:modified xsi:type="dcterms:W3CDTF">2023-02-22T04:42:40Z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2022-01-27T02:40:13Z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7e8efc81-3209-4d8a-8987-5d883a579894</vt:lpwstr>
  </property>
  <property fmtid="{D5CDD505-2E9C-101B-9397-08002B2CF9AE}" pid="8" name="MSIP_Label_d899a617-f30e-4fb8-b81c-fb6d0b94ac5b_ContentBits">
    <vt:lpwstr>0</vt:lpwstr>
  </property>
</Properties>
</file>