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sldIdLst>
    <p:sldId id="256" r:id="rId3"/>
    <p:sldId id="259" r:id="rId4"/>
    <p:sldId id="284" r:id="rId5"/>
    <p:sldId id="285" r:id="rId6"/>
    <p:sldId id="274" r:id="rId7"/>
    <p:sldId id="318" r:id="rId8"/>
    <p:sldId id="268" r:id="rId9"/>
    <p:sldId id="282" r:id="rId10"/>
    <p:sldId id="283" r:id="rId11"/>
    <p:sldId id="275" r:id="rId12"/>
  </p:sldIdLst>
  <p:sldSz cx="9906000" cy="6858000" type="A4"/>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FFFFCC"/>
    <a:srgbClr val="FF99CC"/>
    <a:srgbClr val="FFFF66"/>
    <a:srgbClr val="CCFF99"/>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89" autoAdjust="0"/>
    <p:restoredTop sz="94622" autoAdjust="0"/>
  </p:normalViewPr>
  <p:slideViewPr>
    <p:cSldViewPr>
      <p:cViewPr varScale="1">
        <p:scale>
          <a:sx n="100" d="100"/>
          <a:sy n="100" d="100"/>
        </p:scale>
        <p:origin x="1704" y="9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143" cy="513284"/>
          </a:xfrm>
          <a:prstGeom prst="rect">
            <a:avLst/>
          </a:prstGeom>
        </p:spPr>
        <p:txBody>
          <a:bodyPr vert="horz" lIns="94640" tIns="47320" rIns="94640" bIns="473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503" y="0"/>
            <a:ext cx="3076143" cy="513284"/>
          </a:xfrm>
          <a:prstGeom prst="rect">
            <a:avLst/>
          </a:prstGeom>
        </p:spPr>
        <p:txBody>
          <a:bodyPr vert="horz" lIns="94640" tIns="47320" rIns="94640" bIns="47320" rtlCol="0"/>
          <a:lstStyle>
            <a:lvl1pPr algn="r">
              <a:defRPr sz="1200"/>
            </a:lvl1pPr>
          </a:lstStyle>
          <a:p>
            <a:fld id="{3380F9BE-DCE0-42E0-ADC5-CD708B646ECE}" type="datetimeFigureOut">
              <a:rPr kumimoji="1" lang="ja-JP" altLang="en-US" smtClean="0"/>
              <a:t>2023/2/7</a:t>
            </a:fld>
            <a:endParaRPr kumimoji="1" lang="ja-JP" altLang="en-US"/>
          </a:p>
        </p:txBody>
      </p:sp>
      <p:sp>
        <p:nvSpPr>
          <p:cNvPr id="4" name="スライド イメージ プレースホルダー 3"/>
          <p:cNvSpPr>
            <a:spLocks noGrp="1" noRot="1" noChangeAspect="1"/>
          </p:cNvSpPr>
          <p:nvPr>
            <p:ph type="sldImg" idx="2"/>
          </p:nvPr>
        </p:nvSpPr>
        <p:spPr>
          <a:xfrm>
            <a:off x="1054100" y="1279525"/>
            <a:ext cx="4991100" cy="3454400"/>
          </a:xfrm>
          <a:prstGeom prst="rect">
            <a:avLst/>
          </a:prstGeom>
          <a:noFill/>
          <a:ln w="12700">
            <a:solidFill>
              <a:prstClr val="black"/>
            </a:solidFill>
          </a:ln>
        </p:spPr>
        <p:txBody>
          <a:bodyPr vert="horz" lIns="94640" tIns="47320" rIns="94640" bIns="47320" rtlCol="0" anchor="ctr"/>
          <a:lstStyle/>
          <a:p>
            <a:endParaRPr lang="ja-JP" altLang="en-US"/>
          </a:p>
        </p:txBody>
      </p:sp>
      <p:sp>
        <p:nvSpPr>
          <p:cNvPr id="5" name="ノート プレースホルダー 4"/>
          <p:cNvSpPr>
            <a:spLocks noGrp="1"/>
          </p:cNvSpPr>
          <p:nvPr>
            <p:ph type="body" sz="quarter" idx="3"/>
          </p:nvPr>
        </p:nvSpPr>
        <p:spPr>
          <a:xfrm>
            <a:off x="710262" y="4925235"/>
            <a:ext cx="5678778" cy="4029439"/>
          </a:xfrm>
          <a:prstGeom prst="rect">
            <a:avLst/>
          </a:prstGeom>
        </p:spPr>
        <p:txBody>
          <a:bodyPr vert="horz" lIns="94640" tIns="47320" rIns="94640" bIns="473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330"/>
            <a:ext cx="3076143" cy="513284"/>
          </a:xfrm>
          <a:prstGeom prst="rect">
            <a:avLst/>
          </a:prstGeom>
        </p:spPr>
        <p:txBody>
          <a:bodyPr vert="horz" lIns="94640" tIns="47320" rIns="94640" bIns="473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503" y="9721330"/>
            <a:ext cx="3076143" cy="513284"/>
          </a:xfrm>
          <a:prstGeom prst="rect">
            <a:avLst/>
          </a:prstGeom>
        </p:spPr>
        <p:txBody>
          <a:bodyPr vert="horz" lIns="94640" tIns="47320" rIns="94640" bIns="47320" rtlCol="0" anchor="b"/>
          <a:lstStyle>
            <a:lvl1pPr algn="r">
              <a:defRPr sz="1200"/>
            </a:lvl1pPr>
          </a:lstStyle>
          <a:p>
            <a:fld id="{16D7D42D-A10D-4BA3-BFF8-FBAB7E987F15}" type="slidenum">
              <a:rPr kumimoji="1" lang="ja-JP" altLang="en-US" smtClean="0"/>
              <a:t>‹#›</a:t>
            </a:fld>
            <a:endParaRPr kumimoji="1" lang="ja-JP" altLang="en-US"/>
          </a:p>
        </p:txBody>
      </p:sp>
    </p:spTree>
    <p:extLst>
      <p:ext uri="{BB962C8B-B14F-4D97-AF65-F5344CB8AC3E}">
        <p14:creationId xmlns:p14="http://schemas.microsoft.com/office/powerpoint/2010/main" val="38214713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6D7D42D-A10D-4BA3-BFF8-FBAB7E987F15}" type="slidenum">
              <a:rPr kumimoji="1" lang="ja-JP" altLang="en-US" smtClean="0"/>
              <a:t>7</a:t>
            </a:fld>
            <a:endParaRPr kumimoji="1" lang="ja-JP" altLang="en-US"/>
          </a:p>
        </p:txBody>
      </p:sp>
    </p:spTree>
    <p:extLst>
      <p:ext uri="{BB962C8B-B14F-4D97-AF65-F5344CB8AC3E}">
        <p14:creationId xmlns:p14="http://schemas.microsoft.com/office/powerpoint/2010/main" val="1784398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6D7D42D-A10D-4BA3-BFF8-FBAB7E987F1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581619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6D7D42D-A10D-4BA3-BFF8-FBAB7E987F15}"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018640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1473301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2313403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5935161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7842995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4455709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791341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5923777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41154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384557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136499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4156609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2023/2/7</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671032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3550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p:cNvSpPr/>
          <p:nvPr/>
        </p:nvSpPr>
        <p:spPr>
          <a:xfrm>
            <a:off x="44231" y="392212"/>
            <a:ext cx="1170000" cy="432048"/>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メイリオ" panose="020B0604030504040204" pitchFamily="50" charset="-128"/>
                <a:ea typeface="メイリオ" panose="020B0604030504040204" pitchFamily="50" charset="-128"/>
              </a:rPr>
              <a:t>事業名</a:t>
            </a:r>
          </a:p>
        </p:txBody>
      </p:sp>
      <p:sp>
        <p:nvSpPr>
          <p:cNvPr id="11" name="正方形/長方形 10"/>
          <p:cNvSpPr/>
          <p:nvPr/>
        </p:nvSpPr>
        <p:spPr>
          <a:xfrm>
            <a:off x="1260622" y="392212"/>
            <a:ext cx="8580000" cy="432048"/>
          </a:xfrm>
          <a:prstGeom prst="rect">
            <a:avLst/>
          </a:prstGeom>
          <a:noFill/>
          <a:ln w="38100" cmpd="dbl">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4D4D4D"/>
                </a:solidFill>
                <a:latin typeface="メイリオ" panose="020B0604030504040204" pitchFamily="50" charset="-128"/>
                <a:ea typeface="メイリオ" panose="020B0604030504040204" pitchFamily="50" charset="-128"/>
              </a:rPr>
              <a:t>〇〇〇〇のための</a:t>
            </a:r>
            <a:r>
              <a:rPr lang="ja-JP" altLang="en-US" sz="1400" dirty="0">
                <a:solidFill>
                  <a:srgbClr val="4D4D4D"/>
                </a:solidFill>
                <a:latin typeface="メイリオ" panose="020B0604030504040204" pitchFamily="50" charset="-128"/>
                <a:ea typeface="メイリオ" panose="020B0604030504040204" pitchFamily="50" charset="-128"/>
              </a:rPr>
              <a:t>□□□□</a:t>
            </a:r>
            <a:r>
              <a:rPr kumimoji="1" lang="ja-JP" altLang="en-US" sz="1400" dirty="0">
                <a:solidFill>
                  <a:srgbClr val="4D4D4D"/>
                </a:solidFill>
                <a:latin typeface="メイリオ" panose="020B0604030504040204" pitchFamily="50" charset="-128"/>
                <a:ea typeface="メイリオ" panose="020B0604030504040204" pitchFamily="50" charset="-128"/>
              </a:rPr>
              <a:t>事業</a:t>
            </a:r>
            <a:r>
              <a:rPr lang="ja-JP" altLang="en-US" sz="1400" dirty="0">
                <a:solidFill>
                  <a:srgbClr val="4D4D4D"/>
                </a:solidFill>
                <a:latin typeface="メイリオ" panose="020B0604030504040204" pitchFamily="50" charset="-128"/>
                <a:ea typeface="メイリオ" panose="020B0604030504040204" pitchFamily="50" charset="-128"/>
              </a:rPr>
              <a:t>（ﾒｲﾘｵ</a:t>
            </a:r>
            <a:r>
              <a:rPr lang="en-US" altLang="ja-JP" sz="1400" dirty="0">
                <a:solidFill>
                  <a:srgbClr val="4D4D4D"/>
                </a:solidFill>
                <a:latin typeface="メイリオ" panose="020B0604030504040204" pitchFamily="50" charset="-128"/>
                <a:ea typeface="メイリオ" panose="020B0604030504040204" pitchFamily="50" charset="-128"/>
              </a:rPr>
              <a:t>or MS</a:t>
            </a:r>
            <a:r>
              <a:rPr lang="ja-JP" altLang="en-US" sz="1400" dirty="0">
                <a:solidFill>
                  <a:srgbClr val="4D4D4D"/>
                </a:solidFill>
                <a:latin typeface="メイリオ" panose="020B0604030504040204" pitchFamily="50" charset="-128"/>
                <a:ea typeface="メイリオ" panose="020B0604030504040204" pitchFamily="50" charset="-128"/>
              </a:rPr>
              <a:t>ｺﾞｼｯｸ １４</a:t>
            </a:r>
            <a:r>
              <a:rPr kumimoji="1" lang="ja-JP" altLang="en-US" sz="1400" dirty="0">
                <a:solidFill>
                  <a:srgbClr val="4D4D4D"/>
                </a:solidFill>
                <a:latin typeface="メイリオ" panose="020B0604030504040204" pitchFamily="50" charset="-128"/>
                <a:ea typeface="メイリオ" panose="020B0604030504040204" pitchFamily="50" charset="-128"/>
              </a:rPr>
              <a:t>ポイント）</a:t>
            </a:r>
          </a:p>
        </p:txBody>
      </p:sp>
      <p:sp>
        <p:nvSpPr>
          <p:cNvPr id="12" name="正方形/長方形 11"/>
          <p:cNvSpPr/>
          <p:nvPr/>
        </p:nvSpPr>
        <p:spPr>
          <a:xfrm>
            <a:off x="53464" y="882907"/>
            <a:ext cx="1170000" cy="432048"/>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メイリオ" panose="020B0604030504040204" pitchFamily="50" charset="-128"/>
                <a:ea typeface="メイリオ" panose="020B0604030504040204" pitchFamily="50" charset="-128"/>
              </a:rPr>
              <a:t>申請者</a:t>
            </a:r>
            <a:endParaRPr kumimoji="1" lang="ja-JP" altLang="en-US" b="1" dirty="0">
              <a:latin typeface="メイリオ" panose="020B0604030504040204" pitchFamily="50" charset="-128"/>
              <a:ea typeface="メイリオ" panose="020B0604030504040204" pitchFamily="50" charset="-128"/>
            </a:endParaRPr>
          </a:p>
        </p:txBody>
      </p:sp>
      <p:sp>
        <p:nvSpPr>
          <p:cNvPr id="13" name="正方形/長方形 12"/>
          <p:cNvSpPr/>
          <p:nvPr/>
        </p:nvSpPr>
        <p:spPr>
          <a:xfrm>
            <a:off x="1269854" y="882907"/>
            <a:ext cx="8580000" cy="432048"/>
          </a:xfrm>
          <a:prstGeom prst="rect">
            <a:avLst/>
          </a:prstGeom>
          <a:noFill/>
          <a:ln w="38100" cmpd="dbl">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4D4D4D"/>
                </a:solidFill>
                <a:latin typeface="メイリオ" panose="020B0604030504040204" pitchFamily="50" charset="-128"/>
                <a:ea typeface="メイリオ" panose="020B0604030504040204" pitchFamily="50" charset="-128"/>
              </a:rPr>
              <a:t>〇〇法人　△△△△</a:t>
            </a:r>
            <a:r>
              <a:rPr lang="ja-JP" altLang="en-US" sz="1400" dirty="0">
                <a:solidFill>
                  <a:srgbClr val="4D4D4D"/>
                </a:solidFill>
                <a:latin typeface="メイリオ" panose="020B0604030504040204" pitchFamily="50" charset="-128"/>
                <a:ea typeface="メイリオ" panose="020B0604030504040204" pitchFamily="50" charset="-128"/>
              </a:rPr>
              <a:t>（ﾒｲﾘｵ</a:t>
            </a:r>
            <a:r>
              <a:rPr lang="en-US" altLang="ja-JP" sz="1400" dirty="0">
                <a:solidFill>
                  <a:srgbClr val="4D4D4D"/>
                </a:solidFill>
                <a:latin typeface="メイリオ" panose="020B0604030504040204" pitchFamily="50" charset="-128"/>
                <a:ea typeface="メイリオ" panose="020B0604030504040204" pitchFamily="50" charset="-128"/>
              </a:rPr>
              <a:t>or MS</a:t>
            </a:r>
            <a:r>
              <a:rPr lang="ja-JP" altLang="en-US" sz="1400" dirty="0">
                <a:solidFill>
                  <a:srgbClr val="4D4D4D"/>
                </a:solidFill>
                <a:latin typeface="メイリオ" panose="020B0604030504040204" pitchFamily="50" charset="-128"/>
                <a:ea typeface="メイリオ" panose="020B0604030504040204" pitchFamily="50" charset="-128"/>
              </a:rPr>
              <a:t>ｺﾞｼｯｸ １４</a:t>
            </a:r>
            <a:r>
              <a:rPr kumimoji="1" lang="ja-JP" altLang="en-US" sz="1400" dirty="0">
                <a:solidFill>
                  <a:srgbClr val="4D4D4D"/>
                </a:solidFill>
                <a:latin typeface="メイリオ" panose="020B0604030504040204" pitchFamily="50" charset="-128"/>
                <a:ea typeface="メイリオ" panose="020B0604030504040204" pitchFamily="50" charset="-128"/>
              </a:rPr>
              <a:t>ポイント）</a:t>
            </a:r>
          </a:p>
        </p:txBody>
      </p:sp>
      <p:sp>
        <p:nvSpPr>
          <p:cNvPr id="15" name="角丸四角形 14"/>
          <p:cNvSpPr/>
          <p:nvPr/>
        </p:nvSpPr>
        <p:spPr>
          <a:xfrm>
            <a:off x="53464" y="1863444"/>
            <a:ext cx="1950000" cy="264391"/>
          </a:xfrm>
          <a:prstGeom prst="roundRect">
            <a:avLst/>
          </a:prstGeom>
          <a:solidFill>
            <a:srgbClr val="FFFFCC"/>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lumMod val="50000"/>
                  </a:schemeClr>
                </a:solidFill>
                <a:latin typeface="メイリオ" panose="020B0604030504040204" pitchFamily="50" charset="-128"/>
                <a:ea typeface="メイリオ" panose="020B0604030504040204" pitchFamily="50" charset="-128"/>
              </a:rPr>
              <a:t>事業の趣旨・目的</a:t>
            </a:r>
          </a:p>
        </p:txBody>
      </p:sp>
      <p:sp>
        <p:nvSpPr>
          <p:cNvPr id="16" name="正方形/長方形 15"/>
          <p:cNvSpPr/>
          <p:nvPr/>
        </p:nvSpPr>
        <p:spPr>
          <a:xfrm>
            <a:off x="103204" y="2168062"/>
            <a:ext cx="4129716" cy="4651838"/>
          </a:xfrm>
          <a:prstGeom prst="rect">
            <a:avLst/>
          </a:prstGeom>
          <a:noFill/>
          <a:ln w="38100" cmpd="dbl">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srgbClr val="4D4D4D"/>
                </a:solidFill>
                <a:latin typeface="メイリオ" panose="020B0604030504040204" pitchFamily="50" charset="-128"/>
                <a:ea typeface="メイリオ" panose="020B0604030504040204" pitchFamily="50" charset="-128"/>
              </a:rPr>
              <a:t>①〇〇〇〇〇〇〇〇⑩〇〇〇〇〇〇〇〇〇⑳〇〇〇〇㉕</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②　　</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③</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④</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⑤　　　　　</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⑥</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⑦</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⑧</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⑨</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⑩行目</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⑪</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⑫</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⑬</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⑭</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⑮</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⑯</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⑰</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⑱</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⑲</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⑳行目</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㉑</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㉒</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㉓</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㉔</a:t>
            </a:r>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㉕</a:t>
            </a:r>
            <a:endParaRPr lang="en-US" altLang="ja-JP" sz="12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p:txBody>
      </p:sp>
      <p:sp>
        <p:nvSpPr>
          <p:cNvPr id="23" name="角丸四角形 22"/>
          <p:cNvSpPr/>
          <p:nvPr/>
        </p:nvSpPr>
        <p:spPr>
          <a:xfrm>
            <a:off x="4381542" y="1860699"/>
            <a:ext cx="3091738" cy="288000"/>
          </a:xfrm>
          <a:prstGeom prst="roundRect">
            <a:avLst/>
          </a:prstGeom>
          <a:solidFill>
            <a:srgbClr val="FFFFCC"/>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lumMod val="50000"/>
                  </a:schemeClr>
                </a:solidFill>
                <a:latin typeface="メイリオ" panose="020B0604030504040204" pitchFamily="50" charset="-128"/>
                <a:ea typeface="メイリオ" panose="020B0604030504040204" pitchFamily="50" charset="-128"/>
              </a:rPr>
              <a:t>取組の実施体制イメージ・連携機関</a:t>
            </a:r>
            <a:endParaRPr kumimoji="1" lang="ja-JP" altLang="en-US" sz="1400" b="1"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24" name="正方形/長方形 23"/>
          <p:cNvSpPr/>
          <p:nvPr/>
        </p:nvSpPr>
        <p:spPr>
          <a:xfrm>
            <a:off x="4376936" y="2204864"/>
            <a:ext cx="5463687" cy="4615036"/>
          </a:xfrm>
          <a:prstGeom prst="rect">
            <a:avLst/>
          </a:prstGeom>
          <a:noFill/>
          <a:ln w="38100" cmpd="dbl">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400" dirty="0">
              <a:solidFill>
                <a:srgbClr val="4D4D4D"/>
              </a:solidFill>
              <a:latin typeface="メイリオ" panose="020B0604030504040204" pitchFamily="50" charset="-128"/>
              <a:ea typeface="メイリオ" panose="020B0604030504040204" pitchFamily="50" charset="-128"/>
            </a:endParaRPr>
          </a:p>
          <a:p>
            <a:pPr marL="177800" indent="-177800"/>
            <a:r>
              <a:rPr lang="ja-JP" altLang="en-US" sz="1200" dirty="0">
                <a:solidFill>
                  <a:srgbClr val="4D4D4D"/>
                </a:solidFill>
                <a:latin typeface="メイリオ" panose="020B0604030504040204" pitchFamily="50" charset="-128"/>
                <a:ea typeface="メイリオ" panose="020B0604030504040204" pitchFamily="50" charset="-128"/>
              </a:rPr>
              <a:t>　</a:t>
            </a:r>
            <a:endParaRPr lang="en-US" altLang="ja-JP" sz="1200" dirty="0">
              <a:solidFill>
                <a:srgbClr val="4D4D4D"/>
              </a:solidFill>
              <a:latin typeface="メイリオ" panose="020B0604030504040204" pitchFamily="50" charset="-128"/>
              <a:ea typeface="メイリオ" panose="020B0604030504040204" pitchFamily="50" charset="-128"/>
            </a:endParaRPr>
          </a:p>
          <a:p>
            <a:endParaRPr lang="en-US" altLang="ja-JP" sz="1200" dirty="0">
              <a:solidFill>
                <a:srgbClr val="4D4D4D"/>
              </a:solidFill>
              <a:latin typeface="メイリオ" panose="020B0604030504040204" pitchFamily="50" charset="-128"/>
              <a:ea typeface="メイリオ" panose="020B0604030504040204" pitchFamily="50" charset="-128"/>
            </a:endParaRPr>
          </a:p>
          <a:p>
            <a:endParaRPr lang="en-US" altLang="ja-JP" sz="1200" dirty="0">
              <a:solidFill>
                <a:srgbClr val="4D4D4D"/>
              </a:solidFill>
              <a:latin typeface="メイリオ" panose="020B0604030504040204" pitchFamily="50" charset="-128"/>
              <a:ea typeface="メイリオ" panose="020B0604030504040204" pitchFamily="50" charset="-128"/>
            </a:endParaRPr>
          </a:p>
          <a:p>
            <a:endParaRPr lang="en-US" altLang="ja-JP" sz="1200" dirty="0">
              <a:solidFill>
                <a:srgbClr val="4D4D4D"/>
              </a:solidFill>
              <a:latin typeface="メイリオ" panose="020B0604030504040204" pitchFamily="50" charset="-128"/>
              <a:ea typeface="メイリオ" panose="020B0604030504040204" pitchFamily="50" charset="-128"/>
            </a:endParaRPr>
          </a:p>
          <a:p>
            <a:r>
              <a:rPr lang="ja-JP" altLang="en-US" sz="1200" dirty="0">
                <a:solidFill>
                  <a:srgbClr val="4D4D4D"/>
                </a:solidFill>
                <a:latin typeface="メイリオ" panose="020B0604030504040204" pitchFamily="50" charset="-128"/>
                <a:ea typeface="メイリオ" panose="020B0604030504040204" pitchFamily="50" charset="-128"/>
              </a:rPr>
              <a:t>　　　　　　　　　　</a:t>
            </a:r>
            <a:endParaRPr lang="en-US" altLang="ja-JP" sz="12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a:p>
            <a:endParaRPr lang="en-US" altLang="ja-JP" sz="1400" dirty="0">
              <a:solidFill>
                <a:srgbClr val="4D4D4D"/>
              </a:solidFill>
              <a:latin typeface="メイリオ" panose="020B0604030504040204" pitchFamily="50" charset="-128"/>
              <a:ea typeface="メイリオ" panose="020B0604030504040204" pitchFamily="50" charset="-128"/>
            </a:endParaRPr>
          </a:p>
        </p:txBody>
      </p:sp>
      <p:sp>
        <p:nvSpPr>
          <p:cNvPr id="17" name="正方形/長方形 16"/>
          <p:cNvSpPr/>
          <p:nvPr/>
        </p:nvSpPr>
        <p:spPr>
          <a:xfrm>
            <a:off x="53464" y="1368583"/>
            <a:ext cx="1170000" cy="432048"/>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メイリオ" panose="020B0604030504040204" pitchFamily="50" charset="-128"/>
                <a:ea typeface="メイリオ" panose="020B0604030504040204" pitchFamily="50" charset="-128"/>
              </a:rPr>
              <a:t>申請額</a:t>
            </a:r>
            <a:endParaRPr kumimoji="1" lang="ja-JP" altLang="en-US" b="1" dirty="0">
              <a:latin typeface="メイリオ" panose="020B0604030504040204" pitchFamily="50" charset="-128"/>
              <a:ea typeface="メイリオ" panose="020B0604030504040204" pitchFamily="50" charset="-128"/>
            </a:endParaRPr>
          </a:p>
        </p:txBody>
      </p:sp>
      <p:sp>
        <p:nvSpPr>
          <p:cNvPr id="18" name="正方形/長方形 17"/>
          <p:cNvSpPr/>
          <p:nvPr/>
        </p:nvSpPr>
        <p:spPr>
          <a:xfrm>
            <a:off x="1269854" y="1378108"/>
            <a:ext cx="8580000" cy="432000"/>
          </a:xfrm>
          <a:prstGeom prst="rect">
            <a:avLst/>
          </a:prstGeom>
          <a:noFill/>
          <a:ln w="38100" cmpd="dbl">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4D4D4D"/>
                </a:solidFill>
                <a:latin typeface="メイリオ" panose="020B0604030504040204" pitchFamily="50" charset="-128"/>
                <a:ea typeface="メイリオ" panose="020B0604030504040204" pitchFamily="50" charset="-128"/>
              </a:rPr>
              <a:t>１２，５４５千円</a:t>
            </a:r>
            <a:br>
              <a:rPr lang="en-US" altLang="ja-JP" sz="1400" dirty="0">
                <a:solidFill>
                  <a:srgbClr val="4D4D4D"/>
                </a:solidFill>
                <a:latin typeface="メイリオ" panose="020B0604030504040204" pitchFamily="50" charset="-128"/>
                <a:ea typeface="メイリオ" panose="020B0604030504040204" pitchFamily="50" charset="-128"/>
              </a:rPr>
            </a:br>
            <a:r>
              <a:rPr lang="ja-JP" altLang="en-US" sz="1050" dirty="0">
                <a:solidFill>
                  <a:srgbClr val="4D4D4D"/>
                </a:solidFill>
                <a:latin typeface="メイリオ" panose="020B0604030504040204" pitchFamily="50" charset="-128"/>
                <a:ea typeface="メイリオ" panose="020B0604030504040204" pitchFamily="50" charset="-128"/>
              </a:rPr>
              <a:t>（ﾒｲﾘｵ</a:t>
            </a:r>
            <a:r>
              <a:rPr lang="en-US" altLang="ja-JP" sz="1050" dirty="0">
                <a:solidFill>
                  <a:srgbClr val="4D4D4D"/>
                </a:solidFill>
                <a:latin typeface="メイリオ" panose="020B0604030504040204" pitchFamily="50" charset="-128"/>
                <a:ea typeface="メイリオ" panose="020B0604030504040204" pitchFamily="50" charset="-128"/>
              </a:rPr>
              <a:t>or MS</a:t>
            </a:r>
            <a:r>
              <a:rPr lang="ja-JP" altLang="en-US" sz="1050" dirty="0">
                <a:solidFill>
                  <a:srgbClr val="4D4D4D"/>
                </a:solidFill>
                <a:latin typeface="メイリオ" panose="020B0604030504040204" pitchFamily="50" charset="-128"/>
                <a:ea typeface="メイリオ" panose="020B0604030504040204" pitchFamily="50" charset="-128"/>
              </a:rPr>
              <a:t>ｺﾞｼｯｸ 　１４ポイント</a:t>
            </a:r>
            <a:r>
              <a:rPr kumimoji="1" lang="ja-JP" altLang="en-US" sz="1050" dirty="0">
                <a:solidFill>
                  <a:srgbClr val="4D4D4D"/>
                </a:solidFill>
                <a:latin typeface="メイリオ" panose="020B0604030504040204" pitchFamily="50" charset="-128"/>
                <a:ea typeface="メイリオ" panose="020B0604030504040204" pitchFamily="50" charset="-128"/>
              </a:rPr>
              <a:t>）　</a:t>
            </a:r>
            <a:r>
              <a:rPr kumimoji="1" lang="en-US" altLang="ja-JP" sz="1050" dirty="0">
                <a:solidFill>
                  <a:srgbClr val="4D4D4D"/>
                </a:solidFill>
                <a:latin typeface="メイリオ" panose="020B0604030504040204" pitchFamily="50" charset="-128"/>
                <a:ea typeface="メイリオ" panose="020B0604030504040204" pitchFamily="50" charset="-128"/>
              </a:rPr>
              <a:t>※</a:t>
            </a:r>
            <a:r>
              <a:rPr kumimoji="1" lang="ja-JP" altLang="en-US" sz="1050" dirty="0">
                <a:solidFill>
                  <a:srgbClr val="4D4D4D"/>
                </a:solidFill>
                <a:latin typeface="メイリオ" panose="020B0604030504040204" pitchFamily="50" charset="-128"/>
                <a:ea typeface="メイリオ" panose="020B0604030504040204" pitchFamily="50" charset="-128"/>
              </a:rPr>
              <a:t>千円未満切捨て</a:t>
            </a:r>
          </a:p>
        </p:txBody>
      </p:sp>
      <p:sp>
        <p:nvSpPr>
          <p:cNvPr id="25" name="テキスト ボックス 24"/>
          <p:cNvSpPr txBox="1"/>
          <p:nvPr/>
        </p:nvSpPr>
        <p:spPr>
          <a:xfrm>
            <a:off x="4752208" y="3238178"/>
            <a:ext cx="4652591" cy="1569660"/>
          </a:xfrm>
          <a:prstGeom prst="rect">
            <a:avLst/>
          </a:prstGeom>
          <a:solidFill>
            <a:schemeClr val="bg1"/>
          </a:solidFill>
          <a:ln>
            <a:solidFill>
              <a:schemeClr val="tx2">
                <a:lumMod val="40000"/>
                <a:lumOff val="60000"/>
              </a:schemeClr>
            </a:solidFill>
            <a:prstDash val="dash"/>
          </a:ln>
        </p:spPr>
        <p:txBody>
          <a:bodyPr wrap="square" rtlCol="0" anchor="ctr">
            <a:spAutoFit/>
          </a:bodyPr>
          <a:lstStyle/>
          <a:p>
            <a:r>
              <a:rPr lang="ja-JP" altLang="en-US" sz="1200" dirty="0">
                <a:solidFill>
                  <a:srgbClr val="FFC000"/>
                </a:solidFill>
                <a:latin typeface="メイリオ" panose="020B0604030504040204" pitchFamily="50" charset="-128"/>
                <a:ea typeface="メイリオ" panose="020B0604030504040204" pitchFamily="50" charset="-128"/>
              </a:rPr>
              <a:t>▼取組を実施する上での実施体制のイメージを記載すること。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rgbClr val="FFC000"/>
              </a:solidFill>
              <a:latin typeface="メイリオ" panose="020B0604030504040204" pitchFamily="50" charset="-128"/>
              <a:ea typeface="メイリオ" panose="020B0604030504040204" pitchFamily="50" charset="-128"/>
            </a:endParaRPr>
          </a:p>
          <a:p>
            <a:r>
              <a:rPr lang="ja-JP" altLang="en-US" sz="1200" dirty="0">
                <a:solidFill>
                  <a:srgbClr val="FFC000"/>
                </a:solidFill>
                <a:latin typeface="メイリオ" panose="020B0604030504040204" pitchFamily="50" charset="-128"/>
                <a:ea typeface="メイリオ" panose="020B0604030504040204" pitchFamily="50" charset="-128"/>
              </a:rPr>
              <a:t>▼主たる連携機関を記載すること。特に、専門学校が参画し、職業実践専門課程認定課程（学科）が連携機関として参画する場合には明記し、機関名に（認定課程）と付記すること。また、「役割・協力事項」には役割に応じて「実証講座実施」「プログラムの検討・開発」などと具体的に記載すること。</a:t>
            </a:r>
          </a:p>
          <a:p>
            <a:endParaRPr lang="en-US" altLang="ja-JP" sz="1200" dirty="0">
              <a:solidFill>
                <a:srgbClr val="FFC000"/>
              </a:solidFill>
              <a:latin typeface="メイリオ" panose="020B0604030504040204" pitchFamily="50" charset="-128"/>
              <a:ea typeface="メイリオ" panose="020B0604030504040204" pitchFamily="50" charset="-128"/>
            </a:endParaRPr>
          </a:p>
        </p:txBody>
      </p:sp>
      <p:sp>
        <p:nvSpPr>
          <p:cNvPr id="26" name="テキスト ボックス 25"/>
          <p:cNvSpPr txBox="1"/>
          <p:nvPr/>
        </p:nvSpPr>
        <p:spPr>
          <a:xfrm>
            <a:off x="920552" y="3607508"/>
            <a:ext cx="2856704" cy="830997"/>
          </a:xfrm>
          <a:prstGeom prst="rect">
            <a:avLst/>
          </a:prstGeom>
          <a:solidFill>
            <a:schemeClr val="bg1"/>
          </a:solidFill>
          <a:ln>
            <a:solidFill>
              <a:schemeClr val="tx2">
                <a:lumMod val="40000"/>
                <a:lumOff val="60000"/>
              </a:schemeClr>
            </a:solidFill>
            <a:prstDash val="dash"/>
          </a:ln>
        </p:spPr>
        <p:txBody>
          <a:bodyPr wrap="square" rtlCol="0" anchor="ctr">
            <a:spAutoFit/>
          </a:bodyPr>
          <a:lstStyle/>
          <a:p>
            <a:r>
              <a:rPr lang="ja-JP" altLang="en-US" sz="1200" dirty="0">
                <a:solidFill>
                  <a:srgbClr val="FFC000"/>
                </a:solidFill>
                <a:latin typeface="メイリオ" panose="020B0604030504040204" pitchFamily="50" charset="-128"/>
                <a:ea typeface="メイリオ" panose="020B0604030504040204" pitchFamily="50" charset="-128"/>
              </a:rPr>
              <a:t>▼ﾒｲﾘｵ</a:t>
            </a:r>
            <a:r>
              <a:rPr lang="en-US" altLang="ja-JP" sz="1200" dirty="0">
                <a:solidFill>
                  <a:srgbClr val="FFC000"/>
                </a:solidFill>
                <a:latin typeface="メイリオ" panose="020B0604030504040204" pitchFamily="50" charset="-128"/>
                <a:ea typeface="メイリオ" panose="020B0604030504040204" pitchFamily="50" charset="-128"/>
              </a:rPr>
              <a:t>or MS</a:t>
            </a:r>
            <a:r>
              <a:rPr lang="ja-JP" altLang="en-US" sz="1200" dirty="0">
                <a:solidFill>
                  <a:srgbClr val="FFC000"/>
                </a:solidFill>
                <a:latin typeface="メイリオ" panose="020B0604030504040204" pitchFamily="50" charset="-128"/>
                <a:ea typeface="メイリオ" panose="020B0604030504040204" pitchFamily="50" charset="-128"/>
              </a:rPr>
              <a:t>ｺﾞｼｯｸ 　１１ポイント</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rgbClr val="FFC000"/>
              </a:solidFill>
              <a:latin typeface="メイリオ" panose="020B0604030504040204" pitchFamily="50" charset="-128"/>
              <a:ea typeface="メイリオ" panose="020B0604030504040204" pitchFamily="50" charset="-128"/>
            </a:endParaRPr>
          </a:p>
          <a:p>
            <a:r>
              <a:rPr lang="ja-JP" altLang="en-US" sz="1200" dirty="0">
                <a:solidFill>
                  <a:srgbClr val="FFC000"/>
                </a:solidFill>
                <a:latin typeface="メイリオ" panose="020B0604030504040204" pitchFamily="50" charset="-128"/>
                <a:ea typeface="メイリオ" panose="020B0604030504040204" pitchFamily="50" charset="-128"/>
              </a:rPr>
              <a:t>▼１行 ３０文字 </a:t>
            </a:r>
            <a:r>
              <a:rPr lang="en-US" altLang="ja-JP" sz="1200" dirty="0">
                <a:solidFill>
                  <a:srgbClr val="FFC000"/>
                </a:solidFill>
                <a:latin typeface="メイリオ" panose="020B0604030504040204" pitchFamily="50" charset="-128"/>
                <a:ea typeface="メイリオ" panose="020B0604030504040204" pitchFamily="50" charset="-128"/>
              </a:rPr>
              <a:t>×</a:t>
            </a:r>
            <a:r>
              <a:rPr lang="ja-JP" altLang="en-US" sz="1200" dirty="0">
                <a:solidFill>
                  <a:srgbClr val="FFC000"/>
                </a:solidFill>
                <a:latin typeface="メイリオ" panose="020B0604030504040204" pitchFamily="50" charset="-128"/>
                <a:ea typeface="メイリオ" panose="020B0604030504040204" pitchFamily="50" charset="-128"/>
              </a:rPr>
              <a:t> ２５行以内</a:t>
            </a:r>
            <a:endParaRPr lang="en-US" altLang="ja-JP" sz="1200" dirty="0">
              <a:solidFill>
                <a:srgbClr val="FFC000"/>
              </a:solidFill>
              <a:latin typeface="メイリオ" panose="020B0604030504040204" pitchFamily="50" charset="-128"/>
              <a:ea typeface="メイリオ" panose="020B0604030504040204" pitchFamily="50" charset="-128"/>
            </a:endParaRPr>
          </a:p>
          <a:p>
            <a:r>
              <a:rPr lang="en-US" altLang="ja-JP" sz="1200" dirty="0">
                <a:solidFill>
                  <a:srgbClr val="FFC000"/>
                </a:solidFill>
                <a:latin typeface="メイリオ" panose="020B0604030504040204" pitchFamily="50" charset="-128"/>
                <a:ea typeface="メイリオ" panose="020B0604030504040204" pitchFamily="50" charset="-128"/>
              </a:rPr>
              <a:t>※</a:t>
            </a:r>
            <a:r>
              <a:rPr lang="ja-JP" altLang="en-US" sz="1200" dirty="0">
                <a:solidFill>
                  <a:srgbClr val="FFC000"/>
                </a:solidFill>
                <a:latin typeface="メイリオ" panose="020B0604030504040204" pitchFamily="50" charset="-128"/>
                <a:ea typeface="メイリオ" panose="020B0604030504040204" pitchFamily="50" charset="-128"/>
              </a:rPr>
              <a:t>７５０文字以内を厳守すること。</a:t>
            </a:r>
            <a:endParaRPr lang="en-US" altLang="ja-JP" sz="1200" dirty="0">
              <a:solidFill>
                <a:srgbClr val="FFC000"/>
              </a:solidFill>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8364458" y="14491"/>
            <a:ext cx="1701110" cy="369332"/>
          </a:xfrm>
          <a:prstGeom prst="rect">
            <a:avLst/>
          </a:prstGeom>
          <a:noFill/>
        </p:spPr>
        <p:txBody>
          <a:bodyPr wrap="square" rtlCol="0">
            <a:spAutoFit/>
          </a:bodyPr>
          <a:lstStyle/>
          <a:p>
            <a:r>
              <a:rPr lang="en-US" altLang="ja-JP" b="1" spc="-120" dirty="0">
                <a:solidFill>
                  <a:schemeClr val="bg1"/>
                </a:solidFill>
                <a:latin typeface="メイリオ" panose="020B0604030504040204" pitchFamily="50" charset="-128"/>
                <a:ea typeface="メイリオ" panose="020B0604030504040204" pitchFamily="50" charset="-128"/>
              </a:rPr>
              <a:t>【</a:t>
            </a:r>
            <a:r>
              <a:rPr lang="ja-JP" altLang="en-US" b="1" spc="-120" dirty="0">
                <a:solidFill>
                  <a:schemeClr val="bg1"/>
                </a:solidFill>
                <a:latin typeface="メイリオ" panose="020B0604030504040204" pitchFamily="50" charset="-128"/>
                <a:ea typeface="メイリオ" panose="020B0604030504040204" pitchFamily="50" charset="-128"/>
              </a:rPr>
              <a:t>様式１－３</a:t>
            </a:r>
            <a:r>
              <a:rPr lang="en-US" altLang="ja-JP" b="1" spc="-120" dirty="0">
                <a:solidFill>
                  <a:schemeClr val="bg1"/>
                </a:solidFill>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21" name="テキスト ボックス 20">
            <a:extLst>
              <a:ext uri="{FF2B5EF4-FFF2-40B4-BE49-F238E27FC236}">
                <a16:creationId xmlns:a16="http://schemas.microsoft.com/office/drawing/2014/main" id="{4893AE2F-5B71-4A54-B39F-EAFC7D7A915D}"/>
              </a:ext>
            </a:extLst>
          </p:cNvPr>
          <p:cNvSpPr txBox="1"/>
          <p:nvPr/>
        </p:nvSpPr>
        <p:spPr>
          <a:xfrm>
            <a:off x="-277189" y="1262"/>
            <a:ext cx="9035807" cy="369332"/>
          </a:xfrm>
          <a:prstGeom prst="rect">
            <a:avLst/>
          </a:prstGeom>
          <a:noFill/>
        </p:spPr>
        <p:txBody>
          <a:bodyPr wrap="none" rtlCol="0" anchor="ctr">
            <a:spAutoFit/>
          </a:bodyPr>
          <a:lstStyle/>
          <a:p>
            <a:pPr lvl="0" algn="ctr"/>
            <a:r>
              <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令和○年度「専修学校留学生の学びの支援推進事業」</a:t>
            </a:r>
            <a:r>
              <a:rPr kumimoji="1" lang="zh-TW"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（実態調査）企画提案書</a:t>
            </a:r>
            <a:r>
              <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　</a:t>
            </a:r>
            <a:r>
              <a:rPr kumimoji="1" lang="en-US" altLang="ja-JP"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a:t>
            </a:r>
            <a:fld id="{C22BDEFC-2EBD-4631-AC6E-1FA082F69B7C}" type="slidenum">
              <a:rPr lang="en-US" altLang="ja-JP" b="1" spc="-120" smtClean="0">
                <a:solidFill>
                  <a:prstClr val="white"/>
                </a:solidFill>
                <a:latin typeface="メイリオ" panose="020B0604030504040204" pitchFamily="50" charset="-128"/>
                <a:ea typeface="メイリオ" panose="020B0604030504040204" pitchFamily="50" charset="-128"/>
              </a:rPr>
              <a:pPr lvl="0" algn="ctr"/>
              <a:t>1</a:t>
            </a:fld>
            <a:r>
              <a:rPr kumimoji="1" lang="en-US" altLang="ja-JP"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/10)</a:t>
            </a:r>
            <a:endPar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5501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733312" y="1772816"/>
            <a:ext cx="8280000" cy="1569660"/>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r>
              <a:rPr lang="ja-JP" altLang="en-US" sz="1200" dirty="0">
                <a:solidFill>
                  <a:srgbClr val="FFC000"/>
                </a:solidFill>
                <a:latin typeface="メイリオ" panose="020B0604030504040204" pitchFamily="50" charset="-128"/>
                <a:ea typeface="メイリオ" panose="020B0604030504040204" pitchFamily="50" charset="-128"/>
              </a:rPr>
              <a:t>▼様式自由</a:t>
            </a:r>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r>
              <a:rPr lang="ja-JP" altLang="en-US" sz="1200" dirty="0">
                <a:solidFill>
                  <a:srgbClr val="FFC000"/>
                </a:solidFill>
                <a:latin typeface="メイリオ" panose="020B0604030504040204" pitchFamily="50" charset="-128"/>
                <a:ea typeface="メイリオ" panose="020B0604030504040204" pitchFamily="50" charset="-128"/>
              </a:rPr>
              <a:t>▼本ページは、実施事業に関することで、１ページから９ページに記載できなかった内容又は補足が必要な内容があれば、記載すること。ただし、最高でも</a:t>
            </a:r>
            <a:r>
              <a:rPr lang="en-US" altLang="ja-JP" sz="1200" dirty="0">
                <a:solidFill>
                  <a:srgbClr val="FFC000"/>
                </a:solidFill>
                <a:latin typeface="メイリオ" panose="020B0604030504040204" pitchFamily="50" charset="-128"/>
                <a:ea typeface="メイリオ" panose="020B0604030504040204" pitchFamily="50" charset="-128"/>
              </a:rPr>
              <a:t>10</a:t>
            </a:r>
            <a:r>
              <a:rPr lang="ja-JP" altLang="en-US" sz="1200" dirty="0">
                <a:solidFill>
                  <a:srgbClr val="FFC000"/>
                </a:solidFill>
                <a:latin typeface="メイリオ" panose="020B0604030504040204" pitchFamily="50" charset="-128"/>
                <a:ea typeface="メイリオ" panose="020B0604030504040204" pitchFamily="50" charset="-128"/>
              </a:rPr>
              <a:t>枚以内に納めること。</a:t>
            </a:r>
            <a:endParaRPr lang="en-US" altLang="ja-JP" sz="1200" dirty="0">
              <a:solidFill>
                <a:srgbClr val="FFC000"/>
              </a:solidFill>
              <a:latin typeface="メイリオ" panose="020B0604030504040204" pitchFamily="50" charset="-128"/>
              <a:ea typeface="メイリオ" panose="020B0604030504040204" pitchFamily="50" charset="-128"/>
            </a:endParaRPr>
          </a:p>
          <a:p>
            <a:pPr marL="180975" indent="-180975"/>
            <a:endParaRPr lang="en-US" altLang="ja-JP" sz="1200" dirty="0">
              <a:solidFill>
                <a:srgbClr val="FFC000"/>
              </a:solidFill>
              <a:latin typeface="メイリオ" panose="020B0604030504040204" pitchFamily="50" charset="-128"/>
              <a:ea typeface="メイリオ" panose="020B0604030504040204" pitchFamily="50" charset="-128"/>
            </a:endParaRPr>
          </a:p>
          <a:p>
            <a:r>
              <a:rPr lang="ja-JP" altLang="en-US" sz="1200" dirty="0">
                <a:solidFill>
                  <a:srgbClr val="FFC000"/>
                </a:solidFill>
                <a:latin typeface="メイリオ" panose="020B0604030504040204" pitchFamily="50" charset="-128"/>
                <a:ea typeface="メイリオ" panose="020B0604030504040204" pitchFamily="50" charset="-128"/>
              </a:rPr>
              <a:t>▼記載する文字はﾒｲﾘｵ</a:t>
            </a:r>
            <a:r>
              <a:rPr lang="en-US" altLang="ja-JP" sz="1200" dirty="0">
                <a:solidFill>
                  <a:srgbClr val="FFC000"/>
                </a:solidFill>
                <a:latin typeface="メイリオ" panose="020B0604030504040204" pitchFamily="50" charset="-128"/>
                <a:ea typeface="メイリオ" panose="020B0604030504040204" pitchFamily="50" charset="-128"/>
              </a:rPr>
              <a:t>or MS</a:t>
            </a:r>
            <a:r>
              <a:rPr lang="ja-JP" altLang="en-US" sz="1200" dirty="0">
                <a:solidFill>
                  <a:srgbClr val="FFC000"/>
                </a:solidFill>
                <a:latin typeface="メイリオ" panose="020B0604030504040204" pitchFamily="50" charset="-128"/>
                <a:ea typeface="メイリオ" panose="020B0604030504040204" pitchFamily="50" charset="-128"/>
              </a:rPr>
              <a:t>ｺﾞｼｯｸ 　１１ポイント以上とすること。</a:t>
            </a:r>
          </a:p>
          <a:p>
            <a:endParaRPr lang="ja-JP" altLang="en-US" sz="1200" dirty="0">
              <a:solidFill>
                <a:srgbClr val="FFC000"/>
              </a:solidFill>
              <a:latin typeface="メイリオ" panose="020B0604030504040204" pitchFamily="50" charset="-128"/>
              <a:ea typeface="メイリオ" panose="020B0604030504040204" pitchFamily="50" charset="-128"/>
            </a:endParaRPr>
          </a:p>
        </p:txBody>
      </p:sp>
      <p:grpSp>
        <p:nvGrpSpPr>
          <p:cNvPr id="2" name="グループ化 1">
            <a:extLst>
              <a:ext uri="{FF2B5EF4-FFF2-40B4-BE49-F238E27FC236}">
                <a16:creationId xmlns:a16="http://schemas.microsoft.com/office/drawing/2014/main" id="{25425211-8914-46D2-A118-3D3212F0B688}"/>
              </a:ext>
            </a:extLst>
          </p:cNvPr>
          <p:cNvGrpSpPr/>
          <p:nvPr/>
        </p:nvGrpSpPr>
        <p:grpSpPr>
          <a:xfrm>
            <a:off x="0" y="0"/>
            <a:ext cx="9906000" cy="369332"/>
            <a:chOff x="0" y="0"/>
            <a:chExt cx="9906000" cy="369332"/>
          </a:xfrm>
        </p:grpSpPr>
        <p:sp>
          <p:nvSpPr>
            <p:cNvPr id="6" name="正方形/長方形 5"/>
            <p:cNvSpPr/>
            <p:nvPr/>
          </p:nvSpPr>
          <p:spPr>
            <a:xfrm>
              <a:off x="0" y="0"/>
              <a:ext cx="9906000" cy="3550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テキスト ボックス 7"/>
            <p:cNvSpPr txBox="1"/>
            <p:nvPr/>
          </p:nvSpPr>
          <p:spPr>
            <a:xfrm>
              <a:off x="435096" y="0"/>
              <a:ext cx="9035807" cy="369332"/>
            </a:xfrm>
            <a:prstGeom prst="rect">
              <a:avLst/>
            </a:prstGeom>
            <a:noFill/>
          </p:spPr>
          <p:txBody>
            <a:bodyPr wrap="none" rtlCol="0" anchor="ctr">
              <a:spAutoFit/>
            </a:bodyPr>
            <a:lstStyle/>
            <a:p>
              <a:pPr lvl="0" algn="ctr"/>
              <a:r>
                <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令和○年度「専修学校留学生の学びの支援推進事業」</a:t>
              </a:r>
              <a:r>
                <a:rPr kumimoji="1" lang="zh-TW"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（実態調査）企画提案書</a:t>
              </a:r>
              <a:r>
                <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　</a:t>
              </a:r>
              <a:r>
                <a:rPr kumimoji="1" lang="en-US" altLang="ja-JP"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a:t>
              </a:r>
              <a:fld id="{C22BDEFC-2EBD-4631-AC6E-1FA082F69B7C}" type="slidenum">
                <a:rPr lang="en-US" altLang="ja-JP" b="1" spc="-120" smtClean="0">
                  <a:solidFill>
                    <a:prstClr val="white"/>
                  </a:solidFill>
                  <a:latin typeface="メイリオ" panose="020B0604030504040204" pitchFamily="50" charset="-128"/>
                  <a:ea typeface="メイリオ" panose="020B0604030504040204" pitchFamily="50" charset="-128"/>
                </a:rPr>
                <a:pPr lvl="0" algn="ctr"/>
                <a:t>10</a:t>
              </a:fld>
              <a:r>
                <a:rPr kumimoji="1" lang="en-US" altLang="ja-JP"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/10)</a:t>
              </a:r>
              <a:endPar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3536989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82148" y="548680"/>
            <a:ext cx="2592000" cy="288000"/>
          </a:xfrm>
          <a:prstGeom prst="roundRect">
            <a:avLst/>
          </a:prstGeom>
          <a:solidFill>
            <a:srgbClr val="FFFFCC"/>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lumMod val="50000"/>
                  </a:schemeClr>
                </a:solidFill>
                <a:latin typeface="メイリオ" panose="020B0604030504040204" pitchFamily="50" charset="-128"/>
                <a:ea typeface="メイリオ" panose="020B0604030504040204" pitchFamily="50" charset="-128"/>
              </a:rPr>
              <a:t>実施する取組の具体的内容①</a:t>
            </a:r>
            <a:endParaRPr lang="en-US" altLang="ja-JP" sz="1400" b="1"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733312" y="1412776"/>
            <a:ext cx="8280000" cy="1569660"/>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latin typeface="メイリオ" panose="020B0604030504040204" pitchFamily="50" charset="-128"/>
              <a:ea typeface="メイリオ" panose="020B0604030504040204" pitchFamily="50" charset="-128"/>
            </a:endParaRPr>
          </a:p>
          <a:p>
            <a:r>
              <a:rPr lang="ja-JP" altLang="en-US" sz="1200" dirty="0">
                <a:solidFill>
                  <a:srgbClr val="FFC000"/>
                </a:solidFill>
                <a:latin typeface="メイリオ" panose="020B0604030504040204" pitchFamily="50" charset="-128"/>
                <a:ea typeface="メイリオ" panose="020B0604030504040204" pitchFamily="50" charset="-128"/>
              </a:rPr>
              <a:t>▼様式自由</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rgbClr val="FFC000"/>
              </a:solidFill>
              <a:latin typeface="メイリオ" panose="020B0604030504040204" pitchFamily="50" charset="-128"/>
              <a:ea typeface="メイリオ" panose="020B0604030504040204" pitchFamily="50" charset="-128"/>
            </a:endParaRPr>
          </a:p>
          <a:p>
            <a:pPr marL="177800" indent="-177800"/>
            <a:r>
              <a:rPr lang="ja-JP" altLang="en-US" sz="1200" dirty="0">
                <a:solidFill>
                  <a:srgbClr val="FFC000"/>
                </a:solidFill>
                <a:latin typeface="メイリオ" panose="020B0604030504040204" pitchFamily="50" charset="-128"/>
                <a:ea typeface="メイリオ" panose="020B0604030504040204" pitchFamily="50" charset="-128"/>
              </a:rPr>
              <a:t>▼それぞれの取組について、申請時に想定している具体的な取組内容について記載すること。例えば、どのような手法で、どのような内容の調査を実施し、どのような分析を行う予定なのか、それらの成果をどのように体制整備の各取組や分野横断連絡調整会議にフィードバックしていくかなど、取組内容を具体的に記載するよう心がけること。</a:t>
            </a:r>
            <a:endParaRPr lang="en-US" altLang="ja-JP" sz="1200" dirty="0">
              <a:solidFill>
                <a:srgbClr val="FFC000"/>
              </a:solidFill>
              <a:latin typeface="メイリオ" panose="020B0604030504040204" pitchFamily="50" charset="-128"/>
              <a:ea typeface="メイリオ" panose="020B0604030504040204" pitchFamily="50" charset="-128"/>
            </a:endParaRPr>
          </a:p>
          <a:p>
            <a:endParaRPr lang="en-US" altLang="ja-JP" sz="1200" dirty="0">
              <a:solidFill>
                <a:srgbClr val="FFC000"/>
              </a:solidFill>
              <a:latin typeface="メイリオ" panose="020B0604030504040204" pitchFamily="50" charset="-128"/>
              <a:ea typeface="メイリオ" panose="020B0604030504040204" pitchFamily="50" charset="-128"/>
            </a:endParaRPr>
          </a:p>
          <a:p>
            <a:r>
              <a:rPr lang="ja-JP" altLang="en-US" sz="1200" dirty="0">
                <a:solidFill>
                  <a:srgbClr val="FFC000"/>
                </a:solidFill>
                <a:latin typeface="メイリオ" panose="020B0604030504040204" pitchFamily="50" charset="-128"/>
                <a:ea typeface="メイリオ" panose="020B0604030504040204" pitchFamily="50" charset="-128"/>
              </a:rPr>
              <a:t>▼記載する文字は、ﾒｲﾘｵ</a:t>
            </a:r>
            <a:r>
              <a:rPr lang="en-US" altLang="ja-JP" sz="1200" dirty="0">
                <a:solidFill>
                  <a:srgbClr val="FFC000"/>
                </a:solidFill>
                <a:latin typeface="メイリオ" panose="020B0604030504040204" pitchFamily="50" charset="-128"/>
                <a:ea typeface="メイリオ" panose="020B0604030504040204" pitchFamily="50" charset="-128"/>
              </a:rPr>
              <a:t>or MS</a:t>
            </a:r>
            <a:r>
              <a:rPr lang="ja-JP" altLang="en-US" sz="1200" dirty="0">
                <a:solidFill>
                  <a:srgbClr val="FFC000"/>
                </a:solidFill>
                <a:latin typeface="メイリオ" panose="020B0604030504040204" pitchFamily="50" charset="-128"/>
                <a:ea typeface="メイリオ" panose="020B0604030504040204" pitchFamily="50" charset="-128"/>
              </a:rPr>
              <a:t>ｺﾞｼｯｸ 　１１ポイント以上とすること。</a:t>
            </a:r>
            <a:endParaRPr lang="en-US" altLang="ja-JP" sz="1200" dirty="0">
              <a:solidFill>
                <a:srgbClr val="FFC000"/>
              </a:solidFill>
              <a:latin typeface="メイリオ" panose="020B0604030504040204" pitchFamily="50" charset="-128"/>
              <a:ea typeface="メイリオ" panose="020B0604030504040204" pitchFamily="50" charset="-128"/>
            </a:endParaRPr>
          </a:p>
        </p:txBody>
      </p:sp>
      <p:grpSp>
        <p:nvGrpSpPr>
          <p:cNvPr id="10" name="グループ化 9">
            <a:extLst>
              <a:ext uri="{FF2B5EF4-FFF2-40B4-BE49-F238E27FC236}">
                <a16:creationId xmlns:a16="http://schemas.microsoft.com/office/drawing/2014/main" id="{0DF5D57E-3211-4CCA-9466-D3A61BA9B5E8}"/>
              </a:ext>
            </a:extLst>
          </p:cNvPr>
          <p:cNvGrpSpPr/>
          <p:nvPr/>
        </p:nvGrpSpPr>
        <p:grpSpPr>
          <a:xfrm>
            <a:off x="0" y="0"/>
            <a:ext cx="9906000" cy="369332"/>
            <a:chOff x="0" y="0"/>
            <a:chExt cx="9906000" cy="369332"/>
          </a:xfrm>
        </p:grpSpPr>
        <p:sp>
          <p:nvSpPr>
            <p:cNvPr id="11" name="正方形/長方形 10">
              <a:extLst>
                <a:ext uri="{FF2B5EF4-FFF2-40B4-BE49-F238E27FC236}">
                  <a16:creationId xmlns:a16="http://schemas.microsoft.com/office/drawing/2014/main" id="{387ADF8C-5F4D-419B-A120-7F91C438ABEC}"/>
                </a:ext>
              </a:extLst>
            </p:cNvPr>
            <p:cNvSpPr/>
            <p:nvPr/>
          </p:nvSpPr>
          <p:spPr>
            <a:xfrm>
              <a:off x="0" y="0"/>
              <a:ext cx="9906000" cy="3550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テキスト ボックス 11">
              <a:extLst>
                <a:ext uri="{FF2B5EF4-FFF2-40B4-BE49-F238E27FC236}">
                  <a16:creationId xmlns:a16="http://schemas.microsoft.com/office/drawing/2014/main" id="{6B4A0295-470F-4132-913D-1899502C8A8A}"/>
                </a:ext>
              </a:extLst>
            </p:cNvPr>
            <p:cNvSpPr txBox="1"/>
            <p:nvPr/>
          </p:nvSpPr>
          <p:spPr>
            <a:xfrm>
              <a:off x="435096" y="0"/>
              <a:ext cx="9035807" cy="369332"/>
            </a:xfrm>
            <a:prstGeom prst="rect">
              <a:avLst/>
            </a:prstGeom>
            <a:noFill/>
          </p:spPr>
          <p:txBody>
            <a:bodyPr wrap="none" rtlCol="0" anchor="ctr">
              <a:spAutoFit/>
            </a:bodyPr>
            <a:lstStyle/>
            <a:p>
              <a:pPr lvl="0" algn="ctr"/>
              <a:r>
                <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令和○年度「専修学校留学生の学びの支援推進事業」</a:t>
              </a:r>
              <a:r>
                <a:rPr kumimoji="1" lang="zh-TW"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（実態調査）企画提案書</a:t>
              </a:r>
              <a:r>
                <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　</a:t>
              </a:r>
              <a:r>
                <a:rPr kumimoji="1" lang="en-US" altLang="ja-JP"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a:t>
              </a:r>
              <a:fld id="{C22BDEFC-2EBD-4631-AC6E-1FA082F69B7C}" type="slidenum">
                <a:rPr lang="en-US" altLang="ja-JP" b="1" spc="-120" smtClean="0">
                  <a:solidFill>
                    <a:prstClr val="white"/>
                  </a:solidFill>
                  <a:latin typeface="メイリオ" panose="020B0604030504040204" pitchFamily="50" charset="-128"/>
                  <a:ea typeface="メイリオ" panose="020B0604030504040204" pitchFamily="50" charset="-128"/>
                </a:rPr>
                <a:pPr lvl="0" algn="ctr"/>
                <a:t>2</a:t>
              </a:fld>
              <a:r>
                <a:rPr kumimoji="1" lang="en-US" altLang="ja-JP"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/10)</a:t>
              </a:r>
              <a:endPar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1720442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82148" y="548680"/>
            <a:ext cx="2592000" cy="288000"/>
          </a:xfrm>
          <a:prstGeom prst="roundRect">
            <a:avLst/>
          </a:prstGeom>
          <a:solidFill>
            <a:srgbClr val="FFFFCC"/>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lumMod val="50000"/>
                  </a:prstClr>
                </a:solidFill>
                <a:effectLst/>
                <a:uLnTx/>
                <a:uFillTx/>
                <a:latin typeface="メイリオ" panose="020B0604030504040204" pitchFamily="50" charset="-128"/>
                <a:ea typeface="メイリオ" panose="020B0604030504040204" pitchFamily="50" charset="-128"/>
              </a:rPr>
              <a:t>実施する取組の具体的内容②</a:t>
            </a:r>
            <a:endParaRPr kumimoji="1" lang="en-US" altLang="ja-JP" sz="1400" b="1" i="0" u="none" strike="noStrike" kern="1200" cap="none" spc="0" normalizeH="0" baseline="0" noProof="0" dirty="0">
              <a:ln>
                <a:noFill/>
              </a:ln>
              <a:solidFill>
                <a:prstClr val="white">
                  <a:lumMod val="50000"/>
                </a:prstClr>
              </a:solidFill>
              <a:effectLst/>
              <a:uLnTx/>
              <a:uFillTx/>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733312" y="1412776"/>
            <a:ext cx="8280000" cy="1569660"/>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rPr>
              <a:t>▼様式自由</a:t>
            </a:r>
            <a:endParaRPr kumimoji="1" lang="en-US" altLang="ja-JP"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rPr>
              <a:t>▼それぞれの取組について、申請時に想定している具体的な取組内容について記載すること。例えば、どのような手法で、どのような内容の調査を実施し、どのような分析を行う予定なのか、それらの成果をどのように体制整備の各取組や分野横断連絡調整会議にフィードバックしていくかなど、取組内容を具体的に記載するよう心がけること。</a:t>
            </a:r>
            <a:endParaRPr kumimoji="1" lang="en-US" altLang="ja-JP"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endParaRPr>
          </a:p>
          <a:p>
            <a:pPr lvl="0"/>
            <a:r>
              <a:rPr kumimoji="1" lang="ja-JP" altLang="en-US"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rPr>
              <a:t>▼記載する文字は、</a:t>
            </a:r>
            <a:r>
              <a:rPr lang="ja-JP" altLang="en-US" sz="1200" dirty="0">
                <a:solidFill>
                  <a:srgbClr val="FFC000"/>
                </a:solidFill>
                <a:latin typeface="メイリオ" panose="020B0604030504040204" pitchFamily="50" charset="-128"/>
                <a:ea typeface="メイリオ" panose="020B0604030504040204" pitchFamily="50" charset="-128"/>
              </a:rPr>
              <a:t>ﾒｲﾘｵ</a:t>
            </a:r>
            <a:r>
              <a:rPr lang="en-US" altLang="ja-JP" sz="1200" dirty="0">
                <a:solidFill>
                  <a:srgbClr val="FFC000"/>
                </a:solidFill>
                <a:latin typeface="メイリオ" panose="020B0604030504040204" pitchFamily="50" charset="-128"/>
                <a:ea typeface="メイリオ" panose="020B0604030504040204" pitchFamily="50" charset="-128"/>
              </a:rPr>
              <a:t>or MS</a:t>
            </a:r>
            <a:r>
              <a:rPr lang="ja-JP" altLang="en-US" sz="1200" dirty="0">
                <a:solidFill>
                  <a:srgbClr val="FFC000"/>
                </a:solidFill>
                <a:latin typeface="メイリオ" panose="020B0604030504040204" pitchFamily="50" charset="-128"/>
                <a:ea typeface="メイリオ" panose="020B0604030504040204" pitchFamily="50" charset="-128"/>
              </a:rPr>
              <a:t>ｺﾞｼｯｸ </a:t>
            </a:r>
            <a:r>
              <a:rPr kumimoji="1" lang="ja-JP" altLang="en-US"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rPr>
              <a:t>　１１ポイント以上とすること。</a:t>
            </a:r>
            <a:endParaRPr kumimoji="1" lang="en-US" altLang="ja-JP"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0" y="40953"/>
            <a:ext cx="8680261" cy="369332"/>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令和３年度「専修学校留学生の学びの支援推進事業」</a:t>
            </a:r>
            <a:r>
              <a:rPr kumimoji="1" lang="zh-TW" altLang="en-US" sz="18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（実態調査）企画提案書</a:t>
            </a:r>
            <a:r>
              <a:rPr kumimoji="1" lang="ja-JP" altLang="en-US" sz="18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en-US" altLang="ja-JP" sz="18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fld id="{C22BDEFC-2EBD-4631-AC6E-1FA082F69B7C}" type="slidenum">
              <a:rPr kumimoji="1" lang="en-US" altLang="ja-JP" sz="1800" b="1" i="0" u="none" strike="noStrike" kern="1200" cap="none" spc="-120" normalizeH="0" baseline="0" noProof="0" smtClean="0">
                <a:ln>
                  <a:noFill/>
                </a:ln>
                <a:solidFill>
                  <a:prstClr val="white"/>
                </a:solidFill>
                <a:effectLst/>
                <a:uLnTx/>
                <a:uFillTx/>
                <a:latin typeface="メイリオ" panose="020B0604030504040204" pitchFamily="50" charset="-128"/>
                <a:ea typeface="メイリオ" panose="020B0604030504040204" pitchFamily="50" charset="-128"/>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r>
              <a:rPr kumimoji="1" lang="en-US" altLang="ja-JP" sz="18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/10)</a:t>
            </a:r>
            <a:endParaRPr kumimoji="1" lang="ja-JP" altLang="en-US" sz="18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nvGrpSpPr>
          <p:cNvPr id="10" name="グループ化 9">
            <a:extLst>
              <a:ext uri="{FF2B5EF4-FFF2-40B4-BE49-F238E27FC236}">
                <a16:creationId xmlns:a16="http://schemas.microsoft.com/office/drawing/2014/main" id="{C4FAB3B2-398D-47CB-B5E6-F52C31217FD4}"/>
              </a:ext>
            </a:extLst>
          </p:cNvPr>
          <p:cNvGrpSpPr/>
          <p:nvPr/>
        </p:nvGrpSpPr>
        <p:grpSpPr>
          <a:xfrm>
            <a:off x="0" y="0"/>
            <a:ext cx="9906000" cy="369332"/>
            <a:chOff x="0" y="0"/>
            <a:chExt cx="9906000" cy="369332"/>
          </a:xfrm>
        </p:grpSpPr>
        <p:sp>
          <p:nvSpPr>
            <p:cNvPr id="11" name="正方形/長方形 10">
              <a:extLst>
                <a:ext uri="{FF2B5EF4-FFF2-40B4-BE49-F238E27FC236}">
                  <a16:creationId xmlns:a16="http://schemas.microsoft.com/office/drawing/2014/main" id="{EC1D7B70-9474-49BC-88F6-1BCAB999A33C}"/>
                </a:ext>
              </a:extLst>
            </p:cNvPr>
            <p:cNvSpPr/>
            <p:nvPr/>
          </p:nvSpPr>
          <p:spPr>
            <a:xfrm>
              <a:off x="0" y="0"/>
              <a:ext cx="9906000" cy="3550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テキスト ボックス 11">
              <a:extLst>
                <a:ext uri="{FF2B5EF4-FFF2-40B4-BE49-F238E27FC236}">
                  <a16:creationId xmlns:a16="http://schemas.microsoft.com/office/drawing/2014/main" id="{2A56AC3D-7D08-4565-A382-07B86717B637}"/>
                </a:ext>
              </a:extLst>
            </p:cNvPr>
            <p:cNvSpPr txBox="1"/>
            <p:nvPr/>
          </p:nvSpPr>
          <p:spPr>
            <a:xfrm>
              <a:off x="435096" y="0"/>
              <a:ext cx="9035807" cy="369332"/>
            </a:xfrm>
            <a:prstGeom prst="rect">
              <a:avLst/>
            </a:prstGeom>
            <a:noFill/>
          </p:spPr>
          <p:txBody>
            <a:bodyPr wrap="none" rtlCol="0" anchor="ctr">
              <a:spAutoFit/>
            </a:bodyPr>
            <a:lstStyle/>
            <a:p>
              <a:pPr lvl="0" algn="ctr"/>
              <a:r>
                <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令和○年度「専修学校留学生の学びの支援推進事業」</a:t>
              </a:r>
              <a:r>
                <a:rPr kumimoji="1" lang="zh-TW"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（実態調査）企画提案書</a:t>
              </a:r>
              <a:r>
                <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　</a:t>
              </a:r>
              <a:r>
                <a:rPr kumimoji="1" lang="en-US" altLang="ja-JP"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a:t>
              </a:r>
              <a:fld id="{C22BDEFC-2EBD-4631-AC6E-1FA082F69B7C}" type="slidenum">
                <a:rPr lang="en-US" altLang="ja-JP" b="1" spc="-120" smtClean="0">
                  <a:solidFill>
                    <a:prstClr val="white"/>
                  </a:solidFill>
                  <a:latin typeface="メイリオ" panose="020B0604030504040204" pitchFamily="50" charset="-128"/>
                  <a:ea typeface="メイリオ" panose="020B0604030504040204" pitchFamily="50" charset="-128"/>
                </a:rPr>
                <a:pPr lvl="0" algn="ctr"/>
                <a:t>3</a:t>
              </a:fld>
              <a:r>
                <a:rPr kumimoji="1" lang="en-US" altLang="ja-JP"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/10)</a:t>
              </a:r>
              <a:endPar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200120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82148" y="548680"/>
            <a:ext cx="2592000" cy="288000"/>
          </a:xfrm>
          <a:prstGeom prst="roundRect">
            <a:avLst/>
          </a:prstGeom>
          <a:solidFill>
            <a:srgbClr val="FFFFCC"/>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lumMod val="50000"/>
                  </a:prstClr>
                </a:solidFill>
                <a:effectLst/>
                <a:uLnTx/>
                <a:uFillTx/>
                <a:latin typeface="メイリオ" panose="020B0604030504040204" pitchFamily="50" charset="-128"/>
                <a:ea typeface="メイリオ" panose="020B0604030504040204" pitchFamily="50" charset="-128"/>
              </a:rPr>
              <a:t>事業実施の年度計画</a:t>
            </a:r>
            <a:endParaRPr kumimoji="1" lang="en-US" altLang="ja-JP" sz="1400" b="1" i="0" u="none" strike="noStrike" kern="1200" cap="none" spc="0" normalizeH="0" baseline="0" noProof="0" dirty="0">
              <a:ln>
                <a:noFill/>
              </a:ln>
              <a:solidFill>
                <a:prstClr val="white">
                  <a:lumMod val="50000"/>
                </a:prstClr>
              </a:solidFill>
              <a:effectLst/>
              <a:uLnTx/>
              <a:uFillTx/>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31633" y="40953"/>
            <a:ext cx="8680261" cy="369332"/>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令和３年度「専修学校留学生の学びの支援推進事業」</a:t>
            </a:r>
            <a:r>
              <a:rPr kumimoji="1" lang="zh-TW" altLang="en-US" sz="18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（実態調査）企画提案書</a:t>
            </a:r>
            <a:r>
              <a:rPr kumimoji="1" lang="ja-JP" altLang="en-US" sz="18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en-US" altLang="ja-JP" sz="18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fld id="{C22BDEFC-2EBD-4631-AC6E-1FA082F69B7C}" type="slidenum">
              <a:rPr kumimoji="1" lang="en-US" altLang="ja-JP" sz="1800" b="1" i="0" u="none" strike="noStrike" kern="1200" cap="none" spc="-120" normalizeH="0" baseline="0" noProof="0" smtClean="0">
                <a:ln>
                  <a:noFill/>
                </a:ln>
                <a:solidFill>
                  <a:prstClr val="white"/>
                </a:solidFill>
                <a:effectLst/>
                <a:uLnTx/>
                <a:uFillTx/>
                <a:latin typeface="メイリオ" panose="020B0604030504040204" pitchFamily="50" charset="-128"/>
                <a:ea typeface="メイリオ" panose="020B0604030504040204" pitchFamily="50" charset="-128"/>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r>
              <a:rPr kumimoji="1" lang="en-US" altLang="ja-JP" sz="18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/10)</a:t>
            </a:r>
            <a:endParaRPr kumimoji="1" lang="ja-JP" altLang="en-US" sz="1800"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10" name="テキスト ボックス 9"/>
          <p:cNvSpPr txBox="1"/>
          <p:nvPr/>
        </p:nvSpPr>
        <p:spPr>
          <a:xfrm>
            <a:off x="-146495" y="6450361"/>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cxnSp>
        <p:nvCxnSpPr>
          <p:cNvPr id="11" name="直線矢印コネクタ 10"/>
          <p:cNvCxnSpPr/>
          <p:nvPr/>
        </p:nvCxnSpPr>
        <p:spPr>
          <a:xfrm>
            <a:off x="-9761" y="1098720"/>
            <a:ext cx="9915761" cy="0"/>
          </a:xfrm>
          <a:prstGeom prst="straightConnector1">
            <a:avLst/>
          </a:prstGeom>
          <a:ln w="571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2" name="角丸四角形 11"/>
          <p:cNvSpPr/>
          <p:nvPr/>
        </p:nvSpPr>
        <p:spPr>
          <a:xfrm>
            <a:off x="911832" y="933113"/>
            <a:ext cx="1224136" cy="324000"/>
          </a:xfrm>
          <a:prstGeom prst="round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令和〇年度</a:t>
            </a:r>
            <a:endParaRPr kumimoji="1" lang="ja-JP" altLang="en-US" sz="1200" dirty="0">
              <a:solidFill>
                <a:schemeClr val="tx1"/>
              </a:solidFill>
            </a:endParaRPr>
          </a:p>
        </p:txBody>
      </p:sp>
      <p:sp>
        <p:nvSpPr>
          <p:cNvPr id="13" name="角丸四角形 12"/>
          <p:cNvSpPr/>
          <p:nvPr/>
        </p:nvSpPr>
        <p:spPr>
          <a:xfrm>
            <a:off x="7762730" y="936015"/>
            <a:ext cx="1224136" cy="324000"/>
          </a:xfrm>
          <a:prstGeom prst="round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n-ea"/>
              </a:rPr>
              <a:t>令和〇年度</a:t>
            </a:r>
            <a:endParaRPr kumimoji="1" lang="ja-JP" altLang="en-US" sz="1200" dirty="0">
              <a:solidFill>
                <a:schemeClr val="tx1"/>
              </a:solidFill>
              <a:latin typeface="+mn-ea"/>
            </a:endParaRPr>
          </a:p>
        </p:txBody>
      </p:sp>
      <p:cxnSp>
        <p:nvCxnSpPr>
          <p:cNvPr id="14" name="直線コネクタ 13"/>
          <p:cNvCxnSpPr/>
          <p:nvPr/>
        </p:nvCxnSpPr>
        <p:spPr>
          <a:xfrm>
            <a:off x="3296816" y="1107176"/>
            <a:ext cx="0" cy="5821992"/>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5" name="角丸四角形 14"/>
          <p:cNvSpPr/>
          <p:nvPr/>
        </p:nvSpPr>
        <p:spPr>
          <a:xfrm>
            <a:off x="4354949" y="941569"/>
            <a:ext cx="1224136" cy="324000"/>
          </a:xfrm>
          <a:prstGeom prst="round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令和〇年度</a:t>
            </a:r>
            <a:endParaRPr kumimoji="1" lang="ja-JP" altLang="en-US" sz="1200" dirty="0">
              <a:solidFill>
                <a:schemeClr val="tx1"/>
              </a:solidFill>
            </a:endParaRPr>
          </a:p>
        </p:txBody>
      </p:sp>
      <p:sp>
        <p:nvSpPr>
          <p:cNvPr id="16" name="テキスト ボックス 15"/>
          <p:cNvSpPr txBox="1"/>
          <p:nvPr/>
        </p:nvSpPr>
        <p:spPr>
          <a:xfrm>
            <a:off x="3267472" y="6450362"/>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sp>
        <p:nvSpPr>
          <p:cNvPr id="17" name="テキスト ボックス 16"/>
          <p:cNvSpPr txBox="1"/>
          <p:nvPr/>
        </p:nvSpPr>
        <p:spPr>
          <a:xfrm>
            <a:off x="6704403" y="6450362"/>
            <a:ext cx="3340790" cy="276999"/>
          </a:xfrm>
          <a:prstGeom prst="rect">
            <a:avLst/>
          </a:prstGeom>
          <a:noFill/>
        </p:spPr>
        <p:txBody>
          <a:bodyPr wrap="square" rtlCol="0">
            <a:spAutoFit/>
          </a:bodyPr>
          <a:lstStyle/>
          <a:p>
            <a:pPr algn="ctr"/>
            <a:r>
              <a:rPr lang="ja-JP" altLang="en-US" sz="1200" dirty="0">
                <a:latin typeface="+mn-ea"/>
              </a:rPr>
              <a:t>所要経費：○○千円</a:t>
            </a:r>
            <a:endParaRPr kumimoji="1" lang="ja-JP" altLang="en-US" sz="1200" dirty="0">
              <a:latin typeface="+mn-ea"/>
            </a:endParaRPr>
          </a:p>
        </p:txBody>
      </p:sp>
      <p:cxnSp>
        <p:nvCxnSpPr>
          <p:cNvPr id="18" name="直線コネクタ 17"/>
          <p:cNvCxnSpPr/>
          <p:nvPr/>
        </p:nvCxnSpPr>
        <p:spPr>
          <a:xfrm>
            <a:off x="6609184" y="1107176"/>
            <a:ext cx="0" cy="5821992"/>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760775" y="2636912"/>
            <a:ext cx="8412484" cy="1569660"/>
          </a:xfrm>
          <a:prstGeom prst="rect">
            <a:avLst/>
          </a:prstGeom>
          <a:solidFill>
            <a:schemeClr val="bg1"/>
          </a:solidFill>
          <a:ln>
            <a:solidFill>
              <a:schemeClr val="tx2">
                <a:lumMod val="40000"/>
                <a:lumOff val="60000"/>
              </a:schemeClr>
            </a:solidFill>
            <a:prstDash val="dash"/>
          </a:ln>
        </p:spPr>
        <p:txBody>
          <a:bodyPr wrap="square" rtlCol="0">
            <a:spAutoFit/>
          </a:bodyPr>
          <a:lstStyle/>
          <a:p>
            <a:pPr marL="177800" indent="-177800"/>
            <a:endParaRPr lang="en-US" altLang="ja-JP" sz="1200" dirty="0">
              <a:solidFill>
                <a:srgbClr val="FFC000"/>
              </a:solidFill>
              <a:latin typeface="+mn-ea"/>
            </a:endParaRPr>
          </a:p>
          <a:p>
            <a:r>
              <a:rPr lang="ja-JP" altLang="en-US" sz="1200" dirty="0">
                <a:solidFill>
                  <a:srgbClr val="FFC000"/>
                </a:solidFill>
                <a:latin typeface="+mn-ea"/>
              </a:rPr>
              <a:t>▼当該事業を行うにあたって、各年度に実施する取組の概要（年次計画）を具体的に記載すること。</a:t>
            </a:r>
            <a:endParaRPr lang="en-US" altLang="ja-JP" sz="1200" dirty="0">
              <a:solidFill>
                <a:srgbClr val="FFC000"/>
              </a:solidFill>
              <a:latin typeface="+mn-ea"/>
            </a:endParaRPr>
          </a:p>
          <a:p>
            <a:endParaRPr lang="en-US" altLang="ja-JP" sz="1200" dirty="0">
              <a:solidFill>
                <a:srgbClr val="FFC000"/>
              </a:solidFill>
              <a:latin typeface="+mn-ea"/>
            </a:endParaRPr>
          </a:p>
          <a:p>
            <a:pPr marL="180000" indent="-180000"/>
            <a:r>
              <a:rPr lang="ja-JP" altLang="en-US" sz="1200" dirty="0">
                <a:solidFill>
                  <a:srgbClr val="FFC000"/>
                </a:solidFill>
                <a:latin typeface="+mn-ea"/>
              </a:rPr>
              <a:t>▼具体的に実施する内容を示しつつ、流れがわかるように記載すること。</a:t>
            </a:r>
            <a:endParaRPr lang="en-US" altLang="ja-JP" sz="1200" dirty="0">
              <a:solidFill>
                <a:srgbClr val="FFC000"/>
              </a:solidFill>
              <a:latin typeface="+mn-ea"/>
            </a:endParaRPr>
          </a:p>
          <a:p>
            <a:endParaRPr lang="en-US" altLang="ja-JP" sz="1200" dirty="0">
              <a:solidFill>
                <a:srgbClr val="FFC000"/>
              </a:solidFill>
              <a:latin typeface="+mn-ea"/>
            </a:endParaRPr>
          </a:p>
          <a:p>
            <a:pPr marL="177800" indent="-177800"/>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１１ポイント以上とすること。記載すべき事項が多く、枠に入り切らない場合のみ文字のポイントを調整しても構わないが、極端に小さくならないよう注意すること。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p:txBody>
      </p:sp>
      <p:grpSp>
        <p:nvGrpSpPr>
          <p:cNvPr id="20" name="グループ化 19">
            <a:extLst>
              <a:ext uri="{FF2B5EF4-FFF2-40B4-BE49-F238E27FC236}">
                <a16:creationId xmlns:a16="http://schemas.microsoft.com/office/drawing/2014/main" id="{964F60B1-33CB-4C35-AF97-38F0CC63185F}"/>
              </a:ext>
            </a:extLst>
          </p:cNvPr>
          <p:cNvGrpSpPr/>
          <p:nvPr/>
        </p:nvGrpSpPr>
        <p:grpSpPr>
          <a:xfrm>
            <a:off x="0" y="0"/>
            <a:ext cx="9906000" cy="369332"/>
            <a:chOff x="0" y="0"/>
            <a:chExt cx="9906000" cy="369332"/>
          </a:xfrm>
        </p:grpSpPr>
        <p:sp>
          <p:nvSpPr>
            <p:cNvPr id="21" name="正方形/長方形 20">
              <a:extLst>
                <a:ext uri="{FF2B5EF4-FFF2-40B4-BE49-F238E27FC236}">
                  <a16:creationId xmlns:a16="http://schemas.microsoft.com/office/drawing/2014/main" id="{780B2CF9-B9A9-41DC-90CA-DBA32C169513}"/>
                </a:ext>
              </a:extLst>
            </p:cNvPr>
            <p:cNvSpPr/>
            <p:nvPr/>
          </p:nvSpPr>
          <p:spPr>
            <a:xfrm>
              <a:off x="0" y="0"/>
              <a:ext cx="9906000" cy="3550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テキスト ボックス 21">
              <a:extLst>
                <a:ext uri="{FF2B5EF4-FFF2-40B4-BE49-F238E27FC236}">
                  <a16:creationId xmlns:a16="http://schemas.microsoft.com/office/drawing/2014/main" id="{35763788-C567-4163-92F9-B9F6EE31EC5A}"/>
                </a:ext>
              </a:extLst>
            </p:cNvPr>
            <p:cNvSpPr txBox="1"/>
            <p:nvPr/>
          </p:nvSpPr>
          <p:spPr>
            <a:xfrm>
              <a:off x="435096" y="0"/>
              <a:ext cx="9035807" cy="369332"/>
            </a:xfrm>
            <a:prstGeom prst="rect">
              <a:avLst/>
            </a:prstGeom>
            <a:noFill/>
          </p:spPr>
          <p:txBody>
            <a:bodyPr wrap="none" rtlCol="0" anchor="ctr">
              <a:spAutoFit/>
            </a:bodyPr>
            <a:lstStyle/>
            <a:p>
              <a:pPr lvl="0" algn="ctr"/>
              <a:r>
                <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令和○年度「専修学校留学生の学びの支援推進事業」</a:t>
              </a:r>
              <a:r>
                <a:rPr kumimoji="1" lang="zh-TW"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（実態調査）企画提案書</a:t>
              </a:r>
              <a:r>
                <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　</a:t>
              </a:r>
              <a:r>
                <a:rPr kumimoji="1" lang="en-US" altLang="ja-JP"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a:t>
              </a:r>
              <a:fld id="{C22BDEFC-2EBD-4631-AC6E-1FA082F69B7C}" type="slidenum">
                <a:rPr lang="en-US" altLang="ja-JP" b="1" spc="-120" smtClean="0">
                  <a:solidFill>
                    <a:prstClr val="white"/>
                  </a:solidFill>
                  <a:latin typeface="メイリオ" panose="020B0604030504040204" pitchFamily="50" charset="-128"/>
                  <a:ea typeface="メイリオ" panose="020B0604030504040204" pitchFamily="50" charset="-128"/>
                </a:rPr>
                <a:pPr lvl="0" algn="ctr"/>
                <a:t>4</a:t>
              </a:fld>
              <a:r>
                <a:rPr kumimoji="1" lang="en-US" altLang="ja-JP"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/10)</a:t>
              </a:r>
              <a:endPar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377071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00472" y="620688"/>
            <a:ext cx="2548397" cy="288000"/>
          </a:xfrm>
          <a:prstGeom prst="roundRect">
            <a:avLst/>
          </a:prstGeom>
          <a:solidFill>
            <a:srgbClr val="FFFFCC"/>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lumMod val="50000"/>
                  </a:schemeClr>
                </a:solidFill>
                <a:latin typeface="メイリオ" panose="020B0604030504040204" pitchFamily="50" charset="-128"/>
                <a:ea typeface="メイリオ" panose="020B0604030504040204" pitchFamily="50" charset="-128"/>
              </a:rPr>
              <a:t>事業実施に伴うアウトプット</a:t>
            </a:r>
          </a:p>
        </p:txBody>
      </p:sp>
      <p:sp>
        <p:nvSpPr>
          <p:cNvPr id="3" name="テキスト ボックス 2"/>
          <p:cNvSpPr txBox="1"/>
          <p:nvPr/>
        </p:nvSpPr>
        <p:spPr>
          <a:xfrm>
            <a:off x="733312" y="2132856"/>
            <a:ext cx="8280000" cy="1569660"/>
          </a:xfrm>
          <a:prstGeom prst="rect">
            <a:avLst/>
          </a:prstGeom>
          <a:noFill/>
          <a:ln>
            <a:solidFill>
              <a:schemeClr val="tx2">
                <a:lumMod val="40000"/>
                <a:lumOff val="60000"/>
              </a:schemeClr>
            </a:solidFill>
            <a:prstDash val="sysDash"/>
          </a:ln>
        </p:spPr>
        <p:txBody>
          <a:bodyPr wrap="square" rtlCol="0">
            <a:spAutoFit/>
          </a:bodyPr>
          <a:lstStyle/>
          <a:p>
            <a:pPr marL="177800" indent="-177800"/>
            <a:endParaRPr lang="en-US" altLang="ja-JP" sz="1200" dirty="0">
              <a:solidFill>
                <a:srgbClr val="FFC000"/>
              </a:solidFill>
              <a:latin typeface="メイリオ" panose="020B0604030504040204" pitchFamily="50" charset="-128"/>
              <a:ea typeface="メイリオ" panose="020B0604030504040204" pitchFamily="50" charset="-128"/>
            </a:endParaRPr>
          </a:p>
          <a:p>
            <a:pPr marL="177800" indent="-177800"/>
            <a:r>
              <a:rPr lang="ja-JP" altLang="en-US" sz="1200" dirty="0">
                <a:solidFill>
                  <a:srgbClr val="FFC000"/>
                </a:solidFill>
                <a:latin typeface="メイリオ" panose="020B0604030504040204" pitchFamily="50" charset="-128"/>
                <a:ea typeface="メイリオ" panose="020B0604030504040204" pitchFamily="50" charset="-128"/>
              </a:rPr>
              <a:t>▼様式自由</a:t>
            </a:r>
            <a:endParaRPr lang="en-US" altLang="ja-JP" sz="1200" dirty="0">
              <a:solidFill>
                <a:srgbClr val="FFC000"/>
              </a:solidFill>
              <a:latin typeface="メイリオ" panose="020B0604030504040204" pitchFamily="50" charset="-128"/>
              <a:ea typeface="メイリオ" panose="020B0604030504040204" pitchFamily="50" charset="-128"/>
            </a:endParaRPr>
          </a:p>
          <a:p>
            <a:pPr marL="177800" indent="-177800"/>
            <a:endParaRPr lang="en-US" altLang="ja-JP" sz="1200" dirty="0">
              <a:solidFill>
                <a:srgbClr val="FFC000"/>
              </a:solidFill>
              <a:latin typeface="メイリオ" panose="020B0604030504040204" pitchFamily="50" charset="-128"/>
              <a:ea typeface="メイリオ" panose="020B0604030504040204" pitchFamily="50" charset="-128"/>
            </a:endParaRPr>
          </a:p>
          <a:p>
            <a:pPr marL="177800" indent="-177800"/>
            <a:r>
              <a:rPr lang="ja-JP" altLang="en-US" sz="1200" dirty="0">
                <a:solidFill>
                  <a:srgbClr val="FFC000"/>
                </a:solidFill>
                <a:latin typeface="メイリオ" panose="020B0604030504040204" pitchFamily="50" charset="-128"/>
                <a:ea typeface="メイリオ" panose="020B0604030504040204" pitchFamily="50" charset="-128"/>
              </a:rPr>
              <a:t>▼どのような内容の成果物が生じるのかについて、事例を挙げながら、具体的かつ詳細に記載すること。</a:t>
            </a:r>
            <a:endParaRPr lang="en-US" altLang="ja-JP" sz="1200" dirty="0">
              <a:solidFill>
                <a:srgbClr val="FFC000"/>
              </a:solidFill>
              <a:latin typeface="メイリオ" panose="020B0604030504040204" pitchFamily="50" charset="-128"/>
              <a:ea typeface="メイリオ" panose="020B0604030504040204" pitchFamily="50" charset="-128"/>
            </a:endParaRPr>
          </a:p>
          <a:p>
            <a:pPr marL="177800" indent="-177800"/>
            <a:endParaRPr lang="en-US" altLang="ja-JP" sz="1200" dirty="0">
              <a:solidFill>
                <a:srgbClr val="FFC000"/>
              </a:solidFill>
              <a:latin typeface="メイリオ" panose="020B0604030504040204" pitchFamily="50" charset="-128"/>
              <a:ea typeface="メイリオ" panose="020B0604030504040204" pitchFamily="50" charset="-128"/>
            </a:endParaRPr>
          </a:p>
          <a:p>
            <a:pPr marL="177800" indent="-177800"/>
            <a:r>
              <a:rPr lang="ja-JP" altLang="en-US" sz="1200" dirty="0">
                <a:solidFill>
                  <a:srgbClr val="FFC000"/>
                </a:solidFill>
                <a:latin typeface="メイリオ" panose="020B0604030504040204" pitchFamily="50" charset="-128"/>
                <a:ea typeface="メイリオ" panose="020B0604030504040204" pitchFamily="50" charset="-128"/>
              </a:rPr>
              <a:t>▼記載する文字は、ﾒｲﾘｵ</a:t>
            </a:r>
            <a:r>
              <a:rPr lang="en-US" altLang="ja-JP" sz="1200" dirty="0">
                <a:solidFill>
                  <a:srgbClr val="FFC000"/>
                </a:solidFill>
                <a:latin typeface="メイリオ" panose="020B0604030504040204" pitchFamily="50" charset="-128"/>
                <a:ea typeface="メイリオ" panose="020B0604030504040204" pitchFamily="50" charset="-128"/>
              </a:rPr>
              <a:t>or MS</a:t>
            </a:r>
            <a:r>
              <a:rPr lang="ja-JP" altLang="en-US" sz="1200" dirty="0">
                <a:solidFill>
                  <a:srgbClr val="FFC000"/>
                </a:solidFill>
                <a:latin typeface="メイリオ" panose="020B0604030504040204" pitchFamily="50" charset="-128"/>
                <a:ea typeface="メイリオ" panose="020B0604030504040204" pitchFamily="50" charset="-128"/>
              </a:rPr>
              <a:t>ｺﾞｼｯｸ 　１１ポイント以上とすること。</a:t>
            </a:r>
          </a:p>
          <a:p>
            <a:endParaRPr lang="ja-JP" altLang="en-US" sz="1200" dirty="0">
              <a:solidFill>
                <a:srgbClr val="FFC000"/>
              </a:solidFill>
              <a:latin typeface="メイリオ" panose="020B0604030504040204" pitchFamily="50" charset="-128"/>
              <a:ea typeface="メイリオ" panose="020B0604030504040204" pitchFamily="50" charset="-128"/>
            </a:endParaRPr>
          </a:p>
          <a:p>
            <a:endParaRPr kumimoji="1" lang="ja-JP" altLang="en-US" sz="1200" dirty="0">
              <a:solidFill>
                <a:srgbClr val="FFC000"/>
              </a:solidFill>
              <a:latin typeface="メイリオ" panose="020B0604030504040204" pitchFamily="50" charset="-128"/>
              <a:ea typeface="メイリオ" panose="020B0604030504040204" pitchFamily="50" charset="-128"/>
            </a:endParaRPr>
          </a:p>
        </p:txBody>
      </p:sp>
      <p:grpSp>
        <p:nvGrpSpPr>
          <p:cNvPr id="7" name="グループ化 6">
            <a:extLst>
              <a:ext uri="{FF2B5EF4-FFF2-40B4-BE49-F238E27FC236}">
                <a16:creationId xmlns:a16="http://schemas.microsoft.com/office/drawing/2014/main" id="{9727DB3A-21FF-4F5E-A11A-2B5C4E99AAB8}"/>
              </a:ext>
            </a:extLst>
          </p:cNvPr>
          <p:cNvGrpSpPr/>
          <p:nvPr/>
        </p:nvGrpSpPr>
        <p:grpSpPr>
          <a:xfrm>
            <a:off x="0" y="0"/>
            <a:ext cx="9906000" cy="369332"/>
            <a:chOff x="0" y="0"/>
            <a:chExt cx="9906000" cy="369332"/>
          </a:xfrm>
        </p:grpSpPr>
        <p:sp>
          <p:nvSpPr>
            <p:cNvPr id="9" name="正方形/長方形 8">
              <a:extLst>
                <a:ext uri="{FF2B5EF4-FFF2-40B4-BE49-F238E27FC236}">
                  <a16:creationId xmlns:a16="http://schemas.microsoft.com/office/drawing/2014/main" id="{EA1EFF88-34FD-4294-9134-E23109980190}"/>
                </a:ext>
              </a:extLst>
            </p:cNvPr>
            <p:cNvSpPr/>
            <p:nvPr/>
          </p:nvSpPr>
          <p:spPr>
            <a:xfrm>
              <a:off x="0" y="0"/>
              <a:ext cx="9906000" cy="3550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a:extLst>
                <a:ext uri="{FF2B5EF4-FFF2-40B4-BE49-F238E27FC236}">
                  <a16:creationId xmlns:a16="http://schemas.microsoft.com/office/drawing/2014/main" id="{1D0BFF95-F5F6-4DFA-AE20-9BAED50828A2}"/>
                </a:ext>
              </a:extLst>
            </p:cNvPr>
            <p:cNvSpPr txBox="1"/>
            <p:nvPr/>
          </p:nvSpPr>
          <p:spPr>
            <a:xfrm>
              <a:off x="435096" y="0"/>
              <a:ext cx="9035807" cy="369332"/>
            </a:xfrm>
            <a:prstGeom prst="rect">
              <a:avLst/>
            </a:prstGeom>
            <a:noFill/>
          </p:spPr>
          <p:txBody>
            <a:bodyPr wrap="none" rtlCol="0" anchor="ctr">
              <a:spAutoFit/>
            </a:bodyPr>
            <a:lstStyle/>
            <a:p>
              <a:pPr lvl="0" algn="ctr"/>
              <a:r>
                <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令和○年度「専修学校留学生の学びの支援推進事業」</a:t>
              </a:r>
              <a:r>
                <a:rPr kumimoji="1" lang="zh-TW"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（実態調査）企画提案書</a:t>
              </a:r>
              <a:r>
                <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　</a:t>
              </a:r>
              <a:r>
                <a:rPr kumimoji="1" lang="en-US" altLang="ja-JP"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a:t>
              </a:r>
              <a:fld id="{C22BDEFC-2EBD-4631-AC6E-1FA082F69B7C}" type="slidenum">
                <a:rPr lang="en-US" altLang="ja-JP" b="1" spc="-120" smtClean="0">
                  <a:solidFill>
                    <a:prstClr val="white"/>
                  </a:solidFill>
                  <a:latin typeface="メイリオ" panose="020B0604030504040204" pitchFamily="50" charset="-128"/>
                  <a:ea typeface="メイリオ" panose="020B0604030504040204" pitchFamily="50" charset="-128"/>
                </a:rPr>
                <a:pPr lvl="0" algn="ctr"/>
                <a:t>5</a:t>
              </a:fld>
              <a:r>
                <a:rPr kumimoji="1" lang="en-US" altLang="ja-JP"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/10)</a:t>
              </a:r>
              <a:endPar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571403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26A3FABC-3DEE-4553-8509-8BE67925751E}"/>
              </a:ext>
            </a:extLst>
          </p:cNvPr>
          <p:cNvSpPr/>
          <p:nvPr/>
        </p:nvSpPr>
        <p:spPr>
          <a:xfrm>
            <a:off x="103204" y="752729"/>
            <a:ext cx="4875000" cy="6067171"/>
          </a:xfrm>
          <a:prstGeom prst="rect">
            <a:avLst/>
          </a:prstGeom>
          <a:noFill/>
          <a:ln w="38100" cmpd="dbl">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過去５年程度までの期間における実績を記載すること。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これまでに申請者が受託した文部科学省の専修学校関係委託事業について、事業名及び当該事業の成果の申請時点までの実績等（受託事業の成果の活用状況、カリキュラムやプログラムについては他の専修学校等への普及・活用状況）を簡潔に記載するこ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　その際、代表的な取組についてはその成果報告書を提出すること。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　なお、提出方法は、受託事業の成果報告書を掲載しているウェブサイトがある場合は、その</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URL</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を記載することとし、ウェブサイトで公開していない場合には、成果報告書の写（</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PDF</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データ）を本企画提案書の別紙として添付すること。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▼複数の受託実績がある場合は、網羅的にすべてを記載する必要はなく、今回の提案内容と関連が深い取組の実績等について記載すること。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文部科学省の専修学校関係委託事業の受託実績がない場合、文部科学省の他の委託事業及び他省庁の委託事業等のうち、今回の提案内容と関連の深い取組の実績について記載するとともに成果報告書を本企画提案書の別紙として添付するこ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　なお、提出方法は文部科学省の専修学校関係委託事業に関する実績の提出方法に準ずること。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１１ポイント以上とすること。記載すべき事項が多く、枠に入り切らない場合のみ文字のポイントを調整しても構わないが、極端に小さくならないよう注意すること。</a:t>
            </a:r>
          </a:p>
        </p:txBody>
      </p:sp>
      <p:sp>
        <p:nvSpPr>
          <p:cNvPr id="15" name="正方形/長方形 14">
            <a:extLst>
              <a:ext uri="{FF2B5EF4-FFF2-40B4-BE49-F238E27FC236}">
                <a16:creationId xmlns:a16="http://schemas.microsoft.com/office/drawing/2014/main" id="{1AD31EAA-5D81-465C-91ED-1F5EE1F8B8B4}"/>
              </a:ext>
            </a:extLst>
          </p:cNvPr>
          <p:cNvSpPr/>
          <p:nvPr/>
        </p:nvSpPr>
        <p:spPr>
          <a:xfrm>
            <a:off x="5159510" y="752729"/>
            <a:ext cx="4681113" cy="6067171"/>
          </a:xfrm>
          <a:prstGeom prst="rect">
            <a:avLst/>
          </a:prstGeom>
          <a:noFill/>
          <a:ln w="38100" cmpd="dbl">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▼事業の成果物をどこで、どのように活用することが見込まれるのか、またその実現可能性について、具体的に記載すること。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a:t>
            </a:r>
            <a:r>
              <a:rPr lang="ja-JP" altLang="en-US" sz="1200" dirty="0">
                <a:solidFill>
                  <a:srgbClr val="FFC000"/>
                </a:solidFill>
                <a:latin typeface="+mn-ea"/>
              </a:rPr>
              <a:t>記載すべき事項</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が多く、枠に入り切らない場合のみ文字のポイントを調整しても構わないが、極端に小さくならないよう注意すること。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1" name="角丸四角形 5">
            <a:extLst>
              <a:ext uri="{FF2B5EF4-FFF2-40B4-BE49-F238E27FC236}">
                <a16:creationId xmlns:a16="http://schemas.microsoft.com/office/drawing/2014/main" id="{D779020C-89E7-4523-8667-8CF2B4ABF80E}"/>
              </a:ext>
            </a:extLst>
          </p:cNvPr>
          <p:cNvSpPr/>
          <p:nvPr/>
        </p:nvSpPr>
        <p:spPr>
          <a:xfrm>
            <a:off x="5134223" y="373298"/>
            <a:ext cx="4201530" cy="307777"/>
          </a:xfrm>
          <a:prstGeom prst="roundRect">
            <a:avLst/>
          </a:prstGeom>
          <a:solidFill>
            <a:srgbClr val="FFFFCC"/>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lumMod val="50000"/>
                  </a:schemeClr>
                </a:solidFill>
                <a:latin typeface="メイリオ" panose="020B0604030504040204" pitchFamily="50" charset="-128"/>
                <a:ea typeface="メイリオ" panose="020B0604030504040204" pitchFamily="50" charset="-128"/>
              </a:rPr>
              <a:t>本事業終了後</a:t>
            </a:r>
            <a:r>
              <a:rPr lang="en-US" altLang="ja-JP" sz="1400" b="1" dirty="0">
                <a:solidFill>
                  <a:schemeClr val="bg1">
                    <a:lumMod val="50000"/>
                  </a:schemeClr>
                </a:solidFill>
                <a:latin typeface="メイリオ" panose="020B0604030504040204" pitchFamily="50" charset="-128"/>
                <a:ea typeface="メイリオ" panose="020B0604030504040204" pitchFamily="50" charset="-128"/>
              </a:rPr>
              <a:t>※</a:t>
            </a:r>
            <a:r>
              <a:rPr lang="ja-JP" altLang="en-US" sz="1400" b="1" dirty="0">
                <a:solidFill>
                  <a:schemeClr val="bg1">
                    <a:lumMod val="50000"/>
                  </a:schemeClr>
                </a:solidFill>
                <a:latin typeface="メイリオ" panose="020B0604030504040204" pitchFamily="50" charset="-128"/>
                <a:ea typeface="メイリオ" panose="020B0604030504040204" pitchFamily="50" charset="-128"/>
              </a:rPr>
              <a:t>の成果の活用方法・手法の提言</a:t>
            </a:r>
          </a:p>
        </p:txBody>
      </p:sp>
      <p:sp>
        <p:nvSpPr>
          <p:cNvPr id="12" name="角丸四角形 5">
            <a:extLst>
              <a:ext uri="{FF2B5EF4-FFF2-40B4-BE49-F238E27FC236}">
                <a16:creationId xmlns:a16="http://schemas.microsoft.com/office/drawing/2014/main" id="{29024A08-2E84-4725-A230-7A9FE733CC84}"/>
              </a:ext>
            </a:extLst>
          </p:cNvPr>
          <p:cNvSpPr/>
          <p:nvPr/>
        </p:nvSpPr>
        <p:spPr>
          <a:xfrm>
            <a:off x="104894" y="373297"/>
            <a:ext cx="4201530" cy="307777"/>
          </a:xfrm>
          <a:prstGeom prst="roundRect">
            <a:avLst/>
          </a:prstGeom>
          <a:solidFill>
            <a:srgbClr val="FFFFCC"/>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lumMod val="50000"/>
                  </a:schemeClr>
                </a:solidFill>
                <a:latin typeface="メイリオ" panose="020B0604030504040204" pitchFamily="50" charset="-128"/>
                <a:ea typeface="メイリオ" panose="020B0604030504040204" pitchFamily="50" charset="-128"/>
              </a:rPr>
              <a:t>提案者の専修学校関係委託事業にかかる実績</a:t>
            </a:r>
            <a:r>
              <a:rPr lang="en-US" altLang="ja-JP" sz="1400" b="1" dirty="0">
                <a:solidFill>
                  <a:schemeClr val="bg1">
                    <a:lumMod val="50000"/>
                  </a:schemeClr>
                </a:solidFill>
                <a:latin typeface="メイリオ" panose="020B0604030504040204" pitchFamily="50" charset="-128"/>
                <a:ea typeface="メイリオ" panose="020B0604030504040204" pitchFamily="50" charset="-128"/>
              </a:rPr>
              <a:t>※</a:t>
            </a:r>
          </a:p>
        </p:txBody>
      </p:sp>
      <p:grpSp>
        <p:nvGrpSpPr>
          <p:cNvPr id="13" name="グループ化 12">
            <a:extLst>
              <a:ext uri="{FF2B5EF4-FFF2-40B4-BE49-F238E27FC236}">
                <a16:creationId xmlns:a16="http://schemas.microsoft.com/office/drawing/2014/main" id="{9AC6E71B-08A5-4316-AD29-46E3805E8D6A}"/>
              </a:ext>
            </a:extLst>
          </p:cNvPr>
          <p:cNvGrpSpPr/>
          <p:nvPr/>
        </p:nvGrpSpPr>
        <p:grpSpPr>
          <a:xfrm>
            <a:off x="0" y="0"/>
            <a:ext cx="9906000" cy="369332"/>
            <a:chOff x="0" y="0"/>
            <a:chExt cx="9906000" cy="369332"/>
          </a:xfrm>
        </p:grpSpPr>
        <p:sp>
          <p:nvSpPr>
            <p:cNvPr id="18" name="正方形/長方形 17">
              <a:extLst>
                <a:ext uri="{FF2B5EF4-FFF2-40B4-BE49-F238E27FC236}">
                  <a16:creationId xmlns:a16="http://schemas.microsoft.com/office/drawing/2014/main" id="{2B07B3AC-2EE4-486A-93F0-48459B58AD76}"/>
                </a:ext>
              </a:extLst>
            </p:cNvPr>
            <p:cNvSpPr/>
            <p:nvPr/>
          </p:nvSpPr>
          <p:spPr>
            <a:xfrm>
              <a:off x="0" y="0"/>
              <a:ext cx="9906000" cy="3550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テキスト ボックス 18">
              <a:extLst>
                <a:ext uri="{FF2B5EF4-FFF2-40B4-BE49-F238E27FC236}">
                  <a16:creationId xmlns:a16="http://schemas.microsoft.com/office/drawing/2014/main" id="{229E9378-F741-4A83-B554-4E85C7FA18DA}"/>
                </a:ext>
              </a:extLst>
            </p:cNvPr>
            <p:cNvSpPr txBox="1"/>
            <p:nvPr/>
          </p:nvSpPr>
          <p:spPr>
            <a:xfrm>
              <a:off x="435096" y="0"/>
              <a:ext cx="9035807" cy="369332"/>
            </a:xfrm>
            <a:prstGeom prst="rect">
              <a:avLst/>
            </a:prstGeom>
            <a:noFill/>
          </p:spPr>
          <p:txBody>
            <a:bodyPr wrap="none" rtlCol="0" anchor="ctr">
              <a:spAutoFit/>
            </a:bodyPr>
            <a:lstStyle/>
            <a:p>
              <a:pPr lvl="0" algn="ctr"/>
              <a:r>
                <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令和○年度「専修学校留学生の学びの支援推進事業」</a:t>
              </a:r>
              <a:r>
                <a:rPr kumimoji="1" lang="zh-TW"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（実態調査）企画提案書</a:t>
              </a:r>
              <a:r>
                <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　</a:t>
              </a:r>
              <a:r>
                <a:rPr kumimoji="1" lang="en-US" altLang="ja-JP"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a:t>
              </a:r>
              <a:fld id="{C22BDEFC-2EBD-4631-AC6E-1FA082F69B7C}" type="slidenum">
                <a:rPr lang="en-US" altLang="ja-JP" b="1" spc="-120" smtClean="0">
                  <a:solidFill>
                    <a:prstClr val="white"/>
                  </a:solidFill>
                  <a:latin typeface="メイリオ" panose="020B0604030504040204" pitchFamily="50" charset="-128"/>
                  <a:ea typeface="メイリオ" panose="020B0604030504040204" pitchFamily="50" charset="-128"/>
                </a:rPr>
                <a:pPr lvl="0" algn="ctr"/>
                <a:t>6</a:t>
              </a:fld>
              <a:r>
                <a:rPr kumimoji="1" lang="en-US" altLang="ja-JP"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/10)</a:t>
              </a:r>
              <a:endPar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2230752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3673461" y="730143"/>
            <a:ext cx="1980000" cy="1830277"/>
          </a:xfrm>
          <a:prstGeom prst="rect">
            <a:avLst/>
          </a:prstGeom>
          <a:noFill/>
          <a:ln w="28575">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7030A0"/>
                </a:solidFill>
                <a:latin typeface="メイリオ" panose="020B0604030504040204" pitchFamily="50" charset="-128"/>
                <a:ea typeface="メイリオ" panose="020B0604030504040204" pitchFamily="50" charset="-128"/>
              </a:rPr>
              <a:t>◆人件費</a:t>
            </a:r>
            <a:endParaRPr kumimoji="1" lang="en-US" altLang="ja-JP" sz="800" u="sng" dirty="0">
              <a:solidFill>
                <a:srgbClr val="7030A0"/>
              </a:solidFill>
              <a:latin typeface="メイリオ" panose="020B0604030504040204" pitchFamily="50" charset="-128"/>
              <a:ea typeface="メイリオ" panose="020B0604030504040204" pitchFamily="50" charset="-128"/>
            </a:endParaRPr>
          </a:p>
          <a:p>
            <a:r>
              <a:rPr kumimoji="1" lang="ja-JP" altLang="en-US" sz="800" dirty="0">
                <a:solidFill>
                  <a:srgbClr val="FFC000"/>
                </a:solidFill>
                <a:latin typeface="メイリオ" panose="020B0604030504040204" pitchFamily="50" charset="-128"/>
                <a:ea typeface="メイリオ" panose="020B0604030504040204" pitchFamily="50" charset="-128"/>
              </a:rPr>
              <a:t>・事業専任職員賃金　</a:t>
            </a:r>
            <a:r>
              <a:rPr lang="ja-JP" altLang="en-US" sz="800" dirty="0">
                <a:solidFill>
                  <a:srgbClr val="FFC000"/>
                </a:solidFill>
                <a:latin typeface="メイリオ" panose="020B0604030504040204" pitchFamily="50" charset="-128"/>
                <a:ea typeface="メイリオ" panose="020B0604030504040204" pitchFamily="50" charset="-128"/>
              </a:rPr>
              <a:t>〇千円</a:t>
            </a:r>
            <a:r>
              <a:rPr lang="en-US" altLang="ja-JP" sz="800" dirty="0">
                <a:solidFill>
                  <a:srgbClr val="FFC000"/>
                </a:solidFill>
                <a:latin typeface="メイリオ" panose="020B0604030504040204" pitchFamily="50" charset="-128"/>
                <a:ea typeface="メイリオ" panose="020B0604030504040204" pitchFamily="50" charset="-128"/>
              </a:rPr>
              <a:t>×</a:t>
            </a:r>
            <a:r>
              <a:rPr lang="ja-JP" altLang="en-US" sz="800" dirty="0">
                <a:solidFill>
                  <a:srgbClr val="FFC000"/>
                </a:solidFill>
                <a:latin typeface="メイリオ" panose="020B0604030504040204" pitchFamily="50" charset="-128"/>
                <a:ea typeface="メイリオ" panose="020B0604030504040204" pitchFamily="50" charset="-128"/>
              </a:rPr>
              <a:t>〇月</a:t>
            </a:r>
            <a:endParaRPr lang="en-US" altLang="ja-JP" sz="800" dirty="0">
              <a:solidFill>
                <a:srgbClr val="FFC000"/>
              </a:solidFill>
              <a:latin typeface="メイリオ" panose="020B0604030504040204" pitchFamily="50" charset="-128"/>
              <a:ea typeface="メイリオ" panose="020B0604030504040204" pitchFamily="50" charset="-128"/>
            </a:endParaRPr>
          </a:p>
          <a:p>
            <a:r>
              <a:rPr kumimoji="1" lang="ja-JP" altLang="en-US" sz="800" dirty="0">
                <a:solidFill>
                  <a:srgbClr val="FFC000"/>
                </a:solidFill>
                <a:latin typeface="メイリオ" panose="020B0604030504040204" pitchFamily="50" charset="-128"/>
                <a:ea typeface="メイリオ" panose="020B0604030504040204" pitchFamily="50" charset="-128"/>
              </a:rPr>
              <a:t>・ｺｰﾃﾞｨﾈｰﾀｰ賃金　　　</a:t>
            </a:r>
            <a:r>
              <a:rPr lang="ja-JP" altLang="en-US" sz="800" dirty="0">
                <a:solidFill>
                  <a:srgbClr val="FFC000"/>
                </a:solidFill>
                <a:latin typeface="メイリオ" panose="020B0604030504040204" pitchFamily="50" charset="-128"/>
                <a:ea typeface="メイリオ" panose="020B0604030504040204" pitchFamily="50" charset="-128"/>
              </a:rPr>
              <a:t>〇千円</a:t>
            </a:r>
            <a:r>
              <a:rPr lang="en-US" altLang="ja-JP" sz="800" dirty="0">
                <a:solidFill>
                  <a:srgbClr val="FFC000"/>
                </a:solidFill>
                <a:latin typeface="メイリオ" panose="020B0604030504040204" pitchFamily="50" charset="-128"/>
                <a:ea typeface="メイリオ" panose="020B0604030504040204" pitchFamily="50" charset="-128"/>
              </a:rPr>
              <a:t>×</a:t>
            </a:r>
            <a:r>
              <a:rPr lang="ja-JP" altLang="en-US" sz="800" dirty="0">
                <a:solidFill>
                  <a:srgbClr val="FFC000"/>
                </a:solidFill>
                <a:latin typeface="メイリオ" panose="020B0604030504040204" pitchFamily="50" charset="-128"/>
                <a:ea typeface="メイリオ" panose="020B0604030504040204" pitchFamily="50" charset="-128"/>
              </a:rPr>
              <a:t>〇月</a:t>
            </a:r>
            <a:endParaRPr lang="en-US" altLang="ja-JP" sz="800" dirty="0">
              <a:solidFill>
                <a:srgbClr val="FFC000"/>
              </a:solidFill>
              <a:latin typeface="メイリオ" panose="020B0604030504040204" pitchFamily="50" charset="-128"/>
              <a:ea typeface="メイリオ" panose="020B0604030504040204" pitchFamily="50" charset="-128"/>
            </a:endParaRPr>
          </a:p>
          <a:p>
            <a:r>
              <a:rPr kumimoji="1" lang="ja-JP" altLang="en-US" sz="800" dirty="0">
                <a:solidFill>
                  <a:srgbClr val="FFC000"/>
                </a:solidFill>
                <a:latin typeface="メイリオ" panose="020B0604030504040204" pitchFamily="50" charset="-128"/>
                <a:ea typeface="メイリオ" panose="020B0604030504040204" pitchFamily="50" charset="-128"/>
              </a:rPr>
              <a:t>・人件費附帯経費　　　　〇〇千円</a:t>
            </a:r>
            <a:endParaRPr lang="en-US" altLang="ja-JP" sz="800" dirty="0">
              <a:solidFill>
                <a:srgbClr val="FFC000"/>
              </a:solidFill>
              <a:latin typeface="メイリオ" panose="020B0604030504040204" pitchFamily="50" charset="-128"/>
              <a:ea typeface="メイリオ" panose="020B0604030504040204" pitchFamily="50" charset="-128"/>
            </a:endParaRPr>
          </a:p>
          <a:p>
            <a:endParaRPr kumimoji="1" lang="en-US" altLang="ja-JP" sz="800" dirty="0">
              <a:solidFill>
                <a:srgbClr val="FFC000"/>
              </a:solidFill>
              <a:latin typeface="メイリオ" panose="020B0604030504040204" pitchFamily="50" charset="-128"/>
              <a:ea typeface="メイリオ" panose="020B0604030504040204" pitchFamily="50" charset="-128"/>
            </a:endParaRPr>
          </a:p>
          <a:p>
            <a:endParaRPr lang="en-US" altLang="ja-JP" sz="800" dirty="0">
              <a:solidFill>
                <a:srgbClr val="FFC000"/>
              </a:solidFill>
              <a:latin typeface="メイリオ" panose="020B0604030504040204" pitchFamily="50" charset="-128"/>
              <a:ea typeface="メイリオ" panose="020B0604030504040204" pitchFamily="50" charset="-128"/>
            </a:endParaRPr>
          </a:p>
          <a:p>
            <a:endParaRPr kumimoji="1" lang="en-US" altLang="ja-JP" sz="800" dirty="0">
              <a:solidFill>
                <a:srgbClr val="FFC000"/>
              </a:solidFill>
              <a:latin typeface="メイリオ" panose="020B0604030504040204" pitchFamily="50" charset="-128"/>
              <a:ea typeface="メイリオ" panose="020B0604030504040204" pitchFamily="50" charset="-128"/>
            </a:endParaRPr>
          </a:p>
          <a:p>
            <a:endParaRPr lang="en-US" altLang="ja-JP" sz="800" dirty="0">
              <a:solidFill>
                <a:srgbClr val="FFC000"/>
              </a:solidFill>
              <a:latin typeface="メイリオ" panose="020B0604030504040204" pitchFamily="50" charset="-128"/>
              <a:ea typeface="メイリオ" panose="020B0604030504040204" pitchFamily="50" charset="-128"/>
            </a:endParaRPr>
          </a:p>
          <a:p>
            <a:r>
              <a:rPr kumimoji="1" lang="ja-JP" altLang="en-US" sz="800" dirty="0">
                <a:solidFill>
                  <a:srgbClr val="FFC000"/>
                </a:solidFill>
                <a:latin typeface="メイリオ" panose="020B0604030504040204" pitchFamily="50" charset="-128"/>
                <a:ea typeface="メイリオ" panose="020B0604030504040204" pitchFamily="50" charset="-128"/>
              </a:rPr>
              <a:t>　　　　　　　　　　　合計〇〇〇円</a:t>
            </a:r>
            <a:endParaRPr kumimoji="1" lang="en-US" altLang="ja-JP" sz="800" dirty="0">
              <a:solidFill>
                <a:srgbClr val="FFC000"/>
              </a:solidFill>
              <a:latin typeface="メイリオ" panose="020B0604030504040204" pitchFamily="50" charset="-128"/>
              <a:ea typeface="メイリオ" panose="020B0604030504040204" pitchFamily="50" charset="-128"/>
            </a:endParaRPr>
          </a:p>
        </p:txBody>
      </p:sp>
      <p:sp>
        <p:nvSpPr>
          <p:cNvPr id="23" name="正方形/長方形 22"/>
          <p:cNvSpPr/>
          <p:nvPr/>
        </p:nvSpPr>
        <p:spPr>
          <a:xfrm>
            <a:off x="3686678" y="2697275"/>
            <a:ext cx="1980000" cy="1842079"/>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latin typeface="メイリオ" panose="020B0604030504040204" pitchFamily="50" charset="-128"/>
                <a:ea typeface="メイリオ" panose="020B0604030504040204" pitchFamily="50" charset="-128"/>
              </a:rPr>
              <a:t>◆借損料</a:t>
            </a:r>
            <a:endParaRPr lang="en-US" altLang="ja-JP" sz="800" u="sng" dirty="0">
              <a:solidFill>
                <a:srgbClr val="92D050"/>
              </a:solidFill>
              <a:latin typeface="メイリオ" panose="020B0604030504040204" pitchFamily="50" charset="-128"/>
              <a:ea typeface="メイリオ" panose="020B0604030504040204" pitchFamily="50" charset="-128"/>
            </a:endParaRPr>
          </a:p>
          <a:p>
            <a:r>
              <a:rPr lang="ja-JP" altLang="en-US" sz="800" dirty="0">
                <a:solidFill>
                  <a:srgbClr val="FFC000"/>
                </a:solidFill>
                <a:latin typeface="メイリオ" panose="020B0604030504040204" pitchFamily="50" charset="-128"/>
                <a:ea typeface="メイリオ" panose="020B0604030504040204" pitchFamily="50" charset="-128"/>
              </a:rPr>
              <a:t>・企画推進委員会会議室借料</a:t>
            </a:r>
            <a:br>
              <a:rPr lang="en-US" altLang="ja-JP" sz="800" dirty="0">
                <a:solidFill>
                  <a:srgbClr val="FFC000"/>
                </a:solidFill>
                <a:latin typeface="メイリオ" panose="020B0604030504040204" pitchFamily="50" charset="-128"/>
                <a:ea typeface="メイリオ" panose="020B0604030504040204" pitchFamily="50" charset="-128"/>
              </a:rPr>
            </a:br>
            <a:r>
              <a:rPr lang="ja-JP" altLang="en-US" sz="800" dirty="0">
                <a:solidFill>
                  <a:srgbClr val="FFC000"/>
                </a:solidFill>
                <a:latin typeface="メイリオ" panose="020B0604030504040204" pitchFamily="50" charset="-128"/>
                <a:ea typeface="メイリオ" panose="020B0604030504040204" pitchFamily="50" charset="-128"/>
              </a:rPr>
              <a:t>　　　　　　　〇〇千円</a:t>
            </a:r>
            <a:r>
              <a:rPr lang="en-US" altLang="ja-JP" sz="800" dirty="0">
                <a:solidFill>
                  <a:srgbClr val="FFC000"/>
                </a:solidFill>
                <a:latin typeface="メイリオ" panose="020B0604030504040204" pitchFamily="50" charset="-128"/>
                <a:ea typeface="メイリオ" panose="020B0604030504040204" pitchFamily="50" charset="-128"/>
              </a:rPr>
              <a:t>×</a:t>
            </a:r>
            <a:r>
              <a:rPr lang="ja-JP" altLang="en-US" sz="800" dirty="0">
                <a:solidFill>
                  <a:srgbClr val="FFC000"/>
                </a:solidFill>
                <a:latin typeface="メイリオ" panose="020B0604030504040204" pitchFamily="50" charset="-128"/>
                <a:ea typeface="メイリオ" panose="020B0604030504040204" pitchFamily="50" charset="-128"/>
              </a:rPr>
              <a:t>〇回</a:t>
            </a:r>
            <a:endParaRPr lang="en-US" altLang="ja-JP" sz="800" dirty="0">
              <a:solidFill>
                <a:srgbClr val="FFC000"/>
              </a:solidFill>
              <a:latin typeface="メイリオ" panose="020B0604030504040204" pitchFamily="50" charset="-128"/>
              <a:ea typeface="メイリオ" panose="020B0604030504040204" pitchFamily="50" charset="-128"/>
            </a:endParaRPr>
          </a:p>
          <a:p>
            <a:pPr marL="88900" indent="-88900"/>
            <a:r>
              <a:rPr lang="ja-JP" altLang="en-US" sz="800" dirty="0">
                <a:solidFill>
                  <a:srgbClr val="FFC000"/>
                </a:solidFill>
                <a:latin typeface="メイリオ" panose="020B0604030504040204" pitchFamily="50" charset="-128"/>
                <a:ea typeface="メイリオ" panose="020B0604030504040204" pitchFamily="50" charset="-128"/>
              </a:rPr>
              <a:t>・受け入れ体制構築分科会会議室借料　　　　　　　</a:t>
            </a:r>
            <a:endParaRPr lang="en-US" altLang="ja-JP" sz="800" dirty="0">
              <a:solidFill>
                <a:srgbClr val="FFC000"/>
              </a:solidFill>
              <a:latin typeface="メイリオ" panose="020B0604030504040204" pitchFamily="50" charset="-128"/>
              <a:ea typeface="メイリオ" panose="020B0604030504040204" pitchFamily="50" charset="-128"/>
            </a:endParaRPr>
          </a:p>
          <a:p>
            <a:pPr marL="88900" indent="-88900"/>
            <a:r>
              <a:rPr lang="ja-JP" altLang="en-US" sz="800" dirty="0">
                <a:solidFill>
                  <a:srgbClr val="FFC000"/>
                </a:solidFill>
                <a:latin typeface="メイリオ" panose="020B0604030504040204" pitchFamily="50" charset="-128"/>
                <a:ea typeface="メイリオ" panose="020B0604030504040204" pitchFamily="50" charset="-128"/>
              </a:rPr>
              <a:t>　　　　　　　〇〇千円</a:t>
            </a:r>
            <a:r>
              <a:rPr lang="en-US" altLang="ja-JP" sz="800" dirty="0">
                <a:solidFill>
                  <a:srgbClr val="FFC000"/>
                </a:solidFill>
                <a:latin typeface="メイリオ" panose="020B0604030504040204" pitchFamily="50" charset="-128"/>
                <a:ea typeface="メイリオ" panose="020B0604030504040204" pitchFamily="50" charset="-128"/>
              </a:rPr>
              <a:t>×</a:t>
            </a:r>
            <a:r>
              <a:rPr lang="ja-JP" altLang="en-US" sz="800" dirty="0">
                <a:solidFill>
                  <a:srgbClr val="FFC000"/>
                </a:solidFill>
                <a:latin typeface="メイリオ" panose="020B0604030504040204" pitchFamily="50" charset="-128"/>
                <a:ea typeface="メイリオ" panose="020B0604030504040204" pitchFamily="50" charset="-128"/>
              </a:rPr>
              <a:t>〇回</a:t>
            </a:r>
            <a:endParaRPr lang="en-US" altLang="ja-JP" sz="800" dirty="0">
              <a:solidFill>
                <a:srgbClr val="FFC000"/>
              </a:solidFill>
              <a:latin typeface="メイリオ" panose="020B0604030504040204" pitchFamily="50" charset="-128"/>
              <a:ea typeface="メイリオ" panose="020B0604030504040204" pitchFamily="50" charset="-128"/>
            </a:endParaRPr>
          </a:p>
          <a:p>
            <a:r>
              <a:rPr lang="ja-JP" altLang="en-US" sz="800" dirty="0">
                <a:solidFill>
                  <a:srgbClr val="FFC000"/>
                </a:solidFill>
                <a:latin typeface="メイリオ" panose="020B0604030504040204" pitchFamily="50" charset="-128"/>
                <a:ea typeface="メイリオ" panose="020B0604030504040204" pitchFamily="50" charset="-128"/>
              </a:rPr>
              <a:t>・ｻｰﾊﾞｰﾚﾝﾀﾙ代</a:t>
            </a:r>
            <a:endParaRPr lang="en-US" altLang="ja-JP" sz="800" dirty="0">
              <a:solidFill>
                <a:srgbClr val="FFC000"/>
              </a:solidFill>
              <a:latin typeface="メイリオ" panose="020B0604030504040204" pitchFamily="50" charset="-128"/>
              <a:ea typeface="メイリオ" panose="020B0604030504040204" pitchFamily="50" charset="-128"/>
            </a:endParaRPr>
          </a:p>
          <a:p>
            <a:r>
              <a:rPr lang="ja-JP" altLang="en-US" sz="800" dirty="0">
                <a:solidFill>
                  <a:srgbClr val="FFC000"/>
                </a:solidFill>
                <a:latin typeface="メイリオ" panose="020B0604030504040204" pitchFamily="50" charset="-128"/>
                <a:ea typeface="メイリオ" panose="020B0604030504040204" pitchFamily="50" charset="-128"/>
              </a:rPr>
              <a:t>　　　　　　　〇〇千円</a:t>
            </a:r>
            <a:r>
              <a:rPr lang="en-US" altLang="ja-JP" sz="800" dirty="0">
                <a:solidFill>
                  <a:srgbClr val="FFC000"/>
                </a:solidFill>
                <a:latin typeface="メイリオ" panose="020B0604030504040204" pitchFamily="50" charset="-128"/>
                <a:ea typeface="メイリオ" panose="020B0604030504040204" pitchFamily="50" charset="-128"/>
              </a:rPr>
              <a:t>×</a:t>
            </a:r>
            <a:r>
              <a:rPr lang="ja-JP" altLang="en-US" sz="800" dirty="0">
                <a:solidFill>
                  <a:srgbClr val="FFC000"/>
                </a:solidFill>
                <a:latin typeface="メイリオ" panose="020B0604030504040204" pitchFamily="50" charset="-128"/>
                <a:ea typeface="メイリオ" panose="020B0604030504040204" pitchFamily="50" charset="-128"/>
              </a:rPr>
              <a:t>〇月</a:t>
            </a:r>
            <a:endParaRPr lang="en-US" altLang="ja-JP" sz="800" dirty="0">
              <a:solidFill>
                <a:srgbClr val="FFC000"/>
              </a:solidFill>
              <a:latin typeface="メイリオ" panose="020B0604030504040204" pitchFamily="50" charset="-128"/>
              <a:ea typeface="メイリオ" panose="020B0604030504040204" pitchFamily="50" charset="-128"/>
            </a:endParaRPr>
          </a:p>
          <a:p>
            <a:endParaRPr lang="en-US" altLang="ja-JP" sz="800" dirty="0">
              <a:solidFill>
                <a:srgbClr val="FFC000"/>
              </a:solidFill>
              <a:latin typeface="メイリオ" panose="020B0604030504040204" pitchFamily="50" charset="-128"/>
              <a:ea typeface="メイリオ" panose="020B0604030504040204" pitchFamily="50" charset="-128"/>
            </a:endParaRPr>
          </a:p>
          <a:p>
            <a:r>
              <a:rPr lang="ja-JP" altLang="en-US" sz="800" dirty="0">
                <a:solidFill>
                  <a:srgbClr val="FFC000"/>
                </a:solidFill>
                <a:latin typeface="メイリオ" panose="020B0604030504040204" pitchFamily="50" charset="-128"/>
                <a:ea typeface="メイリオ" panose="020B0604030504040204" pitchFamily="50" charset="-128"/>
              </a:rPr>
              <a:t>　　　　　　　　　　　合計〇〇〇円</a:t>
            </a:r>
            <a:endParaRPr lang="en-US" altLang="ja-JP" sz="800" dirty="0">
              <a:solidFill>
                <a:srgbClr val="FFC000"/>
              </a:solidFill>
              <a:latin typeface="メイリオ" panose="020B0604030504040204" pitchFamily="50" charset="-128"/>
              <a:ea typeface="メイリオ" panose="020B0604030504040204" pitchFamily="50" charset="-128"/>
            </a:endParaRPr>
          </a:p>
          <a:p>
            <a:pPr lvl="0"/>
            <a:endParaRPr lang="ja-JP" altLang="en-US" sz="800" dirty="0">
              <a:solidFill>
                <a:schemeClr val="bg1">
                  <a:lumMod val="75000"/>
                </a:schemeClr>
              </a:solidFill>
              <a:latin typeface="メイリオ" panose="020B0604030504040204" pitchFamily="50" charset="-128"/>
              <a:ea typeface="メイリオ" panose="020B0604030504040204" pitchFamily="50" charset="-128"/>
            </a:endParaRPr>
          </a:p>
        </p:txBody>
      </p:sp>
      <p:sp>
        <p:nvSpPr>
          <p:cNvPr id="24" name="正方形/長方形 23"/>
          <p:cNvSpPr/>
          <p:nvPr/>
        </p:nvSpPr>
        <p:spPr>
          <a:xfrm>
            <a:off x="3688272" y="4729966"/>
            <a:ext cx="1980000" cy="1857444"/>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latin typeface="メイリオ" panose="020B0604030504040204" pitchFamily="50" charset="-128"/>
                <a:ea typeface="メイリオ" panose="020B0604030504040204" pitchFamily="50" charset="-128"/>
              </a:rPr>
              <a:t>◆通信運搬費</a:t>
            </a:r>
            <a:endParaRPr lang="en-US" altLang="ja-JP" sz="800" u="sng" dirty="0">
              <a:solidFill>
                <a:srgbClr val="92D050"/>
              </a:solidFill>
              <a:latin typeface="メイリオ" panose="020B0604030504040204" pitchFamily="50" charset="-128"/>
              <a:ea typeface="メイリオ" panose="020B0604030504040204" pitchFamily="50" charset="-128"/>
            </a:endParaRPr>
          </a:p>
          <a:p>
            <a:pPr lvl="0"/>
            <a:r>
              <a:rPr lang="ja-JP" altLang="en-US" sz="800" dirty="0">
                <a:solidFill>
                  <a:srgbClr val="FFC000"/>
                </a:solidFill>
                <a:latin typeface="メイリオ" panose="020B0604030504040204" pitchFamily="50" charset="-128"/>
                <a:ea typeface="メイリオ" panose="020B0604030504040204" pitchFamily="50" charset="-128"/>
              </a:rPr>
              <a:t>・報告書郵送費　　〇円</a:t>
            </a:r>
            <a:r>
              <a:rPr lang="en-US" altLang="ja-JP" sz="800" dirty="0">
                <a:solidFill>
                  <a:srgbClr val="FFC000"/>
                </a:solidFill>
                <a:latin typeface="メイリオ" panose="020B0604030504040204" pitchFamily="50" charset="-128"/>
                <a:ea typeface="メイリオ" panose="020B0604030504040204" pitchFamily="50" charset="-128"/>
              </a:rPr>
              <a:t>×</a:t>
            </a:r>
            <a:r>
              <a:rPr lang="ja-JP" altLang="en-US" sz="800" dirty="0">
                <a:solidFill>
                  <a:srgbClr val="FFC000"/>
                </a:solidFill>
                <a:latin typeface="メイリオ" panose="020B0604030504040204" pitchFamily="50" charset="-128"/>
                <a:ea typeface="メイリオ" panose="020B0604030504040204" pitchFamily="50" charset="-128"/>
              </a:rPr>
              <a:t>〇箇所</a:t>
            </a:r>
            <a:endParaRPr lang="en-US" altLang="ja-JP" sz="800" dirty="0">
              <a:solidFill>
                <a:srgbClr val="FFC000"/>
              </a:solidFill>
              <a:latin typeface="メイリオ" panose="020B0604030504040204" pitchFamily="50" charset="-128"/>
              <a:ea typeface="メイリオ" panose="020B0604030504040204" pitchFamily="50" charset="-128"/>
            </a:endParaRPr>
          </a:p>
          <a:p>
            <a:pPr lvl="0"/>
            <a:r>
              <a:rPr lang="ja-JP" altLang="en-US" sz="800" dirty="0">
                <a:solidFill>
                  <a:srgbClr val="FFC000"/>
                </a:solidFill>
                <a:latin typeface="メイリオ" panose="020B0604030504040204" pitchFamily="50" charset="-128"/>
                <a:ea typeface="メイリオ" panose="020B0604030504040204" pitchFamily="50" charset="-128"/>
              </a:rPr>
              <a:t>・実証講座案内郵送　〇円</a:t>
            </a:r>
            <a:r>
              <a:rPr lang="en-US" altLang="ja-JP" sz="800" dirty="0">
                <a:solidFill>
                  <a:srgbClr val="FFC000"/>
                </a:solidFill>
                <a:latin typeface="メイリオ" panose="020B0604030504040204" pitchFamily="50" charset="-128"/>
                <a:ea typeface="メイリオ" panose="020B0604030504040204" pitchFamily="50" charset="-128"/>
              </a:rPr>
              <a:t>×</a:t>
            </a:r>
            <a:r>
              <a:rPr lang="ja-JP" altLang="en-US" sz="800" dirty="0">
                <a:solidFill>
                  <a:srgbClr val="FFC000"/>
                </a:solidFill>
                <a:latin typeface="メイリオ" panose="020B0604030504040204" pitchFamily="50" charset="-128"/>
                <a:ea typeface="メイリオ" panose="020B0604030504040204" pitchFamily="50" charset="-128"/>
              </a:rPr>
              <a:t>〇箇所</a:t>
            </a:r>
            <a:endParaRPr lang="en-US" altLang="ja-JP" sz="800" dirty="0">
              <a:solidFill>
                <a:srgbClr val="FFC000"/>
              </a:solidFill>
              <a:latin typeface="メイリオ" panose="020B0604030504040204" pitchFamily="50" charset="-128"/>
              <a:ea typeface="メイリオ" panose="020B0604030504040204" pitchFamily="50" charset="-128"/>
            </a:endParaRPr>
          </a:p>
          <a:p>
            <a:pPr lvl="0"/>
            <a:r>
              <a:rPr lang="ja-JP" altLang="en-US" sz="800" dirty="0">
                <a:solidFill>
                  <a:srgbClr val="FFC000"/>
                </a:solidFill>
                <a:latin typeface="メイリオ" panose="020B0604030504040204" pitchFamily="50" charset="-128"/>
                <a:ea typeface="メイリオ" panose="020B0604030504040204" pitchFamily="50" charset="-128"/>
              </a:rPr>
              <a:t>　</a:t>
            </a:r>
            <a:endParaRPr lang="en-US" altLang="ja-JP" sz="800" dirty="0">
              <a:solidFill>
                <a:srgbClr val="FFC000"/>
              </a:solidFill>
              <a:latin typeface="メイリオ" panose="020B0604030504040204" pitchFamily="50" charset="-128"/>
              <a:ea typeface="メイリオ" panose="020B0604030504040204" pitchFamily="50" charset="-128"/>
            </a:endParaRPr>
          </a:p>
          <a:p>
            <a:pPr lvl="0"/>
            <a:endParaRPr lang="en-US" altLang="ja-JP" sz="800" dirty="0">
              <a:solidFill>
                <a:srgbClr val="FFC000"/>
              </a:solidFill>
              <a:latin typeface="メイリオ" panose="020B0604030504040204" pitchFamily="50" charset="-128"/>
              <a:ea typeface="メイリオ" panose="020B0604030504040204" pitchFamily="50" charset="-128"/>
            </a:endParaRPr>
          </a:p>
          <a:p>
            <a:pPr lvl="0"/>
            <a:endParaRPr lang="en-US" altLang="ja-JP" sz="800" dirty="0">
              <a:solidFill>
                <a:srgbClr val="FFC000"/>
              </a:solidFill>
              <a:latin typeface="メイリオ" panose="020B0604030504040204" pitchFamily="50" charset="-128"/>
              <a:ea typeface="メイリオ" panose="020B0604030504040204" pitchFamily="50" charset="-128"/>
            </a:endParaRPr>
          </a:p>
          <a:p>
            <a:pPr lvl="0"/>
            <a:r>
              <a:rPr lang="ja-JP" altLang="en-US" sz="800" dirty="0">
                <a:solidFill>
                  <a:srgbClr val="FFC000"/>
                </a:solidFill>
                <a:latin typeface="メイリオ" panose="020B0604030504040204" pitchFamily="50" charset="-128"/>
                <a:ea typeface="メイリオ" panose="020B0604030504040204" pitchFamily="50" charset="-128"/>
              </a:rPr>
              <a:t>　</a:t>
            </a:r>
            <a:endParaRPr lang="en-US" altLang="ja-JP" sz="800" dirty="0">
              <a:solidFill>
                <a:srgbClr val="FFC000"/>
              </a:solidFill>
              <a:latin typeface="メイリオ" panose="020B0604030504040204" pitchFamily="50" charset="-128"/>
              <a:ea typeface="メイリオ" panose="020B0604030504040204" pitchFamily="50" charset="-128"/>
            </a:endParaRPr>
          </a:p>
          <a:p>
            <a:pPr lvl="0"/>
            <a:r>
              <a:rPr lang="ja-JP" altLang="en-US" sz="800" dirty="0">
                <a:solidFill>
                  <a:srgbClr val="FFC000"/>
                </a:solidFill>
                <a:latin typeface="メイリオ" panose="020B0604030504040204" pitchFamily="50" charset="-128"/>
                <a:ea typeface="メイリオ" panose="020B0604030504040204" pitchFamily="50" charset="-128"/>
              </a:rPr>
              <a:t>　　　　　　　　　　　合計〇〇〇円</a:t>
            </a:r>
          </a:p>
        </p:txBody>
      </p:sp>
      <p:sp>
        <p:nvSpPr>
          <p:cNvPr id="28" name="正方形/長方形 27"/>
          <p:cNvSpPr/>
          <p:nvPr/>
        </p:nvSpPr>
        <p:spPr>
          <a:xfrm>
            <a:off x="5728327" y="720771"/>
            <a:ext cx="1980000" cy="1839649"/>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latin typeface="メイリオ" panose="020B0604030504040204" pitchFamily="50" charset="-128"/>
                <a:ea typeface="メイリオ" panose="020B0604030504040204" pitchFamily="50" charset="-128"/>
              </a:rPr>
              <a:t>◆諸謝金</a:t>
            </a:r>
            <a:endParaRPr lang="en-US" altLang="ja-JP" sz="800" u="sng" dirty="0">
              <a:solidFill>
                <a:srgbClr val="92D050"/>
              </a:solidFill>
              <a:latin typeface="メイリオ" panose="020B0604030504040204" pitchFamily="50" charset="-128"/>
              <a:ea typeface="メイリオ" panose="020B0604030504040204" pitchFamily="50" charset="-128"/>
            </a:endParaRPr>
          </a:p>
          <a:p>
            <a:r>
              <a:rPr lang="ja-JP" altLang="en-US" sz="800" dirty="0">
                <a:solidFill>
                  <a:srgbClr val="FFC000"/>
                </a:solidFill>
                <a:latin typeface="メイリオ" panose="020B0604030504040204" pitchFamily="50" charset="-128"/>
                <a:ea typeface="メイリオ" panose="020B0604030504040204" pitchFamily="50" charset="-128"/>
              </a:rPr>
              <a:t>・企画推進委員会謝金</a:t>
            </a:r>
            <a:br>
              <a:rPr lang="en-US" altLang="ja-JP" sz="800" dirty="0">
                <a:solidFill>
                  <a:srgbClr val="FFC000"/>
                </a:solidFill>
                <a:latin typeface="メイリオ" panose="020B0604030504040204" pitchFamily="50" charset="-128"/>
                <a:ea typeface="メイリオ" panose="020B0604030504040204" pitchFamily="50" charset="-128"/>
              </a:rPr>
            </a:br>
            <a:r>
              <a:rPr lang="ja-JP" altLang="en-US" sz="800" dirty="0">
                <a:solidFill>
                  <a:srgbClr val="FFC000"/>
                </a:solidFill>
                <a:latin typeface="メイリオ" panose="020B0604030504040204" pitchFamily="50" charset="-128"/>
                <a:ea typeface="メイリオ" panose="020B0604030504040204" pitchFamily="50" charset="-128"/>
              </a:rPr>
              <a:t>　　　　　〇千円</a:t>
            </a:r>
            <a:r>
              <a:rPr lang="en-US" altLang="ja-JP" sz="800" dirty="0">
                <a:solidFill>
                  <a:srgbClr val="FFC000"/>
                </a:solidFill>
                <a:latin typeface="メイリオ" panose="020B0604030504040204" pitchFamily="50" charset="-128"/>
                <a:ea typeface="メイリオ" panose="020B0604030504040204" pitchFamily="50" charset="-128"/>
              </a:rPr>
              <a:t>×</a:t>
            </a:r>
            <a:r>
              <a:rPr lang="ja-JP" altLang="en-US" sz="800" dirty="0">
                <a:solidFill>
                  <a:srgbClr val="FFC000"/>
                </a:solidFill>
                <a:latin typeface="メイリオ" panose="020B0604030504040204" pitchFamily="50" charset="-128"/>
                <a:ea typeface="メイリオ" panose="020B0604030504040204" pitchFamily="50" charset="-128"/>
              </a:rPr>
              <a:t>〇人</a:t>
            </a:r>
            <a:r>
              <a:rPr lang="en-US" altLang="ja-JP" sz="800" dirty="0">
                <a:solidFill>
                  <a:srgbClr val="FFC000"/>
                </a:solidFill>
                <a:latin typeface="メイリオ" panose="020B0604030504040204" pitchFamily="50" charset="-128"/>
                <a:ea typeface="メイリオ" panose="020B0604030504040204" pitchFamily="50" charset="-128"/>
              </a:rPr>
              <a:t>×</a:t>
            </a:r>
            <a:r>
              <a:rPr lang="ja-JP" altLang="en-US" sz="800" dirty="0">
                <a:solidFill>
                  <a:srgbClr val="FFC000"/>
                </a:solidFill>
                <a:latin typeface="メイリオ" panose="020B0604030504040204" pitchFamily="50" charset="-128"/>
                <a:ea typeface="メイリオ" panose="020B0604030504040204" pitchFamily="50" charset="-128"/>
              </a:rPr>
              <a:t>〇回</a:t>
            </a:r>
            <a:endParaRPr lang="en-US" altLang="ja-JP" sz="800" dirty="0">
              <a:solidFill>
                <a:srgbClr val="FFC000"/>
              </a:solidFill>
              <a:latin typeface="メイリオ" panose="020B0604030504040204" pitchFamily="50" charset="-128"/>
              <a:ea typeface="メイリオ" panose="020B0604030504040204" pitchFamily="50" charset="-128"/>
            </a:endParaRPr>
          </a:p>
          <a:p>
            <a:r>
              <a:rPr lang="ja-JP" altLang="en-US" sz="800" dirty="0">
                <a:solidFill>
                  <a:srgbClr val="FFC000"/>
                </a:solidFill>
                <a:latin typeface="メイリオ" panose="020B0604030504040204" pitchFamily="50" charset="-128"/>
                <a:ea typeface="メイリオ" panose="020B0604030504040204" pitchFamily="50" charset="-128"/>
              </a:rPr>
              <a:t>・受け入れ体制構築分科会</a:t>
            </a:r>
            <a:br>
              <a:rPr lang="en-US" altLang="ja-JP" sz="800" dirty="0">
                <a:solidFill>
                  <a:srgbClr val="FFC000"/>
                </a:solidFill>
                <a:latin typeface="メイリオ" panose="020B0604030504040204" pitchFamily="50" charset="-128"/>
                <a:ea typeface="メイリオ" panose="020B0604030504040204" pitchFamily="50" charset="-128"/>
              </a:rPr>
            </a:br>
            <a:r>
              <a:rPr lang="ja-JP" altLang="en-US" sz="800" dirty="0">
                <a:solidFill>
                  <a:srgbClr val="FFC000"/>
                </a:solidFill>
                <a:latin typeface="メイリオ" panose="020B0604030504040204" pitchFamily="50" charset="-128"/>
                <a:ea typeface="メイリオ" panose="020B0604030504040204" pitchFamily="50" charset="-128"/>
              </a:rPr>
              <a:t>　　　　　〇千円</a:t>
            </a:r>
            <a:r>
              <a:rPr lang="en-US" altLang="ja-JP" sz="800" dirty="0">
                <a:solidFill>
                  <a:srgbClr val="FFC000"/>
                </a:solidFill>
                <a:latin typeface="メイリオ" panose="020B0604030504040204" pitchFamily="50" charset="-128"/>
                <a:ea typeface="メイリオ" panose="020B0604030504040204" pitchFamily="50" charset="-128"/>
              </a:rPr>
              <a:t>×</a:t>
            </a:r>
            <a:r>
              <a:rPr lang="ja-JP" altLang="en-US" sz="800" dirty="0">
                <a:solidFill>
                  <a:srgbClr val="FFC000"/>
                </a:solidFill>
                <a:latin typeface="メイリオ" panose="020B0604030504040204" pitchFamily="50" charset="-128"/>
                <a:ea typeface="メイリオ" panose="020B0604030504040204" pitchFamily="50" charset="-128"/>
              </a:rPr>
              <a:t>〇人</a:t>
            </a:r>
            <a:r>
              <a:rPr lang="en-US" altLang="ja-JP" sz="800" dirty="0">
                <a:solidFill>
                  <a:srgbClr val="FFC000"/>
                </a:solidFill>
                <a:latin typeface="メイリオ" panose="020B0604030504040204" pitchFamily="50" charset="-128"/>
                <a:ea typeface="メイリオ" panose="020B0604030504040204" pitchFamily="50" charset="-128"/>
              </a:rPr>
              <a:t>×</a:t>
            </a:r>
            <a:r>
              <a:rPr lang="ja-JP" altLang="en-US" sz="800" dirty="0">
                <a:solidFill>
                  <a:srgbClr val="FFC000"/>
                </a:solidFill>
                <a:latin typeface="メイリオ" panose="020B0604030504040204" pitchFamily="50" charset="-128"/>
                <a:ea typeface="メイリオ" panose="020B0604030504040204" pitchFamily="50" charset="-128"/>
              </a:rPr>
              <a:t>〇回</a:t>
            </a:r>
            <a:endParaRPr lang="en-US" altLang="ja-JP" sz="800" dirty="0">
              <a:solidFill>
                <a:srgbClr val="FFC000"/>
              </a:solidFill>
              <a:latin typeface="メイリオ" panose="020B0604030504040204" pitchFamily="50" charset="-128"/>
              <a:ea typeface="メイリオ" panose="020B0604030504040204" pitchFamily="50" charset="-128"/>
            </a:endParaRPr>
          </a:p>
          <a:p>
            <a:r>
              <a:rPr lang="ja-JP" altLang="en-US" sz="800" dirty="0">
                <a:solidFill>
                  <a:srgbClr val="FFC000"/>
                </a:solidFill>
                <a:latin typeface="メイリオ" panose="020B0604030504040204" pitchFamily="50" charset="-128"/>
                <a:ea typeface="メイリオ" panose="020B0604030504040204" pitchFamily="50" charset="-128"/>
              </a:rPr>
              <a:t>・実証講座分科会</a:t>
            </a:r>
            <a:br>
              <a:rPr lang="en-US" altLang="ja-JP" sz="800" dirty="0">
                <a:solidFill>
                  <a:srgbClr val="FFC000"/>
                </a:solidFill>
                <a:latin typeface="メイリオ" panose="020B0604030504040204" pitchFamily="50" charset="-128"/>
                <a:ea typeface="メイリオ" panose="020B0604030504040204" pitchFamily="50" charset="-128"/>
              </a:rPr>
            </a:br>
            <a:r>
              <a:rPr lang="ja-JP" altLang="en-US" sz="800" dirty="0">
                <a:solidFill>
                  <a:srgbClr val="FFC000"/>
                </a:solidFill>
                <a:latin typeface="メイリオ" panose="020B0604030504040204" pitchFamily="50" charset="-128"/>
                <a:ea typeface="メイリオ" panose="020B0604030504040204" pitchFamily="50" charset="-128"/>
              </a:rPr>
              <a:t>　　　　　〇千円</a:t>
            </a:r>
            <a:r>
              <a:rPr lang="en-US" altLang="ja-JP" sz="800" dirty="0">
                <a:solidFill>
                  <a:srgbClr val="FFC000"/>
                </a:solidFill>
                <a:latin typeface="メイリオ" panose="020B0604030504040204" pitchFamily="50" charset="-128"/>
                <a:ea typeface="メイリオ" panose="020B0604030504040204" pitchFamily="50" charset="-128"/>
              </a:rPr>
              <a:t>×</a:t>
            </a:r>
            <a:r>
              <a:rPr lang="ja-JP" altLang="en-US" sz="800" dirty="0">
                <a:solidFill>
                  <a:srgbClr val="FFC000"/>
                </a:solidFill>
                <a:latin typeface="メイリオ" panose="020B0604030504040204" pitchFamily="50" charset="-128"/>
                <a:ea typeface="メイリオ" panose="020B0604030504040204" pitchFamily="50" charset="-128"/>
              </a:rPr>
              <a:t>〇人</a:t>
            </a:r>
            <a:r>
              <a:rPr lang="en-US" altLang="ja-JP" sz="800" dirty="0">
                <a:solidFill>
                  <a:srgbClr val="FFC000"/>
                </a:solidFill>
                <a:latin typeface="メイリオ" panose="020B0604030504040204" pitchFamily="50" charset="-128"/>
                <a:ea typeface="メイリオ" panose="020B0604030504040204" pitchFamily="50" charset="-128"/>
              </a:rPr>
              <a:t>×</a:t>
            </a:r>
            <a:r>
              <a:rPr lang="ja-JP" altLang="en-US" sz="800" dirty="0">
                <a:solidFill>
                  <a:srgbClr val="FFC000"/>
                </a:solidFill>
                <a:latin typeface="メイリオ" panose="020B0604030504040204" pitchFamily="50" charset="-128"/>
                <a:ea typeface="メイリオ" panose="020B0604030504040204" pitchFamily="50" charset="-128"/>
              </a:rPr>
              <a:t>〇回</a:t>
            </a:r>
            <a:endParaRPr lang="en-US" altLang="ja-JP" sz="800" dirty="0">
              <a:solidFill>
                <a:srgbClr val="FFC000"/>
              </a:solidFill>
              <a:latin typeface="メイリオ" panose="020B0604030504040204" pitchFamily="50" charset="-128"/>
              <a:ea typeface="メイリオ" panose="020B0604030504040204" pitchFamily="50" charset="-128"/>
            </a:endParaRPr>
          </a:p>
          <a:p>
            <a:r>
              <a:rPr lang="ja-JP" altLang="en-US" sz="800" dirty="0">
                <a:solidFill>
                  <a:srgbClr val="FFC000"/>
                </a:solidFill>
                <a:latin typeface="メイリオ" panose="020B0604030504040204" pitchFamily="50" charset="-128"/>
                <a:ea typeface="メイリオ" panose="020B0604030504040204" pitchFamily="50" charset="-128"/>
              </a:rPr>
              <a:t>　　</a:t>
            </a:r>
            <a:endParaRPr lang="en-US" altLang="ja-JP" sz="800" dirty="0">
              <a:solidFill>
                <a:srgbClr val="FFC000"/>
              </a:solidFill>
              <a:latin typeface="メイリオ" panose="020B0604030504040204" pitchFamily="50" charset="-128"/>
              <a:ea typeface="メイリオ" panose="020B0604030504040204" pitchFamily="50" charset="-128"/>
            </a:endParaRPr>
          </a:p>
          <a:p>
            <a:r>
              <a:rPr lang="ja-JP" altLang="en-US" sz="800" dirty="0">
                <a:solidFill>
                  <a:srgbClr val="FFC000"/>
                </a:solidFill>
                <a:latin typeface="メイリオ" panose="020B0604030504040204" pitchFamily="50" charset="-128"/>
                <a:ea typeface="メイリオ" panose="020B0604030504040204" pitchFamily="50" charset="-128"/>
              </a:rPr>
              <a:t>　　　　　　　　　　　合計〇〇〇円</a:t>
            </a:r>
            <a:endParaRPr lang="en-US" altLang="ja-JP" sz="800" dirty="0">
              <a:solidFill>
                <a:srgbClr val="FFC000"/>
              </a:solidFill>
              <a:latin typeface="メイリオ" panose="020B0604030504040204" pitchFamily="50" charset="-128"/>
              <a:ea typeface="メイリオ" panose="020B0604030504040204" pitchFamily="50" charset="-128"/>
            </a:endParaRPr>
          </a:p>
        </p:txBody>
      </p:sp>
      <p:sp>
        <p:nvSpPr>
          <p:cNvPr id="29" name="正方形/長方形 28"/>
          <p:cNvSpPr/>
          <p:nvPr/>
        </p:nvSpPr>
        <p:spPr>
          <a:xfrm>
            <a:off x="5728327" y="2697275"/>
            <a:ext cx="1980000" cy="1842256"/>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latin typeface="メイリオ" panose="020B0604030504040204" pitchFamily="50" charset="-128"/>
                <a:ea typeface="メイリオ" panose="020B0604030504040204" pitchFamily="50" charset="-128"/>
              </a:rPr>
              <a:t>◆消耗品費</a:t>
            </a:r>
            <a:endParaRPr kumimoji="1" lang="en-US" altLang="ja-JP" sz="800" u="sng" dirty="0">
              <a:solidFill>
                <a:srgbClr val="92D050"/>
              </a:solidFill>
              <a:latin typeface="メイリオ" panose="020B0604030504040204" pitchFamily="50" charset="-128"/>
              <a:ea typeface="メイリオ" panose="020B0604030504040204" pitchFamily="50" charset="-128"/>
            </a:endParaRPr>
          </a:p>
          <a:p>
            <a:r>
              <a:rPr kumimoji="1" lang="ja-JP" altLang="en-US" sz="800" dirty="0">
                <a:solidFill>
                  <a:srgbClr val="FFC000"/>
                </a:solidFill>
                <a:latin typeface="メイリオ" panose="020B0604030504040204" pitchFamily="50" charset="-128"/>
                <a:ea typeface="メイリオ" panose="020B0604030504040204" pitchFamily="50" charset="-128"/>
              </a:rPr>
              <a:t>・ﾎﾞｰﾙﾍﾟﾝ</a:t>
            </a:r>
            <a:r>
              <a:rPr lang="ja-JP" altLang="en-US" sz="800" dirty="0">
                <a:solidFill>
                  <a:srgbClr val="FFC000"/>
                </a:solidFill>
                <a:latin typeface="メイリオ" panose="020B0604030504040204" pitchFamily="50" charset="-128"/>
                <a:ea typeface="メイリオ" panose="020B0604030504040204" pitchFamily="50" charset="-128"/>
              </a:rPr>
              <a:t>　　　〇百円</a:t>
            </a:r>
            <a:r>
              <a:rPr lang="en-US" altLang="ja-JP" sz="800" dirty="0">
                <a:solidFill>
                  <a:srgbClr val="FFC000"/>
                </a:solidFill>
                <a:latin typeface="メイリオ" panose="020B0604030504040204" pitchFamily="50" charset="-128"/>
                <a:ea typeface="メイリオ" panose="020B0604030504040204" pitchFamily="50" charset="-128"/>
              </a:rPr>
              <a:t>×</a:t>
            </a:r>
            <a:r>
              <a:rPr lang="ja-JP" altLang="en-US" sz="800" dirty="0">
                <a:solidFill>
                  <a:srgbClr val="FFC000"/>
                </a:solidFill>
                <a:latin typeface="メイリオ" panose="020B0604030504040204" pitchFamily="50" charset="-128"/>
                <a:ea typeface="メイリオ" panose="020B0604030504040204" pitchFamily="50" charset="-128"/>
              </a:rPr>
              <a:t>〇本</a:t>
            </a:r>
            <a:endParaRPr lang="en-US" altLang="ja-JP" sz="800" dirty="0">
              <a:solidFill>
                <a:srgbClr val="FFC000"/>
              </a:solidFill>
              <a:latin typeface="メイリオ" panose="020B0604030504040204" pitchFamily="50" charset="-128"/>
              <a:ea typeface="メイリオ" panose="020B0604030504040204" pitchFamily="50" charset="-128"/>
            </a:endParaRPr>
          </a:p>
          <a:p>
            <a:r>
              <a:rPr kumimoji="1" lang="ja-JP" altLang="en-US" sz="800" dirty="0">
                <a:solidFill>
                  <a:srgbClr val="FFC000"/>
                </a:solidFill>
                <a:latin typeface="メイリオ" panose="020B0604030504040204" pitchFamily="50" charset="-128"/>
                <a:ea typeface="メイリオ" panose="020B0604030504040204" pitchFamily="50" charset="-128"/>
              </a:rPr>
              <a:t>・ﾊｰﾄﾞﾌｧｲﾙ　　  〇千円</a:t>
            </a:r>
            <a:r>
              <a:rPr kumimoji="1" lang="en-US" altLang="ja-JP" sz="800" dirty="0">
                <a:solidFill>
                  <a:srgbClr val="FFC000"/>
                </a:solidFill>
                <a:latin typeface="メイリオ" panose="020B0604030504040204" pitchFamily="50" charset="-128"/>
                <a:ea typeface="メイリオ" panose="020B0604030504040204" pitchFamily="50" charset="-128"/>
              </a:rPr>
              <a:t>×</a:t>
            </a:r>
            <a:r>
              <a:rPr kumimoji="1" lang="ja-JP" altLang="en-US" sz="800" dirty="0">
                <a:solidFill>
                  <a:srgbClr val="FFC000"/>
                </a:solidFill>
                <a:latin typeface="メイリオ" panose="020B0604030504040204" pitchFamily="50" charset="-128"/>
                <a:ea typeface="メイリオ" panose="020B0604030504040204" pitchFamily="50" charset="-128"/>
              </a:rPr>
              <a:t>〇冊</a:t>
            </a:r>
            <a:endParaRPr kumimoji="1" lang="en-US" altLang="ja-JP" sz="800" dirty="0">
              <a:solidFill>
                <a:srgbClr val="FFC000"/>
              </a:solidFill>
              <a:latin typeface="メイリオ" panose="020B0604030504040204" pitchFamily="50" charset="-128"/>
              <a:ea typeface="メイリオ" panose="020B0604030504040204" pitchFamily="50" charset="-128"/>
            </a:endParaRPr>
          </a:p>
          <a:p>
            <a:r>
              <a:rPr kumimoji="1" lang="ja-JP" altLang="en-US" sz="800" dirty="0">
                <a:solidFill>
                  <a:srgbClr val="FFC000"/>
                </a:solidFill>
                <a:latin typeface="メイリオ" panose="020B0604030504040204" pitchFamily="50" charset="-128"/>
                <a:ea typeface="メイリオ" panose="020B0604030504040204" pitchFamily="50" charset="-128"/>
              </a:rPr>
              <a:t>・</a:t>
            </a:r>
            <a:endParaRPr kumimoji="1" lang="en-US" altLang="ja-JP" sz="800" dirty="0">
              <a:solidFill>
                <a:srgbClr val="FFC000"/>
              </a:solidFill>
              <a:latin typeface="メイリオ" panose="020B0604030504040204" pitchFamily="50" charset="-128"/>
              <a:ea typeface="メイリオ" panose="020B0604030504040204" pitchFamily="50" charset="-128"/>
            </a:endParaRPr>
          </a:p>
          <a:p>
            <a:r>
              <a:rPr lang="ja-JP" altLang="en-US" sz="800" dirty="0">
                <a:solidFill>
                  <a:srgbClr val="FFC000"/>
                </a:solidFill>
                <a:latin typeface="メイリオ" panose="020B0604030504040204" pitchFamily="50" charset="-128"/>
                <a:ea typeface="メイリオ" panose="020B0604030504040204" pitchFamily="50" charset="-128"/>
              </a:rPr>
              <a:t>・</a:t>
            </a:r>
            <a:endParaRPr kumimoji="1" lang="en-US" altLang="ja-JP" sz="800" dirty="0">
              <a:solidFill>
                <a:srgbClr val="FFC000"/>
              </a:solidFill>
              <a:latin typeface="メイリオ" panose="020B0604030504040204" pitchFamily="50" charset="-128"/>
              <a:ea typeface="メイリオ" panose="020B0604030504040204" pitchFamily="50" charset="-128"/>
            </a:endParaRPr>
          </a:p>
          <a:p>
            <a:endParaRPr lang="en-US" altLang="ja-JP" sz="800" dirty="0">
              <a:solidFill>
                <a:srgbClr val="FFC000"/>
              </a:solidFill>
              <a:latin typeface="メイリオ" panose="020B0604030504040204" pitchFamily="50" charset="-128"/>
              <a:ea typeface="メイリオ" panose="020B0604030504040204" pitchFamily="50" charset="-128"/>
            </a:endParaRPr>
          </a:p>
          <a:p>
            <a:endParaRPr lang="en-US" altLang="ja-JP" sz="800" dirty="0">
              <a:solidFill>
                <a:srgbClr val="FFC000"/>
              </a:solidFill>
              <a:latin typeface="メイリオ" panose="020B0604030504040204" pitchFamily="50" charset="-128"/>
              <a:ea typeface="メイリオ" panose="020B0604030504040204" pitchFamily="50" charset="-128"/>
            </a:endParaRPr>
          </a:p>
          <a:p>
            <a:endParaRPr lang="en-US" altLang="ja-JP" sz="800" dirty="0">
              <a:solidFill>
                <a:srgbClr val="FFC000"/>
              </a:solidFill>
              <a:latin typeface="メイリオ" panose="020B0604030504040204" pitchFamily="50" charset="-128"/>
              <a:ea typeface="メイリオ" panose="020B0604030504040204" pitchFamily="50" charset="-128"/>
            </a:endParaRPr>
          </a:p>
          <a:p>
            <a:r>
              <a:rPr kumimoji="1" lang="ja-JP" altLang="en-US" sz="800" dirty="0">
                <a:solidFill>
                  <a:srgbClr val="FFC000"/>
                </a:solidFill>
                <a:latin typeface="メイリオ" panose="020B0604030504040204" pitchFamily="50" charset="-128"/>
                <a:ea typeface="メイリオ" panose="020B0604030504040204" pitchFamily="50" charset="-128"/>
              </a:rPr>
              <a:t>　　　　　　　　　　　合計〇〇〇円　</a:t>
            </a:r>
            <a:r>
              <a:rPr kumimoji="1" lang="ja-JP" altLang="en-US" sz="800" dirty="0">
                <a:solidFill>
                  <a:schemeClr val="bg1">
                    <a:lumMod val="75000"/>
                  </a:schemeClr>
                </a:solidFill>
                <a:latin typeface="メイリオ" panose="020B0604030504040204" pitchFamily="50" charset="-128"/>
                <a:ea typeface="メイリオ" panose="020B0604030504040204" pitchFamily="50" charset="-128"/>
              </a:rPr>
              <a:t>　　　　</a:t>
            </a:r>
          </a:p>
        </p:txBody>
      </p:sp>
      <p:sp>
        <p:nvSpPr>
          <p:cNvPr id="30" name="正方形/長方形 29"/>
          <p:cNvSpPr/>
          <p:nvPr/>
        </p:nvSpPr>
        <p:spPr>
          <a:xfrm>
            <a:off x="5728327" y="4735696"/>
            <a:ext cx="1980000" cy="1851714"/>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latin typeface="メイリオ" panose="020B0604030504040204" pitchFamily="50" charset="-128"/>
                <a:ea typeface="メイリオ" panose="020B0604030504040204" pitchFamily="50" charset="-128"/>
              </a:rPr>
              <a:t>◆雑役務費</a:t>
            </a:r>
            <a:endParaRPr lang="en-US" altLang="ja-JP" sz="800" u="sng" dirty="0">
              <a:solidFill>
                <a:srgbClr val="92D050"/>
              </a:solidFill>
              <a:latin typeface="メイリオ" panose="020B0604030504040204" pitchFamily="50" charset="-128"/>
              <a:ea typeface="メイリオ" panose="020B0604030504040204" pitchFamily="50" charset="-128"/>
            </a:endParaRPr>
          </a:p>
          <a:p>
            <a:pPr lvl="0"/>
            <a:r>
              <a:rPr lang="ja-JP" altLang="en-US" sz="800" dirty="0">
                <a:solidFill>
                  <a:srgbClr val="FFC000"/>
                </a:solidFill>
                <a:latin typeface="メイリオ" panose="020B0604030504040204" pitchFamily="50" charset="-128"/>
                <a:ea typeface="メイリオ" panose="020B0604030504040204" pitchFamily="50" charset="-128"/>
              </a:rPr>
              <a:t>・</a:t>
            </a:r>
            <a:r>
              <a:rPr lang="en-US" altLang="ja-JP" sz="800" dirty="0">
                <a:solidFill>
                  <a:srgbClr val="FFC000"/>
                </a:solidFill>
                <a:latin typeface="メイリオ" panose="020B0604030504040204" pitchFamily="50" charset="-128"/>
                <a:ea typeface="メイリオ" panose="020B0604030504040204" pitchFamily="50" charset="-128"/>
              </a:rPr>
              <a:t>Web</a:t>
            </a:r>
            <a:r>
              <a:rPr lang="ja-JP" altLang="en-US" sz="800" dirty="0">
                <a:solidFill>
                  <a:srgbClr val="FFC000"/>
                </a:solidFill>
                <a:latin typeface="メイリオ" panose="020B0604030504040204" pitchFamily="50" charset="-128"/>
                <a:ea typeface="メイリオ" panose="020B0604030504040204" pitchFamily="50" charset="-128"/>
              </a:rPr>
              <a:t>ｻｲﾄ構築　　  〇〇〇円</a:t>
            </a:r>
            <a:endParaRPr lang="en-US" altLang="ja-JP" sz="800" dirty="0">
              <a:solidFill>
                <a:srgbClr val="FFC000"/>
              </a:solidFill>
              <a:latin typeface="メイリオ" panose="020B0604030504040204" pitchFamily="50" charset="-128"/>
              <a:ea typeface="メイリオ" panose="020B0604030504040204" pitchFamily="50" charset="-128"/>
            </a:endParaRPr>
          </a:p>
          <a:p>
            <a:pPr lvl="0"/>
            <a:r>
              <a:rPr lang="ja-JP" altLang="en-US" sz="800" dirty="0">
                <a:solidFill>
                  <a:srgbClr val="FFC000"/>
                </a:solidFill>
                <a:latin typeface="メイリオ" panose="020B0604030504040204" pitchFamily="50" charset="-128"/>
                <a:ea typeface="メイリオ" panose="020B0604030504040204" pitchFamily="50" charset="-128"/>
              </a:rPr>
              <a:t>・報告書印刷費　 　〇〇〇円</a:t>
            </a:r>
            <a:endParaRPr lang="en-US" altLang="ja-JP" sz="800" dirty="0">
              <a:solidFill>
                <a:srgbClr val="FFC000"/>
              </a:solidFill>
              <a:latin typeface="メイリオ" panose="020B0604030504040204" pitchFamily="50" charset="-128"/>
              <a:ea typeface="メイリオ" panose="020B0604030504040204" pitchFamily="50" charset="-128"/>
            </a:endParaRPr>
          </a:p>
          <a:p>
            <a:pPr lvl="0"/>
            <a:r>
              <a:rPr lang="ja-JP" altLang="en-US" sz="800" dirty="0">
                <a:solidFill>
                  <a:srgbClr val="FFC000"/>
                </a:solidFill>
                <a:latin typeface="メイリオ" panose="020B0604030504040204" pitchFamily="50" charset="-128"/>
                <a:ea typeface="メイリオ" panose="020B0604030504040204" pitchFamily="50" charset="-128"/>
              </a:rPr>
              <a:t>・事務職員派遣　　</a:t>
            </a:r>
            <a:endParaRPr lang="en-US" altLang="ja-JP" sz="800" dirty="0">
              <a:solidFill>
                <a:srgbClr val="FFC000"/>
              </a:solidFill>
              <a:latin typeface="メイリオ" panose="020B0604030504040204" pitchFamily="50" charset="-128"/>
              <a:ea typeface="メイリオ" panose="020B0604030504040204" pitchFamily="50" charset="-128"/>
            </a:endParaRPr>
          </a:p>
          <a:p>
            <a:pPr lvl="0"/>
            <a:r>
              <a:rPr lang="ja-JP" altLang="en-US" sz="800" dirty="0">
                <a:solidFill>
                  <a:srgbClr val="FFC000"/>
                </a:solidFill>
                <a:latin typeface="メイリオ" panose="020B0604030504040204" pitchFamily="50" charset="-128"/>
                <a:ea typeface="メイリオ" panose="020B0604030504040204" pitchFamily="50" charset="-128"/>
              </a:rPr>
              <a:t>　　　　〇〇〇円</a:t>
            </a:r>
            <a:r>
              <a:rPr lang="en-US" altLang="ja-JP" sz="800" dirty="0">
                <a:solidFill>
                  <a:srgbClr val="FFC000"/>
                </a:solidFill>
                <a:latin typeface="メイリオ" panose="020B0604030504040204" pitchFamily="50" charset="-128"/>
                <a:ea typeface="メイリオ" panose="020B0604030504040204" pitchFamily="50" charset="-128"/>
              </a:rPr>
              <a:t>×20</a:t>
            </a:r>
            <a:r>
              <a:rPr lang="ja-JP" altLang="en-US" sz="800" dirty="0">
                <a:solidFill>
                  <a:srgbClr val="FFC000"/>
                </a:solidFill>
                <a:latin typeface="メイリオ" panose="020B0604030504040204" pitchFamily="50" charset="-128"/>
                <a:ea typeface="メイリオ" panose="020B0604030504040204" pitchFamily="50" charset="-128"/>
              </a:rPr>
              <a:t>日</a:t>
            </a:r>
            <a:r>
              <a:rPr lang="en-US" altLang="ja-JP" sz="800" dirty="0">
                <a:solidFill>
                  <a:srgbClr val="FFC000"/>
                </a:solidFill>
                <a:latin typeface="メイリオ" panose="020B0604030504040204" pitchFamily="50" charset="-128"/>
                <a:ea typeface="メイリオ" panose="020B0604030504040204" pitchFamily="50" charset="-128"/>
              </a:rPr>
              <a:t>×</a:t>
            </a:r>
            <a:r>
              <a:rPr lang="ja-JP" altLang="en-US" sz="800" dirty="0">
                <a:solidFill>
                  <a:srgbClr val="FFC000"/>
                </a:solidFill>
                <a:latin typeface="メイリオ" panose="020B0604030504040204" pitchFamily="50" charset="-128"/>
                <a:ea typeface="メイリオ" panose="020B0604030504040204" pitchFamily="50" charset="-128"/>
              </a:rPr>
              <a:t>〇月</a:t>
            </a:r>
            <a:endParaRPr lang="en-US" altLang="ja-JP" sz="800" dirty="0">
              <a:solidFill>
                <a:srgbClr val="FFC000"/>
              </a:solidFill>
              <a:latin typeface="メイリオ" panose="020B0604030504040204" pitchFamily="50" charset="-128"/>
              <a:ea typeface="メイリオ" panose="020B0604030504040204" pitchFamily="50" charset="-128"/>
            </a:endParaRPr>
          </a:p>
          <a:p>
            <a:pPr lvl="0"/>
            <a:endParaRPr lang="en-US" altLang="ja-JP" sz="800" dirty="0">
              <a:solidFill>
                <a:srgbClr val="FFC000"/>
              </a:solidFill>
              <a:latin typeface="メイリオ" panose="020B0604030504040204" pitchFamily="50" charset="-128"/>
              <a:ea typeface="メイリオ" panose="020B0604030504040204" pitchFamily="50" charset="-128"/>
            </a:endParaRPr>
          </a:p>
          <a:p>
            <a:pPr lvl="0"/>
            <a:endParaRPr lang="en-US" altLang="ja-JP" sz="800" dirty="0">
              <a:solidFill>
                <a:srgbClr val="FFC000"/>
              </a:solidFill>
              <a:latin typeface="メイリオ" panose="020B0604030504040204" pitchFamily="50" charset="-128"/>
              <a:ea typeface="メイリオ" panose="020B0604030504040204" pitchFamily="50" charset="-128"/>
            </a:endParaRPr>
          </a:p>
          <a:p>
            <a:pPr lvl="0"/>
            <a:r>
              <a:rPr lang="ja-JP" altLang="en-US" sz="800" dirty="0">
                <a:solidFill>
                  <a:srgbClr val="FFC000"/>
                </a:solidFill>
                <a:latin typeface="メイリオ" panose="020B0604030504040204" pitchFamily="50" charset="-128"/>
                <a:ea typeface="メイリオ" panose="020B0604030504040204" pitchFamily="50" charset="-128"/>
              </a:rPr>
              <a:t>　　　　　　　　　　　合計〇〇〇円</a:t>
            </a:r>
            <a:endParaRPr lang="en-US" altLang="ja-JP" sz="800" dirty="0">
              <a:solidFill>
                <a:srgbClr val="FFC000"/>
              </a:solidFill>
              <a:latin typeface="メイリオ" panose="020B0604030504040204" pitchFamily="50" charset="-128"/>
              <a:ea typeface="メイリオ" panose="020B0604030504040204" pitchFamily="50" charset="-128"/>
            </a:endParaRPr>
          </a:p>
        </p:txBody>
      </p:sp>
      <p:sp>
        <p:nvSpPr>
          <p:cNvPr id="31" name="正方形/長方形 30"/>
          <p:cNvSpPr/>
          <p:nvPr/>
        </p:nvSpPr>
        <p:spPr>
          <a:xfrm>
            <a:off x="7797048" y="723265"/>
            <a:ext cx="1980000" cy="183715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latin typeface="メイリオ" panose="020B0604030504040204" pitchFamily="50" charset="-128"/>
                <a:ea typeface="メイリオ" panose="020B0604030504040204" pitchFamily="50" charset="-128"/>
              </a:rPr>
              <a:t>◆旅費</a:t>
            </a:r>
            <a:endParaRPr lang="en-US" altLang="ja-JP" sz="800" u="sng" dirty="0">
              <a:solidFill>
                <a:srgbClr val="92D050"/>
              </a:solidFill>
              <a:latin typeface="メイリオ" panose="020B0604030504040204" pitchFamily="50" charset="-128"/>
              <a:ea typeface="メイリオ" panose="020B0604030504040204" pitchFamily="50" charset="-128"/>
            </a:endParaRPr>
          </a:p>
          <a:p>
            <a:r>
              <a:rPr lang="ja-JP" altLang="en-US" sz="800" dirty="0">
                <a:solidFill>
                  <a:srgbClr val="FFC000"/>
                </a:solidFill>
                <a:latin typeface="メイリオ" panose="020B0604030504040204" pitchFamily="50" charset="-128"/>
                <a:ea typeface="メイリオ" panose="020B0604030504040204" pitchFamily="50" charset="-128"/>
              </a:rPr>
              <a:t>・企画推進委員会実施旅費</a:t>
            </a:r>
            <a:br>
              <a:rPr lang="en-US" altLang="ja-JP" sz="800" dirty="0">
                <a:solidFill>
                  <a:srgbClr val="FFC000"/>
                </a:solidFill>
                <a:latin typeface="メイリオ" panose="020B0604030504040204" pitchFamily="50" charset="-128"/>
                <a:ea typeface="メイリオ" panose="020B0604030504040204" pitchFamily="50" charset="-128"/>
              </a:rPr>
            </a:br>
            <a:r>
              <a:rPr lang="ja-JP" altLang="en-US" sz="800" dirty="0">
                <a:solidFill>
                  <a:srgbClr val="FFC000"/>
                </a:solidFill>
                <a:latin typeface="メイリオ" panose="020B0604030504040204" pitchFamily="50" charset="-128"/>
                <a:ea typeface="メイリオ" panose="020B0604030504040204" pitchFamily="50" charset="-128"/>
              </a:rPr>
              <a:t>　　　　　　　　〇〇千円</a:t>
            </a:r>
            <a:r>
              <a:rPr lang="en-US" altLang="ja-JP" sz="800" dirty="0">
                <a:solidFill>
                  <a:srgbClr val="FFC000"/>
                </a:solidFill>
                <a:latin typeface="メイリオ" panose="020B0604030504040204" pitchFamily="50" charset="-128"/>
                <a:ea typeface="メイリオ" panose="020B0604030504040204" pitchFamily="50" charset="-128"/>
              </a:rPr>
              <a:t>×</a:t>
            </a:r>
            <a:r>
              <a:rPr lang="ja-JP" altLang="en-US" sz="800" dirty="0">
                <a:solidFill>
                  <a:srgbClr val="FFC000"/>
                </a:solidFill>
                <a:latin typeface="メイリオ" panose="020B0604030504040204" pitchFamily="50" charset="-128"/>
                <a:ea typeface="メイリオ" panose="020B0604030504040204" pitchFamily="50" charset="-128"/>
              </a:rPr>
              <a:t>〇回</a:t>
            </a:r>
            <a:endParaRPr lang="en-US" altLang="ja-JP" sz="800" dirty="0">
              <a:solidFill>
                <a:srgbClr val="FFC000"/>
              </a:solidFill>
              <a:latin typeface="メイリオ" panose="020B0604030504040204" pitchFamily="50" charset="-128"/>
              <a:ea typeface="メイリオ" panose="020B0604030504040204" pitchFamily="50" charset="-128"/>
            </a:endParaRPr>
          </a:p>
          <a:p>
            <a:r>
              <a:rPr lang="ja-JP" altLang="en-US" sz="800" dirty="0">
                <a:solidFill>
                  <a:srgbClr val="FFC000"/>
                </a:solidFill>
                <a:latin typeface="メイリオ" panose="020B0604030504040204" pitchFamily="50" charset="-128"/>
                <a:ea typeface="メイリオ" panose="020B0604030504040204" pitchFamily="50" charset="-128"/>
              </a:rPr>
              <a:t>・受け入れ体制構築分科会旅費</a:t>
            </a:r>
            <a:br>
              <a:rPr lang="en-US" altLang="ja-JP" sz="800" dirty="0">
                <a:solidFill>
                  <a:srgbClr val="FFC000"/>
                </a:solidFill>
                <a:latin typeface="メイリオ" panose="020B0604030504040204" pitchFamily="50" charset="-128"/>
                <a:ea typeface="メイリオ" panose="020B0604030504040204" pitchFamily="50" charset="-128"/>
              </a:rPr>
            </a:br>
            <a:r>
              <a:rPr lang="ja-JP" altLang="en-US" sz="800" dirty="0">
                <a:solidFill>
                  <a:srgbClr val="FFC000"/>
                </a:solidFill>
                <a:latin typeface="メイリオ" panose="020B0604030504040204" pitchFamily="50" charset="-128"/>
                <a:ea typeface="メイリオ" panose="020B0604030504040204" pitchFamily="50" charset="-128"/>
              </a:rPr>
              <a:t>　　　　　　　　〇〇千円</a:t>
            </a:r>
            <a:r>
              <a:rPr lang="en-US" altLang="ja-JP" sz="800" dirty="0">
                <a:solidFill>
                  <a:srgbClr val="FFC000"/>
                </a:solidFill>
                <a:latin typeface="メイリオ" panose="020B0604030504040204" pitchFamily="50" charset="-128"/>
                <a:ea typeface="メイリオ" panose="020B0604030504040204" pitchFamily="50" charset="-128"/>
              </a:rPr>
              <a:t>×</a:t>
            </a:r>
            <a:r>
              <a:rPr lang="ja-JP" altLang="en-US" sz="800" dirty="0">
                <a:solidFill>
                  <a:srgbClr val="FFC000"/>
                </a:solidFill>
                <a:latin typeface="メイリオ" panose="020B0604030504040204" pitchFamily="50" charset="-128"/>
                <a:ea typeface="メイリオ" panose="020B0604030504040204" pitchFamily="50" charset="-128"/>
              </a:rPr>
              <a:t>〇回</a:t>
            </a:r>
            <a:endParaRPr lang="en-US" altLang="ja-JP" sz="800" dirty="0">
              <a:solidFill>
                <a:srgbClr val="FFC000"/>
              </a:solidFill>
              <a:latin typeface="メイリオ" panose="020B0604030504040204" pitchFamily="50" charset="-128"/>
              <a:ea typeface="メイリオ" panose="020B0604030504040204" pitchFamily="50" charset="-128"/>
            </a:endParaRPr>
          </a:p>
          <a:p>
            <a:r>
              <a:rPr lang="ja-JP" altLang="en-US" sz="800" dirty="0">
                <a:solidFill>
                  <a:srgbClr val="FFC000"/>
                </a:solidFill>
                <a:latin typeface="メイリオ" panose="020B0604030504040204" pitchFamily="50" charset="-128"/>
                <a:ea typeface="メイリオ" panose="020B0604030504040204" pitchFamily="50" charset="-128"/>
              </a:rPr>
              <a:t>・実証講座分科会旅費</a:t>
            </a:r>
            <a:br>
              <a:rPr lang="en-US" altLang="ja-JP" sz="800" dirty="0">
                <a:solidFill>
                  <a:srgbClr val="FFC000"/>
                </a:solidFill>
                <a:latin typeface="メイリオ" panose="020B0604030504040204" pitchFamily="50" charset="-128"/>
                <a:ea typeface="メイリオ" panose="020B0604030504040204" pitchFamily="50" charset="-128"/>
              </a:rPr>
            </a:br>
            <a:r>
              <a:rPr lang="ja-JP" altLang="en-US" sz="800" dirty="0">
                <a:solidFill>
                  <a:srgbClr val="FFC000"/>
                </a:solidFill>
                <a:latin typeface="メイリオ" panose="020B0604030504040204" pitchFamily="50" charset="-128"/>
                <a:ea typeface="メイリオ" panose="020B0604030504040204" pitchFamily="50" charset="-128"/>
              </a:rPr>
              <a:t>　　　　　　　　〇〇千円</a:t>
            </a:r>
            <a:r>
              <a:rPr lang="en-US" altLang="ja-JP" sz="800" dirty="0">
                <a:solidFill>
                  <a:srgbClr val="FFC000"/>
                </a:solidFill>
                <a:latin typeface="メイリオ" panose="020B0604030504040204" pitchFamily="50" charset="-128"/>
                <a:ea typeface="メイリオ" panose="020B0604030504040204" pitchFamily="50" charset="-128"/>
              </a:rPr>
              <a:t>×</a:t>
            </a:r>
            <a:r>
              <a:rPr lang="ja-JP" altLang="en-US" sz="800" dirty="0">
                <a:solidFill>
                  <a:srgbClr val="FFC000"/>
                </a:solidFill>
                <a:latin typeface="メイリオ" panose="020B0604030504040204" pitchFamily="50" charset="-128"/>
                <a:ea typeface="メイリオ" panose="020B0604030504040204" pitchFamily="50" charset="-128"/>
              </a:rPr>
              <a:t>〇回</a:t>
            </a:r>
            <a:endParaRPr lang="en-US" altLang="ja-JP" sz="800" dirty="0">
              <a:solidFill>
                <a:srgbClr val="FFC000"/>
              </a:solidFill>
              <a:latin typeface="メイリオ" panose="020B0604030504040204" pitchFamily="50" charset="-128"/>
              <a:ea typeface="メイリオ" panose="020B0604030504040204" pitchFamily="50" charset="-128"/>
            </a:endParaRPr>
          </a:p>
          <a:p>
            <a:endParaRPr lang="en-US" altLang="ja-JP" sz="800" dirty="0">
              <a:solidFill>
                <a:srgbClr val="FFC000"/>
              </a:solidFill>
              <a:latin typeface="メイリオ" panose="020B0604030504040204" pitchFamily="50" charset="-128"/>
              <a:ea typeface="メイリオ" panose="020B0604030504040204" pitchFamily="50" charset="-128"/>
            </a:endParaRPr>
          </a:p>
          <a:p>
            <a:r>
              <a:rPr lang="ja-JP" altLang="en-US" sz="800" dirty="0">
                <a:solidFill>
                  <a:srgbClr val="FFC000"/>
                </a:solidFill>
                <a:latin typeface="メイリオ" panose="020B0604030504040204" pitchFamily="50" charset="-128"/>
                <a:ea typeface="メイリオ" panose="020B0604030504040204" pitchFamily="50" charset="-128"/>
              </a:rPr>
              <a:t>　　　　　　　　　　　合計〇〇〇円</a:t>
            </a:r>
            <a:endParaRPr lang="en-US" altLang="ja-JP" sz="800" dirty="0">
              <a:solidFill>
                <a:srgbClr val="FFC000"/>
              </a:solidFill>
              <a:latin typeface="メイリオ" panose="020B0604030504040204" pitchFamily="50" charset="-128"/>
              <a:ea typeface="メイリオ" panose="020B0604030504040204" pitchFamily="50" charset="-128"/>
            </a:endParaRPr>
          </a:p>
          <a:p>
            <a:endParaRPr lang="ja-JP" altLang="en-US" sz="800" u="sng" dirty="0">
              <a:solidFill>
                <a:srgbClr val="92D050"/>
              </a:solidFill>
              <a:latin typeface="メイリオ" panose="020B0604030504040204" pitchFamily="50" charset="-128"/>
              <a:ea typeface="メイリオ" panose="020B0604030504040204" pitchFamily="50" charset="-128"/>
            </a:endParaRPr>
          </a:p>
        </p:txBody>
      </p:sp>
      <p:sp>
        <p:nvSpPr>
          <p:cNvPr id="32" name="正方形/長方形 31"/>
          <p:cNvSpPr/>
          <p:nvPr/>
        </p:nvSpPr>
        <p:spPr>
          <a:xfrm>
            <a:off x="7797048" y="2705748"/>
            <a:ext cx="1980000" cy="183360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latin typeface="メイリオ" panose="020B0604030504040204" pitchFamily="50" charset="-128"/>
                <a:ea typeface="メイリオ" panose="020B0604030504040204" pitchFamily="50" charset="-128"/>
              </a:rPr>
              <a:t>◆会議費</a:t>
            </a:r>
            <a:endParaRPr kumimoji="1" lang="en-US" altLang="ja-JP" sz="800" u="sng" dirty="0">
              <a:solidFill>
                <a:srgbClr val="92D050"/>
              </a:solidFill>
              <a:latin typeface="メイリオ" panose="020B0604030504040204" pitchFamily="50" charset="-128"/>
              <a:ea typeface="メイリオ" panose="020B0604030504040204" pitchFamily="50" charset="-128"/>
            </a:endParaRPr>
          </a:p>
          <a:p>
            <a:r>
              <a:rPr lang="ja-JP" altLang="en-US" sz="800" dirty="0">
                <a:solidFill>
                  <a:srgbClr val="FFC000"/>
                </a:solidFill>
                <a:latin typeface="メイリオ" panose="020B0604030504040204" pitchFamily="50" charset="-128"/>
                <a:ea typeface="メイリオ" panose="020B0604030504040204" pitchFamily="50" charset="-128"/>
              </a:rPr>
              <a:t>・企画推進委員会お茶</a:t>
            </a:r>
            <a:br>
              <a:rPr lang="en-US" altLang="ja-JP" sz="800" dirty="0">
                <a:solidFill>
                  <a:srgbClr val="FFC000"/>
                </a:solidFill>
                <a:latin typeface="メイリオ" panose="020B0604030504040204" pitchFamily="50" charset="-128"/>
                <a:ea typeface="メイリオ" panose="020B0604030504040204" pitchFamily="50" charset="-128"/>
              </a:rPr>
            </a:br>
            <a:r>
              <a:rPr lang="ja-JP" altLang="en-US" sz="800" dirty="0">
                <a:solidFill>
                  <a:srgbClr val="FFC000"/>
                </a:solidFill>
                <a:latin typeface="メイリオ" panose="020B0604030504040204" pitchFamily="50" charset="-128"/>
                <a:ea typeface="メイリオ" panose="020B0604030504040204" pitchFamily="50" charset="-128"/>
              </a:rPr>
              <a:t>　　　　　　　　　</a:t>
            </a:r>
            <a:r>
              <a:rPr lang="en-US" altLang="ja-JP" sz="800" dirty="0">
                <a:solidFill>
                  <a:srgbClr val="FFC000"/>
                </a:solidFill>
                <a:latin typeface="メイリオ" panose="020B0604030504040204" pitchFamily="50" charset="-128"/>
                <a:ea typeface="メイリオ" panose="020B0604030504040204" pitchFamily="50" charset="-128"/>
              </a:rPr>
              <a:t>150</a:t>
            </a:r>
            <a:r>
              <a:rPr lang="ja-JP" altLang="en-US" sz="800" dirty="0">
                <a:solidFill>
                  <a:srgbClr val="FFC000"/>
                </a:solidFill>
                <a:latin typeface="メイリオ" panose="020B0604030504040204" pitchFamily="50" charset="-128"/>
                <a:ea typeface="メイリオ" panose="020B0604030504040204" pitchFamily="50" charset="-128"/>
              </a:rPr>
              <a:t>円</a:t>
            </a:r>
            <a:r>
              <a:rPr lang="en-US" altLang="ja-JP" sz="800" dirty="0">
                <a:solidFill>
                  <a:srgbClr val="FFC000"/>
                </a:solidFill>
                <a:latin typeface="メイリオ" panose="020B0604030504040204" pitchFamily="50" charset="-128"/>
                <a:ea typeface="メイリオ" panose="020B0604030504040204" pitchFamily="50" charset="-128"/>
              </a:rPr>
              <a:t>×</a:t>
            </a:r>
            <a:r>
              <a:rPr lang="ja-JP" altLang="en-US" sz="800" dirty="0">
                <a:solidFill>
                  <a:srgbClr val="FFC000"/>
                </a:solidFill>
                <a:latin typeface="メイリオ" panose="020B0604030504040204" pitchFamily="50" charset="-128"/>
                <a:ea typeface="メイリオ" panose="020B0604030504040204" pitchFamily="50" charset="-128"/>
              </a:rPr>
              <a:t>〇人　　　　　　　</a:t>
            </a:r>
            <a:endParaRPr lang="en-US" altLang="ja-JP" sz="800" dirty="0">
              <a:solidFill>
                <a:srgbClr val="FFC000"/>
              </a:solidFill>
              <a:latin typeface="メイリオ" panose="020B0604030504040204" pitchFamily="50" charset="-128"/>
              <a:ea typeface="メイリオ" panose="020B0604030504040204" pitchFamily="50" charset="-128"/>
            </a:endParaRPr>
          </a:p>
          <a:p>
            <a:r>
              <a:rPr lang="ja-JP" altLang="en-US" sz="800" dirty="0">
                <a:solidFill>
                  <a:srgbClr val="FFC000"/>
                </a:solidFill>
                <a:latin typeface="メイリオ" panose="020B0604030504040204" pitchFamily="50" charset="-128"/>
                <a:ea typeface="メイリオ" panose="020B0604030504040204" pitchFamily="50" charset="-128"/>
              </a:rPr>
              <a:t>・受け入れ体制構築分科会お茶</a:t>
            </a:r>
            <a:br>
              <a:rPr lang="en-US" altLang="ja-JP" sz="800" dirty="0">
                <a:solidFill>
                  <a:srgbClr val="FFC000"/>
                </a:solidFill>
                <a:latin typeface="メイリオ" panose="020B0604030504040204" pitchFamily="50" charset="-128"/>
                <a:ea typeface="メイリオ" panose="020B0604030504040204" pitchFamily="50" charset="-128"/>
              </a:rPr>
            </a:br>
            <a:r>
              <a:rPr lang="ja-JP" altLang="en-US" sz="800" dirty="0">
                <a:solidFill>
                  <a:srgbClr val="FFC000"/>
                </a:solidFill>
                <a:latin typeface="メイリオ" panose="020B0604030504040204" pitchFamily="50" charset="-128"/>
                <a:ea typeface="メイリオ" panose="020B0604030504040204" pitchFamily="50" charset="-128"/>
              </a:rPr>
              <a:t>　　　　　　　　　</a:t>
            </a:r>
            <a:r>
              <a:rPr lang="en-US" altLang="ja-JP" sz="800" dirty="0">
                <a:solidFill>
                  <a:srgbClr val="FFC000"/>
                </a:solidFill>
                <a:latin typeface="メイリオ" panose="020B0604030504040204" pitchFamily="50" charset="-128"/>
                <a:ea typeface="メイリオ" panose="020B0604030504040204" pitchFamily="50" charset="-128"/>
              </a:rPr>
              <a:t>150</a:t>
            </a:r>
            <a:r>
              <a:rPr lang="ja-JP" altLang="en-US" sz="800" dirty="0">
                <a:solidFill>
                  <a:srgbClr val="FFC000"/>
                </a:solidFill>
                <a:latin typeface="メイリオ" panose="020B0604030504040204" pitchFamily="50" charset="-128"/>
                <a:ea typeface="メイリオ" panose="020B0604030504040204" pitchFamily="50" charset="-128"/>
              </a:rPr>
              <a:t>円</a:t>
            </a:r>
            <a:r>
              <a:rPr lang="en-US" altLang="ja-JP" sz="800" dirty="0">
                <a:solidFill>
                  <a:srgbClr val="FFC000"/>
                </a:solidFill>
                <a:latin typeface="メイリオ" panose="020B0604030504040204" pitchFamily="50" charset="-128"/>
                <a:ea typeface="メイリオ" panose="020B0604030504040204" pitchFamily="50" charset="-128"/>
              </a:rPr>
              <a:t>×</a:t>
            </a:r>
            <a:r>
              <a:rPr lang="ja-JP" altLang="en-US" sz="800" dirty="0">
                <a:solidFill>
                  <a:srgbClr val="FFC000"/>
                </a:solidFill>
                <a:latin typeface="メイリオ" panose="020B0604030504040204" pitchFamily="50" charset="-128"/>
                <a:ea typeface="メイリオ" panose="020B0604030504040204" pitchFamily="50" charset="-128"/>
              </a:rPr>
              <a:t>〇人</a:t>
            </a:r>
            <a:endParaRPr lang="en-US" altLang="ja-JP" sz="800" dirty="0">
              <a:solidFill>
                <a:srgbClr val="FFC000"/>
              </a:solidFill>
              <a:latin typeface="メイリオ" panose="020B0604030504040204" pitchFamily="50" charset="-128"/>
              <a:ea typeface="メイリオ" panose="020B0604030504040204" pitchFamily="50" charset="-128"/>
            </a:endParaRPr>
          </a:p>
          <a:p>
            <a:endParaRPr lang="en-US" altLang="ja-JP" sz="800" dirty="0">
              <a:solidFill>
                <a:srgbClr val="FFC000"/>
              </a:solidFill>
              <a:latin typeface="メイリオ" panose="020B0604030504040204" pitchFamily="50" charset="-128"/>
              <a:ea typeface="メイリオ" panose="020B0604030504040204" pitchFamily="50" charset="-128"/>
            </a:endParaRPr>
          </a:p>
          <a:p>
            <a:r>
              <a:rPr lang="ja-JP" altLang="en-US" sz="800" dirty="0">
                <a:solidFill>
                  <a:srgbClr val="FFC000"/>
                </a:solidFill>
                <a:latin typeface="メイリオ" panose="020B0604030504040204" pitchFamily="50" charset="-128"/>
                <a:ea typeface="メイリオ" panose="020B0604030504040204" pitchFamily="50" charset="-128"/>
              </a:rPr>
              <a:t>　　　　　　　</a:t>
            </a:r>
            <a:endParaRPr lang="en-US" altLang="ja-JP" sz="800" dirty="0">
              <a:solidFill>
                <a:srgbClr val="FFC000"/>
              </a:solidFill>
              <a:latin typeface="メイリオ" panose="020B0604030504040204" pitchFamily="50" charset="-128"/>
              <a:ea typeface="メイリオ" panose="020B0604030504040204" pitchFamily="50" charset="-128"/>
            </a:endParaRPr>
          </a:p>
          <a:p>
            <a:endParaRPr lang="en-US" altLang="ja-JP" sz="800" dirty="0">
              <a:solidFill>
                <a:srgbClr val="FFC000"/>
              </a:solidFill>
              <a:latin typeface="メイリオ" panose="020B0604030504040204" pitchFamily="50" charset="-128"/>
              <a:ea typeface="メイリオ" panose="020B0604030504040204" pitchFamily="50" charset="-128"/>
            </a:endParaRPr>
          </a:p>
          <a:p>
            <a:r>
              <a:rPr lang="ja-JP" altLang="en-US" sz="800" dirty="0">
                <a:solidFill>
                  <a:srgbClr val="FFC000"/>
                </a:solidFill>
                <a:latin typeface="メイリオ" panose="020B0604030504040204" pitchFamily="50" charset="-128"/>
                <a:ea typeface="メイリオ" panose="020B0604030504040204" pitchFamily="50" charset="-128"/>
              </a:rPr>
              <a:t>　　　　　　　　　　　合計〇〇〇円</a:t>
            </a:r>
            <a:endParaRPr lang="en-US" altLang="ja-JP" sz="800" dirty="0">
              <a:solidFill>
                <a:srgbClr val="FFC000"/>
              </a:solidFill>
              <a:latin typeface="メイリオ" panose="020B0604030504040204" pitchFamily="50" charset="-128"/>
              <a:ea typeface="メイリオ" panose="020B0604030504040204" pitchFamily="50" charset="-128"/>
            </a:endParaRPr>
          </a:p>
          <a:p>
            <a:endParaRPr kumimoji="1" lang="ja-JP" altLang="en-US" sz="800" u="sng" dirty="0">
              <a:solidFill>
                <a:srgbClr val="FFC000"/>
              </a:solidFill>
              <a:latin typeface="メイリオ" panose="020B0604030504040204" pitchFamily="50" charset="-128"/>
              <a:ea typeface="メイリオ" panose="020B0604030504040204" pitchFamily="50" charset="-128"/>
            </a:endParaRPr>
          </a:p>
        </p:txBody>
      </p:sp>
      <p:sp>
        <p:nvSpPr>
          <p:cNvPr id="34" name="正方形/長方形 33"/>
          <p:cNvSpPr/>
          <p:nvPr/>
        </p:nvSpPr>
        <p:spPr>
          <a:xfrm>
            <a:off x="7806812" y="5799514"/>
            <a:ext cx="1980000" cy="787896"/>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2">
                    <a:lumMod val="60000"/>
                    <a:lumOff val="40000"/>
                  </a:schemeClr>
                </a:solidFill>
                <a:latin typeface="メイリオ" panose="020B0604030504040204" pitchFamily="50" charset="-128"/>
                <a:ea typeface="メイリオ" panose="020B0604030504040204" pitchFamily="50" charset="-128"/>
              </a:rPr>
              <a:t>◆再委託費</a:t>
            </a:r>
          </a:p>
        </p:txBody>
      </p:sp>
      <p:sp>
        <p:nvSpPr>
          <p:cNvPr id="35" name="正方形/長方形 34"/>
          <p:cNvSpPr/>
          <p:nvPr/>
        </p:nvSpPr>
        <p:spPr>
          <a:xfrm>
            <a:off x="7797048" y="4720387"/>
            <a:ext cx="1980000" cy="89857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latin typeface="メイリオ" panose="020B0604030504040204" pitchFamily="50" charset="-128"/>
                <a:ea typeface="メイリオ" panose="020B0604030504040204" pitchFamily="50" charset="-128"/>
              </a:rPr>
              <a:t>◆保険料</a:t>
            </a:r>
          </a:p>
        </p:txBody>
      </p:sp>
      <p:sp>
        <p:nvSpPr>
          <p:cNvPr id="36" name="正方形/長方形 35"/>
          <p:cNvSpPr/>
          <p:nvPr/>
        </p:nvSpPr>
        <p:spPr>
          <a:xfrm>
            <a:off x="3559449" y="507176"/>
            <a:ext cx="6321152" cy="6306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37" name="テキスト ボックス 36"/>
          <p:cNvSpPr txBox="1"/>
          <p:nvPr/>
        </p:nvSpPr>
        <p:spPr>
          <a:xfrm>
            <a:off x="5312443" y="386010"/>
            <a:ext cx="3108543" cy="276999"/>
          </a:xfrm>
          <a:prstGeom prst="rect">
            <a:avLst/>
          </a:prstGeom>
          <a:solidFill>
            <a:schemeClr val="bg1"/>
          </a:solidFill>
        </p:spPr>
        <p:txBody>
          <a:bodyPr wrap="none" rtlCol="0">
            <a:spAutoFit/>
          </a:bodyPr>
          <a:lstStyle/>
          <a:p>
            <a:r>
              <a:rPr kumimoji="1" lang="ja-JP" altLang="en-US" sz="1200" dirty="0">
                <a:latin typeface="メイリオ" panose="020B0604030504040204" pitchFamily="50" charset="-128"/>
                <a:ea typeface="メイリオ" panose="020B0604030504040204" pitchFamily="50" charset="-128"/>
              </a:rPr>
              <a:t>摘要（各経費項目に関して主な計上予算）</a:t>
            </a:r>
          </a:p>
        </p:txBody>
      </p:sp>
      <p:sp>
        <p:nvSpPr>
          <p:cNvPr id="38" name="テキスト ボックス 37"/>
          <p:cNvSpPr txBox="1"/>
          <p:nvPr/>
        </p:nvSpPr>
        <p:spPr>
          <a:xfrm>
            <a:off x="4355329" y="4006534"/>
            <a:ext cx="4751475" cy="830997"/>
          </a:xfrm>
          <a:prstGeom prst="rect">
            <a:avLst/>
          </a:prstGeom>
          <a:solidFill>
            <a:srgbClr val="FF7C80">
              <a:alpha val="14902"/>
            </a:srgbClr>
          </a:solidFill>
        </p:spPr>
        <p:txBody>
          <a:bodyPr wrap="square" rtlCol="0">
            <a:spAutoFit/>
          </a:bodyPr>
          <a:lstStyle/>
          <a:p>
            <a:r>
              <a:rPr kumimoji="1" lang="en-US" altLang="ja-JP" sz="1200" dirty="0">
                <a:solidFill>
                  <a:srgbClr val="FFC000"/>
                </a:solidFill>
                <a:latin typeface="メイリオ" panose="020B0604030504040204" pitchFamily="50" charset="-128"/>
                <a:ea typeface="メイリオ" panose="020B0604030504040204" pitchFamily="50" charset="-128"/>
              </a:rPr>
              <a:t>※</a:t>
            </a:r>
            <a:r>
              <a:rPr kumimoji="1" lang="ja-JP" altLang="en-US" sz="1200" dirty="0">
                <a:solidFill>
                  <a:srgbClr val="FFC000"/>
                </a:solidFill>
                <a:latin typeface="メイリオ" panose="020B0604030504040204" pitchFamily="50" charset="-128"/>
                <a:ea typeface="メイリオ" panose="020B0604030504040204" pitchFamily="50" charset="-128"/>
              </a:rPr>
              <a:t>枠の大きさ</a:t>
            </a:r>
            <a:r>
              <a:rPr lang="ja-JP" altLang="en-US" sz="1200" dirty="0">
                <a:solidFill>
                  <a:srgbClr val="FFC000"/>
                </a:solidFill>
                <a:latin typeface="メイリオ" panose="020B0604030504040204" pitchFamily="50" charset="-128"/>
                <a:ea typeface="メイリオ" panose="020B0604030504040204" pitchFamily="50" charset="-128"/>
              </a:rPr>
              <a:t>は、適宜修正し、計上しない費目の枠は削除してください。</a:t>
            </a:r>
            <a:endParaRPr lang="en-US" altLang="ja-JP" sz="1200" dirty="0">
              <a:solidFill>
                <a:srgbClr val="FFC000"/>
              </a:solidFill>
              <a:latin typeface="メイリオ" panose="020B0604030504040204" pitchFamily="50" charset="-128"/>
              <a:ea typeface="メイリオ" panose="020B0604030504040204" pitchFamily="50" charset="-128"/>
            </a:endParaRPr>
          </a:p>
          <a:p>
            <a:r>
              <a:rPr kumimoji="1" lang="en-US" altLang="ja-JP" sz="1200" dirty="0">
                <a:solidFill>
                  <a:srgbClr val="FFC000"/>
                </a:solidFill>
                <a:latin typeface="メイリオ" panose="020B0604030504040204" pitchFamily="50" charset="-128"/>
                <a:ea typeface="メイリオ" panose="020B0604030504040204" pitchFamily="50" charset="-128"/>
              </a:rPr>
              <a:t>※</a:t>
            </a:r>
            <a:r>
              <a:rPr kumimoji="1" lang="ja-JP" altLang="en-US" sz="1200" dirty="0">
                <a:solidFill>
                  <a:srgbClr val="FFC000"/>
                </a:solidFill>
                <a:latin typeface="メイリオ" panose="020B0604030504040204" pitchFamily="50" charset="-128"/>
                <a:ea typeface="メイリオ" panose="020B0604030504040204" pitchFamily="50" charset="-128"/>
              </a:rPr>
              <a:t>各経費項目の</a:t>
            </a:r>
            <a:r>
              <a:rPr kumimoji="1" lang="ja-JP" altLang="en-US" sz="1200" b="1" u="sng" dirty="0">
                <a:solidFill>
                  <a:srgbClr val="FFC000"/>
                </a:solidFill>
                <a:latin typeface="メイリオ" panose="020B0604030504040204" pitchFamily="50" charset="-128"/>
                <a:ea typeface="メイリオ" panose="020B0604030504040204" pitchFamily="50" charset="-128"/>
              </a:rPr>
              <a:t>主なもの</a:t>
            </a:r>
            <a:r>
              <a:rPr kumimoji="1" lang="ja-JP" altLang="en-US" sz="1200" dirty="0">
                <a:solidFill>
                  <a:srgbClr val="FFC000"/>
                </a:solidFill>
                <a:latin typeface="メイリオ" panose="020B0604030504040204" pitchFamily="50" charset="-128"/>
                <a:ea typeface="メイリオ" panose="020B0604030504040204" pitchFamily="50" charset="-128"/>
              </a:rPr>
              <a:t>を記載してください。すべてを網羅する必要はありません。</a:t>
            </a:r>
            <a:endParaRPr kumimoji="1" lang="en-US" altLang="ja-JP" sz="1200" dirty="0">
              <a:solidFill>
                <a:srgbClr val="FFC000"/>
              </a:solidFill>
              <a:latin typeface="メイリオ" panose="020B0604030504040204" pitchFamily="50" charset="-128"/>
              <a:ea typeface="メイリオ" panose="020B0604030504040204" pitchFamily="50" charset="-128"/>
            </a:endParaRPr>
          </a:p>
        </p:txBody>
      </p:sp>
      <p:sp>
        <p:nvSpPr>
          <p:cNvPr id="41" name="角丸四角形 40"/>
          <p:cNvSpPr/>
          <p:nvPr/>
        </p:nvSpPr>
        <p:spPr>
          <a:xfrm>
            <a:off x="28339" y="436810"/>
            <a:ext cx="2880000" cy="288000"/>
          </a:xfrm>
          <a:prstGeom prst="roundRect">
            <a:avLst/>
          </a:prstGeom>
          <a:solidFill>
            <a:srgbClr val="FFFFCC"/>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lumMod val="50000"/>
                  </a:schemeClr>
                </a:solidFill>
                <a:latin typeface="メイリオ" panose="020B0604030504040204" pitchFamily="50" charset="-128"/>
                <a:ea typeface="メイリオ" panose="020B0604030504040204" pitchFamily="50" charset="-128"/>
              </a:rPr>
              <a:t>事業に要する経費見積書の概要</a:t>
            </a:r>
          </a:p>
        </p:txBody>
      </p:sp>
      <p:graphicFrame>
        <p:nvGraphicFramePr>
          <p:cNvPr id="42" name="オブジェクト 41"/>
          <p:cNvGraphicFramePr>
            <a:graphicFrameLocks noChangeAspect="1"/>
          </p:cNvGraphicFramePr>
          <p:nvPr>
            <p:extLst>
              <p:ext uri="{D42A27DB-BD31-4B8C-83A1-F6EECF244321}">
                <p14:modId xmlns:p14="http://schemas.microsoft.com/office/powerpoint/2010/main" val="1171240348"/>
              </p:ext>
            </p:extLst>
          </p:nvPr>
        </p:nvGraphicFramePr>
        <p:xfrm>
          <a:off x="39688" y="771351"/>
          <a:ext cx="3405187" cy="6042025"/>
        </p:xfrm>
        <a:graphic>
          <a:graphicData uri="http://schemas.openxmlformats.org/presentationml/2006/ole">
            <mc:AlternateContent xmlns:mc="http://schemas.openxmlformats.org/markup-compatibility/2006">
              <mc:Choice xmlns:v="urn:schemas-microsoft-com:vml" Requires="v">
                <p:oleObj name="ワークシート" r:id="rId3" imgW="2943379" imgH="5114925" progId="Excel.Sheet.12">
                  <p:embed/>
                </p:oleObj>
              </mc:Choice>
              <mc:Fallback>
                <p:oleObj name="ワークシート" r:id="rId3" imgW="2943379" imgH="5114925" progId="Excel.Sheet.12">
                  <p:embed/>
                  <p:pic>
                    <p:nvPicPr>
                      <p:cNvPr id="2" name="オブジェクト 1"/>
                      <p:cNvPicPr/>
                      <p:nvPr/>
                    </p:nvPicPr>
                    <p:blipFill>
                      <a:blip r:embed="rId4"/>
                      <a:stretch>
                        <a:fillRect/>
                      </a:stretch>
                    </p:blipFill>
                    <p:spPr>
                      <a:xfrm>
                        <a:off x="39688" y="771351"/>
                        <a:ext cx="3405187" cy="6042025"/>
                      </a:xfrm>
                      <a:prstGeom prst="rect">
                        <a:avLst/>
                      </a:prstGeom>
                    </p:spPr>
                  </p:pic>
                </p:oleObj>
              </mc:Fallback>
            </mc:AlternateContent>
          </a:graphicData>
        </a:graphic>
      </p:graphicFrame>
      <p:grpSp>
        <p:nvGrpSpPr>
          <p:cNvPr id="19" name="グループ化 18">
            <a:extLst>
              <a:ext uri="{FF2B5EF4-FFF2-40B4-BE49-F238E27FC236}">
                <a16:creationId xmlns:a16="http://schemas.microsoft.com/office/drawing/2014/main" id="{354FF4D7-F62D-4E33-9539-5C43FAB1F1FF}"/>
              </a:ext>
            </a:extLst>
          </p:cNvPr>
          <p:cNvGrpSpPr/>
          <p:nvPr/>
        </p:nvGrpSpPr>
        <p:grpSpPr>
          <a:xfrm>
            <a:off x="0" y="0"/>
            <a:ext cx="9906000" cy="369332"/>
            <a:chOff x="0" y="0"/>
            <a:chExt cx="9906000" cy="369332"/>
          </a:xfrm>
        </p:grpSpPr>
        <p:sp>
          <p:nvSpPr>
            <p:cNvPr id="25" name="正方形/長方形 24">
              <a:extLst>
                <a:ext uri="{FF2B5EF4-FFF2-40B4-BE49-F238E27FC236}">
                  <a16:creationId xmlns:a16="http://schemas.microsoft.com/office/drawing/2014/main" id="{D6E5ED80-5292-4F0A-9B91-282D0A9FD0B4}"/>
                </a:ext>
              </a:extLst>
            </p:cNvPr>
            <p:cNvSpPr/>
            <p:nvPr/>
          </p:nvSpPr>
          <p:spPr>
            <a:xfrm>
              <a:off x="0" y="0"/>
              <a:ext cx="9906000" cy="3550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テキスト ボックス 25">
              <a:extLst>
                <a:ext uri="{FF2B5EF4-FFF2-40B4-BE49-F238E27FC236}">
                  <a16:creationId xmlns:a16="http://schemas.microsoft.com/office/drawing/2014/main" id="{A8AAAA5E-1A10-45B6-A4D5-C26CCAAE2B9E}"/>
                </a:ext>
              </a:extLst>
            </p:cNvPr>
            <p:cNvSpPr txBox="1"/>
            <p:nvPr/>
          </p:nvSpPr>
          <p:spPr>
            <a:xfrm>
              <a:off x="435096" y="0"/>
              <a:ext cx="9035807" cy="369332"/>
            </a:xfrm>
            <a:prstGeom prst="rect">
              <a:avLst/>
            </a:prstGeom>
            <a:noFill/>
          </p:spPr>
          <p:txBody>
            <a:bodyPr wrap="none" rtlCol="0" anchor="ctr">
              <a:spAutoFit/>
            </a:bodyPr>
            <a:lstStyle/>
            <a:p>
              <a:pPr lvl="0" algn="ctr"/>
              <a:r>
                <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令和○年度「専修学校留学生の学びの支援推進事業」</a:t>
              </a:r>
              <a:r>
                <a:rPr kumimoji="1" lang="zh-TW"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（実態調査）企画提案書</a:t>
              </a:r>
              <a:r>
                <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　</a:t>
              </a:r>
              <a:r>
                <a:rPr kumimoji="1" lang="en-US" altLang="ja-JP"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a:t>
              </a:r>
              <a:fld id="{C22BDEFC-2EBD-4631-AC6E-1FA082F69B7C}" type="slidenum">
                <a:rPr lang="en-US" altLang="ja-JP" b="1" spc="-120" smtClean="0">
                  <a:solidFill>
                    <a:prstClr val="white"/>
                  </a:solidFill>
                  <a:latin typeface="メイリオ" panose="020B0604030504040204" pitchFamily="50" charset="-128"/>
                  <a:ea typeface="メイリオ" panose="020B0604030504040204" pitchFamily="50" charset="-128"/>
                </a:rPr>
                <a:pPr lvl="0" algn="ctr"/>
                <a:t>7</a:t>
              </a:fld>
              <a:r>
                <a:rPr kumimoji="1" lang="en-US" altLang="ja-JP"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/10)</a:t>
              </a:r>
              <a:endPar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3816749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3673461" y="730143"/>
            <a:ext cx="1980000" cy="1830277"/>
          </a:xfrm>
          <a:prstGeom prst="rect">
            <a:avLst/>
          </a:prstGeom>
          <a:noFill/>
          <a:ln w="28575">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7030A0"/>
                </a:solidFill>
                <a:effectLst/>
                <a:uLnTx/>
                <a:uFillTx/>
                <a:latin typeface="メイリオ" panose="020B0604030504040204" pitchFamily="50" charset="-128"/>
                <a:ea typeface="メイリオ" panose="020B0604030504040204" pitchFamily="50" charset="-128"/>
                <a:cs typeface="+mn-cs"/>
              </a:rPr>
              <a:t>◆人件費</a:t>
            </a:r>
            <a:endParaRPr kumimoji="1" lang="en-US" altLang="ja-JP" sz="800" b="0" i="0" u="sng" strike="noStrike" kern="1200" cap="none" spc="0" normalizeH="0" baseline="0" noProof="0" dirty="0">
              <a:ln>
                <a:noFill/>
              </a:ln>
              <a:solidFill>
                <a:srgbClr val="7030A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・事業専任職員賃金　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〇月</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・ｺｰﾃﾞｨﾈｰﾀｰ賃金　　　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〇月</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・人件費附帯経費　　　　〇〇千円</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p:txBody>
      </p:sp>
      <p:sp>
        <p:nvSpPr>
          <p:cNvPr id="23" name="正方形/長方形 22"/>
          <p:cNvSpPr/>
          <p:nvPr/>
        </p:nvSpPr>
        <p:spPr>
          <a:xfrm>
            <a:off x="3686678" y="2697275"/>
            <a:ext cx="1980000" cy="1842079"/>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rPr>
              <a:t>◆借損料</a:t>
            </a:r>
            <a:endParaRPr kumimoji="1" lang="en-US" altLang="ja-JP"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・企画推進委員会会議室借料</a:t>
            </a:r>
            <a:b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b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〇〇千円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〇回</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・受け入れ体制構築分科会会議室借料　　　　　　　</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〇〇千円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〇回</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・ｻｰﾊﾞｰﾚﾝﾀﾙ代</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〇〇千円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〇月</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white">
                  <a:lumMod val="75000"/>
                </a:prstClr>
              </a:solidFill>
              <a:effectLst/>
              <a:uLnTx/>
              <a:uFillTx/>
              <a:latin typeface="メイリオ" panose="020B0604030504040204" pitchFamily="50" charset="-128"/>
              <a:ea typeface="メイリオ" panose="020B0604030504040204" pitchFamily="50" charset="-128"/>
              <a:cs typeface="+mn-cs"/>
            </a:endParaRPr>
          </a:p>
        </p:txBody>
      </p:sp>
      <p:sp>
        <p:nvSpPr>
          <p:cNvPr id="24" name="正方形/長方形 23"/>
          <p:cNvSpPr/>
          <p:nvPr/>
        </p:nvSpPr>
        <p:spPr>
          <a:xfrm>
            <a:off x="3688272" y="4729966"/>
            <a:ext cx="1980000" cy="1857444"/>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rPr>
              <a:t>◆通信運搬費</a:t>
            </a:r>
            <a:endParaRPr kumimoji="1" lang="en-US" altLang="ja-JP"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・報告書郵送費　　〇円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〇箇所</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・実証講座案内郵送　〇円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〇箇所</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合計〇〇〇円</a:t>
            </a:r>
          </a:p>
        </p:txBody>
      </p:sp>
      <p:sp>
        <p:nvSpPr>
          <p:cNvPr id="28" name="正方形/長方形 27"/>
          <p:cNvSpPr/>
          <p:nvPr/>
        </p:nvSpPr>
        <p:spPr>
          <a:xfrm>
            <a:off x="5728327" y="720771"/>
            <a:ext cx="1980000" cy="1839649"/>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rPr>
              <a:t>◆諸謝金</a:t>
            </a:r>
            <a:endParaRPr kumimoji="1" lang="en-US" altLang="ja-JP"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・企画推進委員会謝金</a:t>
            </a:r>
            <a:b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b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〇人</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〇回</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・受け入れ体制構築分科会</a:t>
            </a:r>
            <a:b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b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〇人</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〇回</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・実証講座分科会</a:t>
            </a:r>
            <a:b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b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〇人</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〇回</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p:txBody>
      </p:sp>
      <p:sp>
        <p:nvSpPr>
          <p:cNvPr id="29" name="正方形/長方形 28"/>
          <p:cNvSpPr/>
          <p:nvPr/>
        </p:nvSpPr>
        <p:spPr>
          <a:xfrm>
            <a:off x="5728327" y="2697275"/>
            <a:ext cx="1980000" cy="1842256"/>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rPr>
              <a:t>◆消耗品費</a:t>
            </a:r>
            <a:endParaRPr kumimoji="1" lang="en-US" altLang="ja-JP"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・ﾎﾞｰﾙﾍﾟﾝ　　　〇百円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〇本</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・ﾊｰﾄﾞﾌｧｲﾙ　　  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〇冊</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合計〇〇〇円　</a:t>
            </a:r>
            <a:r>
              <a:rPr kumimoji="1" lang="ja-JP" altLang="en-US" sz="800" b="0" i="0" u="none" strike="noStrike" kern="1200" cap="none" spc="0" normalizeH="0" baseline="0" noProof="0" dirty="0">
                <a:ln>
                  <a:noFill/>
                </a:ln>
                <a:solidFill>
                  <a:prstClr val="white">
                    <a:lumMod val="75000"/>
                  </a:prstClr>
                </a:solidFill>
                <a:effectLst/>
                <a:uLnTx/>
                <a:uFillTx/>
                <a:latin typeface="メイリオ" panose="020B0604030504040204" pitchFamily="50" charset="-128"/>
                <a:ea typeface="メイリオ" panose="020B0604030504040204" pitchFamily="50" charset="-128"/>
                <a:cs typeface="+mn-cs"/>
              </a:rPr>
              <a:t>　　　　</a:t>
            </a:r>
          </a:p>
        </p:txBody>
      </p:sp>
      <p:sp>
        <p:nvSpPr>
          <p:cNvPr id="30" name="正方形/長方形 29"/>
          <p:cNvSpPr/>
          <p:nvPr/>
        </p:nvSpPr>
        <p:spPr>
          <a:xfrm>
            <a:off x="5728327" y="4735696"/>
            <a:ext cx="1980000" cy="1851714"/>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rPr>
              <a:t>◆雑役務費</a:t>
            </a:r>
            <a:endParaRPr kumimoji="1" lang="en-US" altLang="ja-JP"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Web</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ｻｲﾄ構築　　  〇〇〇円</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・報告書印刷費　 　〇〇〇円</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・事務職員派遣　　</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〇〇〇円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×20</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日</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〇月</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p:txBody>
      </p:sp>
      <p:sp>
        <p:nvSpPr>
          <p:cNvPr id="31" name="正方形/長方形 30"/>
          <p:cNvSpPr/>
          <p:nvPr/>
        </p:nvSpPr>
        <p:spPr>
          <a:xfrm>
            <a:off x="7797048" y="723265"/>
            <a:ext cx="1980000" cy="183715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rPr>
              <a:t>◆旅費</a:t>
            </a:r>
            <a:endParaRPr kumimoji="1" lang="en-US" altLang="ja-JP"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・企画推進委員会実施旅費</a:t>
            </a:r>
            <a:b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b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〇〇千円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〇回</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・受け入れ体制構築分科会旅費</a:t>
            </a:r>
            <a:b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b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〇〇千円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〇回</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・実証講座分科会旅費</a:t>
            </a:r>
            <a:b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b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〇〇千円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〇回</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endParaRPr>
          </a:p>
        </p:txBody>
      </p:sp>
      <p:sp>
        <p:nvSpPr>
          <p:cNvPr id="32" name="正方形/長方形 31"/>
          <p:cNvSpPr/>
          <p:nvPr/>
        </p:nvSpPr>
        <p:spPr>
          <a:xfrm>
            <a:off x="7797048" y="2705748"/>
            <a:ext cx="1980000" cy="183360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rPr>
              <a:t>◆会議費</a:t>
            </a:r>
            <a:endParaRPr kumimoji="1" lang="en-US" altLang="ja-JP"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・企画推進委員会お茶</a:t>
            </a:r>
            <a:b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b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150</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〇人　　　　　　　</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・受け入れ体制構築分科会お茶</a:t>
            </a:r>
            <a:b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b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150</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〇人</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p:txBody>
      </p:sp>
      <p:sp>
        <p:nvSpPr>
          <p:cNvPr id="34" name="正方形/長方形 33"/>
          <p:cNvSpPr/>
          <p:nvPr/>
        </p:nvSpPr>
        <p:spPr>
          <a:xfrm>
            <a:off x="7806812" y="5799514"/>
            <a:ext cx="1980000" cy="787896"/>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C0504D">
                    <a:lumMod val="60000"/>
                    <a:lumOff val="40000"/>
                  </a:srgbClr>
                </a:solidFill>
                <a:effectLst/>
                <a:uLnTx/>
                <a:uFillTx/>
                <a:latin typeface="メイリオ" panose="020B0604030504040204" pitchFamily="50" charset="-128"/>
                <a:ea typeface="メイリオ" panose="020B0604030504040204" pitchFamily="50" charset="-128"/>
                <a:cs typeface="+mn-cs"/>
              </a:rPr>
              <a:t>◆再委託費</a:t>
            </a:r>
          </a:p>
        </p:txBody>
      </p:sp>
      <p:sp>
        <p:nvSpPr>
          <p:cNvPr id="35" name="正方形/長方形 34"/>
          <p:cNvSpPr/>
          <p:nvPr/>
        </p:nvSpPr>
        <p:spPr>
          <a:xfrm>
            <a:off x="7797048" y="4720387"/>
            <a:ext cx="1980000" cy="89857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rPr>
              <a:t>◆保険料</a:t>
            </a:r>
          </a:p>
        </p:txBody>
      </p:sp>
      <p:sp>
        <p:nvSpPr>
          <p:cNvPr id="36" name="正方形/長方形 35"/>
          <p:cNvSpPr/>
          <p:nvPr/>
        </p:nvSpPr>
        <p:spPr>
          <a:xfrm>
            <a:off x="3559449" y="507176"/>
            <a:ext cx="6321152" cy="6306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37" name="テキスト ボックス 36"/>
          <p:cNvSpPr txBox="1"/>
          <p:nvPr/>
        </p:nvSpPr>
        <p:spPr>
          <a:xfrm>
            <a:off x="5312443" y="386010"/>
            <a:ext cx="3108543" cy="276999"/>
          </a:xfrm>
          <a:prstGeom prst="rect">
            <a:avLst/>
          </a:prstGeom>
          <a:solidFill>
            <a:schemeClr val="bg1"/>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摘要（各経費項目に関して主な計上予算）</a:t>
            </a:r>
          </a:p>
        </p:txBody>
      </p:sp>
      <p:sp>
        <p:nvSpPr>
          <p:cNvPr id="38" name="テキスト ボックス 37"/>
          <p:cNvSpPr txBox="1"/>
          <p:nvPr/>
        </p:nvSpPr>
        <p:spPr>
          <a:xfrm>
            <a:off x="4355329" y="4006534"/>
            <a:ext cx="4751475" cy="830997"/>
          </a:xfrm>
          <a:prstGeom prst="rect">
            <a:avLst/>
          </a:prstGeom>
          <a:solidFill>
            <a:srgbClr val="FF7C80">
              <a:alpha val="14902"/>
            </a:srgb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枠の大きさは、適宜修正し、計上しない費目の枠は削除してください。</a:t>
            </a:r>
            <a:endParaRPr kumimoji="1" lang="en-US" altLang="ja-JP"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各経費項目の</a:t>
            </a:r>
            <a:r>
              <a:rPr kumimoji="1" lang="ja-JP" altLang="en-US" sz="1200" b="1" i="0" u="sng"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主なもの</a:t>
            </a:r>
            <a:r>
              <a:rPr kumimoji="1" lang="ja-JP" altLang="en-US"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を記載してください。すべてを網羅する必要はありません。</a:t>
            </a:r>
            <a:endParaRPr kumimoji="1" lang="en-US" altLang="ja-JP"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p:txBody>
      </p:sp>
      <p:sp>
        <p:nvSpPr>
          <p:cNvPr id="41" name="角丸四角形 40"/>
          <p:cNvSpPr/>
          <p:nvPr/>
        </p:nvSpPr>
        <p:spPr>
          <a:xfrm>
            <a:off x="28339" y="436810"/>
            <a:ext cx="2880000" cy="288000"/>
          </a:xfrm>
          <a:prstGeom prst="roundRect">
            <a:avLst/>
          </a:prstGeom>
          <a:solidFill>
            <a:srgbClr val="FFFFCC"/>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lumMod val="50000"/>
                  </a:prstClr>
                </a:solidFill>
                <a:effectLst/>
                <a:uLnTx/>
                <a:uFillTx/>
                <a:latin typeface="メイリオ" panose="020B0604030504040204" pitchFamily="50" charset="-128"/>
                <a:ea typeface="メイリオ" panose="020B0604030504040204" pitchFamily="50" charset="-128"/>
                <a:cs typeface="+mn-cs"/>
              </a:rPr>
              <a:t>事業に要する経費見積書の概要</a:t>
            </a:r>
          </a:p>
        </p:txBody>
      </p:sp>
      <p:graphicFrame>
        <p:nvGraphicFramePr>
          <p:cNvPr id="42" name="オブジェクト 41"/>
          <p:cNvGraphicFramePr>
            <a:graphicFrameLocks noChangeAspect="1"/>
          </p:cNvGraphicFramePr>
          <p:nvPr/>
        </p:nvGraphicFramePr>
        <p:xfrm>
          <a:off x="39688" y="771351"/>
          <a:ext cx="3405187" cy="6042025"/>
        </p:xfrm>
        <a:graphic>
          <a:graphicData uri="http://schemas.openxmlformats.org/presentationml/2006/ole">
            <mc:AlternateContent xmlns:mc="http://schemas.openxmlformats.org/markup-compatibility/2006">
              <mc:Choice xmlns:v="urn:schemas-microsoft-com:vml" Requires="v">
                <p:oleObj name="ワークシート" r:id="rId3" imgW="2943379" imgH="5114925" progId="Excel.Sheet.12">
                  <p:embed/>
                </p:oleObj>
              </mc:Choice>
              <mc:Fallback>
                <p:oleObj name="ワークシート" r:id="rId3" imgW="2943379" imgH="5114925" progId="Excel.Sheet.12">
                  <p:embed/>
                  <p:pic>
                    <p:nvPicPr>
                      <p:cNvPr id="42" name="オブジェクト 41"/>
                      <p:cNvPicPr/>
                      <p:nvPr/>
                    </p:nvPicPr>
                    <p:blipFill>
                      <a:blip r:embed="rId4"/>
                      <a:stretch>
                        <a:fillRect/>
                      </a:stretch>
                    </p:blipFill>
                    <p:spPr>
                      <a:xfrm>
                        <a:off x="39688" y="771351"/>
                        <a:ext cx="3405187" cy="6042025"/>
                      </a:xfrm>
                      <a:prstGeom prst="rect">
                        <a:avLst/>
                      </a:prstGeom>
                    </p:spPr>
                  </p:pic>
                </p:oleObj>
              </mc:Fallback>
            </mc:AlternateContent>
          </a:graphicData>
        </a:graphic>
      </p:graphicFrame>
      <p:grpSp>
        <p:nvGrpSpPr>
          <p:cNvPr id="19" name="グループ化 18">
            <a:extLst>
              <a:ext uri="{FF2B5EF4-FFF2-40B4-BE49-F238E27FC236}">
                <a16:creationId xmlns:a16="http://schemas.microsoft.com/office/drawing/2014/main" id="{95FF08CB-A510-4E21-A8A6-8CA135D3F3DD}"/>
              </a:ext>
            </a:extLst>
          </p:cNvPr>
          <p:cNvGrpSpPr/>
          <p:nvPr/>
        </p:nvGrpSpPr>
        <p:grpSpPr>
          <a:xfrm>
            <a:off x="0" y="0"/>
            <a:ext cx="9906000" cy="369332"/>
            <a:chOff x="0" y="0"/>
            <a:chExt cx="9906000" cy="369332"/>
          </a:xfrm>
        </p:grpSpPr>
        <p:sp>
          <p:nvSpPr>
            <p:cNvPr id="25" name="正方形/長方形 24">
              <a:extLst>
                <a:ext uri="{FF2B5EF4-FFF2-40B4-BE49-F238E27FC236}">
                  <a16:creationId xmlns:a16="http://schemas.microsoft.com/office/drawing/2014/main" id="{FB4F297D-DED0-45F2-A5C9-AF0E6858E086}"/>
                </a:ext>
              </a:extLst>
            </p:cNvPr>
            <p:cNvSpPr/>
            <p:nvPr/>
          </p:nvSpPr>
          <p:spPr>
            <a:xfrm>
              <a:off x="0" y="0"/>
              <a:ext cx="9906000" cy="3550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テキスト ボックス 25">
              <a:extLst>
                <a:ext uri="{FF2B5EF4-FFF2-40B4-BE49-F238E27FC236}">
                  <a16:creationId xmlns:a16="http://schemas.microsoft.com/office/drawing/2014/main" id="{C0D2D720-3F9F-4A0E-B178-ABC265C5092F}"/>
                </a:ext>
              </a:extLst>
            </p:cNvPr>
            <p:cNvSpPr txBox="1"/>
            <p:nvPr/>
          </p:nvSpPr>
          <p:spPr>
            <a:xfrm>
              <a:off x="435096" y="0"/>
              <a:ext cx="9035807" cy="369332"/>
            </a:xfrm>
            <a:prstGeom prst="rect">
              <a:avLst/>
            </a:prstGeom>
            <a:noFill/>
          </p:spPr>
          <p:txBody>
            <a:bodyPr wrap="none" rtlCol="0" anchor="ctr">
              <a:spAutoFit/>
            </a:bodyPr>
            <a:lstStyle/>
            <a:p>
              <a:pPr lvl="0" algn="ctr"/>
              <a:r>
                <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令和○年度「専修学校留学生の学びの支援推進事業」</a:t>
              </a:r>
              <a:r>
                <a:rPr kumimoji="1" lang="zh-TW"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（実態調査）企画提案書</a:t>
              </a:r>
              <a:r>
                <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　</a:t>
              </a:r>
              <a:r>
                <a:rPr kumimoji="1" lang="en-US" altLang="ja-JP"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a:t>
              </a:r>
              <a:fld id="{C22BDEFC-2EBD-4631-AC6E-1FA082F69B7C}" type="slidenum">
                <a:rPr lang="en-US" altLang="ja-JP" b="1" spc="-120" smtClean="0">
                  <a:solidFill>
                    <a:prstClr val="white"/>
                  </a:solidFill>
                  <a:latin typeface="メイリオ" panose="020B0604030504040204" pitchFamily="50" charset="-128"/>
                  <a:ea typeface="メイリオ" panose="020B0604030504040204" pitchFamily="50" charset="-128"/>
                </a:rPr>
                <a:pPr lvl="0" algn="ctr"/>
                <a:t>8</a:t>
              </a:fld>
              <a:r>
                <a:rPr kumimoji="1" lang="en-US" altLang="ja-JP"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/10)</a:t>
              </a:r>
              <a:endPar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1045603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3673461" y="730143"/>
            <a:ext cx="1980000" cy="1830277"/>
          </a:xfrm>
          <a:prstGeom prst="rect">
            <a:avLst/>
          </a:prstGeom>
          <a:noFill/>
          <a:ln w="28575">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7030A0"/>
                </a:solidFill>
                <a:effectLst/>
                <a:uLnTx/>
                <a:uFillTx/>
                <a:latin typeface="メイリオ" panose="020B0604030504040204" pitchFamily="50" charset="-128"/>
                <a:ea typeface="メイリオ" panose="020B0604030504040204" pitchFamily="50" charset="-128"/>
                <a:cs typeface="+mn-cs"/>
              </a:rPr>
              <a:t>◆人件費</a:t>
            </a:r>
            <a:endParaRPr kumimoji="1" lang="en-US" altLang="ja-JP" sz="800" b="0" i="0" u="sng" strike="noStrike" kern="1200" cap="none" spc="0" normalizeH="0" baseline="0" noProof="0" dirty="0">
              <a:ln>
                <a:noFill/>
              </a:ln>
              <a:solidFill>
                <a:srgbClr val="7030A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・事業専任職員賃金　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〇月</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・ｺｰﾃﾞｨﾈｰﾀｰ賃金　　　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〇月</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・人件費附帯経費　　　　〇〇千円</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p:txBody>
      </p:sp>
      <p:sp>
        <p:nvSpPr>
          <p:cNvPr id="23" name="正方形/長方形 22"/>
          <p:cNvSpPr/>
          <p:nvPr/>
        </p:nvSpPr>
        <p:spPr>
          <a:xfrm>
            <a:off x="3686678" y="2697275"/>
            <a:ext cx="1980000" cy="1842079"/>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rPr>
              <a:t>◆借損料</a:t>
            </a:r>
            <a:endParaRPr kumimoji="1" lang="en-US" altLang="ja-JP"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・企画推進委員会会議室借料</a:t>
            </a:r>
            <a:b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b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〇〇千円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〇回</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・受け入れ体制構築分科会会議室借料　　　　　　　</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〇〇千円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〇回</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・ｻｰﾊﾞｰﾚﾝﾀﾙ代</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〇〇千円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〇月</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white">
                  <a:lumMod val="75000"/>
                </a:prstClr>
              </a:solidFill>
              <a:effectLst/>
              <a:uLnTx/>
              <a:uFillTx/>
              <a:latin typeface="メイリオ" panose="020B0604030504040204" pitchFamily="50" charset="-128"/>
              <a:ea typeface="メイリオ" panose="020B0604030504040204" pitchFamily="50" charset="-128"/>
              <a:cs typeface="+mn-cs"/>
            </a:endParaRPr>
          </a:p>
        </p:txBody>
      </p:sp>
      <p:sp>
        <p:nvSpPr>
          <p:cNvPr id="24" name="正方形/長方形 23"/>
          <p:cNvSpPr/>
          <p:nvPr/>
        </p:nvSpPr>
        <p:spPr>
          <a:xfrm>
            <a:off x="3688272" y="4729966"/>
            <a:ext cx="1980000" cy="1857444"/>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rPr>
              <a:t>◆通信運搬費</a:t>
            </a:r>
            <a:endParaRPr kumimoji="1" lang="en-US" altLang="ja-JP"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・報告書郵送費　　〇円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〇箇所</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・実証講座案内郵送　〇円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〇箇所</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合計〇〇〇円</a:t>
            </a:r>
          </a:p>
        </p:txBody>
      </p:sp>
      <p:sp>
        <p:nvSpPr>
          <p:cNvPr id="28" name="正方形/長方形 27"/>
          <p:cNvSpPr/>
          <p:nvPr/>
        </p:nvSpPr>
        <p:spPr>
          <a:xfrm>
            <a:off x="5728327" y="720771"/>
            <a:ext cx="1980000" cy="1839649"/>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rPr>
              <a:t>◆諸謝金</a:t>
            </a:r>
            <a:endParaRPr kumimoji="1" lang="en-US" altLang="ja-JP"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・企画推進委員会謝金</a:t>
            </a:r>
            <a:b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b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〇人</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〇回</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・受け入れ体制構築分科会</a:t>
            </a:r>
            <a:b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b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〇人</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〇回</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・実証講座分科会</a:t>
            </a:r>
            <a:b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b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〇人</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〇回</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p:txBody>
      </p:sp>
      <p:sp>
        <p:nvSpPr>
          <p:cNvPr id="29" name="正方形/長方形 28"/>
          <p:cNvSpPr/>
          <p:nvPr/>
        </p:nvSpPr>
        <p:spPr>
          <a:xfrm>
            <a:off x="5728327" y="2697275"/>
            <a:ext cx="1980000" cy="1842256"/>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rPr>
              <a:t>◆消耗品費</a:t>
            </a:r>
            <a:endParaRPr kumimoji="1" lang="en-US" altLang="ja-JP"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・ﾎﾞｰﾙﾍﾟﾝ　　　〇百円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〇本</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・ﾊｰﾄﾞﾌｧｲﾙ　　  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〇冊</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合計〇〇〇円　</a:t>
            </a:r>
            <a:r>
              <a:rPr kumimoji="1" lang="ja-JP" altLang="en-US" sz="800" b="0" i="0" u="none" strike="noStrike" kern="1200" cap="none" spc="0" normalizeH="0" baseline="0" noProof="0" dirty="0">
                <a:ln>
                  <a:noFill/>
                </a:ln>
                <a:solidFill>
                  <a:prstClr val="white">
                    <a:lumMod val="75000"/>
                  </a:prstClr>
                </a:solidFill>
                <a:effectLst/>
                <a:uLnTx/>
                <a:uFillTx/>
                <a:latin typeface="メイリオ" panose="020B0604030504040204" pitchFamily="50" charset="-128"/>
                <a:ea typeface="メイリオ" panose="020B0604030504040204" pitchFamily="50" charset="-128"/>
                <a:cs typeface="+mn-cs"/>
              </a:rPr>
              <a:t>　　　　</a:t>
            </a:r>
          </a:p>
        </p:txBody>
      </p:sp>
      <p:sp>
        <p:nvSpPr>
          <p:cNvPr id="30" name="正方形/長方形 29"/>
          <p:cNvSpPr/>
          <p:nvPr/>
        </p:nvSpPr>
        <p:spPr>
          <a:xfrm>
            <a:off x="5728327" y="4735696"/>
            <a:ext cx="1980000" cy="1851714"/>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rPr>
              <a:t>◆雑役務費</a:t>
            </a:r>
            <a:endParaRPr kumimoji="1" lang="en-US" altLang="ja-JP"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Web</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ｻｲﾄ構築　　  〇〇〇円</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・報告書印刷費　 　〇〇〇円</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・事務職員派遣　　</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〇〇〇円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×20</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日</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〇月</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p:txBody>
      </p:sp>
      <p:sp>
        <p:nvSpPr>
          <p:cNvPr id="31" name="正方形/長方形 30"/>
          <p:cNvSpPr/>
          <p:nvPr/>
        </p:nvSpPr>
        <p:spPr>
          <a:xfrm>
            <a:off x="7797048" y="723265"/>
            <a:ext cx="1980000" cy="183715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rPr>
              <a:t>◆旅費</a:t>
            </a:r>
            <a:endParaRPr kumimoji="1" lang="en-US" altLang="ja-JP"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・企画推進委員会実施旅費</a:t>
            </a:r>
            <a:b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b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〇〇千円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〇回</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・受け入れ体制構築分科会旅費</a:t>
            </a:r>
            <a:b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b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〇〇千円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〇回</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・実証講座分科会旅費</a:t>
            </a:r>
            <a:b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b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〇〇千円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〇回</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endParaRPr>
          </a:p>
        </p:txBody>
      </p:sp>
      <p:sp>
        <p:nvSpPr>
          <p:cNvPr id="32" name="正方形/長方形 31"/>
          <p:cNvSpPr/>
          <p:nvPr/>
        </p:nvSpPr>
        <p:spPr>
          <a:xfrm>
            <a:off x="7797048" y="2705748"/>
            <a:ext cx="1980000" cy="183360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rPr>
              <a:t>◆会議費</a:t>
            </a:r>
            <a:endParaRPr kumimoji="1" lang="en-US" altLang="ja-JP"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・企画推進委員会お茶</a:t>
            </a:r>
            <a:b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b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150</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〇人　　　　　　　</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・受け入れ体制構築分科会お茶</a:t>
            </a:r>
            <a:b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b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150</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円</a:t>
            </a:r>
            <a:r>
              <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〇人</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　　　　　　　　　　　合計〇〇〇円</a:t>
            </a:r>
            <a:endParaRPr kumimoji="1" lang="en-US" altLang="ja-JP" sz="8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sng"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p:txBody>
      </p:sp>
      <p:sp>
        <p:nvSpPr>
          <p:cNvPr id="34" name="正方形/長方形 33"/>
          <p:cNvSpPr/>
          <p:nvPr/>
        </p:nvSpPr>
        <p:spPr>
          <a:xfrm>
            <a:off x="7806812" y="5799514"/>
            <a:ext cx="1980000" cy="787896"/>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C0504D">
                    <a:lumMod val="60000"/>
                    <a:lumOff val="40000"/>
                  </a:srgbClr>
                </a:solidFill>
                <a:effectLst/>
                <a:uLnTx/>
                <a:uFillTx/>
                <a:latin typeface="メイリオ" panose="020B0604030504040204" pitchFamily="50" charset="-128"/>
                <a:ea typeface="メイリオ" panose="020B0604030504040204" pitchFamily="50" charset="-128"/>
                <a:cs typeface="+mn-cs"/>
              </a:rPr>
              <a:t>◆再委託費</a:t>
            </a:r>
          </a:p>
        </p:txBody>
      </p:sp>
      <p:sp>
        <p:nvSpPr>
          <p:cNvPr id="35" name="正方形/長方形 34"/>
          <p:cNvSpPr/>
          <p:nvPr/>
        </p:nvSpPr>
        <p:spPr>
          <a:xfrm>
            <a:off x="7797048" y="4720387"/>
            <a:ext cx="1980000" cy="89857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sng" strike="noStrike" kern="1200" cap="none" spc="0" normalizeH="0" baseline="0" noProof="0" dirty="0">
                <a:ln>
                  <a:noFill/>
                </a:ln>
                <a:solidFill>
                  <a:srgbClr val="92D050"/>
                </a:solidFill>
                <a:effectLst/>
                <a:uLnTx/>
                <a:uFillTx/>
                <a:latin typeface="メイリオ" panose="020B0604030504040204" pitchFamily="50" charset="-128"/>
                <a:ea typeface="メイリオ" panose="020B0604030504040204" pitchFamily="50" charset="-128"/>
                <a:cs typeface="+mn-cs"/>
              </a:rPr>
              <a:t>◆保険料</a:t>
            </a:r>
          </a:p>
        </p:txBody>
      </p:sp>
      <p:sp>
        <p:nvSpPr>
          <p:cNvPr id="36" name="正方形/長方形 35"/>
          <p:cNvSpPr/>
          <p:nvPr/>
        </p:nvSpPr>
        <p:spPr>
          <a:xfrm>
            <a:off x="3559449" y="507176"/>
            <a:ext cx="6321152" cy="6306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37" name="テキスト ボックス 36"/>
          <p:cNvSpPr txBox="1"/>
          <p:nvPr/>
        </p:nvSpPr>
        <p:spPr>
          <a:xfrm>
            <a:off x="5312443" y="386010"/>
            <a:ext cx="3108543" cy="276999"/>
          </a:xfrm>
          <a:prstGeom prst="rect">
            <a:avLst/>
          </a:prstGeom>
          <a:solidFill>
            <a:schemeClr val="bg1"/>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摘要（各経費項目に関して主な計上予算）</a:t>
            </a:r>
          </a:p>
        </p:txBody>
      </p:sp>
      <p:sp>
        <p:nvSpPr>
          <p:cNvPr id="38" name="テキスト ボックス 37"/>
          <p:cNvSpPr txBox="1"/>
          <p:nvPr/>
        </p:nvSpPr>
        <p:spPr>
          <a:xfrm>
            <a:off x="4355329" y="4006534"/>
            <a:ext cx="4751475" cy="830997"/>
          </a:xfrm>
          <a:prstGeom prst="rect">
            <a:avLst/>
          </a:prstGeom>
          <a:solidFill>
            <a:srgbClr val="FF7C80">
              <a:alpha val="14902"/>
            </a:srgb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枠の大きさは、適宜修正し、計上しない費目の枠は削除してください。</a:t>
            </a:r>
            <a:endParaRPr kumimoji="1" lang="en-US" altLang="ja-JP"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各経費項目の</a:t>
            </a:r>
            <a:r>
              <a:rPr kumimoji="1" lang="ja-JP" altLang="en-US" sz="1200" b="1" i="0" u="sng"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主なもの</a:t>
            </a:r>
            <a:r>
              <a:rPr kumimoji="1" lang="ja-JP" altLang="en-US"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rPr>
              <a:t>を記載してください。すべてを網羅する必要はありません。</a:t>
            </a:r>
            <a:endParaRPr kumimoji="1" lang="en-US" altLang="ja-JP" sz="1200" b="0" i="0" u="none" strike="noStrike" kern="1200" cap="none" spc="0" normalizeH="0" baseline="0" noProof="0" dirty="0">
              <a:ln>
                <a:noFill/>
              </a:ln>
              <a:solidFill>
                <a:srgbClr val="FFC000"/>
              </a:solidFill>
              <a:effectLst/>
              <a:uLnTx/>
              <a:uFillTx/>
              <a:latin typeface="メイリオ" panose="020B0604030504040204" pitchFamily="50" charset="-128"/>
              <a:ea typeface="メイリオ" panose="020B0604030504040204" pitchFamily="50" charset="-128"/>
              <a:cs typeface="+mn-cs"/>
            </a:endParaRPr>
          </a:p>
        </p:txBody>
      </p:sp>
      <p:sp>
        <p:nvSpPr>
          <p:cNvPr id="41" name="角丸四角形 40"/>
          <p:cNvSpPr/>
          <p:nvPr/>
        </p:nvSpPr>
        <p:spPr>
          <a:xfrm>
            <a:off x="28339" y="436810"/>
            <a:ext cx="2880000" cy="288000"/>
          </a:xfrm>
          <a:prstGeom prst="roundRect">
            <a:avLst/>
          </a:prstGeom>
          <a:solidFill>
            <a:srgbClr val="FFFFCC"/>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lumMod val="50000"/>
                  </a:prstClr>
                </a:solidFill>
                <a:effectLst/>
                <a:uLnTx/>
                <a:uFillTx/>
                <a:latin typeface="メイリオ" panose="020B0604030504040204" pitchFamily="50" charset="-128"/>
                <a:ea typeface="メイリオ" panose="020B0604030504040204" pitchFamily="50" charset="-128"/>
                <a:cs typeface="+mn-cs"/>
              </a:rPr>
              <a:t>事業に要する経費見積書の概要</a:t>
            </a:r>
          </a:p>
        </p:txBody>
      </p:sp>
      <p:graphicFrame>
        <p:nvGraphicFramePr>
          <p:cNvPr id="42" name="オブジェクト 41"/>
          <p:cNvGraphicFramePr>
            <a:graphicFrameLocks noChangeAspect="1"/>
          </p:cNvGraphicFramePr>
          <p:nvPr/>
        </p:nvGraphicFramePr>
        <p:xfrm>
          <a:off x="39688" y="771351"/>
          <a:ext cx="3405187" cy="6042025"/>
        </p:xfrm>
        <a:graphic>
          <a:graphicData uri="http://schemas.openxmlformats.org/presentationml/2006/ole">
            <mc:AlternateContent xmlns:mc="http://schemas.openxmlformats.org/markup-compatibility/2006">
              <mc:Choice xmlns:v="urn:schemas-microsoft-com:vml" Requires="v">
                <p:oleObj name="ワークシート" r:id="rId3" imgW="2943379" imgH="5114925" progId="Excel.Sheet.12">
                  <p:embed/>
                </p:oleObj>
              </mc:Choice>
              <mc:Fallback>
                <p:oleObj name="ワークシート" r:id="rId3" imgW="2943379" imgH="5114925" progId="Excel.Sheet.12">
                  <p:embed/>
                  <p:pic>
                    <p:nvPicPr>
                      <p:cNvPr id="42" name="オブジェクト 41"/>
                      <p:cNvPicPr/>
                      <p:nvPr/>
                    </p:nvPicPr>
                    <p:blipFill>
                      <a:blip r:embed="rId4"/>
                      <a:stretch>
                        <a:fillRect/>
                      </a:stretch>
                    </p:blipFill>
                    <p:spPr>
                      <a:xfrm>
                        <a:off x="39688" y="771351"/>
                        <a:ext cx="3405187" cy="6042025"/>
                      </a:xfrm>
                      <a:prstGeom prst="rect">
                        <a:avLst/>
                      </a:prstGeom>
                    </p:spPr>
                  </p:pic>
                </p:oleObj>
              </mc:Fallback>
            </mc:AlternateContent>
          </a:graphicData>
        </a:graphic>
      </p:graphicFrame>
      <p:grpSp>
        <p:nvGrpSpPr>
          <p:cNvPr id="19" name="グループ化 18">
            <a:extLst>
              <a:ext uri="{FF2B5EF4-FFF2-40B4-BE49-F238E27FC236}">
                <a16:creationId xmlns:a16="http://schemas.microsoft.com/office/drawing/2014/main" id="{C67C5985-D8CA-4C9E-9B22-3D252468801B}"/>
              </a:ext>
            </a:extLst>
          </p:cNvPr>
          <p:cNvGrpSpPr/>
          <p:nvPr/>
        </p:nvGrpSpPr>
        <p:grpSpPr>
          <a:xfrm>
            <a:off x="0" y="0"/>
            <a:ext cx="9906000" cy="369332"/>
            <a:chOff x="0" y="0"/>
            <a:chExt cx="9906000" cy="369332"/>
          </a:xfrm>
        </p:grpSpPr>
        <p:sp>
          <p:nvSpPr>
            <p:cNvPr id="25" name="正方形/長方形 24">
              <a:extLst>
                <a:ext uri="{FF2B5EF4-FFF2-40B4-BE49-F238E27FC236}">
                  <a16:creationId xmlns:a16="http://schemas.microsoft.com/office/drawing/2014/main" id="{668412A4-9CF5-4BDE-8280-D13F8D21E3C6}"/>
                </a:ext>
              </a:extLst>
            </p:cNvPr>
            <p:cNvSpPr/>
            <p:nvPr/>
          </p:nvSpPr>
          <p:spPr>
            <a:xfrm>
              <a:off x="0" y="0"/>
              <a:ext cx="9906000" cy="3550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テキスト ボックス 25">
              <a:extLst>
                <a:ext uri="{FF2B5EF4-FFF2-40B4-BE49-F238E27FC236}">
                  <a16:creationId xmlns:a16="http://schemas.microsoft.com/office/drawing/2014/main" id="{5174478A-898E-42BD-98EE-435CD8B7AF58}"/>
                </a:ext>
              </a:extLst>
            </p:cNvPr>
            <p:cNvSpPr txBox="1"/>
            <p:nvPr/>
          </p:nvSpPr>
          <p:spPr>
            <a:xfrm>
              <a:off x="435096" y="0"/>
              <a:ext cx="9035807" cy="369332"/>
            </a:xfrm>
            <a:prstGeom prst="rect">
              <a:avLst/>
            </a:prstGeom>
            <a:noFill/>
          </p:spPr>
          <p:txBody>
            <a:bodyPr wrap="none" rtlCol="0" anchor="ctr">
              <a:spAutoFit/>
            </a:bodyPr>
            <a:lstStyle/>
            <a:p>
              <a:pPr lvl="0" algn="ctr"/>
              <a:r>
                <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令和○年度「専修学校留学生の学びの支援推進事業」</a:t>
              </a:r>
              <a:r>
                <a:rPr kumimoji="1" lang="zh-TW"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（実態調査）企画提案書</a:t>
              </a:r>
              <a:r>
                <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　</a:t>
              </a:r>
              <a:r>
                <a:rPr kumimoji="1" lang="en-US" altLang="ja-JP"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a:t>
              </a:r>
              <a:fld id="{C22BDEFC-2EBD-4631-AC6E-1FA082F69B7C}" type="slidenum">
                <a:rPr lang="en-US" altLang="ja-JP" b="1" spc="-120" smtClean="0">
                  <a:solidFill>
                    <a:prstClr val="white"/>
                  </a:solidFill>
                  <a:latin typeface="メイリオ" panose="020B0604030504040204" pitchFamily="50" charset="-128"/>
                  <a:ea typeface="メイリオ" panose="020B0604030504040204" pitchFamily="50" charset="-128"/>
                </a:rPr>
                <a:pPr lvl="0" algn="ctr"/>
                <a:t>9</a:t>
              </a:fld>
              <a:r>
                <a:rPr kumimoji="1" lang="en-US" altLang="ja-JP"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/10)</a:t>
              </a:r>
              <a:endParaRPr kumimoji="1" lang="ja-JP" altLang="en-US" b="1" i="0" u="none" strike="noStrike" kern="1200" cap="none" spc="-12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364305310"/>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4662</TotalTime>
  <Words>2269</Words>
  <Application>Microsoft Office PowerPoint</Application>
  <PresentationFormat>A4 210 x 297 mm</PresentationFormat>
  <Paragraphs>364</Paragraphs>
  <Slides>10</Slides>
  <Notes>3</Notes>
  <HiddenSlides>0</HiddenSlides>
  <MMClips>0</MMClips>
  <ScaleCrop>false</ScaleCrop>
  <HeadingPairs>
    <vt:vector size="8" baseType="variant">
      <vt:variant>
        <vt:lpstr>使用されているフォント</vt:lpstr>
      </vt:variant>
      <vt:variant>
        <vt:i4>6</vt:i4>
      </vt:variant>
      <vt:variant>
        <vt:lpstr>テーマ</vt:lpstr>
      </vt:variant>
      <vt:variant>
        <vt:i4>2</vt:i4>
      </vt:variant>
      <vt:variant>
        <vt:lpstr>埋め込まれた OLE サーバー</vt:lpstr>
      </vt:variant>
      <vt:variant>
        <vt:i4>1</vt:i4>
      </vt:variant>
      <vt:variant>
        <vt:lpstr>スライド タイトル</vt:lpstr>
      </vt:variant>
      <vt:variant>
        <vt:i4>10</vt:i4>
      </vt:variant>
    </vt:vector>
  </HeadingPairs>
  <TitlesOfParts>
    <vt:vector size="19" baseType="lpstr">
      <vt:lpstr>ＭＳ Ｐゴシック</vt:lpstr>
      <vt:lpstr>メイリオ</vt:lpstr>
      <vt:lpstr>游ゴシック</vt:lpstr>
      <vt:lpstr>Arial</vt:lpstr>
      <vt:lpstr>Calibri</vt:lpstr>
      <vt:lpstr>Segoe UI</vt:lpstr>
      <vt:lpstr>blank</vt:lpstr>
      <vt:lpstr>1_blank</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小江謙太郎</cp:lastModifiedBy>
  <cp:revision>134</cp:revision>
  <cp:lastPrinted>2021-03-18T04:18:01Z</cp:lastPrinted>
  <dcterms:created xsi:type="dcterms:W3CDTF">2015-11-11T08:20:08Z</dcterms:created>
  <dcterms:modified xsi:type="dcterms:W3CDTF">2023-02-07T10:33:42Z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2022-02-04T05:11:58Z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45fecb39-987e-426f-a7d5-1326f3efaa44</vt:lpwstr>
  </property>
  <property fmtid="{D5CDD505-2E9C-101B-9397-08002B2CF9AE}" pid="8" name="MSIP_Label_d899a617-f30e-4fb8-b81c-fb6d0b94ac5b_ContentBits">
    <vt:lpwstr>0</vt:lpwstr>
  </property>
</Properties>
</file>