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0"/>
  </p:notesMasterIdLst>
  <p:sldIdLst>
    <p:sldId id="256" r:id="rId4"/>
    <p:sldId id="257" r:id="rId5"/>
    <p:sldId id="272" r:id="rId6"/>
    <p:sldId id="277" r:id="rId7"/>
    <p:sldId id="259" r:id="rId8"/>
    <p:sldId id="286" r:id="rId9"/>
    <p:sldId id="287" r:id="rId10"/>
    <p:sldId id="288" r:id="rId11"/>
    <p:sldId id="289" r:id="rId12"/>
    <p:sldId id="274" r:id="rId13"/>
    <p:sldId id="319" r:id="rId14"/>
    <p:sldId id="318" r:id="rId15"/>
    <p:sldId id="268" r:id="rId16"/>
    <p:sldId id="290" r:id="rId17"/>
    <p:sldId id="291" r:id="rId18"/>
    <p:sldId id="275" r:id="rId19"/>
  </p:sldIdLst>
  <p:sldSz cx="9906000" cy="6858000" type="A4"/>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1DA"/>
    <a:srgbClr val="4D4D4D"/>
    <a:srgbClr val="FFFFCC"/>
    <a:srgbClr val="FF99CC"/>
    <a:srgbClr val="FFFF66"/>
    <a:srgbClr val="CCFF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3" autoAdjust="0"/>
    <p:restoredTop sz="94622" autoAdjust="0"/>
  </p:normalViewPr>
  <p:slideViewPr>
    <p:cSldViewPr>
      <p:cViewPr varScale="1">
        <p:scale>
          <a:sx n="100" d="100"/>
          <a:sy n="100" d="100"/>
        </p:scale>
        <p:origin x="1596" y="9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143" cy="513284"/>
          </a:xfrm>
          <a:prstGeom prst="rect">
            <a:avLst/>
          </a:prstGeom>
        </p:spPr>
        <p:txBody>
          <a:bodyPr vert="horz" lIns="94640" tIns="47320" rIns="94640" bIns="473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503" y="0"/>
            <a:ext cx="3076143" cy="513284"/>
          </a:xfrm>
          <a:prstGeom prst="rect">
            <a:avLst/>
          </a:prstGeom>
        </p:spPr>
        <p:txBody>
          <a:bodyPr vert="horz" lIns="94640" tIns="47320" rIns="94640" bIns="47320" rtlCol="0"/>
          <a:lstStyle>
            <a:lvl1pPr algn="r">
              <a:defRPr sz="1200"/>
            </a:lvl1pPr>
          </a:lstStyle>
          <a:p>
            <a:fld id="{35394D30-E85E-4E5B-852E-4C79F12D156D}" type="datetimeFigureOut">
              <a:rPr kumimoji="1" lang="ja-JP" altLang="en-US" smtClean="0"/>
              <a:t>2023/2/7</a:t>
            </a:fld>
            <a:endParaRPr kumimoji="1" lang="ja-JP" altLang="en-US"/>
          </a:p>
        </p:txBody>
      </p:sp>
      <p:sp>
        <p:nvSpPr>
          <p:cNvPr id="4" name="スライド イメージ プレースホルダー 3"/>
          <p:cNvSpPr>
            <a:spLocks noGrp="1" noRot="1" noChangeAspect="1"/>
          </p:cNvSpPr>
          <p:nvPr>
            <p:ph type="sldImg" idx="2"/>
          </p:nvPr>
        </p:nvSpPr>
        <p:spPr>
          <a:xfrm>
            <a:off x="1054100" y="1279525"/>
            <a:ext cx="4991100" cy="3454400"/>
          </a:xfrm>
          <a:prstGeom prst="rect">
            <a:avLst/>
          </a:prstGeom>
          <a:noFill/>
          <a:ln w="12700">
            <a:solidFill>
              <a:prstClr val="black"/>
            </a:solidFill>
          </a:ln>
        </p:spPr>
        <p:txBody>
          <a:bodyPr vert="horz" lIns="94640" tIns="47320" rIns="94640" bIns="47320" rtlCol="0" anchor="ctr"/>
          <a:lstStyle/>
          <a:p>
            <a:endParaRPr lang="ja-JP" altLang="en-US"/>
          </a:p>
        </p:txBody>
      </p:sp>
      <p:sp>
        <p:nvSpPr>
          <p:cNvPr id="5" name="ノート プレースホルダー 4"/>
          <p:cNvSpPr>
            <a:spLocks noGrp="1"/>
          </p:cNvSpPr>
          <p:nvPr>
            <p:ph type="body" sz="quarter" idx="3"/>
          </p:nvPr>
        </p:nvSpPr>
        <p:spPr>
          <a:xfrm>
            <a:off x="710262" y="4925235"/>
            <a:ext cx="5678778" cy="4029439"/>
          </a:xfrm>
          <a:prstGeom prst="rect">
            <a:avLst/>
          </a:prstGeom>
        </p:spPr>
        <p:txBody>
          <a:bodyPr vert="horz" lIns="94640" tIns="47320" rIns="94640" bIns="473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330"/>
            <a:ext cx="3076143" cy="513284"/>
          </a:xfrm>
          <a:prstGeom prst="rect">
            <a:avLst/>
          </a:prstGeom>
        </p:spPr>
        <p:txBody>
          <a:bodyPr vert="horz" lIns="94640" tIns="47320" rIns="94640" bIns="473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503" y="9721330"/>
            <a:ext cx="3076143" cy="513284"/>
          </a:xfrm>
          <a:prstGeom prst="rect">
            <a:avLst/>
          </a:prstGeom>
        </p:spPr>
        <p:txBody>
          <a:bodyPr vert="horz" lIns="94640" tIns="47320" rIns="94640" bIns="47320" rtlCol="0" anchor="b"/>
          <a:lstStyle>
            <a:lvl1pPr algn="r">
              <a:defRPr sz="1200"/>
            </a:lvl1pPr>
          </a:lstStyle>
          <a:p>
            <a:fld id="{84C68FA7-8489-4FEF-9D85-FA5BEA56D58A}" type="slidenum">
              <a:rPr kumimoji="1" lang="ja-JP" altLang="en-US" smtClean="0"/>
              <a:t>‹#›</a:t>
            </a:fld>
            <a:endParaRPr kumimoji="1" lang="ja-JP" altLang="en-US"/>
          </a:p>
        </p:txBody>
      </p:sp>
    </p:spTree>
    <p:extLst>
      <p:ext uri="{BB962C8B-B14F-4D97-AF65-F5344CB8AC3E}">
        <p14:creationId xmlns:p14="http://schemas.microsoft.com/office/powerpoint/2010/main" val="5496297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C68FA7-8489-4FEF-9D85-FA5BEA56D58A}" type="slidenum">
              <a:rPr kumimoji="1" lang="ja-JP" altLang="en-US" smtClean="0"/>
              <a:t>13</a:t>
            </a:fld>
            <a:endParaRPr kumimoji="1" lang="ja-JP" altLang="en-US"/>
          </a:p>
        </p:txBody>
      </p:sp>
    </p:spTree>
    <p:extLst>
      <p:ext uri="{BB962C8B-B14F-4D97-AF65-F5344CB8AC3E}">
        <p14:creationId xmlns:p14="http://schemas.microsoft.com/office/powerpoint/2010/main" val="2257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68FA7-8489-4FEF-9D85-FA5BEA56D58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0583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68FA7-8489-4FEF-9D85-FA5BEA56D58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2077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263847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8084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710471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624771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289878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061787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7108942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833044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0790202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906017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028304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6416244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0250693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1994780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0792385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677312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94975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3225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4320514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53179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9885662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272576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544700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2023/2/7</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846069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p:cNvSpPr/>
          <p:nvPr/>
        </p:nvSpPr>
        <p:spPr>
          <a:xfrm>
            <a:off x="44231" y="392212"/>
            <a:ext cx="1170000" cy="43204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メイリオ" panose="020B0604030504040204" pitchFamily="50" charset="-128"/>
                <a:ea typeface="メイリオ" panose="020B0604030504040204" pitchFamily="50" charset="-128"/>
              </a:rPr>
              <a:t>事業名</a:t>
            </a:r>
          </a:p>
        </p:txBody>
      </p:sp>
      <p:sp>
        <p:nvSpPr>
          <p:cNvPr id="11" name="正方形/長方形 10"/>
          <p:cNvSpPr/>
          <p:nvPr/>
        </p:nvSpPr>
        <p:spPr>
          <a:xfrm>
            <a:off x="1260622" y="392212"/>
            <a:ext cx="8580000" cy="432048"/>
          </a:xfrm>
          <a:prstGeom prst="rect">
            <a:avLst/>
          </a:prstGeom>
          <a:no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rgbClr val="4D4D4D"/>
                </a:solidFill>
                <a:latin typeface="メイリオ" panose="020B0604030504040204" pitchFamily="50" charset="-128"/>
                <a:ea typeface="メイリオ" panose="020B0604030504040204" pitchFamily="50" charset="-128"/>
              </a:rPr>
              <a:t>〇〇〇〇のための</a:t>
            </a:r>
            <a:r>
              <a:rPr lang="ja-JP" altLang="en-US" sz="1400" dirty="0">
                <a:solidFill>
                  <a:srgbClr val="4D4D4D"/>
                </a:solidFill>
                <a:latin typeface="メイリオ" panose="020B0604030504040204" pitchFamily="50" charset="-128"/>
                <a:ea typeface="メイリオ" panose="020B0604030504040204" pitchFamily="50" charset="-128"/>
              </a:rPr>
              <a:t>□□□□</a:t>
            </a:r>
            <a:r>
              <a:rPr kumimoji="1" lang="ja-JP" altLang="en-US" sz="1400" dirty="0">
                <a:solidFill>
                  <a:srgbClr val="4D4D4D"/>
                </a:solidFill>
                <a:latin typeface="メイリオ" panose="020B0604030504040204" pitchFamily="50" charset="-128"/>
                <a:ea typeface="メイリオ" panose="020B0604030504040204" pitchFamily="50" charset="-128"/>
              </a:rPr>
              <a:t>事業</a:t>
            </a:r>
            <a:r>
              <a:rPr lang="ja-JP" altLang="en-US" sz="1400" dirty="0">
                <a:solidFill>
                  <a:srgbClr val="4D4D4D"/>
                </a:solidFill>
                <a:latin typeface="メイリオ" panose="020B0604030504040204" pitchFamily="50" charset="-128"/>
                <a:ea typeface="メイリオ" panose="020B0604030504040204" pitchFamily="50" charset="-128"/>
              </a:rPr>
              <a:t>（ﾒｲﾘｵ</a:t>
            </a:r>
            <a:r>
              <a:rPr lang="en-US" altLang="ja-JP" sz="1400" dirty="0">
                <a:solidFill>
                  <a:srgbClr val="4D4D4D"/>
                </a:solidFill>
                <a:latin typeface="メイリオ" panose="020B0604030504040204" pitchFamily="50" charset="-128"/>
                <a:ea typeface="メイリオ" panose="020B0604030504040204" pitchFamily="50" charset="-128"/>
              </a:rPr>
              <a:t>or MS</a:t>
            </a:r>
            <a:r>
              <a:rPr lang="ja-JP" altLang="en-US" sz="1400" dirty="0">
                <a:solidFill>
                  <a:srgbClr val="4D4D4D"/>
                </a:solidFill>
                <a:latin typeface="メイリオ" panose="020B0604030504040204" pitchFamily="50" charset="-128"/>
                <a:ea typeface="メイリオ" panose="020B0604030504040204" pitchFamily="50" charset="-128"/>
              </a:rPr>
              <a:t>ｺﾞｼｯｸ １４</a:t>
            </a:r>
            <a:r>
              <a:rPr kumimoji="1" lang="ja-JP" altLang="en-US" sz="1400" dirty="0">
                <a:solidFill>
                  <a:srgbClr val="4D4D4D"/>
                </a:solidFill>
                <a:latin typeface="メイリオ" panose="020B0604030504040204" pitchFamily="50" charset="-128"/>
                <a:ea typeface="メイリオ" panose="020B0604030504040204" pitchFamily="50" charset="-128"/>
              </a:rPr>
              <a:t>ポイント）</a:t>
            </a:r>
          </a:p>
        </p:txBody>
      </p:sp>
      <p:sp>
        <p:nvSpPr>
          <p:cNvPr id="12" name="正方形/長方形 11"/>
          <p:cNvSpPr/>
          <p:nvPr/>
        </p:nvSpPr>
        <p:spPr>
          <a:xfrm>
            <a:off x="53464" y="882907"/>
            <a:ext cx="1170000" cy="43204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メイリオ" panose="020B0604030504040204" pitchFamily="50" charset="-128"/>
                <a:ea typeface="メイリオ" panose="020B0604030504040204" pitchFamily="50" charset="-128"/>
              </a:rPr>
              <a:t>申請者</a:t>
            </a:r>
            <a:endParaRPr kumimoji="1" lang="ja-JP" altLang="en-US" b="1" dirty="0">
              <a:latin typeface="メイリオ" panose="020B0604030504040204" pitchFamily="50" charset="-128"/>
              <a:ea typeface="メイリオ" panose="020B0604030504040204" pitchFamily="50" charset="-128"/>
            </a:endParaRPr>
          </a:p>
        </p:txBody>
      </p:sp>
      <p:sp>
        <p:nvSpPr>
          <p:cNvPr id="13" name="正方形/長方形 12"/>
          <p:cNvSpPr/>
          <p:nvPr/>
        </p:nvSpPr>
        <p:spPr>
          <a:xfrm>
            <a:off x="1269854" y="882907"/>
            <a:ext cx="8580000" cy="432048"/>
          </a:xfrm>
          <a:prstGeom prst="rect">
            <a:avLst/>
          </a:prstGeom>
          <a:no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rgbClr val="4D4D4D"/>
                </a:solidFill>
                <a:latin typeface="メイリオ" panose="020B0604030504040204" pitchFamily="50" charset="-128"/>
                <a:ea typeface="メイリオ" panose="020B0604030504040204" pitchFamily="50" charset="-128"/>
              </a:rPr>
              <a:t>〇〇法人△△△△</a:t>
            </a:r>
            <a:r>
              <a:rPr lang="ja-JP" altLang="en-US" sz="1400" dirty="0">
                <a:solidFill>
                  <a:srgbClr val="4D4D4D"/>
                </a:solidFill>
                <a:latin typeface="メイリオ" panose="020B0604030504040204" pitchFamily="50" charset="-128"/>
                <a:ea typeface="メイリオ" panose="020B0604030504040204" pitchFamily="50" charset="-128"/>
              </a:rPr>
              <a:t>協会（ﾒｲﾘｵ</a:t>
            </a:r>
            <a:r>
              <a:rPr lang="en-US" altLang="ja-JP" sz="1400" dirty="0">
                <a:solidFill>
                  <a:srgbClr val="4D4D4D"/>
                </a:solidFill>
                <a:latin typeface="メイリオ" panose="020B0604030504040204" pitchFamily="50" charset="-128"/>
                <a:ea typeface="メイリオ" panose="020B0604030504040204" pitchFamily="50" charset="-128"/>
              </a:rPr>
              <a:t>or MS</a:t>
            </a:r>
            <a:r>
              <a:rPr lang="ja-JP" altLang="en-US" sz="1400" dirty="0">
                <a:solidFill>
                  <a:srgbClr val="4D4D4D"/>
                </a:solidFill>
                <a:latin typeface="メイリオ" panose="020B0604030504040204" pitchFamily="50" charset="-128"/>
                <a:ea typeface="メイリオ" panose="020B0604030504040204" pitchFamily="50" charset="-128"/>
              </a:rPr>
              <a:t>ｺﾞｼｯｸ １４</a:t>
            </a:r>
            <a:r>
              <a:rPr kumimoji="1" lang="ja-JP" altLang="en-US" sz="1400" dirty="0">
                <a:solidFill>
                  <a:srgbClr val="4D4D4D"/>
                </a:solidFill>
                <a:latin typeface="メイリオ" panose="020B0604030504040204" pitchFamily="50" charset="-128"/>
                <a:ea typeface="メイリオ" panose="020B0604030504040204" pitchFamily="50" charset="-128"/>
              </a:rPr>
              <a:t>ポイント）</a:t>
            </a:r>
          </a:p>
        </p:txBody>
      </p:sp>
      <p:sp>
        <p:nvSpPr>
          <p:cNvPr id="15" name="角丸四角形 14"/>
          <p:cNvSpPr/>
          <p:nvPr/>
        </p:nvSpPr>
        <p:spPr>
          <a:xfrm>
            <a:off x="53464" y="1863444"/>
            <a:ext cx="1950000" cy="264391"/>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事業の趣旨・目的</a:t>
            </a:r>
          </a:p>
        </p:txBody>
      </p:sp>
      <p:sp>
        <p:nvSpPr>
          <p:cNvPr id="16" name="正方形/長方形 15"/>
          <p:cNvSpPr/>
          <p:nvPr/>
        </p:nvSpPr>
        <p:spPr>
          <a:xfrm>
            <a:off x="103204" y="2168062"/>
            <a:ext cx="4129716" cy="4651838"/>
          </a:xfrm>
          <a:prstGeom prst="rect">
            <a:avLst/>
          </a:prstGeom>
          <a:no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rgbClr val="4D4D4D"/>
                </a:solidFill>
                <a:latin typeface="メイリオ" panose="020B0604030504040204" pitchFamily="50" charset="-128"/>
                <a:ea typeface="メイリオ" panose="020B0604030504040204" pitchFamily="50" charset="-128"/>
              </a:rPr>
              <a:t>①〇〇〇〇〇〇〇〇⑩〇〇〇〇〇〇〇〇〇⑳〇〇〇〇㉕</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②　　</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③</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④</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⑤　　　　　</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⑥</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⑦</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⑧</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⑨</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⑩行目</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⑪</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⑫</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⑬</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⑭</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⑮</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⑯</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⑰</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⑱</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⑲</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⑳行目</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㉑</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㉒</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㉓</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㉔</a:t>
            </a:r>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㉕</a:t>
            </a:r>
            <a:endParaRPr lang="en-US" altLang="ja-JP" sz="12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381543" y="1860699"/>
            <a:ext cx="2304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取組の実施体制イメージ</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24" name="正方形/長方形 23"/>
          <p:cNvSpPr/>
          <p:nvPr/>
        </p:nvSpPr>
        <p:spPr>
          <a:xfrm>
            <a:off x="4376936" y="2204864"/>
            <a:ext cx="5463687" cy="4615036"/>
          </a:xfrm>
          <a:prstGeom prst="rect">
            <a:avLst/>
          </a:prstGeom>
          <a:no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400" dirty="0">
              <a:solidFill>
                <a:srgbClr val="4D4D4D"/>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4D4D4D"/>
                </a:solidFill>
                <a:latin typeface="メイリオ" panose="020B0604030504040204" pitchFamily="50" charset="-128"/>
                <a:ea typeface="メイリオ" panose="020B0604030504040204" pitchFamily="50" charset="-128"/>
              </a:rPr>
              <a:t>　</a:t>
            </a:r>
            <a:endParaRPr lang="en-US" altLang="ja-JP" sz="1200" dirty="0">
              <a:solidFill>
                <a:srgbClr val="4D4D4D"/>
              </a:solidFill>
              <a:latin typeface="メイリオ" panose="020B0604030504040204" pitchFamily="50" charset="-128"/>
              <a:ea typeface="メイリオ" panose="020B0604030504040204" pitchFamily="50" charset="-128"/>
            </a:endParaRPr>
          </a:p>
          <a:p>
            <a:endParaRPr lang="en-US" altLang="ja-JP" sz="1200" dirty="0">
              <a:solidFill>
                <a:srgbClr val="4D4D4D"/>
              </a:solidFill>
              <a:latin typeface="メイリオ" panose="020B0604030504040204" pitchFamily="50" charset="-128"/>
              <a:ea typeface="メイリオ" panose="020B0604030504040204" pitchFamily="50" charset="-128"/>
            </a:endParaRPr>
          </a:p>
          <a:p>
            <a:endParaRPr lang="en-US" altLang="ja-JP" sz="1200" dirty="0">
              <a:solidFill>
                <a:srgbClr val="4D4D4D"/>
              </a:solidFill>
              <a:latin typeface="メイリオ" panose="020B0604030504040204" pitchFamily="50" charset="-128"/>
              <a:ea typeface="メイリオ" panose="020B0604030504040204" pitchFamily="50" charset="-128"/>
            </a:endParaRPr>
          </a:p>
          <a:p>
            <a:endParaRPr lang="en-US" altLang="ja-JP" sz="1200" dirty="0">
              <a:solidFill>
                <a:srgbClr val="4D4D4D"/>
              </a:solidFill>
              <a:latin typeface="メイリオ" panose="020B0604030504040204" pitchFamily="50" charset="-128"/>
              <a:ea typeface="メイリオ" panose="020B0604030504040204" pitchFamily="50" charset="-128"/>
            </a:endParaRPr>
          </a:p>
          <a:p>
            <a:r>
              <a:rPr lang="ja-JP" altLang="en-US" sz="1200" dirty="0">
                <a:solidFill>
                  <a:srgbClr val="4D4D4D"/>
                </a:solidFill>
                <a:latin typeface="メイリオ" panose="020B0604030504040204" pitchFamily="50" charset="-128"/>
                <a:ea typeface="メイリオ" panose="020B0604030504040204" pitchFamily="50" charset="-128"/>
              </a:rPr>
              <a:t>　　　　　　　　　　</a:t>
            </a:r>
            <a:endParaRPr lang="en-US" altLang="ja-JP" sz="12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a:p>
            <a:endParaRPr lang="en-US" altLang="ja-JP" sz="1400" dirty="0">
              <a:solidFill>
                <a:srgbClr val="4D4D4D"/>
              </a:solidFill>
              <a:latin typeface="メイリオ" panose="020B0604030504040204" pitchFamily="50" charset="-128"/>
              <a:ea typeface="メイリオ" panose="020B0604030504040204" pitchFamily="50" charset="-128"/>
            </a:endParaRPr>
          </a:p>
        </p:txBody>
      </p:sp>
      <p:sp>
        <p:nvSpPr>
          <p:cNvPr id="17" name="正方形/長方形 16"/>
          <p:cNvSpPr/>
          <p:nvPr/>
        </p:nvSpPr>
        <p:spPr>
          <a:xfrm>
            <a:off x="53464" y="1368583"/>
            <a:ext cx="1170000" cy="43204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メイリオ" panose="020B0604030504040204" pitchFamily="50" charset="-128"/>
                <a:ea typeface="メイリオ" panose="020B0604030504040204" pitchFamily="50" charset="-128"/>
              </a:rPr>
              <a:t>申請額</a:t>
            </a:r>
            <a:endParaRPr kumimoji="1" lang="ja-JP" altLang="en-US" b="1" dirty="0">
              <a:latin typeface="メイリオ" panose="020B0604030504040204" pitchFamily="50" charset="-128"/>
              <a:ea typeface="メイリオ" panose="020B0604030504040204" pitchFamily="50" charset="-128"/>
            </a:endParaRPr>
          </a:p>
        </p:txBody>
      </p:sp>
      <p:sp>
        <p:nvSpPr>
          <p:cNvPr id="18" name="正方形/長方形 17"/>
          <p:cNvSpPr/>
          <p:nvPr/>
        </p:nvSpPr>
        <p:spPr>
          <a:xfrm>
            <a:off x="1269854" y="1378108"/>
            <a:ext cx="3482354" cy="432000"/>
          </a:xfrm>
          <a:prstGeom prst="rect">
            <a:avLst/>
          </a:prstGeom>
          <a:no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4D4D4D"/>
                </a:solidFill>
                <a:latin typeface="メイリオ" panose="020B0604030504040204" pitchFamily="50" charset="-128"/>
                <a:ea typeface="メイリオ" panose="020B0604030504040204" pitchFamily="50" charset="-128"/>
              </a:rPr>
              <a:t>１２，５４５千円</a:t>
            </a:r>
            <a:br>
              <a:rPr lang="en-US" altLang="ja-JP" sz="1400" dirty="0">
                <a:solidFill>
                  <a:srgbClr val="4D4D4D"/>
                </a:solidFill>
                <a:latin typeface="メイリオ" panose="020B0604030504040204" pitchFamily="50" charset="-128"/>
                <a:ea typeface="メイリオ" panose="020B0604030504040204" pitchFamily="50" charset="-128"/>
              </a:rPr>
            </a:br>
            <a:r>
              <a:rPr lang="ja-JP" altLang="en-US" sz="1050" dirty="0">
                <a:solidFill>
                  <a:srgbClr val="4D4D4D"/>
                </a:solidFill>
                <a:latin typeface="メイリオ" panose="020B0604030504040204" pitchFamily="50" charset="-128"/>
                <a:ea typeface="メイリオ" panose="020B0604030504040204" pitchFamily="50" charset="-128"/>
              </a:rPr>
              <a:t>（ﾒｲﾘｵ</a:t>
            </a:r>
            <a:r>
              <a:rPr lang="en-US" altLang="ja-JP" sz="1050" dirty="0">
                <a:solidFill>
                  <a:srgbClr val="4D4D4D"/>
                </a:solidFill>
                <a:latin typeface="メイリオ" panose="020B0604030504040204" pitchFamily="50" charset="-128"/>
                <a:ea typeface="メイリオ" panose="020B0604030504040204" pitchFamily="50" charset="-128"/>
              </a:rPr>
              <a:t>or MS</a:t>
            </a:r>
            <a:r>
              <a:rPr lang="ja-JP" altLang="en-US" sz="1050" dirty="0">
                <a:solidFill>
                  <a:srgbClr val="4D4D4D"/>
                </a:solidFill>
                <a:latin typeface="メイリオ" panose="020B0604030504040204" pitchFamily="50" charset="-128"/>
                <a:ea typeface="メイリオ" panose="020B0604030504040204" pitchFamily="50" charset="-128"/>
              </a:rPr>
              <a:t>ｺﾞｼｯｸ １４ポイント</a:t>
            </a:r>
            <a:r>
              <a:rPr kumimoji="1" lang="ja-JP" altLang="en-US" sz="1050" dirty="0">
                <a:solidFill>
                  <a:srgbClr val="4D4D4D"/>
                </a:solidFill>
                <a:latin typeface="メイリオ" panose="020B0604030504040204" pitchFamily="50" charset="-128"/>
                <a:ea typeface="メイリオ" panose="020B0604030504040204" pitchFamily="50" charset="-128"/>
              </a:rPr>
              <a:t>）　</a:t>
            </a:r>
            <a:r>
              <a:rPr kumimoji="1" lang="en-US" altLang="ja-JP" sz="1050" dirty="0">
                <a:solidFill>
                  <a:srgbClr val="4D4D4D"/>
                </a:solidFill>
                <a:latin typeface="メイリオ" panose="020B0604030504040204" pitchFamily="50" charset="-128"/>
                <a:ea typeface="メイリオ" panose="020B0604030504040204" pitchFamily="50" charset="-128"/>
              </a:rPr>
              <a:t>※</a:t>
            </a:r>
            <a:r>
              <a:rPr kumimoji="1" lang="ja-JP" altLang="en-US" sz="1050" dirty="0">
                <a:solidFill>
                  <a:srgbClr val="4D4D4D"/>
                </a:solidFill>
                <a:latin typeface="メイリオ" panose="020B0604030504040204" pitchFamily="50" charset="-128"/>
                <a:ea typeface="メイリオ" panose="020B0604030504040204" pitchFamily="50" charset="-128"/>
              </a:rPr>
              <a:t>千円未満切捨て</a:t>
            </a:r>
          </a:p>
        </p:txBody>
      </p:sp>
      <p:sp>
        <p:nvSpPr>
          <p:cNvPr id="19" name="正方形/長方形 18"/>
          <p:cNvSpPr/>
          <p:nvPr/>
        </p:nvSpPr>
        <p:spPr>
          <a:xfrm>
            <a:off x="4752208" y="1361976"/>
            <a:ext cx="2577056" cy="43204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メイリオ" panose="020B0604030504040204" pitchFamily="50" charset="-128"/>
                <a:ea typeface="メイリオ" panose="020B0604030504040204" pitchFamily="50" charset="-128"/>
              </a:rPr>
              <a:t>取組を実施する地域</a:t>
            </a:r>
            <a:endParaRPr lang="en-US" altLang="ja-JP" b="1" dirty="0">
              <a:latin typeface="メイリオ" panose="020B0604030504040204" pitchFamily="50" charset="-128"/>
              <a:ea typeface="メイリオ" panose="020B0604030504040204" pitchFamily="50" charset="-128"/>
            </a:endParaRPr>
          </a:p>
        </p:txBody>
      </p:sp>
      <p:sp>
        <p:nvSpPr>
          <p:cNvPr id="29" name="正方形/長方形 28"/>
          <p:cNvSpPr/>
          <p:nvPr/>
        </p:nvSpPr>
        <p:spPr>
          <a:xfrm>
            <a:off x="7416504" y="1378927"/>
            <a:ext cx="2424520" cy="396000"/>
          </a:xfrm>
          <a:prstGeom prst="rect">
            <a:avLst/>
          </a:prstGeom>
          <a:solidFill>
            <a:schemeClr val="bg1"/>
          </a:solid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rgbClr val="4D4D4D"/>
                </a:solidFill>
                <a:latin typeface="メイリオ" panose="020B0604030504040204" pitchFamily="50" charset="-128"/>
                <a:ea typeface="メイリオ" panose="020B0604030504040204" pitchFamily="50" charset="-128"/>
                <a:cs typeface="メイリオ" panose="020B0604030504040204" pitchFamily="50" charset="-128"/>
              </a:rPr>
              <a:t>○○都道府県</a:t>
            </a:r>
          </a:p>
        </p:txBody>
      </p:sp>
      <p:sp>
        <p:nvSpPr>
          <p:cNvPr id="7" name="角丸四角形 6"/>
          <p:cNvSpPr/>
          <p:nvPr/>
        </p:nvSpPr>
        <p:spPr>
          <a:xfrm>
            <a:off x="6465168" y="608236"/>
            <a:ext cx="3240360" cy="445521"/>
          </a:xfrm>
          <a:prstGeom prst="roundRect">
            <a:avLst/>
          </a:prstGeom>
          <a:solidFill>
            <a:schemeClr val="bg1"/>
          </a:solidFill>
          <a:ln w="31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dirty="0">
                <a:solidFill>
                  <a:srgbClr val="FFC000"/>
                </a:solidFill>
                <a:latin typeface="メイリオ" panose="020B0604030504040204" pitchFamily="50" charset="-128"/>
                <a:ea typeface="メイリオ" panose="020B0604030504040204" pitchFamily="50" charset="-128"/>
              </a:rPr>
              <a:t>※</a:t>
            </a:r>
            <a:r>
              <a:rPr lang="ja-JP" altLang="en-US" sz="900" dirty="0">
                <a:solidFill>
                  <a:srgbClr val="FFC000"/>
                </a:solidFill>
                <a:latin typeface="メイリオ" panose="020B0604030504040204" pitchFamily="50" charset="-128"/>
                <a:ea typeface="メイリオ" panose="020B0604030504040204" pitchFamily="50" charset="-128"/>
              </a:rPr>
              <a:t>取組を実施する都道府県名を記載すること。複数の都道府県で実施する場合には複数記載すること。</a:t>
            </a:r>
          </a:p>
        </p:txBody>
      </p:sp>
      <p:cxnSp>
        <p:nvCxnSpPr>
          <p:cNvPr id="9" name="直線矢印コネクタ 8"/>
          <p:cNvCxnSpPr>
            <a:stCxn id="7" idx="2"/>
          </p:cNvCxnSpPr>
          <p:nvPr/>
        </p:nvCxnSpPr>
        <p:spPr>
          <a:xfrm flipH="1">
            <a:off x="7986576" y="1053757"/>
            <a:ext cx="98772" cy="26119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4752208" y="3884508"/>
            <a:ext cx="4652591" cy="276999"/>
          </a:xfrm>
          <a:prstGeom prst="rect">
            <a:avLst/>
          </a:prstGeom>
          <a:solidFill>
            <a:schemeClr val="bg1"/>
          </a:solidFill>
          <a:ln>
            <a:solidFill>
              <a:schemeClr val="tx2">
                <a:lumMod val="40000"/>
                <a:lumOff val="60000"/>
              </a:schemeClr>
            </a:solidFill>
            <a:prstDash val="dash"/>
          </a:ln>
        </p:spPr>
        <p:txBody>
          <a:bodyPr wrap="square" rtlCol="0" anchor="ctr">
            <a:spAutoFit/>
          </a:bodyPr>
          <a:lstStyle/>
          <a:p>
            <a:r>
              <a:rPr lang="ja-JP" altLang="en-US" sz="1200" dirty="0">
                <a:solidFill>
                  <a:srgbClr val="FFC000"/>
                </a:solidFill>
                <a:latin typeface="メイリオ" panose="020B0604030504040204" pitchFamily="50" charset="-128"/>
                <a:ea typeface="メイリオ" panose="020B0604030504040204" pitchFamily="50" charset="-128"/>
              </a:rPr>
              <a:t>▼取組を実施する上での実施体制のイメージを記載すること。　</a:t>
            </a:r>
            <a:endParaRPr lang="en-US" altLang="ja-JP" sz="1200" dirty="0">
              <a:solidFill>
                <a:srgbClr val="FFC000"/>
              </a:solidFill>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920552" y="3607508"/>
            <a:ext cx="2856704" cy="830997"/>
          </a:xfrm>
          <a:prstGeom prst="rect">
            <a:avLst/>
          </a:prstGeom>
          <a:solidFill>
            <a:schemeClr val="bg1"/>
          </a:solidFill>
          <a:ln>
            <a:solidFill>
              <a:schemeClr val="tx2">
                <a:lumMod val="40000"/>
                <a:lumOff val="60000"/>
              </a:schemeClr>
            </a:solidFill>
            <a:prstDash val="dash"/>
          </a:ln>
        </p:spPr>
        <p:txBody>
          <a:bodyPr wrap="square" rtlCol="0" anchor="ctr">
            <a:spAutoFit/>
          </a:bodyPr>
          <a:lstStyle/>
          <a:p>
            <a:r>
              <a:rPr lang="ja-JP" altLang="en-US" sz="1200" dirty="0">
                <a:solidFill>
                  <a:srgbClr val="FFC000"/>
                </a:solidFill>
                <a:latin typeface="メイリオ" panose="020B0604030504040204" pitchFamily="50" charset="-128"/>
                <a:ea typeface="メイリオ" panose="020B0604030504040204" pitchFamily="50" charset="-128"/>
              </a:rPr>
              <a:t>▼ﾒｲﾘｵ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▼１行 ３０文字 </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 ２５行以内</a:t>
            </a:r>
            <a:endParaRPr lang="en-US" altLang="ja-JP" sz="1200" dirty="0">
              <a:solidFill>
                <a:srgbClr val="FFC000"/>
              </a:solidFill>
              <a:latin typeface="メイリオ" panose="020B0604030504040204" pitchFamily="50" charset="-128"/>
              <a:ea typeface="メイリオ" panose="020B0604030504040204" pitchFamily="50" charset="-128"/>
            </a:endParaRPr>
          </a:p>
          <a:p>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７５０文字以内を厳守すること。</a:t>
            </a:r>
            <a:endParaRPr lang="en-US" altLang="ja-JP" sz="1200" dirty="0">
              <a:solidFill>
                <a:srgbClr val="FFC000"/>
              </a:solidFill>
              <a:latin typeface="メイリオ" panose="020B0604030504040204" pitchFamily="50" charset="-128"/>
              <a:ea typeface="メイリオ" panose="020B0604030504040204" pitchFamily="50" charset="-128"/>
            </a:endParaRPr>
          </a:p>
        </p:txBody>
      </p:sp>
      <p:sp>
        <p:nvSpPr>
          <p:cNvPr id="20" name="テキスト ボックス 19"/>
          <p:cNvSpPr txBox="1"/>
          <p:nvPr/>
        </p:nvSpPr>
        <p:spPr>
          <a:xfrm>
            <a:off x="8364458" y="35670"/>
            <a:ext cx="2952328" cy="369332"/>
          </a:xfrm>
          <a:prstGeom prst="rect">
            <a:avLst/>
          </a:prstGeom>
          <a:noFill/>
        </p:spPr>
        <p:txBody>
          <a:bodyPr wrap="square" rtlCol="0">
            <a:spAutoFit/>
          </a:bodyPr>
          <a:lstStyle/>
          <a:p>
            <a:r>
              <a:rPr lang="en-US" altLang="ja-JP" b="1" spc="-120" dirty="0">
                <a:solidFill>
                  <a:schemeClr val="bg1"/>
                </a:solidFill>
                <a:latin typeface="メイリオ" panose="020B0604030504040204" pitchFamily="50" charset="-128"/>
                <a:ea typeface="メイリオ" panose="020B0604030504040204" pitchFamily="50" charset="-128"/>
              </a:rPr>
              <a:t>【</a:t>
            </a:r>
            <a:r>
              <a:rPr lang="ja-JP" altLang="en-US" b="1" spc="-120" dirty="0">
                <a:solidFill>
                  <a:schemeClr val="bg1"/>
                </a:solidFill>
                <a:latin typeface="メイリオ" panose="020B0604030504040204" pitchFamily="50" charset="-128"/>
                <a:ea typeface="メイリオ" panose="020B0604030504040204" pitchFamily="50" charset="-128"/>
              </a:rPr>
              <a:t>様式１－１</a:t>
            </a:r>
            <a:r>
              <a:rPr lang="en-US" altLang="ja-JP" b="1" spc="-120" dirty="0">
                <a:solidFill>
                  <a:schemeClr val="bg1"/>
                </a:solidFill>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0D814A08-4174-438B-9D1D-14336EE0C2E0}"/>
              </a:ext>
            </a:extLst>
          </p:cNvPr>
          <p:cNvSpPr txBox="1"/>
          <p:nvPr/>
        </p:nvSpPr>
        <p:spPr>
          <a:xfrm>
            <a:off x="44231" y="29581"/>
            <a:ext cx="8244245" cy="353943"/>
          </a:xfrm>
          <a:prstGeom prst="rect">
            <a:avLst/>
          </a:prstGeom>
          <a:noFill/>
        </p:spPr>
        <p:txBody>
          <a:bodyPr wrap="none" rtlCol="0" anchor="ctr">
            <a:spAutoFit/>
          </a:bodyPr>
          <a:lstStyle/>
          <a:p>
            <a:pPr lvl="0" algn="ctr"/>
            <a:r>
              <a:rPr kumimoji="1" lang="ja-JP" altLang="en-US"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sz="1700" b="1" spc="-120" smtClean="0">
                <a:solidFill>
                  <a:prstClr val="white"/>
                </a:solidFill>
                <a:latin typeface="メイリオ" panose="020B0604030504040204" pitchFamily="50" charset="-128"/>
                <a:ea typeface="メイリオ" panose="020B0604030504040204" pitchFamily="50" charset="-128"/>
              </a:rPr>
              <a:pPr lvl="0" algn="ctr"/>
              <a:t>1</a:t>
            </a:fld>
            <a:r>
              <a:rPr kumimoji="1" lang="en-US" altLang="ja-JP"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sz="1700"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550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692728"/>
            <a:ext cx="2548397"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事業実施に伴うアウトプット</a:t>
            </a:r>
          </a:p>
        </p:txBody>
      </p:sp>
      <p:sp>
        <p:nvSpPr>
          <p:cNvPr id="3" name="テキスト ボックス 2"/>
          <p:cNvSpPr txBox="1"/>
          <p:nvPr/>
        </p:nvSpPr>
        <p:spPr>
          <a:xfrm>
            <a:off x="733312" y="2132856"/>
            <a:ext cx="8280000" cy="2123658"/>
          </a:xfrm>
          <a:prstGeom prst="rect">
            <a:avLst/>
          </a:prstGeom>
          <a:noFill/>
          <a:ln>
            <a:solidFill>
              <a:schemeClr val="tx2">
                <a:lumMod val="40000"/>
                <a:lumOff val="60000"/>
              </a:schemeClr>
            </a:solidFill>
            <a:prstDash val="sysDash"/>
          </a:ln>
        </p:spPr>
        <p:txBody>
          <a:bodyPr wrap="square" rtlCol="0">
            <a:spAutoFit/>
          </a:bodyPr>
          <a:lstStyle/>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▼様式自由</a:t>
            </a:r>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▼どのような内容の成果物をとりまとめるのかについて、事例を挙げながら、具体的かつ詳細に記載すること。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定量的な指標を用いて本取組を行ったことによる成果（見込み）を記載すること。（例：連携校における留学生数の増加、オンライン学習における学習定着度の向上、教職員への負担軽減への寄与、就職率の向上、等）</a:t>
            </a:r>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▼記載する文字は、ﾒｲﾘｵ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１１ポイント以上とすること。</a:t>
            </a:r>
          </a:p>
          <a:p>
            <a:endParaRPr lang="ja-JP" altLang="en-US" sz="1200" dirty="0">
              <a:solidFill>
                <a:srgbClr val="FFC000"/>
              </a:solidFill>
              <a:latin typeface="メイリオ" panose="020B0604030504040204" pitchFamily="50" charset="-128"/>
              <a:ea typeface="メイリオ" panose="020B0604030504040204" pitchFamily="50" charset="-128"/>
            </a:endParaRPr>
          </a:p>
          <a:p>
            <a:endParaRPr kumimoji="1" lang="ja-JP" altLang="en-US" sz="1200" dirty="0">
              <a:solidFill>
                <a:srgbClr val="FFC000"/>
              </a:solidFill>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344488" y="17146"/>
            <a:ext cx="8820364"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令和３年度「専修学校留学生の学びの支援推進事業」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a:solidFill>
                  <a:prstClr val="white"/>
                </a:solidFill>
                <a:latin typeface="メイリオ" panose="020B0604030504040204" pitchFamily="50" charset="-128"/>
                <a:ea typeface="メイリオ" panose="020B0604030504040204" pitchFamily="50" charset="-128"/>
              </a:rPr>
              <a:pPr lvl="0" algn="ctr"/>
              <a:t>10</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/15)</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nvGrpSpPr>
          <p:cNvPr id="7" name="グループ化 6">
            <a:extLst>
              <a:ext uri="{FF2B5EF4-FFF2-40B4-BE49-F238E27FC236}">
                <a16:creationId xmlns:a16="http://schemas.microsoft.com/office/drawing/2014/main" id="{B26A3C0B-35F9-4CE0-AAF3-30B37857F294}"/>
              </a:ext>
            </a:extLst>
          </p:cNvPr>
          <p:cNvGrpSpPr/>
          <p:nvPr/>
        </p:nvGrpSpPr>
        <p:grpSpPr>
          <a:xfrm>
            <a:off x="0" y="0"/>
            <a:ext cx="9906000" cy="369332"/>
            <a:chOff x="0" y="0"/>
            <a:chExt cx="9906000" cy="369332"/>
          </a:xfrm>
        </p:grpSpPr>
        <p:sp>
          <p:nvSpPr>
            <p:cNvPr id="9" name="正方形/長方形 8">
              <a:extLst>
                <a:ext uri="{FF2B5EF4-FFF2-40B4-BE49-F238E27FC236}">
                  <a16:creationId xmlns:a16="http://schemas.microsoft.com/office/drawing/2014/main" id="{B90D8C69-AE13-47EE-9B19-88A44B58402F}"/>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0" name="テキスト ボックス 9">
              <a:extLst>
                <a:ext uri="{FF2B5EF4-FFF2-40B4-BE49-F238E27FC236}">
                  <a16:creationId xmlns:a16="http://schemas.microsoft.com/office/drawing/2014/main" id="{04FD8EC2-9D3A-44AB-81C3-2995DEED6888}"/>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10</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571403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470655382"/>
              </p:ext>
            </p:extLst>
          </p:nvPr>
        </p:nvGraphicFramePr>
        <p:xfrm>
          <a:off x="215346" y="908720"/>
          <a:ext cx="9545150" cy="5809696"/>
        </p:xfrm>
        <a:graphic>
          <a:graphicData uri="http://schemas.openxmlformats.org/drawingml/2006/table">
            <a:tbl>
              <a:tblPr firstRow="1" bandRow="1">
                <a:tableStyleId>{5C22544A-7EE6-4342-B048-85BDC9FD1C3A}</a:tableStyleId>
              </a:tblPr>
              <a:tblGrid>
                <a:gridCol w="503870">
                  <a:extLst>
                    <a:ext uri="{9D8B030D-6E8A-4147-A177-3AD203B41FA5}">
                      <a16:colId xmlns:a16="http://schemas.microsoft.com/office/drawing/2014/main" val="2817016327"/>
                    </a:ext>
                  </a:extLst>
                </a:gridCol>
                <a:gridCol w="3164296">
                  <a:extLst>
                    <a:ext uri="{9D8B030D-6E8A-4147-A177-3AD203B41FA5}">
                      <a16:colId xmlns:a16="http://schemas.microsoft.com/office/drawing/2014/main" val="1108686720"/>
                    </a:ext>
                  </a:extLst>
                </a:gridCol>
                <a:gridCol w="580443">
                  <a:extLst>
                    <a:ext uri="{9D8B030D-6E8A-4147-A177-3AD203B41FA5}">
                      <a16:colId xmlns:a16="http://schemas.microsoft.com/office/drawing/2014/main" val="1811059284"/>
                    </a:ext>
                  </a:extLst>
                </a:gridCol>
                <a:gridCol w="798109">
                  <a:extLst>
                    <a:ext uri="{9D8B030D-6E8A-4147-A177-3AD203B41FA5}">
                      <a16:colId xmlns:a16="http://schemas.microsoft.com/office/drawing/2014/main" val="304518259"/>
                    </a:ext>
                  </a:extLst>
                </a:gridCol>
                <a:gridCol w="725554">
                  <a:extLst>
                    <a:ext uri="{9D8B030D-6E8A-4147-A177-3AD203B41FA5}">
                      <a16:colId xmlns:a16="http://schemas.microsoft.com/office/drawing/2014/main" val="1696990943"/>
                    </a:ext>
                  </a:extLst>
                </a:gridCol>
                <a:gridCol w="725554">
                  <a:extLst>
                    <a:ext uri="{9D8B030D-6E8A-4147-A177-3AD203B41FA5}">
                      <a16:colId xmlns:a16="http://schemas.microsoft.com/office/drawing/2014/main" val="290733809"/>
                    </a:ext>
                  </a:extLst>
                </a:gridCol>
                <a:gridCol w="3047324">
                  <a:extLst>
                    <a:ext uri="{9D8B030D-6E8A-4147-A177-3AD203B41FA5}">
                      <a16:colId xmlns:a16="http://schemas.microsoft.com/office/drawing/2014/main" val="2487217783"/>
                    </a:ext>
                  </a:extLst>
                </a:gridCol>
              </a:tblGrid>
              <a:tr h="259422">
                <a:tc rowSpan="2">
                  <a:txBody>
                    <a:bodyPr/>
                    <a:lstStyle/>
                    <a:p>
                      <a:pPr algn="ctr"/>
                      <a:r>
                        <a:rPr kumimoji="1" lang="ja-JP" altLang="en-US" sz="1400" dirty="0"/>
                        <a:t>番号</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tc rowSpan="2">
                  <a:txBody>
                    <a:bodyPr/>
                    <a:lstStyle/>
                    <a:p>
                      <a:pPr algn="ctr"/>
                      <a:r>
                        <a:rPr kumimoji="1" lang="en-US" altLang="ja-JP" sz="1400" dirty="0"/>
                        <a:t>KPI</a:t>
                      </a:r>
                      <a:r>
                        <a:rPr kumimoji="1" lang="ja-JP" altLang="en-US" sz="1400" dirty="0"/>
                        <a:t>（評価指標）</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tc rowSpan="2">
                  <a:txBody>
                    <a:bodyPr/>
                    <a:lstStyle/>
                    <a:p>
                      <a:pPr algn="ctr"/>
                      <a:r>
                        <a:rPr kumimoji="1" lang="ja-JP" altLang="en-US" sz="1400" dirty="0"/>
                        <a:t>単位</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tc gridSpan="3">
                  <a:txBody>
                    <a:bodyPr/>
                    <a:lstStyle/>
                    <a:p>
                      <a:pPr algn="ctr"/>
                      <a:r>
                        <a:rPr kumimoji="1" lang="ja-JP" altLang="en-US" sz="1400" dirty="0"/>
                        <a:t>目標値</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tc hMerge="1">
                  <a:txBody>
                    <a:bodyPr/>
                    <a:lstStyle/>
                    <a:p>
                      <a:pPr algn="ctr"/>
                      <a:endParaRPr kumimoji="1" lang="ja-JP" altLang="en-US" sz="14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5D9CEC"/>
                      </a:solidFill>
                      <a:prstDash val="solid"/>
                      <a:round/>
                      <a:headEnd type="none" w="med" len="med"/>
                      <a:tailEnd type="none" w="med" len="med"/>
                    </a:lnT>
                    <a:lnB w="12700" cap="flat" cmpd="sng" algn="ctr">
                      <a:solidFill>
                        <a:srgbClr val="5D9CEC"/>
                      </a:solidFill>
                      <a:prstDash val="solid"/>
                      <a:round/>
                      <a:headEnd type="none" w="med" len="med"/>
                      <a:tailEnd type="none" w="med" len="med"/>
                    </a:lnB>
                    <a:solidFill>
                      <a:srgbClr val="5D9CEC"/>
                    </a:solidFill>
                  </a:tcPr>
                </a:tc>
                <a:tc hMerge="1">
                  <a:txBody>
                    <a:bodyPr/>
                    <a:lstStyle/>
                    <a:p>
                      <a:pPr algn="ctr"/>
                      <a:endParaRPr kumimoji="1" lang="en-US" altLang="ja-JP" sz="1400" dirty="0"/>
                    </a:p>
                  </a:txBody>
                  <a:tcPr anchor="ctr">
                    <a:lnL w="12700" cap="flat" cmpd="sng" algn="ctr">
                      <a:solidFill>
                        <a:schemeClr val="bg1"/>
                      </a:solidFill>
                      <a:prstDash val="solid"/>
                      <a:round/>
                      <a:headEnd type="none" w="med" len="med"/>
                      <a:tailEnd type="none" w="med" len="med"/>
                    </a:lnL>
                    <a:lnR w="12700" cap="flat" cmpd="sng" algn="ctr">
                      <a:solidFill>
                        <a:srgbClr val="5D9CEC"/>
                      </a:solidFill>
                      <a:prstDash val="solid"/>
                      <a:round/>
                      <a:headEnd type="none" w="med" len="med"/>
                      <a:tailEnd type="none" w="med" len="med"/>
                    </a:lnR>
                    <a:lnT w="12700" cap="flat" cmpd="sng" algn="ctr">
                      <a:solidFill>
                        <a:srgbClr val="5D9CEC"/>
                      </a:solidFill>
                      <a:prstDash val="solid"/>
                      <a:round/>
                      <a:headEnd type="none" w="med" len="med"/>
                      <a:tailEnd type="none" w="med" len="med"/>
                    </a:lnT>
                    <a:lnB w="12700" cap="flat" cmpd="sng" algn="ctr">
                      <a:solidFill>
                        <a:srgbClr val="5D9CEC"/>
                      </a:solidFill>
                      <a:prstDash val="solid"/>
                      <a:round/>
                      <a:headEnd type="none" w="med" len="med"/>
                      <a:tailEnd type="none" w="med" len="med"/>
                    </a:lnB>
                    <a:solidFill>
                      <a:srgbClr val="5D9CEC"/>
                    </a:solidFill>
                  </a:tcPr>
                </a:tc>
                <a:tc rowSpan="2">
                  <a:txBody>
                    <a:bodyPr/>
                    <a:lstStyle/>
                    <a:p>
                      <a:pPr algn="ctr"/>
                      <a:r>
                        <a:rPr kumimoji="1" lang="ja-JP" altLang="en-US" sz="1400" dirty="0"/>
                        <a:t>当該</a:t>
                      </a:r>
                      <a:r>
                        <a:rPr kumimoji="1" lang="en-US" altLang="ja-JP" sz="1400" dirty="0"/>
                        <a:t>KPI</a:t>
                      </a:r>
                      <a:r>
                        <a:rPr kumimoji="1" lang="ja-JP" altLang="en-US" sz="1400" dirty="0"/>
                        <a:t>の測定方法</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extLst>
                  <a:ext uri="{0D108BD9-81ED-4DB2-BD59-A6C34878D82A}">
                    <a16:rowId xmlns:a16="http://schemas.microsoft.com/office/drawing/2014/main" val="3021474941"/>
                  </a:ext>
                </a:extLst>
              </a:tr>
              <a:tr h="519476">
                <a:tc vMerge="1">
                  <a:txBody>
                    <a:bodyPr/>
                    <a:lstStyle/>
                    <a:p>
                      <a:endParaRPr kumimoji="1" lang="ja-JP" altLang="en-US"/>
                    </a:p>
                  </a:txBody>
                  <a:tcPr/>
                </a:tc>
                <a:tc vMerge="1">
                  <a:txBody>
                    <a:bodyPr/>
                    <a:lstStyle/>
                    <a:p>
                      <a:endParaRPr kumimoji="1" lang="ja-JP" altLang="en-US" sz="1100" dirty="0"/>
                    </a:p>
                  </a:txBody>
                  <a:tcPr anchor="ctr">
                    <a:lnL w="12700" cap="flat" cmpd="sng" algn="ctr">
                      <a:solidFill>
                        <a:srgbClr val="5D9CEC"/>
                      </a:solidFill>
                      <a:prstDash val="solid"/>
                      <a:round/>
                      <a:headEnd type="none" w="med" len="med"/>
                      <a:tailEnd type="none" w="med" len="med"/>
                    </a:lnL>
                    <a:lnR w="12700" cap="flat" cmpd="sng" algn="ctr">
                      <a:solidFill>
                        <a:srgbClr val="5D9CEC"/>
                      </a:solidFill>
                      <a:prstDash val="solid"/>
                      <a:round/>
                      <a:headEnd type="none" w="med" len="med"/>
                      <a:tailEnd type="none" w="med" len="med"/>
                    </a:lnR>
                    <a:lnT w="12700" cap="flat" cmpd="sng" algn="ctr">
                      <a:solidFill>
                        <a:srgbClr val="5D9CEC"/>
                      </a:solidFill>
                      <a:prstDash val="solid"/>
                      <a:round/>
                      <a:headEnd type="none" w="med" len="med"/>
                      <a:tailEnd type="none" w="med" len="med"/>
                    </a:lnT>
                    <a:lnB w="12700" cap="flat" cmpd="sng" algn="ctr">
                      <a:solidFill>
                        <a:srgbClr val="5D9CEC"/>
                      </a:solidFill>
                      <a:prstDash val="solid"/>
                      <a:round/>
                      <a:headEnd type="none" w="med" len="med"/>
                      <a:tailEnd type="none" w="med" len="med"/>
                    </a:lnB>
                    <a:noFill/>
                  </a:tcPr>
                </a:tc>
                <a:tc vMerge="1">
                  <a:txBody>
                    <a:bodyPr/>
                    <a:lstStyle/>
                    <a:p>
                      <a:pPr algn="ctr"/>
                      <a:endParaRPr kumimoji="1" lang="ja-JP" altLang="en-US" sz="1100" dirty="0"/>
                    </a:p>
                  </a:txBody>
                  <a:tcPr anchor="ctr">
                    <a:lnL w="12700" cap="flat" cmpd="sng" algn="ctr">
                      <a:solidFill>
                        <a:srgbClr val="5D9CEC"/>
                      </a:solidFill>
                      <a:prstDash val="solid"/>
                      <a:round/>
                      <a:headEnd type="none" w="med" len="med"/>
                      <a:tailEnd type="none" w="med" len="med"/>
                    </a:lnL>
                    <a:lnR w="12700" cap="flat" cmpd="sng" algn="ctr">
                      <a:solidFill>
                        <a:srgbClr val="5D9CEC"/>
                      </a:solidFill>
                      <a:prstDash val="solid"/>
                      <a:round/>
                      <a:headEnd type="none" w="med" len="med"/>
                      <a:tailEnd type="none" w="med" len="med"/>
                    </a:lnR>
                    <a:lnT w="12700" cap="flat" cmpd="sng" algn="ctr">
                      <a:solidFill>
                        <a:srgbClr val="5D9CEC"/>
                      </a:solidFill>
                      <a:prstDash val="solid"/>
                      <a:round/>
                      <a:headEnd type="none" w="med" len="med"/>
                      <a:tailEnd type="none" w="med" len="med"/>
                    </a:lnT>
                    <a:lnB w="12700" cap="flat" cmpd="sng" algn="ctr">
                      <a:solidFill>
                        <a:srgbClr val="5D9CEC"/>
                      </a:solidFill>
                      <a:prstDash val="solid"/>
                      <a:round/>
                      <a:headEnd type="none" w="med" len="med"/>
                      <a:tailEnd type="none" w="med" len="med"/>
                    </a:lnB>
                    <a:noFill/>
                  </a:tcPr>
                </a:tc>
                <a:tc>
                  <a:txBody>
                    <a:bodyPr/>
                    <a:lstStyle/>
                    <a:p>
                      <a:pPr algn="ctr"/>
                      <a:r>
                        <a:rPr kumimoji="1" lang="ja-JP" altLang="en-US" sz="1400" b="1" dirty="0">
                          <a:solidFill>
                            <a:schemeClr val="bg1"/>
                          </a:solidFill>
                          <a:latin typeface="+mn-ea"/>
                          <a:ea typeface="+mn-ea"/>
                        </a:rPr>
                        <a:t>令</a:t>
                      </a:r>
                      <a:r>
                        <a:rPr kumimoji="1" lang="ja-JP" altLang="en-US" sz="1400" b="1" baseline="0" dirty="0">
                          <a:solidFill>
                            <a:schemeClr val="bg1"/>
                          </a:solidFill>
                          <a:latin typeface="+mn-ea"/>
                          <a:ea typeface="+mn-ea"/>
                        </a:rPr>
                        <a:t> </a:t>
                      </a:r>
                      <a:r>
                        <a:rPr kumimoji="1" lang="ja-JP" altLang="en-US" sz="1400" b="1" dirty="0">
                          <a:solidFill>
                            <a:schemeClr val="bg1"/>
                          </a:solidFill>
                          <a:latin typeface="+mn-ea"/>
                          <a:ea typeface="+mn-ea"/>
                        </a:rPr>
                        <a:t>和</a:t>
                      </a:r>
                      <a:endParaRPr kumimoji="1" lang="en-US" altLang="ja-JP" sz="1400" b="1" dirty="0">
                        <a:solidFill>
                          <a:schemeClr val="bg1"/>
                        </a:solidFill>
                        <a:latin typeface="+mn-ea"/>
                        <a:ea typeface="+mn-ea"/>
                      </a:endParaRPr>
                    </a:p>
                    <a:p>
                      <a:pPr algn="ctr"/>
                      <a:r>
                        <a:rPr kumimoji="1" lang="ja-JP" altLang="en-US" sz="1400" b="1" dirty="0">
                          <a:solidFill>
                            <a:schemeClr val="bg1"/>
                          </a:solidFill>
                          <a:latin typeface="+mn-ea"/>
                          <a:ea typeface="+mn-ea"/>
                        </a:rPr>
                        <a:t>○年度</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tc>
                  <a:txBody>
                    <a:bodyPr/>
                    <a:lstStyle/>
                    <a:p>
                      <a:pPr algn="ctr"/>
                      <a:r>
                        <a:rPr kumimoji="1" lang="ja-JP" altLang="en-US" sz="1400" b="1" dirty="0">
                          <a:solidFill>
                            <a:schemeClr val="bg1"/>
                          </a:solidFill>
                          <a:latin typeface="+mn-ea"/>
                          <a:ea typeface="+mn-ea"/>
                        </a:rPr>
                        <a:t>令</a:t>
                      </a:r>
                      <a:r>
                        <a:rPr kumimoji="1" lang="ja-JP" altLang="en-US" sz="1400" b="1" baseline="0" dirty="0">
                          <a:solidFill>
                            <a:schemeClr val="bg1"/>
                          </a:solidFill>
                          <a:latin typeface="+mn-ea"/>
                          <a:ea typeface="+mn-ea"/>
                        </a:rPr>
                        <a:t> </a:t>
                      </a:r>
                      <a:r>
                        <a:rPr kumimoji="1" lang="ja-JP" altLang="en-US" sz="1400" b="1" dirty="0">
                          <a:solidFill>
                            <a:schemeClr val="bg1"/>
                          </a:solidFill>
                          <a:latin typeface="+mn-ea"/>
                          <a:ea typeface="+mn-ea"/>
                        </a:rPr>
                        <a:t>和</a:t>
                      </a:r>
                      <a:endParaRPr kumimoji="1" lang="en-US" altLang="ja-JP" sz="1400" b="1" dirty="0">
                        <a:solidFill>
                          <a:schemeClr val="bg1"/>
                        </a:solidFill>
                        <a:latin typeface="+mn-ea"/>
                        <a:ea typeface="+mn-ea"/>
                      </a:endParaRPr>
                    </a:p>
                    <a:p>
                      <a:pPr algn="ctr"/>
                      <a:r>
                        <a:rPr kumimoji="1" lang="ja-JP" altLang="en-US" sz="1400" b="1" dirty="0">
                          <a:solidFill>
                            <a:schemeClr val="bg1"/>
                          </a:solidFill>
                          <a:latin typeface="+mn-ea"/>
                          <a:ea typeface="+mn-ea"/>
                        </a:rPr>
                        <a:t>○年度</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tc>
                  <a:txBody>
                    <a:bodyPr/>
                    <a:lstStyle/>
                    <a:p>
                      <a:pPr algn="ctr"/>
                      <a:r>
                        <a:rPr kumimoji="1" lang="ja-JP" altLang="en-US" sz="1400" b="1" dirty="0">
                          <a:solidFill>
                            <a:schemeClr val="bg1"/>
                          </a:solidFill>
                          <a:latin typeface="+mn-ea"/>
                          <a:ea typeface="+mn-ea"/>
                        </a:rPr>
                        <a:t>令</a:t>
                      </a:r>
                      <a:r>
                        <a:rPr kumimoji="1" lang="ja-JP" altLang="en-US" sz="1400" b="1" baseline="0" dirty="0">
                          <a:solidFill>
                            <a:schemeClr val="bg1"/>
                          </a:solidFill>
                          <a:latin typeface="+mn-ea"/>
                          <a:ea typeface="+mn-ea"/>
                        </a:rPr>
                        <a:t> </a:t>
                      </a:r>
                      <a:r>
                        <a:rPr kumimoji="1" lang="ja-JP" altLang="en-US" sz="1400" b="1" dirty="0">
                          <a:solidFill>
                            <a:schemeClr val="bg1"/>
                          </a:solidFill>
                          <a:latin typeface="+mn-ea"/>
                          <a:ea typeface="+mn-ea"/>
                        </a:rPr>
                        <a:t>和</a:t>
                      </a:r>
                      <a:endParaRPr kumimoji="1" lang="en-US" altLang="ja-JP" sz="1400" b="1" dirty="0">
                        <a:solidFill>
                          <a:schemeClr val="bg1"/>
                        </a:solidFill>
                        <a:latin typeface="+mn-ea"/>
                        <a:ea typeface="+mn-ea"/>
                      </a:endParaRPr>
                    </a:p>
                    <a:p>
                      <a:pPr algn="ctr"/>
                      <a:r>
                        <a:rPr kumimoji="1" lang="ja-JP" altLang="en-US" sz="1400" b="1" dirty="0">
                          <a:solidFill>
                            <a:schemeClr val="bg1"/>
                          </a:solidFill>
                          <a:latin typeface="+mn-ea"/>
                          <a:ea typeface="+mn-ea"/>
                        </a:rPr>
                        <a:t>○年度</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rgbClr val="CCC1DA"/>
                    </a:solidFill>
                  </a:tcPr>
                </a:tc>
                <a:tc vMerge="1">
                  <a:txBody>
                    <a:bodyPr/>
                    <a:lstStyle/>
                    <a:p>
                      <a:pPr algn="ctr"/>
                      <a:endParaRPr kumimoji="1" lang="en-US" altLang="ja-JP" sz="1400" b="1" dirty="0">
                        <a:solidFill>
                          <a:schemeClr val="bg1"/>
                        </a:solidFill>
                        <a:latin typeface="+mn-ea"/>
                        <a:ea typeface="+mn-ea"/>
                      </a:endParaRPr>
                    </a:p>
                  </a:txBody>
                  <a:tcPr anchor="ctr">
                    <a:lnL w="12700" cap="flat" cmpd="sng" algn="ctr">
                      <a:solidFill>
                        <a:srgbClr val="62AB37"/>
                      </a:solidFill>
                      <a:prstDash val="solid"/>
                      <a:round/>
                      <a:headEnd type="none" w="med" len="med"/>
                      <a:tailEnd type="none" w="med" len="med"/>
                    </a:lnL>
                    <a:lnR w="12700" cap="flat" cmpd="sng" algn="ctr">
                      <a:solidFill>
                        <a:srgbClr val="62AB37"/>
                      </a:solidFill>
                      <a:prstDash val="solid"/>
                      <a:round/>
                      <a:headEnd type="none" w="med" len="med"/>
                      <a:tailEnd type="none" w="med" len="med"/>
                    </a:lnR>
                    <a:lnT w="12700" cap="flat" cmpd="sng" algn="ctr">
                      <a:solidFill>
                        <a:srgbClr val="62AB37"/>
                      </a:solidFill>
                      <a:prstDash val="solid"/>
                      <a:round/>
                      <a:headEnd type="none" w="med" len="med"/>
                      <a:tailEnd type="none" w="med" len="med"/>
                    </a:lnT>
                    <a:lnB w="12700" cap="flat" cmpd="sng" algn="ctr">
                      <a:solidFill>
                        <a:srgbClr val="62AB37"/>
                      </a:solidFill>
                      <a:prstDash val="solid"/>
                      <a:round/>
                      <a:headEnd type="none" w="med" len="med"/>
                      <a:tailEnd type="none" w="med" len="med"/>
                    </a:lnB>
                    <a:solidFill>
                      <a:srgbClr val="7EE081"/>
                    </a:solidFill>
                  </a:tcPr>
                </a:tc>
                <a:extLst>
                  <a:ext uri="{0D108BD9-81ED-4DB2-BD59-A6C34878D82A}">
                    <a16:rowId xmlns:a16="http://schemas.microsoft.com/office/drawing/2014/main" val="1047839248"/>
                  </a:ext>
                </a:extLst>
              </a:tr>
              <a:tr h="759992">
                <a:tc>
                  <a:txBody>
                    <a:bodyPr/>
                    <a:lstStyle/>
                    <a:p>
                      <a:pPr algn="ctr"/>
                      <a:r>
                        <a:rPr kumimoji="1" lang="ja-JP" altLang="en-US" sz="1400" dirty="0"/>
                        <a:t>１</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3013352149"/>
                  </a:ext>
                </a:extLst>
              </a:tr>
              <a:tr h="1056357">
                <a:tc>
                  <a:txBody>
                    <a:bodyPr/>
                    <a:lstStyle/>
                    <a:p>
                      <a:pPr algn="ctr"/>
                      <a:r>
                        <a:rPr kumimoji="1" lang="ja-JP" altLang="en-US" sz="1400" dirty="0"/>
                        <a:t>２</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3774763531"/>
                  </a:ext>
                </a:extLst>
              </a:tr>
              <a:tr h="1056357">
                <a:tc>
                  <a:txBody>
                    <a:bodyPr/>
                    <a:lstStyle/>
                    <a:p>
                      <a:pPr algn="ctr"/>
                      <a:r>
                        <a:rPr kumimoji="1" lang="ja-JP" altLang="en-US" sz="1400" dirty="0"/>
                        <a:t>３</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3294269077"/>
                  </a:ext>
                </a:extLst>
              </a:tr>
              <a:tr h="1056357">
                <a:tc>
                  <a:txBody>
                    <a:bodyPr/>
                    <a:lstStyle/>
                    <a:p>
                      <a:pPr algn="ctr"/>
                      <a:r>
                        <a:rPr kumimoji="1" lang="ja-JP" altLang="en-US" sz="1400" dirty="0"/>
                        <a:t>４</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1051868760"/>
                  </a:ext>
                </a:extLst>
              </a:tr>
              <a:tr h="1056357">
                <a:tc>
                  <a:txBody>
                    <a:bodyPr/>
                    <a:lstStyle/>
                    <a:p>
                      <a:pPr algn="ctr"/>
                      <a:r>
                        <a:rPr kumimoji="1" lang="en-US" altLang="ja-JP" sz="1400" dirty="0"/>
                        <a:t>5</a:t>
                      </a:r>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algn="ctr"/>
                      <a:endParaRPr kumimoji="1" lang="ja-JP" altLang="en-US" sz="1100" dirty="0"/>
                    </a:p>
                  </a:txBody>
                  <a:tcPr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3863469371"/>
                  </a:ext>
                </a:extLst>
              </a:tr>
            </a:tbl>
          </a:graphicData>
        </a:graphic>
      </p:graphicFrame>
      <p:sp>
        <p:nvSpPr>
          <p:cNvPr id="16" name="テキスト ボックス 15"/>
          <p:cNvSpPr txBox="1"/>
          <p:nvPr/>
        </p:nvSpPr>
        <p:spPr>
          <a:xfrm>
            <a:off x="2144688" y="2060848"/>
            <a:ext cx="6264696" cy="2862322"/>
          </a:xfrm>
          <a:prstGeom prst="rect">
            <a:avLst/>
          </a:prstGeom>
          <a:solidFill>
            <a:schemeClr val="bg1"/>
          </a:solidFill>
          <a:ln>
            <a:solidFill>
              <a:srgbClr val="CCC1DA"/>
            </a:solidFill>
            <a:prstDash val="sysDash"/>
          </a:ln>
        </p:spPr>
        <p:txBody>
          <a:bodyPr wrap="square" rtlCol="0">
            <a:spAutoFit/>
          </a:bodyPr>
          <a:lstStyle/>
          <a:p>
            <a:pPr marL="177800" marR="0" lvl="0" indent="-1778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▼「生徒の○○に関する習熟度を○年（事業開始前）に比べて○％向上する。」など、ＫＰＩ（</a:t>
            </a:r>
            <a:r>
              <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rPr>
              <a:t>Key Performance Indicator</a:t>
            </a: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）を定め、右の記載欄に具体的な目標値等を示すこと。</a:t>
            </a: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▼活動に関する指標（例：○○を△個開発するといった、どれだけ活動するかに関する指標）だけでなく、本事業によって得られる成果に関する指標及び目標も記載すること。</a:t>
            </a: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a:t>
            </a:r>
            <a:r>
              <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rPr>
              <a:t>KPI</a:t>
            </a: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の記載欄が足りなければ、適宜追加して記載すること。</a:t>
            </a:r>
          </a:p>
          <a:p>
            <a:pPr marL="177800" marR="0" lvl="0" indent="-1778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▼記載する文字は、</a:t>
            </a:r>
            <a:r>
              <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rPr>
              <a:t>MS</a:t>
            </a: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ｺﾞｼｯｸ </a:t>
            </a:r>
            <a:r>
              <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rPr>
              <a:t>or </a:t>
            </a: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ﾒｲﾘｵ　１１ポイント以上とすること。（一部の文字がどうしても枠に入りきらない場合にはポイントを調整しても構わないが、極端に小さくならないようにすること）</a:t>
            </a: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p:txBody>
      </p:sp>
      <p:sp>
        <p:nvSpPr>
          <p:cNvPr id="12" name="角丸四角形 5">
            <a:extLst>
              <a:ext uri="{FF2B5EF4-FFF2-40B4-BE49-F238E27FC236}">
                <a16:creationId xmlns:a16="http://schemas.microsoft.com/office/drawing/2014/main" id="{91DC3D61-8F62-454A-A3A8-68DFCBE62DE1}"/>
              </a:ext>
            </a:extLst>
          </p:cNvPr>
          <p:cNvSpPr/>
          <p:nvPr/>
        </p:nvSpPr>
        <p:spPr>
          <a:xfrm>
            <a:off x="194806" y="437273"/>
            <a:ext cx="3888432" cy="297006"/>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事業実施によって達成する成果及び測定指標</a:t>
            </a:r>
          </a:p>
        </p:txBody>
      </p:sp>
      <p:grpSp>
        <p:nvGrpSpPr>
          <p:cNvPr id="15" name="グループ化 14">
            <a:extLst>
              <a:ext uri="{FF2B5EF4-FFF2-40B4-BE49-F238E27FC236}">
                <a16:creationId xmlns:a16="http://schemas.microsoft.com/office/drawing/2014/main" id="{C17025FE-17A2-4F5F-8B80-C5A2E17ED86C}"/>
              </a:ext>
            </a:extLst>
          </p:cNvPr>
          <p:cNvGrpSpPr/>
          <p:nvPr/>
        </p:nvGrpSpPr>
        <p:grpSpPr>
          <a:xfrm>
            <a:off x="0" y="0"/>
            <a:ext cx="9906000" cy="369332"/>
            <a:chOff x="0" y="0"/>
            <a:chExt cx="9906000" cy="369332"/>
          </a:xfrm>
        </p:grpSpPr>
        <p:sp>
          <p:nvSpPr>
            <p:cNvPr id="17" name="正方形/長方形 16">
              <a:extLst>
                <a:ext uri="{FF2B5EF4-FFF2-40B4-BE49-F238E27FC236}">
                  <a16:creationId xmlns:a16="http://schemas.microsoft.com/office/drawing/2014/main" id="{FAEF47AF-9080-4B79-BE30-66E11D443B5E}"/>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01280B38-384D-48A5-AE83-DB473344BF90}"/>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11</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832276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26A3FABC-3DEE-4553-8509-8BE67925751E}"/>
              </a:ext>
            </a:extLst>
          </p:cNvPr>
          <p:cNvSpPr/>
          <p:nvPr/>
        </p:nvSpPr>
        <p:spPr>
          <a:xfrm>
            <a:off x="103204" y="752729"/>
            <a:ext cx="4875000" cy="6067171"/>
          </a:xfrm>
          <a:prstGeom prst="rect">
            <a:avLst/>
          </a:prstGeom>
          <a:noFill/>
          <a:ln w="38100" cmpd="dbl">
            <a:solidFill>
              <a:srgbClr val="CCC1D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過去５年程度までの期間における実績を記載すること。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▼様式自由</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これまでに申請者が受託した文部科学省の専修学校関係委託事業について、事業名及び当該事業の成果の申請時点までの実績等（受託事業の成果の活用状況、カリキュラムやプログラムについては他の専修学校等への普及・活用状況）を簡潔に記載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lang="ja-JP" altLang="en-US" sz="1200" dirty="0">
                <a:solidFill>
                  <a:srgbClr val="FFC000"/>
                </a:solidFill>
                <a:latin typeface="Segoe UI"/>
                <a:ea typeface="メイリオ"/>
              </a:rPr>
              <a:t>　その際、代表的な取組についてはその成果報告書を提出すること。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　なお、提出方法は、受託事業の成果報告書を掲載しているウェブサイトがある場合は、その</a:t>
            </a: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URL</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を記載することとし、ウェブサイトで公開していない場合には、成果報告書の写（</a:t>
            </a: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PDF</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データ）を本企画提案書の別紙として添付すること。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▼複数の受託実績がある場合は、網羅的にすべてを記載する必要はなく、今回の提案内容と関連が深い取組の実績等について記載すること。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過去、文部科学省の専修学校関係委託事業の受託実績がない場合、文部科学省の他の委託事業及び他省庁の委託事業等のうち、今回の提案内容と関連の深い取組の実績について記載するとともに成果報告書を本企画提案書の別紙として添付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lang="ja-JP" altLang="en-US" sz="1200" dirty="0">
                <a:solidFill>
                  <a:srgbClr val="FFC000"/>
                </a:solidFill>
                <a:latin typeface="Segoe UI"/>
                <a:ea typeface="メイリオ"/>
              </a:rPr>
              <a:t>　なお、提出方法は文部科学省の専修学校関係委託事業に関する実績の提出方法に準ずること。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▼記載する文字は、</a:t>
            </a: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MS</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ｺﾞｼｯｸ </a:t>
            </a: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or </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ﾒｲﾘｵ　１１ポイント以上とすること。</a:t>
            </a:r>
            <a:r>
              <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rPr>
              <a:t>記載すべき</a:t>
            </a:r>
            <a:r>
              <a:rPr lang="ja-JP" altLang="en-US" sz="1200" dirty="0">
                <a:solidFill>
                  <a:srgbClr val="FFC000"/>
                </a:solidFill>
                <a:latin typeface="メイリオ"/>
                <a:ea typeface="メイリオ"/>
              </a:rPr>
              <a:t>事項</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が多く、枠に入り切らない場合のみ文字のポイントを調整しても構わないが、極端に小さくならないよう注意すること。</a:t>
            </a:r>
            <a:endParaRPr lang="en-US" altLang="ja-JP" sz="1200" dirty="0">
              <a:solidFill>
                <a:srgbClr val="FFC000"/>
              </a:solidFill>
            </a:endParaRPr>
          </a:p>
        </p:txBody>
      </p:sp>
      <p:sp>
        <p:nvSpPr>
          <p:cNvPr id="15" name="正方形/長方形 14">
            <a:extLst>
              <a:ext uri="{FF2B5EF4-FFF2-40B4-BE49-F238E27FC236}">
                <a16:creationId xmlns:a16="http://schemas.microsoft.com/office/drawing/2014/main" id="{1AD31EAA-5D81-465C-91ED-1F5EE1F8B8B4}"/>
              </a:ext>
            </a:extLst>
          </p:cNvPr>
          <p:cNvSpPr/>
          <p:nvPr/>
        </p:nvSpPr>
        <p:spPr>
          <a:xfrm>
            <a:off x="5159510" y="752729"/>
            <a:ext cx="4681113" cy="6067171"/>
          </a:xfrm>
          <a:prstGeom prst="rect">
            <a:avLst/>
          </a:prstGeom>
          <a:noFill/>
          <a:ln w="38100" cmpd="dbl">
            <a:solidFill>
              <a:srgbClr val="CCC1D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提案年度ではなく、開発終了後３年程度までの期間を想定して記載すること。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▼様式自由</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▼開発した教育カリキュラム・プログラムをどこで、どのように活用し、横展開を図ることを検討しているのか。またその見通しについて、具体的に記載すること。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▼他機関での活用などにより、事業期間終了後においても事業成果の活用・普及状況が検証可能となるよう、フォローアップ体制についても具体的に記載すること。</a:t>
            </a:r>
          </a:p>
          <a:p>
            <a:pPr marL="180975" marR="0" lvl="0" indent="-18097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▼記載する文字は、</a:t>
            </a: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MS</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ｺﾞｼｯｸ </a:t>
            </a:r>
            <a:r>
              <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rPr>
              <a:t>or </a:t>
            </a:r>
            <a:r>
              <a:rPr kumimoji="1" lang="ja-JP" altLang="en-US" sz="1200" b="0" i="0" u="none" strike="noStrike" kern="1200" cap="none" spc="0" normalizeH="0" baseline="0" noProof="0" dirty="0">
                <a:ln>
                  <a:noFill/>
                </a:ln>
                <a:solidFill>
                  <a:srgbClr val="FFC000"/>
                </a:solidFill>
                <a:effectLst/>
                <a:uLnTx/>
                <a:uFillTx/>
                <a:latin typeface="Segoe UI"/>
                <a:ea typeface="メイリオ"/>
                <a:cs typeface="+mn-cs"/>
              </a:rPr>
              <a:t>ﾒｲﾘｵ　１１ポイント以上とすること。記載すべき事項が多く、枠に入り切らない場合のみ文字のポイントを調整しても構わないが、極端に小さくならないよう注意すること。</a:t>
            </a:r>
            <a:endParaRPr kumimoji="1" lang="en-US" altLang="ja-JP" sz="1200" b="0" i="0" u="none" strike="noStrike" kern="1200" cap="none" spc="0" normalizeH="0" baseline="0" noProof="0" dirty="0">
              <a:ln>
                <a:noFill/>
              </a:ln>
              <a:solidFill>
                <a:srgbClr val="FFC000"/>
              </a:solidFill>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4" name="角丸四角形 22">
            <a:extLst>
              <a:ext uri="{FF2B5EF4-FFF2-40B4-BE49-F238E27FC236}">
                <a16:creationId xmlns:a16="http://schemas.microsoft.com/office/drawing/2014/main" id="{36B37AD8-9C32-4D64-914A-F8DC4043DA26}"/>
              </a:ext>
            </a:extLst>
          </p:cNvPr>
          <p:cNvSpPr/>
          <p:nvPr/>
        </p:nvSpPr>
        <p:spPr>
          <a:xfrm>
            <a:off x="103204" y="399811"/>
            <a:ext cx="3965411" cy="28548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提案者の専修学校関係委託事業にかかる実績</a:t>
            </a:r>
            <a:r>
              <a:rPr lang="en-US" altLang="ja-JP" sz="1400" b="1" dirty="0">
                <a:solidFill>
                  <a:schemeClr val="bg1">
                    <a:lumMod val="50000"/>
                  </a:schemeClr>
                </a:solidFill>
                <a:latin typeface="メイリオ" panose="020B0604030504040204" pitchFamily="50" charset="-128"/>
                <a:ea typeface="メイリオ" panose="020B0604030504040204" pitchFamily="50" charset="-128"/>
              </a:rPr>
              <a:t>※</a:t>
            </a:r>
          </a:p>
        </p:txBody>
      </p:sp>
      <p:sp>
        <p:nvSpPr>
          <p:cNvPr id="17" name="角丸四角形 22">
            <a:extLst>
              <a:ext uri="{FF2B5EF4-FFF2-40B4-BE49-F238E27FC236}">
                <a16:creationId xmlns:a16="http://schemas.microsoft.com/office/drawing/2014/main" id="{3D74288A-EAFA-426B-BD26-3AB06F492A48}"/>
              </a:ext>
            </a:extLst>
          </p:cNvPr>
          <p:cNvSpPr/>
          <p:nvPr/>
        </p:nvSpPr>
        <p:spPr>
          <a:xfrm>
            <a:off x="5129693" y="394853"/>
            <a:ext cx="3452972" cy="28548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本事業終了後</a:t>
            </a:r>
            <a:r>
              <a:rPr lang="en-US" altLang="ja-JP" sz="1400" b="1" dirty="0">
                <a:solidFill>
                  <a:schemeClr val="bg1">
                    <a:lumMod val="50000"/>
                  </a:schemeClr>
                </a:solidFill>
                <a:latin typeface="メイリオ" panose="020B0604030504040204" pitchFamily="50" charset="-128"/>
                <a:ea typeface="メイリオ" panose="020B0604030504040204" pitchFamily="50" charset="-128"/>
              </a:rPr>
              <a:t>※</a:t>
            </a: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の成果の活用方針・手法</a:t>
            </a:r>
          </a:p>
        </p:txBody>
      </p:sp>
      <p:grpSp>
        <p:nvGrpSpPr>
          <p:cNvPr id="18" name="グループ化 17">
            <a:extLst>
              <a:ext uri="{FF2B5EF4-FFF2-40B4-BE49-F238E27FC236}">
                <a16:creationId xmlns:a16="http://schemas.microsoft.com/office/drawing/2014/main" id="{31384E69-E18E-42D4-B28E-A4952BDB91CC}"/>
              </a:ext>
            </a:extLst>
          </p:cNvPr>
          <p:cNvGrpSpPr/>
          <p:nvPr/>
        </p:nvGrpSpPr>
        <p:grpSpPr>
          <a:xfrm>
            <a:off x="0" y="0"/>
            <a:ext cx="9906000" cy="369332"/>
            <a:chOff x="0" y="0"/>
            <a:chExt cx="9906000" cy="369332"/>
          </a:xfrm>
        </p:grpSpPr>
        <p:sp>
          <p:nvSpPr>
            <p:cNvPr id="22" name="正方形/長方形 21">
              <a:extLst>
                <a:ext uri="{FF2B5EF4-FFF2-40B4-BE49-F238E27FC236}">
                  <a16:creationId xmlns:a16="http://schemas.microsoft.com/office/drawing/2014/main" id="{A5211C57-663A-4434-B719-76CCC3A5FC1D}"/>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3" name="テキスト ボックス 22">
              <a:extLst>
                <a:ext uri="{FF2B5EF4-FFF2-40B4-BE49-F238E27FC236}">
                  <a16:creationId xmlns:a16="http://schemas.microsoft.com/office/drawing/2014/main" id="{347F0EC1-CF24-423E-85D0-9816495102DF}"/>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12</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56125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436810"/>
            <a:ext cx="2880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事業に要する経費見積書の概要</a:t>
            </a: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294643059"/>
              </p:ext>
            </p:extLst>
          </p:nvPr>
        </p:nvGraphicFramePr>
        <p:xfrm>
          <a:off x="39688" y="771351"/>
          <a:ext cx="3405187" cy="6042025"/>
        </p:xfrm>
        <a:graphic>
          <a:graphicData uri="http://schemas.openxmlformats.org/presentationml/2006/ole">
            <mc:AlternateContent xmlns:mc="http://schemas.openxmlformats.org/markup-compatibility/2006">
              <mc:Choice xmlns:v="urn:schemas-microsoft-com:vml" Requires="v">
                <p:oleObj name="ワークシート" r:id="rId3" imgW="2943379" imgH="5114925" progId="Excel.Sheet.12">
                  <p:embed/>
                </p:oleObj>
              </mc:Choice>
              <mc:Fallback>
                <p:oleObj name="ワークシート" r:id="rId3" imgW="2943379" imgH="5114925" progId="Excel.Sheet.12">
                  <p:embed/>
                  <p:pic>
                    <p:nvPicPr>
                      <p:cNvPr id="0" name=""/>
                      <p:cNvPicPr/>
                      <p:nvPr/>
                    </p:nvPicPr>
                    <p:blipFill>
                      <a:blip r:embed="rId4"/>
                      <a:stretch>
                        <a:fillRect/>
                      </a:stretch>
                    </p:blipFill>
                    <p:spPr>
                      <a:xfrm>
                        <a:off x="39688" y="771351"/>
                        <a:ext cx="3405187" cy="6042025"/>
                      </a:xfrm>
                      <a:prstGeom prst="rect">
                        <a:avLst/>
                      </a:prstGeom>
                    </p:spPr>
                  </p:pic>
                </p:oleObj>
              </mc:Fallback>
            </mc:AlternateContent>
          </a:graphicData>
        </a:graphic>
      </p:graphicFrame>
      <p:sp>
        <p:nvSpPr>
          <p:cNvPr id="15" name="正方形/長方形 14"/>
          <p:cNvSpPr/>
          <p:nvPr/>
        </p:nvSpPr>
        <p:spPr>
          <a:xfrm>
            <a:off x="3673461" y="730143"/>
            <a:ext cx="1980000" cy="1830277"/>
          </a:xfrm>
          <a:prstGeom prst="rect">
            <a:avLst/>
          </a:prstGeom>
          <a:noFill/>
          <a:ln w="2857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u="sng" dirty="0">
                <a:solidFill>
                  <a:srgbClr val="7030A0"/>
                </a:solidFill>
                <a:latin typeface="メイリオ" panose="020B0604030504040204" pitchFamily="50" charset="-128"/>
                <a:ea typeface="メイリオ" panose="020B0604030504040204" pitchFamily="50" charset="-128"/>
              </a:rPr>
              <a:t>◆人件費</a:t>
            </a:r>
            <a:endParaRPr kumimoji="1" lang="en-US" altLang="ja-JP" sz="800" u="sng" dirty="0">
              <a:solidFill>
                <a:srgbClr val="7030A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・事業専任職員賃金　</a:t>
            </a:r>
            <a:r>
              <a:rPr lang="ja-JP" altLang="en-US" sz="800" dirty="0">
                <a:solidFill>
                  <a:srgbClr val="FFC000"/>
                </a:solidFill>
                <a:latin typeface="メイリオ" panose="020B0604030504040204" pitchFamily="50" charset="-128"/>
                <a:ea typeface="メイリオ" panose="020B0604030504040204" pitchFamily="50" charset="-128"/>
              </a:rPr>
              <a:t>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〇月</a:t>
            </a:r>
            <a:endParaRPr lang="en-US" altLang="ja-JP" sz="800" dirty="0">
              <a:solidFill>
                <a:srgbClr val="FFC00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・ｺｰﾃﾞｨﾈｰﾀｰ賃金　　　</a:t>
            </a:r>
            <a:r>
              <a:rPr lang="ja-JP" altLang="en-US" sz="800" dirty="0">
                <a:solidFill>
                  <a:srgbClr val="FFC000"/>
                </a:solidFill>
                <a:latin typeface="メイリオ" panose="020B0604030504040204" pitchFamily="50" charset="-128"/>
                <a:ea typeface="メイリオ" panose="020B0604030504040204" pitchFamily="50" charset="-128"/>
              </a:rPr>
              <a:t>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〇月</a:t>
            </a:r>
            <a:endParaRPr lang="en-US" altLang="ja-JP" sz="800" dirty="0">
              <a:solidFill>
                <a:srgbClr val="FFC00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・人件費附帯経費　　　　〇〇千円</a:t>
            </a:r>
            <a:endParaRPr lang="en-US" altLang="ja-JP" sz="800" dirty="0">
              <a:solidFill>
                <a:srgbClr val="FFC000"/>
              </a:solidFill>
              <a:latin typeface="メイリオ" panose="020B0604030504040204" pitchFamily="50" charset="-128"/>
              <a:ea typeface="メイリオ" panose="020B0604030504040204" pitchFamily="50" charset="-128"/>
            </a:endParaRPr>
          </a:p>
          <a:p>
            <a:endParaRPr kumimoji="1"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endParaRPr kumimoji="1"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　　　　　　　　　　　合計〇〇〇円</a:t>
            </a:r>
            <a:endParaRPr kumimoji="1" lang="en-US" altLang="ja-JP" sz="800" dirty="0">
              <a:solidFill>
                <a:srgbClr val="FFC000"/>
              </a:solidFill>
              <a:latin typeface="メイリオ" panose="020B0604030504040204" pitchFamily="50" charset="-128"/>
              <a:ea typeface="メイリオ" panose="020B0604030504040204" pitchFamily="50" charset="-128"/>
            </a:endParaRPr>
          </a:p>
        </p:txBody>
      </p:sp>
      <p:sp>
        <p:nvSpPr>
          <p:cNvPr id="16" name="正方形/長方形 15"/>
          <p:cNvSpPr/>
          <p:nvPr/>
        </p:nvSpPr>
        <p:spPr>
          <a:xfrm>
            <a:off x="3686678" y="2697275"/>
            <a:ext cx="1980000" cy="1842079"/>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ja-JP" altLang="en-US" sz="800" u="sng" dirty="0">
                <a:solidFill>
                  <a:srgbClr val="92D050"/>
                </a:solidFill>
                <a:latin typeface="メイリオ" panose="020B0604030504040204" pitchFamily="50" charset="-128"/>
                <a:ea typeface="メイリオ" panose="020B0604030504040204" pitchFamily="50" charset="-128"/>
              </a:rPr>
              <a:t>◆借損料</a:t>
            </a:r>
            <a:endParaRPr lang="en-US" altLang="ja-JP" sz="800" u="sng" dirty="0">
              <a:solidFill>
                <a:srgbClr val="92D05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・企画推進委員会会議室借料</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〇〇千円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pPr marL="88900" indent="-88900"/>
            <a:r>
              <a:rPr lang="ja-JP" altLang="en-US" sz="800" dirty="0">
                <a:solidFill>
                  <a:srgbClr val="FFC000"/>
                </a:solidFill>
                <a:latin typeface="メイリオ" panose="020B0604030504040204" pitchFamily="50" charset="-128"/>
                <a:ea typeface="メイリオ" panose="020B0604030504040204" pitchFamily="50" charset="-128"/>
              </a:rPr>
              <a:t>・受け入れ体制構築分科会会議室借料　　　　　　　</a:t>
            </a:r>
            <a:endParaRPr lang="en-US" altLang="ja-JP" sz="800" dirty="0">
              <a:solidFill>
                <a:srgbClr val="FFC000"/>
              </a:solidFill>
              <a:latin typeface="メイリオ" panose="020B0604030504040204" pitchFamily="50" charset="-128"/>
              <a:ea typeface="メイリオ" panose="020B0604030504040204" pitchFamily="50" charset="-128"/>
            </a:endParaRPr>
          </a:p>
          <a:p>
            <a:pPr marL="88900" indent="-88900"/>
            <a:r>
              <a:rPr lang="ja-JP" altLang="en-US" sz="800" dirty="0">
                <a:solidFill>
                  <a:srgbClr val="FFC000"/>
                </a:solidFill>
                <a:latin typeface="メイリオ" panose="020B0604030504040204" pitchFamily="50" charset="-128"/>
                <a:ea typeface="メイリオ" panose="020B0604030504040204" pitchFamily="50" charset="-128"/>
              </a:rPr>
              <a:t>　　　　　　　〇〇千円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・ｻｰﾊﾞｰﾚﾝﾀﾙ代</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　　　　　　　〇〇千円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〇月</a:t>
            </a:r>
            <a:endParaRPr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　　　　　　　　　　　合計〇〇〇円</a:t>
            </a:r>
            <a:endParaRPr lang="en-US" altLang="ja-JP" sz="800" dirty="0">
              <a:solidFill>
                <a:srgbClr val="FFC000"/>
              </a:solidFill>
              <a:latin typeface="メイリオ" panose="020B0604030504040204" pitchFamily="50" charset="-128"/>
              <a:ea typeface="メイリオ" panose="020B0604030504040204" pitchFamily="50" charset="-128"/>
            </a:endParaRPr>
          </a:p>
          <a:p>
            <a:pPr lvl="0"/>
            <a:endParaRPr lang="ja-JP" altLang="en-US" sz="800" dirty="0">
              <a:solidFill>
                <a:schemeClr val="bg1">
                  <a:lumMod val="75000"/>
                </a:schemeClr>
              </a:solidFill>
              <a:latin typeface="メイリオ" panose="020B0604030504040204" pitchFamily="50" charset="-128"/>
              <a:ea typeface="メイリオ" panose="020B0604030504040204" pitchFamily="50" charset="-128"/>
            </a:endParaRPr>
          </a:p>
        </p:txBody>
      </p:sp>
      <p:sp>
        <p:nvSpPr>
          <p:cNvPr id="17" name="正方形/長方形 16"/>
          <p:cNvSpPr/>
          <p:nvPr/>
        </p:nvSpPr>
        <p:spPr>
          <a:xfrm>
            <a:off x="3688272" y="4729966"/>
            <a:ext cx="1980000" cy="1857444"/>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ja-JP" altLang="en-US" sz="800" u="sng" dirty="0">
                <a:solidFill>
                  <a:srgbClr val="92D050"/>
                </a:solidFill>
                <a:latin typeface="メイリオ" panose="020B0604030504040204" pitchFamily="50" charset="-128"/>
                <a:ea typeface="メイリオ" panose="020B0604030504040204" pitchFamily="50" charset="-128"/>
              </a:rPr>
              <a:t>◆通信運搬費</a:t>
            </a:r>
            <a:endParaRPr lang="en-US" altLang="ja-JP" sz="800" u="sng" dirty="0">
              <a:solidFill>
                <a:srgbClr val="92D05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・報告書郵送費　　〇円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〇箇所</a:t>
            </a:r>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・実証講座案内郵送　〇円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〇箇所</a:t>
            </a:r>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　</a:t>
            </a:r>
            <a:endParaRPr lang="en-US" altLang="ja-JP" sz="800" dirty="0">
              <a:solidFill>
                <a:srgbClr val="FFC000"/>
              </a:solidFill>
              <a:latin typeface="メイリオ" panose="020B0604030504040204" pitchFamily="50" charset="-128"/>
              <a:ea typeface="メイリオ" panose="020B0604030504040204" pitchFamily="50" charset="-128"/>
            </a:endParaRPr>
          </a:p>
          <a:p>
            <a:pPr lvl="0"/>
            <a:endParaRPr lang="en-US" altLang="ja-JP" sz="800" dirty="0">
              <a:solidFill>
                <a:srgbClr val="FFC000"/>
              </a:solidFill>
              <a:latin typeface="メイリオ" panose="020B0604030504040204" pitchFamily="50" charset="-128"/>
              <a:ea typeface="メイリオ" panose="020B0604030504040204" pitchFamily="50" charset="-128"/>
            </a:endParaRPr>
          </a:p>
          <a:p>
            <a:pPr lvl="0"/>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　</a:t>
            </a:r>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　　　　　　　　　　　合計〇〇〇円</a:t>
            </a:r>
          </a:p>
        </p:txBody>
      </p:sp>
      <p:sp>
        <p:nvSpPr>
          <p:cNvPr id="18" name="正方形/長方形 17"/>
          <p:cNvSpPr/>
          <p:nvPr/>
        </p:nvSpPr>
        <p:spPr>
          <a:xfrm>
            <a:off x="5728327" y="720771"/>
            <a:ext cx="1980000" cy="1839649"/>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rgbClr val="92D050"/>
                </a:solidFill>
                <a:latin typeface="メイリオ" panose="020B0604030504040204" pitchFamily="50" charset="-128"/>
                <a:ea typeface="メイリオ" panose="020B0604030504040204" pitchFamily="50" charset="-128"/>
              </a:rPr>
              <a:t>◆諸謝金</a:t>
            </a:r>
            <a:endParaRPr lang="en-US" altLang="ja-JP" sz="800" u="sng" dirty="0">
              <a:solidFill>
                <a:srgbClr val="92D05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・企画推進委員会謝金</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〇人</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・受け入れ体制構築分科会</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〇人</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・実証講座分科会</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〇人</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　　</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　　　　　　　　　　　合計〇〇〇円</a:t>
            </a:r>
            <a:endParaRPr lang="en-US" altLang="ja-JP" sz="800" dirty="0">
              <a:solidFill>
                <a:srgbClr val="FFC000"/>
              </a:solidFill>
              <a:latin typeface="メイリオ" panose="020B0604030504040204" pitchFamily="50" charset="-128"/>
              <a:ea typeface="メイリオ" panose="020B0604030504040204" pitchFamily="50" charset="-128"/>
            </a:endParaRPr>
          </a:p>
        </p:txBody>
      </p:sp>
      <p:sp>
        <p:nvSpPr>
          <p:cNvPr id="19" name="正方形/長方形 18"/>
          <p:cNvSpPr/>
          <p:nvPr/>
        </p:nvSpPr>
        <p:spPr>
          <a:xfrm>
            <a:off x="5728327" y="2697275"/>
            <a:ext cx="1980000" cy="1842256"/>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u="sng" dirty="0">
                <a:solidFill>
                  <a:srgbClr val="92D050"/>
                </a:solidFill>
                <a:latin typeface="メイリオ" panose="020B0604030504040204" pitchFamily="50" charset="-128"/>
                <a:ea typeface="メイリオ" panose="020B0604030504040204" pitchFamily="50" charset="-128"/>
              </a:rPr>
              <a:t>◆消耗品費</a:t>
            </a:r>
            <a:endParaRPr kumimoji="1" lang="en-US" altLang="ja-JP" sz="800" u="sng" dirty="0">
              <a:solidFill>
                <a:srgbClr val="92D05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・ﾎﾞｰﾙﾍﾟﾝ</a:t>
            </a:r>
            <a:r>
              <a:rPr lang="ja-JP" altLang="en-US" sz="800" dirty="0">
                <a:solidFill>
                  <a:srgbClr val="FFC000"/>
                </a:solidFill>
                <a:latin typeface="メイリオ" panose="020B0604030504040204" pitchFamily="50" charset="-128"/>
                <a:ea typeface="メイリオ" panose="020B0604030504040204" pitchFamily="50" charset="-128"/>
              </a:rPr>
              <a:t>　　　〇百円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〇本</a:t>
            </a:r>
            <a:endParaRPr lang="en-US" altLang="ja-JP" sz="800" dirty="0">
              <a:solidFill>
                <a:srgbClr val="FFC00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・ﾊｰﾄﾞﾌｧｲﾙ　　  〇千円</a:t>
            </a:r>
            <a:r>
              <a:rPr kumimoji="1" lang="en-US" altLang="ja-JP" sz="800" dirty="0">
                <a:solidFill>
                  <a:srgbClr val="FFC000"/>
                </a:solidFill>
                <a:latin typeface="メイリオ" panose="020B0604030504040204" pitchFamily="50" charset="-128"/>
                <a:ea typeface="メイリオ" panose="020B0604030504040204" pitchFamily="50" charset="-128"/>
              </a:rPr>
              <a:t>×</a:t>
            </a:r>
            <a:r>
              <a:rPr kumimoji="1" lang="ja-JP" altLang="en-US" sz="800" dirty="0">
                <a:solidFill>
                  <a:srgbClr val="FFC000"/>
                </a:solidFill>
                <a:latin typeface="メイリオ" panose="020B0604030504040204" pitchFamily="50" charset="-128"/>
                <a:ea typeface="メイリオ" panose="020B0604030504040204" pitchFamily="50" charset="-128"/>
              </a:rPr>
              <a:t>〇冊</a:t>
            </a:r>
            <a:endParaRPr kumimoji="1" lang="en-US" altLang="ja-JP" sz="800" dirty="0">
              <a:solidFill>
                <a:srgbClr val="FFC00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a:t>
            </a:r>
            <a:endParaRPr kumimoji="1"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a:t>
            </a:r>
            <a:endParaRPr kumimoji="1"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r>
              <a:rPr kumimoji="1" lang="ja-JP" altLang="en-US" sz="800" dirty="0">
                <a:solidFill>
                  <a:srgbClr val="FFC000"/>
                </a:solidFill>
                <a:latin typeface="メイリオ" panose="020B0604030504040204" pitchFamily="50" charset="-128"/>
                <a:ea typeface="メイリオ" panose="020B0604030504040204" pitchFamily="50" charset="-128"/>
              </a:rPr>
              <a:t>　　　　　　　　　　　合計〇〇〇円　</a:t>
            </a:r>
            <a:r>
              <a:rPr kumimoji="1" lang="ja-JP" altLang="en-US" sz="800" dirty="0">
                <a:solidFill>
                  <a:schemeClr val="bg1">
                    <a:lumMod val="75000"/>
                  </a:schemeClr>
                </a:solidFill>
                <a:latin typeface="メイリオ" panose="020B0604030504040204" pitchFamily="50" charset="-128"/>
                <a:ea typeface="メイリオ" panose="020B0604030504040204" pitchFamily="50" charset="-128"/>
              </a:rPr>
              <a:t>　　　　</a:t>
            </a:r>
          </a:p>
        </p:txBody>
      </p:sp>
      <p:sp>
        <p:nvSpPr>
          <p:cNvPr id="20" name="正方形/長方形 19"/>
          <p:cNvSpPr/>
          <p:nvPr/>
        </p:nvSpPr>
        <p:spPr>
          <a:xfrm>
            <a:off x="5728327" y="4735696"/>
            <a:ext cx="1980000" cy="1851714"/>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ja-JP" altLang="en-US" sz="800" u="sng" dirty="0">
                <a:solidFill>
                  <a:srgbClr val="92D050"/>
                </a:solidFill>
                <a:latin typeface="メイリオ" panose="020B0604030504040204" pitchFamily="50" charset="-128"/>
                <a:ea typeface="メイリオ" panose="020B0604030504040204" pitchFamily="50" charset="-128"/>
              </a:rPr>
              <a:t>◆雑役務費</a:t>
            </a:r>
            <a:endParaRPr lang="en-US" altLang="ja-JP" sz="800" u="sng" dirty="0">
              <a:solidFill>
                <a:srgbClr val="92D05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a:t>
            </a:r>
            <a:r>
              <a:rPr lang="en-US" altLang="ja-JP" sz="800" dirty="0">
                <a:solidFill>
                  <a:srgbClr val="FFC000"/>
                </a:solidFill>
                <a:latin typeface="メイリオ" panose="020B0604030504040204" pitchFamily="50" charset="-128"/>
                <a:ea typeface="メイリオ" panose="020B0604030504040204" pitchFamily="50" charset="-128"/>
              </a:rPr>
              <a:t>Web</a:t>
            </a:r>
            <a:r>
              <a:rPr lang="ja-JP" altLang="en-US" sz="800" dirty="0">
                <a:solidFill>
                  <a:srgbClr val="FFC000"/>
                </a:solidFill>
                <a:latin typeface="メイリオ" panose="020B0604030504040204" pitchFamily="50" charset="-128"/>
                <a:ea typeface="メイリオ" panose="020B0604030504040204" pitchFamily="50" charset="-128"/>
              </a:rPr>
              <a:t>ｻｲﾄ構築　　  〇〇〇円</a:t>
            </a:r>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・報告書印刷費　 　〇〇〇円</a:t>
            </a:r>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・事務職員派遣　　</a:t>
            </a:r>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　　　　〇〇〇円</a:t>
            </a:r>
            <a:r>
              <a:rPr lang="en-US" altLang="ja-JP" sz="800" dirty="0">
                <a:solidFill>
                  <a:srgbClr val="FFC000"/>
                </a:solidFill>
                <a:latin typeface="メイリオ" panose="020B0604030504040204" pitchFamily="50" charset="-128"/>
                <a:ea typeface="メイリオ" panose="020B0604030504040204" pitchFamily="50" charset="-128"/>
              </a:rPr>
              <a:t>×20</a:t>
            </a:r>
            <a:r>
              <a:rPr lang="ja-JP" altLang="en-US" sz="800" dirty="0">
                <a:solidFill>
                  <a:srgbClr val="FFC000"/>
                </a:solidFill>
                <a:latin typeface="メイリオ" panose="020B0604030504040204" pitchFamily="50" charset="-128"/>
                <a:ea typeface="メイリオ" panose="020B0604030504040204" pitchFamily="50" charset="-128"/>
              </a:rPr>
              <a:t>日</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〇月</a:t>
            </a:r>
            <a:endParaRPr lang="en-US" altLang="ja-JP" sz="800" dirty="0">
              <a:solidFill>
                <a:srgbClr val="FFC000"/>
              </a:solidFill>
              <a:latin typeface="メイリオ" panose="020B0604030504040204" pitchFamily="50" charset="-128"/>
              <a:ea typeface="メイリオ" panose="020B0604030504040204" pitchFamily="50" charset="-128"/>
            </a:endParaRPr>
          </a:p>
          <a:p>
            <a:pPr lvl="0"/>
            <a:endParaRPr lang="en-US" altLang="ja-JP" sz="800" dirty="0">
              <a:solidFill>
                <a:srgbClr val="FFC000"/>
              </a:solidFill>
              <a:latin typeface="メイリオ" panose="020B0604030504040204" pitchFamily="50" charset="-128"/>
              <a:ea typeface="メイリオ" panose="020B0604030504040204" pitchFamily="50" charset="-128"/>
            </a:endParaRPr>
          </a:p>
          <a:p>
            <a:pPr lvl="0"/>
            <a:endParaRPr lang="en-US" altLang="ja-JP" sz="800" dirty="0">
              <a:solidFill>
                <a:srgbClr val="FFC000"/>
              </a:solidFill>
              <a:latin typeface="メイリオ" panose="020B0604030504040204" pitchFamily="50" charset="-128"/>
              <a:ea typeface="メイリオ" panose="020B0604030504040204" pitchFamily="50" charset="-128"/>
            </a:endParaRPr>
          </a:p>
          <a:p>
            <a:pPr lvl="0"/>
            <a:r>
              <a:rPr lang="ja-JP" altLang="en-US" sz="800" dirty="0">
                <a:solidFill>
                  <a:srgbClr val="FFC000"/>
                </a:solidFill>
                <a:latin typeface="メイリオ" panose="020B0604030504040204" pitchFamily="50" charset="-128"/>
                <a:ea typeface="メイリオ" panose="020B0604030504040204" pitchFamily="50" charset="-128"/>
              </a:rPr>
              <a:t>　　　　　　　　　　　合計〇〇〇円</a:t>
            </a:r>
            <a:endParaRPr lang="en-US" altLang="ja-JP" sz="800" dirty="0">
              <a:solidFill>
                <a:srgbClr val="FFC000"/>
              </a:solidFill>
              <a:latin typeface="メイリオ" panose="020B0604030504040204" pitchFamily="50" charset="-128"/>
              <a:ea typeface="メイリオ" panose="020B0604030504040204" pitchFamily="50" charset="-128"/>
            </a:endParaRPr>
          </a:p>
        </p:txBody>
      </p:sp>
      <p:sp>
        <p:nvSpPr>
          <p:cNvPr id="21" name="正方形/長方形 20"/>
          <p:cNvSpPr/>
          <p:nvPr/>
        </p:nvSpPr>
        <p:spPr>
          <a:xfrm>
            <a:off x="7797048" y="723265"/>
            <a:ext cx="1980000" cy="1837155"/>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rgbClr val="92D050"/>
                </a:solidFill>
                <a:latin typeface="メイリオ" panose="020B0604030504040204" pitchFamily="50" charset="-128"/>
                <a:ea typeface="メイリオ" panose="020B0604030504040204" pitchFamily="50" charset="-128"/>
              </a:rPr>
              <a:t>◆旅費</a:t>
            </a:r>
            <a:endParaRPr lang="en-US" altLang="ja-JP" sz="800" u="sng" dirty="0">
              <a:solidFill>
                <a:srgbClr val="92D05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・企画推進委員会実施旅費</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〇〇千円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・受け入れ体制構築分科会旅費</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〇〇千円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・実証講座分科会旅費</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〇〇千円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〇回</a:t>
            </a:r>
            <a:endParaRPr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　　　　　　　　　　　合計〇〇〇円</a:t>
            </a:r>
            <a:endParaRPr lang="en-US" altLang="ja-JP" sz="800" dirty="0">
              <a:solidFill>
                <a:srgbClr val="FFC000"/>
              </a:solidFill>
              <a:latin typeface="メイリオ" panose="020B0604030504040204" pitchFamily="50" charset="-128"/>
              <a:ea typeface="メイリオ" panose="020B0604030504040204" pitchFamily="50" charset="-128"/>
            </a:endParaRPr>
          </a:p>
          <a:p>
            <a:endParaRPr lang="ja-JP" altLang="en-US" sz="800" u="sng" dirty="0">
              <a:solidFill>
                <a:srgbClr val="92D050"/>
              </a:solidFill>
              <a:latin typeface="メイリオ" panose="020B0604030504040204" pitchFamily="50" charset="-128"/>
              <a:ea typeface="メイリオ" panose="020B0604030504040204" pitchFamily="50" charset="-128"/>
            </a:endParaRPr>
          </a:p>
        </p:txBody>
      </p:sp>
      <p:sp>
        <p:nvSpPr>
          <p:cNvPr id="22" name="正方形/長方形 21"/>
          <p:cNvSpPr/>
          <p:nvPr/>
        </p:nvSpPr>
        <p:spPr>
          <a:xfrm>
            <a:off x="7797048" y="2705748"/>
            <a:ext cx="1980000" cy="1833605"/>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u="sng" dirty="0">
                <a:solidFill>
                  <a:srgbClr val="92D050"/>
                </a:solidFill>
                <a:latin typeface="メイリオ" panose="020B0604030504040204" pitchFamily="50" charset="-128"/>
                <a:ea typeface="メイリオ" panose="020B0604030504040204" pitchFamily="50" charset="-128"/>
              </a:rPr>
              <a:t>◆会議費</a:t>
            </a:r>
            <a:endParaRPr kumimoji="1" lang="en-US" altLang="ja-JP" sz="800" u="sng" dirty="0">
              <a:solidFill>
                <a:srgbClr val="92D05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・企画推進委員会お茶</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a:t>
            </a:r>
            <a:r>
              <a:rPr lang="en-US" altLang="ja-JP" sz="800" dirty="0">
                <a:solidFill>
                  <a:srgbClr val="FFC000"/>
                </a:solidFill>
                <a:latin typeface="メイリオ" panose="020B0604030504040204" pitchFamily="50" charset="-128"/>
                <a:ea typeface="メイリオ" panose="020B0604030504040204" pitchFamily="50" charset="-128"/>
              </a:rPr>
              <a:t>150</a:t>
            </a:r>
            <a:r>
              <a:rPr lang="ja-JP" altLang="en-US" sz="800" dirty="0">
                <a:solidFill>
                  <a:srgbClr val="FFC000"/>
                </a:solidFill>
                <a:latin typeface="メイリオ" panose="020B0604030504040204" pitchFamily="50" charset="-128"/>
                <a:ea typeface="メイリオ" panose="020B0604030504040204" pitchFamily="50" charset="-128"/>
              </a:rPr>
              <a:t>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〇人　　　　　　　</a:t>
            </a:r>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・受け入れ体制構築分科会お茶</a:t>
            </a:r>
            <a:br>
              <a:rPr lang="en-US" altLang="ja-JP" sz="800" dirty="0">
                <a:solidFill>
                  <a:srgbClr val="FFC000"/>
                </a:solidFill>
                <a:latin typeface="メイリオ" panose="020B0604030504040204" pitchFamily="50" charset="-128"/>
                <a:ea typeface="メイリオ" panose="020B0604030504040204" pitchFamily="50" charset="-128"/>
              </a:rPr>
            </a:br>
            <a:r>
              <a:rPr lang="ja-JP" altLang="en-US" sz="800" dirty="0">
                <a:solidFill>
                  <a:srgbClr val="FFC000"/>
                </a:solidFill>
                <a:latin typeface="メイリオ" panose="020B0604030504040204" pitchFamily="50" charset="-128"/>
                <a:ea typeface="メイリオ" panose="020B0604030504040204" pitchFamily="50" charset="-128"/>
              </a:rPr>
              <a:t>　　　　　　　　　</a:t>
            </a:r>
            <a:r>
              <a:rPr lang="en-US" altLang="ja-JP" sz="800" dirty="0">
                <a:solidFill>
                  <a:srgbClr val="FFC000"/>
                </a:solidFill>
                <a:latin typeface="メイリオ" panose="020B0604030504040204" pitchFamily="50" charset="-128"/>
                <a:ea typeface="メイリオ" panose="020B0604030504040204" pitchFamily="50" charset="-128"/>
              </a:rPr>
              <a:t>150</a:t>
            </a:r>
            <a:r>
              <a:rPr lang="ja-JP" altLang="en-US" sz="800" dirty="0">
                <a:solidFill>
                  <a:srgbClr val="FFC000"/>
                </a:solidFill>
                <a:latin typeface="メイリオ" panose="020B0604030504040204" pitchFamily="50" charset="-128"/>
                <a:ea typeface="メイリオ" panose="020B0604030504040204" pitchFamily="50" charset="-128"/>
              </a:rPr>
              <a:t>円</a:t>
            </a:r>
            <a:r>
              <a:rPr lang="en-US" altLang="ja-JP" sz="800" dirty="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〇人</a:t>
            </a:r>
            <a:endParaRPr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　　　　　　　</a:t>
            </a:r>
            <a:endParaRPr lang="en-US" altLang="ja-JP" sz="800" dirty="0">
              <a:solidFill>
                <a:srgbClr val="FFC000"/>
              </a:solidFill>
              <a:latin typeface="メイリオ" panose="020B0604030504040204" pitchFamily="50" charset="-128"/>
              <a:ea typeface="メイリオ" panose="020B0604030504040204" pitchFamily="50" charset="-128"/>
            </a:endParaRPr>
          </a:p>
          <a:p>
            <a:endParaRPr lang="en-US" altLang="ja-JP" sz="800" dirty="0">
              <a:solidFill>
                <a:srgbClr val="FFC000"/>
              </a:solidFill>
              <a:latin typeface="メイリオ" panose="020B0604030504040204" pitchFamily="50" charset="-128"/>
              <a:ea typeface="メイリオ" panose="020B0604030504040204" pitchFamily="50" charset="-128"/>
            </a:endParaRPr>
          </a:p>
          <a:p>
            <a:r>
              <a:rPr lang="ja-JP" altLang="en-US" sz="800" dirty="0">
                <a:solidFill>
                  <a:srgbClr val="FFC000"/>
                </a:solidFill>
                <a:latin typeface="メイリオ" panose="020B0604030504040204" pitchFamily="50" charset="-128"/>
                <a:ea typeface="メイリオ" panose="020B0604030504040204" pitchFamily="50" charset="-128"/>
              </a:rPr>
              <a:t>　　　　　　　　　　　合計〇〇〇円</a:t>
            </a:r>
            <a:endParaRPr lang="en-US" altLang="ja-JP" sz="800" dirty="0">
              <a:solidFill>
                <a:srgbClr val="FFC000"/>
              </a:solidFill>
              <a:latin typeface="メイリオ" panose="020B0604030504040204" pitchFamily="50" charset="-128"/>
              <a:ea typeface="メイリオ" panose="020B0604030504040204" pitchFamily="50" charset="-128"/>
            </a:endParaRPr>
          </a:p>
          <a:p>
            <a:endParaRPr kumimoji="1" lang="ja-JP" altLang="en-US" sz="800" u="sng" dirty="0">
              <a:solidFill>
                <a:srgbClr val="FFC000"/>
              </a:solidFill>
              <a:latin typeface="メイリオ" panose="020B0604030504040204" pitchFamily="50" charset="-128"/>
              <a:ea typeface="メイリオ" panose="020B0604030504040204" pitchFamily="50" charset="-128"/>
            </a:endParaRPr>
          </a:p>
        </p:txBody>
      </p:sp>
      <p:sp>
        <p:nvSpPr>
          <p:cNvPr id="23" name="正方形/長方形 22"/>
          <p:cNvSpPr/>
          <p:nvPr/>
        </p:nvSpPr>
        <p:spPr>
          <a:xfrm>
            <a:off x="7806812" y="5799514"/>
            <a:ext cx="1980000" cy="787896"/>
          </a:xfrm>
          <a:prstGeom prst="rect">
            <a:avLst/>
          </a:prstGeom>
          <a:noFill/>
          <a:ln w="28575">
            <a:solidFill>
              <a:schemeClr val="accent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u="sng" dirty="0">
                <a:solidFill>
                  <a:schemeClr val="accent2">
                    <a:lumMod val="60000"/>
                    <a:lumOff val="40000"/>
                  </a:schemeClr>
                </a:solidFill>
                <a:latin typeface="メイリオ" panose="020B0604030504040204" pitchFamily="50" charset="-128"/>
                <a:ea typeface="メイリオ" panose="020B0604030504040204" pitchFamily="50" charset="-128"/>
              </a:rPr>
              <a:t>◆再委託費</a:t>
            </a:r>
          </a:p>
        </p:txBody>
      </p:sp>
      <p:sp>
        <p:nvSpPr>
          <p:cNvPr id="24" name="正方形/長方形 23"/>
          <p:cNvSpPr/>
          <p:nvPr/>
        </p:nvSpPr>
        <p:spPr>
          <a:xfrm>
            <a:off x="7797048" y="4720387"/>
            <a:ext cx="1980000" cy="898571"/>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u="sng" dirty="0">
                <a:solidFill>
                  <a:srgbClr val="92D050"/>
                </a:solidFill>
                <a:latin typeface="メイリオ" panose="020B0604030504040204" pitchFamily="50" charset="-128"/>
                <a:ea typeface="メイリオ" panose="020B0604030504040204" pitchFamily="50" charset="-128"/>
              </a:rPr>
              <a:t>◆保険料</a:t>
            </a:r>
          </a:p>
        </p:txBody>
      </p:sp>
      <p:sp>
        <p:nvSpPr>
          <p:cNvPr id="25" name="正方形/長方形 24"/>
          <p:cNvSpPr/>
          <p:nvPr/>
        </p:nvSpPr>
        <p:spPr>
          <a:xfrm>
            <a:off x="3559449" y="507176"/>
            <a:ext cx="6321152" cy="6306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3" name="テキスト ボックス 2"/>
          <p:cNvSpPr txBox="1"/>
          <p:nvPr/>
        </p:nvSpPr>
        <p:spPr>
          <a:xfrm>
            <a:off x="5312443" y="386010"/>
            <a:ext cx="3108543" cy="276999"/>
          </a:xfrm>
          <a:prstGeom prst="rect">
            <a:avLst/>
          </a:prstGeom>
          <a:solidFill>
            <a:schemeClr val="bg1"/>
          </a:solidFill>
        </p:spPr>
        <p:txBody>
          <a:bodyPr wrap="none" rtlCol="0">
            <a:spAutoFit/>
          </a:bodyPr>
          <a:lstStyle/>
          <a:p>
            <a:r>
              <a:rPr kumimoji="1" lang="ja-JP" altLang="en-US" sz="1200" dirty="0">
                <a:latin typeface="メイリオ" panose="020B0604030504040204" pitchFamily="50" charset="-128"/>
                <a:ea typeface="メイリオ" panose="020B0604030504040204" pitchFamily="50" charset="-128"/>
              </a:rPr>
              <a:t>摘要（各経費項目に関して主な計上予算）</a:t>
            </a:r>
          </a:p>
        </p:txBody>
      </p:sp>
      <p:sp>
        <p:nvSpPr>
          <p:cNvPr id="33" name="テキスト ボックス 32"/>
          <p:cNvSpPr txBox="1"/>
          <p:nvPr/>
        </p:nvSpPr>
        <p:spPr>
          <a:xfrm>
            <a:off x="4355329" y="3893476"/>
            <a:ext cx="4751475" cy="830997"/>
          </a:xfrm>
          <a:prstGeom prst="rect">
            <a:avLst/>
          </a:prstGeom>
          <a:solidFill>
            <a:srgbClr val="FF7C80">
              <a:alpha val="14902"/>
            </a:srgbClr>
          </a:solidFill>
        </p:spPr>
        <p:txBody>
          <a:bodyPr wrap="square" rtlCol="0">
            <a:spAutoFit/>
          </a:bodyPr>
          <a:lstStyle/>
          <a:p>
            <a:r>
              <a:rPr kumimoji="1" lang="en-US" altLang="ja-JP" sz="1200" dirty="0">
                <a:solidFill>
                  <a:srgbClr val="FFC000"/>
                </a:solidFill>
                <a:latin typeface="メイリオ" panose="020B0604030504040204" pitchFamily="50" charset="-128"/>
                <a:ea typeface="メイリオ" panose="020B0604030504040204" pitchFamily="50" charset="-128"/>
              </a:rPr>
              <a:t>※</a:t>
            </a:r>
            <a:r>
              <a:rPr kumimoji="1" lang="ja-JP" altLang="en-US" sz="1200" dirty="0">
                <a:solidFill>
                  <a:srgbClr val="FFC000"/>
                </a:solidFill>
                <a:latin typeface="メイリオ" panose="020B0604030504040204" pitchFamily="50" charset="-128"/>
                <a:ea typeface="メイリオ" panose="020B0604030504040204" pitchFamily="50" charset="-128"/>
              </a:rPr>
              <a:t>枠の大きさ</a:t>
            </a:r>
            <a:r>
              <a:rPr lang="ja-JP" altLang="en-US" sz="1200" dirty="0">
                <a:solidFill>
                  <a:srgbClr val="FFC000"/>
                </a:solidFill>
                <a:latin typeface="メイリオ" panose="020B0604030504040204" pitchFamily="50" charset="-128"/>
                <a:ea typeface="メイリオ" panose="020B0604030504040204" pitchFamily="50" charset="-128"/>
              </a:rPr>
              <a:t>は、適宜修正し、計上しない費目の枠は削除してください。</a:t>
            </a:r>
            <a:endParaRPr lang="en-US" altLang="ja-JP" sz="1200" dirty="0">
              <a:solidFill>
                <a:srgbClr val="FFC000"/>
              </a:solidFill>
              <a:latin typeface="メイリオ" panose="020B0604030504040204" pitchFamily="50" charset="-128"/>
              <a:ea typeface="メイリオ" panose="020B0604030504040204" pitchFamily="50" charset="-128"/>
            </a:endParaRPr>
          </a:p>
          <a:p>
            <a:r>
              <a:rPr kumimoji="1" lang="en-US" altLang="ja-JP" sz="1200" dirty="0">
                <a:solidFill>
                  <a:srgbClr val="FFC000"/>
                </a:solidFill>
                <a:latin typeface="メイリオ" panose="020B0604030504040204" pitchFamily="50" charset="-128"/>
                <a:ea typeface="メイリオ" panose="020B0604030504040204" pitchFamily="50" charset="-128"/>
              </a:rPr>
              <a:t>※</a:t>
            </a:r>
            <a:r>
              <a:rPr kumimoji="1" lang="ja-JP" altLang="en-US" sz="1200" dirty="0">
                <a:solidFill>
                  <a:srgbClr val="FFC000"/>
                </a:solidFill>
                <a:latin typeface="メイリオ" panose="020B0604030504040204" pitchFamily="50" charset="-128"/>
                <a:ea typeface="メイリオ" panose="020B0604030504040204" pitchFamily="50" charset="-128"/>
              </a:rPr>
              <a:t>各経費項目の</a:t>
            </a:r>
            <a:r>
              <a:rPr kumimoji="1" lang="ja-JP" altLang="en-US" sz="1200" b="1" u="sng" dirty="0">
                <a:solidFill>
                  <a:srgbClr val="FFC000"/>
                </a:solidFill>
                <a:latin typeface="メイリオ" panose="020B0604030504040204" pitchFamily="50" charset="-128"/>
                <a:ea typeface="メイリオ" panose="020B0604030504040204" pitchFamily="50" charset="-128"/>
              </a:rPr>
              <a:t>主なもの</a:t>
            </a:r>
            <a:r>
              <a:rPr kumimoji="1" lang="ja-JP" altLang="en-US" sz="1200" dirty="0">
                <a:solidFill>
                  <a:srgbClr val="FFC000"/>
                </a:solidFill>
                <a:latin typeface="メイリオ" panose="020B0604030504040204" pitchFamily="50" charset="-128"/>
                <a:ea typeface="メイリオ" panose="020B0604030504040204" pitchFamily="50" charset="-128"/>
              </a:rPr>
              <a:t>を記載してください。すべてを網羅する必要はありません。</a:t>
            </a:r>
            <a:endParaRPr kumimoji="1" lang="en-US" altLang="ja-JP" sz="1200" dirty="0">
              <a:solidFill>
                <a:srgbClr val="FFC000"/>
              </a:solidFill>
              <a:latin typeface="メイリオ" panose="020B0604030504040204" pitchFamily="50" charset="-128"/>
              <a:ea typeface="メイリオ" panose="020B0604030504040204" pitchFamily="50" charset="-128"/>
            </a:endParaRPr>
          </a:p>
        </p:txBody>
      </p:sp>
      <p:grpSp>
        <p:nvGrpSpPr>
          <p:cNvPr id="31" name="グループ化 30">
            <a:extLst>
              <a:ext uri="{FF2B5EF4-FFF2-40B4-BE49-F238E27FC236}">
                <a16:creationId xmlns:a16="http://schemas.microsoft.com/office/drawing/2014/main" id="{BCA0F1B1-74C9-48C4-AE75-AA867427C63C}"/>
              </a:ext>
            </a:extLst>
          </p:cNvPr>
          <p:cNvGrpSpPr/>
          <p:nvPr/>
        </p:nvGrpSpPr>
        <p:grpSpPr>
          <a:xfrm>
            <a:off x="0" y="0"/>
            <a:ext cx="9906000" cy="369332"/>
            <a:chOff x="0" y="0"/>
            <a:chExt cx="9906000" cy="369332"/>
          </a:xfrm>
        </p:grpSpPr>
        <p:sp>
          <p:nvSpPr>
            <p:cNvPr id="32" name="正方形/長方形 31">
              <a:extLst>
                <a:ext uri="{FF2B5EF4-FFF2-40B4-BE49-F238E27FC236}">
                  <a16:creationId xmlns:a16="http://schemas.microsoft.com/office/drawing/2014/main" id="{C930F4CD-9E3E-42B6-8E20-E8F91B2F3D9D}"/>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4" name="テキスト ボックス 33">
              <a:extLst>
                <a:ext uri="{FF2B5EF4-FFF2-40B4-BE49-F238E27FC236}">
                  <a16:creationId xmlns:a16="http://schemas.microsoft.com/office/drawing/2014/main" id="{B20026C4-8083-4D72-B3AB-7B0A84DD9CF0}"/>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13</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3816749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436810"/>
            <a:ext cx="2880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事業に要する経費見積書の概要</a:t>
            </a:r>
          </a:p>
        </p:txBody>
      </p:sp>
      <p:graphicFrame>
        <p:nvGraphicFramePr>
          <p:cNvPr id="2" name="オブジェクト 1"/>
          <p:cNvGraphicFramePr>
            <a:graphicFrameLocks noChangeAspect="1"/>
          </p:cNvGraphicFramePr>
          <p:nvPr/>
        </p:nvGraphicFramePr>
        <p:xfrm>
          <a:off x="39688" y="771351"/>
          <a:ext cx="3405187" cy="6042025"/>
        </p:xfrm>
        <a:graphic>
          <a:graphicData uri="http://schemas.openxmlformats.org/presentationml/2006/ole">
            <mc:AlternateContent xmlns:mc="http://schemas.openxmlformats.org/markup-compatibility/2006">
              <mc:Choice xmlns:v="urn:schemas-microsoft-com:vml" Requires="v">
                <p:oleObj name="ワークシート" r:id="rId3" imgW="2943379" imgH="5114925" progId="Excel.Sheet.12">
                  <p:embed/>
                </p:oleObj>
              </mc:Choice>
              <mc:Fallback>
                <p:oleObj name="ワークシート" r:id="rId3" imgW="2943379" imgH="5114925" progId="Excel.Sheet.12">
                  <p:embed/>
                  <p:pic>
                    <p:nvPicPr>
                      <p:cNvPr id="2" name="オブジェクト 1"/>
                      <p:cNvPicPr/>
                      <p:nvPr/>
                    </p:nvPicPr>
                    <p:blipFill>
                      <a:blip r:embed="rId4"/>
                      <a:stretch>
                        <a:fillRect/>
                      </a:stretch>
                    </p:blipFill>
                    <p:spPr>
                      <a:xfrm>
                        <a:off x="39688" y="771351"/>
                        <a:ext cx="3405187" cy="6042025"/>
                      </a:xfrm>
                      <a:prstGeom prst="rect">
                        <a:avLst/>
                      </a:prstGeom>
                    </p:spPr>
                  </p:pic>
                </p:oleObj>
              </mc:Fallback>
            </mc:AlternateContent>
          </a:graphicData>
        </a:graphic>
      </p:graphicFrame>
      <p:sp>
        <p:nvSpPr>
          <p:cNvPr id="15" name="正方形/長方形 14"/>
          <p:cNvSpPr/>
          <p:nvPr/>
        </p:nvSpPr>
        <p:spPr>
          <a:xfrm>
            <a:off x="3673461" y="730143"/>
            <a:ext cx="1980000" cy="1830277"/>
          </a:xfrm>
          <a:prstGeom prst="rect">
            <a:avLst/>
          </a:prstGeom>
          <a:noFill/>
          <a:ln w="2857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7030A0"/>
                </a:solidFill>
                <a:effectLst/>
                <a:uLnTx/>
                <a:uFillTx/>
                <a:latin typeface="メイリオ" panose="020B0604030504040204" pitchFamily="50" charset="-128"/>
                <a:ea typeface="メイリオ" panose="020B0604030504040204" pitchFamily="50" charset="-128"/>
                <a:cs typeface="+mn-cs"/>
              </a:rPr>
              <a:t>◆人件費</a:t>
            </a:r>
            <a:endParaRPr kumimoji="1" lang="en-US" altLang="ja-JP" sz="800" b="0" i="0" u="sng" strike="noStrike" kern="1200" cap="none" spc="0" normalizeH="0" baseline="0" noProof="0" dirty="0">
              <a:ln>
                <a:noFill/>
              </a:ln>
              <a:solidFill>
                <a:srgbClr val="7030A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・事業専任職員賃金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・ｺｰﾃﾞｨﾈｰﾀｰ賃金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・人件費附帯経費　　　　〇〇千円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16" name="正方形/長方形 15"/>
          <p:cNvSpPr/>
          <p:nvPr/>
        </p:nvSpPr>
        <p:spPr>
          <a:xfrm>
            <a:off x="3686678" y="2697275"/>
            <a:ext cx="1980000" cy="1842079"/>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◆借損料</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・企画推進委員会会議室借料</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・受け入れ体制構築分科会会議室借料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・ｻｰﾊﾞｰﾚﾝﾀﾙ代</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prstClr val="white">
                  <a:lumMod val="75000"/>
                </a:prstClr>
              </a:solidFill>
              <a:effectLst/>
              <a:uLnTx/>
              <a:uFillTx/>
              <a:latin typeface="メイリオ" panose="020B0604030504040204" pitchFamily="50" charset="-128"/>
              <a:ea typeface="メイリオ" panose="020B0604030504040204" pitchFamily="50" charset="-128"/>
              <a:cs typeface="+mn-cs"/>
            </a:endParaRPr>
          </a:p>
        </p:txBody>
      </p:sp>
      <p:sp>
        <p:nvSpPr>
          <p:cNvPr id="17" name="正方形/長方形 16"/>
          <p:cNvSpPr/>
          <p:nvPr/>
        </p:nvSpPr>
        <p:spPr>
          <a:xfrm>
            <a:off x="3688272" y="4729966"/>
            <a:ext cx="1980000" cy="1857444"/>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◆通信運搬費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・報告書郵送費　　〇円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〇箇所</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・実証講座案内郵送　〇円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〇箇所</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p>
        </p:txBody>
      </p:sp>
      <p:sp>
        <p:nvSpPr>
          <p:cNvPr id="18" name="正方形/長方形 17"/>
          <p:cNvSpPr/>
          <p:nvPr/>
        </p:nvSpPr>
        <p:spPr>
          <a:xfrm>
            <a:off x="5728327" y="720771"/>
            <a:ext cx="1980000" cy="1839649"/>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◆諸謝金</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・企画推進委員会謝金</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・実証講座分科会</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19" name="正方形/長方形 18"/>
          <p:cNvSpPr/>
          <p:nvPr/>
        </p:nvSpPr>
        <p:spPr>
          <a:xfrm>
            <a:off x="5728327" y="2697275"/>
            <a:ext cx="1980000" cy="1842256"/>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◆消耗品費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・ﾎﾞｰﾙﾍﾟﾝ　　　〇百円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〇本</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・ﾊｰﾄﾞﾌｧｲﾙ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〇冊</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　</a:t>
            </a:r>
            <a:r>
              <a:rPr kumimoji="1" lang="ja-JP" altLang="en-US" sz="800" b="0" i="0" u="none" strike="noStrike" kern="1200" cap="none" spc="0" normalizeH="0" baseline="0" noProof="0" dirty="0">
                <a:ln>
                  <a:noFill/>
                </a:ln>
                <a:solidFill>
                  <a:prstClr val="white">
                    <a:lumMod val="75000"/>
                  </a:prstClr>
                </a:solidFill>
                <a:effectLst/>
                <a:uLnTx/>
                <a:uFillTx/>
                <a:latin typeface="メイリオ" panose="020B0604030504040204" pitchFamily="50" charset="-128"/>
                <a:ea typeface="メイリオ" panose="020B0604030504040204" pitchFamily="50" charset="-128"/>
                <a:cs typeface="+mn-cs"/>
              </a:rPr>
              <a:t>　　　　</a:t>
            </a:r>
          </a:p>
        </p:txBody>
      </p:sp>
      <p:sp>
        <p:nvSpPr>
          <p:cNvPr id="20" name="正方形/長方形 19"/>
          <p:cNvSpPr/>
          <p:nvPr/>
        </p:nvSpPr>
        <p:spPr>
          <a:xfrm>
            <a:off x="5728327" y="4735696"/>
            <a:ext cx="1980000" cy="1851714"/>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◆雑役務費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Web</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ｻｲﾄ構築　　  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・報告書印刷費　 　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・事務職員派遣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〇〇〇円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×20</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日</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21" name="正方形/長方形 20"/>
          <p:cNvSpPr/>
          <p:nvPr/>
        </p:nvSpPr>
        <p:spPr>
          <a:xfrm>
            <a:off x="7797048" y="723265"/>
            <a:ext cx="1980000" cy="1837155"/>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◆旅費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・企画推進委員会実施旅費</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・受け入れ体制構築分科会旅費</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・実証講座分科会旅費</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p:txBody>
      </p:sp>
      <p:sp>
        <p:nvSpPr>
          <p:cNvPr id="22" name="正方形/長方形 21"/>
          <p:cNvSpPr/>
          <p:nvPr/>
        </p:nvSpPr>
        <p:spPr>
          <a:xfrm>
            <a:off x="7797048" y="2705748"/>
            <a:ext cx="1980000" cy="1833605"/>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◆会議費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・企画推進委員会お茶</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150</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・受け入れ体制構築分科会お茶</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150</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sng"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23" name="正方形/長方形 22"/>
          <p:cNvSpPr/>
          <p:nvPr/>
        </p:nvSpPr>
        <p:spPr>
          <a:xfrm>
            <a:off x="7806812" y="5799514"/>
            <a:ext cx="1980000" cy="787896"/>
          </a:xfrm>
          <a:prstGeom prst="rect">
            <a:avLst/>
          </a:prstGeom>
          <a:noFill/>
          <a:ln w="28575">
            <a:solidFill>
              <a:schemeClr val="accent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C0504D">
                    <a:lumMod val="60000"/>
                    <a:lumOff val="40000"/>
                  </a:srgbClr>
                </a:solidFill>
                <a:effectLst/>
                <a:uLnTx/>
                <a:uFillTx/>
                <a:latin typeface="メイリオ" panose="020B0604030504040204" pitchFamily="50" charset="-128"/>
                <a:ea typeface="メイリオ" panose="020B0604030504040204" pitchFamily="50" charset="-128"/>
                <a:cs typeface="+mn-cs"/>
              </a:rPr>
              <a:t>◆再委託費</a:t>
            </a:r>
          </a:p>
        </p:txBody>
      </p:sp>
      <p:sp>
        <p:nvSpPr>
          <p:cNvPr id="24" name="正方形/長方形 23"/>
          <p:cNvSpPr/>
          <p:nvPr/>
        </p:nvSpPr>
        <p:spPr>
          <a:xfrm>
            <a:off x="7797048" y="4720387"/>
            <a:ext cx="1980000" cy="898571"/>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◆保険料</a:t>
            </a:r>
          </a:p>
        </p:txBody>
      </p:sp>
      <p:sp>
        <p:nvSpPr>
          <p:cNvPr id="25" name="正方形/長方形 24"/>
          <p:cNvSpPr/>
          <p:nvPr/>
        </p:nvSpPr>
        <p:spPr>
          <a:xfrm>
            <a:off x="3559449" y="507176"/>
            <a:ext cx="6321152" cy="6306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p:cNvSpPr txBox="1"/>
          <p:nvPr/>
        </p:nvSpPr>
        <p:spPr>
          <a:xfrm>
            <a:off x="5312443" y="386010"/>
            <a:ext cx="3108543" cy="276999"/>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摘要（各経費項目に関して主な計上予算）</a:t>
            </a:r>
          </a:p>
        </p:txBody>
      </p:sp>
      <p:sp>
        <p:nvSpPr>
          <p:cNvPr id="33" name="テキスト ボックス 32"/>
          <p:cNvSpPr txBox="1"/>
          <p:nvPr/>
        </p:nvSpPr>
        <p:spPr>
          <a:xfrm>
            <a:off x="4355329" y="4006534"/>
            <a:ext cx="4751475" cy="830997"/>
          </a:xfrm>
          <a:prstGeom prst="rect">
            <a:avLst/>
          </a:prstGeom>
          <a:solidFill>
            <a:srgbClr val="FF7C80">
              <a:alpha val="14902"/>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枠の大きさは、適宜修正し、計上しない費目の枠は削除してください。</a:t>
            </a:r>
            <a:endPar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各経費項目の</a:t>
            </a:r>
            <a:r>
              <a:rPr kumimoji="1" lang="ja-JP" altLang="en-US" sz="1200" b="1" i="0" u="sng"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主なもの</a:t>
            </a:r>
            <a:r>
              <a:rPr kumimoji="1" lang="ja-JP" altLang="en-US"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を記載してください。すべてを網羅する必要はありません。</a:t>
            </a:r>
            <a:endPar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grpSp>
        <p:nvGrpSpPr>
          <p:cNvPr id="26" name="グループ化 25">
            <a:extLst>
              <a:ext uri="{FF2B5EF4-FFF2-40B4-BE49-F238E27FC236}">
                <a16:creationId xmlns:a16="http://schemas.microsoft.com/office/drawing/2014/main" id="{B25AA055-F6ED-468A-894A-E97B319BE068}"/>
              </a:ext>
            </a:extLst>
          </p:cNvPr>
          <p:cNvGrpSpPr/>
          <p:nvPr/>
        </p:nvGrpSpPr>
        <p:grpSpPr>
          <a:xfrm>
            <a:off x="0" y="0"/>
            <a:ext cx="9906000" cy="369332"/>
            <a:chOff x="0" y="0"/>
            <a:chExt cx="9906000" cy="369332"/>
          </a:xfrm>
        </p:grpSpPr>
        <p:sp>
          <p:nvSpPr>
            <p:cNvPr id="27" name="正方形/長方形 26">
              <a:extLst>
                <a:ext uri="{FF2B5EF4-FFF2-40B4-BE49-F238E27FC236}">
                  <a16:creationId xmlns:a16="http://schemas.microsoft.com/office/drawing/2014/main" id="{E18935A3-5A63-4A4F-8E61-4949EB62FA92}"/>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9" name="テキスト ボックス 28">
              <a:extLst>
                <a:ext uri="{FF2B5EF4-FFF2-40B4-BE49-F238E27FC236}">
                  <a16:creationId xmlns:a16="http://schemas.microsoft.com/office/drawing/2014/main" id="{BA550DB6-F8BD-4CA7-9B0F-CAE246DCC064}"/>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14</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875814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436810"/>
            <a:ext cx="2880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事業に要する経費見積書の概要</a:t>
            </a:r>
          </a:p>
        </p:txBody>
      </p:sp>
      <p:graphicFrame>
        <p:nvGraphicFramePr>
          <p:cNvPr id="2" name="オブジェクト 1"/>
          <p:cNvGraphicFramePr>
            <a:graphicFrameLocks noChangeAspect="1"/>
          </p:cNvGraphicFramePr>
          <p:nvPr/>
        </p:nvGraphicFramePr>
        <p:xfrm>
          <a:off x="39688" y="771351"/>
          <a:ext cx="3405187" cy="6042025"/>
        </p:xfrm>
        <a:graphic>
          <a:graphicData uri="http://schemas.openxmlformats.org/presentationml/2006/ole">
            <mc:AlternateContent xmlns:mc="http://schemas.openxmlformats.org/markup-compatibility/2006">
              <mc:Choice xmlns:v="urn:schemas-microsoft-com:vml" Requires="v">
                <p:oleObj name="ワークシート" r:id="rId3" imgW="2943379" imgH="5114925" progId="Excel.Sheet.12">
                  <p:embed/>
                </p:oleObj>
              </mc:Choice>
              <mc:Fallback>
                <p:oleObj name="ワークシート" r:id="rId3" imgW="2943379" imgH="5114925" progId="Excel.Sheet.12">
                  <p:embed/>
                  <p:pic>
                    <p:nvPicPr>
                      <p:cNvPr id="2" name="オブジェクト 1"/>
                      <p:cNvPicPr/>
                      <p:nvPr/>
                    </p:nvPicPr>
                    <p:blipFill>
                      <a:blip r:embed="rId4"/>
                      <a:stretch>
                        <a:fillRect/>
                      </a:stretch>
                    </p:blipFill>
                    <p:spPr>
                      <a:xfrm>
                        <a:off x="39688" y="771351"/>
                        <a:ext cx="3405187" cy="6042025"/>
                      </a:xfrm>
                      <a:prstGeom prst="rect">
                        <a:avLst/>
                      </a:prstGeom>
                    </p:spPr>
                  </p:pic>
                </p:oleObj>
              </mc:Fallback>
            </mc:AlternateContent>
          </a:graphicData>
        </a:graphic>
      </p:graphicFrame>
      <p:sp>
        <p:nvSpPr>
          <p:cNvPr id="15" name="正方形/長方形 14"/>
          <p:cNvSpPr/>
          <p:nvPr/>
        </p:nvSpPr>
        <p:spPr>
          <a:xfrm>
            <a:off x="3673461" y="730143"/>
            <a:ext cx="1980000" cy="1830277"/>
          </a:xfrm>
          <a:prstGeom prst="rect">
            <a:avLst/>
          </a:prstGeom>
          <a:noFill/>
          <a:ln w="2857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7030A0"/>
                </a:solidFill>
                <a:effectLst/>
                <a:uLnTx/>
                <a:uFillTx/>
                <a:latin typeface="メイリオ" panose="020B0604030504040204" pitchFamily="50" charset="-128"/>
                <a:ea typeface="メイリオ" panose="020B0604030504040204" pitchFamily="50" charset="-128"/>
                <a:cs typeface="+mn-cs"/>
              </a:rPr>
              <a:t>◆人件費</a:t>
            </a:r>
            <a:endParaRPr kumimoji="1" lang="en-US" altLang="ja-JP" sz="800" b="0" i="0" u="sng" strike="noStrike" kern="1200" cap="none" spc="0" normalizeH="0" baseline="0" noProof="0" dirty="0">
              <a:ln>
                <a:noFill/>
              </a:ln>
              <a:solidFill>
                <a:srgbClr val="7030A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・事業専任職員賃金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・ｺｰﾃﾞｨﾈｰﾀｰ賃金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・人件費附帯経費　　　　〇〇千円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16" name="正方形/長方形 15"/>
          <p:cNvSpPr/>
          <p:nvPr/>
        </p:nvSpPr>
        <p:spPr>
          <a:xfrm>
            <a:off x="3686678" y="2697275"/>
            <a:ext cx="1980000" cy="1842079"/>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◆借損料</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・企画推進委員会会議室借料</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・受け入れ体制構築分科会会議室借料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・ｻｰﾊﾞｰﾚﾝﾀﾙ代</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prstClr val="white">
                  <a:lumMod val="75000"/>
                </a:prstClr>
              </a:solidFill>
              <a:effectLst/>
              <a:uLnTx/>
              <a:uFillTx/>
              <a:latin typeface="メイリオ" panose="020B0604030504040204" pitchFamily="50" charset="-128"/>
              <a:ea typeface="メイリオ" panose="020B0604030504040204" pitchFamily="50" charset="-128"/>
              <a:cs typeface="+mn-cs"/>
            </a:endParaRPr>
          </a:p>
        </p:txBody>
      </p:sp>
      <p:sp>
        <p:nvSpPr>
          <p:cNvPr id="17" name="正方形/長方形 16"/>
          <p:cNvSpPr/>
          <p:nvPr/>
        </p:nvSpPr>
        <p:spPr>
          <a:xfrm>
            <a:off x="3688272" y="4729966"/>
            <a:ext cx="1980000" cy="1857444"/>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◆通信運搬費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・報告書郵送費　　〇円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〇箇所</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・実証講座案内郵送　〇円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〇箇所</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p>
        </p:txBody>
      </p:sp>
      <p:sp>
        <p:nvSpPr>
          <p:cNvPr id="18" name="正方形/長方形 17"/>
          <p:cNvSpPr/>
          <p:nvPr/>
        </p:nvSpPr>
        <p:spPr>
          <a:xfrm>
            <a:off x="5728327" y="720771"/>
            <a:ext cx="1980000" cy="1839649"/>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◆諸謝金</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・企画推進委員会謝金</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・実証講座分科会</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19" name="正方形/長方形 18"/>
          <p:cNvSpPr/>
          <p:nvPr/>
        </p:nvSpPr>
        <p:spPr>
          <a:xfrm>
            <a:off x="5728327" y="2697275"/>
            <a:ext cx="1980000" cy="1842256"/>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◆消耗品費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・ﾎﾞｰﾙﾍﾟﾝ　　　〇百円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〇本</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・ﾊｰﾄﾞﾌｧｲﾙ　　  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〇冊</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　</a:t>
            </a:r>
            <a:r>
              <a:rPr kumimoji="1" lang="ja-JP" altLang="en-US" sz="800" b="0" i="0" u="none" strike="noStrike" kern="1200" cap="none" spc="0" normalizeH="0" baseline="0" noProof="0" dirty="0">
                <a:ln>
                  <a:noFill/>
                </a:ln>
                <a:solidFill>
                  <a:prstClr val="white">
                    <a:lumMod val="75000"/>
                  </a:prstClr>
                </a:solidFill>
                <a:effectLst/>
                <a:uLnTx/>
                <a:uFillTx/>
                <a:latin typeface="メイリオ" panose="020B0604030504040204" pitchFamily="50" charset="-128"/>
                <a:ea typeface="メイリオ" panose="020B0604030504040204" pitchFamily="50" charset="-128"/>
                <a:cs typeface="+mn-cs"/>
              </a:rPr>
              <a:t>　　　　</a:t>
            </a:r>
          </a:p>
        </p:txBody>
      </p:sp>
      <p:sp>
        <p:nvSpPr>
          <p:cNvPr id="20" name="正方形/長方形 19"/>
          <p:cNvSpPr/>
          <p:nvPr/>
        </p:nvSpPr>
        <p:spPr>
          <a:xfrm>
            <a:off x="5728327" y="4735696"/>
            <a:ext cx="1980000" cy="1851714"/>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◆雑役務費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Web</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ｻｲﾄ構築　　  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・報告書印刷費　 　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・事務職員派遣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〇〇〇円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×20</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日</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〇月</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21" name="正方形/長方形 20"/>
          <p:cNvSpPr/>
          <p:nvPr/>
        </p:nvSpPr>
        <p:spPr>
          <a:xfrm>
            <a:off x="7797048" y="723265"/>
            <a:ext cx="1980000" cy="1837155"/>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◆旅費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・企画推進委員会実施旅費</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・受け入れ体制構築分科会旅費</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・実証講座分科会旅費</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〇〇千円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〇回</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p:txBody>
      </p:sp>
      <p:sp>
        <p:nvSpPr>
          <p:cNvPr id="22" name="正方形/長方形 21"/>
          <p:cNvSpPr/>
          <p:nvPr/>
        </p:nvSpPr>
        <p:spPr>
          <a:xfrm>
            <a:off x="7797048" y="2705748"/>
            <a:ext cx="1980000" cy="1833605"/>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◆会議費</a:t>
            </a:r>
            <a:endParaRPr kumimoji="1" lang="en-US" altLang="ja-JP"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・企画推進委員会お茶</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150</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・受け入れ体制構築分科会お茶</a:t>
            </a:r>
            <a:b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b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150</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円</a:t>
            </a:r>
            <a:r>
              <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〇人</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　　　　　　　　　　　合計〇〇〇円</a:t>
            </a:r>
            <a:endParaRPr kumimoji="1" lang="en-US" altLang="ja-JP" sz="8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sng"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sp>
        <p:nvSpPr>
          <p:cNvPr id="23" name="正方形/長方形 22"/>
          <p:cNvSpPr/>
          <p:nvPr/>
        </p:nvSpPr>
        <p:spPr>
          <a:xfrm>
            <a:off x="7806812" y="5799514"/>
            <a:ext cx="1980000" cy="787896"/>
          </a:xfrm>
          <a:prstGeom prst="rect">
            <a:avLst/>
          </a:prstGeom>
          <a:noFill/>
          <a:ln w="28575">
            <a:solidFill>
              <a:schemeClr val="accent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C0504D">
                    <a:lumMod val="60000"/>
                    <a:lumOff val="40000"/>
                  </a:srgbClr>
                </a:solidFill>
                <a:effectLst/>
                <a:uLnTx/>
                <a:uFillTx/>
                <a:latin typeface="メイリオ" panose="020B0604030504040204" pitchFamily="50" charset="-128"/>
                <a:ea typeface="メイリオ" panose="020B0604030504040204" pitchFamily="50" charset="-128"/>
                <a:cs typeface="+mn-cs"/>
              </a:rPr>
              <a:t>◆再委託費</a:t>
            </a:r>
          </a:p>
        </p:txBody>
      </p:sp>
      <p:sp>
        <p:nvSpPr>
          <p:cNvPr id="24" name="正方形/長方形 23"/>
          <p:cNvSpPr/>
          <p:nvPr/>
        </p:nvSpPr>
        <p:spPr>
          <a:xfrm>
            <a:off x="7797048" y="4720387"/>
            <a:ext cx="1980000" cy="898571"/>
          </a:xfrm>
          <a:prstGeom prst="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sng" strike="noStrike" kern="1200" cap="none" spc="0" normalizeH="0" baseline="0" noProof="0" dirty="0">
                <a:ln>
                  <a:noFill/>
                </a:ln>
                <a:solidFill>
                  <a:srgbClr val="92D050"/>
                </a:solidFill>
                <a:effectLst/>
                <a:uLnTx/>
                <a:uFillTx/>
                <a:latin typeface="メイリオ" panose="020B0604030504040204" pitchFamily="50" charset="-128"/>
                <a:ea typeface="メイリオ" panose="020B0604030504040204" pitchFamily="50" charset="-128"/>
                <a:cs typeface="+mn-cs"/>
              </a:rPr>
              <a:t>◆保険料</a:t>
            </a:r>
          </a:p>
        </p:txBody>
      </p:sp>
      <p:sp>
        <p:nvSpPr>
          <p:cNvPr id="25" name="正方形/長方形 24"/>
          <p:cNvSpPr/>
          <p:nvPr/>
        </p:nvSpPr>
        <p:spPr>
          <a:xfrm>
            <a:off x="3559449" y="507176"/>
            <a:ext cx="6321152" cy="6306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p:cNvSpPr txBox="1"/>
          <p:nvPr/>
        </p:nvSpPr>
        <p:spPr>
          <a:xfrm>
            <a:off x="5312443" y="386010"/>
            <a:ext cx="3108543" cy="276999"/>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摘要（各経費項目に関して主な計上予算）</a:t>
            </a:r>
          </a:p>
        </p:txBody>
      </p:sp>
      <p:sp>
        <p:nvSpPr>
          <p:cNvPr id="33" name="テキスト ボックス 32"/>
          <p:cNvSpPr txBox="1"/>
          <p:nvPr/>
        </p:nvSpPr>
        <p:spPr>
          <a:xfrm>
            <a:off x="4355329" y="4006534"/>
            <a:ext cx="4751475" cy="830997"/>
          </a:xfrm>
          <a:prstGeom prst="rect">
            <a:avLst/>
          </a:prstGeom>
          <a:solidFill>
            <a:srgbClr val="FF7C80">
              <a:alpha val="14902"/>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枠の大きさは、適宜修正し、計上しない費目の枠は削除してください。</a:t>
            </a:r>
            <a:endPar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各経費項目の</a:t>
            </a:r>
            <a:r>
              <a:rPr kumimoji="1" lang="ja-JP" altLang="en-US" sz="1200" b="1" i="0" u="sng"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主なもの</a:t>
            </a:r>
            <a:r>
              <a:rPr kumimoji="1" lang="ja-JP" altLang="en-US"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rPr>
              <a:t>を記載してください。すべてを網羅する必要はありません。</a:t>
            </a:r>
            <a:endParaRPr kumimoji="1" lang="en-US" altLang="ja-JP" sz="1200" b="0" i="0" u="none" strike="noStrike" kern="1200" cap="none" spc="0" normalizeH="0" baseline="0" noProof="0" dirty="0">
              <a:ln>
                <a:noFill/>
              </a:ln>
              <a:solidFill>
                <a:srgbClr val="FFC000"/>
              </a:solidFill>
              <a:effectLst/>
              <a:uLnTx/>
              <a:uFillTx/>
              <a:latin typeface="メイリオ" panose="020B0604030504040204" pitchFamily="50" charset="-128"/>
              <a:ea typeface="メイリオ" panose="020B0604030504040204" pitchFamily="50" charset="-128"/>
              <a:cs typeface="+mn-cs"/>
            </a:endParaRPr>
          </a:p>
        </p:txBody>
      </p:sp>
      <p:grpSp>
        <p:nvGrpSpPr>
          <p:cNvPr id="26" name="グループ化 25">
            <a:extLst>
              <a:ext uri="{FF2B5EF4-FFF2-40B4-BE49-F238E27FC236}">
                <a16:creationId xmlns:a16="http://schemas.microsoft.com/office/drawing/2014/main" id="{51EF422B-2ADD-415B-8843-1A021255AF9C}"/>
              </a:ext>
            </a:extLst>
          </p:cNvPr>
          <p:cNvGrpSpPr/>
          <p:nvPr/>
        </p:nvGrpSpPr>
        <p:grpSpPr>
          <a:xfrm>
            <a:off x="0" y="0"/>
            <a:ext cx="9906000" cy="369332"/>
            <a:chOff x="0" y="0"/>
            <a:chExt cx="9906000" cy="369332"/>
          </a:xfrm>
        </p:grpSpPr>
        <p:sp>
          <p:nvSpPr>
            <p:cNvPr id="27" name="正方形/長方形 26">
              <a:extLst>
                <a:ext uri="{FF2B5EF4-FFF2-40B4-BE49-F238E27FC236}">
                  <a16:creationId xmlns:a16="http://schemas.microsoft.com/office/drawing/2014/main" id="{35191C53-F8C0-4936-AA95-95C7ED192289}"/>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9" name="テキスト ボックス 28">
              <a:extLst>
                <a:ext uri="{FF2B5EF4-FFF2-40B4-BE49-F238E27FC236}">
                  <a16:creationId xmlns:a16="http://schemas.microsoft.com/office/drawing/2014/main" id="{9733F226-DA3E-4C8B-B394-42D07ACE5043}"/>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15</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373412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48F71E6-0797-44D7-B56A-A1E5EFC55B47}"/>
              </a:ext>
            </a:extLst>
          </p:cNvPr>
          <p:cNvGrpSpPr/>
          <p:nvPr/>
        </p:nvGrpSpPr>
        <p:grpSpPr>
          <a:xfrm>
            <a:off x="0" y="0"/>
            <a:ext cx="9906000" cy="369332"/>
            <a:chOff x="0" y="0"/>
            <a:chExt cx="9906000" cy="369332"/>
          </a:xfrm>
        </p:grpSpPr>
        <p:sp>
          <p:nvSpPr>
            <p:cNvPr id="6" name="正方形/長方形 5"/>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テキスト ボックス 7"/>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16</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
        <p:nvSpPr>
          <p:cNvPr id="9" name="テキスト ボックス 8"/>
          <p:cNvSpPr txBox="1"/>
          <p:nvPr/>
        </p:nvSpPr>
        <p:spPr>
          <a:xfrm>
            <a:off x="733312" y="1772816"/>
            <a:ext cx="8280000" cy="1569660"/>
          </a:xfrm>
          <a:prstGeom prst="rect">
            <a:avLst/>
          </a:prstGeom>
          <a:noFill/>
          <a:ln>
            <a:solidFill>
              <a:schemeClr val="tx2">
                <a:lumMod val="40000"/>
                <a:lumOff val="60000"/>
              </a:schemeClr>
            </a:solidFill>
            <a:prstDash val="dash"/>
          </a:ln>
        </p:spPr>
        <p:txBody>
          <a:bodyPr wrap="square" rtlCol="0">
            <a:spAutoFit/>
          </a:bodyPr>
          <a:lstStyle/>
          <a:p>
            <a:pPr marL="180975" indent="-180975"/>
            <a:endParaRPr lang="ja-JP" altLang="en-US"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▼様式自由</a:t>
            </a:r>
          </a:p>
          <a:p>
            <a:pPr marL="180975" indent="-180975"/>
            <a:endParaRPr lang="ja-JP" altLang="en-US"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▼本ﾍﾟｰｼﾞは</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実施事業に関することで</a:t>
            </a:r>
            <a:r>
              <a:rPr lang="en-US" altLang="ja-JP" sz="1200" dirty="0">
                <a:solidFill>
                  <a:srgbClr val="FFC000"/>
                </a:solidFill>
                <a:latin typeface="メイリオ" panose="020B0604030504040204" pitchFamily="50" charset="-128"/>
                <a:ea typeface="メイリオ" panose="020B0604030504040204" pitchFamily="50" charset="-128"/>
              </a:rPr>
              <a:t>､1</a:t>
            </a:r>
            <a:r>
              <a:rPr lang="ja-JP" altLang="en-US" sz="1200" dirty="0">
                <a:solidFill>
                  <a:srgbClr val="FFC000"/>
                </a:solidFill>
                <a:latin typeface="メイリオ" panose="020B0604030504040204" pitchFamily="50" charset="-128"/>
                <a:ea typeface="メイリオ" panose="020B0604030504040204" pitchFamily="50" charset="-128"/>
              </a:rPr>
              <a:t>ﾍﾟｰｼﾞから</a:t>
            </a:r>
            <a:r>
              <a:rPr lang="en-US" altLang="ja-JP" sz="1200" dirty="0">
                <a:solidFill>
                  <a:srgbClr val="FFC000"/>
                </a:solidFill>
                <a:latin typeface="メイリオ" panose="020B0604030504040204" pitchFamily="50" charset="-128"/>
                <a:ea typeface="メイリオ" panose="020B0604030504040204" pitchFamily="50" charset="-128"/>
              </a:rPr>
              <a:t>15</a:t>
            </a:r>
            <a:r>
              <a:rPr lang="ja-JP" altLang="en-US" sz="1200" dirty="0">
                <a:solidFill>
                  <a:srgbClr val="FFC000"/>
                </a:solidFill>
                <a:latin typeface="メイリオ" panose="020B0604030504040204" pitchFamily="50" charset="-128"/>
                <a:ea typeface="メイリオ" panose="020B0604030504040204" pitchFamily="50" charset="-128"/>
              </a:rPr>
              <a:t>ﾍﾟｰｼﾞに記載できなかった内容又は補足が必要な内容があれば</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記載すること（</a:t>
            </a:r>
            <a:r>
              <a:rPr lang="en-US" altLang="ja-JP" sz="1200" dirty="0">
                <a:solidFill>
                  <a:srgbClr val="FFC000"/>
                </a:solidFill>
                <a:latin typeface="メイリオ" panose="020B0604030504040204" pitchFamily="50" charset="-128"/>
                <a:ea typeface="メイリオ" panose="020B0604030504040204" pitchFamily="50" charset="-128"/>
              </a:rPr>
              <a:t>1</a:t>
            </a:r>
            <a:r>
              <a:rPr lang="ja-JP" altLang="en-US" sz="1200" dirty="0">
                <a:solidFill>
                  <a:srgbClr val="FFC000"/>
                </a:solidFill>
                <a:latin typeface="メイリオ" panose="020B0604030504040204" pitchFamily="50" charset="-128"/>
                <a:ea typeface="メイリオ" panose="020B0604030504040204" pitchFamily="50" charset="-128"/>
              </a:rPr>
              <a:t>～</a:t>
            </a:r>
            <a:r>
              <a:rPr lang="en-US" altLang="ja-JP" sz="1200" dirty="0">
                <a:solidFill>
                  <a:srgbClr val="FFC000"/>
                </a:solidFill>
                <a:latin typeface="メイリオ" panose="020B0604030504040204" pitchFamily="50" charset="-128"/>
                <a:ea typeface="メイリオ" panose="020B0604030504040204" pitchFamily="50" charset="-128"/>
              </a:rPr>
              <a:t>15</a:t>
            </a:r>
            <a:r>
              <a:rPr lang="ja-JP" altLang="en-US" sz="1200" dirty="0">
                <a:solidFill>
                  <a:srgbClr val="FFC000"/>
                </a:solidFill>
                <a:latin typeface="メイリオ" panose="020B0604030504040204" pitchFamily="50" charset="-128"/>
                <a:ea typeface="メイリオ" panose="020B0604030504040204" pitchFamily="50" charset="-128"/>
              </a:rPr>
              <a:t>ページをそれぞれ複製して必要なページを増やすことも可）</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ただし</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原則</a:t>
            </a:r>
            <a:r>
              <a:rPr lang="en-US" altLang="ja-JP" sz="1200" dirty="0">
                <a:solidFill>
                  <a:srgbClr val="FFC000"/>
                </a:solidFill>
                <a:latin typeface="メイリオ" panose="020B0604030504040204" pitchFamily="50" charset="-128"/>
                <a:ea typeface="メイリオ" panose="020B0604030504040204" pitchFamily="50" charset="-128"/>
              </a:rPr>
              <a:t>18</a:t>
            </a:r>
            <a:r>
              <a:rPr lang="ja-JP" altLang="en-US" sz="1200" dirty="0">
                <a:solidFill>
                  <a:srgbClr val="FFC000"/>
                </a:solidFill>
                <a:latin typeface="メイリオ" panose="020B0604030504040204" pitchFamily="50" charset="-128"/>
                <a:ea typeface="メイリオ" panose="020B0604030504040204" pitchFamily="50" charset="-128"/>
              </a:rPr>
              <a:t>枚以内とすること。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11</a:t>
            </a:r>
            <a:r>
              <a:rPr lang="ja-JP" altLang="en-US" sz="1200" dirty="0">
                <a:solidFill>
                  <a:srgbClr val="FFC000"/>
                </a:solidFill>
                <a:latin typeface="メイリオ" panose="020B0604030504040204" pitchFamily="50" charset="-128"/>
                <a:ea typeface="メイリオ" panose="020B0604030504040204" pitchFamily="50" charset="-128"/>
              </a:rPr>
              <a:t>ﾎﾟｲﾝﾄ以上とすること</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一部の文字がどうしても枠に入りきらない場合にはﾎﾟｲﾝﾄを調整しても構わないが</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極端に小さくならないようにすること</a:t>
            </a:r>
            <a:r>
              <a:rPr lang="en-US" altLang="ja-JP" sz="1200" dirty="0">
                <a:solidFill>
                  <a:srgbClr val="FFC000"/>
                </a:solidFill>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3536989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498333"/>
            <a:ext cx="1296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連携組織</a:t>
            </a:r>
          </a:p>
        </p:txBody>
      </p:sp>
      <p:graphicFrame>
        <p:nvGraphicFramePr>
          <p:cNvPr id="8" name="表 7"/>
          <p:cNvGraphicFramePr>
            <a:graphicFrameLocks noGrp="1"/>
          </p:cNvGraphicFramePr>
          <p:nvPr>
            <p:extLst>
              <p:ext uri="{D42A27DB-BD31-4B8C-83A1-F6EECF244321}">
                <p14:modId xmlns:p14="http://schemas.microsoft.com/office/powerpoint/2010/main" val="1588951805"/>
              </p:ext>
            </p:extLst>
          </p:nvPr>
        </p:nvGraphicFramePr>
        <p:xfrm>
          <a:off x="42393" y="906614"/>
          <a:ext cx="4762444" cy="5787086"/>
        </p:xfrm>
        <a:graphic>
          <a:graphicData uri="http://schemas.openxmlformats.org/drawingml/2006/table">
            <a:tbl>
              <a:tblPr firstRow="1" bandRow="1">
                <a:tableStyleId>{21E4AEA4-8DFA-4A89-87EB-49C32662AFE0}</a:tableStyleId>
              </a:tblPr>
              <a:tblGrid>
                <a:gridCol w="446111">
                  <a:extLst>
                    <a:ext uri="{9D8B030D-6E8A-4147-A177-3AD203B41FA5}">
                      <a16:colId xmlns:a16="http://schemas.microsoft.com/office/drawing/2014/main" val="718020697"/>
                    </a:ext>
                  </a:extLst>
                </a:gridCol>
                <a:gridCol w="3672408">
                  <a:extLst>
                    <a:ext uri="{9D8B030D-6E8A-4147-A177-3AD203B41FA5}">
                      <a16:colId xmlns:a16="http://schemas.microsoft.com/office/drawing/2014/main" val="2109515504"/>
                    </a:ext>
                  </a:extLst>
                </a:gridCol>
                <a:gridCol w="643925">
                  <a:extLst>
                    <a:ext uri="{9D8B030D-6E8A-4147-A177-3AD203B41FA5}">
                      <a16:colId xmlns:a16="http://schemas.microsoft.com/office/drawing/2014/main" val="907178691"/>
                    </a:ext>
                  </a:extLst>
                </a:gridCol>
              </a:tblGrid>
              <a:tr h="370221">
                <a:tc>
                  <a:txBody>
                    <a:bodyPr/>
                    <a:lstStyle/>
                    <a:p>
                      <a:endParaRPr kumimoji="1" lang="ja-JP" altLang="en-US" dirty="0">
                        <a:latin typeface="メイリオ" panose="020B0604030504040204" pitchFamily="50" charset="-128"/>
                        <a:ea typeface="メイリオ" panose="020B0604030504040204" pitchFamily="50" charset="-128"/>
                      </a:endParaRPr>
                    </a:p>
                  </a:txBody>
                  <a:tcPr>
                    <a:solidFill>
                      <a:srgbClr val="FF7C80"/>
                    </a:solidFill>
                  </a:tcPr>
                </a:tc>
                <a:tc>
                  <a:txBody>
                    <a:bodyPr/>
                    <a:lstStyle/>
                    <a:p>
                      <a:pPr algn="ctr"/>
                      <a:r>
                        <a:rPr kumimoji="1" lang="ja-JP" altLang="en-US" b="0" dirty="0">
                          <a:latin typeface="メイリオ" panose="020B0604030504040204" pitchFamily="50" charset="-128"/>
                          <a:ea typeface="メイリオ" panose="020B0604030504040204" pitchFamily="50" charset="-128"/>
                        </a:rPr>
                        <a:t>教　育　機　関</a:t>
                      </a:r>
                    </a:p>
                  </a:txBody>
                  <a:tcPr anchor="ctr">
                    <a:solidFill>
                      <a:srgbClr val="FF7C80"/>
                    </a:solidFill>
                  </a:tcPr>
                </a:tc>
                <a:tc>
                  <a:txBody>
                    <a:bodyPr/>
                    <a:lstStyle/>
                    <a:p>
                      <a:pPr algn="ctr"/>
                      <a:r>
                        <a:rPr kumimoji="1" lang="ja-JP" altLang="en-US" b="0" dirty="0">
                          <a:latin typeface="メイリオ" panose="020B0604030504040204" pitchFamily="50" charset="-128"/>
                          <a:ea typeface="メイリオ" panose="020B0604030504040204" pitchFamily="50" charset="-128"/>
                        </a:rPr>
                        <a:t>内諾</a:t>
                      </a:r>
                    </a:p>
                  </a:txBody>
                  <a:tcPr anchor="ctr">
                    <a:solidFill>
                      <a:srgbClr val="FF7C80"/>
                    </a:solidFill>
                  </a:tcPr>
                </a:tc>
                <a:extLst>
                  <a:ext uri="{0D108BD9-81ED-4DB2-BD59-A6C34878D82A}">
                    <a16:rowId xmlns:a16="http://schemas.microsoft.com/office/drawing/2014/main" val="4290949555"/>
                  </a:ext>
                </a:extLst>
              </a:tr>
              <a:tr h="291546">
                <a:tc>
                  <a:txBody>
                    <a:bodyPr/>
                    <a:lstStyle/>
                    <a:p>
                      <a:pPr algn="ctr"/>
                      <a:r>
                        <a:rPr kumimoji="1" lang="ja-JP" altLang="en-US" sz="1200" dirty="0">
                          <a:latin typeface="メイリオ" panose="020B0604030504040204" pitchFamily="50" charset="-128"/>
                          <a:ea typeface="メイリオ" panose="020B0604030504040204" pitchFamily="50" charset="-128"/>
                        </a:rPr>
                        <a:t>１</a:t>
                      </a:r>
                    </a:p>
                  </a:txBody>
                  <a:tcPr anchor="ctr">
                    <a:solidFill>
                      <a:srgbClr val="F4E9E9"/>
                    </a:solidFill>
                  </a:tcPr>
                </a:tc>
                <a:tc>
                  <a:txBody>
                    <a:bodyPr/>
                    <a:lstStyle/>
                    <a:p>
                      <a:r>
                        <a:rPr kumimoji="1" lang="ja-JP" altLang="en-US" sz="1100" dirty="0">
                          <a:latin typeface="メイリオ" panose="020B0604030504040204" pitchFamily="50" charset="-128"/>
                          <a:ea typeface="メイリオ" panose="020B0604030504040204" pitchFamily="50" charset="-128"/>
                        </a:rPr>
                        <a:t>○○○○専門学校</a:t>
                      </a: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719263899"/>
                  </a:ext>
                </a:extLst>
              </a:tr>
              <a:tr h="356614">
                <a:tc>
                  <a:txBody>
                    <a:bodyPr/>
                    <a:lstStyle/>
                    <a:p>
                      <a:pPr algn="ctr"/>
                      <a:r>
                        <a:rPr kumimoji="1" lang="ja-JP" altLang="en-US" sz="1200" dirty="0">
                          <a:latin typeface="メイリオ" panose="020B0604030504040204" pitchFamily="50" charset="-128"/>
                          <a:ea typeface="メイリオ" panose="020B0604030504040204" pitchFamily="50" charset="-128"/>
                        </a:rPr>
                        <a:t>２</a:t>
                      </a:r>
                    </a:p>
                  </a:txBody>
                  <a:tcPr anchor="ctr">
                    <a:solidFill>
                      <a:srgbClr val="F4E9E9"/>
                    </a:solidFill>
                  </a:tcPr>
                </a:tc>
                <a:tc>
                  <a:txBody>
                    <a:bodyPr/>
                    <a:lstStyle/>
                    <a:p>
                      <a:r>
                        <a:rPr kumimoji="1" lang="ja-JP" altLang="en-US" sz="1100" dirty="0">
                          <a:latin typeface="メイリオ" panose="020B0604030504040204" pitchFamily="50" charset="-128"/>
                          <a:ea typeface="メイリオ" panose="020B0604030504040204" pitchFamily="50" charset="-128"/>
                        </a:rPr>
                        <a:t>・・・・・</a:t>
                      </a: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2079407434"/>
                  </a:ext>
                </a:extLst>
              </a:tr>
              <a:tr h="356614">
                <a:tc>
                  <a:txBody>
                    <a:bodyPr/>
                    <a:lstStyle/>
                    <a:p>
                      <a:pPr algn="ctr"/>
                      <a:r>
                        <a:rPr kumimoji="1" lang="ja-JP" altLang="en-US" sz="1200" dirty="0">
                          <a:latin typeface="メイリオ" panose="020B0604030504040204" pitchFamily="50" charset="-128"/>
                          <a:ea typeface="メイリオ" panose="020B0604030504040204" pitchFamily="50" charset="-128"/>
                        </a:rPr>
                        <a:t>３</a:t>
                      </a:r>
                    </a:p>
                  </a:txBody>
                  <a:tcPr anchor="ctr">
                    <a:solidFill>
                      <a:srgbClr val="F4E9E9"/>
                    </a:solidFill>
                  </a:tcPr>
                </a:tc>
                <a:tc>
                  <a:txBody>
                    <a:bodyPr/>
                    <a:lstStyle/>
                    <a:p>
                      <a:r>
                        <a:rPr kumimoji="1" lang="ja-JP" altLang="en-US" sz="1100" dirty="0">
                          <a:latin typeface="メイリオ" panose="020B0604030504040204" pitchFamily="50" charset="-128"/>
                          <a:ea typeface="メイリオ" panose="020B0604030504040204" pitchFamily="50" charset="-128"/>
                        </a:rPr>
                        <a:t>・・・・・</a:t>
                      </a: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3061515957"/>
                  </a:ext>
                </a:extLst>
              </a:tr>
              <a:tr h="356614">
                <a:tc>
                  <a:txBody>
                    <a:bodyPr/>
                    <a:lstStyle/>
                    <a:p>
                      <a:pPr algn="ctr"/>
                      <a:r>
                        <a:rPr kumimoji="1" lang="ja-JP" altLang="en-US" sz="1200" dirty="0">
                          <a:latin typeface="メイリオ" panose="020B0604030504040204" pitchFamily="50" charset="-128"/>
                          <a:ea typeface="メイリオ" panose="020B0604030504040204" pitchFamily="50" charset="-128"/>
                        </a:rPr>
                        <a:t>４</a:t>
                      </a:r>
                    </a:p>
                  </a:txBody>
                  <a:tcPr anchor="ctr">
                    <a:solidFill>
                      <a:srgbClr val="F4E9E9"/>
                    </a:solidFill>
                  </a:tcPr>
                </a:tc>
                <a:tc>
                  <a:txBody>
                    <a:bodyPr/>
                    <a:lstStyle/>
                    <a:p>
                      <a:r>
                        <a:rPr kumimoji="1" lang="ja-JP" altLang="en-US" sz="1100" dirty="0">
                          <a:latin typeface="メイリオ" panose="020B0604030504040204" pitchFamily="50" charset="-128"/>
                          <a:ea typeface="メイリオ" panose="020B0604030504040204" pitchFamily="50" charset="-128"/>
                        </a:rPr>
                        <a:t>・・・・・</a:t>
                      </a: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978723407"/>
                  </a:ext>
                </a:extLst>
              </a:tr>
              <a:tr h="356614">
                <a:tc>
                  <a:txBody>
                    <a:bodyPr/>
                    <a:lstStyle/>
                    <a:p>
                      <a:pPr algn="ctr"/>
                      <a:r>
                        <a:rPr kumimoji="1" lang="ja-JP" altLang="en-US" sz="1200" dirty="0">
                          <a:latin typeface="メイリオ" panose="020B0604030504040204" pitchFamily="50" charset="-128"/>
                          <a:ea typeface="メイリオ" panose="020B0604030504040204" pitchFamily="50" charset="-128"/>
                        </a:rPr>
                        <a:t>５</a:t>
                      </a:r>
                    </a:p>
                  </a:txBody>
                  <a:tcPr anchor="ctr">
                    <a:solidFill>
                      <a:srgbClr val="F4E9E9"/>
                    </a:solidFill>
                  </a:tcPr>
                </a:tc>
                <a:tc>
                  <a:txBody>
                    <a:bodyPr/>
                    <a:lstStyle/>
                    <a:p>
                      <a:r>
                        <a:rPr kumimoji="1" lang="ja-JP" altLang="en-US" sz="1100" dirty="0">
                          <a:latin typeface="メイリオ" panose="020B0604030504040204" pitchFamily="50" charset="-128"/>
                          <a:ea typeface="メイリオ" panose="020B0604030504040204" pitchFamily="50" charset="-128"/>
                        </a:rPr>
                        <a:t>・・・・・</a:t>
                      </a: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4278560968"/>
                  </a:ext>
                </a:extLst>
              </a:tr>
              <a:tr h="356614">
                <a:tc>
                  <a:txBody>
                    <a:bodyPr/>
                    <a:lstStyle/>
                    <a:p>
                      <a:pPr algn="ctr"/>
                      <a:r>
                        <a:rPr kumimoji="1" lang="ja-JP" altLang="en-US" sz="1200" dirty="0">
                          <a:latin typeface="メイリオ" panose="020B0604030504040204" pitchFamily="50" charset="-128"/>
                          <a:ea typeface="メイリオ" panose="020B0604030504040204" pitchFamily="50" charset="-128"/>
                        </a:rPr>
                        <a:t>６</a:t>
                      </a:r>
                    </a:p>
                  </a:txBody>
                  <a:tcPr anchor="ctr">
                    <a:solidFill>
                      <a:srgbClr val="F4E9E9"/>
                    </a:solidFill>
                  </a:tcPr>
                </a:tc>
                <a:tc>
                  <a:txBody>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university</a:t>
                      </a:r>
                      <a:r>
                        <a:rPr kumimoji="1" lang="ja-JP" altLang="en-US" sz="1100" dirty="0">
                          <a:latin typeface="メイリオ" panose="020B0604030504040204" pitchFamily="50" charset="-128"/>
                          <a:ea typeface="メイリオ" panose="020B0604030504040204" pitchFamily="50" charset="-128"/>
                        </a:rPr>
                        <a:t>（国名）</a:t>
                      </a:r>
                      <a:endParaRPr kumimoji="1" lang="en-US" altLang="ja-JP"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en-US" altLang="ja-JP"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733677659"/>
                  </a:ext>
                </a:extLst>
              </a:tr>
              <a:tr h="382809">
                <a:tc>
                  <a:txBody>
                    <a:bodyPr/>
                    <a:lstStyle/>
                    <a:p>
                      <a:pPr algn="ctr"/>
                      <a:r>
                        <a:rPr kumimoji="1" lang="ja-JP" altLang="en-US" sz="1200" dirty="0">
                          <a:latin typeface="メイリオ" panose="020B0604030504040204" pitchFamily="50" charset="-128"/>
                          <a:ea typeface="メイリオ" panose="020B0604030504040204" pitchFamily="50" charset="-128"/>
                        </a:rPr>
                        <a:t>７</a:t>
                      </a: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189592078"/>
                  </a:ext>
                </a:extLst>
              </a:tr>
              <a:tr h="356614">
                <a:tc>
                  <a:txBody>
                    <a:bodyPr/>
                    <a:lstStyle/>
                    <a:p>
                      <a:pPr algn="ctr"/>
                      <a:r>
                        <a:rPr kumimoji="1" lang="ja-JP" altLang="en-US" sz="1200" dirty="0">
                          <a:latin typeface="メイリオ" panose="020B0604030504040204" pitchFamily="50" charset="-128"/>
                          <a:ea typeface="メイリオ" panose="020B0604030504040204" pitchFamily="50" charset="-128"/>
                        </a:rPr>
                        <a:t>８</a:t>
                      </a: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888656267"/>
                  </a:ext>
                </a:extLst>
              </a:tr>
              <a:tr h="356614">
                <a:tc>
                  <a:txBody>
                    <a:bodyPr/>
                    <a:lstStyle/>
                    <a:p>
                      <a:pPr algn="ctr"/>
                      <a:r>
                        <a:rPr kumimoji="1" lang="ja-JP" altLang="en-US" sz="1200" dirty="0">
                          <a:latin typeface="メイリオ" panose="020B0604030504040204" pitchFamily="50" charset="-128"/>
                          <a:ea typeface="メイリオ" panose="020B0604030504040204" pitchFamily="50" charset="-128"/>
                        </a:rPr>
                        <a:t>９</a:t>
                      </a: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662769966"/>
                  </a:ext>
                </a:extLst>
              </a:tr>
              <a:tr h="356614">
                <a:tc>
                  <a:txBody>
                    <a:bodyPr/>
                    <a:lstStyle/>
                    <a:p>
                      <a:pPr algn="ctr"/>
                      <a:r>
                        <a:rPr kumimoji="1" lang="en-US" altLang="ja-JP" sz="1200" dirty="0">
                          <a:latin typeface="メイリオ" panose="020B0604030504040204" pitchFamily="50" charset="-128"/>
                          <a:ea typeface="メイリオ" panose="020B0604030504040204" pitchFamily="50" charset="-128"/>
                        </a:rPr>
                        <a:t>10</a:t>
                      </a:r>
                      <a:endParaRPr kumimoji="1" lang="ja-JP" altLang="en-US" sz="12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372808490"/>
                  </a:ext>
                </a:extLst>
              </a:tr>
              <a:tr h="356614">
                <a:tc>
                  <a:txBody>
                    <a:bodyPr/>
                    <a:lstStyle/>
                    <a:p>
                      <a:pPr algn="ctr"/>
                      <a:r>
                        <a:rPr kumimoji="1" lang="en-US" altLang="ja-JP" sz="1200" dirty="0">
                          <a:latin typeface="メイリオ" panose="020B0604030504040204" pitchFamily="50" charset="-128"/>
                          <a:ea typeface="メイリオ" panose="020B0604030504040204" pitchFamily="50" charset="-128"/>
                        </a:rPr>
                        <a:t>11</a:t>
                      </a:r>
                      <a:endParaRPr kumimoji="1" lang="ja-JP" altLang="en-US" sz="12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713176451"/>
                  </a:ext>
                </a:extLst>
              </a:tr>
              <a:tr h="356614">
                <a:tc>
                  <a:txBody>
                    <a:bodyPr/>
                    <a:lstStyle/>
                    <a:p>
                      <a:pPr algn="ctr"/>
                      <a:r>
                        <a:rPr kumimoji="1" lang="en-US" altLang="ja-JP" sz="1200" dirty="0">
                          <a:latin typeface="メイリオ" panose="020B0604030504040204" pitchFamily="50" charset="-128"/>
                          <a:ea typeface="メイリオ" panose="020B0604030504040204" pitchFamily="50" charset="-128"/>
                        </a:rPr>
                        <a:t>12</a:t>
                      </a:r>
                      <a:endParaRPr kumimoji="1" lang="ja-JP" altLang="en-US" sz="12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3612345385"/>
                  </a:ext>
                </a:extLst>
              </a:tr>
              <a:tr h="390983">
                <a:tc>
                  <a:txBody>
                    <a:bodyPr/>
                    <a:lstStyle/>
                    <a:p>
                      <a:pPr algn="ctr"/>
                      <a:r>
                        <a:rPr kumimoji="1" lang="en-US" altLang="ja-JP" sz="1200" dirty="0">
                          <a:latin typeface="メイリオ" panose="020B0604030504040204" pitchFamily="50" charset="-128"/>
                          <a:ea typeface="メイリオ" panose="020B0604030504040204" pitchFamily="50" charset="-128"/>
                        </a:rPr>
                        <a:t>13</a:t>
                      </a:r>
                      <a:endParaRPr kumimoji="1" lang="ja-JP" altLang="en-US" sz="12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397586415"/>
                  </a:ext>
                </a:extLst>
              </a:tr>
              <a:tr h="390983">
                <a:tc>
                  <a:txBody>
                    <a:bodyPr/>
                    <a:lstStyle/>
                    <a:p>
                      <a:pPr algn="ctr"/>
                      <a:r>
                        <a:rPr kumimoji="1" lang="en-US" altLang="ja-JP" sz="1200" dirty="0">
                          <a:latin typeface="メイリオ" panose="020B0604030504040204" pitchFamily="50" charset="-128"/>
                          <a:ea typeface="メイリオ" panose="020B0604030504040204" pitchFamily="50" charset="-128"/>
                        </a:rPr>
                        <a:t>14</a:t>
                      </a:r>
                      <a:endParaRPr kumimoji="1" lang="ja-JP" altLang="en-US" sz="12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94069202"/>
                  </a:ext>
                </a:extLst>
              </a:tr>
              <a:tr h="394404">
                <a:tc>
                  <a:txBody>
                    <a:bodyPr/>
                    <a:lstStyle/>
                    <a:p>
                      <a:pPr algn="ctr"/>
                      <a:r>
                        <a:rPr kumimoji="1" lang="en-US" altLang="ja-JP" sz="1200" dirty="0">
                          <a:latin typeface="メイリオ" panose="020B0604030504040204" pitchFamily="50" charset="-128"/>
                          <a:ea typeface="メイリオ" panose="020B0604030504040204" pitchFamily="50" charset="-128"/>
                        </a:rPr>
                        <a:t>15</a:t>
                      </a:r>
                      <a:endParaRPr kumimoji="1" lang="ja-JP" altLang="en-US" sz="12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F4E9E9"/>
                    </a:solidFill>
                  </a:tcPr>
                </a:tc>
                <a:extLst>
                  <a:ext uri="{0D108BD9-81ED-4DB2-BD59-A6C34878D82A}">
                    <a16:rowId xmlns:a16="http://schemas.microsoft.com/office/drawing/2014/main" val="1951838992"/>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528454860"/>
              </p:ext>
            </p:extLst>
          </p:nvPr>
        </p:nvGraphicFramePr>
        <p:xfrm>
          <a:off x="5079432" y="906614"/>
          <a:ext cx="4759582" cy="3994175"/>
        </p:xfrm>
        <a:graphic>
          <a:graphicData uri="http://schemas.openxmlformats.org/drawingml/2006/table">
            <a:tbl>
              <a:tblPr firstRow="1" bandRow="1">
                <a:tableStyleId>{7DF18680-E054-41AD-8BC1-D1AEF772440D}</a:tableStyleId>
              </a:tblPr>
              <a:tblGrid>
                <a:gridCol w="377624">
                  <a:extLst>
                    <a:ext uri="{9D8B030D-6E8A-4147-A177-3AD203B41FA5}">
                      <a16:colId xmlns:a16="http://schemas.microsoft.com/office/drawing/2014/main" val="718020697"/>
                    </a:ext>
                  </a:extLst>
                </a:gridCol>
                <a:gridCol w="3672408">
                  <a:extLst>
                    <a:ext uri="{9D8B030D-6E8A-4147-A177-3AD203B41FA5}">
                      <a16:colId xmlns:a16="http://schemas.microsoft.com/office/drawing/2014/main" val="2109515504"/>
                    </a:ext>
                  </a:extLst>
                </a:gridCol>
                <a:gridCol w="709550">
                  <a:extLst>
                    <a:ext uri="{9D8B030D-6E8A-4147-A177-3AD203B41FA5}">
                      <a16:colId xmlns:a16="http://schemas.microsoft.com/office/drawing/2014/main" val="3374938796"/>
                    </a:ext>
                  </a:extLst>
                </a:gridCol>
              </a:tblGrid>
              <a:tr h="362146">
                <a:tc>
                  <a:txBody>
                    <a:bodyPr/>
                    <a:lstStyle/>
                    <a:p>
                      <a:endParaRPr kumimoji="1" lang="ja-JP" altLang="en-US" dirty="0">
                        <a:latin typeface="メイリオ" panose="020B0604030504040204" pitchFamily="50" charset="-128"/>
                        <a:ea typeface="メイリオ" panose="020B0604030504040204" pitchFamily="50" charset="-128"/>
                      </a:endParaRPr>
                    </a:p>
                  </a:txBody>
                  <a:tcPr>
                    <a:solidFill>
                      <a:srgbClr val="00B0F0"/>
                    </a:solidFill>
                  </a:tcPr>
                </a:tc>
                <a:tc>
                  <a:txBody>
                    <a:bodyPr/>
                    <a:lstStyle/>
                    <a:p>
                      <a:pPr algn="ctr"/>
                      <a:r>
                        <a:rPr kumimoji="1" lang="ja-JP" altLang="en-US" b="0" dirty="0">
                          <a:latin typeface="メイリオ" panose="020B0604030504040204" pitchFamily="50" charset="-128"/>
                          <a:ea typeface="メイリオ" panose="020B0604030504040204" pitchFamily="50" charset="-128"/>
                        </a:rPr>
                        <a:t>企業・団体名</a:t>
                      </a:r>
                    </a:p>
                  </a:txBody>
                  <a:tcPr anchor="ctr">
                    <a:solidFill>
                      <a:srgbClr val="00B0F0"/>
                    </a:solidFill>
                  </a:tcPr>
                </a:tc>
                <a:tc>
                  <a:txBody>
                    <a:bodyPr/>
                    <a:lstStyle/>
                    <a:p>
                      <a:pPr algn="ctr"/>
                      <a:r>
                        <a:rPr kumimoji="1" lang="ja-JP" altLang="en-US" b="0" dirty="0">
                          <a:latin typeface="メイリオ" panose="020B0604030504040204" pitchFamily="50" charset="-128"/>
                          <a:ea typeface="メイリオ" panose="020B0604030504040204" pitchFamily="50" charset="-128"/>
                        </a:rPr>
                        <a:t>内諾</a:t>
                      </a:r>
                    </a:p>
                  </a:txBody>
                  <a:tcPr anchor="ctr">
                    <a:solidFill>
                      <a:srgbClr val="00B0F0"/>
                    </a:solidFill>
                  </a:tcPr>
                </a:tc>
                <a:extLst>
                  <a:ext uri="{0D108BD9-81ED-4DB2-BD59-A6C34878D82A}">
                    <a16:rowId xmlns:a16="http://schemas.microsoft.com/office/drawing/2014/main" val="4290949555"/>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１</a:t>
                      </a:r>
                    </a:p>
                  </a:txBody>
                  <a:tcPr anchor="ctr">
                    <a:solidFill>
                      <a:srgbClr val="E9F1F5"/>
                    </a:solidFill>
                  </a:tcPr>
                </a:tc>
                <a:tc>
                  <a:txBody>
                    <a:bodyPr/>
                    <a:lstStyle/>
                    <a:p>
                      <a:r>
                        <a:rPr kumimoji="1" lang="ja-JP" altLang="en-US" sz="1100" dirty="0">
                          <a:latin typeface="メイリオ" panose="020B0604030504040204" pitchFamily="50" charset="-128"/>
                          <a:ea typeface="メイリオ" panose="020B0604030504040204" pitchFamily="50" charset="-128"/>
                        </a:rPr>
                        <a:t>○○○○協会</a:t>
                      </a: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1719263899"/>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２</a:t>
                      </a:r>
                    </a:p>
                  </a:txBody>
                  <a:tcPr anchor="ctr">
                    <a:solidFill>
                      <a:srgbClr val="E9F1F5"/>
                    </a:solidFill>
                  </a:tcPr>
                </a:tc>
                <a:tc>
                  <a:txBody>
                    <a:bodyPr/>
                    <a:lstStyle/>
                    <a:p>
                      <a:r>
                        <a:rPr kumimoji="1" lang="ja-JP" altLang="en-US" sz="1100" dirty="0">
                          <a:latin typeface="メイリオ" panose="020B0604030504040204" pitchFamily="50" charset="-128"/>
                          <a:ea typeface="メイリオ" panose="020B0604030504040204" pitchFamily="50" charset="-128"/>
                        </a:rPr>
                        <a:t>株式会社○○○○</a:t>
                      </a: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2079407434"/>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３</a:t>
                      </a:r>
                    </a:p>
                  </a:txBody>
                  <a:tcPr anchor="ctr">
                    <a:solidFill>
                      <a:srgbClr val="E9F1F5"/>
                    </a:solidFill>
                  </a:tcPr>
                </a:tc>
                <a:tc>
                  <a:txBody>
                    <a:bodyPr/>
                    <a:lstStyle/>
                    <a:p>
                      <a:r>
                        <a:rPr kumimoji="1" lang="ja-JP" altLang="en-US" sz="1100" dirty="0">
                          <a:latin typeface="メイリオ" panose="020B0604030504040204" pitchFamily="50" charset="-128"/>
                          <a:ea typeface="メイリオ" panose="020B0604030504040204" pitchFamily="50" charset="-128"/>
                        </a:rPr>
                        <a:t>・・・・・</a:t>
                      </a: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1662769966"/>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４</a:t>
                      </a:r>
                    </a:p>
                  </a:txBody>
                  <a:tcPr anchor="ctr">
                    <a:solidFill>
                      <a:srgbClr val="E9F1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メイリオ" panose="020B0604030504040204" pitchFamily="50" charset="-128"/>
                          <a:ea typeface="メイリオ" panose="020B0604030504040204" pitchFamily="50" charset="-128"/>
                        </a:rPr>
                        <a:t>・・・・・</a:t>
                      </a:r>
                    </a:p>
                  </a:txBody>
                  <a:tcPr anchor="ctr">
                    <a:solidFill>
                      <a:srgbClr val="E9F1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62036938"/>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５</a:t>
                      </a:r>
                    </a:p>
                  </a:txBody>
                  <a:tcPr anchor="ctr">
                    <a:solidFill>
                      <a:srgbClr val="E9F1F5"/>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1372808490"/>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６</a:t>
                      </a:r>
                    </a:p>
                  </a:txBody>
                  <a:tcPr anchor="ctr">
                    <a:solidFill>
                      <a:srgbClr val="E9F1F5"/>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1713176451"/>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７</a:t>
                      </a:r>
                    </a:p>
                  </a:txBody>
                  <a:tcPr anchor="ctr">
                    <a:solidFill>
                      <a:srgbClr val="E9F1F5"/>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3612345385"/>
                  </a:ext>
                </a:extLst>
              </a:tr>
              <a:tr h="386272">
                <a:tc>
                  <a:txBody>
                    <a:bodyPr/>
                    <a:lstStyle/>
                    <a:p>
                      <a:pPr algn="ctr"/>
                      <a:r>
                        <a:rPr kumimoji="1" lang="ja-JP" altLang="en-US" sz="1200" dirty="0">
                          <a:latin typeface="メイリオ" panose="020B0604030504040204" pitchFamily="50" charset="-128"/>
                          <a:ea typeface="メイリオ" panose="020B0604030504040204" pitchFamily="50" charset="-128"/>
                        </a:rPr>
                        <a:t>８</a:t>
                      </a:r>
                    </a:p>
                  </a:txBody>
                  <a:tcPr anchor="ctr">
                    <a:solidFill>
                      <a:srgbClr val="E9F1F5"/>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965505539"/>
                  </a:ext>
                </a:extLst>
              </a:tr>
              <a:tr h="386272">
                <a:tc>
                  <a:txBody>
                    <a:bodyPr/>
                    <a:lstStyle/>
                    <a:p>
                      <a:pPr algn="ctr"/>
                      <a:r>
                        <a:rPr kumimoji="1" lang="ja-JP" altLang="en-US" sz="1200" dirty="0">
                          <a:latin typeface="メイリオ" panose="020B0604030504040204" pitchFamily="50" charset="-128"/>
                          <a:ea typeface="メイリオ" panose="020B0604030504040204" pitchFamily="50" charset="-128"/>
                        </a:rPr>
                        <a:t>９</a:t>
                      </a:r>
                    </a:p>
                  </a:txBody>
                  <a:tcPr anchor="ctr">
                    <a:solidFill>
                      <a:srgbClr val="E9F1F5"/>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94069202"/>
                  </a:ext>
                </a:extLst>
              </a:tr>
              <a:tr h="389652">
                <a:tc>
                  <a:txBody>
                    <a:bodyPr/>
                    <a:lstStyle/>
                    <a:p>
                      <a:pPr algn="ctr"/>
                      <a:r>
                        <a:rPr kumimoji="1" lang="en-US" altLang="ja-JP" sz="1200" dirty="0">
                          <a:latin typeface="メイリオ" panose="020B0604030504040204" pitchFamily="50" charset="-128"/>
                          <a:ea typeface="メイリオ" panose="020B0604030504040204" pitchFamily="50" charset="-128"/>
                        </a:rPr>
                        <a:t>10</a:t>
                      </a:r>
                      <a:endParaRPr kumimoji="1" lang="ja-JP" altLang="en-US" sz="1200" dirty="0">
                        <a:latin typeface="メイリオ" panose="020B0604030504040204" pitchFamily="50" charset="-128"/>
                        <a:ea typeface="メイリオ" panose="020B0604030504040204" pitchFamily="50" charset="-128"/>
                      </a:endParaRPr>
                    </a:p>
                  </a:txBody>
                  <a:tcPr anchor="ctr">
                    <a:solidFill>
                      <a:srgbClr val="E9F1F5"/>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nchor="ctr">
                    <a:solidFill>
                      <a:srgbClr val="E9F1F5"/>
                    </a:solidFill>
                  </a:tcPr>
                </a:tc>
                <a:extLst>
                  <a:ext uri="{0D108BD9-81ED-4DB2-BD59-A6C34878D82A}">
                    <a16:rowId xmlns:a16="http://schemas.microsoft.com/office/drawing/2014/main" val="1951838992"/>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504880866"/>
              </p:ext>
            </p:extLst>
          </p:nvPr>
        </p:nvGraphicFramePr>
        <p:xfrm>
          <a:off x="5081104" y="4918673"/>
          <a:ext cx="4759582" cy="1775028"/>
        </p:xfrm>
        <a:graphic>
          <a:graphicData uri="http://schemas.openxmlformats.org/drawingml/2006/table">
            <a:tbl>
              <a:tblPr firstRow="1" bandRow="1">
                <a:tableStyleId>{5C22544A-7EE6-4342-B048-85BDC9FD1C3A}</a:tableStyleId>
              </a:tblPr>
              <a:tblGrid>
                <a:gridCol w="375952">
                  <a:extLst>
                    <a:ext uri="{9D8B030D-6E8A-4147-A177-3AD203B41FA5}">
                      <a16:colId xmlns:a16="http://schemas.microsoft.com/office/drawing/2014/main" val="718020697"/>
                    </a:ext>
                  </a:extLst>
                </a:gridCol>
                <a:gridCol w="3672408">
                  <a:extLst>
                    <a:ext uri="{9D8B030D-6E8A-4147-A177-3AD203B41FA5}">
                      <a16:colId xmlns:a16="http://schemas.microsoft.com/office/drawing/2014/main" val="2109515504"/>
                    </a:ext>
                  </a:extLst>
                </a:gridCol>
                <a:gridCol w="711222">
                  <a:extLst>
                    <a:ext uri="{9D8B030D-6E8A-4147-A177-3AD203B41FA5}">
                      <a16:colId xmlns:a16="http://schemas.microsoft.com/office/drawing/2014/main" val="2758021918"/>
                    </a:ext>
                  </a:extLst>
                </a:gridCol>
              </a:tblGrid>
              <a:tr h="362146">
                <a:tc>
                  <a:txBody>
                    <a:bodyPr/>
                    <a:lstStyle/>
                    <a:p>
                      <a:endParaRPr kumimoji="1" lang="ja-JP" altLang="en-US" dirty="0">
                        <a:latin typeface="メイリオ" panose="020B0604030504040204" pitchFamily="50" charset="-128"/>
                        <a:ea typeface="メイリオ" panose="020B0604030504040204" pitchFamily="50" charset="-128"/>
                      </a:endParaRPr>
                    </a:p>
                  </a:txBody>
                  <a:tcPr>
                    <a:solidFill>
                      <a:schemeClr val="tx2">
                        <a:lumMod val="75000"/>
                      </a:schemeClr>
                    </a:solidFill>
                  </a:tcPr>
                </a:tc>
                <a:tc>
                  <a:txBody>
                    <a:bodyPr/>
                    <a:lstStyle/>
                    <a:p>
                      <a:pPr algn="ctr"/>
                      <a:r>
                        <a:rPr kumimoji="1" lang="ja-JP" altLang="en-US" dirty="0">
                          <a:latin typeface="メイリオ" panose="020B0604030504040204" pitchFamily="50" charset="-128"/>
                          <a:ea typeface="メイリオ" panose="020B0604030504040204" pitchFamily="50" charset="-128"/>
                        </a:rPr>
                        <a:t>行　政　機　関</a:t>
                      </a:r>
                    </a:p>
                  </a:txBody>
                  <a:tcPr>
                    <a:solidFill>
                      <a:schemeClr val="tx2">
                        <a:lumMod val="75000"/>
                      </a:schemeClr>
                    </a:solidFill>
                  </a:tcPr>
                </a:tc>
                <a:tc>
                  <a:txBody>
                    <a:bodyPr/>
                    <a:lstStyle/>
                    <a:p>
                      <a:pPr algn="ctr"/>
                      <a:r>
                        <a:rPr kumimoji="1" lang="ja-JP" altLang="en-US" dirty="0">
                          <a:latin typeface="メイリオ" panose="020B0604030504040204" pitchFamily="50" charset="-128"/>
                          <a:ea typeface="メイリオ" panose="020B0604030504040204" pitchFamily="50" charset="-128"/>
                        </a:rPr>
                        <a:t>内諾</a:t>
                      </a:r>
                    </a:p>
                  </a:txBody>
                  <a:tcPr>
                    <a:solidFill>
                      <a:schemeClr val="tx2">
                        <a:lumMod val="75000"/>
                      </a:schemeClr>
                    </a:solidFill>
                  </a:tcPr>
                </a:tc>
                <a:extLst>
                  <a:ext uri="{0D108BD9-81ED-4DB2-BD59-A6C34878D82A}">
                    <a16:rowId xmlns:a16="http://schemas.microsoft.com/office/drawing/2014/main" val="4290949555"/>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１</a:t>
                      </a:r>
                    </a:p>
                  </a:txBody>
                  <a:tcPr anchor="ctr">
                    <a:solidFill>
                      <a:srgbClr val="D0D8E8"/>
                    </a:solidFill>
                  </a:tcPr>
                </a:tc>
                <a:tc>
                  <a:txBody>
                    <a:bodyPr/>
                    <a:lstStyle/>
                    <a:p>
                      <a:r>
                        <a:rPr kumimoji="1" lang="ja-JP" altLang="en-US" sz="1100" dirty="0">
                          <a:latin typeface="メイリオ" panose="020B0604030504040204" pitchFamily="50" charset="-128"/>
                          <a:ea typeface="メイリオ" panose="020B0604030504040204" pitchFamily="50" charset="-128"/>
                        </a:rPr>
                        <a:t>○○○○省○○○○課</a:t>
                      </a:r>
                    </a:p>
                  </a:txBody>
                  <a:tcPr anchor="ctr">
                    <a:solidFill>
                      <a:srgbClr val="D0D8E8"/>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D0D8E8"/>
                    </a:solidFill>
                  </a:tcPr>
                </a:tc>
                <a:extLst>
                  <a:ext uri="{0D108BD9-81ED-4DB2-BD59-A6C34878D82A}">
                    <a16:rowId xmlns:a16="http://schemas.microsoft.com/office/drawing/2014/main" val="1719263899"/>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２</a:t>
                      </a:r>
                    </a:p>
                  </a:txBody>
                  <a:tcPr anchor="ctr">
                    <a:solidFill>
                      <a:srgbClr val="D0D8E8"/>
                    </a:solidFill>
                  </a:tcPr>
                </a:tc>
                <a:tc>
                  <a:txBody>
                    <a:bodyPr/>
                    <a:lstStyle/>
                    <a:p>
                      <a:r>
                        <a:rPr kumimoji="1" lang="ja-JP" altLang="en-US" sz="1100" dirty="0">
                          <a:latin typeface="メイリオ" panose="020B0604030504040204" pitchFamily="50" charset="-128"/>
                          <a:ea typeface="メイリオ" panose="020B0604030504040204" pitchFamily="50" charset="-128"/>
                        </a:rPr>
                        <a:t>○○県庁○○○○課</a:t>
                      </a:r>
                    </a:p>
                  </a:txBody>
                  <a:tcPr anchor="ctr">
                    <a:solidFill>
                      <a:srgbClr val="D0D8E8"/>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D0D8E8"/>
                    </a:solidFill>
                  </a:tcPr>
                </a:tc>
                <a:extLst>
                  <a:ext uri="{0D108BD9-81ED-4DB2-BD59-A6C34878D82A}">
                    <a16:rowId xmlns:a16="http://schemas.microsoft.com/office/drawing/2014/main" val="2079407434"/>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３</a:t>
                      </a:r>
                    </a:p>
                  </a:txBody>
                  <a:tcPr anchor="ctr">
                    <a:solidFill>
                      <a:srgbClr val="D0D8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メイリオ" panose="020B0604030504040204" pitchFamily="50" charset="-128"/>
                          <a:ea typeface="メイリオ" panose="020B0604030504040204" pitchFamily="50" charset="-128"/>
                        </a:rPr>
                        <a:t>・・・・・</a:t>
                      </a:r>
                    </a:p>
                  </a:txBody>
                  <a:tcPr anchor="ctr">
                    <a:solidFill>
                      <a:srgbClr val="D0D8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メイリオ" panose="020B0604030504040204" pitchFamily="50" charset="-128"/>
                        <a:ea typeface="メイリオ" panose="020B0604030504040204" pitchFamily="50" charset="-128"/>
                      </a:endParaRPr>
                    </a:p>
                  </a:txBody>
                  <a:tcPr anchor="ctr">
                    <a:solidFill>
                      <a:srgbClr val="D0D8E8"/>
                    </a:solidFill>
                  </a:tcPr>
                </a:tc>
                <a:extLst>
                  <a:ext uri="{0D108BD9-81ED-4DB2-BD59-A6C34878D82A}">
                    <a16:rowId xmlns:a16="http://schemas.microsoft.com/office/drawing/2014/main" val="1662769966"/>
                  </a:ext>
                </a:extLst>
              </a:tr>
              <a:tr h="352317">
                <a:tc>
                  <a:txBody>
                    <a:bodyPr/>
                    <a:lstStyle/>
                    <a:p>
                      <a:pPr algn="ctr"/>
                      <a:r>
                        <a:rPr kumimoji="1" lang="ja-JP" altLang="en-US" sz="1200" dirty="0">
                          <a:latin typeface="メイリオ" panose="020B0604030504040204" pitchFamily="50" charset="-128"/>
                          <a:ea typeface="メイリオ" panose="020B0604030504040204" pitchFamily="50" charset="-128"/>
                        </a:rPr>
                        <a:t>４</a:t>
                      </a:r>
                    </a:p>
                  </a:txBody>
                  <a:tcPr anchor="ctr">
                    <a:solidFill>
                      <a:srgbClr val="D0D8E8"/>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D0D8E8"/>
                    </a:solidFill>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nchor="ctr">
                    <a:solidFill>
                      <a:srgbClr val="D0D8E8"/>
                    </a:solidFill>
                  </a:tcPr>
                </a:tc>
                <a:extLst>
                  <a:ext uri="{0D108BD9-81ED-4DB2-BD59-A6C34878D82A}">
                    <a16:rowId xmlns:a16="http://schemas.microsoft.com/office/drawing/2014/main" val="2693288126"/>
                  </a:ext>
                </a:extLst>
              </a:tr>
            </a:tbl>
          </a:graphicData>
        </a:graphic>
      </p:graphicFrame>
      <p:sp>
        <p:nvSpPr>
          <p:cNvPr id="12" name="テキスト ボックス 11"/>
          <p:cNvSpPr txBox="1"/>
          <p:nvPr/>
        </p:nvSpPr>
        <p:spPr>
          <a:xfrm>
            <a:off x="1064568" y="1939327"/>
            <a:ext cx="8340231" cy="2308324"/>
          </a:xfrm>
          <a:prstGeom prst="rect">
            <a:avLst/>
          </a:prstGeom>
          <a:solidFill>
            <a:schemeClr val="bg1"/>
          </a:solidFill>
          <a:ln>
            <a:solidFill>
              <a:schemeClr val="tx2">
                <a:lumMod val="40000"/>
                <a:lumOff val="60000"/>
              </a:schemeClr>
            </a:solidFill>
            <a:prstDash val="dash"/>
          </a:ln>
        </p:spPr>
        <p:txBody>
          <a:bodyPr wrap="square" rtlCol="0" anchor="ctr">
            <a:spAutoFit/>
          </a:bodyPr>
          <a:lstStyle/>
          <a:p>
            <a:r>
              <a:rPr lang="ja-JP" altLang="en-US" sz="1200" dirty="0">
                <a:solidFill>
                  <a:srgbClr val="FFC000"/>
                </a:solidFill>
                <a:latin typeface="メイリオ" panose="020B0604030504040204" pitchFamily="50" charset="-128"/>
                <a:ea typeface="メイリオ" panose="020B0604030504040204" pitchFamily="50" charset="-128"/>
              </a:rPr>
              <a:t>▼内諾の得られている連携組織については「内諾」欄に〇を記入すること。諸外国の教育機関については、教育機関名の後に括弧書きで国名を記載すること。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▼企業・業界団体毎に具体的に記載すること。</a:t>
            </a:r>
          </a:p>
          <a:p>
            <a:r>
              <a:rPr lang="ja-JP" altLang="en-US" sz="1200" dirty="0">
                <a:solidFill>
                  <a:srgbClr val="FFC000"/>
                </a:solidFill>
                <a:latin typeface="メイリオ" panose="020B0604030504040204" pitchFamily="50" charset="-128"/>
                <a:ea typeface="メイリオ" panose="020B0604030504040204" pitchFamily="50" charset="-128"/>
              </a:rPr>
              <a:t>　専門学校が参画し、職業実践専門課程認定課程（学科）が連携機関として参画する場合、機関名に（認定課程）と付記すること。また、「役割・協力事項」には役割に応じて「実証講座実施」「プログラムの検討・開発」などと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▼組織として連携する機関を記載してください。（有識者として大学教員が参画する場合は、組織間の協定等に基づき参画する場合などを除き、当該教員が所属する大学は連携機関には含まれません）</a:t>
            </a: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▼枠が足りない場合には、３ページ目も使用して差し支えない。</a:t>
            </a:r>
            <a:endParaRPr lang="en-US" altLang="ja-JP" sz="1200" dirty="0">
              <a:solidFill>
                <a:srgbClr val="FFC000"/>
              </a:solidFill>
              <a:latin typeface="メイリオ" panose="020B0604030504040204" pitchFamily="50" charset="-128"/>
              <a:ea typeface="メイリオ" panose="020B0604030504040204" pitchFamily="50" charset="-128"/>
            </a:endParaRPr>
          </a:p>
        </p:txBody>
      </p:sp>
      <p:grpSp>
        <p:nvGrpSpPr>
          <p:cNvPr id="9" name="グループ化 8">
            <a:extLst>
              <a:ext uri="{FF2B5EF4-FFF2-40B4-BE49-F238E27FC236}">
                <a16:creationId xmlns:a16="http://schemas.microsoft.com/office/drawing/2014/main" id="{D36912CF-52BF-499A-8746-F526579A1A51}"/>
              </a:ext>
            </a:extLst>
          </p:cNvPr>
          <p:cNvGrpSpPr/>
          <p:nvPr/>
        </p:nvGrpSpPr>
        <p:grpSpPr>
          <a:xfrm>
            <a:off x="0" y="0"/>
            <a:ext cx="9906000" cy="369332"/>
            <a:chOff x="0" y="0"/>
            <a:chExt cx="9906000" cy="369332"/>
          </a:xfrm>
        </p:grpSpPr>
        <p:sp>
          <p:nvSpPr>
            <p:cNvPr id="14" name="正方形/長方形 13">
              <a:extLst>
                <a:ext uri="{FF2B5EF4-FFF2-40B4-BE49-F238E27FC236}">
                  <a16:creationId xmlns:a16="http://schemas.microsoft.com/office/drawing/2014/main" id="{D8228053-6836-48B2-9FE1-231001FAA351}"/>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0AED8405-3B2F-43DC-A829-C90302155DA4}"/>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2</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392175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84770" y="453890"/>
            <a:ext cx="3276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当該地域において取組を進める意義①</a:t>
            </a:r>
          </a:p>
        </p:txBody>
      </p:sp>
      <p:sp>
        <p:nvSpPr>
          <p:cNvPr id="7" name="テキスト ボックス 6"/>
          <p:cNvSpPr txBox="1"/>
          <p:nvPr/>
        </p:nvSpPr>
        <p:spPr>
          <a:xfrm>
            <a:off x="776536" y="2202668"/>
            <a:ext cx="7272808" cy="3231654"/>
          </a:xfrm>
          <a:prstGeom prst="rect">
            <a:avLst/>
          </a:prstGeom>
          <a:noFill/>
          <a:ln>
            <a:solidFill>
              <a:schemeClr val="tx2">
                <a:lumMod val="40000"/>
                <a:lumOff val="60000"/>
              </a:schemeClr>
            </a:solidFill>
            <a:prstDash val="dash"/>
          </a:ln>
        </p:spPr>
        <p:txBody>
          <a:bodyPr wrap="square" rtlCol="0">
            <a:spAutoFit/>
          </a:bodyPr>
          <a:lstStyle/>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▼様式自由（次頁と併せて２枚で上記項目を記載すること。）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▼当該地域での取組推進の必要性について記載すること。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indent="-360000"/>
            <a:r>
              <a:rPr lang="ja-JP" altLang="en-US" sz="1200" dirty="0">
                <a:solidFill>
                  <a:srgbClr val="FFC000"/>
                </a:solidFill>
                <a:latin typeface="メイリオ" panose="020B0604030504040204" pitchFamily="50" charset="-128"/>
                <a:ea typeface="メイリオ" panose="020B0604030504040204" pitchFamily="50" charset="-128"/>
              </a:rPr>
              <a:t>また、その際、コロナ禍を踏まえた、当該地域における専修学校の外国人留学生の状況（在籍数やその傾向）など定量的なエビデンスなどを明確にすること。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▼さらに、地域の行政機関が策定する方針（</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）や地域の成長産業との関連性などを踏まえて説明すること。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地域の行政機関が策定する計画や方針の該当箇所の抜粋を記載する場合には、</a:t>
            </a:r>
            <a:r>
              <a:rPr lang="zh-TW" altLang="en-US" sz="1200" dirty="0">
                <a:solidFill>
                  <a:srgbClr val="FFC000"/>
                </a:solidFill>
                <a:latin typeface="メイリオ" panose="020B0604030504040204" pitchFamily="50" charset="-128"/>
                <a:ea typeface="メイリオ" panose="020B0604030504040204" pitchFamily="50" charset="-128"/>
              </a:rPr>
              <a:t>企画提案書</a:t>
            </a:r>
            <a:r>
              <a:rPr lang="ja-JP" altLang="en-US" sz="1200" dirty="0">
                <a:solidFill>
                  <a:srgbClr val="FFC000"/>
                </a:solidFill>
                <a:latin typeface="メイリオ" panose="020B0604030504040204" pitchFamily="50" charset="-128"/>
                <a:ea typeface="メイリオ" panose="020B0604030504040204" pitchFamily="50" charset="-128"/>
              </a:rPr>
              <a:t>最終頁を活用すること。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▼これまで同種の事業に取組んできた団体は、これまでの取組から得られた成果や新たな課題を明確にし、成果を向上する又は新たな課題に対応する取組であることを説明すること。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▼記載する文字は、ﾒｲﾘｵ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１１ポイント以上とすること。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ja-JP" altLang="en-US" sz="1200" dirty="0">
              <a:solidFill>
                <a:srgbClr val="FFC000"/>
              </a:solidFill>
              <a:latin typeface="メイリオ" panose="020B0604030504040204" pitchFamily="50" charset="-128"/>
              <a:ea typeface="メイリオ" panose="020B0604030504040204" pitchFamily="50" charset="-128"/>
            </a:endParaRPr>
          </a:p>
        </p:txBody>
      </p:sp>
      <p:sp>
        <p:nvSpPr>
          <p:cNvPr id="8" name="正方形/長方形 7"/>
          <p:cNvSpPr/>
          <p:nvPr/>
        </p:nvSpPr>
        <p:spPr>
          <a:xfrm>
            <a:off x="488504" y="892487"/>
            <a:ext cx="2756271" cy="406263"/>
          </a:xfrm>
          <a:prstGeom prst="rect">
            <a:avLst/>
          </a:prstGeom>
          <a:solidFill>
            <a:schemeClr val="accent4">
              <a:lumMod val="40000"/>
              <a:lumOff val="60000"/>
            </a:schemeClr>
          </a:solidFill>
          <a:ln>
            <a:solidFill>
              <a:srgbClr val="CCC1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latin typeface="メイリオ" panose="020B0604030504040204" pitchFamily="50" charset="-128"/>
                <a:ea typeface="メイリオ" panose="020B0604030504040204" pitchFamily="50" charset="-128"/>
              </a:rPr>
              <a:t>外国人留学生の受け入れ推進に</a:t>
            </a:r>
            <a:endParaRPr kumimoji="1" lang="en-US" altLang="ja-JP" sz="1100" b="1" dirty="0">
              <a:latin typeface="メイリオ" panose="020B0604030504040204" pitchFamily="50" charset="-128"/>
              <a:ea typeface="メイリオ" panose="020B0604030504040204" pitchFamily="50" charset="-128"/>
            </a:endParaRPr>
          </a:p>
          <a:p>
            <a:pPr algn="ctr"/>
            <a:r>
              <a:rPr kumimoji="1" lang="ja-JP" altLang="en-US" sz="1100" b="1" dirty="0">
                <a:latin typeface="メイリオ" panose="020B0604030504040204" pitchFamily="50" charset="-128"/>
                <a:ea typeface="メイリオ" panose="020B0604030504040204" pitchFamily="50" charset="-128"/>
              </a:rPr>
              <a:t>向けたターゲット国（地域）</a:t>
            </a:r>
          </a:p>
        </p:txBody>
      </p:sp>
      <p:sp>
        <p:nvSpPr>
          <p:cNvPr id="9" name="正方形/長方形 8"/>
          <p:cNvSpPr/>
          <p:nvPr/>
        </p:nvSpPr>
        <p:spPr>
          <a:xfrm>
            <a:off x="3312405" y="902751"/>
            <a:ext cx="1980000" cy="396000"/>
          </a:xfrm>
          <a:prstGeom prst="rect">
            <a:avLst/>
          </a:prstGeom>
          <a:solidFill>
            <a:schemeClr val="bg1"/>
          </a:solid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5374550" y="902751"/>
            <a:ext cx="1980000" cy="396000"/>
          </a:xfrm>
          <a:prstGeom prst="rect">
            <a:avLst/>
          </a:prstGeom>
          <a:solidFill>
            <a:schemeClr val="bg1"/>
          </a:solid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7422180" y="902751"/>
            <a:ext cx="1980000" cy="396000"/>
          </a:xfrm>
          <a:prstGeom prst="rect">
            <a:avLst/>
          </a:prstGeom>
          <a:solidFill>
            <a:schemeClr val="bg1"/>
          </a:solid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488504" y="1359952"/>
            <a:ext cx="2776848" cy="417934"/>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latin typeface="メイリオ" panose="020B0604030504040204" pitchFamily="50" charset="-128"/>
                <a:ea typeface="メイリオ" panose="020B0604030504040204" pitchFamily="50" charset="-128"/>
              </a:rPr>
              <a:t>外国人留学生の受け入れ推進</a:t>
            </a:r>
            <a:endParaRPr kumimoji="1" lang="en-US" altLang="ja-JP" sz="1100" b="1" dirty="0">
              <a:latin typeface="メイリオ" panose="020B0604030504040204" pitchFamily="50" charset="-128"/>
              <a:ea typeface="メイリオ" panose="020B0604030504040204" pitchFamily="50" charset="-128"/>
            </a:endParaRPr>
          </a:p>
          <a:p>
            <a:pPr algn="ctr"/>
            <a:r>
              <a:rPr kumimoji="1" lang="ja-JP" altLang="en-US" sz="1100" b="1" dirty="0">
                <a:latin typeface="メイリオ" panose="020B0604030504040204" pitchFamily="50" charset="-128"/>
                <a:ea typeface="メイリオ" panose="020B0604030504040204" pitchFamily="50" charset="-128"/>
              </a:rPr>
              <a:t>に向けたターゲット</a:t>
            </a:r>
            <a:r>
              <a:rPr lang="ja-JP" altLang="en-US" sz="1100" b="1" dirty="0">
                <a:latin typeface="メイリオ" panose="020B0604030504040204" pitchFamily="50" charset="-128"/>
                <a:ea typeface="メイリオ" panose="020B0604030504040204" pitchFamily="50" charset="-128"/>
              </a:rPr>
              <a:t>分野</a:t>
            </a:r>
            <a:endParaRPr kumimoji="1" lang="ja-JP" altLang="en-US" sz="1100" b="1" dirty="0">
              <a:latin typeface="メイリオ" panose="020B0604030504040204" pitchFamily="50" charset="-128"/>
              <a:ea typeface="メイリオ" panose="020B0604030504040204" pitchFamily="50" charset="-128"/>
            </a:endParaRPr>
          </a:p>
        </p:txBody>
      </p:sp>
      <p:sp>
        <p:nvSpPr>
          <p:cNvPr id="13" name="正方形/長方形 12"/>
          <p:cNvSpPr/>
          <p:nvPr/>
        </p:nvSpPr>
        <p:spPr>
          <a:xfrm>
            <a:off x="3312405" y="1359951"/>
            <a:ext cx="1980000" cy="396000"/>
          </a:xfrm>
          <a:prstGeom prst="rect">
            <a:avLst/>
          </a:prstGeom>
          <a:solidFill>
            <a:schemeClr val="bg1"/>
          </a:solid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○○分野</a:t>
            </a:r>
            <a:endParaRPr kumimoji="1"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5374550" y="1357464"/>
            <a:ext cx="1980000" cy="396000"/>
          </a:xfrm>
          <a:prstGeom prst="rect">
            <a:avLst/>
          </a:prstGeom>
          <a:solidFill>
            <a:schemeClr val="bg1"/>
          </a:solid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○○分野</a:t>
            </a:r>
            <a:endParaRPr kumimoji="1"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7422180" y="1359227"/>
            <a:ext cx="1980000" cy="396000"/>
          </a:xfrm>
          <a:prstGeom prst="rect">
            <a:avLst/>
          </a:prstGeom>
          <a:solidFill>
            <a:schemeClr val="bg1"/>
          </a:solidFill>
          <a:ln w="38100" cmpd="dbl">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○○分野</a:t>
            </a:r>
            <a:endParaRPr kumimoji="1" lang="ja-JP" altLang="en-US" sz="14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角丸四角形 6"/>
          <p:cNvSpPr/>
          <p:nvPr/>
        </p:nvSpPr>
        <p:spPr>
          <a:xfrm>
            <a:off x="5278412" y="382787"/>
            <a:ext cx="4225652" cy="374871"/>
          </a:xfrm>
          <a:prstGeom prst="roundRect">
            <a:avLst/>
          </a:prstGeom>
          <a:solidFill>
            <a:schemeClr val="bg1"/>
          </a:solidFill>
          <a:ln w="31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dirty="0">
                <a:solidFill>
                  <a:srgbClr val="FFC000"/>
                </a:solidFill>
                <a:latin typeface="メイリオ" panose="020B0604030504040204" pitchFamily="50" charset="-128"/>
                <a:ea typeface="メイリオ" panose="020B0604030504040204" pitchFamily="50" charset="-128"/>
              </a:rPr>
              <a:t>※</a:t>
            </a:r>
            <a:r>
              <a:rPr lang="ja-JP" altLang="en-US" sz="900" dirty="0">
                <a:solidFill>
                  <a:srgbClr val="FFC000"/>
                </a:solidFill>
                <a:latin typeface="メイリオ" panose="020B0604030504040204" pitchFamily="50" charset="-128"/>
                <a:ea typeface="メイリオ" panose="020B0604030504040204" pitchFamily="50" charset="-128"/>
              </a:rPr>
              <a:t>戦略的受け入れのターゲット国（３か国まで）、並びにターゲット分野（３分野まで）を記載すること。</a:t>
            </a:r>
          </a:p>
        </p:txBody>
      </p:sp>
      <p:grpSp>
        <p:nvGrpSpPr>
          <p:cNvPr id="17" name="グループ化 16">
            <a:extLst>
              <a:ext uri="{FF2B5EF4-FFF2-40B4-BE49-F238E27FC236}">
                <a16:creationId xmlns:a16="http://schemas.microsoft.com/office/drawing/2014/main" id="{CE4B9763-93C3-4C41-A71F-D519F3951B4B}"/>
              </a:ext>
            </a:extLst>
          </p:cNvPr>
          <p:cNvGrpSpPr/>
          <p:nvPr/>
        </p:nvGrpSpPr>
        <p:grpSpPr>
          <a:xfrm>
            <a:off x="0" y="0"/>
            <a:ext cx="9906000" cy="369332"/>
            <a:chOff x="0" y="0"/>
            <a:chExt cx="9906000" cy="369332"/>
          </a:xfrm>
        </p:grpSpPr>
        <p:sp>
          <p:nvSpPr>
            <p:cNvPr id="19" name="正方形/長方形 18">
              <a:extLst>
                <a:ext uri="{FF2B5EF4-FFF2-40B4-BE49-F238E27FC236}">
                  <a16:creationId xmlns:a16="http://schemas.microsoft.com/office/drawing/2014/main" id="{19C4EC21-9C83-4118-9F7F-D121EBE96FAB}"/>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1" name="テキスト ボックス 20">
              <a:extLst>
                <a:ext uri="{FF2B5EF4-FFF2-40B4-BE49-F238E27FC236}">
                  <a16:creationId xmlns:a16="http://schemas.microsoft.com/office/drawing/2014/main" id="{D0EE285E-2E63-4DF1-B1DE-08740FF35FF9}"/>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3</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071447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347" y="476672"/>
            <a:ext cx="3276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当該地域において取組を進める意義②</a:t>
            </a:r>
          </a:p>
        </p:txBody>
      </p:sp>
      <p:sp>
        <p:nvSpPr>
          <p:cNvPr id="9" name="テキスト ボックス 8"/>
          <p:cNvSpPr txBox="1"/>
          <p:nvPr/>
        </p:nvSpPr>
        <p:spPr>
          <a:xfrm>
            <a:off x="776536" y="2202668"/>
            <a:ext cx="7272808" cy="3231654"/>
          </a:xfrm>
          <a:prstGeom prst="rect">
            <a:avLst/>
          </a:prstGeom>
          <a:noFill/>
          <a:ln>
            <a:solidFill>
              <a:schemeClr val="tx2">
                <a:lumMod val="40000"/>
                <a:lumOff val="60000"/>
              </a:schemeClr>
            </a:solidFill>
            <a:prstDash val="dash"/>
          </a:ln>
        </p:spPr>
        <p:txBody>
          <a:bodyPr wrap="square" rtlCol="0">
            <a:spAutoFit/>
          </a:bodyPr>
          <a:lstStyle/>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▼様式自由（前項と併せて２枚で上記項目を記載すること。）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▼当該地域での取組推進の必要性について記載すること。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indent="-360000"/>
            <a:r>
              <a:rPr lang="ja-JP" altLang="en-US" sz="1200" dirty="0">
                <a:solidFill>
                  <a:srgbClr val="FFC000"/>
                </a:solidFill>
                <a:latin typeface="メイリオ" panose="020B0604030504040204" pitchFamily="50" charset="-128"/>
                <a:ea typeface="メイリオ" panose="020B0604030504040204" pitchFamily="50" charset="-128"/>
              </a:rPr>
              <a:t>また、その際、コロナ禍を踏まえた、当該地域における専修学校の外国人留学生の状況（在籍数やその傾向）など定量的なエビデンスなどを明確にすること。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▼さらに、地域の行政機関が策定する方針（</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）や地域の成長産業との関連性などを踏まえて説明すること。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地域の行政機関が策定する計画や方針の該当箇所を抜粋を記載する場合には、</a:t>
            </a:r>
            <a:r>
              <a:rPr lang="zh-TW" altLang="en-US" sz="1200" dirty="0">
                <a:solidFill>
                  <a:srgbClr val="FFC000"/>
                </a:solidFill>
                <a:latin typeface="メイリオ" panose="020B0604030504040204" pitchFamily="50" charset="-128"/>
                <a:ea typeface="メイリオ" panose="020B0604030504040204" pitchFamily="50" charset="-128"/>
              </a:rPr>
              <a:t>企画提案書</a:t>
            </a:r>
            <a:r>
              <a:rPr lang="ja-JP" altLang="en-US" sz="1200" dirty="0">
                <a:solidFill>
                  <a:srgbClr val="FFC000"/>
                </a:solidFill>
                <a:latin typeface="メイリオ" panose="020B0604030504040204" pitchFamily="50" charset="-128"/>
                <a:ea typeface="メイリオ" panose="020B0604030504040204" pitchFamily="50" charset="-128"/>
              </a:rPr>
              <a:t>最終頁を活用すること。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▼これまで同種の事業に取組んできた団体は、これまでの取組から得られた成果や新たな課題を明確にし、成果を向上する又は新たな課題に対応する取組であることを説明すること。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▼記載する文字は、ﾒｲﾘｵ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１１ポイント以上とすること。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ja-JP" altLang="en-US" sz="1200" dirty="0">
              <a:solidFill>
                <a:srgbClr val="FFC000"/>
              </a:solidFill>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95246D6A-BEA5-464A-8B48-11F68ED2BAA7}"/>
              </a:ext>
            </a:extLst>
          </p:cNvPr>
          <p:cNvGrpSpPr/>
          <p:nvPr/>
        </p:nvGrpSpPr>
        <p:grpSpPr>
          <a:xfrm>
            <a:off x="0" y="0"/>
            <a:ext cx="9906000" cy="369332"/>
            <a:chOff x="0" y="0"/>
            <a:chExt cx="9906000" cy="369332"/>
          </a:xfrm>
        </p:grpSpPr>
        <p:sp>
          <p:nvSpPr>
            <p:cNvPr id="11" name="正方形/長方形 10">
              <a:extLst>
                <a:ext uri="{FF2B5EF4-FFF2-40B4-BE49-F238E27FC236}">
                  <a16:creationId xmlns:a16="http://schemas.microsoft.com/office/drawing/2014/main" id="{9F27F645-AE03-4F76-A329-9FC54C0CBC07}"/>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2" name="テキスト ボックス 11">
              <a:extLst>
                <a:ext uri="{FF2B5EF4-FFF2-40B4-BE49-F238E27FC236}">
                  <a16:creationId xmlns:a16="http://schemas.microsoft.com/office/drawing/2014/main" id="{EDEB4BC2-A78A-4924-B303-A2E3387AE2E4}"/>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4</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801830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564648"/>
            <a:ext cx="2592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lumMod val="50000"/>
                  </a:schemeClr>
                </a:solidFill>
                <a:latin typeface="メイリオ" panose="020B0604030504040204" pitchFamily="50" charset="-128"/>
                <a:ea typeface="メイリオ" panose="020B0604030504040204" pitchFamily="50" charset="-128"/>
              </a:rPr>
              <a:t>実施する取組の具体的内容①</a:t>
            </a:r>
            <a:endParaRPr lang="en-US" altLang="ja-JP" sz="1400" b="1"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733312" y="1412776"/>
            <a:ext cx="8280000" cy="4893647"/>
          </a:xfrm>
          <a:prstGeom prst="rect">
            <a:avLst/>
          </a:prstGeom>
          <a:noFill/>
          <a:ln>
            <a:solidFill>
              <a:schemeClr val="tx2">
                <a:lumMod val="40000"/>
                <a:lumOff val="60000"/>
              </a:schemeClr>
            </a:solidFill>
            <a:prstDash val="dash"/>
          </a:ln>
        </p:spPr>
        <p:txBody>
          <a:bodyPr wrap="square" rtlCol="0">
            <a:spAutoFit/>
          </a:bodyPr>
          <a:lstStyle/>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▼受け入れ体制整備に向けて実施する取組を、実施する段階（①入学前、②在学中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教育指導</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 、③在学中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在籍管理、生活支援サポート）、④就職支援等）を明確に記載し、本事業で実施する内容を具体的に記載すること。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　</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▼どのような課題にどのように対応し、何を（又はどのような状況になることを）目指すのかについて、具体的に記載すること。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▼留学生数の増加、留学生の就職率の向上や海外の教育機関等との提携協約の締結など定量的なＫＰＩ（</a:t>
            </a:r>
            <a:r>
              <a:rPr lang="en-US" altLang="ja-JP" sz="1200" dirty="0">
                <a:solidFill>
                  <a:srgbClr val="FFC000"/>
                </a:solidFill>
                <a:latin typeface="メイリオ" panose="020B0604030504040204" pitchFamily="50" charset="-128"/>
                <a:ea typeface="メイリオ" panose="020B0604030504040204" pitchFamily="50" charset="-128"/>
              </a:rPr>
              <a:t>Key Performance Indicator</a:t>
            </a:r>
            <a:r>
              <a:rPr lang="ja-JP" altLang="en-US" sz="1200" dirty="0">
                <a:solidFill>
                  <a:srgbClr val="FFC000"/>
                </a:solidFill>
                <a:latin typeface="メイリオ" panose="020B0604030504040204" pitchFamily="50" charset="-128"/>
                <a:ea typeface="メイリオ" panose="020B0604030504040204" pitchFamily="50" charset="-128"/>
              </a:rPr>
              <a:t>／成果指標又は重要業績指標）を定め、事業終了後の目指すべき指標を定めること。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取組内容の例示（新型コロナウイルスの長期化や新たな危機に備える観点からも、留学生をトータルパッケージで支援する仕組みとするため、①～④の全ての取組を行う提案を優先的に採択する。）</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①　入学前（例：専門学校入学前の留学希望生に対し、</a:t>
            </a:r>
            <a:r>
              <a:rPr lang="en-US" altLang="ja-JP" sz="1200" dirty="0">
                <a:solidFill>
                  <a:srgbClr val="FFC000"/>
                </a:solidFill>
                <a:latin typeface="メイリオ" panose="020B0604030504040204" pitchFamily="50" charset="-128"/>
                <a:ea typeface="メイリオ" panose="020B0604030504040204" pitchFamily="50" charset="-128"/>
              </a:rPr>
              <a:t>web</a:t>
            </a:r>
            <a:r>
              <a:rPr lang="ja-JP" altLang="en-US" sz="1200" dirty="0">
                <a:solidFill>
                  <a:srgbClr val="FFC000"/>
                </a:solidFill>
                <a:latin typeface="メイリオ" panose="020B0604030504040204" pitchFamily="50" charset="-128"/>
                <a:ea typeface="メイリオ" panose="020B0604030504040204" pitchFamily="50" charset="-128"/>
              </a:rPr>
              <a:t>サイトの構築、</a:t>
            </a:r>
            <a:r>
              <a:rPr lang="en-US" altLang="ja-JP" sz="1200" dirty="0">
                <a:solidFill>
                  <a:srgbClr val="FFC000"/>
                </a:solidFill>
                <a:latin typeface="メイリオ" panose="020B0604030504040204" pitchFamily="50" charset="-128"/>
                <a:ea typeface="メイリオ" panose="020B0604030504040204" pitchFamily="50" charset="-128"/>
              </a:rPr>
              <a:t>SNS</a:t>
            </a:r>
            <a:r>
              <a:rPr lang="ja-JP" altLang="en-US" sz="1200" dirty="0">
                <a:solidFill>
                  <a:srgbClr val="FFC000"/>
                </a:solidFill>
                <a:latin typeface="メイリオ" panose="020B0604030504040204" pitchFamily="50" charset="-128"/>
                <a:ea typeface="メイリオ" panose="020B0604030504040204" pitchFamily="50" charset="-128"/>
              </a:rPr>
              <a:t>の活用、各国の言語によるオンラインオープンキャンパス等による情報発信。）</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②　在学中（教育指導）（例：遠隔授業を駆使して、来日前の学習環境、ウィズコロナ、アフターコロナの日本における新しい日常についての学習支援。）</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③　在学中（在籍管理、生活支援サポート）（例：コロナ感染症流行下において、訪日に係る手続きの変化に対応するための支援を実施など留学生のサポート体制の整備。）</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④　就職支援等（例：就職先の新規開拓やマッチング体制の構築）</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▼記載する文字は、ﾒｲﾘｵ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１１ポイント以上とすること。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ja-JP" altLang="en-US" sz="1200" dirty="0">
              <a:solidFill>
                <a:srgbClr val="FFC000"/>
              </a:solidFill>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81E1F47C-A7BF-46C5-B8DE-CCAC6A99FFA7}"/>
              </a:ext>
            </a:extLst>
          </p:cNvPr>
          <p:cNvGrpSpPr/>
          <p:nvPr/>
        </p:nvGrpSpPr>
        <p:grpSpPr>
          <a:xfrm>
            <a:off x="0" y="0"/>
            <a:ext cx="9906000" cy="369332"/>
            <a:chOff x="0" y="0"/>
            <a:chExt cx="9906000" cy="369332"/>
          </a:xfrm>
        </p:grpSpPr>
        <p:sp>
          <p:nvSpPr>
            <p:cNvPr id="10" name="正方形/長方形 9">
              <a:extLst>
                <a:ext uri="{FF2B5EF4-FFF2-40B4-BE49-F238E27FC236}">
                  <a16:creationId xmlns:a16="http://schemas.microsoft.com/office/drawing/2014/main" id="{9447DE69-66C0-4C84-ABD3-D98DA98BC57E}"/>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30E13E3C-F934-4348-B199-EB6364A98692}"/>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5</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720442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564648"/>
            <a:ext cx="2592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rPr>
              <a:t>実施する取組の具体的内容②</a:t>
            </a:r>
            <a:endParaRPr kumimoji="1" lang="en-US" altLang="ja-JP"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733312" y="1412776"/>
            <a:ext cx="8280000" cy="4893647"/>
          </a:xfrm>
          <a:prstGeom prst="rect">
            <a:avLst/>
          </a:prstGeom>
          <a:noFill/>
          <a:ln>
            <a:solidFill>
              <a:schemeClr val="tx2">
                <a:lumMod val="40000"/>
                <a:lumOff val="60000"/>
              </a:schemeClr>
            </a:solidFill>
            <a:prstDash val="dash"/>
          </a:ln>
        </p:spPr>
        <p:txBody>
          <a:bodyPr wrap="square" rtlCol="0">
            <a:spAutoFit/>
          </a:bodyPr>
          <a:lstStyle/>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▼受け入れ体制整備に向けて実施する取組を、実施する段階（①入学前、②在学中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教育指導</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 、③在学中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在籍管理、生活支援サポート）、④就職支援等）を明確に記載し、本事業で実施する内容を具体的に記載すること。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　</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▼どのような課題にどのように対応し、何を（又はどのような状況になることを）目指すのかについて、具体的に記載すること。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▼留学生数の増加、留学生の就職率の向上や海外の教育機関等との提携協約の締結など定量的なＫＰＩ（</a:t>
            </a:r>
            <a:r>
              <a:rPr lang="en-US" altLang="ja-JP" sz="1200" dirty="0">
                <a:solidFill>
                  <a:srgbClr val="FFC000"/>
                </a:solidFill>
                <a:latin typeface="メイリオ" panose="020B0604030504040204" pitchFamily="50" charset="-128"/>
                <a:ea typeface="メイリオ" panose="020B0604030504040204" pitchFamily="50" charset="-128"/>
              </a:rPr>
              <a:t>Key Performance Indicator</a:t>
            </a:r>
            <a:r>
              <a:rPr lang="ja-JP" altLang="en-US" sz="1200" dirty="0">
                <a:solidFill>
                  <a:srgbClr val="FFC000"/>
                </a:solidFill>
                <a:latin typeface="メイリオ" panose="020B0604030504040204" pitchFamily="50" charset="-128"/>
                <a:ea typeface="メイリオ" panose="020B0604030504040204" pitchFamily="50" charset="-128"/>
              </a:rPr>
              <a:t>／成果指標又は重要業績指標）を定め、事業終了後の目指すべき指標を定めること。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取組内容の例示（新型コロナウイルスの長期化や新たな危機に備える観点からも、留学生をトータルパッケージで支援する仕組みとするため、①～④の全ての取組を行う提案を優先的に採択する。）</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①　入学前（例：専門学校入学前の留学希望生に対し、</a:t>
            </a:r>
            <a:r>
              <a:rPr lang="en-US" altLang="ja-JP" sz="1200" dirty="0">
                <a:solidFill>
                  <a:srgbClr val="FFC000"/>
                </a:solidFill>
                <a:latin typeface="メイリオ" panose="020B0604030504040204" pitchFamily="50" charset="-128"/>
                <a:ea typeface="メイリオ" panose="020B0604030504040204" pitchFamily="50" charset="-128"/>
              </a:rPr>
              <a:t>web</a:t>
            </a:r>
            <a:r>
              <a:rPr lang="ja-JP" altLang="en-US" sz="1200" dirty="0">
                <a:solidFill>
                  <a:srgbClr val="FFC000"/>
                </a:solidFill>
                <a:latin typeface="メイリオ" panose="020B0604030504040204" pitchFamily="50" charset="-128"/>
                <a:ea typeface="メイリオ" panose="020B0604030504040204" pitchFamily="50" charset="-128"/>
              </a:rPr>
              <a:t>サイトの構築、</a:t>
            </a:r>
            <a:r>
              <a:rPr lang="en-US" altLang="ja-JP" sz="1200" dirty="0">
                <a:solidFill>
                  <a:srgbClr val="FFC000"/>
                </a:solidFill>
                <a:latin typeface="メイリオ" panose="020B0604030504040204" pitchFamily="50" charset="-128"/>
                <a:ea typeface="メイリオ" panose="020B0604030504040204" pitchFamily="50" charset="-128"/>
              </a:rPr>
              <a:t>SNS</a:t>
            </a:r>
            <a:r>
              <a:rPr lang="ja-JP" altLang="en-US" sz="1200" dirty="0">
                <a:solidFill>
                  <a:srgbClr val="FFC000"/>
                </a:solidFill>
                <a:latin typeface="メイリオ" panose="020B0604030504040204" pitchFamily="50" charset="-128"/>
                <a:ea typeface="メイリオ" panose="020B0604030504040204" pitchFamily="50" charset="-128"/>
              </a:rPr>
              <a:t>の活用、各国の言語によるオンラインオープンキャンパス等による情報発信。）</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②　在学中（教育指導）（例：遠隔授業を駆使して、来日前の学習環境、ウィズコロナ、アフターコロナの日本における新しい日常についての学習支援。）</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③　在学中（在籍管理、生活支援サポート）（例：コロナ感染症流行下において、訪日に係る手続きの変化に対応するための支援を実施など留学生のサポート体制の整備。）</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④　就職支援等（例：就職先の新規開拓やマッチング体制の構築）</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▼記載する文字は、ﾒｲﾘｵ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１１ポイント以上とすること。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ja-JP" altLang="en-US" sz="1200" dirty="0">
              <a:solidFill>
                <a:srgbClr val="FFC000"/>
              </a:solidFill>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DE405ACB-E1E2-415B-AB91-6D7ED8958E95}"/>
              </a:ext>
            </a:extLst>
          </p:cNvPr>
          <p:cNvGrpSpPr/>
          <p:nvPr/>
        </p:nvGrpSpPr>
        <p:grpSpPr>
          <a:xfrm>
            <a:off x="0" y="0"/>
            <a:ext cx="9906000" cy="369332"/>
            <a:chOff x="0" y="0"/>
            <a:chExt cx="9906000" cy="369332"/>
          </a:xfrm>
        </p:grpSpPr>
        <p:sp>
          <p:nvSpPr>
            <p:cNvPr id="10" name="正方形/長方形 9">
              <a:extLst>
                <a:ext uri="{FF2B5EF4-FFF2-40B4-BE49-F238E27FC236}">
                  <a16:creationId xmlns:a16="http://schemas.microsoft.com/office/drawing/2014/main" id="{332DF92A-F55E-4A39-9D13-623DC6410185}"/>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2" name="テキスト ボックス 11">
              <a:extLst>
                <a:ext uri="{FF2B5EF4-FFF2-40B4-BE49-F238E27FC236}">
                  <a16:creationId xmlns:a16="http://schemas.microsoft.com/office/drawing/2014/main" id="{BA87E14E-3369-4F77-A6D2-4D312AD1D502}"/>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6</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018842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564648"/>
            <a:ext cx="2592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rPr>
              <a:t>実施する取組の具体的内容③</a:t>
            </a:r>
            <a:endParaRPr kumimoji="1" lang="en-US" altLang="ja-JP"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733312" y="1412776"/>
            <a:ext cx="8280000" cy="4893647"/>
          </a:xfrm>
          <a:prstGeom prst="rect">
            <a:avLst/>
          </a:prstGeom>
          <a:noFill/>
          <a:ln>
            <a:solidFill>
              <a:schemeClr val="tx2">
                <a:lumMod val="40000"/>
                <a:lumOff val="60000"/>
              </a:schemeClr>
            </a:solidFill>
            <a:prstDash val="dash"/>
          </a:ln>
        </p:spPr>
        <p:txBody>
          <a:bodyPr wrap="square" rtlCol="0">
            <a:spAutoFit/>
          </a:bodyPr>
          <a:lstStyle/>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▼受け入れ体制整備に向けて実施する取組を、実施する段階（①入学前、②在学中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教育指導</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 、③在学中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在籍管理、生活支援サポート）、④就職支援等）を明確に記載し、本事業で実施する内容を具体的に記載すること。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　</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▼どのような課題にどのように対応し、何を（又はどのような状況になることを）目指すのかについて、具体的に記載すること。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▼留学生数の増加、留学生の就職率の向上や海外の教育機関等との提携協約の締結など定量的なＫＰＩ（</a:t>
            </a:r>
            <a:r>
              <a:rPr lang="en-US" altLang="ja-JP" sz="1200" dirty="0">
                <a:solidFill>
                  <a:srgbClr val="FFC000"/>
                </a:solidFill>
                <a:latin typeface="メイリオ" panose="020B0604030504040204" pitchFamily="50" charset="-128"/>
                <a:ea typeface="メイリオ" panose="020B0604030504040204" pitchFamily="50" charset="-128"/>
              </a:rPr>
              <a:t>Key Performance Indicator</a:t>
            </a:r>
            <a:r>
              <a:rPr lang="ja-JP" altLang="en-US" sz="1200" dirty="0">
                <a:solidFill>
                  <a:srgbClr val="FFC000"/>
                </a:solidFill>
                <a:latin typeface="メイリオ" panose="020B0604030504040204" pitchFamily="50" charset="-128"/>
                <a:ea typeface="メイリオ" panose="020B0604030504040204" pitchFamily="50" charset="-128"/>
              </a:rPr>
              <a:t>／成果指標又は重要業績指標）を定め、事業終了後の目指すべき指標を定めること。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取組内容の例示（新型コロナウイルスの長期化や新たな危機に備える観点からも、留学生をトータルパッケージで支援する仕組みとするため、①～④の全ての取組を行う提案を優先的に採択する。）</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①　入学前（例：専門学校入学前の留学希望生に対し、</a:t>
            </a:r>
            <a:r>
              <a:rPr lang="en-US" altLang="ja-JP" sz="1200" dirty="0">
                <a:solidFill>
                  <a:srgbClr val="FFC000"/>
                </a:solidFill>
                <a:latin typeface="メイリオ" panose="020B0604030504040204" pitchFamily="50" charset="-128"/>
                <a:ea typeface="メイリオ" panose="020B0604030504040204" pitchFamily="50" charset="-128"/>
              </a:rPr>
              <a:t>web</a:t>
            </a:r>
            <a:r>
              <a:rPr lang="ja-JP" altLang="en-US" sz="1200" dirty="0">
                <a:solidFill>
                  <a:srgbClr val="FFC000"/>
                </a:solidFill>
                <a:latin typeface="メイリオ" panose="020B0604030504040204" pitchFamily="50" charset="-128"/>
                <a:ea typeface="メイリオ" panose="020B0604030504040204" pitchFamily="50" charset="-128"/>
              </a:rPr>
              <a:t>サイトの構築、</a:t>
            </a:r>
            <a:r>
              <a:rPr lang="en-US" altLang="ja-JP" sz="1200" dirty="0">
                <a:solidFill>
                  <a:srgbClr val="FFC000"/>
                </a:solidFill>
                <a:latin typeface="メイリオ" panose="020B0604030504040204" pitchFamily="50" charset="-128"/>
                <a:ea typeface="メイリオ" panose="020B0604030504040204" pitchFamily="50" charset="-128"/>
              </a:rPr>
              <a:t>SNS</a:t>
            </a:r>
            <a:r>
              <a:rPr lang="ja-JP" altLang="en-US" sz="1200" dirty="0">
                <a:solidFill>
                  <a:srgbClr val="FFC000"/>
                </a:solidFill>
                <a:latin typeface="メイリオ" panose="020B0604030504040204" pitchFamily="50" charset="-128"/>
                <a:ea typeface="メイリオ" panose="020B0604030504040204" pitchFamily="50" charset="-128"/>
              </a:rPr>
              <a:t>の活用、各国の言語によるオンラインオープンキャンパス等による情報発信。）</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②　在学中（教育指導）（例：遠隔授業を駆使して、来日前の学習環境、ウィズコロナ、アフターコロナの日本における新しい日常についての学習支援。）</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③　在学中（在籍管理、生活支援サポート）（例：コロナ感染症流行下において、訪日に係る手続きの変化に対応するための支援を実施など留学生のサポート体制の整備。）</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④　就職支援等（例：就職先の新規開拓やマッチング体制の構築）</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▼記載する文字は、ﾒｲﾘｵ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１１ポイント以上とすること。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ja-JP" altLang="en-US" sz="1200" dirty="0">
              <a:solidFill>
                <a:srgbClr val="FFC000"/>
              </a:solidFill>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6A96F2F7-1DB1-4EF9-B03C-4C02368562EF}"/>
              </a:ext>
            </a:extLst>
          </p:cNvPr>
          <p:cNvGrpSpPr/>
          <p:nvPr/>
        </p:nvGrpSpPr>
        <p:grpSpPr>
          <a:xfrm>
            <a:off x="0" y="0"/>
            <a:ext cx="9906000" cy="369332"/>
            <a:chOff x="0" y="0"/>
            <a:chExt cx="9906000" cy="369332"/>
          </a:xfrm>
        </p:grpSpPr>
        <p:sp>
          <p:nvSpPr>
            <p:cNvPr id="10" name="正方形/長方形 9">
              <a:extLst>
                <a:ext uri="{FF2B5EF4-FFF2-40B4-BE49-F238E27FC236}">
                  <a16:creationId xmlns:a16="http://schemas.microsoft.com/office/drawing/2014/main" id="{570400A9-3008-4AE2-BBE3-4589BB49C13F}"/>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2" name="テキスト ボックス 11">
              <a:extLst>
                <a:ext uri="{FF2B5EF4-FFF2-40B4-BE49-F238E27FC236}">
                  <a16:creationId xmlns:a16="http://schemas.microsoft.com/office/drawing/2014/main" id="{D079F2A0-F6DA-457A-A62B-4AB51B786FA4}"/>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7</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663800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564648"/>
            <a:ext cx="2592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rPr>
              <a:t>実施する取組の具体的内容④</a:t>
            </a:r>
            <a:endParaRPr kumimoji="1" lang="en-US" altLang="ja-JP"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733312" y="1412776"/>
            <a:ext cx="8280000" cy="4893647"/>
          </a:xfrm>
          <a:prstGeom prst="rect">
            <a:avLst/>
          </a:prstGeom>
          <a:noFill/>
          <a:ln>
            <a:solidFill>
              <a:schemeClr val="tx2">
                <a:lumMod val="40000"/>
                <a:lumOff val="60000"/>
              </a:schemeClr>
            </a:solidFill>
            <a:prstDash val="dash"/>
          </a:ln>
        </p:spPr>
        <p:txBody>
          <a:bodyPr wrap="square" rtlCol="0">
            <a:spAutoFit/>
          </a:bodyPr>
          <a:lstStyle/>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▼受け入れ体制整備に向けて実施する取組を、実施する段階（①入学前、②在学中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教育指導</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 、③在学中</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在籍管理、生活支援サポート）、④就職支援等）を明確に記載し、本事業で実施する内容を具体的に記載すること。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　</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▼どのような課題にどのように対応し、何を（又はどのような状況になることを）目指すのかについて、具体的に記載すること。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▼留学生数の増加、留学生の就職率の向上や海外の教育機関等との提携協約の締結など定量的なＫＰＩ（</a:t>
            </a:r>
            <a:r>
              <a:rPr lang="en-US" altLang="ja-JP" sz="1200" dirty="0">
                <a:solidFill>
                  <a:srgbClr val="FFC000"/>
                </a:solidFill>
                <a:latin typeface="メイリオ" panose="020B0604030504040204" pitchFamily="50" charset="-128"/>
                <a:ea typeface="メイリオ" panose="020B0604030504040204" pitchFamily="50" charset="-128"/>
              </a:rPr>
              <a:t>Key Performance Indicator</a:t>
            </a:r>
            <a:r>
              <a:rPr lang="ja-JP" altLang="en-US" sz="1200" dirty="0">
                <a:solidFill>
                  <a:srgbClr val="FFC000"/>
                </a:solidFill>
                <a:latin typeface="メイリオ" panose="020B0604030504040204" pitchFamily="50" charset="-128"/>
                <a:ea typeface="メイリオ" panose="020B0604030504040204" pitchFamily="50" charset="-128"/>
              </a:rPr>
              <a:t>／成果指標又は重要業績指標）を定め、事業終了後の目指すべき指標を定めること。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取組内容の例示（新型コロナウイルスの長期化や新たな危機に備える観点からも、留学生をトータルパッケージで支援する仕組みとするため、①～④の全ての取組を行う提案を優先的に採択する。）</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①　入学前（例：専門学校入学前の留学希望生に対し、</a:t>
            </a:r>
            <a:r>
              <a:rPr lang="en-US" altLang="ja-JP" sz="1200" dirty="0">
                <a:solidFill>
                  <a:srgbClr val="FFC000"/>
                </a:solidFill>
                <a:latin typeface="メイリオ" panose="020B0604030504040204" pitchFamily="50" charset="-128"/>
                <a:ea typeface="メイリオ" panose="020B0604030504040204" pitchFamily="50" charset="-128"/>
              </a:rPr>
              <a:t>web</a:t>
            </a:r>
            <a:r>
              <a:rPr lang="ja-JP" altLang="en-US" sz="1200" dirty="0">
                <a:solidFill>
                  <a:srgbClr val="FFC000"/>
                </a:solidFill>
                <a:latin typeface="メイリオ" panose="020B0604030504040204" pitchFamily="50" charset="-128"/>
                <a:ea typeface="メイリオ" panose="020B0604030504040204" pitchFamily="50" charset="-128"/>
              </a:rPr>
              <a:t>サイトの構築、</a:t>
            </a:r>
            <a:r>
              <a:rPr lang="en-US" altLang="ja-JP" sz="1200" dirty="0">
                <a:solidFill>
                  <a:srgbClr val="FFC000"/>
                </a:solidFill>
                <a:latin typeface="メイリオ" panose="020B0604030504040204" pitchFamily="50" charset="-128"/>
                <a:ea typeface="メイリオ" panose="020B0604030504040204" pitchFamily="50" charset="-128"/>
              </a:rPr>
              <a:t>SNS</a:t>
            </a:r>
            <a:r>
              <a:rPr lang="ja-JP" altLang="en-US" sz="1200" dirty="0">
                <a:solidFill>
                  <a:srgbClr val="FFC000"/>
                </a:solidFill>
                <a:latin typeface="メイリオ" panose="020B0604030504040204" pitchFamily="50" charset="-128"/>
                <a:ea typeface="メイリオ" panose="020B0604030504040204" pitchFamily="50" charset="-128"/>
              </a:rPr>
              <a:t>の活用、各国の言語によるオンラインオープンキャンパス等による情報発信。）</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②　在学中（教育指導）（例：遠隔授業を駆使して、来日前の学習環境、ウィズコロナ、アフターコロナの日本における新しい日常についての学習支援。）</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③　在学中（在籍管理、生活支援サポート）（例：コロナ感染症流行下において、訪日に係る手続きの変化に対応するための支援を実施など留学生のサポート体制の整備。）</a:t>
            </a: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④　就職支援等（例：就職先の新規開拓やマッチング体制の構築）</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▼記載する文字は、ﾒｲﾘｵ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１１ポイント以上とすること。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ja-JP" altLang="en-US" sz="1200" dirty="0">
              <a:solidFill>
                <a:srgbClr val="FFC000"/>
              </a:solidFill>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0E8C03A9-8F8C-4B25-AA42-3E27BB69F160}"/>
              </a:ext>
            </a:extLst>
          </p:cNvPr>
          <p:cNvGrpSpPr/>
          <p:nvPr/>
        </p:nvGrpSpPr>
        <p:grpSpPr>
          <a:xfrm>
            <a:off x="0" y="0"/>
            <a:ext cx="9906000" cy="369332"/>
            <a:chOff x="0" y="0"/>
            <a:chExt cx="9906000" cy="369332"/>
          </a:xfrm>
        </p:grpSpPr>
        <p:sp>
          <p:nvSpPr>
            <p:cNvPr id="11" name="正方形/長方形 10">
              <a:extLst>
                <a:ext uri="{FF2B5EF4-FFF2-40B4-BE49-F238E27FC236}">
                  <a16:creationId xmlns:a16="http://schemas.microsoft.com/office/drawing/2014/main" id="{BA81DBCF-4EBD-493F-9213-0C2BD3F2E51B}"/>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2" name="テキスト ボックス 11">
              <a:extLst>
                <a:ext uri="{FF2B5EF4-FFF2-40B4-BE49-F238E27FC236}">
                  <a16:creationId xmlns:a16="http://schemas.microsoft.com/office/drawing/2014/main" id="{65D7BAEE-E673-4B87-9531-1227F8A210F8}"/>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8</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3218927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9" y="564648"/>
            <a:ext cx="2592000" cy="288000"/>
          </a:xfrm>
          <a:prstGeom prst="roundRect">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rPr>
              <a:t>事業実施の年次計画</a:t>
            </a:r>
            <a:endParaRPr kumimoji="1" lang="en-US" altLang="ja-JP" sz="14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28034" y="6453336"/>
            <a:ext cx="3340790" cy="276999"/>
          </a:xfrm>
          <a:prstGeom prst="rect">
            <a:avLst/>
          </a:prstGeom>
          <a:noFill/>
        </p:spPr>
        <p:txBody>
          <a:bodyPr wrap="square" rtlCol="0">
            <a:spAutoFit/>
          </a:bodyPr>
          <a:lstStyle/>
          <a:p>
            <a:pPr algn="ctr"/>
            <a:r>
              <a:rPr lang="ja-JP" altLang="en-US" sz="1200" dirty="0">
                <a:latin typeface="+mn-ea"/>
              </a:rPr>
              <a:t>所要経費：○○千円</a:t>
            </a:r>
            <a:endParaRPr kumimoji="1" lang="ja-JP" altLang="en-US" sz="1200" dirty="0">
              <a:latin typeface="+mn-ea"/>
            </a:endParaRPr>
          </a:p>
        </p:txBody>
      </p:sp>
      <p:sp>
        <p:nvSpPr>
          <p:cNvPr id="12" name="テキスト ボックス 11"/>
          <p:cNvSpPr txBox="1"/>
          <p:nvPr/>
        </p:nvSpPr>
        <p:spPr>
          <a:xfrm>
            <a:off x="3412410" y="6464369"/>
            <a:ext cx="3340790" cy="276999"/>
          </a:xfrm>
          <a:prstGeom prst="rect">
            <a:avLst/>
          </a:prstGeom>
          <a:noFill/>
        </p:spPr>
        <p:txBody>
          <a:bodyPr wrap="square" rtlCol="0">
            <a:spAutoFit/>
          </a:bodyPr>
          <a:lstStyle/>
          <a:p>
            <a:pPr algn="ctr"/>
            <a:r>
              <a:rPr lang="ja-JP" altLang="en-US" sz="1200" dirty="0">
                <a:latin typeface="+mn-ea"/>
              </a:rPr>
              <a:t>所要経費：○○千円</a:t>
            </a:r>
            <a:endParaRPr kumimoji="1" lang="ja-JP" altLang="en-US" sz="1200" dirty="0">
              <a:latin typeface="+mn-ea"/>
            </a:endParaRPr>
          </a:p>
        </p:txBody>
      </p:sp>
      <p:sp>
        <p:nvSpPr>
          <p:cNvPr id="13" name="テキスト ボックス 12"/>
          <p:cNvSpPr txBox="1"/>
          <p:nvPr/>
        </p:nvSpPr>
        <p:spPr>
          <a:xfrm>
            <a:off x="6724778" y="6464369"/>
            <a:ext cx="3340790" cy="276999"/>
          </a:xfrm>
          <a:prstGeom prst="rect">
            <a:avLst/>
          </a:prstGeom>
          <a:noFill/>
        </p:spPr>
        <p:txBody>
          <a:bodyPr wrap="square" rtlCol="0">
            <a:spAutoFit/>
          </a:bodyPr>
          <a:lstStyle/>
          <a:p>
            <a:pPr algn="ctr"/>
            <a:r>
              <a:rPr lang="ja-JP" altLang="en-US" sz="1200" dirty="0">
                <a:latin typeface="+mn-ea"/>
              </a:rPr>
              <a:t>所要経費：○○千円</a:t>
            </a:r>
            <a:endParaRPr kumimoji="1" lang="ja-JP" altLang="en-US" sz="1200" dirty="0">
              <a:latin typeface="+mn-ea"/>
            </a:endParaRPr>
          </a:p>
        </p:txBody>
      </p:sp>
      <p:cxnSp>
        <p:nvCxnSpPr>
          <p:cNvPr id="20" name="直線コネクタ 19"/>
          <p:cNvCxnSpPr/>
          <p:nvPr/>
        </p:nvCxnSpPr>
        <p:spPr>
          <a:xfrm>
            <a:off x="6626867" y="1077875"/>
            <a:ext cx="0" cy="5821992"/>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9761" y="1065684"/>
            <a:ext cx="9915761" cy="0"/>
          </a:xfrm>
          <a:prstGeom prst="straightConnector1">
            <a:avLst/>
          </a:prstGeom>
          <a:ln w="5715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22" name="角丸四角形 21"/>
          <p:cNvSpPr/>
          <p:nvPr/>
        </p:nvSpPr>
        <p:spPr>
          <a:xfrm>
            <a:off x="1040288" y="908720"/>
            <a:ext cx="1224136" cy="32400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メイリオ" panose="020B0604030504040204" pitchFamily="50" charset="-128"/>
                <a:ea typeface="メイリオ" panose="020B0604030504040204" pitchFamily="50" charset="-128"/>
              </a:rPr>
              <a:t>令和○年度</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7757354" y="908720"/>
            <a:ext cx="1224136" cy="32400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メイリオ" panose="020B0604030504040204" pitchFamily="50" charset="-128"/>
                <a:ea typeface="メイリオ" panose="020B0604030504040204" pitchFamily="50" charset="-128"/>
              </a:rPr>
              <a:t>令和○年度</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cxnSp>
        <p:nvCxnSpPr>
          <p:cNvPr id="24" name="直線コネクタ 23"/>
          <p:cNvCxnSpPr/>
          <p:nvPr/>
        </p:nvCxnSpPr>
        <p:spPr>
          <a:xfrm>
            <a:off x="3359732" y="1077875"/>
            <a:ext cx="0" cy="5821992"/>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4407571" y="908720"/>
            <a:ext cx="1224136" cy="32400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メイリオ" panose="020B0604030504040204" pitchFamily="50" charset="-128"/>
                <a:ea typeface="メイリオ" panose="020B0604030504040204" pitchFamily="50" charset="-128"/>
              </a:rPr>
              <a:t>令和○年度</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632520" y="2636912"/>
            <a:ext cx="8712968" cy="2677656"/>
          </a:xfrm>
          <a:prstGeom prst="rect">
            <a:avLst/>
          </a:prstGeom>
          <a:solidFill>
            <a:schemeClr val="bg1"/>
          </a:solidFill>
          <a:ln>
            <a:solidFill>
              <a:schemeClr val="tx2">
                <a:lumMod val="40000"/>
                <a:lumOff val="60000"/>
              </a:schemeClr>
            </a:solidFill>
            <a:prstDash val="dash"/>
          </a:ln>
        </p:spPr>
        <p:txBody>
          <a:bodyPr wrap="square" rtlCol="0">
            <a:spAutoFit/>
          </a:bodyPr>
          <a:lstStyle/>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▼各年度に実施する取組の概要（年次計画）を具体的に記載すること。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180000" indent="-180000"/>
            <a:r>
              <a:rPr lang="ja-JP" altLang="en-US" sz="1200" dirty="0">
                <a:solidFill>
                  <a:srgbClr val="FFC000"/>
                </a:solidFill>
                <a:latin typeface="メイリオ" panose="020B0604030504040204" pitchFamily="50" charset="-128"/>
                <a:ea typeface="メイリオ" panose="020B0604030504040204" pitchFamily="50" charset="-128"/>
              </a:rPr>
              <a:t>▼１年目は専門学校入学前の留学希望生に対する情報発信、２年目は遠隔授業を駆使して、来日前の学習環境、留学生のサポート体制の整備、コロナ感染症流行下において、訪日に係る手続きの変化に対応するための支援、３年目はウィズコロナ、アフターコロナの日本における新しい日常についての学習支援や就職先の新規開拓やマッチング体制の構築、とりまとめなどの流れがわかるよう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000" indent="-180000"/>
            <a:endParaRPr lang="en-US" altLang="ja-JP" sz="1200" dirty="0">
              <a:solidFill>
                <a:srgbClr val="FFC000"/>
              </a:solidFill>
              <a:latin typeface="メイリオ" panose="020B0604030504040204" pitchFamily="50" charset="-128"/>
              <a:ea typeface="メイリオ" panose="020B0604030504040204" pitchFamily="50" charset="-128"/>
            </a:endParaRPr>
          </a:p>
          <a:p>
            <a:pPr marL="180000" indent="-180000"/>
            <a:r>
              <a:rPr lang="ja-JP" altLang="en-US" sz="1200" dirty="0">
                <a:solidFill>
                  <a:srgbClr val="FFC000"/>
                </a:solidFill>
                <a:latin typeface="メイリオ" panose="020B0604030504040204" pitchFamily="50" charset="-128"/>
                <a:ea typeface="メイリオ" panose="020B0604030504040204" pitchFamily="50" charset="-128"/>
              </a:rPr>
              <a:t>▼所要経費は概算で構わないが、それぞれの年度に行う取組に応じて説得力のある金額とすること。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a:solidFill>
                  <a:srgbClr val="FFC000"/>
                </a:solidFill>
                <a:latin typeface="メイリオ" panose="020B0604030504040204" pitchFamily="50" charset="-128"/>
                <a:ea typeface="メイリオ" panose="020B0604030504040204" pitchFamily="50" charset="-128"/>
              </a:rPr>
              <a:t>ﾒｲﾘｵ　１１ポイント以上とすること。記載すべき事項が多く、枠に入り切らない場合のみ文字のポイントを調整しても構わないが、極端に小さくならないよう注意すること。</a:t>
            </a: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kumimoji="1" lang="ja-JP" altLang="en-US" sz="1200" dirty="0">
              <a:solidFill>
                <a:srgbClr val="FFC000"/>
              </a:solidFill>
              <a:latin typeface="メイリオ" panose="020B0604030504040204" pitchFamily="50" charset="-128"/>
              <a:ea typeface="メイリオ" panose="020B0604030504040204" pitchFamily="50" charset="-128"/>
            </a:endParaRPr>
          </a:p>
        </p:txBody>
      </p:sp>
      <p:grpSp>
        <p:nvGrpSpPr>
          <p:cNvPr id="15" name="グループ化 14">
            <a:extLst>
              <a:ext uri="{FF2B5EF4-FFF2-40B4-BE49-F238E27FC236}">
                <a16:creationId xmlns:a16="http://schemas.microsoft.com/office/drawing/2014/main" id="{86045D50-D5B9-4802-B88D-386820957766}"/>
              </a:ext>
            </a:extLst>
          </p:cNvPr>
          <p:cNvGrpSpPr/>
          <p:nvPr/>
        </p:nvGrpSpPr>
        <p:grpSpPr>
          <a:xfrm>
            <a:off x="0" y="0"/>
            <a:ext cx="9906000" cy="369332"/>
            <a:chOff x="0" y="0"/>
            <a:chExt cx="9906000" cy="369332"/>
          </a:xfrm>
        </p:grpSpPr>
        <p:sp>
          <p:nvSpPr>
            <p:cNvPr id="16" name="正方形/長方形 15">
              <a:extLst>
                <a:ext uri="{FF2B5EF4-FFF2-40B4-BE49-F238E27FC236}">
                  <a16:creationId xmlns:a16="http://schemas.microsoft.com/office/drawing/2014/main" id="{CF577C03-8A91-43F1-BE8B-FF8CC49203E3}"/>
                </a:ext>
              </a:extLst>
            </p:cNvPr>
            <p:cNvSpPr/>
            <p:nvPr/>
          </p:nvSpPr>
          <p:spPr>
            <a:xfrm>
              <a:off x="0" y="0"/>
              <a:ext cx="9906000" cy="3550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79510F15-14C1-4E5D-902D-8BC1F8C485CD}"/>
                </a:ext>
              </a:extLst>
            </p:cNvPr>
            <p:cNvSpPr txBox="1"/>
            <p:nvPr/>
          </p:nvSpPr>
          <p:spPr>
            <a:xfrm>
              <a:off x="397425" y="0"/>
              <a:ext cx="9111149" cy="369332"/>
            </a:xfrm>
            <a:prstGeom prst="rect">
              <a:avLst/>
            </a:prstGeom>
            <a:noFill/>
          </p:spPr>
          <p:txBody>
            <a:bodyPr wrap="none" rtlCol="0" anchor="ctr">
              <a:spAutoFit/>
            </a:bodyPr>
            <a:lstStyle/>
            <a:p>
              <a:pPr lvl="0" algn="ct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令和○年度「専修学校留学生の学びの支援推進事業」</a:t>
              </a:r>
              <a:r>
                <a:rPr kumimoji="1" lang="zh-TW"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（体制整備）企画提案書</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fld id="{C22BDEFC-2EBD-4631-AC6E-1FA082F69B7C}" type="slidenum">
                <a:rPr lang="en-US" altLang="ja-JP" b="1" spc="-120" smtClean="0">
                  <a:solidFill>
                    <a:prstClr val="white"/>
                  </a:solidFill>
                  <a:latin typeface="メイリオ" panose="020B0604030504040204" pitchFamily="50" charset="-128"/>
                  <a:ea typeface="メイリオ" panose="020B0604030504040204" pitchFamily="50" charset="-128"/>
                </a:rPr>
                <a:pPr lvl="0" algn="ctr"/>
                <a:t>9</a:t>
              </a:fld>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/1</a:t>
              </a:r>
              <a:r>
                <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endParaRPr kumimoji="1" lang="ja-JP" altLang="en-US" b="1" i="0" u="none" strike="noStrike" kern="1200" cap="none" spc="-12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3635288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ank">
  <a:themeElements>
    <a:clrScheme name="ユーザー定義 1">
      <a:dk1>
        <a:srgbClr val="323232"/>
      </a:dk1>
      <a:lt1>
        <a:sysClr val="window" lastClr="FFFFFF"/>
      </a:lt1>
      <a:dk2>
        <a:srgbClr val="505050"/>
      </a:dk2>
      <a:lt2>
        <a:srgbClr val="EEECE1"/>
      </a:lt2>
      <a:accent1>
        <a:srgbClr val="30A3B3"/>
      </a:accent1>
      <a:accent2>
        <a:srgbClr val="CC6B9C"/>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3274</TotalTime>
  <Words>4767</Words>
  <Application>Microsoft Office PowerPoint</Application>
  <PresentationFormat>A4 210 x 297 mm</PresentationFormat>
  <Paragraphs>556</Paragraphs>
  <Slides>16</Slides>
  <Notes>3</Notes>
  <HiddenSlides>0</HiddenSlides>
  <MMClips>0</MMClips>
  <ScaleCrop>false</ScaleCrop>
  <HeadingPairs>
    <vt:vector size="8" baseType="variant">
      <vt:variant>
        <vt:lpstr>使用されているフォント</vt:lpstr>
      </vt:variant>
      <vt:variant>
        <vt:i4>6</vt:i4>
      </vt:variant>
      <vt:variant>
        <vt:lpstr>テーマ</vt:lpstr>
      </vt:variant>
      <vt:variant>
        <vt:i4>3</vt:i4>
      </vt:variant>
      <vt:variant>
        <vt:lpstr>埋め込まれた OLE サーバー</vt:lpstr>
      </vt:variant>
      <vt:variant>
        <vt:i4>1</vt:i4>
      </vt:variant>
      <vt:variant>
        <vt:lpstr>スライド タイトル</vt:lpstr>
      </vt:variant>
      <vt:variant>
        <vt:i4>16</vt:i4>
      </vt:variant>
    </vt:vector>
  </HeadingPairs>
  <TitlesOfParts>
    <vt:vector size="26" baseType="lpstr">
      <vt:lpstr>ＭＳ Ｐゴシック</vt:lpstr>
      <vt:lpstr>メイリオ</vt:lpstr>
      <vt:lpstr>游ゴシック</vt:lpstr>
      <vt:lpstr>Arial</vt:lpstr>
      <vt:lpstr>Calibri</vt:lpstr>
      <vt:lpstr>Segoe UI</vt:lpstr>
      <vt:lpstr>blank</vt:lpstr>
      <vt:lpstr>1_blank</vt:lpstr>
      <vt:lpstr>2_blank</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小江謙太郎</cp:lastModifiedBy>
  <cp:revision>153</cp:revision>
  <cp:lastPrinted>2021-03-18T04:22:29Z</cp:lastPrinted>
  <dcterms:created xsi:type="dcterms:W3CDTF">2015-11-11T08:20:08Z</dcterms:created>
  <dcterms:modified xsi:type="dcterms:W3CDTF">2023-02-07T10:31:02Z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2022-02-04T02:47:30Z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99b22cb9-f1c4-4069-846e-2003b4291bea</vt:lpwstr>
  </property>
  <property fmtid="{D5CDD505-2E9C-101B-9397-08002B2CF9AE}" pid="8" name="MSIP_Label_d899a617-f30e-4fb8-b81c-fb6d0b94ac5b_ContentBits">
    <vt:lpwstr>0</vt:lpwstr>
  </property>
</Properties>
</file>