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317" r:id="rId4"/>
    <p:sldId id="259" r:id="rId5"/>
    <p:sldId id="306" r:id="rId6"/>
    <p:sldId id="271" r:id="rId7"/>
    <p:sldId id="291" r:id="rId8"/>
    <p:sldId id="307" r:id="rId9"/>
    <p:sldId id="262" r:id="rId10"/>
    <p:sldId id="319" r:id="rId11"/>
    <p:sldId id="318" r:id="rId12"/>
    <p:sldId id="268" r:id="rId13"/>
    <p:sldId id="309" r:id="rId14"/>
    <p:sldId id="310" r:id="rId15"/>
    <p:sldId id="269" r:id="rId16"/>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SU 横山 宗明" initials="S横宗" lastIdx="12" clrIdx="0">
    <p:extLst>
      <p:ext uri="{19B8F6BF-5375-455C-9EA6-DF929625EA0E}">
        <p15:presenceInfo xmlns:p15="http://schemas.microsoft.com/office/powerpoint/2012/main" userId="S::aki@mri.co.jp::12c47b8b-d234-4ee6-9e3c-c0ad45e28e7a" providerId="AD"/>
      </p:ext>
    </p:extLst>
  </p:cmAuthor>
  <p:cmAuthor id="2" name="m" initials="m" lastIdx="23" clrIdx="1">
    <p:extLst>
      <p:ext uri="{19B8F6BF-5375-455C-9EA6-DF929625EA0E}">
        <p15:presenceInfo xmlns:p15="http://schemas.microsoft.com/office/powerpoint/2012/main" userI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E081"/>
    <a:srgbClr val="62AB37"/>
    <a:srgbClr val="3FA34D"/>
    <a:srgbClr val="CCFFCC"/>
    <a:srgbClr val="936C4C"/>
    <a:srgbClr val="A898E5"/>
    <a:srgbClr val="8EB4E3"/>
    <a:srgbClr val="4F81BD"/>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4622" autoAdjust="0"/>
  </p:normalViewPr>
  <p:slideViewPr>
    <p:cSldViewPr>
      <p:cViewPr varScale="1">
        <p:scale>
          <a:sx n="67" d="100"/>
          <a:sy n="67" d="100"/>
        </p:scale>
        <p:origin x="111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4BE716C2-1F62-4F00-A5D8-BF0AC60F44F0}"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8DA4D4A-4D02-4FAE-82C1-9E91E725E752}" type="slidenum">
              <a:rPr kumimoji="1" lang="ja-JP" altLang="en-US" smtClean="0"/>
              <a:t>‹#›</a:t>
            </a:fld>
            <a:endParaRPr kumimoji="1" lang="ja-JP" altLang="en-US"/>
          </a:p>
        </p:txBody>
      </p:sp>
    </p:spTree>
    <p:extLst>
      <p:ext uri="{BB962C8B-B14F-4D97-AF65-F5344CB8AC3E}">
        <p14:creationId xmlns:p14="http://schemas.microsoft.com/office/powerpoint/2010/main" val="629078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890940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714996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429892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7677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1359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261598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545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7019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8883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1933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4041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80356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355076"/>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4231" y="392212"/>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事業名</a:t>
            </a:r>
          </a:p>
        </p:txBody>
      </p:sp>
      <p:sp>
        <p:nvSpPr>
          <p:cNvPr id="11" name="正方形/長方形 10"/>
          <p:cNvSpPr/>
          <p:nvPr/>
        </p:nvSpPr>
        <p:spPr>
          <a:xfrm>
            <a:off x="1260621" y="392212"/>
            <a:ext cx="8583519"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400" dirty="0">
                <a:solidFill>
                  <a:srgbClr val="FFC000"/>
                </a:solidFill>
                <a:latin typeface="+mn-ea"/>
              </a:rPr>
              <a:t>（</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2" name="正方形/長方形 11"/>
          <p:cNvSpPr/>
          <p:nvPr/>
        </p:nvSpPr>
        <p:spPr>
          <a:xfrm>
            <a:off x="53464" y="882907"/>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提案者名</a:t>
            </a:r>
          </a:p>
        </p:txBody>
      </p:sp>
      <p:sp>
        <p:nvSpPr>
          <p:cNvPr id="13" name="正方形/長方形 12"/>
          <p:cNvSpPr/>
          <p:nvPr/>
        </p:nvSpPr>
        <p:spPr>
          <a:xfrm>
            <a:off x="1269854" y="882907"/>
            <a:ext cx="8570768" cy="432048"/>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63444"/>
            <a:ext cx="1950000"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事業の趣旨・目的</a:t>
            </a:r>
          </a:p>
        </p:txBody>
      </p:sp>
      <p:sp>
        <p:nvSpPr>
          <p:cNvPr id="16" name="正方形/長方形 15"/>
          <p:cNvSpPr/>
          <p:nvPr/>
        </p:nvSpPr>
        <p:spPr>
          <a:xfrm>
            <a:off x="103204" y="2213536"/>
            <a:ext cx="4875000" cy="460636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4" name="正方形/長方形 23"/>
          <p:cNvSpPr/>
          <p:nvPr/>
        </p:nvSpPr>
        <p:spPr>
          <a:xfrm>
            <a:off x="5130585" y="2204864"/>
            <a:ext cx="4681113" cy="461503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pPr marL="108000" indent="-108000"/>
            <a:r>
              <a:rPr lang="ja-JP" altLang="en-US" sz="1200" dirty="0">
                <a:solidFill>
                  <a:srgbClr val="FFC000"/>
                </a:solidFill>
                <a:latin typeface="+mn-ea"/>
              </a:rPr>
              <a:t>▼事業を推進するために構築する連携機関を含めた体制を記載すること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17" name="正方形/長方形 16"/>
          <p:cNvSpPr/>
          <p:nvPr/>
        </p:nvSpPr>
        <p:spPr>
          <a:xfrm>
            <a:off x="53464" y="1368583"/>
            <a:ext cx="1170000" cy="432048"/>
          </a:xfrm>
          <a:prstGeom prst="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所用経費</a:t>
            </a:r>
            <a:endParaRPr kumimoji="1" lang="ja-JP" altLang="en-US" b="1" dirty="0"/>
          </a:p>
        </p:txBody>
      </p:sp>
      <p:sp>
        <p:nvSpPr>
          <p:cNvPr id="18" name="正方形/長方形 17"/>
          <p:cNvSpPr/>
          <p:nvPr/>
        </p:nvSpPr>
        <p:spPr>
          <a:xfrm>
            <a:off x="1269853" y="1378108"/>
            <a:ext cx="8570769" cy="432000"/>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00" dirty="0">
                <a:solidFill>
                  <a:srgbClr val="FFC000"/>
                </a:solidFill>
                <a:latin typeface="+mn-ea"/>
              </a:rPr>
              <a:t>（</a:t>
            </a:r>
            <a:r>
              <a:rPr lang="en-US" altLang="ja-JP" sz="1000" dirty="0">
                <a:solidFill>
                  <a:srgbClr val="FFC000"/>
                </a:solidFill>
                <a:latin typeface="+mn-ea"/>
              </a:rPr>
              <a:t>MS</a:t>
            </a:r>
            <a:r>
              <a:rPr lang="ja-JP" altLang="en-US" sz="1000" dirty="0">
                <a:solidFill>
                  <a:srgbClr val="FFC000"/>
                </a:solidFill>
                <a:latin typeface="+mn-ea"/>
              </a:rPr>
              <a:t>ｺﾞｼｯｸ </a:t>
            </a:r>
            <a:r>
              <a:rPr lang="en-US" altLang="ja-JP" sz="1000" dirty="0">
                <a:solidFill>
                  <a:srgbClr val="FFC000"/>
                </a:solidFill>
                <a:latin typeface="+mn-ea"/>
              </a:rPr>
              <a:t>or </a:t>
            </a:r>
            <a:r>
              <a:rPr lang="ja-JP" altLang="en-US" sz="1000" dirty="0">
                <a:solidFill>
                  <a:srgbClr val="FFC000"/>
                </a:solidFill>
                <a:latin typeface="+mn-ea"/>
              </a:rPr>
              <a:t>ﾒｲﾘｵ　１４ポイント</a:t>
            </a:r>
            <a:r>
              <a:rPr kumimoji="1" lang="ja-JP" altLang="en-US" sz="1000" dirty="0">
                <a:solidFill>
                  <a:srgbClr val="FFC000"/>
                </a:solidFill>
                <a:latin typeface="+mn-ea"/>
              </a:rPr>
              <a:t>）　</a:t>
            </a:r>
            <a:r>
              <a:rPr kumimoji="1" lang="en-US" altLang="ja-JP" sz="1000" dirty="0">
                <a:solidFill>
                  <a:srgbClr val="FFC000"/>
                </a:solidFill>
                <a:latin typeface="+mn-ea"/>
              </a:rPr>
              <a:t>※</a:t>
            </a:r>
            <a:r>
              <a:rPr kumimoji="1" lang="ja-JP" altLang="en-US" sz="1000" dirty="0">
                <a:solidFill>
                  <a:srgbClr val="FFC000"/>
                </a:solidFill>
                <a:latin typeface="+mn-ea"/>
              </a:rPr>
              <a:t>千円未満切捨て</a:t>
            </a:r>
            <a:endParaRPr kumimoji="1" lang="ja-JP" altLang="en-US" sz="1050" dirty="0">
              <a:solidFill>
                <a:srgbClr val="FFC000"/>
              </a:solidFill>
              <a:latin typeface="+mn-ea"/>
            </a:endParaRPr>
          </a:p>
        </p:txBody>
      </p:sp>
      <p:cxnSp>
        <p:nvCxnSpPr>
          <p:cNvPr id="9" name="直線矢印コネクタ 8"/>
          <p:cNvCxnSpPr>
            <a:stCxn id="34" idx="2"/>
          </p:cNvCxnSpPr>
          <p:nvPr/>
        </p:nvCxnSpPr>
        <p:spPr>
          <a:xfrm flipH="1">
            <a:off x="7609520" y="-304458"/>
            <a:ext cx="1162090" cy="2708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337376" y="11229"/>
            <a:ext cx="1609464" cy="307777"/>
          </a:xfrm>
          <a:prstGeom prst="rect">
            <a:avLst/>
          </a:prstGeom>
          <a:noFill/>
        </p:spPr>
        <p:txBody>
          <a:bodyPr wrap="square" rtlCol="0">
            <a:spAutoFit/>
          </a:bodyPr>
          <a:lstStyle/>
          <a:p>
            <a:pPr algn="ctr"/>
            <a:r>
              <a:rPr lang="en-US" altLang="ja-JP" sz="1400" b="1" dirty="0">
                <a:solidFill>
                  <a:schemeClr val="bg1"/>
                </a:solidFill>
              </a:rPr>
              <a:t>【</a:t>
            </a:r>
            <a:r>
              <a:rPr kumimoji="1" lang="ja-JP" altLang="en-US" sz="1400" b="1" dirty="0">
                <a:solidFill>
                  <a:schemeClr val="bg1"/>
                </a:solidFill>
              </a:rPr>
              <a:t>様式１－４</a:t>
            </a:r>
            <a:r>
              <a:rPr kumimoji="1" lang="en-US" altLang="ja-JP" sz="1400" b="1" dirty="0">
                <a:solidFill>
                  <a:schemeClr val="bg1"/>
                </a:solidFill>
              </a:rPr>
              <a:t>】</a:t>
            </a:r>
            <a:endParaRPr kumimoji="1" lang="ja-JP" altLang="en-US" sz="1400" b="1" dirty="0">
              <a:solidFill>
                <a:schemeClr val="bg1"/>
              </a:solidFill>
            </a:endParaRPr>
          </a:p>
        </p:txBody>
      </p:sp>
      <p:sp>
        <p:nvSpPr>
          <p:cNvPr id="25" name="テキスト ボックス 24"/>
          <p:cNvSpPr txBox="1"/>
          <p:nvPr/>
        </p:nvSpPr>
        <p:spPr>
          <a:xfrm>
            <a:off x="-136112" y="-6132"/>
            <a:ext cx="8761520"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sp>
        <p:nvSpPr>
          <p:cNvPr id="34" name="角丸四角形 6"/>
          <p:cNvSpPr/>
          <p:nvPr/>
        </p:nvSpPr>
        <p:spPr>
          <a:xfrm>
            <a:off x="6829580" y="-749979"/>
            <a:ext cx="3884060"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sp>
        <p:nvSpPr>
          <p:cNvPr id="19" name="角丸四角形 5">
            <a:extLst>
              <a:ext uri="{FF2B5EF4-FFF2-40B4-BE49-F238E27FC236}">
                <a16:creationId xmlns:a16="http://schemas.microsoft.com/office/drawing/2014/main" id="{0F9E75F7-02DB-49AD-907B-F919DB88DDBA}"/>
              </a:ext>
            </a:extLst>
          </p:cNvPr>
          <p:cNvSpPr/>
          <p:nvPr/>
        </p:nvSpPr>
        <p:spPr>
          <a:xfrm>
            <a:off x="5130585" y="1863444"/>
            <a:ext cx="2664000" cy="288000"/>
          </a:xfrm>
          <a:prstGeom prst="roundRect">
            <a:avLst/>
          </a:prstGeom>
          <a:solidFill>
            <a:srgbClr val="7EE08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400" dirty="0">
                <a:solidFill>
                  <a:schemeClr val="bg1"/>
                </a:solidFill>
                <a:latin typeface="游ゴシック Bold" panose="020B0700000000000000" pitchFamily="50" charset="-128"/>
                <a:ea typeface="游ゴシック Bold" panose="020B0700000000000000" pitchFamily="50" charset="-128"/>
              </a:rPr>
              <a:t>事業実施体制ｲﾒｰｼﾞ</a:t>
            </a:r>
            <a:endParaRPr lang="ja-JP" altLang="en-US" sz="1400" dirty="0">
              <a:solidFill>
                <a:schemeClr val="bg1"/>
              </a:solidFill>
              <a:latin typeface="游ゴシック Bold" panose="020B0700000000000000" pitchFamily="50" charset="-128"/>
              <a:ea typeface="游ゴシック Bold" panose="020B0700000000000000" pitchFamily="50" charset="-128"/>
            </a:endParaRPr>
          </a:p>
        </p:txBody>
      </p:sp>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4546018"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企業等への成果の周知及び普及等に関する手法の提案</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▼即戦力となる専門人材を育成するという観点から、企業等への成果の普及方策について簡潔に記載すること。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lang="ja-JP" altLang="en-US" sz="1200" dirty="0">
                <a:solidFill>
                  <a:srgbClr val="FFC000"/>
                </a:solidFill>
                <a:latin typeface="+mn-ea"/>
              </a:rPr>
              <a:t>記載すべき事項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11" name="グループ化 10">
            <a:extLst>
              <a:ext uri="{FF2B5EF4-FFF2-40B4-BE49-F238E27FC236}">
                <a16:creationId xmlns:a16="http://schemas.microsoft.com/office/drawing/2014/main" id="{846CABAC-6DC7-4A50-B456-D89FF9B47675}"/>
              </a:ext>
            </a:extLst>
          </p:cNvPr>
          <p:cNvGrpSpPr/>
          <p:nvPr/>
        </p:nvGrpSpPr>
        <p:grpSpPr>
          <a:xfrm>
            <a:off x="0" y="-29697"/>
            <a:ext cx="9927598" cy="307777"/>
            <a:chOff x="0" y="-29697"/>
            <a:chExt cx="9927598" cy="307777"/>
          </a:xfrm>
        </p:grpSpPr>
        <p:sp>
          <p:nvSpPr>
            <p:cNvPr id="12" name="正方形/長方形 11">
              <a:extLst>
                <a:ext uri="{FF2B5EF4-FFF2-40B4-BE49-F238E27FC236}">
                  <a16:creationId xmlns:a16="http://schemas.microsoft.com/office/drawing/2014/main" id="{C0829A3C-586B-40D0-8238-D1BF32C5431E}"/>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a:extLst>
                <a:ext uri="{FF2B5EF4-FFF2-40B4-BE49-F238E27FC236}">
                  <a16:creationId xmlns:a16="http://schemas.microsoft.com/office/drawing/2014/main" id="{22729998-EC27-48CD-B87A-093AC92046BD}"/>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10</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223075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28" name="テキスト ボックス 27"/>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4F5A7E81-B0A8-4FDA-BC20-DE4FD1827126}"/>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8096639E-3258-4CEC-9FD2-0C781E3B5EC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81C43702-8B4C-4563-8E39-588F298B4E87}"/>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11</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BBC8B445-081B-4127-ADA4-EE9DCC9C77EF}"/>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FD64F772-E4DF-4BC5-B3FB-4544039FB5E2}"/>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B86DB644-D9E9-4359-85BA-ED683AEC749A}"/>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12</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30" name="テキスト ボックス 29">
            <a:extLst>
              <a:ext uri="{FF2B5EF4-FFF2-40B4-BE49-F238E27FC236}">
                <a16:creationId xmlns:a16="http://schemas.microsoft.com/office/drawing/2014/main" id="{950F752F-C281-4F28-A2DE-51B98D429F5D}"/>
              </a:ext>
            </a:extLst>
          </p:cNvPr>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334127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71897"/>
            <a:ext cx="3416536"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5" name="正方形/長方形 14"/>
          <p:cNvSpPr/>
          <p:nvPr/>
        </p:nvSpPr>
        <p:spPr>
          <a:xfrm>
            <a:off x="3686263" y="715829"/>
            <a:ext cx="1980000" cy="1980000"/>
          </a:xfrm>
          <a:prstGeom prst="rect">
            <a:avLst/>
          </a:prstGeom>
          <a:noFill/>
          <a:ln w="28575">
            <a:solidFill>
              <a:srgbClr val="62AB3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3FA34D"/>
                </a:solidFill>
              </a:rPr>
              <a:t>◆人件費</a:t>
            </a:r>
            <a:endParaRPr kumimoji="1" lang="en-US" altLang="ja-JP" sz="800" u="sng" dirty="0">
              <a:solidFill>
                <a:srgbClr val="3FA34D"/>
              </a:solidFill>
            </a:endParaRPr>
          </a:p>
          <a:p>
            <a:r>
              <a:rPr kumimoji="1" lang="ja-JP" altLang="en-US" sz="800" dirty="0">
                <a:solidFill>
                  <a:srgbClr val="FFC000"/>
                </a:solidFill>
              </a:rPr>
              <a:t>・事業専任職員賃金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・ｺｰﾃﾞｨﾈｰﾀｰ賃金　　　</a:t>
            </a:r>
            <a:r>
              <a:rPr lang="ja-JP" altLang="en-US" sz="800" dirty="0">
                <a:solidFill>
                  <a:srgbClr val="FFC000"/>
                </a:solidFill>
              </a:rPr>
              <a:t>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r>
              <a:rPr kumimoji="1" lang="ja-JP" altLang="en-US" sz="800" dirty="0">
                <a:solidFill>
                  <a:srgbClr val="FFC000"/>
                </a:solidFill>
              </a:rPr>
              <a:t>・人件費附帯経費　　　〇〇千円</a:t>
            </a:r>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合計〇〇〇円</a:t>
            </a:r>
            <a:endParaRPr kumimoji="1" lang="en-US" altLang="ja-JP" sz="800" dirty="0">
              <a:solidFill>
                <a:srgbClr val="FFC000"/>
              </a:solidFill>
            </a:endParaRPr>
          </a:p>
        </p:txBody>
      </p:sp>
      <p:sp>
        <p:nvSpPr>
          <p:cNvPr id="16" name="正方形/長方形 15"/>
          <p:cNvSpPr/>
          <p:nvPr/>
        </p:nvSpPr>
        <p:spPr>
          <a:xfrm>
            <a:off x="3686263"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◆借損料</a:t>
            </a:r>
            <a:endParaRPr lang="en-US" altLang="ja-JP" sz="800" u="sng" dirty="0">
              <a:solidFill>
                <a:srgbClr val="92D050"/>
              </a:solidFill>
            </a:endParaRPr>
          </a:p>
          <a:p>
            <a:r>
              <a:rPr lang="ja-JP" altLang="en-US" sz="800" dirty="0">
                <a:solidFill>
                  <a:srgbClr val="FFC000"/>
                </a:solidFill>
              </a:rPr>
              <a:t>・企画推進委員会会議室借料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pPr marL="88900" indent="-88900"/>
            <a:r>
              <a:rPr lang="ja-JP" altLang="en-US" sz="800" dirty="0">
                <a:solidFill>
                  <a:srgbClr val="FFC000"/>
                </a:solidFill>
              </a:rPr>
              <a:t>・ﾌﾟﾛｸﾞﾗﾑ開発分科会会議室借料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・実証講座分科会会議室借料</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・実証機材借料</a:t>
            </a:r>
            <a:endParaRPr lang="en-US" altLang="ja-JP" sz="800" dirty="0">
              <a:solidFill>
                <a:srgbClr val="FFC000"/>
              </a:solidFill>
            </a:endParaRPr>
          </a:p>
          <a:p>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a:p>
            <a:pPr lvl="0"/>
            <a:endParaRPr lang="ja-JP" altLang="en-US" sz="800" dirty="0">
              <a:solidFill>
                <a:schemeClr val="bg1">
                  <a:lumMod val="75000"/>
                </a:schemeClr>
              </a:solidFill>
            </a:endParaRPr>
          </a:p>
        </p:txBody>
      </p:sp>
      <p:sp>
        <p:nvSpPr>
          <p:cNvPr id="17" name="正方形/長方形 16"/>
          <p:cNvSpPr/>
          <p:nvPr/>
        </p:nvSpPr>
        <p:spPr>
          <a:xfrm>
            <a:off x="3686263" y="4826942"/>
            <a:ext cx="1980000" cy="1194345"/>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◆通信運搬費</a:t>
            </a:r>
            <a:endParaRPr lang="en-US" altLang="ja-JP" sz="800" u="sng" dirty="0">
              <a:solidFill>
                <a:srgbClr val="92D050"/>
              </a:solidFill>
            </a:endParaRPr>
          </a:p>
          <a:p>
            <a:pPr lvl="0"/>
            <a:r>
              <a:rPr lang="ja-JP" altLang="en-US" sz="800" dirty="0">
                <a:solidFill>
                  <a:srgbClr val="FFC000"/>
                </a:solidFill>
              </a:rPr>
              <a:t>・報告書郵送費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・実証講座案内郵送　〇円</a:t>
            </a:r>
            <a:r>
              <a:rPr lang="en-US" altLang="ja-JP" sz="800" dirty="0">
                <a:solidFill>
                  <a:srgbClr val="FFC000"/>
                </a:solidFill>
              </a:rPr>
              <a:t>×</a:t>
            </a:r>
            <a:r>
              <a:rPr lang="ja-JP" altLang="en-US" sz="800" dirty="0">
                <a:solidFill>
                  <a:srgbClr val="FFC000"/>
                </a:solidFill>
              </a:rPr>
              <a:t>〇箇所</a:t>
            </a:r>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endParaRPr lang="en-US" altLang="ja-JP" sz="800" dirty="0">
              <a:solidFill>
                <a:srgbClr val="FFC000"/>
              </a:solidFill>
            </a:endParaRPr>
          </a:p>
          <a:p>
            <a:pPr lvl="0"/>
            <a:endParaRPr lang="en-US" altLang="ja-JP" sz="800" dirty="0">
              <a:solidFill>
                <a:srgbClr val="FFC000"/>
              </a:solidFill>
            </a:endParaRPr>
          </a:p>
          <a:p>
            <a:pPr lvl="0"/>
            <a:r>
              <a:rPr lang="ja-JP" altLang="en-US" sz="800" dirty="0">
                <a:solidFill>
                  <a:srgbClr val="FFC000"/>
                </a:solidFill>
              </a:rPr>
              <a:t>　</a:t>
            </a:r>
            <a:endParaRPr lang="en-US" altLang="ja-JP" sz="800" dirty="0">
              <a:solidFill>
                <a:srgbClr val="FFC000"/>
              </a:solidFill>
            </a:endParaRPr>
          </a:p>
          <a:p>
            <a:pPr lvl="0"/>
            <a:r>
              <a:rPr lang="ja-JP" altLang="en-US" sz="800" dirty="0">
                <a:solidFill>
                  <a:srgbClr val="FFC000"/>
                </a:solidFill>
              </a:rPr>
              <a:t>　　　　　　　　　　　　合計〇〇円</a:t>
            </a:r>
          </a:p>
        </p:txBody>
      </p:sp>
      <p:sp>
        <p:nvSpPr>
          <p:cNvPr id="18" name="正方形/長方形 17"/>
          <p:cNvSpPr/>
          <p:nvPr/>
        </p:nvSpPr>
        <p:spPr>
          <a:xfrm>
            <a:off x="5741129"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◆諸謝金</a:t>
            </a:r>
            <a:endParaRPr lang="en-US" altLang="ja-JP" sz="800" u="sng" dirty="0">
              <a:solidFill>
                <a:srgbClr val="92D050"/>
              </a:solidFill>
            </a:endParaRPr>
          </a:p>
          <a:p>
            <a:r>
              <a:rPr lang="ja-JP" altLang="en-US" sz="800" dirty="0">
                <a:solidFill>
                  <a:srgbClr val="FFC000"/>
                </a:solidFill>
              </a:rPr>
              <a:t>・企画推進委員会謝金</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a:t>
            </a:r>
            <a:br>
              <a:rPr lang="en-US" altLang="ja-JP" sz="800" dirty="0">
                <a:solidFill>
                  <a:srgbClr val="FFC000"/>
                </a:solidFill>
              </a:rPr>
            </a:br>
            <a:r>
              <a:rPr lang="ja-JP" altLang="en-US" sz="800" dirty="0">
                <a:solidFill>
                  <a:srgbClr val="FFC000"/>
                </a:solidFill>
              </a:rPr>
              <a:t>　　　　　〇千円</a:t>
            </a:r>
            <a:r>
              <a:rPr lang="en-US" altLang="ja-JP" sz="800" dirty="0">
                <a:solidFill>
                  <a:srgbClr val="FFC000"/>
                </a:solidFill>
              </a:rPr>
              <a:t>×</a:t>
            </a:r>
            <a:r>
              <a:rPr lang="ja-JP" altLang="en-US" sz="800" dirty="0">
                <a:solidFill>
                  <a:srgbClr val="FFC000"/>
                </a:solidFill>
              </a:rPr>
              <a:t>〇人</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r>
              <a:rPr lang="ja-JP" altLang="en-US" sz="800" dirty="0">
                <a:solidFill>
                  <a:srgbClr val="FFC000"/>
                </a:solidFill>
              </a:rPr>
              <a:t>　　　　　　　　　　　合計〇〇〇円</a:t>
            </a:r>
            <a:endParaRPr lang="en-US" altLang="ja-JP" sz="800" dirty="0">
              <a:solidFill>
                <a:srgbClr val="FFC000"/>
              </a:solidFill>
            </a:endParaRPr>
          </a:p>
        </p:txBody>
      </p:sp>
      <p:sp>
        <p:nvSpPr>
          <p:cNvPr id="19" name="正方形/長方形 18"/>
          <p:cNvSpPr/>
          <p:nvPr/>
        </p:nvSpPr>
        <p:spPr>
          <a:xfrm>
            <a:off x="5741129"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◆消耗品費</a:t>
            </a:r>
            <a:endParaRPr kumimoji="1" lang="en-US" altLang="ja-JP" sz="800" u="sng" dirty="0">
              <a:solidFill>
                <a:srgbClr val="92D050"/>
              </a:solidFill>
            </a:endParaRPr>
          </a:p>
          <a:p>
            <a:r>
              <a:rPr kumimoji="1" lang="ja-JP" altLang="en-US" sz="800" dirty="0">
                <a:solidFill>
                  <a:srgbClr val="FFC000"/>
                </a:solidFill>
              </a:rPr>
              <a:t>・ﾎﾞｰﾙﾍﾟﾝ</a:t>
            </a:r>
            <a:r>
              <a:rPr lang="ja-JP" altLang="en-US" sz="800" dirty="0">
                <a:solidFill>
                  <a:srgbClr val="FFC000"/>
                </a:solidFill>
              </a:rPr>
              <a:t>　　　〇百円</a:t>
            </a:r>
            <a:r>
              <a:rPr lang="en-US" altLang="ja-JP" sz="800" dirty="0">
                <a:solidFill>
                  <a:srgbClr val="FFC000"/>
                </a:solidFill>
              </a:rPr>
              <a:t>×</a:t>
            </a:r>
            <a:r>
              <a:rPr lang="ja-JP" altLang="en-US" sz="800" dirty="0">
                <a:solidFill>
                  <a:srgbClr val="FFC000"/>
                </a:solidFill>
              </a:rPr>
              <a:t>〇本</a:t>
            </a:r>
            <a:endParaRPr lang="en-US" altLang="ja-JP" sz="800" dirty="0">
              <a:solidFill>
                <a:srgbClr val="FFC000"/>
              </a:solidFill>
            </a:endParaRPr>
          </a:p>
          <a:p>
            <a:r>
              <a:rPr kumimoji="1" lang="ja-JP" altLang="en-US" sz="800" dirty="0">
                <a:solidFill>
                  <a:srgbClr val="FFC000"/>
                </a:solidFill>
              </a:rPr>
              <a:t>・ﾊｰﾄﾞﾌｧｲﾙ　〇千円</a:t>
            </a:r>
            <a:r>
              <a:rPr kumimoji="1" lang="en-US" altLang="ja-JP" sz="800" dirty="0">
                <a:solidFill>
                  <a:srgbClr val="FFC000"/>
                </a:solidFill>
              </a:rPr>
              <a:t>×</a:t>
            </a:r>
            <a:r>
              <a:rPr kumimoji="1" lang="ja-JP" altLang="en-US" sz="800" dirty="0">
                <a:solidFill>
                  <a:srgbClr val="FFC000"/>
                </a:solidFill>
              </a:rPr>
              <a:t>〇冊</a:t>
            </a:r>
            <a:endParaRPr kumimoji="1" lang="en-US" altLang="ja-JP" sz="800" dirty="0">
              <a:solidFill>
                <a:srgbClr val="FFC000"/>
              </a:solidFill>
            </a:endParaRPr>
          </a:p>
          <a:p>
            <a:r>
              <a:rPr kumimoji="1" lang="ja-JP" altLang="en-US" sz="800" dirty="0">
                <a:solidFill>
                  <a:srgbClr val="FFC000"/>
                </a:solidFill>
              </a:rPr>
              <a:t>・</a:t>
            </a:r>
            <a:endParaRPr kumimoji="1" lang="en-US" altLang="ja-JP" sz="800" dirty="0">
              <a:solidFill>
                <a:srgbClr val="FFC000"/>
              </a:solidFill>
            </a:endParaRPr>
          </a:p>
          <a:p>
            <a:r>
              <a:rPr lang="ja-JP" altLang="en-US" sz="800" dirty="0">
                <a:solidFill>
                  <a:srgbClr val="FFC000"/>
                </a:solidFill>
              </a:rPr>
              <a:t>・</a:t>
            </a:r>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kumimoji="1"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kumimoji="1" lang="ja-JP" altLang="en-US" sz="800" dirty="0">
                <a:solidFill>
                  <a:srgbClr val="FFC000"/>
                </a:solidFill>
              </a:rPr>
              <a:t>　　　　　　　　　　　　合計〇〇円　</a:t>
            </a:r>
            <a:r>
              <a:rPr kumimoji="1" lang="ja-JP" altLang="en-US" sz="800" dirty="0">
                <a:solidFill>
                  <a:schemeClr val="bg1">
                    <a:lumMod val="75000"/>
                  </a:schemeClr>
                </a:solidFill>
              </a:rPr>
              <a:t>　　　　</a:t>
            </a:r>
          </a:p>
        </p:txBody>
      </p:sp>
      <p:sp>
        <p:nvSpPr>
          <p:cNvPr id="20" name="正方形/長方形 19"/>
          <p:cNvSpPr/>
          <p:nvPr/>
        </p:nvSpPr>
        <p:spPr>
          <a:xfrm>
            <a:off x="5741129" y="4813127"/>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92D050"/>
                </a:solidFill>
              </a:rPr>
              <a:t>◆雑役務費</a:t>
            </a:r>
            <a:endParaRPr lang="en-US" altLang="ja-JP" sz="800" u="sng" dirty="0">
              <a:solidFill>
                <a:srgbClr val="92D050"/>
              </a:solidFill>
            </a:endParaRPr>
          </a:p>
          <a:p>
            <a:pPr lvl="0"/>
            <a:r>
              <a:rPr lang="ja-JP" altLang="en-US" sz="800" dirty="0">
                <a:solidFill>
                  <a:srgbClr val="FFC000"/>
                </a:solidFill>
              </a:rPr>
              <a:t>・コンテンツ開発費　　〇〇〇円</a:t>
            </a:r>
            <a:endParaRPr lang="en-US" altLang="ja-JP" sz="800" dirty="0">
              <a:solidFill>
                <a:srgbClr val="FFC000"/>
              </a:solidFill>
            </a:endParaRPr>
          </a:p>
          <a:p>
            <a:pPr lvl="0"/>
            <a:r>
              <a:rPr lang="ja-JP" altLang="en-US" sz="800" dirty="0">
                <a:solidFill>
                  <a:srgbClr val="FFC000"/>
                </a:solidFill>
              </a:rPr>
              <a:t>・報告書印刷費　 　〇〇〇円</a:t>
            </a:r>
            <a:endParaRPr lang="en-US" altLang="ja-JP" sz="800" dirty="0">
              <a:solidFill>
                <a:srgbClr val="FFC000"/>
              </a:solidFill>
            </a:endParaRPr>
          </a:p>
          <a:p>
            <a:pPr lvl="0"/>
            <a:r>
              <a:rPr lang="ja-JP" altLang="en-US" sz="800" dirty="0">
                <a:solidFill>
                  <a:srgbClr val="FFC000"/>
                </a:solidFill>
              </a:rPr>
              <a:t>・事務職員派遣　　</a:t>
            </a:r>
            <a:endParaRPr lang="en-US" altLang="ja-JP" sz="800" dirty="0">
              <a:solidFill>
                <a:srgbClr val="FFC000"/>
              </a:solidFill>
            </a:endParaRPr>
          </a:p>
          <a:p>
            <a:pPr lvl="0"/>
            <a:r>
              <a:rPr lang="ja-JP" altLang="en-US" sz="800" dirty="0">
                <a:solidFill>
                  <a:srgbClr val="FFC000"/>
                </a:solidFill>
              </a:rPr>
              <a:t>　　　　〇〇〇円</a:t>
            </a:r>
            <a:r>
              <a:rPr lang="en-US" altLang="ja-JP" sz="800" dirty="0">
                <a:solidFill>
                  <a:srgbClr val="FFC000"/>
                </a:solidFill>
              </a:rPr>
              <a:t>×20</a:t>
            </a:r>
            <a:r>
              <a:rPr lang="ja-JP" altLang="en-US" sz="800" dirty="0">
                <a:solidFill>
                  <a:srgbClr val="FFC000"/>
                </a:solidFill>
              </a:rPr>
              <a:t>日</a:t>
            </a:r>
            <a:r>
              <a:rPr lang="en-US" altLang="ja-JP" sz="800" dirty="0">
                <a:solidFill>
                  <a:srgbClr val="FFC000"/>
                </a:solidFill>
              </a:rPr>
              <a:t>×</a:t>
            </a:r>
            <a:r>
              <a:rPr lang="ja-JP" altLang="en-US" sz="800" dirty="0">
                <a:solidFill>
                  <a:srgbClr val="FFC000"/>
                </a:solidFill>
              </a:rPr>
              <a:t>〇月</a:t>
            </a:r>
            <a:endParaRPr lang="en-US" altLang="ja-JP" sz="800" dirty="0">
              <a:solidFill>
                <a:srgbClr val="FFC000"/>
              </a:solidFill>
            </a:endParaRPr>
          </a:p>
        </p:txBody>
      </p:sp>
      <p:sp>
        <p:nvSpPr>
          <p:cNvPr id="21" name="正方形/長方形 20"/>
          <p:cNvSpPr/>
          <p:nvPr/>
        </p:nvSpPr>
        <p:spPr>
          <a:xfrm>
            <a:off x="7809850" y="715829"/>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92D050"/>
                </a:solidFill>
              </a:rPr>
              <a:t>◆旅費</a:t>
            </a:r>
            <a:endParaRPr lang="en-US" altLang="ja-JP" sz="800" u="sng" dirty="0">
              <a:solidFill>
                <a:srgbClr val="92D050"/>
              </a:solidFill>
            </a:endParaRPr>
          </a:p>
          <a:p>
            <a:r>
              <a:rPr lang="ja-JP" altLang="en-US" sz="800" dirty="0">
                <a:solidFill>
                  <a:srgbClr val="FFC000"/>
                </a:solidFill>
              </a:rPr>
              <a:t>・企画推進委員会実施旅費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・ﾌﾟﾛｸﾞﾗﾑ開発分科会旅費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r>
              <a:rPr lang="ja-JP" altLang="en-US" sz="800" dirty="0">
                <a:solidFill>
                  <a:srgbClr val="FFC000"/>
                </a:solidFill>
              </a:rPr>
              <a:t>・実証講座分科会旅費</a:t>
            </a:r>
            <a:br>
              <a:rPr lang="en-US" altLang="ja-JP" sz="800" dirty="0">
                <a:solidFill>
                  <a:srgbClr val="FFC000"/>
                </a:solidFill>
              </a:rPr>
            </a:br>
            <a:r>
              <a:rPr lang="ja-JP" altLang="en-US" sz="800" dirty="0">
                <a:solidFill>
                  <a:srgbClr val="FFC000"/>
                </a:solidFill>
              </a:rPr>
              <a:t>　　　　　　　　〇〇千円</a:t>
            </a:r>
            <a:r>
              <a:rPr lang="en-US" altLang="ja-JP" sz="800" dirty="0">
                <a:solidFill>
                  <a:srgbClr val="FFC000"/>
                </a:solidFill>
              </a:rPr>
              <a:t>×</a:t>
            </a:r>
            <a:r>
              <a:rPr lang="ja-JP" altLang="en-US" sz="800" dirty="0">
                <a:solidFill>
                  <a:srgbClr val="FFC000"/>
                </a:solidFill>
              </a:rPr>
              <a:t>〇回</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計〇〇〇円</a:t>
            </a:r>
            <a:endParaRPr lang="en-US" altLang="ja-JP" sz="800" dirty="0">
              <a:solidFill>
                <a:srgbClr val="FFC000"/>
              </a:solidFill>
            </a:endParaRPr>
          </a:p>
          <a:p>
            <a:endParaRPr lang="ja-JP" altLang="en-US" sz="800" u="sng" dirty="0">
              <a:solidFill>
                <a:srgbClr val="92D050"/>
              </a:solidFill>
            </a:endParaRPr>
          </a:p>
        </p:txBody>
      </p:sp>
      <p:sp>
        <p:nvSpPr>
          <p:cNvPr id="22" name="正方形/長方形 21"/>
          <p:cNvSpPr/>
          <p:nvPr/>
        </p:nvSpPr>
        <p:spPr>
          <a:xfrm>
            <a:off x="7809850" y="2760994"/>
            <a:ext cx="1980000" cy="1980000"/>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◆会議費</a:t>
            </a:r>
            <a:endParaRPr kumimoji="1" lang="en-US" altLang="ja-JP" sz="800" u="sng" dirty="0">
              <a:solidFill>
                <a:srgbClr val="92D050"/>
              </a:solidFill>
            </a:endParaRPr>
          </a:p>
          <a:p>
            <a:r>
              <a:rPr lang="ja-JP" altLang="en-US" sz="800" dirty="0">
                <a:solidFill>
                  <a:srgbClr val="FFC000"/>
                </a:solidFill>
              </a:rPr>
              <a:t>・企画推進委員会お茶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　　　　　　　</a:t>
            </a:r>
            <a:endParaRPr lang="en-US" altLang="ja-JP" sz="800" dirty="0">
              <a:solidFill>
                <a:srgbClr val="FFC000"/>
              </a:solidFill>
            </a:endParaRPr>
          </a:p>
          <a:p>
            <a:r>
              <a:rPr lang="ja-JP" altLang="en-US" sz="800" dirty="0">
                <a:solidFill>
                  <a:srgbClr val="FFC000"/>
                </a:solidFill>
              </a:rPr>
              <a:t>・ﾌﾟﾛｸﾞﾗﾑ開発分科会お茶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r>
              <a:rPr lang="ja-JP" altLang="en-US" sz="800" dirty="0">
                <a:solidFill>
                  <a:srgbClr val="FFC000"/>
                </a:solidFill>
              </a:rPr>
              <a:t>・実証講座分科会お茶</a:t>
            </a:r>
            <a:br>
              <a:rPr lang="en-US" altLang="ja-JP" sz="800" dirty="0">
                <a:solidFill>
                  <a:srgbClr val="FFC000"/>
                </a:solidFill>
              </a:rPr>
            </a:br>
            <a:r>
              <a:rPr lang="ja-JP" altLang="en-US" sz="800" dirty="0">
                <a:solidFill>
                  <a:srgbClr val="FFC000"/>
                </a:solidFill>
              </a:rPr>
              <a:t>　　　　　　　　　</a:t>
            </a:r>
            <a:r>
              <a:rPr lang="en-US" altLang="ja-JP" sz="800" dirty="0">
                <a:solidFill>
                  <a:srgbClr val="FFC000"/>
                </a:solidFill>
              </a:rPr>
              <a:t>150</a:t>
            </a:r>
            <a:r>
              <a:rPr lang="ja-JP" altLang="en-US" sz="800" dirty="0">
                <a:solidFill>
                  <a:srgbClr val="FFC000"/>
                </a:solidFill>
              </a:rPr>
              <a:t>円</a:t>
            </a:r>
            <a:r>
              <a:rPr lang="en-US" altLang="ja-JP" sz="800" dirty="0">
                <a:solidFill>
                  <a:srgbClr val="FFC000"/>
                </a:solidFill>
              </a:rPr>
              <a:t>×</a:t>
            </a:r>
            <a:r>
              <a:rPr lang="ja-JP" altLang="en-US" sz="800" dirty="0">
                <a:solidFill>
                  <a:srgbClr val="FFC000"/>
                </a:solidFill>
              </a:rPr>
              <a:t>〇人</a:t>
            </a:r>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a:t>
            </a:r>
            <a:endParaRPr lang="en-US" altLang="ja-JP" sz="800" dirty="0">
              <a:solidFill>
                <a:srgbClr val="FFC000"/>
              </a:solidFill>
            </a:endParaRPr>
          </a:p>
          <a:p>
            <a:endParaRPr lang="en-US" altLang="ja-JP" sz="800" dirty="0">
              <a:solidFill>
                <a:srgbClr val="FFC000"/>
              </a:solidFill>
            </a:endParaRPr>
          </a:p>
          <a:p>
            <a:r>
              <a:rPr lang="ja-JP" altLang="en-US" sz="800" dirty="0">
                <a:solidFill>
                  <a:srgbClr val="FFC000"/>
                </a:solidFill>
              </a:rPr>
              <a:t>　　　　　　　　　　　　合計〇〇円</a:t>
            </a:r>
            <a:endParaRPr lang="en-US" altLang="ja-JP" sz="800" dirty="0">
              <a:solidFill>
                <a:srgbClr val="FFC000"/>
              </a:solidFill>
            </a:endParaRPr>
          </a:p>
          <a:p>
            <a:endParaRPr kumimoji="1" lang="ja-JP" altLang="en-US" sz="800" u="sng" dirty="0">
              <a:solidFill>
                <a:srgbClr val="FFC000"/>
              </a:solidFill>
            </a:endParaRPr>
          </a:p>
        </p:txBody>
      </p:sp>
      <p:sp>
        <p:nvSpPr>
          <p:cNvPr id="23" name="正方形/長方形 22"/>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4" name="正方形/長方形 23"/>
          <p:cNvSpPr/>
          <p:nvPr/>
        </p:nvSpPr>
        <p:spPr>
          <a:xfrm>
            <a:off x="3686263" y="6093295"/>
            <a:ext cx="1980000" cy="699831"/>
          </a:xfrm>
          <a:prstGeom prst="rect">
            <a:avLst/>
          </a:prstGeom>
          <a:noFill/>
          <a:ln w="28575">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92D050"/>
                </a:solidFill>
              </a:rPr>
              <a:t>◆保険料</a:t>
            </a:r>
          </a:p>
        </p:txBody>
      </p:sp>
      <p:sp>
        <p:nvSpPr>
          <p:cNvPr id="25" name="正方形/長方形 24"/>
          <p:cNvSpPr/>
          <p:nvPr/>
        </p:nvSpPr>
        <p:spPr>
          <a:xfrm>
            <a:off x="3559449" y="442263"/>
            <a:ext cx="6321152" cy="6400829"/>
          </a:xfrm>
          <a:prstGeom prst="rect">
            <a:avLst/>
          </a:prstGeom>
          <a:no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650353634"/>
              </p:ext>
            </p:extLst>
          </p:nvPr>
        </p:nvGraphicFramePr>
        <p:xfrm>
          <a:off x="39688" y="706438"/>
          <a:ext cx="3405187" cy="5896364"/>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5896364"/>
                      </a:xfrm>
                      <a:prstGeom prst="rect">
                        <a:avLst/>
                      </a:prstGeom>
                    </p:spPr>
                  </p:pic>
                </p:oleObj>
              </mc:Fallback>
            </mc:AlternateContent>
          </a:graphicData>
        </a:graphic>
      </p:graphicFrame>
      <p:grpSp>
        <p:nvGrpSpPr>
          <p:cNvPr id="27" name="グループ化 26">
            <a:extLst>
              <a:ext uri="{FF2B5EF4-FFF2-40B4-BE49-F238E27FC236}">
                <a16:creationId xmlns:a16="http://schemas.microsoft.com/office/drawing/2014/main" id="{D9E4D8FA-F8E2-4D24-B153-E59F534814D2}"/>
              </a:ext>
            </a:extLst>
          </p:cNvPr>
          <p:cNvGrpSpPr/>
          <p:nvPr/>
        </p:nvGrpSpPr>
        <p:grpSpPr>
          <a:xfrm>
            <a:off x="0" y="-29697"/>
            <a:ext cx="9927598" cy="307777"/>
            <a:chOff x="0" y="-29697"/>
            <a:chExt cx="9927598" cy="307777"/>
          </a:xfrm>
        </p:grpSpPr>
        <p:sp>
          <p:nvSpPr>
            <p:cNvPr id="29" name="正方形/長方形 28">
              <a:extLst>
                <a:ext uri="{FF2B5EF4-FFF2-40B4-BE49-F238E27FC236}">
                  <a16:creationId xmlns:a16="http://schemas.microsoft.com/office/drawing/2014/main" id="{F57FAAC3-4185-4A4A-99B6-A13C7CBABC3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197C8A29-68FD-4ABD-B75A-EAC4506829D4}"/>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13</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
        <p:nvSpPr>
          <p:cNvPr id="30" name="テキスト ボックス 29">
            <a:extLst>
              <a:ext uri="{FF2B5EF4-FFF2-40B4-BE49-F238E27FC236}">
                <a16:creationId xmlns:a16="http://schemas.microsoft.com/office/drawing/2014/main" id="{29CED695-8E2C-466E-A8C1-EF24E7328B93}"/>
              </a:ext>
            </a:extLst>
          </p:cNvPr>
          <p:cNvSpPr txBox="1"/>
          <p:nvPr/>
        </p:nvSpPr>
        <p:spPr>
          <a:xfrm>
            <a:off x="4376936" y="6132356"/>
            <a:ext cx="5412914"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年次計画に記載のあった全ての年度分を年度毎に作成してください</a:t>
            </a:r>
            <a:r>
              <a:rPr kumimoji="1" lang="en-US" altLang="ja-JP" sz="1100" dirty="0">
                <a:solidFill>
                  <a:srgbClr val="FFC000"/>
                </a:solidFill>
              </a:rPr>
              <a:t>｡</a:t>
            </a:r>
            <a:endParaRPr lang="en-US" altLang="ja-JP" sz="1100" dirty="0">
              <a:solidFill>
                <a:srgbClr val="FFC000"/>
              </a:solidFill>
            </a:endParaRPr>
          </a:p>
        </p:txBody>
      </p:sp>
    </p:spTree>
    <p:extLst>
      <p:ext uri="{BB962C8B-B14F-4D97-AF65-F5344CB8AC3E}">
        <p14:creationId xmlns:p14="http://schemas.microsoft.com/office/powerpoint/2010/main" val="108567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569660"/>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13</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13</a:t>
            </a:r>
            <a:r>
              <a:rPr lang="ja-JP" altLang="en-US" sz="1200" dirty="0">
                <a:solidFill>
                  <a:srgbClr val="FFC000"/>
                </a:solidFill>
                <a:latin typeface="+mn-ea"/>
              </a:rPr>
              <a:t>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原則</a:t>
            </a:r>
            <a:r>
              <a:rPr lang="en-US" altLang="ja-JP" sz="1200" dirty="0">
                <a:solidFill>
                  <a:srgbClr val="FFC000"/>
                </a:solidFill>
                <a:latin typeface="+mn-ea"/>
              </a:rPr>
              <a:t>16</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6" name="グループ化 5">
            <a:extLst>
              <a:ext uri="{FF2B5EF4-FFF2-40B4-BE49-F238E27FC236}">
                <a16:creationId xmlns:a16="http://schemas.microsoft.com/office/drawing/2014/main" id="{FD12FFF7-B4BD-4CAF-9979-E8C19EFC8CFE}"/>
              </a:ext>
            </a:extLst>
          </p:cNvPr>
          <p:cNvGrpSpPr/>
          <p:nvPr/>
        </p:nvGrpSpPr>
        <p:grpSpPr>
          <a:xfrm>
            <a:off x="0" y="-29697"/>
            <a:ext cx="9927598" cy="307777"/>
            <a:chOff x="0" y="-29697"/>
            <a:chExt cx="9927598" cy="307777"/>
          </a:xfrm>
        </p:grpSpPr>
        <p:sp>
          <p:nvSpPr>
            <p:cNvPr id="7" name="正方形/長方形 6">
              <a:extLst>
                <a:ext uri="{FF2B5EF4-FFF2-40B4-BE49-F238E27FC236}">
                  <a16:creationId xmlns:a16="http://schemas.microsoft.com/office/drawing/2014/main" id="{82357D7F-D94B-4C34-A6A9-3C7854A4816A}"/>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a:extLst>
                <a:ext uri="{FF2B5EF4-FFF2-40B4-BE49-F238E27FC236}">
                  <a16:creationId xmlns:a16="http://schemas.microsoft.com/office/drawing/2014/main" id="{7B874AC6-CF2A-4730-9CF9-63EAA9CEEAB9}"/>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14</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241877"/>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a:defRPr/>
            </a:pPr>
            <a:r>
              <a:rPr lang="ja-JP" altLang="en-US" sz="1200" dirty="0">
                <a:solidFill>
                  <a:srgbClr val="FF0000"/>
                </a:solidFill>
                <a:latin typeface="メイリオ"/>
                <a:ea typeface="メイリオ"/>
              </a:rPr>
              <a:t>　</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1839502"/>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役割・協力事項</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dirty="0"/>
                        <a:t>内諾</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62AB3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4" name="グループ化 3">
            <a:extLst>
              <a:ext uri="{FF2B5EF4-FFF2-40B4-BE49-F238E27FC236}">
                <a16:creationId xmlns:a16="http://schemas.microsoft.com/office/drawing/2014/main" id="{B56EE7D0-2819-49F9-9B7E-3A80812CD7B2}"/>
              </a:ext>
            </a:extLst>
          </p:cNvPr>
          <p:cNvGrpSpPr/>
          <p:nvPr/>
        </p:nvGrpSpPr>
        <p:grpSpPr>
          <a:xfrm>
            <a:off x="0" y="-29697"/>
            <a:ext cx="9927598" cy="307777"/>
            <a:chOff x="0" y="-29697"/>
            <a:chExt cx="9927598" cy="307777"/>
          </a:xfrm>
        </p:grpSpPr>
        <p:sp>
          <p:nvSpPr>
            <p:cNvPr id="17" name="正方形/長方形 16">
              <a:extLst>
                <a:ext uri="{FF2B5EF4-FFF2-40B4-BE49-F238E27FC236}">
                  <a16:creationId xmlns:a16="http://schemas.microsoft.com/office/drawing/2014/main" id="{ACC54E7D-ADC1-4091-93AA-7FC3D4F52B01}"/>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8" name="テキスト ボックス 17">
              <a:extLst>
                <a:ext uri="{FF2B5EF4-FFF2-40B4-BE49-F238E27FC236}">
                  <a16:creationId xmlns:a16="http://schemas.microsoft.com/office/drawing/2014/main" id="{1BE0C55A-E9F5-4A1A-B963-9BCF48DEA3AA}"/>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2</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04528" y="1988840"/>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▼各取組の進捗を確認し、取組ごとの質の均衡を図るための方策や工夫などについて記載すること。</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各取組への助言が可能な有識者の活用、各取組同士の横のつながりを持たせるための情報共有ツールの導入　等</a:t>
            </a:r>
            <a:endParaRPr lang="en-US" altLang="ja-JP" sz="1200" dirty="0">
              <a:solidFill>
                <a:srgbClr val="FFC000"/>
              </a:solidFill>
              <a:latin typeface="+mn-ea"/>
            </a:endParaRPr>
          </a:p>
          <a:p>
            <a:pPr marL="266700"/>
            <a:endParaRPr lang="en-US" altLang="ja-JP" sz="1200" dirty="0">
              <a:solidFill>
                <a:srgbClr val="FFC000"/>
              </a:solidFill>
              <a:latin typeface="+mn-ea"/>
            </a:endParaRPr>
          </a:p>
          <a:p>
            <a:r>
              <a:rPr lang="ja-JP" altLang="en-US" sz="1200" dirty="0">
                <a:solidFill>
                  <a:srgbClr val="FFC000"/>
                </a:solidFill>
                <a:latin typeface="+mn-ea"/>
              </a:rPr>
              <a:t>▼各取組についての課題を把握し集約し、解決策を提示するための工夫について記載すること。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sp>
        <p:nvSpPr>
          <p:cNvPr id="6" name="角丸四角形 5"/>
          <p:cNvSpPr/>
          <p:nvPr/>
        </p:nvSpPr>
        <p:spPr>
          <a:xfrm>
            <a:off x="1" y="330849"/>
            <a:ext cx="9345488" cy="502918"/>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t>専修学校と業界団体等との連携による</a:t>
            </a:r>
            <a:r>
              <a:rPr lang="en-US" altLang="ja-JP" sz="1200" b="1" dirty="0"/>
              <a:t>DX</a:t>
            </a:r>
            <a:r>
              <a:rPr lang="ja-JP" altLang="en-US" sz="1200" b="1" dirty="0"/>
              <a:t>人材養成プログラムまたは専門学校・高等学校の有機的連携プログラムの開発・実証に係る取組の進捗管理に係る方策、工夫</a:t>
            </a:r>
          </a:p>
        </p:txBody>
      </p:sp>
      <p:grpSp>
        <p:nvGrpSpPr>
          <p:cNvPr id="9" name="グループ化 8">
            <a:extLst>
              <a:ext uri="{FF2B5EF4-FFF2-40B4-BE49-F238E27FC236}">
                <a16:creationId xmlns:a16="http://schemas.microsoft.com/office/drawing/2014/main" id="{25C1BB0C-21D7-4005-A8CC-D9D933CC5033}"/>
              </a:ext>
            </a:extLst>
          </p:cNvPr>
          <p:cNvGrpSpPr/>
          <p:nvPr/>
        </p:nvGrpSpPr>
        <p:grpSpPr>
          <a:xfrm>
            <a:off x="0" y="-29697"/>
            <a:ext cx="9927598" cy="307777"/>
            <a:chOff x="0" y="-29697"/>
            <a:chExt cx="9927598" cy="307777"/>
          </a:xfrm>
        </p:grpSpPr>
        <p:sp>
          <p:nvSpPr>
            <p:cNvPr id="10" name="正方形/長方形 9">
              <a:extLst>
                <a:ext uri="{FF2B5EF4-FFF2-40B4-BE49-F238E27FC236}">
                  <a16:creationId xmlns:a16="http://schemas.microsoft.com/office/drawing/2014/main" id="{279E9382-A6E8-44CF-9447-8B39F0E14289}"/>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a:extLst>
                <a:ext uri="{FF2B5EF4-FFF2-40B4-BE49-F238E27FC236}">
                  <a16:creationId xmlns:a16="http://schemas.microsoft.com/office/drawing/2014/main" id="{8049E614-8C7E-4394-87C2-D199498696E4}"/>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72044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8339" y="332656"/>
            <a:ext cx="5284701" cy="35890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各取組における成果の体系化、普及・定着方策の立案・実践</a:t>
            </a:r>
          </a:p>
        </p:txBody>
      </p:sp>
      <p:sp>
        <p:nvSpPr>
          <p:cNvPr id="10" name="テキスト ボックス 9"/>
          <p:cNvSpPr txBox="1"/>
          <p:nvPr/>
        </p:nvSpPr>
        <p:spPr>
          <a:xfrm>
            <a:off x="704528" y="1988840"/>
            <a:ext cx="8280000" cy="286232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latin typeface="+mn-ea"/>
            </a:endParaRPr>
          </a:p>
          <a:p>
            <a:r>
              <a:rPr lang="ja-JP" altLang="en-US" sz="1200" dirty="0">
                <a:solidFill>
                  <a:srgbClr val="FFC000"/>
                </a:solidFill>
                <a:latin typeface="+mn-ea"/>
              </a:rPr>
              <a:t>▼様式自由</a:t>
            </a:r>
            <a:endParaRPr lang="en-US" altLang="ja-JP" sz="1200" dirty="0">
              <a:solidFill>
                <a:srgbClr val="FFC000"/>
              </a:solidFill>
              <a:latin typeface="+mn-ea"/>
            </a:endParaRPr>
          </a:p>
          <a:p>
            <a:endParaRPr lang="en-US" altLang="ja-JP" sz="1200" dirty="0">
              <a:solidFill>
                <a:srgbClr val="FFC000"/>
              </a:solidFill>
              <a:latin typeface="+mn-ea"/>
            </a:endParaRPr>
          </a:p>
          <a:p>
            <a:pPr marL="92075" indent="-92075"/>
            <a:r>
              <a:rPr lang="ja-JP" altLang="en-US" sz="1200" dirty="0">
                <a:solidFill>
                  <a:srgbClr val="FFC000"/>
                </a:solidFill>
                <a:latin typeface="+mn-ea"/>
              </a:rPr>
              <a:t>▼各取組によってまとめられる成果を、他の専修学校が活用しやすいよう、分野毎の類型や指導方法毎の類型に分類し、体系的に整理する方策を現時点の見込みから記載する。</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▼各取組から得られる様々なデータを分析し、成果として対外的にわかりやすく発信する方策を記載すること。</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▼立案した同方策のうち、その一部を実施する。</a:t>
            </a:r>
            <a:endParaRPr lang="en-US" altLang="ja-JP" sz="1200" dirty="0">
              <a:solidFill>
                <a:srgbClr val="FFC000"/>
              </a:solidFill>
              <a:latin typeface="+mn-ea"/>
            </a:endParaRPr>
          </a:p>
          <a:p>
            <a:r>
              <a:rPr lang="ja-JP" altLang="en-US" sz="1200" dirty="0">
                <a:solidFill>
                  <a:srgbClr val="FFC000"/>
                </a:solidFill>
                <a:latin typeface="+mn-ea"/>
              </a:rPr>
              <a:t>　</a:t>
            </a:r>
            <a:r>
              <a:rPr lang="en-US" altLang="ja-JP" sz="1200" dirty="0">
                <a:solidFill>
                  <a:srgbClr val="FFC000"/>
                </a:solidFill>
                <a:latin typeface="+mn-ea"/>
              </a:rPr>
              <a:t>ex)</a:t>
            </a:r>
            <a:r>
              <a:rPr lang="ja-JP" altLang="en-US" sz="1200" dirty="0">
                <a:solidFill>
                  <a:srgbClr val="FFC000"/>
                </a:solidFill>
                <a:latin typeface="+mn-ea"/>
              </a:rPr>
              <a:t> 記載事項例</a:t>
            </a:r>
            <a:endParaRPr lang="en-US" altLang="ja-JP" sz="1200" dirty="0">
              <a:solidFill>
                <a:srgbClr val="FFC000"/>
              </a:solidFill>
              <a:latin typeface="+mn-ea"/>
            </a:endParaRPr>
          </a:p>
          <a:p>
            <a:pPr marL="266700"/>
            <a:r>
              <a:rPr lang="ja-JP" altLang="en-US" sz="1200" dirty="0">
                <a:solidFill>
                  <a:srgbClr val="FFC000"/>
                </a:solidFill>
                <a:latin typeface="+mn-ea"/>
              </a:rPr>
              <a:t>普及ガイドラインの作成、セミナー等広報活動の実施　等</a:t>
            </a:r>
            <a:endParaRPr lang="en-US" altLang="ja-JP" sz="1200" dirty="0">
              <a:solidFill>
                <a:srgbClr val="FFC000"/>
              </a:solidFill>
              <a:latin typeface="+mn-ea"/>
            </a:endParaRPr>
          </a:p>
          <a:p>
            <a:pPr marL="92075" indent="-92075"/>
            <a:endParaRPr lang="en-US" altLang="ja-JP" sz="1200" dirty="0">
              <a:solidFill>
                <a:srgbClr val="FFC000"/>
              </a:solidFill>
              <a:latin typeface="+mn-ea"/>
            </a:endParaRPr>
          </a:p>
          <a:p>
            <a:pPr marL="92075" indent="-92075"/>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１１ポイント以上とすること。ただし、記載すべき事項が多く、枠に入り切らない場合のみ文字のポイントを調整しても構わないが、極端に小さくならないよう注意すること。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p:txBody>
      </p:sp>
      <p:grpSp>
        <p:nvGrpSpPr>
          <p:cNvPr id="6" name="グループ化 5">
            <a:extLst>
              <a:ext uri="{FF2B5EF4-FFF2-40B4-BE49-F238E27FC236}">
                <a16:creationId xmlns:a16="http://schemas.microsoft.com/office/drawing/2014/main" id="{46620470-0A8F-4D02-8E97-AF2F2969DC4E}"/>
              </a:ext>
            </a:extLst>
          </p:cNvPr>
          <p:cNvGrpSpPr/>
          <p:nvPr/>
        </p:nvGrpSpPr>
        <p:grpSpPr>
          <a:xfrm>
            <a:off x="0" y="-29697"/>
            <a:ext cx="9927598" cy="307777"/>
            <a:chOff x="0" y="-29697"/>
            <a:chExt cx="9927598" cy="307777"/>
          </a:xfrm>
        </p:grpSpPr>
        <p:sp>
          <p:nvSpPr>
            <p:cNvPr id="8" name="正方形/長方形 7">
              <a:extLst>
                <a:ext uri="{FF2B5EF4-FFF2-40B4-BE49-F238E27FC236}">
                  <a16:creationId xmlns:a16="http://schemas.microsoft.com/office/drawing/2014/main" id="{515CB213-ACFE-4074-9DD4-7B804BF63420}"/>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a:extLst>
                <a:ext uri="{FF2B5EF4-FFF2-40B4-BE49-F238E27FC236}">
                  <a16:creationId xmlns:a16="http://schemas.microsoft.com/office/drawing/2014/main" id="{28639DC6-22B1-49AD-A6CC-4D571187F43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4</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12021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46495" y="6450361"/>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6" name="角丸四角形 5"/>
          <p:cNvSpPr/>
          <p:nvPr/>
        </p:nvSpPr>
        <p:spPr>
          <a:xfrm>
            <a:off x="28339" y="321097"/>
            <a:ext cx="2188357"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事業実施の年次計画</a:t>
            </a:r>
          </a:p>
        </p:txBody>
      </p:sp>
      <p:cxnSp>
        <p:nvCxnSpPr>
          <p:cNvPr id="7" name="直線矢印コネクタ 6"/>
          <p:cNvCxnSpPr/>
          <p:nvPr/>
        </p:nvCxnSpPr>
        <p:spPr>
          <a:xfrm>
            <a:off x="-9761" y="1098720"/>
            <a:ext cx="9915761" cy="0"/>
          </a:xfrm>
          <a:prstGeom prst="straightConnector1">
            <a:avLst/>
          </a:prstGeom>
          <a:ln w="57150">
            <a:solidFill>
              <a:srgbClr val="62AB37"/>
            </a:solidFill>
            <a:tailEnd type="arrow"/>
          </a:ln>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911832" y="933113"/>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11" name="角丸四角形 10"/>
          <p:cNvSpPr/>
          <p:nvPr/>
        </p:nvSpPr>
        <p:spPr>
          <a:xfrm>
            <a:off x="7762730" y="936015"/>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n-ea"/>
              </a:rPr>
              <a:t>令和〇年度</a:t>
            </a:r>
            <a:endParaRPr kumimoji="1" lang="ja-JP" altLang="en-US" sz="1200" dirty="0">
              <a:solidFill>
                <a:schemeClr val="tx1"/>
              </a:solidFill>
              <a:latin typeface="+mn-ea"/>
            </a:endParaRPr>
          </a:p>
        </p:txBody>
      </p:sp>
      <p:cxnSp>
        <p:nvCxnSpPr>
          <p:cNvPr id="14" name="直線コネクタ 13"/>
          <p:cNvCxnSpPr/>
          <p:nvPr/>
        </p:nvCxnSpPr>
        <p:spPr>
          <a:xfrm>
            <a:off x="3296816"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354949" y="941569"/>
            <a:ext cx="1224136" cy="324000"/>
          </a:xfrm>
          <a:prstGeom prst="roundRect">
            <a:avLst/>
          </a:prstGeom>
          <a:solidFill>
            <a:schemeClr val="bg1"/>
          </a:solidFill>
          <a:ln>
            <a:solidFill>
              <a:srgbClr val="62AB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令和〇年度</a:t>
            </a:r>
            <a:endParaRPr kumimoji="1" lang="ja-JP" altLang="en-US" sz="1200" dirty="0">
              <a:solidFill>
                <a:schemeClr val="tx1"/>
              </a:solidFill>
            </a:endParaRPr>
          </a:p>
        </p:txBody>
      </p:sp>
      <p:sp>
        <p:nvSpPr>
          <p:cNvPr id="21" name="テキスト ボックス 20"/>
          <p:cNvSpPr txBox="1"/>
          <p:nvPr/>
        </p:nvSpPr>
        <p:spPr>
          <a:xfrm>
            <a:off x="3267472"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6" name="テキスト ボックス 15"/>
          <p:cNvSpPr txBox="1"/>
          <p:nvPr/>
        </p:nvSpPr>
        <p:spPr>
          <a:xfrm>
            <a:off x="6704403" y="6450362"/>
            <a:ext cx="3340790"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20" name="直線コネクタ 19"/>
          <p:cNvCxnSpPr/>
          <p:nvPr/>
        </p:nvCxnSpPr>
        <p:spPr>
          <a:xfrm>
            <a:off x="6609184" y="1107176"/>
            <a:ext cx="0" cy="5821992"/>
          </a:xfrm>
          <a:prstGeom prst="line">
            <a:avLst/>
          </a:prstGeom>
          <a:ln>
            <a:solidFill>
              <a:srgbClr val="62AB37"/>
            </a:solidFill>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60775" y="2636912"/>
            <a:ext cx="8412484" cy="1754326"/>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▼当該事業を行うにあたって、各年度に実施する取組の概要（年次計画）を具体的に記載すること。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80000" indent="-180000"/>
            <a:r>
              <a:rPr lang="ja-JP" altLang="en-US" sz="1200" dirty="0">
                <a:solidFill>
                  <a:srgbClr val="FFC000"/>
                </a:solidFill>
                <a:latin typeface="+mn-ea"/>
              </a:rPr>
              <a:t>▼１年目は普及定着方策の検討・実施、各取組間の連絡調整、２年目は各取組間の連絡調整・助言、諸外国等の動向調査、</a:t>
            </a:r>
            <a:r>
              <a:rPr lang="en-US" altLang="ja-JP" sz="1200" dirty="0">
                <a:solidFill>
                  <a:srgbClr val="FFC000"/>
                </a:solidFill>
                <a:latin typeface="+mn-ea"/>
              </a:rPr>
              <a:t>3</a:t>
            </a:r>
            <a:r>
              <a:rPr lang="ja-JP" altLang="en-US" sz="1200" dirty="0">
                <a:solidFill>
                  <a:srgbClr val="FFC000"/>
                </a:solidFill>
                <a:latin typeface="+mn-ea"/>
              </a:rPr>
              <a:t>年目は各取組における成果のとりまとめなど、具体的に実施する内容を示しつつ、流れがわかるように記載すること。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p:txBody>
      </p:sp>
      <p:grpSp>
        <p:nvGrpSpPr>
          <p:cNvPr id="15" name="グループ化 14">
            <a:extLst>
              <a:ext uri="{FF2B5EF4-FFF2-40B4-BE49-F238E27FC236}">
                <a16:creationId xmlns:a16="http://schemas.microsoft.com/office/drawing/2014/main" id="{3A186C7F-3BBD-4612-B584-2BBE9F668DD7}"/>
              </a:ext>
            </a:extLst>
          </p:cNvPr>
          <p:cNvGrpSpPr/>
          <p:nvPr/>
        </p:nvGrpSpPr>
        <p:grpSpPr>
          <a:xfrm>
            <a:off x="0" y="-29697"/>
            <a:ext cx="9927598" cy="307777"/>
            <a:chOff x="0" y="-29697"/>
            <a:chExt cx="9927598" cy="307777"/>
          </a:xfrm>
        </p:grpSpPr>
        <p:sp>
          <p:nvSpPr>
            <p:cNvPr id="19" name="正方形/長方形 18">
              <a:extLst>
                <a:ext uri="{FF2B5EF4-FFF2-40B4-BE49-F238E27FC236}">
                  <a16:creationId xmlns:a16="http://schemas.microsoft.com/office/drawing/2014/main" id="{52092469-1301-4A34-923C-F2018C6E05E8}"/>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23" name="テキスト ボックス 22">
              <a:extLst>
                <a:ext uri="{FF2B5EF4-FFF2-40B4-BE49-F238E27FC236}">
                  <a16:creationId xmlns:a16="http://schemas.microsoft.com/office/drawing/2014/main" id="{CD16E381-EBFC-4ADE-B559-58C9253C44E0}"/>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5</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429153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提案年度の取組①</a:t>
            </a:r>
          </a:p>
        </p:txBody>
      </p:sp>
      <p:grpSp>
        <p:nvGrpSpPr>
          <p:cNvPr id="6" name="グループ化 5">
            <a:extLst>
              <a:ext uri="{FF2B5EF4-FFF2-40B4-BE49-F238E27FC236}">
                <a16:creationId xmlns:a16="http://schemas.microsoft.com/office/drawing/2014/main" id="{5BC47702-08C1-4029-A067-96BBE2F0F2BC}"/>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A601817B-7CEB-487A-8283-66A1FAF7A9D7}"/>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0" name="テキスト ボックス 9">
              <a:extLst>
                <a:ext uri="{FF2B5EF4-FFF2-40B4-BE49-F238E27FC236}">
                  <a16:creationId xmlns:a16="http://schemas.microsoft.com/office/drawing/2014/main" id="{7E04AF08-353F-4D88-879B-2712D54DF85F}"/>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6</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55473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5"/>
          <p:cNvSpPr/>
          <p:nvPr/>
        </p:nvSpPr>
        <p:spPr>
          <a:xfrm>
            <a:off x="28338" y="332656"/>
            <a:ext cx="1756310" cy="36004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提案年度の取組②</a:t>
            </a:r>
          </a:p>
        </p:txBody>
      </p:sp>
      <p:sp>
        <p:nvSpPr>
          <p:cNvPr id="10" name="テキスト ボックス 9"/>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調査名、調査目的、調査対象、調査手法、調査項目、分析内容（集計項目）、調査結果を成果にどのように反映するか、を記載すること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8" name="グループ化 7">
            <a:extLst>
              <a:ext uri="{FF2B5EF4-FFF2-40B4-BE49-F238E27FC236}">
                <a16:creationId xmlns:a16="http://schemas.microsoft.com/office/drawing/2014/main" id="{6960094D-6E1E-4ED1-91FC-E961674CF1F8}"/>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130D1DA2-AD9C-4872-83F0-A427F789730F}"/>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a:extLst>
                <a:ext uri="{FF2B5EF4-FFF2-40B4-BE49-F238E27FC236}">
                  <a16:creationId xmlns:a16="http://schemas.microsoft.com/office/drawing/2014/main" id="{7186937F-A5D7-4284-94D2-96CF9B3F3C3D}"/>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7</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53214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9" y="333797"/>
            <a:ext cx="3700525" cy="288000"/>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事業実施に伴うアウトプット（成果物）</a:t>
            </a:r>
          </a:p>
        </p:txBody>
      </p:sp>
      <p:sp>
        <p:nvSpPr>
          <p:cNvPr id="3" name="テキスト ボックス 2"/>
          <p:cNvSpPr txBox="1"/>
          <p:nvPr/>
        </p:nvSpPr>
        <p:spPr>
          <a:xfrm>
            <a:off x="733312" y="2132856"/>
            <a:ext cx="8280000" cy="2677656"/>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▼アウトプットの概要を具体的かつ明確に記載すること。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▼専門学校と高等学校の有機的連携プログラムの開発・実証における成果の体系化、普及・定着方策の検討における記載も踏まえた記載とすること。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7" name="グループ化 6">
            <a:extLst>
              <a:ext uri="{FF2B5EF4-FFF2-40B4-BE49-F238E27FC236}">
                <a16:creationId xmlns:a16="http://schemas.microsoft.com/office/drawing/2014/main" id="{A2F179BC-7DE8-4769-A280-6D7848D7C70A}"/>
              </a:ext>
            </a:extLst>
          </p:cNvPr>
          <p:cNvGrpSpPr/>
          <p:nvPr/>
        </p:nvGrpSpPr>
        <p:grpSpPr>
          <a:xfrm>
            <a:off x="0" y="-29697"/>
            <a:ext cx="9927598" cy="307777"/>
            <a:chOff x="0" y="-29697"/>
            <a:chExt cx="9927598" cy="307777"/>
          </a:xfrm>
        </p:grpSpPr>
        <p:sp>
          <p:nvSpPr>
            <p:cNvPr id="8" name="正方形/長方形 7">
              <a:extLst>
                <a:ext uri="{FF2B5EF4-FFF2-40B4-BE49-F238E27FC236}">
                  <a16:creationId xmlns:a16="http://schemas.microsoft.com/office/drawing/2014/main" id="{9B103E03-2E10-4F21-91EF-4C81D0002F82}"/>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0" name="テキスト ボックス 9">
              <a:extLst>
                <a:ext uri="{FF2B5EF4-FFF2-40B4-BE49-F238E27FC236}">
                  <a16:creationId xmlns:a16="http://schemas.microsoft.com/office/drawing/2014/main" id="{3D11E15C-DBB7-4278-B2C1-484427E4A1A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8</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7EE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1193850955"/>
              </p:ext>
            </p:extLst>
          </p:nvPr>
        </p:nvGraphicFramePr>
        <p:xfrm>
          <a:off x="232386" y="823008"/>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rowSpan="2">
                  <a:txBody>
                    <a:bodyPr/>
                    <a:lstStyle/>
                    <a:p>
                      <a:pPr algn="ctr"/>
                      <a:r>
                        <a:rPr kumimoji="1" lang="ja-JP" altLang="en-US" sz="1400" dirty="0"/>
                        <a:t>単位</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gridSpan="3">
                  <a:txBody>
                    <a:bodyPr/>
                    <a:lstStyle/>
                    <a:p>
                      <a:pPr algn="ctr"/>
                      <a:r>
                        <a:rPr kumimoji="1" lang="ja-JP" altLang="en-US" sz="1400" dirty="0"/>
                        <a:t>目標値</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144688" y="2060848"/>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▼「生徒の○○に関する習熟度を○年（事業開始前）に比べて○％向上する。」など、ＫＰＩ（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の測定方法」については、対象者及び人数、手法、実施時期等を簡潔に記載すること。</a:t>
            </a: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8" name="グループ化 7">
            <a:extLst>
              <a:ext uri="{FF2B5EF4-FFF2-40B4-BE49-F238E27FC236}">
                <a16:creationId xmlns:a16="http://schemas.microsoft.com/office/drawing/2014/main" id="{2AE335A0-3B75-488A-84D0-99735A00CA54}"/>
              </a:ext>
            </a:extLst>
          </p:cNvPr>
          <p:cNvGrpSpPr/>
          <p:nvPr/>
        </p:nvGrpSpPr>
        <p:grpSpPr>
          <a:xfrm>
            <a:off x="0" y="-29697"/>
            <a:ext cx="9927598" cy="307777"/>
            <a:chOff x="0" y="-29697"/>
            <a:chExt cx="9927598" cy="307777"/>
          </a:xfrm>
        </p:grpSpPr>
        <p:sp>
          <p:nvSpPr>
            <p:cNvPr id="9" name="正方形/長方形 8">
              <a:extLst>
                <a:ext uri="{FF2B5EF4-FFF2-40B4-BE49-F238E27FC236}">
                  <a16:creationId xmlns:a16="http://schemas.microsoft.com/office/drawing/2014/main" id="{ABB6521B-6F9C-416B-A65B-90172D2011B8}"/>
                </a:ext>
              </a:extLst>
            </p:cNvPr>
            <p:cNvSpPr/>
            <p:nvPr/>
          </p:nvSpPr>
          <p:spPr>
            <a:xfrm>
              <a:off x="0" y="-29697"/>
              <a:ext cx="9927598" cy="307777"/>
            </a:xfrm>
            <a:prstGeom prst="rect">
              <a:avLst/>
            </a:prstGeom>
            <a:solidFill>
              <a:srgbClr val="62AB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a:extLst>
                <a:ext uri="{FF2B5EF4-FFF2-40B4-BE49-F238E27FC236}">
                  <a16:creationId xmlns:a16="http://schemas.microsoft.com/office/drawing/2014/main" id="{B6692C79-97B7-4EB0-AD2A-98ED04665616}"/>
                </a:ext>
              </a:extLst>
            </p:cNvPr>
            <p:cNvSpPr txBox="1"/>
            <p:nvPr/>
          </p:nvSpPr>
          <p:spPr>
            <a:xfrm>
              <a:off x="0" y="-29697"/>
              <a:ext cx="9927598" cy="307777"/>
            </a:xfrm>
            <a:prstGeom prst="rect">
              <a:avLst/>
            </a:prstGeom>
            <a:noFill/>
          </p:spPr>
          <p:txBody>
            <a:bodyPr wrap="square" rtlCol="0">
              <a:spAutoFit/>
            </a:bodyPr>
            <a:lstStyle/>
            <a:p>
              <a:pPr algn="ctr"/>
              <a:r>
                <a:rPr kumimoji="1" lang="ja-JP" altLang="en-US" sz="1400" spc="-120" dirty="0">
                  <a:solidFill>
                    <a:schemeClr val="bg1"/>
                  </a:solidFill>
                  <a:latin typeface="+mj-ea"/>
                  <a:ea typeface="+mj-ea"/>
                </a:rPr>
                <a:t>令和○年度「専修学校による地域産業中核的人材養成事業」企画提案書</a:t>
              </a:r>
              <a:r>
                <a:rPr kumimoji="1" lang="ja-JP" altLang="en-US" sz="1200" spc="-120" dirty="0">
                  <a:solidFill>
                    <a:schemeClr val="bg1"/>
                  </a:solidFill>
                  <a:latin typeface="+mj-ea"/>
                  <a:ea typeface="+mj-ea"/>
                </a:rPr>
                <a:t>（</a:t>
              </a:r>
              <a:r>
                <a:rPr kumimoji="1" lang="zh-TW" altLang="en-US" sz="1200" spc="-160" dirty="0">
                  <a:solidFill>
                    <a:schemeClr val="bg1"/>
                  </a:solidFill>
                  <a:latin typeface="+mj-ea"/>
                  <a:ea typeface="+mj-ea"/>
                </a:rPr>
                <a:t>分野横断連絡調整会議</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C22BDEFC-2EBD-4631-AC6E-1FA082F69B7C}" type="slidenum">
                <a:rPr kumimoji="1" lang="en-US" altLang="ja-JP" sz="1100" spc="-120" smtClean="0">
                  <a:solidFill>
                    <a:schemeClr val="bg1"/>
                  </a:solidFill>
                  <a:latin typeface="+mj-ea"/>
                  <a:ea typeface="+mj-ea"/>
                </a:rPr>
                <a:t>9</a:t>
              </a:fld>
              <a:r>
                <a:rPr lang="en-US" altLang="ja-JP" sz="1100" spc="-120" dirty="0">
                  <a:solidFill>
                    <a:schemeClr val="bg1"/>
                  </a:solidFill>
                  <a:latin typeface="+mj-ea"/>
                  <a:ea typeface="+mj-ea"/>
                </a:rPr>
                <a:t>/14</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13959</TotalTime>
  <Words>3538</Words>
  <Application>Microsoft Office PowerPoint</Application>
  <PresentationFormat>A4 210 x 297 mm</PresentationFormat>
  <Paragraphs>525</Paragraphs>
  <Slides>14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14</vt:i4>
      </vt:variant>
    </vt:vector>
  </HeadingPairs>
  <TitlesOfParts>
    <vt:vector size="22"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219</cp:revision>
  <cp:lastPrinted>2020-03-27T05:24:51Z</cp:lastPrinted>
  <dcterms:created xsi:type="dcterms:W3CDTF">2015-11-11T08:20:08Z</dcterms:created>
  <dcterms:modified xsi:type="dcterms:W3CDTF">2023-02-06T10:54:58Z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2022-01-31T07:11:25Z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bc9c5671-7383-4e0b-bcf6-44f414977570</vt:lpwstr>
  </property>
  <property fmtid="{D5CDD505-2E9C-101B-9397-08002B2CF9AE}" pid="8" name="MSIP_Label_d899a617-f30e-4fb8-b81c-fb6d0b94ac5b_ContentBits">
    <vt:lpwstr>0</vt:lpwstr>
  </property>
</Properties>
</file>