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2"/>
  </p:notesMasterIdLst>
  <p:sldIdLst>
    <p:sldId id="256" r:id="rId3"/>
    <p:sldId id="317" r:id="rId4"/>
    <p:sldId id="257" r:id="rId5"/>
    <p:sldId id="311" r:id="rId6"/>
    <p:sldId id="259" r:id="rId7"/>
    <p:sldId id="312" r:id="rId8"/>
    <p:sldId id="271" r:id="rId9"/>
    <p:sldId id="291" r:id="rId10"/>
    <p:sldId id="313" r:id="rId11"/>
    <p:sldId id="262" r:id="rId12"/>
    <p:sldId id="319" r:id="rId13"/>
    <p:sldId id="320" r:id="rId14"/>
    <p:sldId id="316" r:id="rId15"/>
    <p:sldId id="326" r:id="rId16"/>
    <p:sldId id="327" r:id="rId17"/>
    <p:sldId id="328" r:id="rId18"/>
    <p:sldId id="329" r:id="rId19"/>
    <p:sldId id="330" r:id="rId20"/>
    <p:sldId id="269" r:id="rId21"/>
  </p:sldIdLst>
  <p:sldSz cx="9906000" cy="6858000" type="A4"/>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A34D"/>
    <a:srgbClr val="FF7C80"/>
    <a:srgbClr val="7EE081"/>
    <a:srgbClr val="62AB37"/>
    <a:srgbClr val="CCFFCC"/>
    <a:srgbClr val="936C4C"/>
    <a:srgbClr val="A898E5"/>
    <a:srgbClr val="8EB4E3"/>
    <a:srgbClr val="4F81BD"/>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87" autoAdjust="0"/>
    <p:restoredTop sz="94622" autoAdjust="0"/>
  </p:normalViewPr>
  <p:slideViewPr>
    <p:cSldViewPr>
      <p:cViewPr varScale="1">
        <p:scale>
          <a:sx n="67" d="100"/>
          <a:sy n="67" d="100"/>
        </p:scale>
        <p:origin x="1116" y="7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575" cy="51276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1138" y="0"/>
            <a:ext cx="3076575" cy="512763"/>
          </a:xfrm>
          <a:prstGeom prst="rect">
            <a:avLst/>
          </a:prstGeom>
        </p:spPr>
        <p:txBody>
          <a:bodyPr vert="horz" lIns="91440" tIns="45720" rIns="91440" bIns="45720" rtlCol="0"/>
          <a:lstStyle>
            <a:lvl1pPr algn="r">
              <a:defRPr sz="1200"/>
            </a:lvl1pPr>
          </a:lstStyle>
          <a:p>
            <a:fld id="{E3E089E5-05BF-4DEC-B24B-1314CCF9B90D}" type="datetimeFigureOut">
              <a:rPr kumimoji="1" lang="ja-JP" altLang="en-US" smtClean="0"/>
              <a:t>2023/2/6</a:t>
            </a:fld>
            <a:endParaRPr kumimoji="1" lang="ja-JP" altLang="en-US"/>
          </a:p>
        </p:txBody>
      </p:sp>
      <p:sp>
        <p:nvSpPr>
          <p:cNvPr id="4" name="スライド イメージ プレースホルダー 3"/>
          <p:cNvSpPr>
            <a:spLocks noGrp="1" noRot="1" noChangeAspect="1"/>
          </p:cNvSpPr>
          <p:nvPr>
            <p:ph type="sldImg" idx="2"/>
          </p:nvPr>
        </p:nvSpPr>
        <p:spPr>
          <a:xfrm>
            <a:off x="1054100" y="1279525"/>
            <a:ext cx="4991100" cy="34544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709613" y="4926013"/>
            <a:ext cx="5680075" cy="402907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850"/>
            <a:ext cx="3076575" cy="512763"/>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lvl1pPr>
          </a:lstStyle>
          <a:p>
            <a:fld id="{56B38ADC-4AFE-4839-9932-18736D022F30}" type="slidenum">
              <a:rPr kumimoji="1" lang="ja-JP" altLang="en-US" smtClean="0"/>
              <a:t>‹#›</a:t>
            </a:fld>
            <a:endParaRPr kumimoji="1" lang="ja-JP" altLang="en-US"/>
          </a:p>
        </p:txBody>
      </p:sp>
    </p:spTree>
    <p:extLst>
      <p:ext uri="{BB962C8B-B14F-4D97-AF65-F5344CB8AC3E}">
        <p14:creationId xmlns:p14="http://schemas.microsoft.com/office/powerpoint/2010/main" val="335088441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2260EF-4784-492A-A386-D07E3DB45E12}"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4358420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098139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82425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3659644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817791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2977191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6236594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8427452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917050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2466243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3350029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880340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9621656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7578125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4633262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576463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40489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2516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5837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53276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75279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94373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693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905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7625032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44231" y="392212"/>
            <a:ext cx="1170000" cy="432048"/>
          </a:xfrm>
          <a:prstGeom prst="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事業名</a:t>
            </a:r>
          </a:p>
        </p:txBody>
      </p:sp>
      <p:sp>
        <p:nvSpPr>
          <p:cNvPr id="11" name="正方形/長方形 10"/>
          <p:cNvSpPr/>
          <p:nvPr/>
        </p:nvSpPr>
        <p:spPr>
          <a:xfrm>
            <a:off x="1260622" y="392212"/>
            <a:ext cx="6214852" cy="432048"/>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rgbClr val="FFC000"/>
                </a:solidFill>
                <a:latin typeface="+mn-ea"/>
              </a:rPr>
              <a:t>〇〇〇〇のための</a:t>
            </a:r>
            <a:r>
              <a:rPr lang="ja-JP" altLang="en-US" sz="1400" dirty="0">
                <a:solidFill>
                  <a:srgbClr val="FFC000"/>
                </a:solidFill>
                <a:latin typeface="+mn-ea"/>
              </a:rPr>
              <a:t>□□□□</a:t>
            </a:r>
            <a:r>
              <a:rPr kumimoji="1" lang="ja-JP" altLang="en-US" sz="1400" dirty="0">
                <a:solidFill>
                  <a:schemeClr val="tx1"/>
                </a:solidFill>
                <a:latin typeface="+mn-ea"/>
              </a:rPr>
              <a:t>事業</a:t>
            </a:r>
            <a:r>
              <a:rPr kumimoji="1" lang="ja-JP" altLang="en-US" sz="1400" dirty="0">
                <a:solidFill>
                  <a:srgbClr val="FFC000"/>
                </a:solidFill>
                <a:latin typeface="+mn-ea"/>
              </a:rPr>
              <a:t>（</a:t>
            </a:r>
            <a:r>
              <a:rPr kumimoji="1" lang="en-US" altLang="ja-JP" sz="1400" dirty="0">
                <a:solidFill>
                  <a:srgbClr val="FFC000"/>
                </a:solidFill>
                <a:latin typeface="+mn-ea"/>
              </a:rPr>
              <a:t>MS</a:t>
            </a:r>
            <a:r>
              <a:rPr kumimoji="1" lang="ja-JP" altLang="en-US" sz="1400" dirty="0">
                <a:solidFill>
                  <a:srgbClr val="FFC000"/>
                </a:solidFill>
                <a:latin typeface="+mn-ea"/>
              </a:rPr>
              <a:t>ｺﾞｼｯｸ </a:t>
            </a:r>
            <a:r>
              <a:rPr kumimoji="1" lang="en-US" altLang="ja-JP" sz="1400" dirty="0">
                <a:solidFill>
                  <a:srgbClr val="FFC000"/>
                </a:solidFill>
                <a:latin typeface="+mn-ea"/>
              </a:rPr>
              <a:t>or </a:t>
            </a:r>
            <a:r>
              <a:rPr kumimoji="1" lang="ja-JP" altLang="en-US" sz="1400" dirty="0">
                <a:solidFill>
                  <a:srgbClr val="FFC000"/>
                </a:solidFill>
                <a:latin typeface="+mn-ea"/>
              </a:rPr>
              <a:t>ﾒｲﾘｵ１４ポイント）</a:t>
            </a:r>
          </a:p>
        </p:txBody>
      </p:sp>
      <p:sp>
        <p:nvSpPr>
          <p:cNvPr id="12" name="正方形/長方形 11"/>
          <p:cNvSpPr/>
          <p:nvPr/>
        </p:nvSpPr>
        <p:spPr>
          <a:xfrm>
            <a:off x="53464" y="882907"/>
            <a:ext cx="1170000" cy="432048"/>
          </a:xfrm>
          <a:prstGeom prst="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提案者名</a:t>
            </a:r>
          </a:p>
        </p:txBody>
      </p:sp>
      <p:sp>
        <p:nvSpPr>
          <p:cNvPr id="13" name="正方形/長方形 12"/>
          <p:cNvSpPr/>
          <p:nvPr/>
        </p:nvSpPr>
        <p:spPr>
          <a:xfrm>
            <a:off x="1269854" y="882907"/>
            <a:ext cx="6205620" cy="432048"/>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rgbClr val="FFC000"/>
                </a:solidFill>
                <a:latin typeface="+mn-ea"/>
              </a:rPr>
              <a:t>学校法人〇〇学園　△△専門学校（</a:t>
            </a:r>
            <a:r>
              <a:rPr kumimoji="1" lang="en-US" altLang="ja-JP" sz="1400" dirty="0">
                <a:solidFill>
                  <a:srgbClr val="FFC000"/>
                </a:solidFill>
                <a:latin typeface="+mn-ea"/>
              </a:rPr>
              <a:t>MS</a:t>
            </a:r>
            <a:r>
              <a:rPr kumimoji="1" lang="ja-JP" altLang="en-US" sz="1400" dirty="0">
                <a:solidFill>
                  <a:srgbClr val="FFC000"/>
                </a:solidFill>
                <a:latin typeface="+mn-ea"/>
              </a:rPr>
              <a:t>ｺﾞｼｯｸ </a:t>
            </a:r>
            <a:r>
              <a:rPr kumimoji="1" lang="en-US" altLang="ja-JP" sz="1400" dirty="0">
                <a:solidFill>
                  <a:srgbClr val="FFC000"/>
                </a:solidFill>
                <a:latin typeface="+mn-ea"/>
              </a:rPr>
              <a:t>or </a:t>
            </a:r>
            <a:r>
              <a:rPr kumimoji="1" lang="ja-JP" altLang="en-US" sz="1400" dirty="0">
                <a:solidFill>
                  <a:srgbClr val="FFC000"/>
                </a:solidFill>
                <a:latin typeface="+mn-ea"/>
              </a:rPr>
              <a:t>ﾒｲﾘｵ１４ポイント）</a:t>
            </a:r>
          </a:p>
        </p:txBody>
      </p:sp>
      <p:sp>
        <p:nvSpPr>
          <p:cNvPr id="15" name="角丸四角形 14"/>
          <p:cNvSpPr/>
          <p:nvPr/>
        </p:nvSpPr>
        <p:spPr>
          <a:xfrm>
            <a:off x="46153" y="1856664"/>
            <a:ext cx="1950000" cy="260184"/>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事業の趣旨・目的</a:t>
            </a:r>
          </a:p>
        </p:txBody>
      </p:sp>
      <p:sp>
        <p:nvSpPr>
          <p:cNvPr id="16" name="正方形/長方形 15"/>
          <p:cNvSpPr/>
          <p:nvPr/>
        </p:nvSpPr>
        <p:spPr>
          <a:xfrm>
            <a:off x="103204" y="2178857"/>
            <a:ext cx="4875000" cy="4606363"/>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100" dirty="0">
                <a:solidFill>
                  <a:srgbClr val="FFC000"/>
                </a:solidFill>
                <a:latin typeface="+mn-ea"/>
              </a:rPr>
              <a:t>①〇〇〇〇〇〇〇〇⑩〇〇〇〇〇〇〇〇〇⑳〇〇〇〇〇〇〇〇〇㉚</a:t>
            </a:r>
            <a:endParaRPr lang="en-US" altLang="ja-JP" sz="1100" dirty="0">
              <a:solidFill>
                <a:srgbClr val="FFC000"/>
              </a:solidFill>
              <a:latin typeface="+mn-ea"/>
            </a:endParaRPr>
          </a:p>
          <a:p>
            <a:r>
              <a:rPr lang="ja-JP" altLang="en-US" sz="1100" dirty="0">
                <a:solidFill>
                  <a:srgbClr val="FFC000"/>
                </a:solidFill>
                <a:latin typeface="+mn-ea"/>
              </a:rPr>
              <a:t>②　　</a:t>
            </a:r>
            <a:endParaRPr lang="en-US" altLang="ja-JP" sz="1100" dirty="0">
              <a:solidFill>
                <a:srgbClr val="FFC000"/>
              </a:solidFill>
              <a:latin typeface="+mn-ea"/>
            </a:endParaRPr>
          </a:p>
          <a:p>
            <a:r>
              <a:rPr lang="ja-JP" altLang="en-US" sz="1100" dirty="0">
                <a:solidFill>
                  <a:srgbClr val="FFC000"/>
                </a:solidFill>
                <a:latin typeface="+mn-ea"/>
              </a:rPr>
              <a:t>③　　　　　（</a:t>
            </a:r>
            <a:r>
              <a:rPr lang="en-US" altLang="ja-JP" sz="1100" dirty="0">
                <a:solidFill>
                  <a:srgbClr val="FFC000"/>
                </a:solidFill>
                <a:latin typeface="+mn-ea"/>
              </a:rPr>
              <a:t>MS</a:t>
            </a:r>
            <a:r>
              <a:rPr lang="ja-JP" altLang="en-US" sz="1100" dirty="0">
                <a:solidFill>
                  <a:srgbClr val="FFC000"/>
                </a:solidFill>
                <a:latin typeface="+mn-ea"/>
              </a:rPr>
              <a:t>ｺﾞｼｯｸ </a:t>
            </a:r>
            <a:r>
              <a:rPr lang="en-US" altLang="ja-JP" sz="1100" dirty="0">
                <a:solidFill>
                  <a:srgbClr val="FFC000"/>
                </a:solidFill>
                <a:latin typeface="+mn-ea"/>
              </a:rPr>
              <a:t>or </a:t>
            </a:r>
            <a:r>
              <a:rPr lang="ja-JP" altLang="en-US" sz="1100" dirty="0">
                <a:solidFill>
                  <a:srgbClr val="FFC000"/>
                </a:solidFill>
                <a:latin typeface="+mn-ea"/>
              </a:rPr>
              <a:t>ﾒｲﾘｵ　１１ポイント以上）</a:t>
            </a:r>
            <a:endParaRPr lang="en-US" altLang="ja-JP" sz="1100" dirty="0">
              <a:solidFill>
                <a:srgbClr val="FFC000"/>
              </a:solidFill>
              <a:latin typeface="+mn-ea"/>
            </a:endParaRPr>
          </a:p>
          <a:p>
            <a:r>
              <a:rPr lang="ja-JP" altLang="en-US" sz="1100" dirty="0">
                <a:solidFill>
                  <a:srgbClr val="FFC000"/>
                </a:solidFill>
                <a:latin typeface="+mn-ea"/>
              </a:rPr>
              <a:t>④　　　　　（１行 ３０文字 </a:t>
            </a:r>
            <a:r>
              <a:rPr lang="en-US" altLang="ja-JP" sz="1100" dirty="0">
                <a:solidFill>
                  <a:srgbClr val="FFC000"/>
                </a:solidFill>
                <a:latin typeface="+mn-ea"/>
              </a:rPr>
              <a:t>×</a:t>
            </a:r>
            <a:r>
              <a:rPr lang="ja-JP" altLang="en-US" sz="1100" dirty="0">
                <a:solidFill>
                  <a:srgbClr val="FFC000"/>
                </a:solidFill>
                <a:latin typeface="+mn-ea"/>
              </a:rPr>
              <a:t> ２５行以内）</a:t>
            </a:r>
            <a:endParaRPr lang="en-US" altLang="ja-JP" sz="1100" dirty="0">
              <a:solidFill>
                <a:srgbClr val="FFC000"/>
              </a:solidFill>
              <a:latin typeface="+mn-ea"/>
            </a:endParaRPr>
          </a:p>
          <a:p>
            <a:r>
              <a:rPr lang="ja-JP" altLang="en-US" sz="1100" dirty="0">
                <a:solidFill>
                  <a:srgbClr val="FFC000"/>
                </a:solidFill>
                <a:latin typeface="+mn-ea"/>
              </a:rPr>
              <a:t>⑤　　　　　</a:t>
            </a:r>
            <a:r>
              <a:rPr lang="en-US" altLang="ja-JP" sz="1100" dirty="0">
                <a:solidFill>
                  <a:srgbClr val="FFC000"/>
                </a:solidFill>
                <a:latin typeface="+mn-ea"/>
              </a:rPr>
              <a:t>※</a:t>
            </a:r>
            <a:r>
              <a:rPr lang="ja-JP" altLang="en-US" sz="1100" dirty="0">
                <a:solidFill>
                  <a:srgbClr val="FFC000"/>
                </a:solidFill>
                <a:latin typeface="+mn-ea"/>
              </a:rPr>
              <a:t>７５０文字以内を厳守すること。</a:t>
            </a:r>
            <a:endParaRPr lang="en-US" altLang="ja-JP" sz="1100" dirty="0">
              <a:solidFill>
                <a:srgbClr val="FFC000"/>
              </a:solidFill>
              <a:latin typeface="+mn-ea"/>
            </a:endParaRPr>
          </a:p>
          <a:p>
            <a:r>
              <a:rPr lang="ja-JP" altLang="en-US" sz="1100" dirty="0">
                <a:solidFill>
                  <a:srgbClr val="FFC000"/>
                </a:solidFill>
                <a:latin typeface="+mn-ea"/>
              </a:rPr>
              <a:t>⑥</a:t>
            </a:r>
            <a:endParaRPr lang="en-US" altLang="ja-JP" sz="1100" dirty="0">
              <a:solidFill>
                <a:srgbClr val="FFC000"/>
              </a:solidFill>
              <a:latin typeface="+mn-ea"/>
            </a:endParaRPr>
          </a:p>
          <a:p>
            <a:r>
              <a:rPr lang="ja-JP" altLang="en-US" sz="1100" dirty="0">
                <a:solidFill>
                  <a:srgbClr val="FFC000"/>
                </a:solidFill>
                <a:latin typeface="+mn-ea"/>
              </a:rPr>
              <a:t>⑦</a:t>
            </a:r>
            <a:endParaRPr lang="en-US" altLang="ja-JP" sz="1100" dirty="0">
              <a:solidFill>
                <a:srgbClr val="FFC000"/>
              </a:solidFill>
              <a:latin typeface="+mn-ea"/>
            </a:endParaRPr>
          </a:p>
          <a:p>
            <a:r>
              <a:rPr lang="ja-JP" altLang="en-US" sz="1100" dirty="0">
                <a:solidFill>
                  <a:srgbClr val="FFC000"/>
                </a:solidFill>
                <a:latin typeface="+mn-ea"/>
              </a:rPr>
              <a:t>⑧</a:t>
            </a:r>
            <a:endParaRPr lang="en-US" altLang="ja-JP" sz="1100" dirty="0">
              <a:solidFill>
                <a:srgbClr val="FFC000"/>
              </a:solidFill>
              <a:latin typeface="+mn-ea"/>
            </a:endParaRPr>
          </a:p>
          <a:p>
            <a:r>
              <a:rPr lang="ja-JP" altLang="en-US" sz="1100" dirty="0">
                <a:solidFill>
                  <a:srgbClr val="FFC000"/>
                </a:solidFill>
                <a:latin typeface="+mn-ea"/>
              </a:rPr>
              <a:t>⑨</a:t>
            </a:r>
            <a:endParaRPr lang="en-US" altLang="ja-JP" sz="1100" dirty="0">
              <a:solidFill>
                <a:srgbClr val="FFC000"/>
              </a:solidFill>
              <a:latin typeface="+mn-ea"/>
            </a:endParaRPr>
          </a:p>
          <a:p>
            <a:r>
              <a:rPr lang="ja-JP" altLang="en-US" sz="1100" dirty="0">
                <a:solidFill>
                  <a:srgbClr val="FFC000"/>
                </a:solidFill>
                <a:latin typeface="+mn-ea"/>
              </a:rPr>
              <a:t>⑩行目</a:t>
            </a:r>
            <a:endParaRPr lang="en-US" altLang="ja-JP" sz="1100" dirty="0">
              <a:solidFill>
                <a:srgbClr val="FFC000"/>
              </a:solidFill>
              <a:latin typeface="+mn-ea"/>
            </a:endParaRPr>
          </a:p>
          <a:p>
            <a:r>
              <a:rPr lang="ja-JP" altLang="en-US" sz="1100" dirty="0">
                <a:solidFill>
                  <a:srgbClr val="FFC000"/>
                </a:solidFill>
                <a:latin typeface="+mn-ea"/>
              </a:rPr>
              <a:t>⑪</a:t>
            </a:r>
            <a:endParaRPr lang="en-US" altLang="ja-JP" sz="1100" dirty="0">
              <a:solidFill>
                <a:srgbClr val="FFC000"/>
              </a:solidFill>
              <a:latin typeface="+mn-ea"/>
            </a:endParaRPr>
          </a:p>
          <a:p>
            <a:r>
              <a:rPr lang="ja-JP" altLang="en-US" sz="1100" dirty="0">
                <a:solidFill>
                  <a:srgbClr val="FFC000"/>
                </a:solidFill>
                <a:latin typeface="+mn-ea"/>
              </a:rPr>
              <a:t>⑫</a:t>
            </a:r>
            <a:endParaRPr lang="en-US" altLang="ja-JP" sz="1100" dirty="0">
              <a:solidFill>
                <a:srgbClr val="FFC000"/>
              </a:solidFill>
              <a:latin typeface="+mn-ea"/>
            </a:endParaRPr>
          </a:p>
          <a:p>
            <a:r>
              <a:rPr lang="ja-JP" altLang="en-US" sz="1100" dirty="0">
                <a:solidFill>
                  <a:srgbClr val="FFC000"/>
                </a:solidFill>
                <a:latin typeface="+mn-ea"/>
              </a:rPr>
              <a:t>⑬</a:t>
            </a:r>
            <a:endParaRPr lang="en-US" altLang="ja-JP" sz="1100" dirty="0">
              <a:solidFill>
                <a:srgbClr val="FFC000"/>
              </a:solidFill>
              <a:latin typeface="+mn-ea"/>
            </a:endParaRPr>
          </a:p>
          <a:p>
            <a:r>
              <a:rPr lang="ja-JP" altLang="en-US" sz="1100" dirty="0">
                <a:solidFill>
                  <a:srgbClr val="FFC000"/>
                </a:solidFill>
                <a:latin typeface="+mn-ea"/>
              </a:rPr>
              <a:t>⑭</a:t>
            </a:r>
            <a:endParaRPr lang="en-US" altLang="ja-JP" sz="1100" dirty="0">
              <a:solidFill>
                <a:srgbClr val="FFC000"/>
              </a:solidFill>
              <a:latin typeface="+mn-ea"/>
            </a:endParaRPr>
          </a:p>
          <a:p>
            <a:r>
              <a:rPr lang="ja-JP" altLang="en-US" sz="1100" dirty="0">
                <a:solidFill>
                  <a:srgbClr val="FFC000"/>
                </a:solidFill>
                <a:latin typeface="+mn-ea"/>
              </a:rPr>
              <a:t>⑮</a:t>
            </a:r>
            <a:endParaRPr lang="en-US" altLang="ja-JP" sz="1100" dirty="0">
              <a:solidFill>
                <a:srgbClr val="FFC000"/>
              </a:solidFill>
              <a:latin typeface="+mn-ea"/>
            </a:endParaRPr>
          </a:p>
          <a:p>
            <a:r>
              <a:rPr lang="ja-JP" altLang="en-US" sz="1100" dirty="0">
                <a:solidFill>
                  <a:srgbClr val="FFC000"/>
                </a:solidFill>
                <a:latin typeface="+mn-ea"/>
              </a:rPr>
              <a:t>⑯</a:t>
            </a:r>
            <a:endParaRPr lang="en-US" altLang="ja-JP" sz="1100" dirty="0">
              <a:solidFill>
                <a:srgbClr val="FFC000"/>
              </a:solidFill>
              <a:latin typeface="+mn-ea"/>
            </a:endParaRPr>
          </a:p>
          <a:p>
            <a:r>
              <a:rPr lang="ja-JP" altLang="en-US" sz="1100" dirty="0">
                <a:solidFill>
                  <a:srgbClr val="FFC000"/>
                </a:solidFill>
                <a:latin typeface="+mn-ea"/>
              </a:rPr>
              <a:t>⑰</a:t>
            </a:r>
            <a:endParaRPr lang="en-US" altLang="ja-JP" sz="1100" dirty="0">
              <a:solidFill>
                <a:srgbClr val="FFC000"/>
              </a:solidFill>
              <a:latin typeface="+mn-ea"/>
            </a:endParaRPr>
          </a:p>
          <a:p>
            <a:r>
              <a:rPr lang="ja-JP" altLang="en-US" sz="1200" dirty="0">
                <a:solidFill>
                  <a:srgbClr val="FFC000"/>
                </a:solidFill>
                <a:latin typeface="+mn-ea"/>
              </a:rPr>
              <a:t>⑱</a:t>
            </a:r>
            <a:endParaRPr lang="en-US" altLang="ja-JP" sz="1200" dirty="0">
              <a:solidFill>
                <a:srgbClr val="FFC000"/>
              </a:solidFill>
              <a:latin typeface="+mn-ea"/>
            </a:endParaRPr>
          </a:p>
          <a:p>
            <a:r>
              <a:rPr lang="ja-JP" altLang="en-US" sz="1200" dirty="0">
                <a:solidFill>
                  <a:srgbClr val="FFC000"/>
                </a:solidFill>
                <a:latin typeface="+mn-ea"/>
              </a:rPr>
              <a:t>⑲</a:t>
            </a:r>
            <a:endParaRPr lang="en-US" altLang="ja-JP" sz="1200" dirty="0">
              <a:solidFill>
                <a:srgbClr val="FFC000"/>
              </a:solidFill>
              <a:latin typeface="+mn-ea"/>
            </a:endParaRPr>
          </a:p>
          <a:p>
            <a:r>
              <a:rPr lang="ja-JP" altLang="en-US" sz="1200" dirty="0">
                <a:solidFill>
                  <a:srgbClr val="FFC000"/>
                </a:solidFill>
                <a:latin typeface="+mn-ea"/>
              </a:rPr>
              <a:t>⑳行目</a:t>
            </a:r>
            <a:endParaRPr lang="en-US" altLang="ja-JP" sz="1200" dirty="0">
              <a:solidFill>
                <a:srgbClr val="FFC000"/>
              </a:solidFill>
              <a:latin typeface="+mn-ea"/>
            </a:endParaRPr>
          </a:p>
          <a:p>
            <a:r>
              <a:rPr lang="ja-JP" altLang="en-US" sz="1200" dirty="0">
                <a:solidFill>
                  <a:srgbClr val="FFC000"/>
                </a:solidFill>
                <a:latin typeface="+mn-ea"/>
              </a:rPr>
              <a:t>㉑</a:t>
            </a:r>
            <a:endParaRPr lang="en-US" altLang="ja-JP" sz="1200" dirty="0">
              <a:solidFill>
                <a:srgbClr val="FFC000"/>
              </a:solidFill>
              <a:latin typeface="+mn-ea"/>
            </a:endParaRPr>
          </a:p>
          <a:p>
            <a:r>
              <a:rPr lang="ja-JP" altLang="en-US" sz="1200" dirty="0">
                <a:solidFill>
                  <a:srgbClr val="FFC000"/>
                </a:solidFill>
                <a:latin typeface="+mn-ea"/>
              </a:rPr>
              <a:t>㉒</a:t>
            </a:r>
            <a:endParaRPr lang="en-US" altLang="ja-JP" sz="1200" dirty="0">
              <a:solidFill>
                <a:srgbClr val="FFC000"/>
              </a:solidFill>
              <a:latin typeface="+mn-ea"/>
            </a:endParaRPr>
          </a:p>
          <a:p>
            <a:r>
              <a:rPr lang="ja-JP" altLang="en-US" sz="1200" dirty="0">
                <a:solidFill>
                  <a:srgbClr val="FFC000"/>
                </a:solidFill>
                <a:latin typeface="+mn-ea"/>
              </a:rPr>
              <a:t>㉓</a:t>
            </a:r>
            <a:endParaRPr lang="en-US" altLang="ja-JP" sz="1200" dirty="0">
              <a:solidFill>
                <a:srgbClr val="FFC000"/>
              </a:solidFill>
              <a:latin typeface="+mn-ea"/>
            </a:endParaRPr>
          </a:p>
          <a:p>
            <a:r>
              <a:rPr lang="ja-JP" altLang="en-US" sz="1200" dirty="0">
                <a:solidFill>
                  <a:srgbClr val="FFC000"/>
                </a:solidFill>
                <a:latin typeface="+mn-ea"/>
              </a:rPr>
              <a:t>㉔</a:t>
            </a:r>
            <a:endParaRPr lang="en-US" altLang="ja-JP" sz="1200" dirty="0">
              <a:solidFill>
                <a:srgbClr val="FFC000"/>
              </a:solidFill>
              <a:latin typeface="+mn-ea"/>
            </a:endParaRPr>
          </a:p>
          <a:p>
            <a:r>
              <a:rPr lang="ja-JP" altLang="en-US" sz="1200" dirty="0">
                <a:solidFill>
                  <a:srgbClr val="FFC000"/>
                </a:solidFill>
                <a:latin typeface="+mn-ea"/>
              </a:rPr>
              <a:t>㉕行目</a:t>
            </a:r>
            <a:endParaRPr lang="en-US" altLang="ja-JP" sz="1200" dirty="0">
              <a:solidFill>
                <a:srgbClr val="FFC000"/>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p:txBody>
      </p:sp>
      <p:sp>
        <p:nvSpPr>
          <p:cNvPr id="24" name="正方形/長方形 23"/>
          <p:cNvSpPr/>
          <p:nvPr/>
        </p:nvSpPr>
        <p:spPr>
          <a:xfrm>
            <a:off x="5130585" y="2170184"/>
            <a:ext cx="4681113" cy="4605609"/>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200" dirty="0">
              <a:solidFill>
                <a:schemeClr val="tx1"/>
              </a:solidFill>
              <a:latin typeface="+mn-ea"/>
            </a:endParaRPr>
          </a:p>
          <a:p>
            <a:pPr marL="177800" indent="-177800"/>
            <a:r>
              <a:rPr lang="ja-JP" altLang="en-US" sz="1100" dirty="0">
                <a:solidFill>
                  <a:srgbClr val="FFC000"/>
                </a:solidFill>
                <a:latin typeface="+mn-ea"/>
              </a:rPr>
              <a:t>▼様式自由</a:t>
            </a:r>
          </a:p>
          <a:p>
            <a:pPr marL="177800" indent="-177800"/>
            <a:endParaRPr lang="ja-JP" altLang="en-US" sz="1100" dirty="0">
              <a:solidFill>
                <a:srgbClr val="FFC000"/>
              </a:solidFill>
              <a:latin typeface="+mn-ea"/>
            </a:endParaRPr>
          </a:p>
          <a:p>
            <a:pPr marL="177800" indent="-177800"/>
            <a:r>
              <a:rPr lang="ja-JP" altLang="en-US" sz="1100" dirty="0">
                <a:solidFill>
                  <a:srgbClr val="FFC000"/>
                </a:solidFill>
                <a:latin typeface="+mn-ea"/>
              </a:rPr>
              <a:t>▼事業を推進するために構築する体制を記載すること</a:t>
            </a:r>
            <a:r>
              <a:rPr lang="en-US" altLang="ja-JP" sz="1100" dirty="0">
                <a:solidFill>
                  <a:srgbClr val="FFC000"/>
                </a:solidFill>
                <a:latin typeface="+mn-ea"/>
              </a:rPr>
              <a:t>｡</a:t>
            </a:r>
          </a:p>
          <a:p>
            <a:pPr marL="177800" indent="-177800"/>
            <a:endParaRPr lang="en-US" altLang="ja-JP" sz="1100" dirty="0">
              <a:solidFill>
                <a:srgbClr val="FFC000"/>
              </a:solidFill>
              <a:latin typeface="+mn-ea"/>
            </a:endParaRPr>
          </a:p>
          <a:p>
            <a:pPr marL="177800" indent="-177800"/>
            <a:r>
              <a:rPr lang="en-US" altLang="ja-JP" sz="1100" dirty="0">
                <a:solidFill>
                  <a:srgbClr val="FFC000"/>
                </a:solidFill>
                <a:latin typeface="+mn-ea"/>
              </a:rPr>
              <a:t>▼</a:t>
            </a:r>
            <a:r>
              <a:rPr lang="ja-JP" altLang="en-US" sz="1100" dirty="0">
                <a:solidFill>
                  <a:srgbClr val="FFC000"/>
                </a:solidFill>
                <a:latin typeface="+mn-ea"/>
              </a:rPr>
              <a:t>高・専一貫のプログラムを実際に開発する高等学校と専門学校がわかるように記載すること。</a:t>
            </a:r>
          </a:p>
          <a:p>
            <a:pPr marL="177800" indent="-177800"/>
            <a:endParaRPr lang="ja-JP" altLang="en-US" sz="1100" dirty="0">
              <a:solidFill>
                <a:srgbClr val="FFC000"/>
              </a:solidFill>
              <a:latin typeface="+mn-ea"/>
            </a:endParaRPr>
          </a:p>
          <a:p>
            <a:pPr marL="177800" indent="-177800"/>
            <a:r>
              <a:rPr lang="ja-JP" altLang="en-US" sz="1100" dirty="0">
                <a:solidFill>
                  <a:srgbClr val="FFC000"/>
                </a:solidFill>
                <a:latin typeface="+mn-ea"/>
              </a:rPr>
              <a:t>▼記載する文字は</a:t>
            </a:r>
            <a:r>
              <a:rPr lang="en-US" altLang="ja-JP" sz="1100" dirty="0">
                <a:solidFill>
                  <a:srgbClr val="FFC000"/>
                </a:solidFill>
                <a:latin typeface="+mn-ea"/>
              </a:rPr>
              <a:t>､ MS</a:t>
            </a:r>
            <a:r>
              <a:rPr lang="ja-JP" altLang="en-US" sz="1100" dirty="0">
                <a:solidFill>
                  <a:srgbClr val="FFC000"/>
                </a:solidFill>
                <a:latin typeface="+mn-ea"/>
              </a:rPr>
              <a:t>ｺﾞｼｯｸ </a:t>
            </a:r>
            <a:r>
              <a:rPr lang="en-US" altLang="ja-JP" sz="1100" dirty="0">
                <a:solidFill>
                  <a:srgbClr val="FFC000"/>
                </a:solidFill>
                <a:latin typeface="+mn-ea"/>
              </a:rPr>
              <a:t>or </a:t>
            </a:r>
            <a:r>
              <a:rPr lang="ja-JP" altLang="en-US" sz="1100" dirty="0">
                <a:solidFill>
                  <a:srgbClr val="FFC000"/>
                </a:solidFill>
                <a:latin typeface="+mn-ea"/>
              </a:rPr>
              <a:t>ﾒｲﾘｵ　</a:t>
            </a:r>
            <a:r>
              <a:rPr lang="en-US" altLang="ja-JP" sz="1100" dirty="0">
                <a:solidFill>
                  <a:srgbClr val="FFC000"/>
                </a:solidFill>
                <a:latin typeface="+mn-ea"/>
              </a:rPr>
              <a:t>11</a:t>
            </a:r>
            <a:r>
              <a:rPr lang="ja-JP" altLang="en-US" sz="1100" dirty="0">
                <a:solidFill>
                  <a:srgbClr val="FFC000"/>
                </a:solidFill>
                <a:latin typeface="+mn-ea"/>
              </a:rPr>
              <a:t>ﾎﾟｲﾝﾄ以上とすること</a:t>
            </a:r>
            <a:r>
              <a:rPr lang="en-US" altLang="ja-JP" sz="1100" dirty="0">
                <a:solidFill>
                  <a:srgbClr val="FFC000"/>
                </a:solidFill>
                <a:latin typeface="+mn-ea"/>
              </a:rPr>
              <a:t>｡</a:t>
            </a:r>
          </a:p>
          <a:p>
            <a:pPr marL="177800" indent="-177800"/>
            <a:endParaRPr lang="en-US" altLang="ja-JP" sz="1100" dirty="0">
              <a:solidFill>
                <a:srgbClr val="FFC000"/>
              </a:solidFill>
              <a:latin typeface="+mn-ea"/>
            </a:endParaRPr>
          </a:p>
          <a:p>
            <a:endParaRPr lang="en-US" altLang="ja-JP" sz="1200" dirty="0">
              <a:solidFill>
                <a:schemeClr val="tx1"/>
              </a:solidFill>
              <a:latin typeface="+mn-ea"/>
            </a:endParaRPr>
          </a:p>
        </p:txBody>
      </p:sp>
      <p:sp>
        <p:nvSpPr>
          <p:cNvPr id="17" name="正方形/長方形 16"/>
          <p:cNvSpPr/>
          <p:nvPr/>
        </p:nvSpPr>
        <p:spPr>
          <a:xfrm>
            <a:off x="53464" y="1368583"/>
            <a:ext cx="1170000" cy="432048"/>
          </a:xfrm>
          <a:prstGeom prst="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所用経費</a:t>
            </a:r>
            <a:endParaRPr kumimoji="1" lang="ja-JP" altLang="en-US" b="1" dirty="0"/>
          </a:p>
        </p:txBody>
      </p:sp>
      <p:sp>
        <p:nvSpPr>
          <p:cNvPr id="18" name="正方形/長方形 17"/>
          <p:cNvSpPr/>
          <p:nvPr/>
        </p:nvSpPr>
        <p:spPr>
          <a:xfrm>
            <a:off x="1269853" y="1378108"/>
            <a:ext cx="8570769" cy="432000"/>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rgbClr val="FFC000"/>
                </a:solidFill>
                <a:latin typeface="+mn-ea"/>
              </a:rPr>
              <a:t>１２，３４５</a:t>
            </a:r>
            <a:r>
              <a:rPr lang="ja-JP" altLang="en-US" sz="1400" dirty="0">
                <a:solidFill>
                  <a:schemeClr val="tx1"/>
                </a:solidFill>
                <a:latin typeface="+mn-ea"/>
              </a:rPr>
              <a:t>千円</a:t>
            </a:r>
            <a:r>
              <a:rPr lang="ja-JP" altLang="en-US" sz="800" dirty="0">
                <a:solidFill>
                  <a:srgbClr val="FFC000"/>
                </a:solidFill>
                <a:latin typeface="+mn-ea"/>
              </a:rPr>
              <a:t>（提案年度の所要経費のみ記載）</a:t>
            </a:r>
            <a:r>
              <a:rPr lang="ja-JP" altLang="en-US" sz="1000" dirty="0">
                <a:solidFill>
                  <a:srgbClr val="FFC000"/>
                </a:solidFill>
                <a:latin typeface="+mn-ea"/>
              </a:rPr>
              <a:t>（</a:t>
            </a:r>
            <a:r>
              <a:rPr lang="en-US" altLang="ja-JP" sz="1000" dirty="0">
                <a:solidFill>
                  <a:srgbClr val="FFC000"/>
                </a:solidFill>
                <a:latin typeface="+mn-ea"/>
              </a:rPr>
              <a:t>MS</a:t>
            </a:r>
            <a:r>
              <a:rPr lang="ja-JP" altLang="en-US" sz="1000" dirty="0">
                <a:solidFill>
                  <a:srgbClr val="FFC000"/>
                </a:solidFill>
                <a:latin typeface="+mn-ea"/>
              </a:rPr>
              <a:t>ｺﾞｼｯｸ </a:t>
            </a:r>
            <a:r>
              <a:rPr lang="en-US" altLang="ja-JP" sz="1000" dirty="0">
                <a:solidFill>
                  <a:srgbClr val="FFC000"/>
                </a:solidFill>
                <a:latin typeface="+mn-ea"/>
              </a:rPr>
              <a:t>or </a:t>
            </a:r>
            <a:r>
              <a:rPr lang="ja-JP" altLang="en-US" sz="1000" dirty="0">
                <a:solidFill>
                  <a:srgbClr val="FFC000"/>
                </a:solidFill>
                <a:latin typeface="+mn-ea"/>
              </a:rPr>
              <a:t>ﾒｲﾘｵ　１４ポイント</a:t>
            </a:r>
            <a:r>
              <a:rPr kumimoji="1" lang="ja-JP" altLang="en-US" sz="1000" dirty="0">
                <a:solidFill>
                  <a:srgbClr val="FFC000"/>
                </a:solidFill>
                <a:latin typeface="+mn-ea"/>
              </a:rPr>
              <a:t>）　</a:t>
            </a:r>
            <a:r>
              <a:rPr kumimoji="1" lang="en-US" altLang="ja-JP" sz="1000" dirty="0">
                <a:solidFill>
                  <a:srgbClr val="FFC000"/>
                </a:solidFill>
                <a:latin typeface="+mn-ea"/>
              </a:rPr>
              <a:t>※</a:t>
            </a:r>
            <a:r>
              <a:rPr kumimoji="1" lang="ja-JP" altLang="en-US" sz="1000" dirty="0">
                <a:solidFill>
                  <a:srgbClr val="FFC000"/>
                </a:solidFill>
                <a:latin typeface="+mn-ea"/>
              </a:rPr>
              <a:t>千円未満切捨て</a:t>
            </a:r>
            <a:endParaRPr kumimoji="1" lang="ja-JP" altLang="en-US" sz="1050" dirty="0">
              <a:solidFill>
                <a:srgbClr val="FFC000"/>
              </a:solidFill>
              <a:latin typeface="+mn-ea"/>
            </a:endParaRPr>
          </a:p>
        </p:txBody>
      </p:sp>
      <p:cxnSp>
        <p:nvCxnSpPr>
          <p:cNvPr id="9" name="直線矢印コネクタ 8"/>
          <p:cNvCxnSpPr>
            <a:stCxn id="34" idx="2"/>
          </p:cNvCxnSpPr>
          <p:nvPr/>
        </p:nvCxnSpPr>
        <p:spPr>
          <a:xfrm flipH="1">
            <a:off x="7609520" y="-304458"/>
            <a:ext cx="1162090" cy="270864"/>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31" name="正方形/長方形 30"/>
          <p:cNvSpPr/>
          <p:nvPr/>
        </p:nvSpPr>
        <p:spPr>
          <a:xfrm>
            <a:off x="7521864" y="387705"/>
            <a:ext cx="671496" cy="927249"/>
          </a:xfrm>
          <a:prstGeom prst="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mj-ea"/>
                <a:ea typeface="+mj-ea"/>
              </a:rPr>
              <a:t>分野</a:t>
            </a:r>
            <a:endParaRPr lang="en-US" altLang="ja-JP" dirty="0">
              <a:latin typeface="+mj-ea"/>
              <a:ea typeface="+mj-ea"/>
            </a:endParaRPr>
          </a:p>
          <a:p>
            <a:pPr algn="ctr"/>
            <a:r>
              <a:rPr lang="en-US" altLang="ja-JP" sz="900" dirty="0">
                <a:latin typeface="+mj-ea"/>
                <a:ea typeface="+mj-ea"/>
              </a:rPr>
              <a:t>【</a:t>
            </a:r>
            <a:r>
              <a:rPr lang="ja-JP" altLang="en-US" sz="900" dirty="0">
                <a:latin typeface="+mj-ea"/>
                <a:ea typeface="+mj-ea"/>
              </a:rPr>
              <a:t>職種</a:t>
            </a:r>
            <a:r>
              <a:rPr lang="en-US" altLang="ja-JP" sz="900" dirty="0">
                <a:latin typeface="+mj-ea"/>
                <a:ea typeface="+mj-ea"/>
              </a:rPr>
              <a:t>】</a:t>
            </a:r>
          </a:p>
        </p:txBody>
      </p:sp>
      <p:sp>
        <p:nvSpPr>
          <p:cNvPr id="32" name="正方形/長方形 31"/>
          <p:cNvSpPr/>
          <p:nvPr/>
        </p:nvSpPr>
        <p:spPr>
          <a:xfrm>
            <a:off x="8228950" y="387310"/>
            <a:ext cx="1629395" cy="927643"/>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rgbClr val="FFC000"/>
                </a:solidFill>
                <a:latin typeface="+mn-ea"/>
              </a:rPr>
              <a:t>工業</a:t>
            </a:r>
            <a:endParaRPr lang="en-US" altLang="ja-JP" sz="1400" dirty="0">
              <a:solidFill>
                <a:srgbClr val="FFC000"/>
              </a:solidFill>
              <a:latin typeface="+mn-ea"/>
            </a:endParaRPr>
          </a:p>
          <a:p>
            <a:pPr algn="ctr"/>
            <a:r>
              <a:rPr lang="en-US" altLang="ja-JP" sz="1400" dirty="0">
                <a:solidFill>
                  <a:srgbClr val="FFC000"/>
                </a:solidFill>
                <a:latin typeface="+mn-ea"/>
              </a:rPr>
              <a:t>【IT</a:t>
            </a:r>
            <a:r>
              <a:rPr lang="ja-JP" altLang="en-US" sz="1400" dirty="0">
                <a:solidFill>
                  <a:srgbClr val="FFC000"/>
                </a:solidFill>
                <a:latin typeface="+mn-ea"/>
              </a:rPr>
              <a:t>人材</a:t>
            </a:r>
            <a:r>
              <a:rPr lang="en-US" altLang="ja-JP" sz="1400" dirty="0">
                <a:solidFill>
                  <a:srgbClr val="FFC000"/>
                </a:solidFill>
                <a:latin typeface="+mn-ea"/>
              </a:rPr>
              <a:t>】</a:t>
            </a:r>
            <a:endParaRPr lang="ja-JP" altLang="en-US" sz="1400" dirty="0">
              <a:solidFill>
                <a:srgbClr val="FFC000"/>
              </a:solidFill>
              <a:latin typeface="+mj-ea"/>
            </a:endParaRPr>
          </a:p>
        </p:txBody>
      </p:sp>
      <p:sp>
        <p:nvSpPr>
          <p:cNvPr id="34" name="角丸四角形 6"/>
          <p:cNvSpPr/>
          <p:nvPr/>
        </p:nvSpPr>
        <p:spPr>
          <a:xfrm>
            <a:off x="6829580" y="-749979"/>
            <a:ext cx="3884060" cy="445521"/>
          </a:xfrm>
          <a:prstGeom prst="roundRect">
            <a:avLst/>
          </a:prstGeom>
          <a:solidFill>
            <a:schemeClr val="bg1"/>
          </a:solidFill>
          <a:ln w="31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900" dirty="0">
                <a:solidFill>
                  <a:srgbClr val="FFC000"/>
                </a:solidFill>
              </a:rPr>
              <a:t>※</a:t>
            </a:r>
            <a:r>
              <a:rPr lang="ja-JP" altLang="en-US" sz="900" dirty="0">
                <a:solidFill>
                  <a:srgbClr val="FFC000"/>
                </a:solidFill>
              </a:rPr>
              <a:t>「当該ページ／全体ページ数」を記載すること（以下同じ）</a:t>
            </a:r>
            <a:endParaRPr lang="en-US" altLang="ja-JP" sz="900" dirty="0">
              <a:solidFill>
                <a:srgbClr val="FFC000"/>
              </a:solidFill>
            </a:endParaRPr>
          </a:p>
          <a:p>
            <a:r>
              <a:rPr lang="ja-JP" altLang="en-US" sz="900" dirty="0">
                <a:solidFill>
                  <a:srgbClr val="FFC000"/>
                </a:solidFill>
              </a:rPr>
              <a:t>　（当該ページ数は自動的に入力されます。</a:t>
            </a:r>
            <a:endParaRPr lang="en-US" altLang="ja-JP" sz="900" dirty="0">
              <a:solidFill>
                <a:srgbClr val="FFC000"/>
              </a:solidFill>
            </a:endParaRPr>
          </a:p>
          <a:p>
            <a:r>
              <a:rPr lang="ja-JP" altLang="en-US" sz="900" dirty="0">
                <a:solidFill>
                  <a:srgbClr val="FFC000"/>
                </a:solidFill>
              </a:rPr>
              <a:t>　全体ページは置換機能で変換すれば一括で変更できます）</a:t>
            </a:r>
          </a:p>
        </p:txBody>
      </p:sp>
      <p:grpSp>
        <p:nvGrpSpPr>
          <p:cNvPr id="33" name="グループ化 32"/>
          <p:cNvGrpSpPr/>
          <p:nvPr/>
        </p:nvGrpSpPr>
        <p:grpSpPr>
          <a:xfrm>
            <a:off x="9925925" y="301645"/>
            <a:ext cx="5099638" cy="561506"/>
            <a:chOff x="9948408" y="324299"/>
            <a:chExt cx="5099638" cy="561506"/>
          </a:xfrm>
        </p:grpSpPr>
        <p:sp>
          <p:nvSpPr>
            <p:cNvPr id="35" name="角丸四角形 6"/>
            <p:cNvSpPr/>
            <p:nvPr/>
          </p:nvSpPr>
          <p:spPr>
            <a:xfrm>
              <a:off x="10088510" y="324299"/>
              <a:ext cx="4959536" cy="561506"/>
            </a:xfrm>
            <a:prstGeom prst="roundRect">
              <a:avLst/>
            </a:prstGeom>
            <a:solidFill>
              <a:schemeClr val="bg1"/>
            </a:solidFill>
            <a:ln w="31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900" dirty="0">
                  <a:solidFill>
                    <a:srgbClr val="FFC000"/>
                  </a:solidFill>
                </a:rPr>
                <a:t>※</a:t>
              </a:r>
              <a:r>
                <a:rPr lang="ja-JP" altLang="en-US" sz="900" dirty="0">
                  <a:solidFill>
                    <a:srgbClr val="FFC000"/>
                  </a:solidFill>
                </a:rPr>
                <a:t>取組の対象の職業分野を記載してください（</a:t>
              </a:r>
              <a:r>
                <a:rPr lang="zh-TW" altLang="en-US" sz="900" dirty="0">
                  <a:solidFill>
                    <a:srgbClr val="FFC000"/>
                  </a:solidFill>
                </a:rPr>
                <a:t>専修学校設置基準</a:t>
              </a:r>
              <a:r>
                <a:rPr lang="ja-JP" altLang="en-US" sz="900" dirty="0">
                  <a:solidFill>
                    <a:srgbClr val="FFC000"/>
                  </a:solidFill>
                </a:rPr>
                <a:t>上の分野を記載した後に</a:t>
              </a:r>
              <a:r>
                <a:rPr lang="en-US" altLang="ja-JP" sz="900" dirty="0">
                  <a:solidFill>
                    <a:srgbClr val="FFC000"/>
                  </a:solidFill>
                </a:rPr>
                <a:t>【】</a:t>
              </a:r>
              <a:r>
                <a:rPr lang="ja-JP" altLang="en-US" sz="900" dirty="0">
                  <a:solidFill>
                    <a:srgbClr val="FFC000"/>
                  </a:solidFill>
                </a:rPr>
                <a:t>で詳細な職種を記載してください。）</a:t>
              </a:r>
              <a:endParaRPr lang="en-US" altLang="ja-JP" sz="900" dirty="0">
                <a:solidFill>
                  <a:srgbClr val="FFC000"/>
                </a:solidFill>
              </a:endParaRPr>
            </a:p>
            <a:p>
              <a:r>
                <a:rPr lang="en-US" altLang="ja-JP" sz="900" dirty="0">
                  <a:solidFill>
                    <a:srgbClr val="FFC000"/>
                  </a:solidFill>
                </a:rPr>
                <a:t>※</a:t>
              </a:r>
              <a:r>
                <a:rPr lang="ja-JP" altLang="en-US" sz="900" dirty="0">
                  <a:solidFill>
                    <a:srgbClr val="FFC000"/>
                  </a:solidFill>
                </a:rPr>
                <a:t>様式の記載例は</a:t>
              </a:r>
              <a:r>
                <a:rPr lang="en-US" altLang="ja-JP" sz="900" dirty="0">
                  <a:solidFill>
                    <a:srgbClr val="FFC000"/>
                  </a:solidFill>
                </a:rPr>
                <a:t>､</a:t>
              </a:r>
              <a:r>
                <a:rPr lang="ja-JP" altLang="en-US" sz="900" dirty="0">
                  <a:solidFill>
                    <a:srgbClr val="FFC000"/>
                  </a:solidFill>
                </a:rPr>
                <a:t>観光分野の場合</a:t>
              </a:r>
              <a:r>
                <a:rPr lang="en-US" altLang="ja-JP" sz="900" dirty="0">
                  <a:solidFill>
                    <a:srgbClr val="FFC000"/>
                  </a:solidFill>
                </a:rPr>
                <a:t>｡</a:t>
              </a:r>
            </a:p>
          </p:txBody>
        </p:sp>
        <p:cxnSp>
          <p:nvCxnSpPr>
            <p:cNvPr id="36" name="直線矢印コネクタ 35"/>
            <p:cNvCxnSpPr>
              <a:stCxn id="35" idx="1"/>
            </p:cNvCxnSpPr>
            <p:nvPr/>
          </p:nvCxnSpPr>
          <p:spPr>
            <a:xfrm flipH="1">
              <a:off x="9948408" y="605052"/>
              <a:ext cx="140102" cy="57992"/>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grpSp>
      <p:sp>
        <p:nvSpPr>
          <p:cNvPr id="26" name="角丸四角形 5">
            <a:extLst>
              <a:ext uri="{FF2B5EF4-FFF2-40B4-BE49-F238E27FC236}">
                <a16:creationId xmlns:a16="http://schemas.microsoft.com/office/drawing/2014/main" id="{31679D94-C955-4E72-ABA7-ABB005CB9398}"/>
              </a:ext>
            </a:extLst>
          </p:cNvPr>
          <p:cNvSpPr/>
          <p:nvPr/>
        </p:nvSpPr>
        <p:spPr>
          <a:xfrm>
            <a:off x="5104884" y="1846146"/>
            <a:ext cx="1950000" cy="288000"/>
          </a:xfrm>
          <a:prstGeom prst="roundRect">
            <a:avLst/>
          </a:prstGeom>
          <a:solidFill>
            <a:srgbClr val="7EE08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r>
              <a:rPr lang="zh-TW" altLang="en-US" sz="1400" dirty="0">
                <a:solidFill>
                  <a:schemeClr val="bg1"/>
                </a:solidFill>
                <a:latin typeface="游ゴシック Bold" panose="020B0700000000000000" pitchFamily="50" charset="-128"/>
                <a:ea typeface="游ゴシック Bold" panose="020B0700000000000000" pitchFamily="50" charset="-128"/>
              </a:rPr>
              <a:t>事業実施体制ｲﾒｰｼﾞ</a:t>
            </a:r>
            <a:endParaRPr lang="ja-JP" altLang="en-US" sz="1400" dirty="0">
              <a:solidFill>
                <a:schemeClr val="bg1"/>
              </a:solidFill>
              <a:latin typeface="游ゴシック Bold" panose="020B0700000000000000" pitchFamily="50" charset="-128"/>
              <a:ea typeface="游ゴシック Bold" panose="020B0700000000000000" pitchFamily="50" charset="-128"/>
            </a:endParaRPr>
          </a:p>
        </p:txBody>
      </p:sp>
      <p:grpSp>
        <p:nvGrpSpPr>
          <p:cNvPr id="38" name="グループ化 37">
            <a:extLst>
              <a:ext uri="{FF2B5EF4-FFF2-40B4-BE49-F238E27FC236}">
                <a16:creationId xmlns:a16="http://schemas.microsoft.com/office/drawing/2014/main" id="{E824B611-794E-4201-8A55-9B92A5B3DFDB}"/>
              </a:ext>
            </a:extLst>
          </p:cNvPr>
          <p:cNvGrpSpPr/>
          <p:nvPr/>
        </p:nvGrpSpPr>
        <p:grpSpPr>
          <a:xfrm>
            <a:off x="-54040" y="-6132"/>
            <a:ext cx="9960040" cy="266780"/>
            <a:chOff x="-54040" y="-6132"/>
            <a:chExt cx="9960040" cy="266780"/>
          </a:xfrm>
        </p:grpSpPr>
        <p:sp>
          <p:nvSpPr>
            <p:cNvPr id="39" name="正方形/長方形 38">
              <a:extLst>
                <a:ext uri="{FF2B5EF4-FFF2-40B4-BE49-F238E27FC236}">
                  <a16:creationId xmlns:a16="http://schemas.microsoft.com/office/drawing/2014/main" id="{44AE1B85-CCEC-42AF-AD18-8956F3EB5F54}"/>
                </a:ext>
              </a:extLst>
            </p:cNvPr>
            <p:cNvSpPr/>
            <p:nvPr/>
          </p:nvSpPr>
          <p:spPr>
            <a:xfrm>
              <a:off x="0" y="0"/>
              <a:ext cx="9906000" cy="260648"/>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40" name="テキスト ボックス 39">
              <a:extLst>
                <a:ext uri="{FF2B5EF4-FFF2-40B4-BE49-F238E27FC236}">
                  <a16:creationId xmlns:a16="http://schemas.microsoft.com/office/drawing/2014/main" id="{C402CFBA-C0B2-4A3B-8536-A2D343E6F775}"/>
                </a:ext>
              </a:extLst>
            </p:cNvPr>
            <p:cNvSpPr txBox="1"/>
            <p:nvPr/>
          </p:nvSpPr>
          <p:spPr>
            <a:xfrm>
              <a:off x="-54040" y="-6132"/>
              <a:ext cx="8391416" cy="261610"/>
            </a:xfrm>
            <a:prstGeom prst="rect">
              <a:avLst/>
            </a:prstGeom>
            <a:noFill/>
          </p:spPr>
          <p:txBody>
            <a:bodyPr wrap="square" rtlCol="0">
              <a:spAutoFit/>
            </a:bodyPr>
            <a:lstStyle/>
            <a:p>
              <a:pPr algn="ctr"/>
              <a:r>
                <a:rPr lang="ja-JP" altLang="en-US" sz="1100" spc="-120" dirty="0">
                  <a:solidFill>
                    <a:schemeClr val="bg1"/>
                  </a:solidFill>
                  <a:latin typeface="+mn-ea"/>
                </a:rPr>
                <a:t>令和○年度「専修学校による地域産業中核的人材養成事業」企画提案書（専門学校と高等学校の有機的連携プログラムの開発・実証）</a:t>
              </a:r>
              <a:r>
                <a:rPr lang="en-US" altLang="ja-JP" sz="1100" spc="-120" dirty="0">
                  <a:solidFill>
                    <a:schemeClr val="bg1"/>
                  </a:solidFill>
                  <a:latin typeface="+mn-ea"/>
                </a:rPr>
                <a:t> </a:t>
              </a:r>
              <a:r>
                <a:rPr kumimoji="1" lang="en-US" altLang="ja-JP" sz="1100" spc="-120" dirty="0">
                  <a:solidFill>
                    <a:schemeClr val="bg1"/>
                  </a:solidFill>
                  <a:latin typeface="+mn-ea"/>
                </a:rPr>
                <a:t>(</a:t>
              </a:r>
              <a:fld id="{C22BDEFC-2EBD-4631-AC6E-1FA082F69B7C}" type="slidenum">
                <a:rPr kumimoji="1" lang="en-US" altLang="ja-JP" sz="1100" spc="-120" smtClean="0">
                  <a:solidFill>
                    <a:schemeClr val="bg1"/>
                  </a:solidFill>
                  <a:latin typeface="+mn-ea"/>
                </a:rPr>
                <a:pPr algn="ctr"/>
                <a:t>1</a:t>
              </a:fld>
              <a:r>
                <a:rPr lang="en-US" altLang="ja-JP" sz="1100" spc="-120" dirty="0">
                  <a:solidFill>
                    <a:schemeClr val="bg1"/>
                  </a:solidFill>
                  <a:latin typeface="+mn-ea"/>
                </a:rPr>
                <a:t>/19</a:t>
              </a:r>
              <a:r>
                <a:rPr kumimoji="1" lang="en-US" altLang="ja-JP" sz="1100" spc="-120" dirty="0">
                  <a:solidFill>
                    <a:schemeClr val="bg1"/>
                  </a:solidFill>
                  <a:latin typeface="+mn-ea"/>
                </a:rPr>
                <a:t>)</a:t>
              </a:r>
              <a:endParaRPr kumimoji="1" lang="ja-JP" altLang="en-US" sz="1100" spc="-120" dirty="0">
                <a:solidFill>
                  <a:schemeClr val="bg1"/>
                </a:solidFill>
                <a:latin typeface="+mn-ea"/>
              </a:endParaRPr>
            </a:p>
          </p:txBody>
        </p:sp>
      </p:grpSp>
      <p:sp>
        <p:nvSpPr>
          <p:cNvPr id="2" name="テキスト ボックス 1"/>
          <p:cNvSpPr txBox="1"/>
          <p:nvPr/>
        </p:nvSpPr>
        <p:spPr>
          <a:xfrm>
            <a:off x="8456563" y="-14581"/>
            <a:ext cx="1609464" cy="307777"/>
          </a:xfrm>
          <a:prstGeom prst="rect">
            <a:avLst/>
          </a:prstGeom>
          <a:noFill/>
        </p:spPr>
        <p:txBody>
          <a:bodyPr wrap="square" rtlCol="0">
            <a:spAutoFit/>
          </a:bodyPr>
          <a:lstStyle/>
          <a:p>
            <a:pPr algn="ctr"/>
            <a:r>
              <a:rPr lang="en-US" altLang="ja-JP" sz="1400" b="1" dirty="0">
                <a:solidFill>
                  <a:schemeClr val="bg1"/>
                </a:solidFill>
              </a:rPr>
              <a:t>【</a:t>
            </a:r>
            <a:r>
              <a:rPr kumimoji="1" lang="ja-JP" altLang="en-US" sz="1400" b="1" dirty="0">
                <a:solidFill>
                  <a:schemeClr val="bg1"/>
                </a:solidFill>
              </a:rPr>
              <a:t>様式１－３</a:t>
            </a:r>
            <a:r>
              <a:rPr kumimoji="1" lang="en-US" altLang="ja-JP" sz="1400" b="1" dirty="0">
                <a:solidFill>
                  <a:schemeClr val="bg1"/>
                </a:solidFill>
              </a:rPr>
              <a:t>】</a:t>
            </a:r>
            <a:endParaRPr kumimoji="1" lang="ja-JP" altLang="en-US" sz="1400" b="1" dirty="0">
              <a:solidFill>
                <a:schemeClr val="bg1"/>
              </a:solidFill>
            </a:endParaRPr>
          </a:p>
        </p:txBody>
      </p:sp>
    </p:spTree>
    <p:extLst>
      <p:ext uri="{BB962C8B-B14F-4D97-AF65-F5344CB8AC3E}">
        <p14:creationId xmlns:p14="http://schemas.microsoft.com/office/powerpoint/2010/main" val="39550128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9" y="333797"/>
            <a:ext cx="3700525"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事業実施に伴うアウトプット等</a:t>
            </a:r>
          </a:p>
        </p:txBody>
      </p:sp>
      <p:sp>
        <p:nvSpPr>
          <p:cNvPr id="3" name="テキスト ボックス 2"/>
          <p:cNvSpPr txBox="1"/>
          <p:nvPr/>
        </p:nvSpPr>
        <p:spPr>
          <a:xfrm>
            <a:off x="733312" y="2132856"/>
            <a:ext cx="8468160" cy="2123658"/>
          </a:xfrm>
          <a:prstGeom prst="rect">
            <a:avLst/>
          </a:prstGeom>
          <a:noFill/>
          <a:ln>
            <a:solidFill>
              <a:srgbClr val="3FA34D"/>
            </a:solidFill>
            <a:prstDash val="sysDash"/>
          </a:ln>
        </p:spPr>
        <p:txBody>
          <a:bodyPr wrap="square" rtlCol="0">
            <a:spAutoFit/>
          </a:bodyPr>
          <a:lstStyle/>
          <a:p>
            <a:pPr marL="177800" indent="-177800"/>
            <a:endParaRPr lang="en-US" altLang="ja-JP" sz="1200" dirty="0">
              <a:solidFill>
                <a:srgbClr val="FFC000"/>
              </a:solidFill>
              <a:latin typeface="+mn-ea"/>
            </a:endParaRPr>
          </a:p>
          <a:p>
            <a:pPr marL="177800" indent="-177800"/>
            <a:r>
              <a:rPr lang="ja-JP" altLang="en-US" sz="1200" dirty="0">
                <a:solidFill>
                  <a:srgbClr val="FFC000"/>
                </a:solidFill>
                <a:latin typeface="+mn-ea"/>
              </a:rPr>
              <a:t>▼様式自由</a:t>
            </a:r>
            <a:endParaRPr lang="en-US" altLang="ja-JP" sz="1200" dirty="0">
              <a:solidFill>
                <a:srgbClr val="FFC000"/>
              </a:solidFill>
              <a:latin typeface="+mn-ea"/>
            </a:endParaRPr>
          </a:p>
          <a:p>
            <a:pPr marL="177800" indent="-177800"/>
            <a:endParaRPr lang="en-US" altLang="ja-JP" sz="1200" dirty="0">
              <a:solidFill>
                <a:srgbClr val="FFC000"/>
              </a:solidFill>
              <a:latin typeface="+mn-ea"/>
            </a:endParaRPr>
          </a:p>
          <a:p>
            <a:pPr marL="177800" indent="-177800"/>
            <a:r>
              <a:rPr lang="ja-JP" altLang="en-US" sz="1200" dirty="0">
                <a:solidFill>
                  <a:srgbClr val="FFC000"/>
                </a:solidFill>
                <a:latin typeface="+mn-ea"/>
              </a:rPr>
              <a:t>▼アウトプットの概要を具体的かつ明確に記載すること。</a:t>
            </a:r>
            <a:endParaRPr lang="en-US" altLang="ja-JP" sz="1200" dirty="0">
              <a:solidFill>
                <a:srgbClr val="FFC000"/>
              </a:solidFill>
              <a:latin typeface="+mn-ea"/>
            </a:endParaRPr>
          </a:p>
          <a:p>
            <a:pPr marL="177800" indent="-177800"/>
            <a:endParaRPr lang="en-US" altLang="ja-JP" sz="1200" dirty="0">
              <a:solidFill>
                <a:srgbClr val="FFC000"/>
              </a:solidFill>
              <a:latin typeface="+mn-ea"/>
            </a:endParaRPr>
          </a:p>
          <a:p>
            <a:pPr marL="177800" indent="-177800"/>
            <a:r>
              <a:rPr lang="ja-JP" altLang="en-US" sz="1200" dirty="0">
                <a:solidFill>
                  <a:srgbClr val="FFC000"/>
                </a:solidFill>
                <a:latin typeface="+mn-ea"/>
              </a:rPr>
              <a:t>▼複数年度で取り組む場合は、最終的なアウトプットと各年度のアウトプットの双方がわかるように記載すること。</a:t>
            </a:r>
            <a:endParaRPr lang="en-US" altLang="ja-JP" sz="1200" dirty="0">
              <a:solidFill>
                <a:srgbClr val="FFC000"/>
              </a:solidFill>
              <a:latin typeface="+mn-ea"/>
            </a:endParaRPr>
          </a:p>
          <a:p>
            <a:pPr indent="-457200"/>
            <a:endParaRPr lang="en-US" altLang="ja-JP" sz="1200" dirty="0">
              <a:solidFill>
                <a:srgbClr val="FFC000"/>
              </a:solidFill>
              <a:latin typeface="+mn-ea"/>
            </a:endParaRPr>
          </a:p>
          <a:p>
            <a:pPr marL="177800" indent="-177800"/>
            <a:r>
              <a:rPr lang="ja-JP" altLang="en-US" sz="1200" dirty="0">
                <a:solidFill>
                  <a:srgbClr val="FFC000"/>
                </a:solidFill>
                <a:latin typeface="+mn-ea"/>
              </a:rPr>
              <a:t>▼記載する文字は、</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１１ポイント以上とすること。記載すべき事項が多く、枠に入り切らない場合のみ文字のポイントを調整しても構わないが、極端に小さくならないよう注意すること。</a:t>
            </a:r>
          </a:p>
          <a:p>
            <a:endParaRPr lang="ja-JP" altLang="en-US" sz="1200" dirty="0">
              <a:solidFill>
                <a:srgbClr val="FFC000"/>
              </a:solidFill>
              <a:latin typeface="+mn-ea"/>
            </a:endParaRPr>
          </a:p>
          <a:p>
            <a:endParaRPr kumimoji="1" lang="ja-JP" altLang="en-US" sz="1200" dirty="0">
              <a:solidFill>
                <a:srgbClr val="FFC000"/>
              </a:solidFill>
              <a:latin typeface="+mn-ea"/>
            </a:endParaRPr>
          </a:p>
        </p:txBody>
      </p:sp>
      <p:grpSp>
        <p:nvGrpSpPr>
          <p:cNvPr id="8" name="グループ化 7">
            <a:extLst>
              <a:ext uri="{FF2B5EF4-FFF2-40B4-BE49-F238E27FC236}">
                <a16:creationId xmlns:a16="http://schemas.microsoft.com/office/drawing/2014/main" id="{D980A5C7-9507-404F-B4EA-71E75E72F270}"/>
              </a:ext>
            </a:extLst>
          </p:cNvPr>
          <p:cNvGrpSpPr/>
          <p:nvPr/>
        </p:nvGrpSpPr>
        <p:grpSpPr>
          <a:xfrm>
            <a:off x="-54040" y="-6132"/>
            <a:ext cx="9960040" cy="266780"/>
            <a:chOff x="-54040" y="-6132"/>
            <a:chExt cx="9960040" cy="266780"/>
          </a:xfrm>
        </p:grpSpPr>
        <p:sp>
          <p:nvSpPr>
            <p:cNvPr id="9" name="正方形/長方形 8">
              <a:extLst>
                <a:ext uri="{FF2B5EF4-FFF2-40B4-BE49-F238E27FC236}">
                  <a16:creationId xmlns:a16="http://schemas.microsoft.com/office/drawing/2014/main" id="{631DABDB-8485-4EED-9F2C-61A4AEAE36E9}"/>
                </a:ext>
              </a:extLst>
            </p:cNvPr>
            <p:cNvSpPr/>
            <p:nvPr/>
          </p:nvSpPr>
          <p:spPr>
            <a:xfrm>
              <a:off x="0" y="0"/>
              <a:ext cx="9906000" cy="260648"/>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0" name="テキスト ボックス 9">
              <a:extLst>
                <a:ext uri="{FF2B5EF4-FFF2-40B4-BE49-F238E27FC236}">
                  <a16:creationId xmlns:a16="http://schemas.microsoft.com/office/drawing/2014/main" id="{32FFE533-ADEE-468F-825D-98B298E956FD}"/>
                </a:ext>
              </a:extLst>
            </p:cNvPr>
            <p:cNvSpPr txBox="1"/>
            <p:nvPr/>
          </p:nvSpPr>
          <p:spPr>
            <a:xfrm>
              <a:off x="-54040" y="-6132"/>
              <a:ext cx="8391416" cy="261610"/>
            </a:xfrm>
            <a:prstGeom prst="rect">
              <a:avLst/>
            </a:prstGeom>
            <a:noFill/>
          </p:spPr>
          <p:txBody>
            <a:bodyPr wrap="square" rtlCol="0">
              <a:spAutoFit/>
            </a:bodyPr>
            <a:lstStyle/>
            <a:p>
              <a:pPr algn="ctr"/>
              <a:r>
                <a:rPr lang="ja-JP" altLang="en-US" sz="1100" spc="-120" dirty="0">
                  <a:solidFill>
                    <a:schemeClr val="bg1"/>
                  </a:solidFill>
                  <a:latin typeface="+mn-ea"/>
                </a:rPr>
                <a:t>令和○年度「専修学校による地域産業中核的人材養成事業」企画提案書（専門学校と高等学校の有機的連携プログラムの開発・実証）</a:t>
              </a:r>
              <a:r>
                <a:rPr lang="en-US" altLang="ja-JP" sz="1100" spc="-120" dirty="0">
                  <a:solidFill>
                    <a:schemeClr val="bg1"/>
                  </a:solidFill>
                  <a:latin typeface="+mn-ea"/>
                </a:rPr>
                <a:t> </a:t>
              </a:r>
              <a:r>
                <a:rPr kumimoji="1" lang="en-US" altLang="ja-JP" sz="1100" spc="-120" dirty="0">
                  <a:solidFill>
                    <a:schemeClr val="bg1"/>
                  </a:solidFill>
                  <a:latin typeface="+mn-ea"/>
                </a:rPr>
                <a:t>(</a:t>
              </a:r>
              <a:fld id="{C22BDEFC-2EBD-4631-AC6E-1FA082F69B7C}" type="slidenum">
                <a:rPr kumimoji="1" lang="en-US" altLang="ja-JP" sz="1100" spc="-120" smtClean="0">
                  <a:solidFill>
                    <a:schemeClr val="bg1"/>
                  </a:solidFill>
                  <a:latin typeface="+mn-ea"/>
                </a:rPr>
                <a:pPr algn="ctr"/>
                <a:t>10</a:t>
              </a:fld>
              <a:r>
                <a:rPr lang="en-US" altLang="ja-JP" sz="1100" spc="-120" dirty="0">
                  <a:solidFill>
                    <a:schemeClr val="bg1"/>
                  </a:solidFill>
                  <a:latin typeface="+mn-ea"/>
                </a:rPr>
                <a:t>/19</a:t>
              </a:r>
              <a:r>
                <a:rPr kumimoji="1" lang="en-US" altLang="ja-JP" sz="1100" spc="-120" dirty="0">
                  <a:solidFill>
                    <a:schemeClr val="bg1"/>
                  </a:solidFill>
                  <a:latin typeface="+mn-ea"/>
                </a:rPr>
                <a:t>)</a:t>
              </a:r>
              <a:endParaRPr kumimoji="1" lang="ja-JP" altLang="en-US" sz="1100" spc="-120" dirty="0">
                <a:solidFill>
                  <a:schemeClr val="bg1"/>
                </a:solidFill>
                <a:latin typeface="+mn-ea"/>
              </a:endParaRPr>
            </a:p>
          </p:txBody>
        </p:sp>
      </p:grpSp>
    </p:spTree>
    <p:extLst>
      <p:ext uri="{BB962C8B-B14F-4D97-AF65-F5344CB8AC3E}">
        <p14:creationId xmlns:p14="http://schemas.microsoft.com/office/powerpoint/2010/main" val="9967122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角丸四角形 12"/>
          <p:cNvSpPr/>
          <p:nvPr/>
        </p:nvSpPr>
        <p:spPr>
          <a:xfrm>
            <a:off x="200472" y="435088"/>
            <a:ext cx="4259942" cy="299191"/>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事業実施によって達成する成果及び測定指標</a:t>
            </a:r>
          </a:p>
        </p:txBody>
      </p:sp>
      <p:graphicFrame>
        <p:nvGraphicFramePr>
          <p:cNvPr id="7" name="表 6"/>
          <p:cNvGraphicFramePr>
            <a:graphicFrameLocks noGrp="1"/>
          </p:cNvGraphicFramePr>
          <p:nvPr>
            <p:extLst>
              <p:ext uri="{D42A27DB-BD31-4B8C-83A1-F6EECF244321}">
                <p14:modId xmlns:p14="http://schemas.microsoft.com/office/powerpoint/2010/main" val="3359702056"/>
              </p:ext>
            </p:extLst>
          </p:nvPr>
        </p:nvGraphicFramePr>
        <p:xfrm>
          <a:off x="232386" y="823008"/>
          <a:ext cx="9545150" cy="5850030"/>
        </p:xfrm>
        <a:graphic>
          <a:graphicData uri="http://schemas.openxmlformats.org/drawingml/2006/table">
            <a:tbl>
              <a:tblPr firstRow="1" bandRow="1">
                <a:tableStyleId>{5C22544A-7EE6-4342-B048-85BDC9FD1C3A}</a:tableStyleId>
              </a:tblPr>
              <a:tblGrid>
                <a:gridCol w="503870">
                  <a:extLst>
                    <a:ext uri="{9D8B030D-6E8A-4147-A177-3AD203B41FA5}">
                      <a16:colId xmlns:a16="http://schemas.microsoft.com/office/drawing/2014/main" val="2817016327"/>
                    </a:ext>
                  </a:extLst>
                </a:gridCol>
                <a:gridCol w="3164296">
                  <a:extLst>
                    <a:ext uri="{9D8B030D-6E8A-4147-A177-3AD203B41FA5}">
                      <a16:colId xmlns:a16="http://schemas.microsoft.com/office/drawing/2014/main" val="1108686720"/>
                    </a:ext>
                  </a:extLst>
                </a:gridCol>
                <a:gridCol w="580443">
                  <a:extLst>
                    <a:ext uri="{9D8B030D-6E8A-4147-A177-3AD203B41FA5}">
                      <a16:colId xmlns:a16="http://schemas.microsoft.com/office/drawing/2014/main" val="1811059284"/>
                    </a:ext>
                  </a:extLst>
                </a:gridCol>
                <a:gridCol w="798109">
                  <a:extLst>
                    <a:ext uri="{9D8B030D-6E8A-4147-A177-3AD203B41FA5}">
                      <a16:colId xmlns:a16="http://schemas.microsoft.com/office/drawing/2014/main" val="304518259"/>
                    </a:ext>
                  </a:extLst>
                </a:gridCol>
                <a:gridCol w="725554">
                  <a:extLst>
                    <a:ext uri="{9D8B030D-6E8A-4147-A177-3AD203B41FA5}">
                      <a16:colId xmlns:a16="http://schemas.microsoft.com/office/drawing/2014/main" val="1696990943"/>
                    </a:ext>
                  </a:extLst>
                </a:gridCol>
                <a:gridCol w="725554">
                  <a:extLst>
                    <a:ext uri="{9D8B030D-6E8A-4147-A177-3AD203B41FA5}">
                      <a16:colId xmlns:a16="http://schemas.microsoft.com/office/drawing/2014/main" val="290733809"/>
                    </a:ext>
                  </a:extLst>
                </a:gridCol>
                <a:gridCol w="3047324">
                  <a:extLst>
                    <a:ext uri="{9D8B030D-6E8A-4147-A177-3AD203B41FA5}">
                      <a16:colId xmlns:a16="http://schemas.microsoft.com/office/drawing/2014/main" val="2487217783"/>
                    </a:ext>
                  </a:extLst>
                </a:gridCol>
              </a:tblGrid>
              <a:tr h="345134">
                <a:tc rowSpan="2">
                  <a:txBody>
                    <a:bodyPr/>
                    <a:lstStyle/>
                    <a:p>
                      <a:pPr algn="ctr"/>
                      <a:r>
                        <a:rPr kumimoji="1" lang="ja-JP" altLang="en-US" sz="1400" dirty="0"/>
                        <a:t>番号</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rowSpan="2">
                  <a:txBody>
                    <a:bodyPr/>
                    <a:lstStyle/>
                    <a:p>
                      <a:pPr algn="ctr"/>
                      <a:r>
                        <a:rPr kumimoji="1" lang="en-US" altLang="ja-JP" sz="1400" dirty="0"/>
                        <a:t>KPI</a:t>
                      </a:r>
                      <a:r>
                        <a:rPr kumimoji="1" lang="ja-JP" altLang="en-US" sz="1400" dirty="0"/>
                        <a:t>（評価指標）</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rowSpan="2">
                  <a:txBody>
                    <a:bodyPr/>
                    <a:lstStyle/>
                    <a:p>
                      <a:pPr algn="ctr"/>
                      <a:r>
                        <a:rPr kumimoji="1" lang="ja-JP" altLang="en-US" sz="1400" dirty="0"/>
                        <a:t>単位</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gridSpan="3">
                  <a:txBody>
                    <a:bodyPr/>
                    <a:lstStyle/>
                    <a:p>
                      <a:pPr algn="ctr"/>
                      <a:r>
                        <a:rPr kumimoji="1" lang="ja-JP" altLang="en-US" sz="1400" dirty="0"/>
                        <a:t>目標値</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hMerge="1">
                  <a:txBody>
                    <a:bodyPr/>
                    <a:lstStyle/>
                    <a:p>
                      <a:pPr algn="ctr"/>
                      <a:endParaRPr kumimoji="1" lang="ja-JP" altLang="en-US" sz="14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solidFill>
                      <a:srgbClr val="5D9CEC"/>
                    </a:solidFill>
                  </a:tcPr>
                </a:tc>
                <a:tc hMerge="1">
                  <a:txBody>
                    <a:bodyPr/>
                    <a:lstStyle/>
                    <a:p>
                      <a:pPr algn="ctr"/>
                      <a:endParaRPr kumimoji="1" lang="en-US" altLang="ja-JP" sz="1400" dirty="0"/>
                    </a:p>
                  </a:txBody>
                  <a:tcPr anchor="ctr">
                    <a:lnL w="12700" cap="flat" cmpd="sng" algn="ctr">
                      <a:solidFill>
                        <a:schemeClr val="bg1"/>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solidFill>
                      <a:srgbClr val="5D9CEC"/>
                    </a:solidFill>
                  </a:tcPr>
                </a:tc>
                <a:tc rowSpan="2">
                  <a:txBody>
                    <a:bodyPr/>
                    <a:lstStyle/>
                    <a:p>
                      <a:pPr algn="ctr"/>
                      <a:r>
                        <a:rPr kumimoji="1" lang="ja-JP" altLang="en-US" sz="1400" dirty="0"/>
                        <a:t>当該</a:t>
                      </a:r>
                      <a:r>
                        <a:rPr kumimoji="1" lang="en-US" altLang="ja-JP" sz="1400" dirty="0"/>
                        <a:t>KPI</a:t>
                      </a:r>
                      <a:r>
                        <a:rPr kumimoji="1" lang="ja-JP" altLang="en-US" sz="1400" dirty="0"/>
                        <a:t>の測定方法</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extLst>
                  <a:ext uri="{0D108BD9-81ED-4DB2-BD59-A6C34878D82A}">
                    <a16:rowId xmlns:a16="http://schemas.microsoft.com/office/drawing/2014/main" val="3021474941"/>
                  </a:ext>
                </a:extLst>
              </a:tr>
              <a:tr h="519476">
                <a:tc vMerge="1">
                  <a:txBody>
                    <a:bodyPr/>
                    <a:lstStyle/>
                    <a:p>
                      <a:endParaRPr kumimoji="1" lang="ja-JP" altLang="en-US"/>
                    </a:p>
                  </a:txBody>
                  <a:tcPr/>
                </a:tc>
                <a:tc vMerge="1">
                  <a:txBody>
                    <a:bodyPr/>
                    <a:lstStyle/>
                    <a:p>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vMerge="1">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r>
                        <a:rPr kumimoji="1" lang="ja-JP" altLang="en-US" sz="1400" b="1" dirty="0">
                          <a:solidFill>
                            <a:schemeClr val="bg1"/>
                          </a:solidFill>
                          <a:latin typeface="+mn-ea"/>
                          <a:ea typeface="+mn-ea"/>
                        </a:rPr>
                        <a:t>令</a:t>
                      </a:r>
                      <a:r>
                        <a:rPr kumimoji="1" lang="ja-JP" altLang="en-US" sz="1400" b="1" baseline="0" dirty="0">
                          <a:solidFill>
                            <a:schemeClr val="bg1"/>
                          </a:solidFill>
                          <a:latin typeface="+mn-ea"/>
                          <a:ea typeface="+mn-ea"/>
                        </a:rPr>
                        <a:t> </a:t>
                      </a:r>
                      <a:r>
                        <a:rPr kumimoji="1" lang="ja-JP" altLang="en-US" sz="1400" b="1" dirty="0">
                          <a:solidFill>
                            <a:schemeClr val="bg1"/>
                          </a:solidFill>
                          <a:latin typeface="+mn-ea"/>
                          <a:ea typeface="+mn-ea"/>
                        </a:rPr>
                        <a:t>和</a:t>
                      </a:r>
                      <a:endParaRPr kumimoji="1" lang="en-US" altLang="ja-JP" sz="1400" b="1" dirty="0">
                        <a:solidFill>
                          <a:schemeClr val="bg1"/>
                        </a:solidFill>
                        <a:latin typeface="+mn-ea"/>
                        <a:ea typeface="+mn-ea"/>
                      </a:endParaRPr>
                    </a:p>
                    <a:p>
                      <a:pPr algn="ctr"/>
                      <a:r>
                        <a:rPr kumimoji="1" lang="ja-JP" altLang="en-US" sz="1400" b="1" dirty="0">
                          <a:solidFill>
                            <a:schemeClr val="bg1"/>
                          </a:solidFill>
                          <a:latin typeface="+mn-ea"/>
                          <a:ea typeface="+mn-ea"/>
                        </a:rPr>
                        <a:t>○年度</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a:txBody>
                    <a:bodyPr/>
                    <a:lstStyle/>
                    <a:p>
                      <a:pPr algn="ctr"/>
                      <a:r>
                        <a:rPr kumimoji="1" lang="ja-JP" altLang="en-US" sz="1400" b="1" dirty="0">
                          <a:solidFill>
                            <a:schemeClr val="bg1"/>
                          </a:solidFill>
                          <a:latin typeface="+mn-ea"/>
                          <a:ea typeface="+mn-ea"/>
                        </a:rPr>
                        <a:t>令</a:t>
                      </a:r>
                      <a:r>
                        <a:rPr kumimoji="1" lang="ja-JP" altLang="en-US" sz="1400" b="1" baseline="0" dirty="0">
                          <a:solidFill>
                            <a:schemeClr val="bg1"/>
                          </a:solidFill>
                          <a:latin typeface="+mn-ea"/>
                          <a:ea typeface="+mn-ea"/>
                        </a:rPr>
                        <a:t> </a:t>
                      </a:r>
                      <a:r>
                        <a:rPr kumimoji="1" lang="ja-JP" altLang="en-US" sz="1400" b="1" dirty="0">
                          <a:solidFill>
                            <a:schemeClr val="bg1"/>
                          </a:solidFill>
                          <a:latin typeface="+mn-ea"/>
                          <a:ea typeface="+mn-ea"/>
                        </a:rPr>
                        <a:t>和</a:t>
                      </a:r>
                      <a:endParaRPr kumimoji="1" lang="en-US" altLang="ja-JP" sz="1400" b="1" dirty="0">
                        <a:solidFill>
                          <a:schemeClr val="bg1"/>
                        </a:solidFill>
                        <a:latin typeface="+mn-ea"/>
                        <a:ea typeface="+mn-ea"/>
                      </a:endParaRPr>
                    </a:p>
                    <a:p>
                      <a:pPr algn="ctr"/>
                      <a:r>
                        <a:rPr kumimoji="1" lang="ja-JP" altLang="en-US" sz="1400" b="1" dirty="0">
                          <a:solidFill>
                            <a:schemeClr val="bg1"/>
                          </a:solidFill>
                          <a:latin typeface="+mn-ea"/>
                          <a:ea typeface="+mn-ea"/>
                        </a:rPr>
                        <a:t>○年度</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a:txBody>
                    <a:bodyPr/>
                    <a:lstStyle/>
                    <a:p>
                      <a:pPr algn="ctr"/>
                      <a:r>
                        <a:rPr kumimoji="1" lang="ja-JP" altLang="en-US" sz="1400" b="1" dirty="0">
                          <a:solidFill>
                            <a:schemeClr val="bg1"/>
                          </a:solidFill>
                          <a:latin typeface="+mn-ea"/>
                          <a:ea typeface="+mn-ea"/>
                        </a:rPr>
                        <a:t>令</a:t>
                      </a:r>
                      <a:r>
                        <a:rPr kumimoji="1" lang="ja-JP" altLang="en-US" sz="1400" b="1" baseline="0" dirty="0">
                          <a:solidFill>
                            <a:schemeClr val="bg1"/>
                          </a:solidFill>
                          <a:latin typeface="+mn-ea"/>
                          <a:ea typeface="+mn-ea"/>
                        </a:rPr>
                        <a:t> </a:t>
                      </a:r>
                      <a:r>
                        <a:rPr kumimoji="1" lang="ja-JP" altLang="en-US" sz="1400" b="1" dirty="0">
                          <a:solidFill>
                            <a:schemeClr val="bg1"/>
                          </a:solidFill>
                          <a:latin typeface="+mn-ea"/>
                          <a:ea typeface="+mn-ea"/>
                        </a:rPr>
                        <a:t>和</a:t>
                      </a:r>
                      <a:endParaRPr kumimoji="1" lang="en-US" altLang="ja-JP" sz="1400" b="1" dirty="0">
                        <a:solidFill>
                          <a:schemeClr val="bg1"/>
                        </a:solidFill>
                        <a:latin typeface="+mn-ea"/>
                        <a:ea typeface="+mn-ea"/>
                      </a:endParaRPr>
                    </a:p>
                    <a:p>
                      <a:pPr algn="ctr"/>
                      <a:r>
                        <a:rPr kumimoji="1" lang="ja-JP" altLang="en-US" sz="1400" b="1" dirty="0">
                          <a:solidFill>
                            <a:schemeClr val="bg1"/>
                          </a:solidFill>
                          <a:latin typeface="+mn-ea"/>
                          <a:ea typeface="+mn-ea"/>
                        </a:rPr>
                        <a:t>○年度</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vMerge="1">
                  <a:txBody>
                    <a:bodyPr/>
                    <a:lstStyle/>
                    <a:p>
                      <a:pPr algn="ctr"/>
                      <a:endParaRPr kumimoji="1" lang="en-US" altLang="ja-JP" sz="1400" b="1" dirty="0">
                        <a:solidFill>
                          <a:schemeClr val="bg1"/>
                        </a:solidFill>
                        <a:latin typeface="+mn-ea"/>
                        <a:ea typeface="+mn-ea"/>
                      </a:endParaRP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extLst>
                  <a:ext uri="{0D108BD9-81ED-4DB2-BD59-A6C34878D82A}">
                    <a16:rowId xmlns:a16="http://schemas.microsoft.com/office/drawing/2014/main" val="1047839248"/>
                  </a:ext>
                </a:extLst>
              </a:tr>
              <a:tr h="759992">
                <a:tc>
                  <a:txBody>
                    <a:bodyPr/>
                    <a:lstStyle/>
                    <a:p>
                      <a:pPr algn="ctr"/>
                      <a:r>
                        <a:rPr kumimoji="1" lang="ja-JP" altLang="en-US" sz="1400" dirty="0"/>
                        <a:t>１</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013352149"/>
                  </a:ext>
                </a:extLst>
              </a:tr>
              <a:tr h="1056357">
                <a:tc>
                  <a:txBody>
                    <a:bodyPr/>
                    <a:lstStyle/>
                    <a:p>
                      <a:pPr algn="ctr"/>
                      <a:r>
                        <a:rPr kumimoji="1" lang="ja-JP" altLang="en-US" sz="1400" dirty="0"/>
                        <a:t>２</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774763531"/>
                  </a:ext>
                </a:extLst>
              </a:tr>
              <a:tr h="1056357">
                <a:tc>
                  <a:txBody>
                    <a:bodyPr/>
                    <a:lstStyle/>
                    <a:p>
                      <a:pPr algn="ctr"/>
                      <a:r>
                        <a:rPr kumimoji="1" lang="ja-JP" altLang="en-US" sz="1400" dirty="0"/>
                        <a:t>３</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294269077"/>
                  </a:ext>
                </a:extLst>
              </a:tr>
              <a:tr h="1056357">
                <a:tc>
                  <a:txBody>
                    <a:bodyPr/>
                    <a:lstStyle/>
                    <a:p>
                      <a:pPr algn="ctr"/>
                      <a:r>
                        <a:rPr kumimoji="1" lang="ja-JP" altLang="en-US" sz="1400" dirty="0"/>
                        <a:t>４</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051868760"/>
                  </a:ext>
                </a:extLst>
              </a:tr>
              <a:tr h="1056357">
                <a:tc>
                  <a:txBody>
                    <a:bodyPr/>
                    <a:lstStyle/>
                    <a:p>
                      <a:pPr algn="ctr"/>
                      <a:r>
                        <a:rPr kumimoji="1" lang="en-US" altLang="ja-JP" sz="1400" dirty="0"/>
                        <a:t>5</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863469371"/>
                  </a:ext>
                </a:extLst>
              </a:tr>
            </a:tbl>
          </a:graphicData>
        </a:graphic>
      </p:graphicFrame>
      <p:sp>
        <p:nvSpPr>
          <p:cNvPr id="16" name="テキスト ボックス 15"/>
          <p:cNvSpPr txBox="1"/>
          <p:nvPr/>
        </p:nvSpPr>
        <p:spPr>
          <a:xfrm>
            <a:off x="2144688" y="2060848"/>
            <a:ext cx="6264696" cy="3785652"/>
          </a:xfrm>
          <a:prstGeom prst="rect">
            <a:avLst/>
          </a:prstGeom>
          <a:solidFill>
            <a:schemeClr val="bg1"/>
          </a:solidFill>
          <a:ln>
            <a:solidFill>
              <a:srgbClr val="62AB37"/>
            </a:solidFill>
            <a:prstDash val="sysDash"/>
          </a:ln>
        </p:spPr>
        <p:txBody>
          <a:bodyPr wrap="square" rtlCol="0">
            <a:spAutoFit/>
          </a:bodyPr>
          <a:lstStyle/>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80000" indent="-180000"/>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a:t>
            </a:r>
            <a:r>
              <a:rPr lang="ja-JP" altLang="en-US" sz="1200" dirty="0">
                <a:solidFill>
                  <a:srgbClr val="FFC000"/>
                </a:solidFill>
                <a:latin typeface="+mn-ea"/>
              </a:rPr>
              <a:t>本事業終了時の目標レベルを設定し、中途退学者数の減少や目的意識を持って入学してくる生徒の増加、合格率の低い資格の取得者の増加、地元企業への就職率の増加など定量的など、ＫＰＩ（</a:t>
            </a:r>
            <a:r>
              <a:rPr lang="en-US" altLang="ja-JP" sz="1200" dirty="0">
                <a:solidFill>
                  <a:srgbClr val="FFC000"/>
                </a:solidFill>
                <a:latin typeface="+mn-ea"/>
              </a:rPr>
              <a:t>Key Performance Indicator</a:t>
            </a:r>
            <a:r>
              <a:rPr lang="ja-JP" altLang="en-US" sz="1200" dirty="0">
                <a:solidFill>
                  <a:srgbClr val="FFC000"/>
                </a:solidFill>
                <a:latin typeface="+mn-ea"/>
              </a:rPr>
              <a:t>／成果指標又は重要業績指標）を定め、事業終了後の目指すべき指標を明示すること。</a:t>
            </a:r>
            <a:endParaRPr lang="en-US" altLang="ja-JP" sz="1200" dirty="0">
              <a:solidFill>
                <a:srgbClr val="FFC000"/>
              </a:solidFill>
              <a:latin typeface="+mn-ea"/>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▼活動に関する指標（例：○○を△個開発するといった、どれだけ活動するかに関する指標）だけでなく、本事業によって得られる成果に関する指標及び目標も記載すること。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KPI</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の記載欄が足りなければ、適宜追加して記載すること。</a:t>
            </a: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▼記載する文字は、</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MS</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ｺﾞｼｯｸ </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or </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ﾒｲﾘｵ　１１ポイント以上とすること。（一部の文字がどうしても枠に入りきらない場合にはポイントを調整しても構わないが、極端に小さくならないようにすること）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▼「当該</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KPI</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の測定方法」については、対象者及び人数、手法、実施時期等を簡潔に記載すること。</a:t>
            </a:r>
            <a:endParaRPr lang="en-US" altLang="ja-JP" sz="1200" dirty="0">
              <a:solidFill>
                <a:srgbClr val="FFC000"/>
              </a:solidFill>
              <a:latin typeface="メイリオ"/>
              <a:ea typeface="メイリオ"/>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p:txBody>
      </p:sp>
      <p:sp>
        <p:nvSpPr>
          <p:cNvPr id="9" name="テキスト ボックス 8">
            <a:extLst>
              <a:ext uri="{FF2B5EF4-FFF2-40B4-BE49-F238E27FC236}">
                <a16:creationId xmlns:a16="http://schemas.microsoft.com/office/drawing/2014/main" id="{BBD0D7DE-D8A9-47D9-B362-6564CAD0EC6E}"/>
              </a:ext>
            </a:extLst>
          </p:cNvPr>
          <p:cNvSpPr txBox="1"/>
          <p:nvPr/>
        </p:nvSpPr>
        <p:spPr>
          <a:xfrm>
            <a:off x="-54040" y="-6132"/>
            <a:ext cx="8391416" cy="261610"/>
          </a:xfrm>
          <a:prstGeom prst="rect">
            <a:avLst/>
          </a:prstGeom>
          <a:noFill/>
        </p:spPr>
        <p:txBody>
          <a:bodyPr wrap="square" rtlCol="0">
            <a:spAutoFit/>
          </a:bodyPr>
          <a:lstStyle/>
          <a:p>
            <a:pPr algn="ctr"/>
            <a:r>
              <a:rPr lang="ja-JP" altLang="en-US" sz="1100" spc="-120" dirty="0">
                <a:solidFill>
                  <a:schemeClr val="bg1"/>
                </a:solidFill>
                <a:latin typeface="+mn-ea"/>
              </a:rPr>
              <a:t>令和○年度「専修学校による地域産業中核的人材養成事業」企画提案書（専門学校と高等学校の有機的連携プログラムの開発・実証）</a:t>
            </a:r>
            <a:r>
              <a:rPr lang="en-US" altLang="ja-JP" sz="1100" spc="-120" dirty="0">
                <a:solidFill>
                  <a:schemeClr val="bg1"/>
                </a:solidFill>
                <a:latin typeface="+mn-ea"/>
              </a:rPr>
              <a:t> </a:t>
            </a:r>
            <a:r>
              <a:rPr kumimoji="1" lang="en-US" altLang="ja-JP" sz="1100" spc="-120" dirty="0">
                <a:solidFill>
                  <a:schemeClr val="bg1"/>
                </a:solidFill>
                <a:latin typeface="+mn-ea"/>
              </a:rPr>
              <a:t>(</a:t>
            </a:r>
            <a:fld id="{C22BDEFC-2EBD-4631-AC6E-1FA082F69B7C}" type="slidenum">
              <a:rPr kumimoji="1" lang="en-US" altLang="ja-JP" sz="1100" spc="-120" smtClean="0">
                <a:solidFill>
                  <a:schemeClr val="bg1"/>
                </a:solidFill>
                <a:latin typeface="+mn-ea"/>
              </a:rPr>
              <a:pPr algn="ctr"/>
              <a:t>11</a:t>
            </a:fld>
            <a:r>
              <a:rPr lang="en-US" altLang="ja-JP" sz="1100" spc="-120" dirty="0">
                <a:solidFill>
                  <a:schemeClr val="bg1"/>
                </a:solidFill>
                <a:latin typeface="+mn-ea"/>
              </a:rPr>
              <a:t>/18</a:t>
            </a:r>
            <a:r>
              <a:rPr kumimoji="1" lang="en-US" altLang="ja-JP" sz="1100" spc="-120" dirty="0">
                <a:solidFill>
                  <a:schemeClr val="bg1"/>
                </a:solidFill>
                <a:latin typeface="+mn-ea"/>
              </a:rPr>
              <a:t>)</a:t>
            </a:r>
            <a:endParaRPr kumimoji="1" lang="ja-JP" altLang="en-US" sz="1100" spc="-120" dirty="0">
              <a:solidFill>
                <a:schemeClr val="bg1"/>
              </a:solidFill>
              <a:latin typeface="+mn-ea"/>
            </a:endParaRPr>
          </a:p>
        </p:txBody>
      </p:sp>
      <p:grpSp>
        <p:nvGrpSpPr>
          <p:cNvPr id="14" name="グループ化 13">
            <a:extLst>
              <a:ext uri="{FF2B5EF4-FFF2-40B4-BE49-F238E27FC236}">
                <a16:creationId xmlns:a16="http://schemas.microsoft.com/office/drawing/2014/main" id="{98BAC424-BEAD-4ADB-8EB7-D7D3E46F8064}"/>
              </a:ext>
            </a:extLst>
          </p:cNvPr>
          <p:cNvGrpSpPr/>
          <p:nvPr/>
        </p:nvGrpSpPr>
        <p:grpSpPr>
          <a:xfrm>
            <a:off x="-54040" y="-6132"/>
            <a:ext cx="9960040" cy="266780"/>
            <a:chOff x="-54040" y="-6132"/>
            <a:chExt cx="9960040" cy="266780"/>
          </a:xfrm>
        </p:grpSpPr>
        <p:sp>
          <p:nvSpPr>
            <p:cNvPr id="15" name="正方形/長方形 14">
              <a:extLst>
                <a:ext uri="{FF2B5EF4-FFF2-40B4-BE49-F238E27FC236}">
                  <a16:creationId xmlns:a16="http://schemas.microsoft.com/office/drawing/2014/main" id="{B84AE599-973E-46FB-A591-C109CD991CC0}"/>
                </a:ext>
              </a:extLst>
            </p:cNvPr>
            <p:cNvSpPr/>
            <p:nvPr/>
          </p:nvSpPr>
          <p:spPr>
            <a:xfrm>
              <a:off x="0" y="0"/>
              <a:ext cx="9906000" cy="260648"/>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7" name="テキスト ボックス 16">
              <a:extLst>
                <a:ext uri="{FF2B5EF4-FFF2-40B4-BE49-F238E27FC236}">
                  <a16:creationId xmlns:a16="http://schemas.microsoft.com/office/drawing/2014/main" id="{381ACEC8-9A53-4A83-8BD9-1F6580B7C661}"/>
                </a:ext>
              </a:extLst>
            </p:cNvPr>
            <p:cNvSpPr txBox="1"/>
            <p:nvPr/>
          </p:nvSpPr>
          <p:spPr>
            <a:xfrm>
              <a:off x="-54040" y="-6132"/>
              <a:ext cx="8391416" cy="261610"/>
            </a:xfrm>
            <a:prstGeom prst="rect">
              <a:avLst/>
            </a:prstGeom>
            <a:noFill/>
          </p:spPr>
          <p:txBody>
            <a:bodyPr wrap="square" rtlCol="0">
              <a:spAutoFit/>
            </a:bodyPr>
            <a:lstStyle/>
            <a:p>
              <a:pPr algn="ctr"/>
              <a:r>
                <a:rPr lang="ja-JP" altLang="en-US" sz="1100" spc="-120" dirty="0">
                  <a:solidFill>
                    <a:schemeClr val="bg1"/>
                  </a:solidFill>
                  <a:latin typeface="+mn-ea"/>
                </a:rPr>
                <a:t>令和○年度「専修学校による地域産業中核的人材養成事業」企画提案書（専門学校と高等学校の有機的連携プログラムの開発・実証）</a:t>
              </a:r>
              <a:r>
                <a:rPr lang="en-US" altLang="ja-JP" sz="1100" spc="-120" dirty="0">
                  <a:solidFill>
                    <a:schemeClr val="bg1"/>
                  </a:solidFill>
                  <a:latin typeface="+mn-ea"/>
                </a:rPr>
                <a:t> </a:t>
              </a:r>
              <a:r>
                <a:rPr kumimoji="1" lang="en-US" altLang="ja-JP" sz="1100" spc="-120" dirty="0">
                  <a:solidFill>
                    <a:schemeClr val="bg1"/>
                  </a:solidFill>
                  <a:latin typeface="+mn-ea"/>
                </a:rPr>
                <a:t>(</a:t>
              </a:r>
              <a:fld id="{C22BDEFC-2EBD-4631-AC6E-1FA082F69B7C}" type="slidenum">
                <a:rPr kumimoji="1" lang="en-US" altLang="ja-JP" sz="1100" spc="-120" smtClean="0">
                  <a:solidFill>
                    <a:schemeClr val="bg1"/>
                  </a:solidFill>
                  <a:latin typeface="+mn-ea"/>
                </a:rPr>
                <a:pPr algn="ctr"/>
                <a:t>11</a:t>
              </a:fld>
              <a:r>
                <a:rPr lang="en-US" altLang="ja-JP" sz="1100" spc="-120" dirty="0">
                  <a:solidFill>
                    <a:schemeClr val="bg1"/>
                  </a:solidFill>
                  <a:latin typeface="+mn-ea"/>
                </a:rPr>
                <a:t>/19</a:t>
              </a:r>
              <a:r>
                <a:rPr kumimoji="1" lang="en-US" altLang="ja-JP" sz="1100" spc="-120" dirty="0">
                  <a:solidFill>
                    <a:schemeClr val="bg1"/>
                  </a:solidFill>
                  <a:latin typeface="+mn-ea"/>
                </a:rPr>
                <a:t>)</a:t>
              </a:r>
              <a:endParaRPr kumimoji="1" lang="ja-JP" altLang="en-US" sz="1100" spc="-120" dirty="0">
                <a:solidFill>
                  <a:schemeClr val="bg1"/>
                </a:solidFill>
                <a:latin typeface="+mn-ea"/>
              </a:endParaRPr>
            </a:p>
          </p:txBody>
        </p:sp>
      </p:grpSp>
    </p:spTree>
    <p:extLst>
      <p:ext uri="{BB962C8B-B14F-4D97-AF65-F5344CB8AC3E}">
        <p14:creationId xmlns:p14="http://schemas.microsoft.com/office/powerpoint/2010/main" val="1832276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5159510" y="391548"/>
            <a:ext cx="3484501"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本事業終了後</a:t>
            </a:r>
            <a:r>
              <a:rPr kumimoji="1" lang="en-US" altLang="ja-JP" sz="1400" b="1" i="0" u="none" strike="noStrike" kern="1200" cap="none" spc="0" normalizeH="0" baseline="0" noProof="0" dirty="0">
                <a:ln>
                  <a:noFill/>
                </a:ln>
                <a:solidFill>
                  <a:prstClr val="white"/>
                </a:solidFill>
                <a:effectLst/>
                <a:uLnTx/>
                <a:uFillTx/>
                <a:latin typeface="Segoe UI"/>
                <a:ea typeface="メイリオ"/>
                <a:cs typeface="+mn-cs"/>
              </a:rPr>
              <a:t>※</a:t>
            </a: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の成果の活用方針・手法</a:t>
            </a:r>
          </a:p>
        </p:txBody>
      </p:sp>
      <p:sp>
        <p:nvSpPr>
          <p:cNvPr id="9" name="角丸四角形 14">
            <a:extLst>
              <a:ext uri="{FF2B5EF4-FFF2-40B4-BE49-F238E27FC236}">
                <a16:creationId xmlns:a16="http://schemas.microsoft.com/office/drawing/2014/main" id="{CD9CE70A-F7CE-47D2-AF42-CD4917D54926}"/>
              </a:ext>
            </a:extLst>
          </p:cNvPr>
          <p:cNvSpPr/>
          <p:nvPr/>
        </p:nvSpPr>
        <p:spPr>
          <a:xfrm>
            <a:off x="114426" y="394068"/>
            <a:ext cx="3974477" cy="28548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提案者の専修学校関係委託事業にかかる実績</a:t>
            </a:r>
          </a:p>
        </p:txBody>
      </p:sp>
      <p:sp>
        <p:nvSpPr>
          <p:cNvPr id="10" name="正方形/長方形 9">
            <a:extLst>
              <a:ext uri="{FF2B5EF4-FFF2-40B4-BE49-F238E27FC236}">
                <a16:creationId xmlns:a16="http://schemas.microsoft.com/office/drawing/2014/main" id="{26A3FABC-3DEE-4553-8509-8BE67925751E}"/>
              </a:ext>
            </a:extLst>
          </p:cNvPr>
          <p:cNvSpPr/>
          <p:nvPr/>
        </p:nvSpPr>
        <p:spPr>
          <a:xfrm>
            <a:off x="103204" y="752729"/>
            <a:ext cx="4875000" cy="6067171"/>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過去５年程度までの期間における実績を記載すること。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▼様式自由</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これまでに申請者が受託した文部科学省の専修学校関係委託事業について、事業名及び当該事業の成果の申請時点までの実績等（受託事業の成果の活用状況、カリキュラムやプログラムについては他の専修学校等への普及・活用状況）を簡潔に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lang="ja-JP" altLang="en-US" sz="1200" dirty="0">
                <a:solidFill>
                  <a:srgbClr val="FFC000"/>
                </a:solidFill>
                <a:latin typeface="Segoe UI"/>
                <a:ea typeface="メイリオ"/>
              </a:rPr>
              <a:t>　その際、代表的な取組についてはその成果報告書を提出すること。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　なお、提出方法は、受託事業の成果報告書を掲載しているウェブサイトがある場合は、その</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URL</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を記載することとし、ウェブサイトで公開していない場合には、成果報告書の写（</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PDF</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データ）を本企画提案書の別紙として添付すること。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▼複数の受託実績がある場合は、網羅的にすべてを記載する必要はなく、今回の提案内容と関連が深い取組の実績等について記載すること。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過去、文部科学省の専修学校関係委託事業の受託実績がない場合、文部科学省の他の委託事業及び他省庁の委託事業等のうち、今回の提案内容と関連の深い取組の実績について記載するとともに成果報告書を本企画提案書の別紙として添付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lang="ja-JP" altLang="en-US" sz="1200" dirty="0">
                <a:solidFill>
                  <a:srgbClr val="FFC000"/>
                </a:solidFill>
                <a:latin typeface="Segoe UI"/>
                <a:ea typeface="メイリオ"/>
              </a:rPr>
              <a:t>　なお、提出方法は文部科学省の専修学校関係委託事業に関する実績の提出方法に準ずること。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▼記載する文字は、</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MS</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ｺﾞｼｯｸ </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or </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ﾒｲﾘｵ　１１ポイント以上とすること。</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記載すべき</a:t>
            </a:r>
            <a:r>
              <a:rPr lang="ja-JP" altLang="en-US" sz="1200" dirty="0">
                <a:solidFill>
                  <a:srgbClr val="FFC000"/>
                </a:solidFill>
                <a:latin typeface="メイリオ"/>
                <a:ea typeface="メイリオ"/>
              </a:rPr>
              <a:t>事項</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が多く、枠に入り切らない場合のみ文字のポイントを調整しても構わないが、極端に小さくならないよう注意すること。</a:t>
            </a:r>
            <a:endParaRPr lang="en-US" altLang="ja-JP" sz="1200" dirty="0">
              <a:solidFill>
                <a:srgbClr val="FFC000"/>
              </a:solidFill>
            </a:endParaRPr>
          </a:p>
        </p:txBody>
      </p:sp>
      <p:sp>
        <p:nvSpPr>
          <p:cNvPr id="15" name="正方形/長方形 14">
            <a:extLst>
              <a:ext uri="{FF2B5EF4-FFF2-40B4-BE49-F238E27FC236}">
                <a16:creationId xmlns:a16="http://schemas.microsoft.com/office/drawing/2014/main" id="{1AD31EAA-5D81-465C-91ED-1F5EE1F8B8B4}"/>
              </a:ext>
            </a:extLst>
          </p:cNvPr>
          <p:cNvSpPr/>
          <p:nvPr/>
        </p:nvSpPr>
        <p:spPr>
          <a:xfrm>
            <a:off x="5159510" y="752729"/>
            <a:ext cx="4681113" cy="6067171"/>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提案年度ではなく、開発終了後３年程度までの期間を想定して記載すること。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▼様式自由</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▼開発した教育カリキュラム・プログラムをどこで、どのように活用し、横展開を図ることを検討しているのか。またその見通しについて、具体的に記載すること。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▼事業期間終了後におけるフォローアップ体制・方法についても具体的に記載すること。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▼記載する文字は、</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MS</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ｺﾞｼｯｸ </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or </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ﾒｲﾘｵ　１１ポイント以上とすること。</a:t>
            </a:r>
            <a:r>
              <a:rPr lang="ja-JP" altLang="en-US" sz="1200" dirty="0">
                <a:solidFill>
                  <a:srgbClr val="FFC000"/>
                </a:solidFill>
                <a:latin typeface="+mn-ea"/>
              </a:rPr>
              <a:t>記載すべき事項</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が多く、枠に入り切らない場合のみ文字のポイントを調整しても構わないが、極端に小さくならないよう注意すること。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p:txBody>
      </p:sp>
      <p:grpSp>
        <p:nvGrpSpPr>
          <p:cNvPr id="13" name="グループ化 12">
            <a:extLst>
              <a:ext uri="{FF2B5EF4-FFF2-40B4-BE49-F238E27FC236}">
                <a16:creationId xmlns:a16="http://schemas.microsoft.com/office/drawing/2014/main" id="{7F3767C8-7450-44F6-BDFC-C062EC34DCBD}"/>
              </a:ext>
            </a:extLst>
          </p:cNvPr>
          <p:cNvGrpSpPr/>
          <p:nvPr/>
        </p:nvGrpSpPr>
        <p:grpSpPr>
          <a:xfrm>
            <a:off x="-54040" y="-6132"/>
            <a:ext cx="9960040" cy="266780"/>
            <a:chOff x="-54040" y="-6132"/>
            <a:chExt cx="9960040" cy="266780"/>
          </a:xfrm>
        </p:grpSpPr>
        <p:sp>
          <p:nvSpPr>
            <p:cNvPr id="14" name="正方形/長方形 13">
              <a:extLst>
                <a:ext uri="{FF2B5EF4-FFF2-40B4-BE49-F238E27FC236}">
                  <a16:creationId xmlns:a16="http://schemas.microsoft.com/office/drawing/2014/main" id="{E2233EF3-1D7B-44D0-9594-828ACD208B04}"/>
                </a:ext>
              </a:extLst>
            </p:cNvPr>
            <p:cNvSpPr/>
            <p:nvPr/>
          </p:nvSpPr>
          <p:spPr>
            <a:xfrm>
              <a:off x="0" y="0"/>
              <a:ext cx="9906000" cy="260648"/>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9" name="テキスト ボックス 18">
              <a:extLst>
                <a:ext uri="{FF2B5EF4-FFF2-40B4-BE49-F238E27FC236}">
                  <a16:creationId xmlns:a16="http://schemas.microsoft.com/office/drawing/2014/main" id="{54F7099C-C1A5-4A51-87DA-0EAE5F072659}"/>
                </a:ext>
              </a:extLst>
            </p:cNvPr>
            <p:cNvSpPr txBox="1"/>
            <p:nvPr/>
          </p:nvSpPr>
          <p:spPr>
            <a:xfrm>
              <a:off x="-54040" y="-6132"/>
              <a:ext cx="8391416" cy="261610"/>
            </a:xfrm>
            <a:prstGeom prst="rect">
              <a:avLst/>
            </a:prstGeom>
            <a:noFill/>
          </p:spPr>
          <p:txBody>
            <a:bodyPr wrap="square" rtlCol="0">
              <a:spAutoFit/>
            </a:bodyPr>
            <a:lstStyle/>
            <a:p>
              <a:pPr algn="ctr"/>
              <a:r>
                <a:rPr lang="ja-JP" altLang="en-US" sz="1100" spc="-120" dirty="0">
                  <a:solidFill>
                    <a:schemeClr val="bg1"/>
                  </a:solidFill>
                  <a:latin typeface="+mn-ea"/>
                </a:rPr>
                <a:t>令和○年度「専修学校による地域産業中核的人材養成事業」企画提案書（専門学校と高等学校の有機的連携プログラムの開発・実証）</a:t>
              </a:r>
              <a:r>
                <a:rPr lang="en-US" altLang="ja-JP" sz="1100" spc="-120" dirty="0">
                  <a:solidFill>
                    <a:schemeClr val="bg1"/>
                  </a:solidFill>
                  <a:latin typeface="+mn-ea"/>
                </a:rPr>
                <a:t> </a:t>
              </a:r>
              <a:r>
                <a:rPr kumimoji="1" lang="en-US" altLang="ja-JP" sz="1100" spc="-120" dirty="0">
                  <a:solidFill>
                    <a:schemeClr val="bg1"/>
                  </a:solidFill>
                  <a:latin typeface="+mn-ea"/>
                </a:rPr>
                <a:t>(</a:t>
              </a:r>
              <a:fld id="{C22BDEFC-2EBD-4631-AC6E-1FA082F69B7C}" type="slidenum">
                <a:rPr kumimoji="1" lang="en-US" altLang="ja-JP" sz="1100" spc="-120" smtClean="0">
                  <a:solidFill>
                    <a:schemeClr val="bg1"/>
                  </a:solidFill>
                  <a:latin typeface="+mn-ea"/>
                </a:rPr>
                <a:pPr algn="ctr"/>
                <a:t>12</a:t>
              </a:fld>
              <a:r>
                <a:rPr lang="en-US" altLang="ja-JP" sz="1100" spc="-120" dirty="0">
                  <a:solidFill>
                    <a:schemeClr val="bg1"/>
                  </a:solidFill>
                  <a:latin typeface="+mn-ea"/>
                </a:rPr>
                <a:t>/19</a:t>
              </a:r>
              <a:r>
                <a:rPr kumimoji="1" lang="en-US" altLang="ja-JP" sz="1100" spc="-120" dirty="0">
                  <a:solidFill>
                    <a:schemeClr val="bg1"/>
                  </a:solidFill>
                  <a:latin typeface="+mn-ea"/>
                </a:rPr>
                <a:t>)</a:t>
              </a:r>
              <a:endParaRPr kumimoji="1" lang="ja-JP" altLang="en-US" sz="1100" spc="-120" dirty="0">
                <a:solidFill>
                  <a:schemeClr val="bg1"/>
                </a:solidFill>
                <a:latin typeface="+mn-ea"/>
              </a:endParaRPr>
            </a:p>
          </p:txBody>
        </p:sp>
      </p:grpSp>
    </p:spTree>
    <p:extLst>
      <p:ext uri="{BB962C8B-B14F-4D97-AF65-F5344CB8AC3E}">
        <p14:creationId xmlns:p14="http://schemas.microsoft.com/office/powerpoint/2010/main" val="35265287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9" y="371897"/>
            <a:ext cx="3416536"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rPr>
              <a:t>事業に要する経費見積書の概要（○年度）</a:t>
            </a:r>
          </a:p>
        </p:txBody>
      </p:sp>
      <p:sp>
        <p:nvSpPr>
          <p:cNvPr id="15" name="正方形/長方形 14"/>
          <p:cNvSpPr/>
          <p:nvPr/>
        </p:nvSpPr>
        <p:spPr>
          <a:xfrm>
            <a:off x="3686263" y="715829"/>
            <a:ext cx="1980000" cy="1980000"/>
          </a:xfrm>
          <a:prstGeom prst="rect">
            <a:avLst/>
          </a:prstGeom>
          <a:noFill/>
          <a:ln w="28575">
            <a:solidFill>
              <a:srgbClr val="62AB37"/>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3FA34D"/>
                </a:solidFill>
                <a:effectLst/>
                <a:uLnTx/>
                <a:uFillTx/>
                <a:latin typeface="Segoe UI"/>
                <a:ea typeface="メイリオ"/>
                <a:cs typeface="+mn-cs"/>
              </a:rPr>
              <a:t>◆人件費</a:t>
            </a:r>
            <a:endParaRPr kumimoji="1" lang="en-US" altLang="ja-JP" sz="800" b="0" i="0" u="sng" strike="noStrike" kern="1200" cap="none" spc="0" normalizeH="0" baseline="0" noProof="0" dirty="0">
              <a:ln>
                <a:noFill/>
              </a:ln>
              <a:solidFill>
                <a:srgbClr val="3FA34D"/>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・事業専任職員賃金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〇月</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・ｺｰﾃﾞｨﾈｰﾀｰ賃金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〇月</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・人件費附帯経費　　　〇〇千円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p:txBody>
      </p:sp>
      <p:sp>
        <p:nvSpPr>
          <p:cNvPr id="16" name="正方形/長方形 15"/>
          <p:cNvSpPr/>
          <p:nvPr/>
        </p:nvSpPr>
        <p:spPr>
          <a:xfrm>
            <a:off x="3686263"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◆借損料</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・企画推進委員会会議室借料</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・ﾌﾟﾛｸﾞﾗﾑ開発分科会会議室借料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・実証講座分科会会議室借料</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・実証機材借料</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〇月</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prstClr val="white">
                  <a:lumMod val="75000"/>
                </a:prstClr>
              </a:solidFill>
              <a:effectLst/>
              <a:uLnTx/>
              <a:uFillTx/>
              <a:latin typeface="Segoe UI"/>
              <a:ea typeface="メイリオ"/>
              <a:cs typeface="+mn-cs"/>
            </a:endParaRPr>
          </a:p>
        </p:txBody>
      </p:sp>
      <p:sp>
        <p:nvSpPr>
          <p:cNvPr id="17" name="正方形/長方形 16"/>
          <p:cNvSpPr/>
          <p:nvPr/>
        </p:nvSpPr>
        <p:spPr>
          <a:xfrm>
            <a:off x="3686263" y="4826942"/>
            <a:ext cx="1980000" cy="1194345"/>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◆通信運搬費</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・報告書郵送費　　〇円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〇箇所</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・実証講座案内郵送　〇円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〇箇所</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合計〇〇円</a:t>
            </a:r>
          </a:p>
        </p:txBody>
      </p:sp>
      <p:sp>
        <p:nvSpPr>
          <p:cNvPr id="18" name="正方形/長方形 17"/>
          <p:cNvSpPr/>
          <p:nvPr/>
        </p:nvSpPr>
        <p:spPr>
          <a:xfrm>
            <a:off x="5741129"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◆諸謝金</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・企画推進委員会謝金</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・ﾌﾟﾛｸﾞﾗﾑ開発分科会</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・実証講座分科会</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p:txBody>
      </p:sp>
      <p:sp>
        <p:nvSpPr>
          <p:cNvPr id="19" name="正方形/長方形 18"/>
          <p:cNvSpPr/>
          <p:nvPr/>
        </p:nvSpPr>
        <p:spPr>
          <a:xfrm>
            <a:off x="5741129"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◆消耗品費</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・ﾎﾞｰﾙﾍﾟﾝ　　　〇百円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〇本</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・ﾊｰﾄﾞﾌｧｲﾙ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〇冊</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合計〇〇円　</a:t>
            </a:r>
            <a:r>
              <a:rPr kumimoji="1" lang="ja-JP" altLang="en-US" sz="800" b="0" i="0" u="none" strike="noStrike" kern="1200" cap="none" spc="0" normalizeH="0" baseline="0" noProof="0" dirty="0">
                <a:ln>
                  <a:noFill/>
                </a:ln>
                <a:solidFill>
                  <a:prstClr val="white">
                    <a:lumMod val="75000"/>
                  </a:prstClr>
                </a:solidFill>
                <a:effectLst/>
                <a:uLnTx/>
                <a:uFillTx/>
                <a:latin typeface="Segoe UI"/>
                <a:ea typeface="メイリオ"/>
                <a:cs typeface="+mn-cs"/>
              </a:rPr>
              <a:t>　　　　</a:t>
            </a:r>
          </a:p>
        </p:txBody>
      </p:sp>
      <p:sp>
        <p:nvSpPr>
          <p:cNvPr id="20" name="正方形/長方形 19"/>
          <p:cNvSpPr/>
          <p:nvPr/>
        </p:nvSpPr>
        <p:spPr>
          <a:xfrm>
            <a:off x="5741129" y="4813127"/>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◆雑役務費</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・コンテンツ開発費　　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・報告書印刷費　 　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・事務職員派遣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〇〇〇円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×20</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日</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〇月</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p:txBody>
      </p:sp>
      <p:sp>
        <p:nvSpPr>
          <p:cNvPr id="21" name="正方形/長方形 20"/>
          <p:cNvSpPr/>
          <p:nvPr/>
        </p:nvSpPr>
        <p:spPr>
          <a:xfrm>
            <a:off x="7809850"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◆旅費</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・企画推進委員会実施旅費</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・ﾌﾟﾛｸﾞﾗﾑ開発分科会旅費</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・実証講座分科会旅費</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計〇〇〇円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sng" strike="noStrike" kern="1200" cap="none" spc="0" normalizeH="0" baseline="0" noProof="0" dirty="0">
              <a:ln>
                <a:noFill/>
              </a:ln>
              <a:solidFill>
                <a:srgbClr val="92D050"/>
              </a:solidFill>
              <a:effectLst/>
              <a:uLnTx/>
              <a:uFillTx/>
              <a:latin typeface="Segoe UI"/>
              <a:ea typeface="メイリオ"/>
              <a:cs typeface="+mn-cs"/>
            </a:endParaRPr>
          </a:p>
        </p:txBody>
      </p:sp>
      <p:sp>
        <p:nvSpPr>
          <p:cNvPr id="22" name="正方形/長方形 21"/>
          <p:cNvSpPr/>
          <p:nvPr/>
        </p:nvSpPr>
        <p:spPr>
          <a:xfrm>
            <a:off x="7809850"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◆会議費</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・企画推進委員会お茶</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150</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・ﾌﾟﾛｸﾞﾗﾑ開発分科会お茶</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150</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・実証講座分科会お茶</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150</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sng" strike="noStrike" kern="1200" cap="none" spc="0" normalizeH="0" baseline="0" noProof="0" dirty="0">
              <a:ln>
                <a:noFill/>
              </a:ln>
              <a:solidFill>
                <a:srgbClr val="FFC000"/>
              </a:solidFill>
              <a:effectLst/>
              <a:uLnTx/>
              <a:uFillTx/>
              <a:latin typeface="Segoe UI"/>
              <a:ea typeface="メイリオ"/>
              <a:cs typeface="+mn-cs"/>
            </a:endParaRPr>
          </a:p>
        </p:txBody>
      </p:sp>
      <p:sp>
        <p:nvSpPr>
          <p:cNvPr id="23" name="正方形/長方形 22"/>
          <p:cNvSpPr/>
          <p:nvPr/>
        </p:nvSpPr>
        <p:spPr>
          <a:xfrm>
            <a:off x="7809850" y="4813127"/>
            <a:ext cx="1980000" cy="1980000"/>
          </a:xfrm>
          <a:prstGeom prst="rect">
            <a:avLst/>
          </a:prstGeom>
          <a:noFill/>
          <a:ln w="28575">
            <a:solidFill>
              <a:schemeClr val="accent2">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C0504D">
                    <a:lumMod val="60000"/>
                    <a:lumOff val="40000"/>
                  </a:srgbClr>
                </a:solidFill>
                <a:effectLst/>
                <a:uLnTx/>
                <a:uFillTx/>
                <a:latin typeface="Segoe UI"/>
                <a:ea typeface="メイリオ"/>
                <a:cs typeface="+mn-cs"/>
              </a:rPr>
              <a:t>◆再委託費</a:t>
            </a:r>
          </a:p>
        </p:txBody>
      </p:sp>
      <p:sp>
        <p:nvSpPr>
          <p:cNvPr id="24" name="正方形/長方形 23"/>
          <p:cNvSpPr/>
          <p:nvPr/>
        </p:nvSpPr>
        <p:spPr>
          <a:xfrm>
            <a:off x="3686263" y="6093295"/>
            <a:ext cx="1980000" cy="699831"/>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◆保険料</a:t>
            </a:r>
          </a:p>
        </p:txBody>
      </p:sp>
      <p:sp>
        <p:nvSpPr>
          <p:cNvPr id="25" name="正方形/長方形 24"/>
          <p:cNvSpPr/>
          <p:nvPr/>
        </p:nvSpPr>
        <p:spPr>
          <a:xfrm>
            <a:off x="3559449" y="442263"/>
            <a:ext cx="6321152" cy="6400829"/>
          </a:xfrm>
          <a:prstGeom prst="rect">
            <a:avLst/>
          </a:prstGeom>
          <a:no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3" name="テキスト ボックス 2"/>
          <p:cNvSpPr txBox="1"/>
          <p:nvPr/>
        </p:nvSpPr>
        <p:spPr>
          <a:xfrm>
            <a:off x="5312443" y="321097"/>
            <a:ext cx="2880917" cy="276999"/>
          </a:xfrm>
          <a:prstGeom prst="rect">
            <a:avLst/>
          </a:prstGeom>
          <a:solidFill>
            <a:schemeClr val="bg1"/>
          </a:solid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摘要（各経費項目に関して主な計上予算）</a:t>
            </a:r>
          </a:p>
        </p:txBody>
      </p:sp>
      <p:sp>
        <p:nvSpPr>
          <p:cNvPr id="28" name="テキスト ボックス 27"/>
          <p:cNvSpPr txBox="1"/>
          <p:nvPr/>
        </p:nvSpPr>
        <p:spPr>
          <a:xfrm>
            <a:off x="4304928" y="6132356"/>
            <a:ext cx="5422209" cy="600164"/>
          </a:xfrm>
          <a:prstGeom prst="rect">
            <a:avLst/>
          </a:prstGeom>
          <a:solidFill>
            <a:schemeClr val="bg1">
              <a:lumMod val="95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枠の大きさは</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適宜修正し</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計上しない費目の枠は削除して</a:t>
            </a:r>
            <a:r>
              <a:rPr kumimoji="1" lang="ja-JP" altLang="en-US" sz="1050" b="0" i="0" u="none" strike="noStrike" kern="1200" cap="none" spc="0" normalizeH="0" baseline="0" noProof="0" dirty="0">
                <a:ln>
                  <a:noFill/>
                </a:ln>
                <a:solidFill>
                  <a:srgbClr val="FFC000"/>
                </a:solidFill>
                <a:effectLst/>
                <a:uLnTx/>
                <a:uFillTx/>
                <a:latin typeface="Segoe UI"/>
                <a:ea typeface="メイリオ"/>
                <a:cs typeface="+mn-cs"/>
              </a:rPr>
              <a:t>ください</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各経費項目の主なものを記載してください</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すべてを網羅する必要はありません</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年次計画に記載のあった全ての年度分を年度毎に作成してください</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p>
        </p:txBody>
      </p:sp>
      <p:graphicFrame>
        <p:nvGraphicFramePr>
          <p:cNvPr id="26" name="オブジェクト 25"/>
          <p:cNvGraphicFramePr>
            <a:graphicFrameLocks noChangeAspect="1"/>
          </p:cNvGraphicFramePr>
          <p:nvPr/>
        </p:nvGraphicFramePr>
        <p:xfrm>
          <a:off x="39688" y="706438"/>
          <a:ext cx="3405187" cy="5896364"/>
        </p:xfrm>
        <a:graphic>
          <a:graphicData uri="http://schemas.openxmlformats.org/presentationml/2006/ole">
            <mc:AlternateContent xmlns:mc="http://schemas.openxmlformats.org/markup-compatibility/2006">
              <mc:Choice xmlns:v="urn:schemas-microsoft-com:vml" Requires="v">
                <p:oleObj name="ワークシート" r:id="rId2" imgW="2943379" imgH="5114925" progId="Excel.Sheet.12">
                  <p:embed/>
                </p:oleObj>
              </mc:Choice>
              <mc:Fallback>
                <p:oleObj name="ワークシート" r:id="rId2" imgW="2943379" imgH="5114925" progId="Excel.Sheet.12">
                  <p:embed/>
                  <p:pic>
                    <p:nvPicPr>
                      <p:cNvPr id="26" name="オブジェクト 25"/>
                      <p:cNvPicPr/>
                      <p:nvPr/>
                    </p:nvPicPr>
                    <p:blipFill>
                      <a:blip r:embed="rId3"/>
                      <a:stretch>
                        <a:fillRect/>
                      </a:stretch>
                    </p:blipFill>
                    <p:spPr>
                      <a:xfrm>
                        <a:off x="39688" y="706438"/>
                        <a:ext cx="3405187" cy="5896364"/>
                      </a:xfrm>
                      <a:prstGeom prst="rect">
                        <a:avLst/>
                      </a:prstGeom>
                    </p:spPr>
                  </p:pic>
                </p:oleObj>
              </mc:Fallback>
            </mc:AlternateContent>
          </a:graphicData>
        </a:graphic>
      </p:graphicFrame>
      <p:grpSp>
        <p:nvGrpSpPr>
          <p:cNvPr id="29" name="グループ化 28">
            <a:extLst>
              <a:ext uri="{FF2B5EF4-FFF2-40B4-BE49-F238E27FC236}">
                <a16:creationId xmlns:a16="http://schemas.microsoft.com/office/drawing/2014/main" id="{3EB57FBE-7A5A-4796-849E-36320621793C}"/>
              </a:ext>
            </a:extLst>
          </p:cNvPr>
          <p:cNvGrpSpPr/>
          <p:nvPr/>
        </p:nvGrpSpPr>
        <p:grpSpPr>
          <a:xfrm>
            <a:off x="-54040" y="-6132"/>
            <a:ext cx="9960040" cy="266780"/>
            <a:chOff x="-54040" y="-6132"/>
            <a:chExt cx="9960040" cy="266780"/>
          </a:xfrm>
        </p:grpSpPr>
        <p:sp>
          <p:nvSpPr>
            <p:cNvPr id="30" name="正方形/長方形 29">
              <a:extLst>
                <a:ext uri="{FF2B5EF4-FFF2-40B4-BE49-F238E27FC236}">
                  <a16:creationId xmlns:a16="http://schemas.microsoft.com/office/drawing/2014/main" id="{952BF4CF-0FB1-45C6-A6C4-47E17FB109B8}"/>
                </a:ext>
              </a:extLst>
            </p:cNvPr>
            <p:cNvSpPr/>
            <p:nvPr/>
          </p:nvSpPr>
          <p:spPr>
            <a:xfrm>
              <a:off x="0" y="0"/>
              <a:ext cx="9906000" cy="260648"/>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31" name="テキスト ボックス 30">
              <a:extLst>
                <a:ext uri="{FF2B5EF4-FFF2-40B4-BE49-F238E27FC236}">
                  <a16:creationId xmlns:a16="http://schemas.microsoft.com/office/drawing/2014/main" id="{B0AA60D2-A2D7-48CC-A1F6-804D866D8327}"/>
                </a:ext>
              </a:extLst>
            </p:cNvPr>
            <p:cNvSpPr txBox="1"/>
            <p:nvPr/>
          </p:nvSpPr>
          <p:spPr>
            <a:xfrm>
              <a:off x="-54040" y="-6132"/>
              <a:ext cx="8391416" cy="261610"/>
            </a:xfrm>
            <a:prstGeom prst="rect">
              <a:avLst/>
            </a:prstGeom>
            <a:noFill/>
          </p:spPr>
          <p:txBody>
            <a:bodyPr wrap="square" rtlCol="0">
              <a:spAutoFit/>
            </a:bodyPr>
            <a:lstStyle/>
            <a:p>
              <a:pPr algn="ctr"/>
              <a:r>
                <a:rPr lang="ja-JP" altLang="en-US" sz="1100" spc="-120" dirty="0">
                  <a:solidFill>
                    <a:schemeClr val="bg1"/>
                  </a:solidFill>
                  <a:latin typeface="+mn-ea"/>
                </a:rPr>
                <a:t>令和○年度「専修学校による地域産業中核的人材養成事業」企画提案書（専門学校と高等学校の有機的連携プログラムの開発・実証）</a:t>
              </a:r>
              <a:r>
                <a:rPr lang="en-US" altLang="ja-JP" sz="1100" spc="-120" dirty="0">
                  <a:solidFill>
                    <a:schemeClr val="bg1"/>
                  </a:solidFill>
                  <a:latin typeface="+mn-ea"/>
                </a:rPr>
                <a:t> </a:t>
              </a:r>
              <a:r>
                <a:rPr kumimoji="1" lang="en-US" altLang="ja-JP" sz="1100" spc="-120" dirty="0">
                  <a:solidFill>
                    <a:schemeClr val="bg1"/>
                  </a:solidFill>
                  <a:latin typeface="+mn-ea"/>
                </a:rPr>
                <a:t>(</a:t>
              </a:r>
              <a:fld id="{C22BDEFC-2EBD-4631-AC6E-1FA082F69B7C}" type="slidenum">
                <a:rPr kumimoji="1" lang="en-US" altLang="ja-JP" sz="1100" spc="-120" smtClean="0">
                  <a:solidFill>
                    <a:schemeClr val="bg1"/>
                  </a:solidFill>
                  <a:latin typeface="+mn-ea"/>
                </a:rPr>
                <a:pPr algn="ctr"/>
                <a:t>13</a:t>
              </a:fld>
              <a:r>
                <a:rPr lang="en-US" altLang="ja-JP" sz="1100" spc="-120" dirty="0">
                  <a:solidFill>
                    <a:schemeClr val="bg1"/>
                  </a:solidFill>
                  <a:latin typeface="+mn-ea"/>
                </a:rPr>
                <a:t>/19</a:t>
              </a:r>
              <a:r>
                <a:rPr kumimoji="1" lang="en-US" altLang="ja-JP" sz="1100" spc="-120" dirty="0">
                  <a:solidFill>
                    <a:schemeClr val="bg1"/>
                  </a:solidFill>
                  <a:latin typeface="+mn-ea"/>
                </a:rPr>
                <a:t>)</a:t>
              </a:r>
              <a:endParaRPr kumimoji="1" lang="ja-JP" altLang="en-US" sz="1100" spc="-120" dirty="0">
                <a:solidFill>
                  <a:schemeClr val="bg1"/>
                </a:solidFill>
                <a:latin typeface="+mn-ea"/>
              </a:endParaRPr>
            </a:p>
          </p:txBody>
        </p:sp>
      </p:grpSp>
    </p:spTree>
    <p:extLst>
      <p:ext uri="{BB962C8B-B14F-4D97-AF65-F5344CB8AC3E}">
        <p14:creationId xmlns:p14="http://schemas.microsoft.com/office/powerpoint/2010/main" val="27584692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9" y="371897"/>
            <a:ext cx="3416536"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rPr>
              <a:t>事業に要する経費見積書の概要（○年度）</a:t>
            </a:r>
          </a:p>
        </p:txBody>
      </p:sp>
      <p:sp>
        <p:nvSpPr>
          <p:cNvPr id="15" name="正方形/長方形 14"/>
          <p:cNvSpPr/>
          <p:nvPr/>
        </p:nvSpPr>
        <p:spPr>
          <a:xfrm>
            <a:off x="3686263" y="715829"/>
            <a:ext cx="1980000" cy="1980000"/>
          </a:xfrm>
          <a:prstGeom prst="rect">
            <a:avLst/>
          </a:prstGeom>
          <a:noFill/>
          <a:ln w="28575">
            <a:solidFill>
              <a:srgbClr val="62AB37"/>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3FA34D"/>
                </a:solidFill>
                <a:effectLst/>
                <a:uLnTx/>
                <a:uFillTx/>
                <a:latin typeface="Segoe UI"/>
                <a:ea typeface="メイリオ"/>
                <a:cs typeface="+mn-cs"/>
              </a:rPr>
              <a:t>◆人件費</a:t>
            </a:r>
            <a:endParaRPr kumimoji="1" lang="en-US" altLang="ja-JP" sz="800" b="0" i="0" u="sng" strike="noStrike" kern="1200" cap="none" spc="0" normalizeH="0" baseline="0" noProof="0" dirty="0">
              <a:ln>
                <a:noFill/>
              </a:ln>
              <a:solidFill>
                <a:srgbClr val="3FA34D"/>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・事業専任職員賃金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〇月</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・ｺｰﾃﾞｨﾈｰﾀｰ賃金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〇月</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・人件費附帯経費　　　〇〇千円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p:txBody>
      </p:sp>
      <p:sp>
        <p:nvSpPr>
          <p:cNvPr id="16" name="正方形/長方形 15"/>
          <p:cNvSpPr/>
          <p:nvPr/>
        </p:nvSpPr>
        <p:spPr>
          <a:xfrm>
            <a:off x="3686263"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◆借損料</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・企画推進委員会会議室借料</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・ﾌﾟﾛｸﾞﾗﾑ開発分科会会議室借料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・実証講座分科会会議室借料</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・実証機材借料</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〇月</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prstClr val="white">
                  <a:lumMod val="75000"/>
                </a:prstClr>
              </a:solidFill>
              <a:effectLst/>
              <a:uLnTx/>
              <a:uFillTx/>
              <a:latin typeface="Segoe UI"/>
              <a:ea typeface="メイリオ"/>
              <a:cs typeface="+mn-cs"/>
            </a:endParaRPr>
          </a:p>
        </p:txBody>
      </p:sp>
      <p:sp>
        <p:nvSpPr>
          <p:cNvPr id="17" name="正方形/長方形 16"/>
          <p:cNvSpPr/>
          <p:nvPr/>
        </p:nvSpPr>
        <p:spPr>
          <a:xfrm>
            <a:off x="3686263" y="4826942"/>
            <a:ext cx="1980000" cy="1194345"/>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◆通信運搬費</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・報告書郵送費　　〇円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〇箇所</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・実証講座案内郵送　〇円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〇箇所</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合計〇〇円</a:t>
            </a:r>
          </a:p>
        </p:txBody>
      </p:sp>
      <p:sp>
        <p:nvSpPr>
          <p:cNvPr id="18" name="正方形/長方形 17"/>
          <p:cNvSpPr/>
          <p:nvPr/>
        </p:nvSpPr>
        <p:spPr>
          <a:xfrm>
            <a:off x="5741129"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◆諸謝金</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・企画推進委員会謝金</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・ﾌﾟﾛｸﾞﾗﾑ開発分科会</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・実証講座分科会</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p:txBody>
      </p:sp>
      <p:sp>
        <p:nvSpPr>
          <p:cNvPr id="19" name="正方形/長方形 18"/>
          <p:cNvSpPr/>
          <p:nvPr/>
        </p:nvSpPr>
        <p:spPr>
          <a:xfrm>
            <a:off x="5741129"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◆消耗品費</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・ﾎﾞｰﾙﾍﾟﾝ　　　〇百円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〇本</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・ﾊｰﾄﾞﾌｧｲﾙ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〇冊</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合計〇〇円　</a:t>
            </a:r>
            <a:r>
              <a:rPr kumimoji="1" lang="ja-JP" altLang="en-US" sz="800" b="0" i="0" u="none" strike="noStrike" kern="1200" cap="none" spc="0" normalizeH="0" baseline="0" noProof="0" dirty="0">
                <a:ln>
                  <a:noFill/>
                </a:ln>
                <a:solidFill>
                  <a:prstClr val="white">
                    <a:lumMod val="75000"/>
                  </a:prstClr>
                </a:solidFill>
                <a:effectLst/>
                <a:uLnTx/>
                <a:uFillTx/>
                <a:latin typeface="Segoe UI"/>
                <a:ea typeface="メイリオ"/>
                <a:cs typeface="+mn-cs"/>
              </a:rPr>
              <a:t>　　　　</a:t>
            </a:r>
          </a:p>
        </p:txBody>
      </p:sp>
      <p:sp>
        <p:nvSpPr>
          <p:cNvPr id="20" name="正方形/長方形 19"/>
          <p:cNvSpPr/>
          <p:nvPr/>
        </p:nvSpPr>
        <p:spPr>
          <a:xfrm>
            <a:off x="5741129" y="4813127"/>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◆雑役務費</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・コンテンツ開発費　　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・報告書印刷費　 　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・事務職員派遣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〇〇〇円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×20</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日</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〇月</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p:txBody>
      </p:sp>
      <p:sp>
        <p:nvSpPr>
          <p:cNvPr id="21" name="正方形/長方形 20"/>
          <p:cNvSpPr/>
          <p:nvPr/>
        </p:nvSpPr>
        <p:spPr>
          <a:xfrm>
            <a:off x="7809850"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◆旅費</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・企画推進委員会実施旅費</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・ﾌﾟﾛｸﾞﾗﾑ開発分科会旅費</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・実証講座分科会旅費</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計〇〇〇円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sng" strike="noStrike" kern="1200" cap="none" spc="0" normalizeH="0" baseline="0" noProof="0" dirty="0">
              <a:ln>
                <a:noFill/>
              </a:ln>
              <a:solidFill>
                <a:srgbClr val="92D050"/>
              </a:solidFill>
              <a:effectLst/>
              <a:uLnTx/>
              <a:uFillTx/>
              <a:latin typeface="Segoe UI"/>
              <a:ea typeface="メイリオ"/>
              <a:cs typeface="+mn-cs"/>
            </a:endParaRPr>
          </a:p>
        </p:txBody>
      </p:sp>
      <p:sp>
        <p:nvSpPr>
          <p:cNvPr id="22" name="正方形/長方形 21"/>
          <p:cNvSpPr/>
          <p:nvPr/>
        </p:nvSpPr>
        <p:spPr>
          <a:xfrm>
            <a:off x="7809850"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◆会議費</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・企画推進委員会お茶</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150</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・ﾌﾟﾛｸﾞﾗﾑ開発分科会お茶</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150</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・実証講座分科会お茶</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150</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sng" strike="noStrike" kern="1200" cap="none" spc="0" normalizeH="0" baseline="0" noProof="0" dirty="0">
              <a:ln>
                <a:noFill/>
              </a:ln>
              <a:solidFill>
                <a:srgbClr val="FFC000"/>
              </a:solidFill>
              <a:effectLst/>
              <a:uLnTx/>
              <a:uFillTx/>
              <a:latin typeface="Segoe UI"/>
              <a:ea typeface="メイリオ"/>
              <a:cs typeface="+mn-cs"/>
            </a:endParaRPr>
          </a:p>
        </p:txBody>
      </p:sp>
      <p:sp>
        <p:nvSpPr>
          <p:cNvPr id="23" name="正方形/長方形 22"/>
          <p:cNvSpPr/>
          <p:nvPr/>
        </p:nvSpPr>
        <p:spPr>
          <a:xfrm>
            <a:off x="7809850" y="4813127"/>
            <a:ext cx="1980000" cy="1980000"/>
          </a:xfrm>
          <a:prstGeom prst="rect">
            <a:avLst/>
          </a:prstGeom>
          <a:noFill/>
          <a:ln w="28575">
            <a:solidFill>
              <a:schemeClr val="accent2">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C0504D">
                    <a:lumMod val="60000"/>
                    <a:lumOff val="40000"/>
                  </a:srgbClr>
                </a:solidFill>
                <a:effectLst/>
                <a:uLnTx/>
                <a:uFillTx/>
                <a:latin typeface="Segoe UI"/>
                <a:ea typeface="メイリオ"/>
                <a:cs typeface="+mn-cs"/>
              </a:rPr>
              <a:t>◆再委託費</a:t>
            </a:r>
          </a:p>
        </p:txBody>
      </p:sp>
      <p:sp>
        <p:nvSpPr>
          <p:cNvPr id="24" name="正方形/長方形 23"/>
          <p:cNvSpPr/>
          <p:nvPr/>
        </p:nvSpPr>
        <p:spPr>
          <a:xfrm>
            <a:off x="3686263" y="6093295"/>
            <a:ext cx="1980000" cy="699831"/>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◆保険料</a:t>
            </a:r>
          </a:p>
        </p:txBody>
      </p:sp>
      <p:sp>
        <p:nvSpPr>
          <p:cNvPr id="25" name="正方形/長方形 24"/>
          <p:cNvSpPr/>
          <p:nvPr/>
        </p:nvSpPr>
        <p:spPr>
          <a:xfrm>
            <a:off x="3559449" y="442263"/>
            <a:ext cx="6321152" cy="6400829"/>
          </a:xfrm>
          <a:prstGeom prst="rect">
            <a:avLst/>
          </a:prstGeom>
          <a:no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3" name="テキスト ボックス 2"/>
          <p:cNvSpPr txBox="1"/>
          <p:nvPr/>
        </p:nvSpPr>
        <p:spPr>
          <a:xfrm>
            <a:off x="5312443" y="321097"/>
            <a:ext cx="2880917" cy="276999"/>
          </a:xfrm>
          <a:prstGeom prst="rect">
            <a:avLst/>
          </a:prstGeom>
          <a:solidFill>
            <a:schemeClr val="bg1"/>
          </a:solid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摘要（各経費項目に関して主な計上予算）</a:t>
            </a:r>
          </a:p>
        </p:txBody>
      </p:sp>
      <p:sp>
        <p:nvSpPr>
          <p:cNvPr id="28" name="テキスト ボックス 27"/>
          <p:cNvSpPr txBox="1"/>
          <p:nvPr/>
        </p:nvSpPr>
        <p:spPr>
          <a:xfrm>
            <a:off x="4304928" y="6132356"/>
            <a:ext cx="5422209" cy="600164"/>
          </a:xfrm>
          <a:prstGeom prst="rect">
            <a:avLst/>
          </a:prstGeom>
          <a:solidFill>
            <a:schemeClr val="bg1">
              <a:lumMod val="95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枠の大きさは</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適宜修正し</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計上しない費目の枠は削除して</a:t>
            </a:r>
            <a:r>
              <a:rPr kumimoji="1" lang="ja-JP" altLang="en-US" sz="1050" b="0" i="0" u="none" strike="noStrike" kern="1200" cap="none" spc="0" normalizeH="0" baseline="0" noProof="0" dirty="0">
                <a:ln>
                  <a:noFill/>
                </a:ln>
                <a:solidFill>
                  <a:srgbClr val="FFC000"/>
                </a:solidFill>
                <a:effectLst/>
                <a:uLnTx/>
                <a:uFillTx/>
                <a:latin typeface="Segoe UI"/>
                <a:ea typeface="メイリオ"/>
                <a:cs typeface="+mn-cs"/>
              </a:rPr>
              <a:t>ください</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各経費項目の主なものを記載してください</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すべてを網羅する必要はありません</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年次計画に記載のあった全ての年度分を年度毎に作成してください</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p>
        </p:txBody>
      </p:sp>
      <p:graphicFrame>
        <p:nvGraphicFramePr>
          <p:cNvPr id="26" name="オブジェクト 25"/>
          <p:cNvGraphicFramePr>
            <a:graphicFrameLocks noChangeAspect="1"/>
          </p:cNvGraphicFramePr>
          <p:nvPr/>
        </p:nvGraphicFramePr>
        <p:xfrm>
          <a:off x="39688" y="706438"/>
          <a:ext cx="3405187" cy="5896364"/>
        </p:xfrm>
        <a:graphic>
          <a:graphicData uri="http://schemas.openxmlformats.org/presentationml/2006/ole">
            <mc:AlternateContent xmlns:mc="http://schemas.openxmlformats.org/markup-compatibility/2006">
              <mc:Choice xmlns:v="urn:schemas-microsoft-com:vml" Requires="v">
                <p:oleObj name="ワークシート" r:id="rId2" imgW="2943379" imgH="5114925" progId="Excel.Sheet.12">
                  <p:embed/>
                </p:oleObj>
              </mc:Choice>
              <mc:Fallback>
                <p:oleObj name="ワークシート" r:id="rId2" imgW="2943379" imgH="5114925" progId="Excel.Sheet.12">
                  <p:embed/>
                  <p:pic>
                    <p:nvPicPr>
                      <p:cNvPr id="26" name="オブジェクト 25"/>
                      <p:cNvPicPr/>
                      <p:nvPr/>
                    </p:nvPicPr>
                    <p:blipFill>
                      <a:blip r:embed="rId3"/>
                      <a:stretch>
                        <a:fillRect/>
                      </a:stretch>
                    </p:blipFill>
                    <p:spPr>
                      <a:xfrm>
                        <a:off x="39688" y="706438"/>
                        <a:ext cx="3405187" cy="5896364"/>
                      </a:xfrm>
                      <a:prstGeom prst="rect">
                        <a:avLst/>
                      </a:prstGeom>
                    </p:spPr>
                  </p:pic>
                </p:oleObj>
              </mc:Fallback>
            </mc:AlternateContent>
          </a:graphicData>
        </a:graphic>
      </p:graphicFrame>
      <p:grpSp>
        <p:nvGrpSpPr>
          <p:cNvPr id="29" name="グループ化 28">
            <a:extLst>
              <a:ext uri="{FF2B5EF4-FFF2-40B4-BE49-F238E27FC236}">
                <a16:creationId xmlns:a16="http://schemas.microsoft.com/office/drawing/2014/main" id="{3EB57FBE-7A5A-4796-849E-36320621793C}"/>
              </a:ext>
            </a:extLst>
          </p:cNvPr>
          <p:cNvGrpSpPr/>
          <p:nvPr/>
        </p:nvGrpSpPr>
        <p:grpSpPr>
          <a:xfrm>
            <a:off x="-54040" y="-6132"/>
            <a:ext cx="9960040" cy="266780"/>
            <a:chOff x="-54040" y="-6132"/>
            <a:chExt cx="9960040" cy="266780"/>
          </a:xfrm>
        </p:grpSpPr>
        <p:sp>
          <p:nvSpPr>
            <p:cNvPr id="30" name="正方形/長方形 29">
              <a:extLst>
                <a:ext uri="{FF2B5EF4-FFF2-40B4-BE49-F238E27FC236}">
                  <a16:creationId xmlns:a16="http://schemas.microsoft.com/office/drawing/2014/main" id="{952BF4CF-0FB1-45C6-A6C4-47E17FB109B8}"/>
                </a:ext>
              </a:extLst>
            </p:cNvPr>
            <p:cNvSpPr/>
            <p:nvPr/>
          </p:nvSpPr>
          <p:spPr>
            <a:xfrm>
              <a:off x="0" y="0"/>
              <a:ext cx="9906000" cy="260648"/>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31" name="テキスト ボックス 30">
              <a:extLst>
                <a:ext uri="{FF2B5EF4-FFF2-40B4-BE49-F238E27FC236}">
                  <a16:creationId xmlns:a16="http://schemas.microsoft.com/office/drawing/2014/main" id="{B0AA60D2-A2D7-48CC-A1F6-804D866D8327}"/>
                </a:ext>
              </a:extLst>
            </p:cNvPr>
            <p:cNvSpPr txBox="1"/>
            <p:nvPr/>
          </p:nvSpPr>
          <p:spPr>
            <a:xfrm>
              <a:off x="-54040" y="-6132"/>
              <a:ext cx="8391416" cy="261610"/>
            </a:xfrm>
            <a:prstGeom prst="rect">
              <a:avLst/>
            </a:prstGeom>
            <a:noFill/>
          </p:spPr>
          <p:txBody>
            <a:bodyPr wrap="square" rtlCol="0">
              <a:spAutoFit/>
            </a:bodyPr>
            <a:lstStyle/>
            <a:p>
              <a:pPr algn="ctr"/>
              <a:r>
                <a:rPr lang="ja-JP" altLang="en-US" sz="1100" spc="-120" dirty="0">
                  <a:solidFill>
                    <a:schemeClr val="bg1"/>
                  </a:solidFill>
                  <a:latin typeface="+mn-ea"/>
                </a:rPr>
                <a:t>令和○年度「専修学校による地域産業中核的人材養成事業」企画提案書（専門学校と高等学校の有機的連携プログラムの開発・実証）</a:t>
              </a:r>
              <a:r>
                <a:rPr lang="en-US" altLang="ja-JP" sz="1100" spc="-120" dirty="0">
                  <a:solidFill>
                    <a:schemeClr val="bg1"/>
                  </a:solidFill>
                  <a:latin typeface="+mn-ea"/>
                </a:rPr>
                <a:t> </a:t>
              </a:r>
              <a:r>
                <a:rPr kumimoji="1" lang="en-US" altLang="ja-JP" sz="1100" spc="-120" dirty="0">
                  <a:solidFill>
                    <a:schemeClr val="bg1"/>
                  </a:solidFill>
                  <a:latin typeface="+mn-ea"/>
                </a:rPr>
                <a:t>(</a:t>
              </a:r>
              <a:fld id="{C22BDEFC-2EBD-4631-AC6E-1FA082F69B7C}" type="slidenum">
                <a:rPr kumimoji="1" lang="en-US" altLang="ja-JP" sz="1100" spc="-120" smtClean="0">
                  <a:solidFill>
                    <a:schemeClr val="bg1"/>
                  </a:solidFill>
                  <a:latin typeface="+mn-ea"/>
                </a:rPr>
                <a:pPr algn="ctr"/>
                <a:t>14</a:t>
              </a:fld>
              <a:r>
                <a:rPr lang="en-US" altLang="ja-JP" sz="1100" spc="-120" dirty="0">
                  <a:solidFill>
                    <a:schemeClr val="bg1"/>
                  </a:solidFill>
                  <a:latin typeface="+mn-ea"/>
                </a:rPr>
                <a:t>/19</a:t>
              </a:r>
              <a:r>
                <a:rPr kumimoji="1" lang="en-US" altLang="ja-JP" sz="1100" spc="-120" dirty="0">
                  <a:solidFill>
                    <a:schemeClr val="bg1"/>
                  </a:solidFill>
                  <a:latin typeface="+mn-ea"/>
                </a:rPr>
                <a:t>)</a:t>
              </a:r>
              <a:endParaRPr kumimoji="1" lang="ja-JP" altLang="en-US" sz="1100" spc="-120" dirty="0">
                <a:solidFill>
                  <a:schemeClr val="bg1"/>
                </a:solidFill>
                <a:latin typeface="+mn-ea"/>
              </a:endParaRPr>
            </a:p>
          </p:txBody>
        </p:sp>
      </p:grpSp>
    </p:spTree>
    <p:extLst>
      <p:ext uri="{BB962C8B-B14F-4D97-AF65-F5344CB8AC3E}">
        <p14:creationId xmlns:p14="http://schemas.microsoft.com/office/powerpoint/2010/main" val="23149234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9" y="371897"/>
            <a:ext cx="3416536"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rPr>
              <a:t>事業に要する経費見積書の概要（○年度）</a:t>
            </a:r>
          </a:p>
        </p:txBody>
      </p:sp>
      <p:sp>
        <p:nvSpPr>
          <p:cNvPr id="15" name="正方形/長方形 14"/>
          <p:cNvSpPr/>
          <p:nvPr/>
        </p:nvSpPr>
        <p:spPr>
          <a:xfrm>
            <a:off x="3686263" y="715829"/>
            <a:ext cx="1980000" cy="1980000"/>
          </a:xfrm>
          <a:prstGeom prst="rect">
            <a:avLst/>
          </a:prstGeom>
          <a:noFill/>
          <a:ln w="28575">
            <a:solidFill>
              <a:srgbClr val="62AB37"/>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3FA34D"/>
                </a:solidFill>
                <a:effectLst/>
                <a:uLnTx/>
                <a:uFillTx/>
                <a:latin typeface="Segoe UI"/>
                <a:ea typeface="メイリオ"/>
                <a:cs typeface="+mn-cs"/>
              </a:rPr>
              <a:t>◆人件費</a:t>
            </a:r>
            <a:endParaRPr kumimoji="1" lang="en-US" altLang="ja-JP" sz="800" b="0" i="0" u="sng" strike="noStrike" kern="1200" cap="none" spc="0" normalizeH="0" baseline="0" noProof="0" dirty="0">
              <a:ln>
                <a:noFill/>
              </a:ln>
              <a:solidFill>
                <a:srgbClr val="3FA34D"/>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・事業専任職員賃金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〇月</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・ｺｰﾃﾞｨﾈｰﾀｰ賃金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〇月</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・人件費附帯経費　　　〇〇千円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p:txBody>
      </p:sp>
      <p:sp>
        <p:nvSpPr>
          <p:cNvPr id="16" name="正方形/長方形 15"/>
          <p:cNvSpPr/>
          <p:nvPr/>
        </p:nvSpPr>
        <p:spPr>
          <a:xfrm>
            <a:off x="3686263"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◆借損料</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・企画推進委員会会議室借料</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・ﾌﾟﾛｸﾞﾗﾑ開発分科会会議室借料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・実証講座分科会会議室借料</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・実証機材借料</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〇月</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prstClr val="white">
                  <a:lumMod val="75000"/>
                </a:prstClr>
              </a:solidFill>
              <a:effectLst/>
              <a:uLnTx/>
              <a:uFillTx/>
              <a:latin typeface="Segoe UI"/>
              <a:ea typeface="メイリオ"/>
              <a:cs typeface="+mn-cs"/>
            </a:endParaRPr>
          </a:p>
        </p:txBody>
      </p:sp>
      <p:sp>
        <p:nvSpPr>
          <p:cNvPr id="17" name="正方形/長方形 16"/>
          <p:cNvSpPr/>
          <p:nvPr/>
        </p:nvSpPr>
        <p:spPr>
          <a:xfrm>
            <a:off x="3686263" y="4826942"/>
            <a:ext cx="1980000" cy="1194345"/>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◆通信運搬費</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・報告書郵送費　　〇円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〇箇所</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・実証講座案内郵送　〇円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〇箇所</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合計〇〇円</a:t>
            </a:r>
          </a:p>
        </p:txBody>
      </p:sp>
      <p:sp>
        <p:nvSpPr>
          <p:cNvPr id="18" name="正方形/長方形 17"/>
          <p:cNvSpPr/>
          <p:nvPr/>
        </p:nvSpPr>
        <p:spPr>
          <a:xfrm>
            <a:off x="5741129"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◆諸謝金</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・企画推進委員会謝金</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・ﾌﾟﾛｸﾞﾗﾑ開発分科会</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・実証講座分科会</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p:txBody>
      </p:sp>
      <p:sp>
        <p:nvSpPr>
          <p:cNvPr id="19" name="正方形/長方形 18"/>
          <p:cNvSpPr/>
          <p:nvPr/>
        </p:nvSpPr>
        <p:spPr>
          <a:xfrm>
            <a:off x="5741129"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◆消耗品費</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・ﾎﾞｰﾙﾍﾟﾝ　　　〇百円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〇本</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・ﾊｰﾄﾞﾌｧｲﾙ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〇冊</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合計〇〇円　</a:t>
            </a:r>
            <a:r>
              <a:rPr kumimoji="1" lang="ja-JP" altLang="en-US" sz="800" b="0" i="0" u="none" strike="noStrike" kern="1200" cap="none" spc="0" normalizeH="0" baseline="0" noProof="0" dirty="0">
                <a:ln>
                  <a:noFill/>
                </a:ln>
                <a:solidFill>
                  <a:prstClr val="white">
                    <a:lumMod val="75000"/>
                  </a:prstClr>
                </a:solidFill>
                <a:effectLst/>
                <a:uLnTx/>
                <a:uFillTx/>
                <a:latin typeface="Segoe UI"/>
                <a:ea typeface="メイリオ"/>
                <a:cs typeface="+mn-cs"/>
              </a:rPr>
              <a:t>　　　　</a:t>
            </a:r>
          </a:p>
        </p:txBody>
      </p:sp>
      <p:sp>
        <p:nvSpPr>
          <p:cNvPr id="20" name="正方形/長方形 19"/>
          <p:cNvSpPr/>
          <p:nvPr/>
        </p:nvSpPr>
        <p:spPr>
          <a:xfrm>
            <a:off x="5741129" y="4813127"/>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◆雑役務費</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・コンテンツ開発費　　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・報告書印刷費　 　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・事務職員派遣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〇〇〇円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×20</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日</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〇月</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p:txBody>
      </p:sp>
      <p:sp>
        <p:nvSpPr>
          <p:cNvPr id="21" name="正方形/長方形 20"/>
          <p:cNvSpPr/>
          <p:nvPr/>
        </p:nvSpPr>
        <p:spPr>
          <a:xfrm>
            <a:off x="7809850"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◆旅費</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・企画推進委員会実施旅費</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・ﾌﾟﾛｸﾞﾗﾑ開発分科会旅費</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・実証講座分科会旅費</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計〇〇〇円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sng" strike="noStrike" kern="1200" cap="none" spc="0" normalizeH="0" baseline="0" noProof="0" dirty="0">
              <a:ln>
                <a:noFill/>
              </a:ln>
              <a:solidFill>
                <a:srgbClr val="92D050"/>
              </a:solidFill>
              <a:effectLst/>
              <a:uLnTx/>
              <a:uFillTx/>
              <a:latin typeface="Segoe UI"/>
              <a:ea typeface="メイリオ"/>
              <a:cs typeface="+mn-cs"/>
            </a:endParaRPr>
          </a:p>
        </p:txBody>
      </p:sp>
      <p:sp>
        <p:nvSpPr>
          <p:cNvPr id="22" name="正方形/長方形 21"/>
          <p:cNvSpPr/>
          <p:nvPr/>
        </p:nvSpPr>
        <p:spPr>
          <a:xfrm>
            <a:off x="7809850"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◆会議費</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・企画推進委員会お茶</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150</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・ﾌﾟﾛｸﾞﾗﾑ開発分科会お茶</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150</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・実証講座分科会お茶</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150</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sng" strike="noStrike" kern="1200" cap="none" spc="0" normalizeH="0" baseline="0" noProof="0" dirty="0">
              <a:ln>
                <a:noFill/>
              </a:ln>
              <a:solidFill>
                <a:srgbClr val="FFC000"/>
              </a:solidFill>
              <a:effectLst/>
              <a:uLnTx/>
              <a:uFillTx/>
              <a:latin typeface="Segoe UI"/>
              <a:ea typeface="メイリオ"/>
              <a:cs typeface="+mn-cs"/>
            </a:endParaRPr>
          </a:p>
        </p:txBody>
      </p:sp>
      <p:sp>
        <p:nvSpPr>
          <p:cNvPr id="23" name="正方形/長方形 22"/>
          <p:cNvSpPr/>
          <p:nvPr/>
        </p:nvSpPr>
        <p:spPr>
          <a:xfrm>
            <a:off x="7809850" y="4813127"/>
            <a:ext cx="1980000" cy="1980000"/>
          </a:xfrm>
          <a:prstGeom prst="rect">
            <a:avLst/>
          </a:prstGeom>
          <a:noFill/>
          <a:ln w="28575">
            <a:solidFill>
              <a:schemeClr val="accent2">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C0504D">
                    <a:lumMod val="60000"/>
                    <a:lumOff val="40000"/>
                  </a:srgbClr>
                </a:solidFill>
                <a:effectLst/>
                <a:uLnTx/>
                <a:uFillTx/>
                <a:latin typeface="Segoe UI"/>
                <a:ea typeface="メイリオ"/>
                <a:cs typeface="+mn-cs"/>
              </a:rPr>
              <a:t>◆再委託費</a:t>
            </a:r>
          </a:p>
        </p:txBody>
      </p:sp>
      <p:sp>
        <p:nvSpPr>
          <p:cNvPr id="24" name="正方形/長方形 23"/>
          <p:cNvSpPr/>
          <p:nvPr/>
        </p:nvSpPr>
        <p:spPr>
          <a:xfrm>
            <a:off x="3686263" y="6093295"/>
            <a:ext cx="1980000" cy="699831"/>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◆保険料</a:t>
            </a:r>
          </a:p>
        </p:txBody>
      </p:sp>
      <p:sp>
        <p:nvSpPr>
          <p:cNvPr id="25" name="正方形/長方形 24"/>
          <p:cNvSpPr/>
          <p:nvPr/>
        </p:nvSpPr>
        <p:spPr>
          <a:xfrm>
            <a:off x="3559449" y="442263"/>
            <a:ext cx="6321152" cy="6400829"/>
          </a:xfrm>
          <a:prstGeom prst="rect">
            <a:avLst/>
          </a:prstGeom>
          <a:no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3" name="テキスト ボックス 2"/>
          <p:cNvSpPr txBox="1"/>
          <p:nvPr/>
        </p:nvSpPr>
        <p:spPr>
          <a:xfrm>
            <a:off x="5312443" y="321097"/>
            <a:ext cx="2880917" cy="276999"/>
          </a:xfrm>
          <a:prstGeom prst="rect">
            <a:avLst/>
          </a:prstGeom>
          <a:solidFill>
            <a:schemeClr val="bg1"/>
          </a:solid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摘要（各経費項目に関して主な計上予算）</a:t>
            </a:r>
          </a:p>
        </p:txBody>
      </p:sp>
      <p:sp>
        <p:nvSpPr>
          <p:cNvPr id="28" name="テキスト ボックス 27"/>
          <p:cNvSpPr txBox="1"/>
          <p:nvPr/>
        </p:nvSpPr>
        <p:spPr>
          <a:xfrm>
            <a:off x="4304928" y="6132356"/>
            <a:ext cx="5422209" cy="600164"/>
          </a:xfrm>
          <a:prstGeom prst="rect">
            <a:avLst/>
          </a:prstGeom>
          <a:solidFill>
            <a:schemeClr val="bg1">
              <a:lumMod val="95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枠の大きさは</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適宜修正し</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計上しない費目の枠は削除して</a:t>
            </a:r>
            <a:r>
              <a:rPr kumimoji="1" lang="ja-JP" altLang="en-US" sz="1050" b="0" i="0" u="none" strike="noStrike" kern="1200" cap="none" spc="0" normalizeH="0" baseline="0" noProof="0" dirty="0">
                <a:ln>
                  <a:noFill/>
                </a:ln>
                <a:solidFill>
                  <a:srgbClr val="FFC000"/>
                </a:solidFill>
                <a:effectLst/>
                <a:uLnTx/>
                <a:uFillTx/>
                <a:latin typeface="Segoe UI"/>
                <a:ea typeface="メイリオ"/>
                <a:cs typeface="+mn-cs"/>
              </a:rPr>
              <a:t>ください</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各経費項目の主なものを記載してください</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すべてを網羅する必要はありません</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年次計画に記載のあった全ての年度分を年度毎に作成してください</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p>
        </p:txBody>
      </p:sp>
      <p:graphicFrame>
        <p:nvGraphicFramePr>
          <p:cNvPr id="26" name="オブジェクト 25"/>
          <p:cNvGraphicFramePr>
            <a:graphicFrameLocks noChangeAspect="1"/>
          </p:cNvGraphicFramePr>
          <p:nvPr/>
        </p:nvGraphicFramePr>
        <p:xfrm>
          <a:off x="39688" y="706438"/>
          <a:ext cx="3405187" cy="5896364"/>
        </p:xfrm>
        <a:graphic>
          <a:graphicData uri="http://schemas.openxmlformats.org/presentationml/2006/ole">
            <mc:AlternateContent xmlns:mc="http://schemas.openxmlformats.org/markup-compatibility/2006">
              <mc:Choice xmlns:v="urn:schemas-microsoft-com:vml" Requires="v">
                <p:oleObj name="ワークシート" r:id="rId2" imgW="2943379" imgH="5114925" progId="Excel.Sheet.12">
                  <p:embed/>
                </p:oleObj>
              </mc:Choice>
              <mc:Fallback>
                <p:oleObj name="ワークシート" r:id="rId2" imgW="2943379" imgH="5114925" progId="Excel.Sheet.12">
                  <p:embed/>
                  <p:pic>
                    <p:nvPicPr>
                      <p:cNvPr id="26" name="オブジェクト 25"/>
                      <p:cNvPicPr/>
                      <p:nvPr/>
                    </p:nvPicPr>
                    <p:blipFill>
                      <a:blip r:embed="rId3"/>
                      <a:stretch>
                        <a:fillRect/>
                      </a:stretch>
                    </p:blipFill>
                    <p:spPr>
                      <a:xfrm>
                        <a:off x="39688" y="706438"/>
                        <a:ext cx="3405187" cy="5896364"/>
                      </a:xfrm>
                      <a:prstGeom prst="rect">
                        <a:avLst/>
                      </a:prstGeom>
                    </p:spPr>
                  </p:pic>
                </p:oleObj>
              </mc:Fallback>
            </mc:AlternateContent>
          </a:graphicData>
        </a:graphic>
      </p:graphicFrame>
      <p:grpSp>
        <p:nvGrpSpPr>
          <p:cNvPr id="29" name="グループ化 28">
            <a:extLst>
              <a:ext uri="{FF2B5EF4-FFF2-40B4-BE49-F238E27FC236}">
                <a16:creationId xmlns:a16="http://schemas.microsoft.com/office/drawing/2014/main" id="{3EB57FBE-7A5A-4796-849E-36320621793C}"/>
              </a:ext>
            </a:extLst>
          </p:cNvPr>
          <p:cNvGrpSpPr/>
          <p:nvPr/>
        </p:nvGrpSpPr>
        <p:grpSpPr>
          <a:xfrm>
            <a:off x="-54040" y="-6132"/>
            <a:ext cx="9960040" cy="266780"/>
            <a:chOff x="-54040" y="-6132"/>
            <a:chExt cx="9960040" cy="266780"/>
          </a:xfrm>
        </p:grpSpPr>
        <p:sp>
          <p:nvSpPr>
            <p:cNvPr id="30" name="正方形/長方形 29">
              <a:extLst>
                <a:ext uri="{FF2B5EF4-FFF2-40B4-BE49-F238E27FC236}">
                  <a16:creationId xmlns:a16="http://schemas.microsoft.com/office/drawing/2014/main" id="{952BF4CF-0FB1-45C6-A6C4-47E17FB109B8}"/>
                </a:ext>
              </a:extLst>
            </p:cNvPr>
            <p:cNvSpPr/>
            <p:nvPr/>
          </p:nvSpPr>
          <p:spPr>
            <a:xfrm>
              <a:off x="0" y="0"/>
              <a:ext cx="9906000" cy="260648"/>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31" name="テキスト ボックス 30">
              <a:extLst>
                <a:ext uri="{FF2B5EF4-FFF2-40B4-BE49-F238E27FC236}">
                  <a16:creationId xmlns:a16="http://schemas.microsoft.com/office/drawing/2014/main" id="{B0AA60D2-A2D7-48CC-A1F6-804D866D8327}"/>
                </a:ext>
              </a:extLst>
            </p:cNvPr>
            <p:cNvSpPr txBox="1"/>
            <p:nvPr/>
          </p:nvSpPr>
          <p:spPr>
            <a:xfrm>
              <a:off x="-54040" y="-6132"/>
              <a:ext cx="8391416" cy="261610"/>
            </a:xfrm>
            <a:prstGeom prst="rect">
              <a:avLst/>
            </a:prstGeom>
            <a:noFill/>
          </p:spPr>
          <p:txBody>
            <a:bodyPr wrap="square" rtlCol="0">
              <a:spAutoFit/>
            </a:bodyPr>
            <a:lstStyle/>
            <a:p>
              <a:pPr algn="ctr"/>
              <a:r>
                <a:rPr lang="ja-JP" altLang="en-US" sz="1100" spc="-120" dirty="0">
                  <a:solidFill>
                    <a:schemeClr val="bg1"/>
                  </a:solidFill>
                  <a:latin typeface="+mn-ea"/>
                </a:rPr>
                <a:t>令和○年度「専修学校による地域産業中核的人材養成事業」企画提案書（専門学校と高等学校の有機的連携プログラムの開発・実証）</a:t>
              </a:r>
              <a:r>
                <a:rPr lang="en-US" altLang="ja-JP" sz="1100" spc="-120" dirty="0">
                  <a:solidFill>
                    <a:schemeClr val="bg1"/>
                  </a:solidFill>
                  <a:latin typeface="+mn-ea"/>
                </a:rPr>
                <a:t> </a:t>
              </a:r>
              <a:r>
                <a:rPr kumimoji="1" lang="en-US" altLang="ja-JP" sz="1100" spc="-120" dirty="0">
                  <a:solidFill>
                    <a:schemeClr val="bg1"/>
                  </a:solidFill>
                  <a:latin typeface="+mn-ea"/>
                </a:rPr>
                <a:t>(</a:t>
              </a:r>
              <a:fld id="{C22BDEFC-2EBD-4631-AC6E-1FA082F69B7C}" type="slidenum">
                <a:rPr kumimoji="1" lang="en-US" altLang="ja-JP" sz="1100" spc="-120" smtClean="0">
                  <a:solidFill>
                    <a:schemeClr val="bg1"/>
                  </a:solidFill>
                  <a:latin typeface="+mn-ea"/>
                </a:rPr>
                <a:pPr algn="ctr"/>
                <a:t>15</a:t>
              </a:fld>
              <a:r>
                <a:rPr lang="en-US" altLang="ja-JP" sz="1100" spc="-120" dirty="0">
                  <a:solidFill>
                    <a:schemeClr val="bg1"/>
                  </a:solidFill>
                  <a:latin typeface="+mn-ea"/>
                </a:rPr>
                <a:t>/19</a:t>
              </a:r>
              <a:r>
                <a:rPr kumimoji="1" lang="en-US" altLang="ja-JP" sz="1100" spc="-120" dirty="0">
                  <a:solidFill>
                    <a:schemeClr val="bg1"/>
                  </a:solidFill>
                  <a:latin typeface="+mn-ea"/>
                </a:rPr>
                <a:t>)</a:t>
              </a:r>
              <a:endParaRPr kumimoji="1" lang="ja-JP" altLang="en-US" sz="1100" spc="-120" dirty="0">
                <a:solidFill>
                  <a:schemeClr val="bg1"/>
                </a:solidFill>
                <a:latin typeface="+mn-ea"/>
              </a:endParaRPr>
            </a:p>
          </p:txBody>
        </p:sp>
      </p:grpSp>
    </p:spTree>
    <p:extLst>
      <p:ext uri="{BB962C8B-B14F-4D97-AF65-F5344CB8AC3E}">
        <p14:creationId xmlns:p14="http://schemas.microsoft.com/office/powerpoint/2010/main" val="5756540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9" y="371897"/>
            <a:ext cx="3416536"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rPr>
              <a:t>事業に要する経費見積書の概要（○年度）</a:t>
            </a:r>
          </a:p>
        </p:txBody>
      </p:sp>
      <p:sp>
        <p:nvSpPr>
          <p:cNvPr id="15" name="正方形/長方形 14"/>
          <p:cNvSpPr/>
          <p:nvPr/>
        </p:nvSpPr>
        <p:spPr>
          <a:xfrm>
            <a:off x="3686263" y="715829"/>
            <a:ext cx="1980000" cy="1980000"/>
          </a:xfrm>
          <a:prstGeom prst="rect">
            <a:avLst/>
          </a:prstGeom>
          <a:noFill/>
          <a:ln w="28575">
            <a:solidFill>
              <a:srgbClr val="62AB37"/>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3FA34D"/>
                </a:solidFill>
                <a:effectLst/>
                <a:uLnTx/>
                <a:uFillTx/>
                <a:latin typeface="Segoe UI"/>
                <a:ea typeface="メイリオ"/>
                <a:cs typeface="+mn-cs"/>
              </a:rPr>
              <a:t>◆人件費</a:t>
            </a:r>
            <a:endParaRPr kumimoji="1" lang="en-US" altLang="ja-JP" sz="800" b="0" i="0" u="sng" strike="noStrike" kern="1200" cap="none" spc="0" normalizeH="0" baseline="0" noProof="0" dirty="0">
              <a:ln>
                <a:noFill/>
              </a:ln>
              <a:solidFill>
                <a:srgbClr val="3FA34D"/>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・事業専任職員賃金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〇月</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・ｺｰﾃﾞｨﾈｰﾀｰ賃金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〇月</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・人件費附帯経費　　　〇〇千円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p:txBody>
      </p:sp>
      <p:sp>
        <p:nvSpPr>
          <p:cNvPr id="16" name="正方形/長方形 15"/>
          <p:cNvSpPr/>
          <p:nvPr/>
        </p:nvSpPr>
        <p:spPr>
          <a:xfrm>
            <a:off x="3686263"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◆借損料</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・企画推進委員会会議室借料</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・ﾌﾟﾛｸﾞﾗﾑ開発分科会会議室借料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・実証講座分科会会議室借料</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・実証機材借料</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〇月</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prstClr val="white">
                  <a:lumMod val="75000"/>
                </a:prstClr>
              </a:solidFill>
              <a:effectLst/>
              <a:uLnTx/>
              <a:uFillTx/>
              <a:latin typeface="Segoe UI"/>
              <a:ea typeface="メイリオ"/>
              <a:cs typeface="+mn-cs"/>
            </a:endParaRPr>
          </a:p>
        </p:txBody>
      </p:sp>
      <p:sp>
        <p:nvSpPr>
          <p:cNvPr id="17" name="正方形/長方形 16"/>
          <p:cNvSpPr/>
          <p:nvPr/>
        </p:nvSpPr>
        <p:spPr>
          <a:xfrm>
            <a:off x="3686263" y="4826942"/>
            <a:ext cx="1980000" cy="1194345"/>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◆通信運搬費</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・報告書郵送費　　〇円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〇箇所</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・実証講座案内郵送　〇円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〇箇所</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合計〇〇円</a:t>
            </a:r>
          </a:p>
        </p:txBody>
      </p:sp>
      <p:sp>
        <p:nvSpPr>
          <p:cNvPr id="18" name="正方形/長方形 17"/>
          <p:cNvSpPr/>
          <p:nvPr/>
        </p:nvSpPr>
        <p:spPr>
          <a:xfrm>
            <a:off x="5741129"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◆諸謝金</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・企画推進委員会謝金</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・ﾌﾟﾛｸﾞﾗﾑ開発分科会</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・実証講座分科会</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p:txBody>
      </p:sp>
      <p:sp>
        <p:nvSpPr>
          <p:cNvPr id="19" name="正方形/長方形 18"/>
          <p:cNvSpPr/>
          <p:nvPr/>
        </p:nvSpPr>
        <p:spPr>
          <a:xfrm>
            <a:off x="5741129"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◆消耗品費</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・ﾎﾞｰﾙﾍﾟﾝ　　　〇百円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〇本</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・ﾊｰﾄﾞﾌｧｲﾙ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〇冊</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合計〇〇円　</a:t>
            </a:r>
            <a:r>
              <a:rPr kumimoji="1" lang="ja-JP" altLang="en-US" sz="800" b="0" i="0" u="none" strike="noStrike" kern="1200" cap="none" spc="0" normalizeH="0" baseline="0" noProof="0" dirty="0">
                <a:ln>
                  <a:noFill/>
                </a:ln>
                <a:solidFill>
                  <a:prstClr val="white">
                    <a:lumMod val="75000"/>
                  </a:prstClr>
                </a:solidFill>
                <a:effectLst/>
                <a:uLnTx/>
                <a:uFillTx/>
                <a:latin typeface="Segoe UI"/>
                <a:ea typeface="メイリオ"/>
                <a:cs typeface="+mn-cs"/>
              </a:rPr>
              <a:t>　　　　</a:t>
            </a:r>
          </a:p>
        </p:txBody>
      </p:sp>
      <p:sp>
        <p:nvSpPr>
          <p:cNvPr id="20" name="正方形/長方形 19"/>
          <p:cNvSpPr/>
          <p:nvPr/>
        </p:nvSpPr>
        <p:spPr>
          <a:xfrm>
            <a:off x="5741129" y="4813127"/>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◆雑役務費</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・コンテンツ開発費　　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・報告書印刷費　 　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・事務職員派遣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〇〇〇円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×20</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日</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〇月</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p:txBody>
      </p:sp>
      <p:sp>
        <p:nvSpPr>
          <p:cNvPr id="21" name="正方形/長方形 20"/>
          <p:cNvSpPr/>
          <p:nvPr/>
        </p:nvSpPr>
        <p:spPr>
          <a:xfrm>
            <a:off x="7809850"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◆旅費</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・企画推進委員会実施旅費</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・ﾌﾟﾛｸﾞﾗﾑ開発分科会旅費</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・実証講座分科会旅費</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計〇〇〇円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sng" strike="noStrike" kern="1200" cap="none" spc="0" normalizeH="0" baseline="0" noProof="0" dirty="0">
              <a:ln>
                <a:noFill/>
              </a:ln>
              <a:solidFill>
                <a:srgbClr val="92D050"/>
              </a:solidFill>
              <a:effectLst/>
              <a:uLnTx/>
              <a:uFillTx/>
              <a:latin typeface="Segoe UI"/>
              <a:ea typeface="メイリオ"/>
              <a:cs typeface="+mn-cs"/>
            </a:endParaRPr>
          </a:p>
        </p:txBody>
      </p:sp>
      <p:sp>
        <p:nvSpPr>
          <p:cNvPr id="22" name="正方形/長方形 21"/>
          <p:cNvSpPr/>
          <p:nvPr/>
        </p:nvSpPr>
        <p:spPr>
          <a:xfrm>
            <a:off x="7809850"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◆会議費</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・企画推進委員会お茶</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150</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・ﾌﾟﾛｸﾞﾗﾑ開発分科会お茶</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150</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・実証講座分科会お茶</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150</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sng" strike="noStrike" kern="1200" cap="none" spc="0" normalizeH="0" baseline="0" noProof="0" dirty="0">
              <a:ln>
                <a:noFill/>
              </a:ln>
              <a:solidFill>
                <a:srgbClr val="FFC000"/>
              </a:solidFill>
              <a:effectLst/>
              <a:uLnTx/>
              <a:uFillTx/>
              <a:latin typeface="Segoe UI"/>
              <a:ea typeface="メイリオ"/>
              <a:cs typeface="+mn-cs"/>
            </a:endParaRPr>
          </a:p>
        </p:txBody>
      </p:sp>
      <p:sp>
        <p:nvSpPr>
          <p:cNvPr id="23" name="正方形/長方形 22"/>
          <p:cNvSpPr/>
          <p:nvPr/>
        </p:nvSpPr>
        <p:spPr>
          <a:xfrm>
            <a:off x="7809850" y="4813127"/>
            <a:ext cx="1980000" cy="1980000"/>
          </a:xfrm>
          <a:prstGeom prst="rect">
            <a:avLst/>
          </a:prstGeom>
          <a:noFill/>
          <a:ln w="28575">
            <a:solidFill>
              <a:schemeClr val="accent2">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C0504D">
                    <a:lumMod val="60000"/>
                    <a:lumOff val="40000"/>
                  </a:srgbClr>
                </a:solidFill>
                <a:effectLst/>
                <a:uLnTx/>
                <a:uFillTx/>
                <a:latin typeface="Segoe UI"/>
                <a:ea typeface="メイリオ"/>
                <a:cs typeface="+mn-cs"/>
              </a:rPr>
              <a:t>◆再委託費</a:t>
            </a:r>
          </a:p>
        </p:txBody>
      </p:sp>
      <p:sp>
        <p:nvSpPr>
          <p:cNvPr id="24" name="正方形/長方形 23"/>
          <p:cNvSpPr/>
          <p:nvPr/>
        </p:nvSpPr>
        <p:spPr>
          <a:xfrm>
            <a:off x="3686263" y="6093295"/>
            <a:ext cx="1980000" cy="699831"/>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◆保険料</a:t>
            </a:r>
          </a:p>
        </p:txBody>
      </p:sp>
      <p:sp>
        <p:nvSpPr>
          <p:cNvPr id="25" name="正方形/長方形 24"/>
          <p:cNvSpPr/>
          <p:nvPr/>
        </p:nvSpPr>
        <p:spPr>
          <a:xfrm>
            <a:off x="3559449" y="442263"/>
            <a:ext cx="6321152" cy="6400829"/>
          </a:xfrm>
          <a:prstGeom prst="rect">
            <a:avLst/>
          </a:prstGeom>
          <a:no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3" name="テキスト ボックス 2"/>
          <p:cNvSpPr txBox="1"/>
          <p:nvPr/>
        </p:nvSpPr>
        <p:spPr>
          <a:xfrm>
            <a:off x="5312443" y="321097"/>
            <a:ext cx="2880917" cy="276999"/>
          </a:xfrm>
          <a:prstGeom prst="rect">
            <a:avLst/>
          </a:prstGeom>
          <a:solidFill>
            <a:schemeClr val="bg1"/>
          </a:solid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摘要（各経費項目に関して主な計上予算）</a:t>
            </a:r>
          </a:p>
        </p:txBody>
      </p:sp>
      <p:sp>
        <p:nvSpPr>
          <p:cNvPr id="28" name="テキスト ボックス 27"/>
          <p:cNvSpPr txBox="1"/>
          <p:nvPr/>
        </p:nvSpPr>
        <p:spPr>
          <a:xfrm>
            <a:off x="4304928" y="6132356"/>
            <a:ext cx="5422209" cy="600164"/>
          </a:xfrm>
          <a:prstGeom prst="rect">
            <a:avLst/>
          </a:prstGeom>
          <a:solidFill>
            <a:schemeClr val="bg1">
              <a:lumMod val="95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枠の大きさは</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適宜修正し</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計上しない費目の枠は削除して</a:t>
            </a:r>
            <a:r>
              <a:rPr kumimoji="1" lang="ja-JP" altLang="en-US" sz="1050" b="0" i="0" u="none" strike="noStrike" kern="1200" cap="none" spc="0" normalizeH="0" baseline="0" noProof="0" dirty="0">
                <a:ln>
                  <a:noFill/>
                </a:ln>
                <a:solidFill>
                  <a:srgbClr val="FFC000"/>
                </a:solidFill>
                <a:effectLst/>
                <a:uLnTx/>
                <a:uFillTx/>
                <a:latin typeface="Segoe UI"/>
                <a:ea typeface="メイリオ"/>
                <a:cs typeface="+mn-cs"/>
              </a:rPr>
              <a:t>ください</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各経費項目の主なものを記載してください</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すべてを網羅する必要はありません</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年次計画に記載のあった全ての年度分を年度毎に作成してください</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p>
        </p:txBody>
      </p:sp>
      <p:graphicFrame>
        <p:nvGraphicFramePr>
          <p:cNvPr id="26" name="オブジェクト 25"/>
          <p:cNvGraphicFramePr>
            <a:graphicFrameLocks noChangeAspect="1"/>
          </p:cNvGraphicFramePr>
          <p:nvPr/>
        </p:nvGraphicFramePr>
        <p:xfrm>
          <a:off x="39688" y="706438"/>
          <a:ext cx="3405187" cy="5896364"/>
        </p:xfrm>
        <a:graphic>
          <a:graphicData uri="http://schemas.openxmlformats.org/presentationml/2006/ole">
            <mc:AlternateContent xmlns:mc="http://schemas.openxmlformats.org/markup-compatibility/2006">
              <mc:Choice xmlns:v="urn:schemas-microsoft-com:vml" Requires="v">
                <p:oleObj name="ワークシート" r:id="rId2" imgW="2943379" imgH="5114925" progId="Excel.Sheet.12">
                  <p:embed/>
                </p:oleObj>
              </mc:Choice>
              <mc:Fallback>
                <p:oleObj name="ワークシート" r:id="rId2" imgW="2943379" imgH="5114925" progId="Excel.Sheet.12">
                  <p:embed/>
                  <p:pic>
                    <p:nvPicPr>
                      <p:cNvPr id="26" name="オブジェクト 25"/>
                      <p:cNvPicPr/>
                      <p:nvPr/>
                    </p:nvPicPr>
                    <p:blipFill>
                      <a:blip r:embed="rId3"/>
                      <a:stretch>
                        <a:fillRect/>
                      </a:stretch>
                    </p:blipFill>
                    <p:spPr>
                      <a:xfrm>
                        <a:off x="39688" y="706438"/>
                        <a:ext cx="3405187" cy="5896364"/>
                      </a:xfrm>
                      <a:prstGeom prst="rect">
                        <a:avLst/>
                      </a:prstGeom>
                    </p:spPr>
                  </p:pic>
                </p:oleObj>
              </mc:Fallback>
            </mc:AlternateContent>
          </a:graphicData>
        </a:graphic>
      </p:graphicFrame>
      <p:grpSp>
        <p:nvGrpSpPr>
          <p:cNvPr id="29" name="グループ化 28">
            <a:extLst>
              <a:ext uri="{FF2B5EF4-FFF2-40B4-BE49-F238E27FC236}">
                <a16:creationId xmlns:a16="http://schemas.microsoft.com/office/drawing/2014/main" id="{3EB57FBE-7A5A-4796-849E-36320621793C}"/>
              </a:ext>
            </a:extLst>
          </p:cNvPr>
          <p:cNvGrpSpPr/>
          <p:nvPr/>
        </p:nvGrpSpPr>
        <p:grpSpPr>
          <a:xfrm>
            <a:off x="-54040" y="-6132"/>
            <a:ext cx="9960040" cy="266780"/>
            <a:chOff x="-54040" y="-6132"/>
            <a:chExt cx="9960040" cy="266780"/>
          </a:xfrm>
        </p:grpSpPr>
        <p:sp>
          <p:nvSpPr>
            <p:cNvPr id="30" name="正方形/長方形 29">
              <a:extLst>
                <a:ext uri="{FF2B5EF4-FFF2-40B4-BE49-F238E27FC236}">
                  <a16:creationId xmlns:a16="http://schemas.microsoft.com/office/drawing/2014/main" id="{952BF4CF-0FB1-45C6-A6C4-47E17FB109B8}"/>
                </a:ext>
              </a:extLst>
            </p:cNvPr>
            <p:cNvSpPr/>
            <p:nvPr/>
          </p:nvSpPr>
          <p:spPr>
            <a:xfrm>
              <a:off x="0" y="0"/>
              <a:ext cx="9906000" cy="260648"/>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31" name="テキスト ボックス 30">
              <a:extLst>
                <a:ext uri="{FF2B5EF4-FFF2-40B4-BE49-F238E27FC236}">
                  <a16:creationId xmlns:a16="http://schemas.microsoft.com/office/drawing/2014/main" id="{B0AA60D2-A2D7-48CC-A1F6-804D866D8327}"/>
                </a:ext>
              </a:extLst>
            </p:cNvPr>
            <p:cNvSpPr txBox="1"/>
            <p:nvPr/>
          </p:nvSpPr>
          <p:spPr>
            <a:xfrm>
              <a:off x="-54040" y="-6132"/>
              <a:ext cx="8391416" cy="261610"/>
            </a:xfrm>
            <a:prstGeom prst="rect">
              <a:avLst/>
            </a:prstGeom>
            <a:noFill/>
          </p:spPr>
          <p:txBody>
            <a:bodyPr wrap="square" rtlCol="0">
              <a:spAutoFit/>
            </a:bodyPr>
            <a:lstStyle/>
            <a:p>
              <a:pPr algn="ctr"/>
              <a:r>
                <a:rPr lang="ja-JP" altLang="en-US" sz="1100" spc="-120" dirty="0">
                  <a:solidFill>
                    <a:schemeClr val="bg1"/>
                  </a:solidFill>
                  <a:latin typeface="+mn-ea"/>
                </a:rPr>
                <a:t>令和○年度「専修学校による地域産業中核的人材養成事業」企画提案書（専門学校と高等学校の有機的連携プログラムの開発・実証）</a:t>
              </a:r>
              <a:r>
                <a:rPr lang="en-US" altLang="ja-JP" sz="1100" spc="-120" dirty="0">
                  <a:solidFill>
                    <a:schemeClr val="bg1"/>
                  </a:solidFill>
                  <a:latin typeface="+mn-ea"/>
                </a:rPr>
                <a:t> </a:t>
              </a:r>
              <a:r>
                <a:rPr kumimoji="1" lang="en-US" altLang="ja-JP" sz="1100" spc="-120" dirty="0">
                  <a:solidFill>
                    <a:schemeClr val="bg1"/>
                  </a:solidFill>
                  <a:latin typeface="+mn-ea"/>
                </a:rPr>
                <a:t>(</a:t>
              </a:r>
              <a:fld id="{C22BDEFC-2EBD-4631-AC6E-1FA082F69B7C}" type="slidenum">
                <a:rPr kumimoji="1" lang="en-US" altLang="ja-JP" sz="1100" spc="-120" smtClean="0">
                  <a:solidFill>
                    <a:schemeClr val="bg1"/>
                  </a:solidFill>
                  <a:latin typeface="+mn-ea"/>
                </a:rPr>
                <a:pPr algn="ctr"/>
                <a:t>16</a:t>
              </a:fld>
              <a:r>
                <a:rPr lang="en-US" altLang="ja-JP" sz="1100" spc="-120" dirty="0">
                  <a:solidFill>
                    <a:schemeClr val="bg1"/>
                  </a:solidFill>
                  <a:latin typeface="+mn-ea"/>
                </a:rPr>
                <a:t>/19</a:t>
              </a:r>
              <a:r>
                <a:rPr kumimoji="1" lang="en-US" altLang="ja-JP" sz="1100" spc="-120" dirty="0">
                  <a:solidFill>
                    <a:schemeClr val="bg1"/>
                  </a:solidFill>
                  <a:latin typeface="+mn-ea"/>
                </a:rPr>
                <a:t>)</a:t>
              </a:r>
              <a:endParaRPr kumimoji="1" lang="ja-JP" altLang="en-US" sz="1100" spc="-120" dirty="0">
                <a:solidFill>
                  <a:schemeClr val="bg1"/>
                </a:solidFill>
                <a:latin typeface="+mn-ea"/>
              </a:endParaRPr>
            </a:p>
          </p:txBody>
        </p:sp>
      </p:grpSp>
    </p:spTree>
    <p:extLst>
      <p:ext uri="{BB962C8B-B14F-4D97-AF65-F5344CB8AC3E}">
        <p14:creationId xmlns:p14="http://schemas.microsoft.com/office/powerpoint/2010/main" val="1253449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9" y="371897"/>
            <a:ext cx="3416536"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rPr>
              <a:t>事業に要する経費見積書の概要（○年度）</a:t>
            </a:r>
          </a:p>
        </p:txBody>
      </p:sp>
      <p:sp>
        <p:nvSpPr>
          <p:cNvPr id="15" name="正方形/長方形 14"/>
          <p:cNvSpPr/>
          <p:nvPr/>
        </p:nvSpPr>
        <p:spPr>
          <a:xfrm>
            <a:off x="3686263" y="715829"/>
            <a:ext cx="1980000" cy="1980000"/>
          </a:xfrm>
          <a:prstGeom prst="rect">
            <a:avLst/>
          </a:prstGeom>
          <a:noFill/>
          <a:ln w="28575">
            <a:solidFill>
              <a:srgbClr val="62AB37"/>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3FA34D"/>
                </a:solidFill>
                <a:effectLst/>
                <a:uLnTx/>
                <a:uFillTx/>
                <a:latin typeface="Segoe UI"/>
                <a:ea typeface="メイリオ"/>
                <a:cs typeface="+mn-cs"/>
              </a:rPr>
              <a:t>◆人件費</a:t>
            </a:r>
            <a:endParaRPr kumimoji="1" lang="en-US" altLang="ja-JP" sz="800" b="0" i="0" u="sng" strike="noStrike" kern="1200" cap="none" spc="0" normalizeH="0" baseline="0" noProof="0" dirty="0">
              <a:ln>
                <a:noFill/>
              </a:ln>
              <a:solidFill>
                <a:srgbClr val="3FA34D"/>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・事業専任職員賃金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〇月</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・ｺｰﾃﾞｨﾈｰﾀｰ賃金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〇月</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・人件費附帯経費　　　〇〇千円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p:txBody>
      </p:sp>
      <p:sp>
        <p:nvSpPr>
          <p:cNvPr id="16" name="正方形/長方形 15"/>
          <p:cNvSpPr/>
          <p:nvPr/>
        </p:nvSpPr>
        <p:spPr>
          <a:xfrm>
            <a:off x="3686263"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◆借損料</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・企画推進委員会会議室借料</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・ﾌﾟﾛｸﾞﾗﾑ開発分科会会議室借料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・実証講座分科会会議室借料</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・実証機材借料</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〇月</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prstClr val="white">
                  <a:lumMod val="75000"/>
                </a:prstClr>
              </a:solidFill>
              <a:effectLst/>
              <a:uLnTx/>
              <a:uFillTx/>
              <a:latin typeface="Segoe UI"/>
              <a:ea typeface="メイリオ"/>
              <a:cs typeface="+mn-cs"/>
            </a:endParaRPr>
          </a:p>
        </p:txBody>
      </p:sp>
      <p:sp>
        <p:nvSpPr>
          <p:cNvPr id="17" name="正方形/長方形 16"/>
          <p:cNvSpPr/>
          <p:nvPr/>
        </p:nvSpPr>
        <p:spPr>
          <a:xfrm>
            <a:off x="3686263" y="4826942"/>
            <a:ext cx="1980000" cy="1194345"/>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◆通信運搬費</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・報告書郵送費　　〇円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〇箇所</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・実証講座案内郵送　〇円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〇箇所</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合計〇〇円</a:t>
            </a:r>
          </a:p>
        </p:txBody>
      </p:sp>
      <p:sp>
        <p:nvSpPr>
          <p:cNvPr id="18" name="正方形/長方形 17"/>
          <p:cNvSpPr/>
          <p:nvPr/>
        </p:nvSpPr>
        <p:spPr>
          <a:xfrm>
            <a:off x="5741129"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◆諸謝金</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・企画推進委員会謝金</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・ﾌﾟﾛｸﾞﾗﾑ開発分科会</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・実証講座分科会</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p:txBody>
      </p:sp>
      <p:sp>
        <p:nvSpPr>
          <p:cNvPr id="19" name="正方形/長方形 18"/>
          <p:cNvSpPr/>
          <p:nvPr/>
        </p:nvSpPr>
        <p:spPr>
          <a:xfrm>
            <a:off x="5741129"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◆消耗品費</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・ﾎﾞｰﾙﾍﾟﾝ　　　〇百円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〇本</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・ﾊｰﾄﾞﾌｧｲﾙ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〇冊</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合計〇〇円　</a:t>
            </a:r>
            <a:r>
              <a:rPr kumimoji="1" lang="ja-JP" altLang="en-US" sz="800" b="0" i="0" u="none" strike="noStrike" kern="1200" cap="none" spc="0" normalizeH="0" baseline="0" noProof="0" dirty="0">
                <a:ln>
                  <a:noFill/>
                </a:ln>
                <a:solidFill>
                  <a:prstClr val="white">
                    <a:lumMod val="75000"/>
                  </a:prstClr>
                </a:solidFill>
                <a:effectLst/>
                <a:uLnTx/>
                <a:uFillTx/>
                <a:latin typeface="Segoe UI"/>
                <a:ea typeface="メイリオ"/>
                <a:cs typeface="+mn-cs"/>
              </a:rPr>
              <a:t>　　　　</a:t>
            </a:r>
          </a:p>
        </p:txBody>
      </p:sp>
      <p:sp>
        <p:nvSpPr>
          <p:cNvPr id="20" name="正方形/長方形 19"/>
          <p:cNvSpPr/>
          <p:nvPr/>
        </p:nvSpPr>
        <p:spPr>
          <a:xfrm>
            <a:off x="5741129" y="4813127"/>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◆雑役務費</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・コンテンツ開発費　　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・報告書印刷費　 　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・事務職員派遣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〇〇〇円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×20</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日</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〇月</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p:txBody>
      </p:sp>
      <p:sp>
        <p:nvSpPr>
          <p:cNvPr id="21" name="正方形/長方形 20"/>
          <p:cNvSpPr/>
          <p:nvPr/>
        </p:nvSpPr>
        <p:spPr>
          <a:xfrm>
            <a:off x="7809850"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◆旅費</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・企画推進委員会実施旅費</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・ﾌﾟﾛｸﾞﾗﾑ開発分科会旅費</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・実証講座分科会旅費</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計〇〇〇円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sng" strike="noStrike" kern="1200" cap="none" spc="0" normalizeH="0" baseline="0" noProof="0" dirty="0">
              <a:ln>
                <a:noFill/>
              </a:ln>
              <a:solidFill>
                <a:srgbClr val="92D050"/>
              </a:solidFill>
              <a:effectLst/>
              <a:uLnTx/>
              <a:uFillTx/>
              <a:latin typeface="Segoe UI"/>
              <a:ea typeface="メイリオ"/>
              <a:cs typeface="+mn-cs"/>
            </a:endParaRPr>
          </a:p>
        </p:txBody>
      </p:sp>
      <p:sp>
        <p:nvSpPr>
          <p:cNvPr id="22" name="正方形/長方形 21"/>
          <p:cNvSpPr/>
          <p:nvPr/>
        </p:nvSpPr>
        <p:spPr>
          <a:xfrm>
            <a:off x="7809850"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◆会議費</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・企画推進委員会お茶</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150</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・ﾌﾟﾛｸﾞﾗﾑ開発分科会お茶</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150</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・実証講座分科会お茶</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150</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sng" strike="noStrike" kern="1200" cap="none" spc="0" normalizeH="0" baseline="0" noProof="0" dirty="0">
              <a:ln>
                <a:noFill/>
              </a:ln>
              <a:solidFill>
                <a:srgbClr val="FFC000"/>
              </a:solidFill>
              <a:effectLst/>
              <a:uLnTx/>
              <a:uFillTx/>
              <a:latin typeface="Segoe UI"/>
              <a:ea typeface="メイリオ"/>
              <a:cs typeface="+mn-cs"/>
            </a:endParaRPr>
          </a:p>
        </p:txBody>
      </p:sp>
      <p:sp>
        <p:nvSpPr>
          <p:cNvPr id="23" name="正方形/長方形 22"/>
          <p:cNvSpPr/>
          <p:nvPr/>
        </p:nvSpPr>
        <p:spPr>
          <a:xfrm>
            <a:off x="7809850" y="4813127"/>
            <a:ext cx="1980000" cy="1980000"/>
          </a:xfrm>
          <a:prstGeom prst="rect">
            <a:avLst/>
          </a:prstGeom>
          <a:noFill/>
          <a:ln w="28575">
            <a:solidFill>
              <a:schemeClr val="accent2">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C0504D">
                    <a:lumMod val="60000"/>
                    <a:lumOff val="40000"/>
                  </a:srgbClr>
                </a:solidFill>
                <a:effectLst/>
                <a:uLnTx/>
                <a:uFillTx/>
                <a:latin typeface="Segoe UI"/>
                <a:ea typeface="メイリオ"/>
                <a:cs typeface="+mn-cs"/>
              </a:rPr>
              <a:t>◆再委託費</a:t>
            </a:r>
          </a:p>
        </p:txBody>
      </p:sp>
      <p:sp>
        <p:nvSpPr>
          <p:cNvPr id="24" name="正方形/長方形 23"/>
          <p:cNvSpPr/>
          <p:nvPr/>
        </p:nvSpPr>
        <p:spPr>
          <a:xfrm>
            <a:off x="3686263" y="6093295"/>
            <a:ext cx="1980000" cy="699831"/>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◆保険料</a:t>
            </a:r>
          </a:p>
        </p:txBody>
      </p:sp>
      <p:sp>
        <p:nvSpPr>
          <p:cNvPr id="25" name="正方形/長方形 24"/>
          <p:cNvSpPr/>
          <p:nvPr/>
        </p:nvSpPr>
        <p:spPr>
          <a:xfrm>
            <a:off x="3559449" y="442263"/>
            <a:ext cx="6321152" cy="6400829"/>
          </a:xfrm>
          <a:prstGeom prst="rect">
            <a:avLst/>
          </a:prstGeom>
          <a:no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3" name="テキスト ボックス 2"/>
          <p:cNvSpPr txBox="1"/>
          <p:nvPr/>
        </p:nvSpPr>
        <p:spPr>
          <a:xfrm>
            <a:off x="5312443" y="321097"/>
            <a:ext cx="2880917" cy="276999"/>
          </a:xfrm>
          <a:prstGeom prst="rect">
            <a:avLst/>
          </a:prstGeom>
          <a:solidFill>
            <a:schemeClr val="bg1"/>
          </a:solid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摘要（各経費項目に関して主な計上予算）</a:t>
            </a:r>
          </a:p>
        </p:txBody>
      </p:sp>
      <p:sp>
        <p:nvSpPr>
          <p:cNvPr id="28" name="テキスト ボックス 27"/>
          <p:cNvSpPr txBox="1"/>
          <p:nvPr/>
        </p:nvSpPr>
        <p:spPr>
          <a:xfrm>
            <a:off x="4304928" y="6132356"/>
            <a:ext cx="5422209" cy="600164"/>
          </a:xfrm>
          <a:prstGeom prst="rect">
            <a:avLst/>
          </a:prstGeom>
          <a:solidFill>
            <a:schemeClr val="bg1">
              <a:lumMod val="95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枠の大きさは</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適宜修正し</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計上しない費目の枠は削除して</a:t>
            </a:r>
            <a:r>
              <a:rPr kumimoji="1" lang="ja-JP" altLang="en-US" sz="1050" b="0" i="0" u="none" strike="noStrike" kern="1200" cap="none" spc="0" normalizeH="0" baseline="0" noProof="0" dirty="0">
                <a:ln>
                  <a:noFill/>
                </a:ln>
                <a:solidFill>
                  <a:srgbClr val="FFC000"/>
                </a:solidFill>
                <a:effectLst/>
                <a:uLnTx/>
                <a:uFillTx/>
                <a:latin typeface="Segoe UI"/>
                <a:ea typeface="メイリオ"/>
                <a:cs typeface="+mn-cs"/>
              </a:rPr>
              <a:t>ください</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各経費項目の主なものを記載してください</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すべてを網羅する必要はありません</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年次計画に記載のあった全ての年度分を年度毎に作成してください</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p>
        </p:txBody>
      </p:sp>
      <p:graphicFrame>
        <p:nvGraphicFramePr>
          <p:cNvPr id="26" name="オブジェクト 25"/>
          <p:cNvGraphicFramePr>
            <a:graphicFrameLocks noChangeAspect="1"/>
          </p:cNvGraphicFramePr>
          <p:nvPr/>
        </p:nvGraphicFramePr>
        <p:xfrm>
          <a:off x="39688" y="706438"/>
          <a:ext cx="3405187" cy="5896364"/>
        </p:xfrm>
        <a:graphic>
          <a:graphicData uri="http://schemas.openxmlformats.org/presentationml/2006/ole">
            <mc:AlternateContent xmlns:mc="http://schemas.openxmlformats.org/markup-compatibility/2006">
              <mc:Choice xmlns:v="urn:schemas-microsoft-com:vml" Requires="v">
                <p:oleObj name="ワークシート" r:id="rId2" imgW="2943379" imgH="5114925" progId="Excel.Sheet.12">
                  <p:embed/>
                </p:oleObj>
              </mc:Choice>
              <mc:Fallback>
                <p:oleObj name="ワークシート" r:id="rId2" imgW="2943379" imgH="5114925" progId="Excel.Sheet.12">
                  <p:embed/>
                  <p:pic>
                    <p:nvPicPr>
                      <p:cNvPr id="26" name="オブジェクト 25"/>
                      <p:cNvPicPr/>
                      <p:nvPr/>
                    </p:nvPicPr>
                    <p:blipFill>
                      <a:blip r:embed="rId3"/>
                      <a:stretch>
                        <a:fillRect/>
                      </a:stretch>
                    </p:blipFill>
                    <p:spPr>
                      <a:xfrm>
                        <a:off x="39688" y="706438"/>
                        <a:ext cx="3405187" cy="5896364"/>
                      </a:xfrm>
                      <a:prstGeom prst="rect">
                        <a:avLst/>
                      </a:prstGeom>
                    </p:spPr>
                  </p:pic>
                </p:oleObj>
              </mc:Fallback>
            </mc:AlternateContent>
          </a:graphicData>
        </a:graphic>
      </p:graphicFrame>
      <p:grpSp>
        <p:nvGrpSpPr>
          <p:cNvPr id="29" name="グループ化 28">
            <a:extLst>
              <a:ext uri="{FF2B5EF4-FFF2-40B4-BE49-F238E27FC236}">
                <a16:creationId xmlns:a16="http://schemas.microsoft.com/office/drawing/2014/main" id="{3EB57FBE-7A5A-4796-849E-36320621793C}"/>
              </a:ext>
            </a:extLst>
          </p:cNvPr>
          <p:cNvGrpSpPr/>
          <p:nvPr/>
        </p:nvGrpSpPr>
        <p:grpSpPr>
          <a:xfrm>
            <a:off x="-54040" y="-6132"/>
            <a:ext cx="9960040" cy="266780"/>
            <a:chOff x="-54040" y="-6132"/>
            <a:chExt cx="9960040" cy="266780"/>
          </a:xfrm>
        </p:grpSpPr>
        <p:sp>
          <p:nvSpPr>
            <p:cNvPr id="30" name="正方形/長方形 29">
              <a:extLst>
                <a:ext uri="{FF2B5EF4-FFF2-40B4-BE49-F238E27FC236}">
                  <a16:creationId xmlns:a16="http://schemas.microsoft.com/office/drawing/2014/main" id="{952BF4CF-0FB1-45C6-A6C4-47E17FB109B8}"/>
                </a:ext>
              </a:extLst>
            </p:cNvPr>
            <p:cNvSpPr/>
            <p:nvPr/>
          </p:nvSpPr>
          <p:spPr>
            <a:xfrm>
              <a:off x="0" y="0"/>
              <a:ext cx="9906000" cy="260648"/>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31" name="テキスト ボックス 30">
              <a:extLst>
                <a:ext uri="{FF2B5EF4-FFF2-40B4-BE49-F238E27FC236}">
                  <a16:creationId xmlns:a16="http://schemas.microsoft.com/office/drawing/2014/main" id="{B0AA60D2-A2D7-48CC-A1F6-804D866D8327}"/>
                </a:ext>
              </a:extLst>
            </p:cNvPr>
            <p:cNvSpPr txBox="1"/>
            <p:nvPr/>
          </p:nvSpPr>
          <p:spPr>
            <a:xfrm>
              <a:off x="-54040" y="-6132"/>
              <a:ext cx="8391416" cy="261610"/>
            </a:xfrm>
            <a:prstGeom prst="rect">
              <a:avLst/>
            </a:prstGeom>
            <a:noFill/>
          </p:spPr>
          <p:txBody>
            <a:bodyPr wrap="square" rtlCol="0">
              <a:spAutoFit/>
            </a:bodyPr>
            <a:lstStyle/>
            <a:p>
              <a:pPr algn="ctr"/>
              <a:r>
                <a:rPr lang="ja-JP" altLang="en-US" sz="1100" spc="-120" dirty="0">
                  <a:solidFill>
                    <a:schemeClr val="bg1"/>
                  </a:solidFill>
                  <a:latin typeface="+mn-ea"/>
                </a:rPr>
                <a:t>令和○年度「専修学校による地域産業中核的人材養成事業」企画提案書（専門学校と高等学校の有機的連携プログラムの開発・実証）</a:t>
              </a:r>
              <a:r>
                <a:rPr lang="en-US" altLang="ja-JP" sz="1100" spc="-120" dirty="0">
                  <a:solidFill>
                    <a:schemeClr val="bg1"/>
                  </a:solidFill>
                  <a:latin typeface="+mn-ea"/>
                </a:rPr>
                <a:t> </a:t>
              </a:r>
              <a:r>
                <a:rPr kumimoji="1" lang="en-US" altLang="ja-JP" sz="1100" spc="-120" dirty="0">
                  <a:solidFill>
                    <a:schemeClr val="bg1"/>
                  </a:solidFill>
                  <a:latin typeface="+mn-ea"/>
                </a:rPr>
                <a:t>(</a:t>
              </a:r>
              <a:fld id="{C22BDEFC-2EBD-4631-AC6E-1FA082F69B7C}" type="slidenum">
                <a:rPr kumimoji="1" lang="en-US" altLang="ja-JP" sz="1100" spc="-120" smtClean="0">
                  <a:solidFill>
                    <a:schemeClr val="bg1"/>
                  </a:solidFill>
                  <a:latin typeface="+mn-ea"/>
                </a:rPr>
                <a:pPr algn="ctr"/>
                <a:t>17</a:t>
              </a:fld>
              <a:r>
                <a:rPr lang="en-US" altLang="ja-JP" sz="1100" spc="-120" dirty="0">
                  <a:solidFill>
                    <a:schemeClr val="bg1"/>
                  </a:solidFill>
                  <a:latin typeface="+mn-ea"/>
                </a:rPr>
                <a:t>/19</a:t>
              </a:r>
              <a:r>
                <a:rPr kumimoji="1" lang="en-US" altLang="ja-JP" sz="1100" spc="-120" dirty="0">
                  <a:solidFill>
                    <a:schemeClr val="bg1"/>
                  </a:solidFill>
                  <a:latin typeface="+mn-ea"/>
                </a:rPr>
                <a:t>)</a:t>
              </a:r>
              <a:endParaRPr kumimoji="1" lang="ja-JP" altLang="en-US" sz="1100" spc="-120" dirty="0">
                <a:solidFill>
                  <a:schemeClr val="bg1"/>
                </a:solidFill>
                <a:latin typeface="+mn-ea"/>
              </a:endParaRPr>
            </a:p>
          </p:txBody>
        </p:sp>
      </p:grpSp>
    </p:spTree>
    <p:extLst>
      <p:ext uri="{BB962C8B-B14F-4D97-AF65-F5344CB8AC3E}">
        <p14:creationId xmlns:p14="http://schemas.microsoft.com/office/powerpoint/2010/main" val="4259361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9" y="371897"/>
            <a:ext cx="3416536"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rPr>
              <a:t>事業に要する経費見積書の概要（○年度）</a:t>
            </a:r>
          </a:p>
        </p:txBody>
      </p:sp>
      <p:sp>
        <p:nvSpPr>
          <p:cNvPr id="15" name="正方形/長方形 14"/>
          <p:cNvSpPr/>
          <p:nvPr/>
        </p:nvSpPr>
        <p:spPr>
          <a:xfrm>
            <a:off x="3686263" y="715829"/>
            <a:ext cx="1980000" cy="1980000"/>
          </a:xfrm>
          <a:prstGeom prst="rect">
            <a:avLst/>
          </a:prstGeom>
          <a:noFill/>
          <a:ln w="28575">
            <a:solidFill>
              <a:srgbClr val="62AB37"/>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3FA34D"/>
                </a:solidFill>
                <a:effectLst/>
                <a:uLnTx/>
                <a:uFillTx/>
                <a:latin typeface="Segoe UI"/>
                <a:ea typeface="メイリオ"/>
                <a:cs typeface="+mn-cs"/>
              </a:rPr>
              <a:t>◆人件費</a:t>
            </a:r>
            <a:endParaRPr kumimoji="1" lang="en-US" altLang="ja-JP" sz="800" b="0" i="0" u="sng" strike="noStrike" kern="1200" cap="none" spc="0" normalizeH="0" baseline="0" noProof="0" dirty="0">
              <a:ln>
                <a:noFill/>
              </a:ln>
              <a:solidFill>
                <a:srgbClr val="3FA34D"/>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・事業専任職員賃金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〇月</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・ｺｰﾃﾞｨﾈｰﾀｰ賃金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〇月</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・人件費附帯経費　　　〇〇千円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p:txBody>
      </p:sp>
      <p:sp>
        <p:nvSpPr>
          <p:cNvPr id="16" name="正方形/長方形 15"/>
          <p:cNvSpPr/>
          <p:nvPr/>
        </p:nvSpPr>
        <p:spPr>
          <a:xfrm>
            <a:off x="3686263"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◆借損料</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・企画推進委員会会議室借料</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・ﾌﾟﾛｸﾞﾗﾑ開発分科会会議室借料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・実証講座分科会会議室借料</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・実証機材借料</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〇月</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prstClr val="white">
                  <a:lumMod val="75000"/>
                </a:prstClr>
              </a:solidFill>
              <a:effectLst/>
              <a:uLnTx/>
              <a:uFillTx/>
              <a:latin typeface="Segoe UI"/>
              <a:ea typeface="メイリオ"/>
              <a:cs typeface="+mn-cs"/>
            </a:endParaRPr>
          </a:p>
        </p:txBody>
      </p:sp>
      <p:sp>
        <p:nvSpPr>
          <p:cNvPr id="17" name="正方形/長方形 16"/>
          <p:cNvSpPr/>
          <p:nvPr/>
        </p:nvSpPr>
        <p:spPr>
          <a:xfrm>
            <a:off x="3686263" y="4826942"/>
            <a:ext cx="1980000" cy="1194345"/>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◆通信運搬費</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・報告書郵送費　　〇円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〇箇所</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・実証講座案内郵送　〇円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〇箇所</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合計〇〇円</a:t>
            </a:r>
          </a:p>
        </p:txBody>
      </p:sp>
      <p:sp>
        <p:nvSpPr>
          <p:cNvPr id="18" name="正方形/長方形 17"/>
          <p:cNvSpPr/>
          <p:nvPr/>
        </p:nvSpPr>
        <p:spPr>
          <a:xfrm>
            <a:off x="5741129"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◆諸謝金</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・企画推進委員会謝金</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・ﾌﾟﾛｸﾞﾗﾑ開発分科会</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・実証講座分科会</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p:txBody>
      </p:sp>
      <p:sp>
        <p:nvSpPr>
          <p:cNvPr id="19" name="正方形/長方形 18"/>
          <p:cNvSpPr/>
          <p:nvPr/>
        </p:nvSpPr>
        <p:spPr>
          <a:xfrm>
            <a:off x="5741129"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◆消耗品費</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・ﾎﾞｰﾙﾍﾟﾝ　　　〇百円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〇本</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・ﾊｰﾄﾞﾌｧｲﾙ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〇冊</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合計〇〇円　</a:t>
            </a:r>
            <a:r>
              <a:rPr kumimoji="1" lang="ja-JP" altLang="en-US" sz="800" b="0" i="0" u="none" strike="noStrike" kern="1200" cap="none" spc="0" normalizeH="0" baseline="0" noProof="0" dirty="0">
                <a:ln>
                  <a:noFill/>
                </a:ln>
                <a:solidFill>
                  <a:prstClr val="white">
                    <a:lumMod val="75000"/>
                  </a:prstClr>
                </a:solidFill>
                <a:effectLst/>
                <a:uLnTx/>
                <a:uFillTx/>
                <a:latin typeface="Segoe UI"/>
                <a:ea typeface="メイリオ"/>
                <a:cs typeface="+mn-cs"/>
              </a:rPr>
              <a:t>　　　　</a:t>
            </a:r>
          </a:p>
        </p:txBody>
      </p:sp>
      <p:sp>
        <p:nvSpPr>
          <p:cNvPr id="20" name="正方形/長方形 19"/>
          <p:cNvSpPr/>
          <p:nvPr/>
        </p:nvSpPr>
        <p:spPr>
          <a:xfrm>
            <a:off x="5741129" y="4813127"/>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◆雑役務費</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・コンテンツ開発費　　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・報告書印刷費　 　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・事務職員派遣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〇〇〇円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×20</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日</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〇月</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p:txBody>
      </p:sp>
      <p:sp>
        <p:nvSpPr>
          <p:cNvPr id="21" name="正方形/長方形 20"/>
          <p:cNvSpPr/>
          <p:nvPr/>
        </p:nvSpPr>
        <p:spPr>
          <a:xfrm>
            <a:off x="7809850"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◆旅費</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・企画推進委員会実施旅費</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・ﾌﾟﾛｸﾞﾗﾑ開発分科会旅費</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・実証講座分科会旅費</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計〇〇〇円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sng" strike="noStrike" kern="1200" cap="none" spc="0" normalizeH="0" baseline="0" noProof="0" dirty="0">
              <a:ln>
                <a:noFill/>
              </a:ln>
              <a:solidFill>
                <a:srgbClr val="92D050"/>
              </a:solidFill>
              <a:effectLst/>
              <a:uLnTx/>
              <a:uFillTx/>
              <a:latin typeface="Segoe UI"/>
              <a:ea typeface="メイリオ"/>
              <a:cs typeface="+mn-cs"/>
            </a:endParaRPr>
          </a:p>
        </p:txBody>
      </p:sp>
      <p:sp>
        <p:nvSpPr>
          <p:cNvPr id="22" name="正方形/長方形 21"/>
          <p:cNvSpPr/>
          <p:nvPr/>
        </p:nvSpPr>
        <p:spPr>
          <a:xfrm>
            <a:off x="7809850"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◆会議費</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・企画推進委員会お茶</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150</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・ﾌﾟﾛｸﾞﾗﾑ開発分科会お茶</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150</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・実証講座分科会お茶</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150</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sng" strike="noStrike" kern="1200" cap="none" spc="0" normalizeH="0" baseline="0" noProof="0" dirty="0">
              <a:ln>
                <a:noFill/>
              </a:ln>
              <a:solidFill>
                <a:srgbClr val="FFC000"/>
              </a:solidFill>
              <a:effectLst/>
              <a:uLnTx/>
              <a:uFillTx/>
              <a:latin typeface="Segoe UI"/>
              <a:ea typeface="メイリオ"/>
              <a:cs typeface="+mn-cs"/>
            </a:endParaRPr>
          </a:p>
        </p:txBody>
      </p:sp>
      <p:sp>
        <p:nvSpPr>
          <p:cNvPr id="23" name="正方形/長方形 22"/>
          <p:cNvSpPr/>
          <p:nvPr/>
        </p:nvSpPr>
        <p:spPr>
          <a:xfrm>
            <a:off x="7809850" y="4813127"/>
            <a:ext cx="1980000" cy="1980000"/>
          </a:xfrm>
          <a:prstGeom prst="rect">
            <a:avLst/>
          </a:prstGeom>
          <a:noFill/>
          <a:ln w="28575">
            <a:solidFill>
              <a:schemeClr val="accent2">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C0504D">
                    <a:lumMod val="60000"/>
                    <a:lumOff val="40000"/>
                  </a:srgbClr>
                </a:solidFill>
                <a:effectLst/>
                <a:uLnTx/>
                <a:uFillTx/>
                <a:latin typeface="Segoe UI"/>
                <a:ea typeface="メイリオ"/>
                <a:cs typeface="+mn-cs"/>
              </a:rPr>
              <a:t>◆再委託費</a:t>
            </a:r>
          </a:p>
        </p:txBody>
      </p:sp>
      <p:sp>
        <p:nvSpPr>
          <p:cNvPr id="24" name="正方形/長方形 23"/>
          <p:cNvSpPr/>
          <p:nvPr/>
        </p:nvSpPr>
        <p:spPr>
          <a:xfrm>
            <a:off x="3686263" y="6093295"/>
            <a:ext cx="1980000" cy="699831"/>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◆保険料</a:t>
            </a:r>
          </a:p>
        </p:txBody>
      </p:sp>
      <p:sp>
        <p:nvSpPr>
          <p:cNvPr id="25" name="正方形/長方形 24"/>
          <p:cNvSpPr/>
          <p:nvPr/>
        </p:nvSpPr>
        <p:spPr>
          <a:xfrm>
            <a:off x="3559449" y="442263"/>
            <a:ext cx="6321152" cy="6400829"/>
          </a:xfrm>
          <a:prstGeom prst="rect">
            <a:avLst/>
          </a:prstGeom>
          <a:no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3" name="テキスト ボックス 2"/>
          <p:cNvSpPr txBox="1"/>
          <p:nvPr/>
        </p:nvSpPr>
        <p:spPr>
          <a:xfrm>
            <a:off x="5312443" y="321097"/>
            <a:ext cx="2880917" cy="276999"/>
          </a:xfrm>
          <a:prstGeom prst="rect">
            <a:avLst/>
          </a:prstGeom>
          <a:solidFill>
            <a:schemeClr val="bg1"/>
          </a:solid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摘要（各経費項目に関して主な計上予算）</a:t>
            </a:r>
          </a:p>
        </p:txBody>
      </p:sp>
      <p:sp>
        <p:nvSpPr>
          <p:cNvPr id="28" name="テキスト ボックス 27"/>
          <p:cNvSpPr txBox="1"/>
          <p:nvPr/>
        </p:nvSpPr>
        <p:spPr>
          <a:xfrm>
            <a:off x="4304928" y="6132356"/>
            <a:ext cx="5422209" cy="600164"/>
          </a:xfrm>
          <a:prstGeom prst="rect">
            <a:avLst/>
          </a:prstGeom>
          <a:solidFill>
            <a:schemeClr val="bg1">
              <a:lumMod val="95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枠の大きさは</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適宜修正し</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計上しない費目の枠は削除して</a:t>
            </a:r>
            <a:r>
              <a:rPr kumimoji="1" lang="ja-JP" altLang="en-US" sz="1050" b="0" i="0" u="none" strike="noStrike" kern="1200" cap="none" spc="0" normalizeH="0" baseline="0" noProof="0" dirty="0">
                <a:ln>
                  <a:noFill/>
                </a:ln>
                <a:solidFill>
                  <a:srgbClr val="FFC000"/>
                </a:solidFill>
                <a:effectLst/>
                <a:uLnTx/>
                <a:uFillTx/>
                <a:latin typeface="Segoe UI"/>
                <a:ea typeface="メイリオ"/>
                <a:cs typeface="+mn-cs"/>
              </a:rPr>
              <a:t>ください</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各経費項目の主なものを記載してください</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すべてを網羅する必要はありません</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年次計画に記載のあった全ての年度分を年度毎に作成してください</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p>
        </p:txBody>
      </p:sp>
      <p:graphicFrame>
        <p:nvGraphicFramePr>
          <p:cNvPr id="26" name="オブジェクト 25"/>
          <p:cNvGraphicFramePr>
            <a:graphicFrameLocks noChangeAspect="1"/>
          </p:cNvGraphicFramePr>
          <p:nvPr/>
        </p:nvGraphicFramePr>
        <p:xfrm>
          <a:off x="39688" y="706438"/>
          <a:ext cx="3405187" cy="5896364"/>
        </p:xfrm>
        <a:graphic>
          <a:graphicData uri="http://schemas.openxmlformats.org/presentationml/2006/ole">
            <mc:AlternateContent xmlns:mc="http://schemas.openxmlformats.org/markup-compatibility/2006">
              <mc:Choice xmlns:v="urn:schemas-microsoft-com:vml" Requires="v">
                <p:oleObj name="ワークシート" r:id="rId2" imgW="2943379" imgH="5114925" progId="Excel.Sheet.12">
                  <p:embed/>
                </p:oleObj>
              </mc:Choice>
              <mc:Fallback>
                <p:oleObj name="ワークシート" r:id="rId2" imgW="2943379" imgH="5114925" progId="Excel.Sheet.12">
                  <p:embed/>
                  <p:pic>
                    <p:nvPicPr>
                      <p:cNvPr id="26" name="オブジェクト 25"/>
                      <p:cNvPicPr/>
                      <p:nvPr/>
                    </p:nvPicPr>
                    <p:blipFill>
                      <a:blip r:embed="rId3"/>
                      <a:stretch>
                        <a:fillRect/>
                      </a:stretch>
                    </p:blipFill>
                    <p:spPr>
                      <a:xfrm>
                        <a:off x="39688" y="706438"/>
                        <a:ext cx="3405187" cy="5896364"/>
                      </a:xfrm>
                      <a:prstGeom prst="rect">
                        <a:avLst/>
                      </a:prstGeom>
                    </p:spPr>
                  </p:pic>
                </p:oleObj>
              </mc:Fallback>
            </mc:AlternateContent>
          </a:graphicData>
        </a:graphic>
      </p:graphicFrame>
      <p:grpSp>
        <p:nvGrpSpPr>
          <p:cNvPr id="29" name="グループ化 28">
            <a:extLst>
              <a:ext uri="{FF2B5EF4-FFF2-40B4-BE49-F238E27FC236}">
                <a16:creationId xmlns:a16="http://schemas.microsoft.com/office/drawing/2014/main" id="{3EB57FBE-7A5A-4796-849E-36320621793C}"/>
              </a:ext>
            </a:extLst>
          </p:cNvPr>
          <p:cNvGrpSpPr/>
          <p:nvPr/>
        </p:nvGrpSpPr>
        <p:grpSpPr>
          <a:xfrm>
            <a:off x="-54040" y="-6132"/>
            <a:ext cx="9960040" cy="266780"/>
            <a:chOff x="-54040" y="-6132"/>
            <a:chExt cx="9960040" cy="266780"/>
          </a:xfrm>
        </p:grpSpPr>
        <p:sp>
          <p:nvSpPr>
            <p:cNvPr id="30" name="正方形/長方形 29">
              <a:extLst>
                <a:ext uri="{FF2B5EF4-FFF2-40B4-BE49-F238E27FC236}">
                  <a16:creationId xmlns:a16="http://schemas.microsoft.com/office/drawing/2014/main" id="{952BF4CF-0FB1-45C6-A6C4-47E17FB109B8}"/>
                </a:ext>
              </a:extLst>
            </p:cNvPr>
            <p:cNvSpPr/>
            <p:nvPr/>
          </p:nvSpPr>
          <p:spPr>
            <a:xfrm>
              <a:off x="0" y="0"/>
              <a:ext cx="9906000" cy="260648"/>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31" name="テキスト ボックス 30">
              <a:extLst>
                <a:ext uri="{FF2B5EF4-FFF2-40B4-BE49-F238E27FC236}">
                  <a16:creationId xmlns:a16="http://schemas.microsoft.com/office/drawing/2014/main" id="{B0AA60D2-A2D7-48CC-A1F6-804D866D8327}"/>
                </a:ext>
              </a:extLst>
            </p:cNvPr>
            <p:cNvSpPr txBox="1"/>
            <p:nvPr/>
          </p:nvSpPr>
          <p:spPr>
            <a:xfrm>
              <a:off x="-54040" y="-6132"/>
              <a:ext cx="8391416" cy="261610"/>
            </a:xfrm>
            <a:prstGeom prst="rect">
              <a:avLst/>
            </a:prstGeom>
            <a:noFill/>
          </p:spPr>
          <p:txBody>
            <a:bodyPr wrap="square" rtlCol="0">
              <a:spAutoFit/>
            </a:bodyPr>
            <a:lstStyle/>
            <a:p>
              <a:pPr algn="ctr"/>
              <a:r>
                <a:rPr lang="ja-JP" altLang="en-US" sz="1100" spc="-120" dirty="0">
                  <a:solidFill>
                    <a:schemeClr val="bg1"/>
                  </a:solidFill>
                  <a:latin typeface="+mn-ea"/>
                </a:rPr>
                <a:t>令和○年度「専修学校による地域産業中核的人材養成事業」企画提案書（専門学校と高等学校の有機的連携プログラムの開発・実証）</a:t>
              </a:r>
              <a:r>
                <a:rPr lang="en-US" altLang="ja-JP" sz="1100" spc="-120" dirty="0">
                  <a:solidFill>
                    <a:schemeClr val="bg1"/>
                  </a:solidFill>
                  <a:latin typeface="+mn-ea"/>
                </a:rPr>
                <a:t> </a:t>
              </a:r>
              <a:r>
                <a:rPr kumimoji="1" lang="en-US" altLang="ja-JP" sz="1100" spc="-120" dirty="0">
                  <a:solidFill>
                    <a:schemeClr val="bg1"/>
                  </a:solidFill>
                  <a:latin typeface="+mn-ea"/>
                </a:rPr>
                <a:t>(</a:t>
              </a:r>
              <a:fld id="{C22BDEFC-2EBD-4631-AC6E-1FA082F69B7C}" type="slidenum">
                <a:rPr kumimoji="1" lang="en-US" altLang="ja-JP" sz="1100" spc="-120" smtClean="0">
                  <a:solidFill>
                    <a:schemeClr val="bg1"/>
                  </a:solidFill>
                  <a:latin typeface="+mn-ea"/>
                </a:rPr>
                <a:pPr algn="ctr"/>
                <a:t>18</a:t>
              </a:fld>
              <a:r>
                <a:rPr lang="en-US" altLang="ja-JP" sz="1100" spc="-120" dirty="0">
                  <a:solidFill>
                    <a:schemeClr val="bg1"/>
                  </a:solidFill>
                  <a:latin typeface="+mn-ea"/>
                </a:rPr>
                <a:t>/19</a:t>
              </a:r>
              <a:r>
                <a:rPr kumimoji="1" lang="en-US" altLang="ja-JP" sz="1100" spc="-120" dirty="0">
                  <a:solidFill>
                    <a:schemeClr val="bg1"/>
                  </a:solidFill>
                  <a:latin typeface="+mn-ea"/>
                </a:rPr>
                <a:t>)</a:t>
              </a:r>
              <a:endParaRPr kumimoji="1" lang="ja-JP" altLang="en-US" sz="1100" spc="-120" dirty="0">
                <a:solidFill>
                  <a:schemeClr val="bg1"/>
                </a:solidFill>
                <a:latin typeface="+mn-ea"/>
              </a:endParaRPr>
            </a:p>
          </p:txBody>
        </p:sp>
      </p:grpSp>
    </p:spTree>
    <p:extLst>
      <p:ext uri="{BB962C8B-B14F-4D97-AF65-F5344CB8AC3E}">
        <p14:creationId xmlns:p14="http://schemas.microsoft.com/office/powerpoint/2010/main" val="24847633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733312" y="1772816"/>
            <a:ext cx="8280000" cy="1569660"/>
          </a:xfrm>
          <a:prstGeom prst="rect">
            <a:avLst/>
          </a:prstGeom>
          <a:noFill/>
          <a:ln>
            <a:solidFill>
              <a:srgbClr val="3FA34D"/>
            </a:solidFill>
            <a:prstDash val="dash"/>
          </a:ln>
        </p:spPr>
        <p:txBody>
          <a:bodyPr wrap="square" rtlCol="0">
            <a:spAutoFit/>
          </a:bodyPr>
          <a:lstStyle/>
          <a:p>
            <a:pPr marL="180975" indent="-180975"/>
            <a:endParaRPr lang="ja-JP" altLang="en-US" sz="1200" dirty="0">
              <a:solidFill>
                <a:srgbClr val="FFC000"/>
              </a:solidFill>
              <a:latin typeface="+mn-ea"/>
            </a:endParaRPr>
          </a:p>
          <a:p>
            <a:pPr marL="180975" indent="-180975"/>
            <a:r>
              <a:rPr lang="ja-JP" altLang="en-US" sz="1200" dirty="0">
                <a:solidFill>
                  <a:srgbClr val="FFC000"/>
                </a:solidFill>
                <a:latin typeface="+mn-ea"/>
              </a:rPr>
              <a:t>▼様式自由</a:t>
            </a:r>
          </a:p>
          <a:p>
            <a:pPr marL="180975" indent="-180975"/>
            <a:endParaRPr lang="ja-JP" altLang="en-US" sz="1200" dirty="0">
              <a:solidFill>
                <a:srgbClr val="FFC000"/>
              </a:solidFill>
              <a:latin typeface="+mn-ea"/>
            </a:endParaRPr>
          </a:p>
          <a:p>
            <a:pPr marL="180975" indent="-180975"/>
            <a:r>
              <a:rPr lang="ja-JP" altLang="en-US" sz="1200" dirty="0">
                <a:solidFill>
                  <a:srgbClr val="FFC000"/>
                </a:solidFill>
                <a:latin typeface="+mn-ea"/>
              </a:rPr>
              <a:t>▼本ﾍﾟｰｼﾞは</a:t>
            </a:r>
            <a:r>
              <a:rPr lang="en-US" altLang="ja-JP" sz="1200" dirty="0">
                <a:solidFill>
                  <a:srgbClr val="FFC000"/>
                </a:solidFill>
                <a:latin typeface="+mn-ea"/>
              </a:rPr>
              <a:t>､</a:t>
            </a:r>
            <a:r>
              <a:rPr lang="ja-JP" altLang="en-US" sz="1200" dirty="0">
                <a:solidFill>
                  <a:srgbClr val="FFC000"/>
                </a:solidFill>
                <a:latin typeface="+mn-ea"/>
              </a:rPr>
              <a:t>実施事業に関することで</a:t>
            </a:r>
            <a:r>
              <a:rPr lang="en-US" altLang="ja-JP" sz="1200" dirty="0">
                <a:solidFill>
                  <a:srgbClr val="FFC000"/>
                </a:solidFill>
                <a:latin typeface="+mn-ea"/>
              </a:rPr>
              <a:t>､1</a:t>
            </a:r>
            <a:r>
              <a:rPr lang="ja-JP" altLang="en-US" sz="1200" dirty="0">
                <a:solidFill>
                  <a:srgbClr val="FFC000"/>
                </a:solidFill>
                <a:latin typeface="+mn-ea"/>
              </a:rPr>
              <a:t>ﾍﾟｰｼﾞから</a:t>
            </a:r>
            <a:r>
              <a:rPr lang="en-US" altLang="ja-JP" sz="1200" dirty="0">
                <a:solidFill>
                  <a:srgbClr val="FFC000"/>
                </a:solidFill>
                <a:latin typeface="+mn-ea"/>
              </a:rPr>
              <a:t>18</a:t>
            </a:r>
            <a:r>
              <a:rPr lang="ja-JP" altLang="en-US" sz="1200" dirty="0">
                <a:solidFill>
                  <a:srgbClr val="FFC000"/>
                </a:solidFill>
                <a:latin typeface="+mn-ea"/>
              </a:rPr>
              <a:t>ﾍﾟｰｼﾞに記載できなかった内容又は補足が必要な内容があれば</a:t>
            </a:r>
            <a:r>
              <a:rPr lang="en-US" altLang="ja-JP" sz="1200" dirty="0">
                <a:solidFill>
                  <a:srgbClr val="FFC000"/>
                </a:solidFill>
                <a:latin typeface="+mn-ea"/>
              </a:rPr>
              <a:t>､</a:t>
            </a:r>
            <a:r>
              <a:rPr lang="ja-JP" altLang="en-US" sz="1200" dirty="0">
                <a:solidFill>
                  <a:srgbClr val="FFC000"/>
                </a:solidFill>
                <a:latin typeface="+mn-ea"/>
              </a:rPr>
              <a:t>記載すること（</a:t>
            </a:r>
            <a:r>
              <a:rPr lang="en-US" altLang="ja-JP" sz="1200" dirty="0">
                <a:solidFill>
                  <a:srgbClr val="FFC000"/>
                </a:solidFill>
                <a:latin typeface="+mn-ea"/>
              </a:rPr>
              <a:t>1</a:t>
            </a:r>
            <a:r>
              <a:rPr lang="ja-JP" altLang="en-US" sz="1200" dirty="0">
                <a:solidFill>
                  <a:srgbClr val="FFC000"/>
                </a:solidFill>
                <a:latin typeface="+mn-ea"/>
              </a:rPr>
              <a:t>～</a:t>
            </a:r>
            <a:r>
              <a:rPr lang="en-US" altLang="ja-JP" sz="1200" dirty="0">
                <a:solidFill>
                  <a:srgbClr val="FFC000"/>
                </a:solidFill>
                <a:latin typeface="+mn-ea"/>
              </a:rPr>
              <a:t>18</a:t>
            </a:r>
            <a:r>
              <a:rPr lang="ja-JP" altLang="en-US" sz="1200" dirty="0">
                <a:solidFill>
                  <a:srgbClr val="FFC000"/>
                </a:solidFill>
                <a:latin typeface="+mn-ea"/>
              </a:rPr>
              <a:t>ページをそれぞれ複製して必要なページを増やすことも可）</a:t>
            </a:r>
            <a:r>
              <a:rPr lang="en-US" altLang="ja-JP" sz="1200" dirty="0">
                <a:solidFill>
                  <a:srgbClr val="FFC000"/>
                </a:solidFill>
                <a:latin typeface="+mn-ea"/>
              </a:rPr>
              <a:t>｡</a:t>
            </a:r>
            <a:r>
              <a:rPr lang="ja-JP" altLang="en-US" sz="1200" dirty="0">
                <a:solidFill>
                  <a:srgbClr val="FFC000"/>
                </a:solidFill>
                <a:latin typeface="+mn-ea"/>
              </a:rPr>
              <a:t>ただし</a:t>
            </a:r>
            <a:r>
              <a:rPr lang="en-US" altLang="ja-JP" sz="1200" dirty="0">
                <a:solidFill>
                  <a:srgbClr val="FFC000"/>
                </a:solidFill>
                <a:latin typeface="+mn-ea"/>
              </a:rPr>
              <a:t>､</a:t>
            </a:r>
            <a:r>
              <a:rPr lang="ja-JP" altLang="en-US" sz="1200" dirty="0">
                <a:solidFill>
                  <a:srgbClr val="FFC000"/>
                </a:solidFill>
                <a:latin typeface="+mn-ea"/>
              </a:rPr>
              <a:t>原則</a:t>
            </a:r>
            <a:r>
              <a:rPr lang="en-US" altLang="ja-JP" sz="1200" dirty="0">
                <a:solidFill>
                  <a:srgbClr val="FFC000"/>
                </a:solidFill>
                <a:latin typeface="+mn-ea"/>
              </a:rPr>
              <a:t>20</a:t>
            </a:r>
            <a:r>
              <a:rPr lang="ja-JP" altLang="en-US" sz="1200" dirty="0">
                <a:solidFill>
                  <a:srgbClr val="FFC000"/>
                </a:solidFill>
                <a:latin typeface="+mn-ea"/>
              </a:rPr>
              <a:t>枚以内とすること。</a:t>
            </a:r>
            <a:endParaRPr lang="en-US" altLang="ja-JP" sz="1200" dirty="0">
              <a:solidFill>
                <a:srgbClr val="FFC000"/>
              </a:solidFill>
              <a:latin typeface="+mn-ea"/>
            </a:endParaRPr>
          </a:p>
          <a:p>
            <a:pPr marL="180975" indent="-180975"/>
            <a:endParaRPr lang="en-US" altLang="ja-JP" sz="1200" dirty="0">
              <a:solidFill>
                <a:srgbClr val="FFC000"/>
              </a:solidFill>
              <a:latin typeface="+mn-ea"/>
            </a:endParaRPr>
          </a:p>
          <a:p>
            <a:pPr marL="180975" indent="-180975"/>
            <a:r>
              <a:rPr lang="en-US" altLang="ja-JP" sz="1200" dirty="0">
                <a:solidFill>
                  <a:srgbClr val="FFC000"/>
                </a:solidFill>
                <a:latin typeface="+mn-ea"/>
              </a:rPr>
              <a:t>▼</a:t>
            </a:r>
            <a:r>
              <a:rPr lang="ja-JP" altLang="en-US" sz="1200" dirty="0">
                <a:solidFill>
                  <a:srgbClr val="FFC000"/>
                </a:solidFill>
                <a:latin typeface="+mn-ea"/>
              </a:rPr>
              <a:t>記載する文字は</a:t>
            </a:r>
            <a:r>
              <a:rPr lang="en-US" altLang="ja-JP" sz="1200" dirty="0">
                <a:solidFill>
                  <a:srgbClr val="FFC000"/>
                </a:solidFill>
                <a:latin typeface="+mn-ea"/>
              </a:rPr>
              <a:t>､</a:t>
            </a:r>
            <a:r>
              <a:rPr lang="ja-JP" altLang="en-US" sz="1200" dirty="0">
                <a:solidFill>
                  <a:srgbClr val="FFC000"/>
                </a:solidFill>
                <a:latin typeface="+mn-ea"/>
              </a:rPr>
              <a:t>ﾒｲﾘｵ</a:t>
            </a:r>
            <a:r>
              <a:rPr lang="en-US" altLang="ja-JP" sz="1200" dirty="0">
                <a:solidFill>
                  <a:srgbClr val="FFC000"/>
                </a:solidFill>
                <a:latin typeface="+mn-ea"/>
              </a:rPr>
              <a:t>or 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a:t>
            </a:r>
            <a:r>
              <a:rPr lang="en-US" altLang="ja-JP" sz="1200" dirty="0">
                <a:solidFill>
                  <a:srgbClr val="FFC000"/>
                </a:solidFill>
                <a:latin typeface="+mn-ea"/>
              </a:rPr>
              <a:t>11</a:t>
            </a:r>
            <a:r>
              <a:rPr lang="ja-JP" altLang="en-US" sz="1200" dirty="0">
                <a:solidFill>
                  <a:srgbClr val="FFC000"/>
                </a:solidFill>
                <a:latin typeface="+mn-ea"/>
              </a:rPr>
              <a:t>ﾎﾟｲﾝﾄ以上とすること</a:t>
            </a:r>
            <a:r>
              <a:rPr lang="en-US" altLang="ja-JP" sz="1200" dirty="0">
                <a:solidFill>
                  <a:srgbClr val="FFC000"/>
                </a:solidFill>
                <a:latin typeface="+mn-ea"/>
              </a:rPr>
              <a:t>｡(</a:t>
            </a:r>
            <a:r>
              <a:rPr lang="ja-JP" altLang="en-US" sz="1200" dirty="0">
                <a:solidFill>
                  <a:srgbClr val="FFC000"/>
                </a:solidFill>
                <a:latin typeface="+mn-ea"/>
              </a:rPr>
              <a:t>一部の文字がどうしても枠に入りきらない場合にはﾎﾟｲﾝﾄを調整しても構わないが</a:t>
            </a:r>
            <a:r>
              <a:rPr lang="en-US" altLang="ja-JP" sz="1200" dirty="0">
                <a:solidFill>
                  <a:srgbClr val="FFC000"/>
                </a:solidFill>
                <a:latin typeface="+mn-ea"/>
              </a:rPr>
              <a:t>､</a:t>
            </a:r>
            <a:r>
              <a:rPr lang="ja-JP" altLang="en-US" sz="1200" dirty="0">
                <a:solidFill>
                  <a:srgbClr val="FFC000"/>
                </a:solidFill>
                <a:latin typeface="+mn-ea"/>
              </a:rPr>
              <a:t>極端に小さくならないようにすること</a:t>
            </a:r>
            <a:r>
              <a:rPr lang="en-US" altLang="ja-JP" sz="1200" dirty="0">
                <a:solidFill>
                  <a:srgbClr val="FFC000"/>
                </a:solidFill>
                <a:latin typeface="+mn-ea"/>
              </a:rPr>
              <a:t>)</a:t>
            </a:r>
          </a:p>
        </p:txBody>
      </p:sp>
      <p:grpSp>
        <p:nvGrpSpPr>
          <p:cNvPr id="2" name="グループ化 1">
            <a:extLst>
              <a:ext uri="{FF2B5EF4-FFF2-40B4-BE49-F238E27FC236}">
                <a16:creationId xmlns:a16="http://schemas.microsoft.com/office/drawing/2014/main" id="{411E2738-A653-4D31-89B1-50749C0BF01F}"/>
              </a:ext>
            </a:extLst>
          </p:cNvPr>
          <p:cNvGrpSpPr/>
          <p:nvPr/>
        </p:nvGrpSpPr>
        <p:grpSpPr>
          <a:xfrm>
            <a:off x="-54040" y="-6132"/>
            <a:ext cx="9960040" cy="266780"/>
            <a:chOff x="-54040" y="-6132"/>
            <a:chExt cx="9960040" cy="266780"/>
          </a:xfrm>
        </p:grpSpPr>
        <p:sp>
          <p:nvSpPr>
            <p:cNvPr id="4" name="正方形/長方形 3"/>
            <p:cNvSpPr/>
            <p:nvPr/>
          </p:nvSpPr>
          <p:spPr>
            <a:xfrm>
              <a:off x="0" y="0"/>
              <a:ext cx="9906000" cy="260648"/>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6" name="テキスト ボックス 5"/>
            <p:cNvSpPr txBox="1"/>
            <p:nvPr/>
          </p:nvSpPr>
          <p:spPr>
            <a:xfrm>
              <a:off x="-54040" y="-6132"/>
              <a:ext cx="8391416" cy="261610"/>
            </a:xfrm>
            <a:prstGeom prst="rect">
              <a:avLst/>
            </a:prstGeom>
            <a:noFill/>
          </p:spPr>
          <p:txBody>
            <a:bodyPr wrap="square" rtlCol="0">
              <a:spAutoFit/>
            </a:bodyPr>
            <a:lstStyle/>
            <a:p>
              <a:pPr algn="ctr"/>
              <a:r>
                <a:rPr lang="ja-JP" altLang="en-US" sz="1100" spc="-120" dirty="0">
                  <a:solidFill>
                    <a:schemeClr val="bg1"/>
                  </a:solidFill>
                  <a:latin typeface="+mn-ea"/>
                </a:rPr>
                <a:t>令和○年度「専修学校による地域産業中核的人材養成事業」企画提案書（専門学校と高等学校の有機的連携プログラムの開発・実証）</a:t>
              </a:r>
              <a:r>
                <a:rPr lang="en-US" altLang="ja-JP" sz="1100" spc="-120" dirty="0">
                  <a:solidFill>
                    <a:schemeClr val="bg1"/>
                  </a:solidFill>
                  <a:latin typeface="+mn-ea"/>
                </a:rPr>
                <a:t> </a:t>
              </a:r>
              <a:r>
                <a:rPr kumimoji="1" lang="en-US" altLang="ja-JP" sz="1100" spc="-120" dirty="0">
                  <a:solidFill>
                    <a:schemeClr val="bg1"/>
                  </a:solidFill>
                  <a:latin typeface="+mn-ea"/>
                </a:rPr>
                <a:t>(</a:t>
              </a:r>
              <a:fld id="{C22BDEFC-2EBD-4631-AC6E-1FA082F69B7C}" type="slidenum">
                <a:rPr kumimoji="1" lang="en-US" altLang="ja-JP" sz="1100" spc="-120" smtClean="0">
                  <a:solidFill>
                    <a:schemeClr val="bg1"/>
                  </a:solidFill>
                  <a:latin typeface="+mn-ea"/>
                </a:rPr>
                <a:pPr algn="ctr"/>
                <a:t>19</a:t>
              </a:fld>
              <a:r>
                <a:rPr lang="en-US" altLang="ja-JP" sz="1100" spc="-120" dirty="0">
                  <a:solidFill>
                    <a:schemeClr val="bg1"/>
                  </a:solidFill>
                  <a:latin typeface="+mn-ea"/>
                </a:rPr>
                <a:t>/19</a:t>
              </a:r>
              <a:r>
                <a:rPr kumimoji="1" lang="en-US" altLang="ja-JP" sz="1100" spc="-120" dirty="0">
                  <a:solidFill>
                    <a:schemeClr val="bg1"/>
                  </a:solidFill>
                  <a:latin typeface="+mn-ea"/>
                </a:rPr>
                <a:t>)</a:t>
              </a:r>
              <a:endParaRPr kumimoji="1" lang="ja-JP" altLang="en-US" sz="1100" spc="-120" dirty="0">
                <a:solidFill>
                  <a:schemeClr val="bg1"/>
                </a:solidFill>
                <a:latin typeface="+mn-ea"/>
              </a:endParaRPr>
            </a:p>
          </p:txBody>
        </p:sp>
      </p:grpSp>
    </p:spTree>
    <p:extLst>
      <p:ext uri="{BB962C8B-B14F-4D97-AF65-F5344CB8AC3E}">
        <p14:creationId xmlns:p14="http://schemas.microsoft.com/office/powerpoint/2010/main" val="3816749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角丸四角形 22"/>
          <p:cNvSpPr/>
          <p:nvPr/>
        </p:nvSpPr>
        <p:spPr>
          <a:xfrm>
            <a:off x="36129" y="415890"/>
            <a:ext cx="3548719" cy="307777"/>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連携機関及び各機関の役割・協力事項</a:t>
            </a:r>
          </a:p>
        </p:txBody>
      </p:sp>
      <p:sp>
        <p:nvSpPr>
          <p:cNvPr id="24" name="正方形/長方形 23"/>
          <p:cNvSpPr/>
          <p:nvPr/>
        </p:nvSpPr>
        <p:spPr>
          <a:xfrm>
            <a:off x="10281592" y="771300"/>
            <a:ext cx="4681113" cy="4961956"/>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▼事業を推進するために連携する関係機関について記載すること</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a:t>
            </a:r>
            <a:endPar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▼各機関が果たす役割及び教育カリキュラム・プログラムの開発に当たって協力を得られる事項について、教育機関、行政機関、企業・業界団体毎に具体的に記載すること。</a:t>
            </a: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a:defRPr/>
            </a:pPr>
            <a:r>
              <a:rPr lang="ja-JP" altLang="en-US" sz="1200" dirty="0">
                <a:solidFill>
                  <a:srgbClr val="FF0000"/>
                </a:solidFill>
                <a:latin typeface="メイリオ"/>
                <a:ea typeface="メイリオ"/>
              </a:rPr>
              <a:t>　専門学校が参画し、職業実践専門課程認定課程（学科）が連携機関として参画する場合、機関名に（認定課程）と付記すること。また、「役割・協力事項」には役割に応じて「実証講座実施」「プログラムの検討・開発」などと具体的に記載すること。</a:t>
            </a:r>
            <a:endParaRPr kumimoji="1" lang="ja-JP" altLang="en-US" sz="1200" b="0" i="0" u="none" strike="noStrike" kern="1200" cap="none" spc="0" normalizeH="0" baseline="0" noProof="0" dirty="0">
              <a:ln>
                <a:noFill/>
              </a:ln>
              <a:solidFill>
                <a:srgbClr val="FF0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▼各職業、業界において必要となるデジタルリテラシーやスキルを明らかにし、普及させていく観点から、複数の専修学校が参画していることが望ましい。</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▼記載する文字は、</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MS</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ｺﾞｼｯｸ </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or </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ﾒｲﾘｵ　１１ポイント以上とすること。（一部の文字がどうしても枠に入りきらない場合にはポイントを調整しても構わないが、極端に小さくならないようにすること）</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▼「内諾」の欄には申請時点における内諾の有無を○、</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にて記載すること。</a:t>
            </a: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a:t>
            </a:r>
            <a:r>
              <a:rPr kumimoji="1" lang="ja-JP" altLang="en-US" sz="1200" b="0" i="0" u="none" strike="noStrike" kern="1200" cap="none" spc="0" normalizeH="0" baseline="0" noProof="0" dirty="0">
                <a:ln>
                  <a:noFill/>
                </a:ln>
                <a:solidFill>
                  <a:srgbClr val="FF0000"/>
                </a:solidFill>
                <a:effectLst/>
                <a:uLnTx/>
                <a:uFillTx/>
                <a:latin typeface="メイリオ"/>
                <a:ea typeface="メイリオ"/>
                <a:cs typeface="+mn-cs"/>
              </a:rPr>
              <a:t>組織として連携する機関を記載してください。（有識者として大学教員が参画する場合は、組織間の協定等に基づき参画する場合などを除き、当該教員が所属する大学は連携機関には含まれません）</a:t>
            </a: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p:txBody>
      </p:sp>
      <p:sp>
        <p:nvSpPr>
          <p:cNvPr id="32" name="正方形/長方形 31"/>
          <p:cNvSpPr/>
          <p:nvPr/>
        </p:nvSpPr>
        <p:spPr>
          <a:xfrm>
            <a:off x="5097016" y="6086351"/>
            <a:ext cx="4734294" cy="661283"/>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323232"/>
                </a:solidFill>
                <a:effectLst/>
                <a:uLnTx/>
                <a:uFillTx/>
                <a:latin typeface="メイリオ"/>
                <a:ea typeface="メイリオ"/>
                <a:cs typeface="+mn-cs"/>
              </a:rPr>
              <a:t>[</a:t>
            </a:r>
            <a:r>
              <a:rPr kumimoji="1" lang="ja-JP" altLang="en-US" sz="1200" b="1" i="0" u="none" strike="noStrike" kern="1200" cap="none" spc="0" normalizeH="0" baseline="0" noProof="0" dirty="0">
                <a:ln>
                  <a:noFill/>
                </a:ln>
                <a:solidFill>
                  <a:srgbClr val="323232"/>
                </a:solidFill>
                <a:effectLst/>
                <a:uLnTx/>
                <a:uFillTx/>
                <a:latin typeface="メイリオ"/>
                <a:ea typeface="メイリオ"/>
                <a:cs typeface="+mn-cs"/>
              </a:rPr>
              <a:t>小計及び合計</a:t>
            </a:r>
            <a:r>
              <a:rPr kumimoji="1" lang="en-US" altLang="ja-JP" sz="1200" b="1" i="0" u="none" strike="noStrike" kern="1200" cap="none" spc="0" normalizeH="0" baseline="0" noProof="0" dirty="0">
                <a:ln>
                  <a:noFill/>
                </a:ln>
                <a:solidFill>
                  <a:srgbClr val="323232"/>
                </a:solidFill>
                <a:effectLst/>
                <a:uLnTx/>
                <a:uFillTx/>
                <a:latin typeface="メイリオ"/>
                <a:ea typeface="メイリオ"/>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323232"/>
                </a:solidFill>
                <a:effectLst/>
                <a:uLnTx/>
                <a:uFillTx/>
                <a:latin typeface="メイリオ"/>
                <a:ea typeface="メイリオ"/>
                <a:cs typeface="+mn-cs"/>
              </a:rPr>
              <a:t>教育機関　〇〇機関／企業数　 〇〇機関／業界団体　〇〇機関／</a:t>
            </a: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323232"/>
                </a:solidFill>
                <a:effectLst/>
                <a:uLnTx/>
                <a:uFillTx/>
                <a:latin typeface="メイリオ"/>
                <a:ea typeface="メイリオ"/>
                <a:cs typeface="+mn-cs"/>
              </a:rPr>
              <a:t>行政機関　○○機関／その他　 〇〇機関</a:t>
            </a:r>
            <a:r>
              <a:rPr kumimoji="1" lang="en-US" altLang="ja-JP" sz="1200" b="0" i="0" u="none" strike="noStrike" kern="1200" cap="none" spc="0" normalizeH="0" baseline="0" noProof="0" dirty="0">
                <a:ln>
                  <a:noFill/>
                </a:ln>
                <a:solidFill>
                  <a:srgbClr val="323232"/>
                </a:solidFill>
                <a:effectLst/>
                <a:uLnTx/>
                <a:uFillTx/>
                <a:latin typeface="游ゴシック Bold"/>
                <a:ea typeface="游ゴシック Bold"/>
                <a:cs typeface="+mn-cs"/>
              </a:rPr>
              <a:t>|  </a:t>
            </a:r>
            <a:r>
              <a:rPr kumimoji="1" lang="ja-JP" altLang="en-US" sz="1200" b="0" i="0" u="sng" strike="noStrike" kern="1200" cap="none" spc="0" normalizeH="0" baseline="0" noProof="0" dirty="0">
                <a:ln>
                  <a:noFill/>
                </a:ln>
                <a:solidFill>
                  <a:srgbClr val="323232"/>
                </a:solidFill>
                <a:effectLst/>
                <a:uLnTx/>
                <a:uFillTx/>
                <a:latin typeface="游ゴシック Bold"/>
                <a:ea typeface="游ゴシック Bold"/>
                <a:cs typeface="+mn-cs"/>
              </a:rPr>
              <a:t>合　　計　〇〇機関</a:t>
            </a:r>
            <a:r>
              <a:rPr kumimoji="1" lang="ja-JP" altLang="en-US" sz="1200" b="0" i="0" u="none" strike="noStrike" kern="1200" cap="none" spc="0" normalizeH="0" baseline="0" noProof="0" dirty="0">
                <a:ln>
                  <a:noFill/>
                </a:ln>
                <a:solidFill>
                  <a:srgbClr val="323232"/>
                </a:solidFill>
                <a:effectLst/>
                <a:uLnTx/>
                <a:uFillTx/>
                <a:latin typeface="游ゴシック Bold"/>
                <a:ea typeface="游ゴシック Bold"/>
                <a:cs typeface="+mn-cs"/>
              </a:rPr>
              <a:t>　</a:t>
            </a:r>
            <a:endParaRPr kumimoji="1" lang="en-US" altLang="ja-JP" sz="1200" b="0" i="0" u="none" strike="noStrike" kern="1200" cap="none" spc="0" normalizeH="0" baseline="0" noProof="0" dirty="0">
              <a:ln>
                <a:noFill/>
              </a:ln>
              <a:solidFill>
                <a:srgbClr val="323232"/>
              </a:solidFill>
              <a:effectLst/>
              <a:uLnTx/>
              <a:uFillTx/>
              <a:latin typeface="游ゴシック Bold"/>
              <a:ea typeface="游ゴシック Bold"/>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p:txBody>
      </p:sp>
      <p:cxnSp>
        <p:nvCxnSpPr>
          <p:cNvPr id="34" name="直線矢印コネクタ 33"/>
          <p:cNvCxnSpPr>
            <a:cxnSpLocks/>
            <a:stCxn id="24" idx="1"/>
          </p:cNvCxnSpPr>
          <p:nvPr/>
        </p:nvCxnSpPr>
        <p:spPr>
          <a:xfrm flipH="1" flipV="1">
            <a:off x="9927598" y="1052736"/>
            <a:ext cx="353994" cy="2199542"/>
          </a:xfrm>
          <a:prstGeom prst="straightConnector1">
            <a:avLst/>
          </a:prstGeom>
          <a:ln w="19050" cap="flat" cmpd="sng" algn="ctr">
            <a:solidFill>
              <a:srgbClr val="62AB37"/>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aphicFrame>
        <p:nvGraphicFramePr>
          <p:cNvPr id="35" name="表 34"/>
          <p:cNvGraphicFramePr>
            <a:graphicFrameLocks noGrp="1"/>
          </p:cNvGraphicFramePr>
          <p:nvPr/>
        </p:nvGraphicFramePr>
        <p:xfrm>
          <a:off x="36129" y="764704"/>
          <a:ext cx="4896144" cy="5976666"/>
        </p:xfrm>
        <a:graphic>
          <a:graphicData uri="http://schemas.openxmlformats.org/drawingml/2006/table">
            <a:tbl>
              <a:tblPr firstRow="1" bandRow="1">
                <a:tableStyleId>{5C22544A-7EE6-4342-B048-85BDC9FD1C3A}</a:tableStyleId>
              </a:tblPr>
              <a:tblGrid>
                <a:gridCol w="2828639">
                  <a:extLst>
                    <a:ext uri="{9D8B030D-6E8A-4147-A177-3AD203B41FA5}">
                      <a16:colId xmlns:a16="http://schemas.microsoft.com/office/drawing/2014/main" val="1108686720"/>
                    </a:ext>
                  </a:extLst>
                </a:gridCol>
                <a:gridCol w="1527505">
                  <a:extLst>
                    <a:ext uri="{9D8B030D-6E8A-4147-A177-3AD203B41FA5}">
                      <a16:colId xmlns:a16="http://schemas.microsoft.com/office/drawing/2014/main" val="403009018"/>
                    </a:ext>
                  </a:extLst>
                </a:gridCol>
                <a:gridCol w="540000">
                  <a:extLst>
                    <a:ext uri="{9D8B030D-6E8A-4147-A177-3AD203B41FA5}">
                      <a16:colId xmlns:a16="http://schemas.microsoft.com/office/drawing/2014/main" val="445501421"/>
                    </a:ext>
                  </a:extLst>
                </a:gridCol>
              </a:tblGrid>
              <a:tr h="330802">
                <a:tc>
                  <a:txBody>
                    <a:bodyPr/>
                    <a:lstStyle/>
                    <a:p>
                      <a:pPr algn="ctr"/>
                      <a:r>
                        <a:rPr kumimoji="1" lang="ja-JP" altLang="en-US" sz="1400" dirty="0"/>
                        <a:t>機関名</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a:txBody>
                    <a:bodyPr/>
                    <a:lstStyle/>
                    <a:p>
                      <a:pPr algn="ctr"/>
                      <a:r>
                        <a:rPr kumimoji="1" lang="ja-JP" altLang="en-US" sz="1400" dirty="0"/>
                        <a:t>役割・協力事項</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a:txBody>
                    <a:bodyPr/>
                    <a:lstStyle/>
                    <a:p>
                      <a:pPr algn="ctr"/>
                      <a:r>
                        <a:rPr kumimoji="1" lang="ja-JP" altLang="en-US" sz="1400" dirty="0"/>
                        <a:t>内諾</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extLst>
                  <a:ext uri="{0D108BD9-81ED-4DB2-BD59-A6C34878D82A}">
                    <a16:rowId xmlns:a16="http://schemas.microsoft.com/office/drawing/2014/main" val="3021474941"/>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013352149"/>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72185759"/>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499359402"/>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579979420"/>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4111625514"/>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4005596838"/>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653770502"/>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032720607"/>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763228868"/>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390334163"/>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755905969"/>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774763531"/>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294269077"/>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051868760"/>
                  </a:ext>
                </a:extLst>
              </a:tr>
            </a:tbl>
          </a:graphicData>
        </a:graphic>
      </p:graphicFrame>
      <p:graphicFrame>
        <p:nvGraphicFramePr>
          <p:cNvPr id="36" name="表 35"/>
          <p:cNvGraphicFramePr>
            <a:graphicFrameLocks noGrp="1"/>
          </p:cNvGraphicFramePr>
          <p:nvPr/>
        </p:nvGraphicFramePr>
        <p:xfrm>
          <a:off x="4981863" y="764704"/>
          <a:ext cx="4896144" cy="5170114"/>
        </p:xfrm>
        <a:graphic>
          <a:graphicData uri="http://schemas.openxmlformats.org/drawingml/2006/table">
            <a:tbl>
              <a:tblPr firstRow="1" bandRow="1">
                <a:tableStyleId>{5C22544A-7EE6-4342-B048-85BDC9FD1C3A}</a:tableStyleId>
              </a:tblPr>
              <a:tblGrid>
                <a:gridCol w="2923465">
                  <a:extLst>
                    <a:ext uri="{9D8B030D-6E8A-4147-A177-3AD203B41FA5}">
                      <a16:colId xmlns:a16="http://schemas.microsoft.com/office/drawing/2014/main" val="1108686720"/>
                    </a:ext>
                  </a:extLst>
                </a:gridCol>
                <a:gridCol w="1432679">
                  <a:extLst>
                    <a:ext uri="{9D8B030D-6E8A-4147-A177-3AD203B41FA5}">
                      <a16:colId xmlns:a16="http://schemas.microsoft.com/office/drawing/2014/main" val="403009018"/>
                    </a:ext>
                  </a:extLst>
                </a:gridCol>
                <a:gridCol w="540000">
                  <a:extLst>
                    <a:ext uri="{9D8B030D-6E8A-4147-A177-3AD203B41FA5}">
                      <a16:colId xmlns:a16="http://schemas.microsoft.com/office/drawing/2014/main" val="445501421"/>
                    </a:ext>
                  </a:extLst>
                </a:gridCol>
              </a:tblGrid>
              <a:tr h="330802">
                <a:tc>
                  <a:txBody>
                    <a:bodyPr/>
                    <a:lstStyle/>
                    <a:p>
                      <a:pPr algn="ctr"/>
                      <a:r>
                        <a:rPr kumimoji="1" lang="ja-JP" altLang="en-US" sz="1400" dirty="0"/>
                        <a:t>機関名</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a:txBody>
                    <a:bodyPr/>
                    <a:lstStyle/>
                    <a:p>
                      <a:pPr algn="ctr"/>
                      <a:r>
                        <a:rPr kumimoji="1" lang="ja-JP" altLang="en-US" sz="1400" dirty="0"/>
                        <a:t>役割・協力事項</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a:txBody>
                    <a:bodyPr/>
                    <a:lstStyle/>
                    <a:p>
                      <a:pPr algn="ctr"/>
                      <a:r>
                        <a:rPr kumimoji="1" lang="ja-JP" altLang="en-US" sz="1400" dirty="0"/>
                        <a:t>内諾</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extLst>
                  <a:ext uri="{0D108BD9-81ED-4DB2-BD59-A6C34878D82A}">
                    <a16:rowId xmlns:a16="http://schemas.microsoft.com/office/drawing/2014/main" val="3021474941"/>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013352149"/>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72185759"/>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499359402"/>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579979420"/>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4111625514"/>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4005596838"/>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653770502"/>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390334163"/>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755905969"/>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774763531"/>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294269077"/>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051868760"/>
                  </a:ext>
                </a:extLst>
              </a:tr>
            </a:tbl>
          </a:graphicData>
        </a:graphic>
      </p:graphicFrame>
      <p:sp>
        <p:nvSpPr>
          <p:cNvPr id="12" name="正方形/長方形 11">
            <a:extLst>
              <a:ext uri="{FF2B5EF4-FFF2-40B4-BE49-F238E27FC236}">
                <a16:creationId xmlns:a16="http://schemas.microsoft.com/office/drawing/2014/main" id="{A12BFBE8-E79B-4F65-9942-489C1E9BD77F}"/>
              </a:ext>
            </a:extLst>
          </p:cNvPr>
          <p:cNvSpPr/>
          <p:nvPr/>
        </p:nvSpPr>
        <p:spPr>
          <a:xfrm>
            <a:off x="10281592" y="5934818"/>
            <a:ext cx="4681113" cy="727946"/>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▼参画する機関数（教育機関、企業、業界団体、行政機関、その他、それぞれの小計数及び合計数）を記載する。</a:t>
            </a: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　　　　　（</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MS</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ｺﾞｼｯｸ </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or </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ﾒｲﾘｵ　１１ポイント以上）</a:t>
            </a: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p:txBody>
      </p:sp>
      <p:cxnSp>
        <p:nvCxnSpPr>
          <p:cNvPr id="14" name="直線矢印コネクタ 13">
            <a:extLst>
              <a:ext uri="{FF2B5EF4-FFF2-40B4-BE49-F238E27FC236}">
                <a16:creationId xmlns:a16="http://schemas.microsoft.com/office/drawing/2014/main" id="{4DE173B8-59ED-4161-8A7F-0C94A787AD56}"/>
              </a:ext>
            </a:extLst>
          </p:cNvPr>
          <p:cNvCxnSpPr>
            <a:cxnSpLocks/>
            <a:stCxn id="12" idx="1"/>
          </p:cNvCxnSpPr>
          <p:nvPr/>
        </p:nvCxnSpPr>
        <p:spPr>
          <a:xfrm flipH="1">
            <a:off x="9993560" y="6298791"/>
            <a:ext cx="288032" cy="82364"/>
          </a:xfrm>
          <a:prstGeom prst="straightConnector1">
            <a:avLst/>
          </a:prstGeom>
          <a:ln w="19050" cap="flat" cmpd="sng" algn="ctr">
            <a:solidFill>
              <a:srgbClr val="62AB37"/>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pSp>
        <p:nvGrpSpPr>
          <p:cNvPr id="17" name="グループ化 16">
            <a:extLst>
              <a:ext uri="{FF2B5EF4-FFF2-40B4-BE49-F238E27FC236}">
                <a16:creationId xmlns:a16="http://schemas.microsoft.com/office/drawing/2014/main" id="{75AB9A12-6B8A-41F8-AFD1-69C81E3B5767}"/>
              </a:ext>
            </a:extLst>
          </p:cNvPr>
          <p:cNvGrpSpPr/>
          <p:nvPr/>
        </p:nvGrpSpPr>
        <p:grpSpPr>
          <a:xfrm>
            <a:off x="-54040" y="-6132"/>
            <a:ext cx="9960040" cy="266780"/>
            <a:chOff x="-54040" y="-6132"/>
            <a:chExt cx="9960040" cy="266780"/>
          </a:xfrm>
        </p:grpSpPr>
        <p:sp>
          <p:nvSpPr>
            <p:cNvPr id="18" name="正方形/長方形 17">
              <a:extLst>
                <a:ext uri="{FF2B5EF4-FFF2-40B4-BE49-F238E27FC236}">
                  <a16:creationId xmlns:a16="http://schemas.microsoft.com/office/drawing/2014/main" id="{9B118C52-4AD0-4F71-994D-0430B308DC4D}"/>
                </a:ext>
              </a:extLst>
            </p:cNvPr>
            <p:cNvSpPr/>
            <p:nvPr/>
          </p:nvSpPr>
          <p:spPr>
            <a:xfrm>
              <a:off x="0" y="0"/>
              <a:ext cx="9906000" cy="260648"/>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9" name="テキスト ボックス 18">
              <a:extLst>
                <a:ext uri="{FF2B5EF4-FFF2-40B4-BE49-F238E27FC236}">
                  <a16:creationId xmlns:a16="http://schemas.microsoft.com/office/drawing/2014/main" id="{B5BD180E-F22F-4A19-96B3-77CE6A238D8F}"/>
                </a:ext>
              </a:extLst>
            </p:cNvPr>
            <p:cNvSpPr txBox="1"/>
            <p:nvPr/>
          </p:nvSpPr>
          <p:spPr>
            <a:xfrm>
              <a:off x="-54040" y="-6132"/>
              <a:ext cx="8391416" cy="261610"/>
            </a:xfrm>
            <a:prstGeom prst="rect">
              <a:avLst/>
            </a:prstGeom>
            <a:noFill/>
          </p:spPr>
          <p:txBody>
            <a:bodyPr wrap="square" rtlCol="0">
              <a:spAutoFit/>
            </a:bodyPr>
            <a:lstStyle/>
            <a:p>
              <a:pPr algn="ctr"/>
              <a:r>
                <a:rPr lang="ja-JP" altLang="en-US" sz="1100" spc="-120" dirty="0">
                  <a:solidFill>
                    <a:schemeClr val="bg1"/>
                  </a:solidFill>
                  <a:latin typeface="+mn-ea"/>
                </a:rPr>
                <a:t>令和○年度「専修学校による地域産業中核的人材養成事業」企画提案書（専門学校と高等学校の有機的連携プログラムの開発・実証）</a:t>
              </a:r>
              <a:r>
                <a:rPr lang="en-US" altLang="ja-JP" sz="1100" spc="-120" dirty="0">
                  <a:solidFill>
                    <a:schemeClr val="bg1"/>
                  </a:solidFill>
                  <a:latin typeface="+mn-ea"/>
                </a:rPr>
                <a:t> </a:t>
              </a:r>
              <a:r>
                <a:rPr kumimoji="1" lang="en-US" altLang="ja-JP" sz="1100" spc="-120" dirty="0">
                  <a:solidFill>
                    <a:schemeClr val="bg1"/>
                  </a:solidFill>
                  <a:latin typeface="+mn-ea"/>
                </a:rPr>
                <a:t>(</a:t>
              </a:r>
              <a:fld id="{C22BDEFC-2EBD-4631-AC6E-1FA082F69B7C}" type="slidenum">
                <a:rPr kumimoji="1" lang="en-US" altLang="ja-JP" sz="1100" spc="-120" smtClean="0">
                  <a:solidFill>
                    <a:schemeClr val="bg1"/>
                  </a:solidFill>
                  <a:latin typeface="+mn-ea"/>
                </a:rPr>
                <a:pPr algn="ctr"/>
                <a:t>2</a:t>
              </a:fld>
              <a:r>
                <a:rPr lang="en-US" altLang="ja-JP" sz="1100" spc="-120" dirty="0">
                  <a:solidFill>
                    <a:schemeClr val="bg1"/>
                  </a:solidFill>
                  <a:latin typeface="+mn-ea"/>
                </a:rPr>
                <a:t>/19</a:t>
              </a:r>
              <a:r>
                <a:rPr kumimoji="1" lang="en-US" altLang="ja-JP" sz="1100" spc="-120" dirty="0">
                  <a:solidFill>
                    <a:schemeClr val="bg1"/>
                  </a:solidFill>
                  <a:latin typeface="+mn-ea"/>
                </a:rPr>
                <a:t>)</a:t>
              </a:r>
              <a:endParaRPr kumimoji="1" lang="ja-JP" altLang="en-US" sz="1100" spc="-120" dirty="0">
                <a:solidFill>
                  <a:schemeClr val="bg1"/>
                </a:solidFill>
                <a:latin typeface="+mn-ea"/>
              </a:endParaRPr>
            </a:p>
          </p:txBody>
        </p:sp>
      </p:grpSp>
    </p:spTree>
    <p:extLst>
      <p:ext uri="{BB962C8B-B14F-4D97-AF65-F5344CB8AC3E}">
        <p14:creationId xmlns:p14="http://schemas.microsoft.com/office/powerpoint/2010/main" val="1040644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128464" y="404664"/>
            <a:ext cx="4492613" cy="286891"/>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当該教育プログラムが必要な背景①</a:t>
            </a:r>
          </a:p>
        </p:txBody>
      </p:sp>
      <p:sp>
        <p:nvSpPr>
          <p:cNvPr id="9" name="テキスト ボックス 8"/>
          <p:cNvSpPr txBox="1"/>
          <p:nvPr/>
        </p:nvSpPr>
        <p:spPr>
          <a:xfrm>
            <a:off x="128464" y="2204864"/>
            <a:ext cx="9649072" cy="1938992"/>
          </a:xfrm>
          <a:prstGeom prst="rect">
            <a:avLst/>
          </a:prstGeom>
          <a:noFill/>
          <a:ln>
            <a:solidFill>
              <a:srgbClr val="3FA34D"/>
            </a:solidFill>
            <a:prstDash val="dash"/>
          </a:ln>
        </p:spPr>
        <p:txBody>
          <a:bodyPr wrap="square" rtlCol="0">
            <a:spAutoFit/>
          </a:bodyPr>
          <a:lstStyle/>
          <a:p>
            <a:endParaRPr lang="en-US" altLang="ja-JP" sz="1200" dirty="0">
              <a:solidFill>
                <a:srgbClr val="FFC000"/>
              </a:solidFill>
            </a:endParaRPr>
          </a:p>
          <a:p>
            <a:r>
              <a:rPr lang="ja-JP" altLang="en-US" sz="1200" dirty="0">
                <a:solidFill>
                  <a:srgbClr val="FFC000"/>
                </a:solidFill>
              </a:rPr>
              <a:t>▼様式自由</a:t>
            </a:r>
            <a:endParaRPr lang="en-US" altLang="ja-JP" sz="1200" dirty="0">
              <a:solidFill>
                <a:srgbClr val="FFC000"/>
              </a:solidFill>
            </a:endParaRPr>
          </a:p>
          <a:p>
            <a:endParaRPr lang="en-US" altLang="ja-JP" sz="1200" dirty="0">
              <a:solidFill>
                <a:srgbClr val="FFC000"/>
              </a:solidFill>
            </a:endParaRPr>
          </a:p>
          <a:p>
            <a:pPr marL="92075" indent="-92075"/>
            <a:r>
              <a:rPr lang="ja-JP" altLang="en-US" sz="1200" dirty="0">
                <a:solidFill>
                  <a:srgbClr val="FFC000"/>
                </a:solidFill>
              </a:rPr>
              <a:t>▼申請する分野や職種において、現在どの様な課題があるのか、その課題を踏まえたどの様な解決策が想定され、開発する高・専一貫のプログラムがその解決策にどの程度有効であるのかについての仮説を具体的なデータや根拠を示しながら記載する。</a:t>
            </a:r>
            <a:endParaRPr lang="en-US" altLang="ja-JP" sz="1200" dirty="0">
              <a:solidFill>
                <a:srgbClr val="FFC000"/>
              </a:solidFill>
            </a:endParaRPr>
          </a:p>
          <a:p>
            <a:endParaRPr lang="en-US" altLang="ja-JP" sz="1200" dirty="0">
              <a:solidFill>
                <a:srgbClr val="FFC000"/>
              </a:solidFill>
            </a:endParaRPr>
          </a:p>
          <a:p>
            <a:pPr marL="92075" indent="-92075"/>
            <a:r>
              <a:rPr lang="ja-JP" altLang="en-US" sz="1200" dirty="0">
                <a:solidFill>
                  <a:srgbClr val="FFC000"/>
                </a:solidFill>
                <a:latin typeface="+mn-ea"/>
              </a:rPr>
              <a:t>▼記載する文字は、</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１１ポイント以上とすること。ただし、記載すべき事項が多く、枠に入り切らない場合のみ文字のポイントを調整しても構わないが、極端に小さくならないよう注意すること。</a:t>
            </a:r>
          </a:p>
          <a:p>
            <a:endParaRPr lang="en-US" altLang="ja-JP" sz="1200" dirty="0">
              <a:solidFill>
                <a:srgbClr val="FFC000"/>
              </a:solidFill>
              <a:latin typeface="+mn-ea"/>
            </a:endParaRPr>
          </a:p>
          <a:p>
            <a:endParaRPr lang="ja-JP" altLang="en-US" sz="1200" dirty="0">
              <a:solidFill>
                <a:srgbClr val="FFC000"/>
              </a:solidFill>
            </a:endParaRPr>
          </a:p>
        </p:txBody>
      </p:sp>
      <p:grpSp>
        <p:nvGrpSpPr>
          <p:cNvPr id="7" name="グループ化 6">
            <a:extLst>
              <a:ext uri="{FF2B5EF4-FFF2-40B4-BE49-F238E27FC236}">
                <a16:creationId xmlns:a16="http://schemas.microsoft.com/office/drawing/2014/main" id="{061BE11E-24E6-4684-8B92-D8A1526CA6CE}"/>
              </a:ext>
            </a:extLst>
          </p:cNvPr>
          <p:cNvGrpSpPr/>
          <p:nvPr/>
        </p:nvGrpSpPr>
        <p:grpSpPr>
          <a:xfrm>
            <a:off x="-54040" y="-6132"/>
            <a:ext cx="9960040" cy="266780"/>
            <a:chOff x="-54040" y="-6132"/>
            <a:chExt cx="9960040" cy="266780"/>
          </a:xfrm>
        </p:grpSpPr>
        <p:sp>
          <p:nvSpPr>
            <p:cNvPr id="8" name="正方形/長方形 7">
              <a:extLst>
                <a:ext uri="{FF2B5EF4-FFF2-40B4-BE49-F238E27FC236}">
                  <a16:creationId xmlns:a16="http://schemas.microsoft.com/office/drawing/2014/main" id="{9FAD79D4-D33A-4815-90B8-DA1B258386CF}"/>
                </a:ext>
              </a:extLst>
            </p:cNvPr>
            <p:cNvSpPr/>
            <p:nvPr/>
          </p:nvSpPr>
          <p:spPr>
            <a:xfrm>
              <a:off x="0" y="0"/>
              <a:ext cx="9906000" cy="260648"/>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1" name="テキスト ボックス 10">
              <a:extLst>
                <a:ext uri="{FF2B5EF4-FFF2-40B4-BE49-F238E27FC236}">
                  <a16:creationId xmlns:a16="http://schemas.microsoft.com/office/drawing/2014/main" id="{0E86DBB5-51B9-49F4-BCA1-08DD0AD18D06}"/>
                </a:ext>
              </a:extLst>
            </p:cNvPr>
            <p:cNvSpPr txBox="1"/>
            <p:nvPr/>
          </p:nvSpPr>
          <p:spPr>
            <a:xfrm>
              <a:off x="-54040" y="-6132"/>
              <a:ext cx="8391416" cy="261610"/>
            </a:xfrm>
            <a:prstGeom prst="rect">
              <a:avLst/>
            </a:prstGeom>
            <a:noFill/>
          </p:spPr>
          <p:txBody>
            <a:bodyPr wrap="square" rtlCol="0">
              <a:spAutoFit/>
            </a:bodyPr>
            <a:lstStyle/>
            <a:p>
              <a:pPr algn="ctr"/>
              <a:r>
                <a:rPr lang="ja-JP" altLang="en-US" sz="1100" spc="-120" dirty="0">
                  <a:solidFill>
                    <a:schemeClr val="bg1"/>
                  </a:solidFill>
                  <a:latin typeface="+mn-ea"/>
                </a:rPr>
                <a:t>令和○年度「専修学校による地域産業中核的人材養成事業」企画提案書（専門学校と高等学校の有機的連携プログラムの開発・実証）</a:t>
              </a:r>
              <a:r>
                <a:rPr lang="en-US" altLang="ja-JP" sz="1100" spc="-120" dirty="0">
                  <a:solidFill>
                    <a:schemeClr val="bg1"/>
                  </a:solidFill>
                  <a:latin typeface="+mn-ea"/>
                </a:rPr>
                <a:t> </a:t>
              </a:r>
              <a:r>
                <a:rPr kumimoji="1" lang="en-US" altLang="ja-JP" sz="1100" spc="-120" dirty="0">
                  <a:solidFill>
                    <a:schemeClr val="bg1"/>
                  </a:solidFill>
                  <a:latin typeface="+mn-ea"/>
                </a:rPr>
                <a:t>(</a:t>
              </a:r>
              <a:fld id="{C22BDEFC-2EBD-4631-AC6E-1FA082F69B7C}" type="slidenum">
                <a:rPr kumimoji="1" lang="en-US" altLang="ja-JP" sz="1100" spc="-120" smtClean="0">
                  <a:solidFill>
                    <a:schemeClr val="bg1"/>
                  </a:solidFill>
                  <a:latin typeface="+mn-ea"/>
                </a:rPr>
                <a:pPr algn="ctr"/>
                <a:t>3</a:t>
              </a:fld>
              <a:r>
                <a:rPr lang="en-US" altLang="ja-JP" sz="1100" spc="-120" dirty="0">
                  <a:solidFill>
                    <a:schemeClr val="bg1"/>
                  </a:solidFill>
                  <a:latin typeface="+mn-ea"/>
                </a:rPr>
                <a:t>/19</a:t>
              </a:r>
              <a:r>
                <a:rPr kumimoji="1" lang="en-US" altLang="ja-JP" sz="1100" spc="-120" dirty="0">
                  <a:solidFill>
                    <a:schemeClr val="bg1"/>
                  </a:solidFill>
                  <a:latin typeface="+mn-ea"/>
                </a:rPr>
                <a:t>)</a:t>
              </a:r>
              <a:endParaRPr kumimoji="1" lang="ja-JP" altLang="en-US" sz="1100" spc="-120" dirty="0">
                <a:solidFill>
                  <a:schemeClr val="bg1"/>
                </a:solidFill>
                <a:latin typeface="+mn-ea"/>
              </a:endParaRPr>
            </a:p>
          </p:txBody>
        </p:sp>
      </p:grpSp>
    </p:spTree>
    <p:extLst>
      <p:ext uri="{BB962C8B-B14F-4D97-AF65-F5344CB8AC3E}">
        <p14:creationId xmlns:p14="http://schemas.microsoft.com/office/powerpoint/2010/main" val="392175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128464" y="404664"/>
            <a:ext cx="4492613" cy="286891"/>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当該教育プログラムが必要な背景②</a:t>
            </a:r>
          </a:p>
        </p:txBody>
      </p:sp>
      <p:sp>
        <p:nvSpPr>
          <p:cNvPr id="9" name="テキスト ボックス 8"/>
          <p:cNvSpPr txBox="1"/>
          <p:nvPr/>
        </p:nvSpPr>
        <p:spPr>
          <a:xfrm>
            <a:off x="128464" y="2204864"/>
            <a:ext cx="9649072" cy="1938992"/>
          </a:xfrm>
          <a:prstGeom prst="rect">
            <a:avLst/>
          </a:prstGeom>
          <a:noFill/>
          <a:ln>
            <a:solidFill>
              <a:srgbClr val="3FA34D"/>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▼様式自由</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申請する分野や職種において、現在どの様な課題があるのか、その課題を踏まえたどの様な解決策が想定され、開発する高・専一貫のプログラムがその解決策にどの程度有効であるのかについての仮説を具体的なデータや根拠を示しながら記載する。</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▼記載する文字は、</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MS</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ｺﾞｼｯｸ </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or </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ﾒｲﾘｵ　１１ポイント以上とすること。ただし、</a:t>
            </a:r>
            <a:r>
              <a:rPr lang="ja-JP" altLang="en-US" sz="1200" dirty="0">
                <a:solidFill>
                  <a:srgbClr val="FFC000"/>
                </a:solidFill>
                <a:latin typeface="+mn-ea"/>
              </a:rPr>
              <a:t>記載すべき事項</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が多く、枠に入り切らない場合のみ文字のポイントを調整しても構わないが、極端に小さくならないよう注意すること。</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endParaRPr>
          </a:p>
        </p:txBody>
      </p:sp>
      <p:grpSp>
        <p:nvGrpSpPr>
          <p:cNvPr id="7" name="グループ化 6">
            <a:extLst>
              <a:ext uri="{FF2B5EF4-FFF2-40B4-BE49-F238E27FC236}">
                <a16:creationId xmlns:a16="http://schemas.microsoft.com/office/drawing/2014/main" id="{CCEBFC39-1592-4E5E-A925-2C896A6EE37D}"/>
              </a:ext>
            </a:extLst>
          </p:cNvPr>
          <p:cNvGrpSpPr/>
          <p:nvPr/>
        </p:nvGrpSpPr>
        <p:grpSpPr>
          <a:xfrm>
            <a:off x="-54040" y="-6132"/>
            <a:ext cx="9960040" cy="266780"/>
            <a:chOff x="-54040" y="-6132"/>
            <a:chExt cx="9960040" cy="266780"/>
          </a:xfrm>
        </p:grpSpPr>
        <p:sp>
          <p:nvSpPr>
            <p:cNvPr id="8" name="正方形/長方形 7">
              <a:extLst>
                <a:ext uri="{FF2B5EF4-FFF2-40B4-BE49-F238E27FC236}">
                  <a16:creationId xmlns:a16="http://schemas.microsoft.com/office/drawing/2014/main" id="{0940093C-6288-43E0-9A31-5271817D0B76}"/>
                </a:ext>
              </a:extLst>
            </p:cNvPr>
            <p:cNvSpPr/>
            <p:nvPr/>
          </p:nvSpPr>
          <p:spPr>
            <a:xfrm>
              <a:off x="0" y="0"/>
              <a:ext cx="9906000" cy="260648"/>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1" name="テキスト ボックス 10">
              <a:extLst>
                <a:ext uri="{FF2B5EF4-FFF2-40B4-BE49-F238E27FC236}">
                  <a16:creationId xmlns:a16="http://schemas.microsoft.com/office/drawing/2014/main" id="{DF366F1A-3B46-4548-85FB-A98EDD7D2141}"/>
                </a:ext>
              </a:extLst>
            </p:cNvPr>
            <p:cNvSpPr txBox="1"/>
            <p:nvPr/>
          </p:nvSpPr>
          <p:spPr>
            <a:xfrm>
              <a:off x="-54040" y="-6132"/>
              <a:ext cx="8391416" cy="261610"/>
            </a:xfrm>
            <a:prstGeom prst="rect">
              <a:avLst/>
            </a:prstGeom>
            <a:noFill/>
          </p:spPr>
          <p:txBody>
            <a:bodyPr wrap="square" rtlCol="0">
              <a:spAutoFit/>
            </a:bodyPr>
            <a:lstStyle/>
            <a:p>
              <a:pPr algn="ctr"/>
              <a:r>
                <a:rPr lang="ja-JP" altLang="en-US" sz="1100" spc="-120" dirty="0">
                  <a:solidFill>
                    <a:schemeClr val="bg1"/>
                  </a:solidFill>
                  <a:latin typeface="+mn-ea"/>
                </a:rPr>
                <a:t>令和○年度「専修学校による地域産業中核的人材養成事業」企画提案書（専門学校と高等学校の有機的連携プログラムの開発・実証）</a:t>
              </a:r>
              <a:r>
                <a:rPr lang="en-US" altLang="ja-JP" sz="1100" spc="-120" dirty="0">
                  <a:solidFill>
                    <a:schemeClr val="bg1"/>
                  </a:solidFill>
                  <a:latin typeface="+mn-ea"/>
                </a:rPr>
                <a:t> </a:t>
              </a:r>
              <a:r>
                <a:rPr kumimoji="1" lang="en-US" altLang="ja-JP" sz="1100" spc="-120" dirty="0">
                  <a:solidFill>
                    <a:schemeClr val="bg1"/>
                  </a:solidFill>
                  <a:latin typeface="+mn-ea"/>
                </a:rPr>
                <a:t>(</a:t>
              </a:r>
              <a:fld id="{C22BDEFC-2EBD-4631-AC6E-1FA082F69B7C}" type="slidenum">
                <a:rPr kumimoji="1" lang="en-US" altLang="ja-JP" sz="1100" spc="-120" smtClean="0">
                  <a:solidFill>
                    <a:schemeClr val="bg1"/>
                  </a:solidFill>
                  <a:latin typeface="+mn-ea"/>
                </a:rPr>
                <a:pPr algn="ctr"/>
                <a:t>4</a:t>
              </a:fld>
              <a:r>
                <a:rPr lang="en-US" altLang="ja-JP" sz="1100" spc="-120" dirty="0">
                  <a:solidFill>
                    <a:schemeClr val="bg1"/>
                  </a:solidFill>
                  <a:latin typeface="+mn-ea"/>
                </a:rPr>
                <a:t>/19</a:t>
              </a:r>
              <a:r>
                <a:rPr kumimoji="1" lang="en-US" altLang="ja-JP" sz="1100" spc="-120" dirty="0">
                  <a:solidFill>
                    <a:schemeClr val="bg1"/>
                  </a:solidFill>
                  <a:latin typeface="+mn-ea"/>
                </a:rPr>
                <a:t>)</a:t>
              </a:r>
              <a:endParaRPr kumimoji="1" lang="ja-JP" altLang="en-US" sz="1100" spc="-120" dirty="0">
                <a:solidFill>
                  <a:schemeClr val="bg1"/>
                </a:solidFill>
                <a:latin typeface="+mn-ea"/>
              </a:endParaRPr>
            </a:p>
          </p:txBody>
        </p:sp>
      </p:grpSp>
    </p:spTree>
    <p:extLst>
      <p:ext uri="{BB962C8B-B14F-4D97-AF65-F5344CB8AC3E}">
        <p14:creationId xmlns:p14="http://schemas.microsoft.com/office/powerpoint/2010/main" val="9280932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9" y="333795"/>
            <a:ext cx="5212693" cy="358901"/>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開発する高・専一貫の教育プログラムの概要①</a:t>
            </a:r>
          </a:p>
        </p:txBody>
      </p:sp>
      <p:sp>
        <p:nvSpPr>
          <p:cNvPr id="8" name="テキスト ボックス 7"/>
          <p:cNvSpPr txBox="1"/>
          <p:nvPr/>
        </p:nvSpPr>
        <p:spPr>
          <a:xfrm>
            <a:off x="704528" y="1988840"/>
            <a:ext cx="8280000" cy="2308324"/>
          </a:xfrm>
          <a:prstGeom prst="rect">
            <a:avLst/>
          </a:prstGeom>
          <a:noFill/>
          <a:ln>
            <a:solidFill>
              <a:srgbClr val="3FA34D"/>
            </a:solidFill>
            <a:prstDash val="dash"/>
          </a:ln>
        </p:spPr>
        <p:txBody>
          <a:bodyPr wrap="square" rtlCol="0">
            <a:spAutoFit/>
          </a:bodyPr>
          <a:lstStyle/>
          <a:p>
            <a:endParaRPr lang="en-US" altLang="ja-JP" sz="1200" dirty="0">
              <a:solidFill>
                <a:srgbClr val="FFC000"/>
              </a:solidFill>
              <a:latin typeface="+mn-ea"/>
            </a:endParaRPr>
          </a:p>
          <a:p>
            <a:r>
              <a:rPr lang="ja-JP" altLang="en-US" sz="1200" dirty="0">
                <a:solidFill>
                  <a:srgbClr val="FFC000"/>
                </a:solidFill>
                <a:latin typeface="+mn-ea"/>
              </a:rPr>
              <a:t>▼様式自由</a:t>
            </a:r>
            <a:endParaRPr lang="en-US" altLang="ja-JP" sz="1200" dirty="0">
              <a:solidFill>
                <a:srgbClr val="FFC000"/>
              </a:solidFill>
              <a:latin typeface="+mn-ea"/>
            </a:endParaRPr>
          </a:p>
          <a:p>
            <a:endParaRPr lang="en-US" altLang="ja-JP" sz="1200" dirty="0">
              <a:solidFill>
                <a:srgbClr val="FFC000"/>
              </a:solidFill>
              <a:latin typeface="+mn-ea"/>
            </a:endParaRPr>
          </a:p>
          <a:p>
            <a:r>
              <a:rPr lang="ja-JP" altLang="en-US" sz="1200" dirty="0">
                <a:solidFill>
                  <a:srgbClr val="FFC000"/>
                </a:solidFill>
                <a:latin typeface="+mn-ea"/>
              </a:rPr>
              <a:t>▼開発する高・専一貫の教育プログラムの全体像を具体的かつ簡潔に記載すること。</a:t>
            </a:r>
            <a:endParaRPr lang="en-US" altLang="ja-JP" sz="1200" dirty="0">
              <a:solidFill>
                <a:srgbClr val="FFC000"/>
              </a:solidFill>
              <a:latin typeface="+mn-ea"/>
            </a:endParaRPr>
          </a:p>
          <a:p>
            <a:r>
              <a:rPr lang="ja-JP" altLang="en-US" sz="1200" dirty="0">
                <a:solidFill>
                  <a:srgbClr val="FFC000"/>
                </a:solidFill>
                <a:latin typeface="+mn-ea"/>
              </a:rPr>
              <a:t>　</a:t>
            </a:r>
            <a:endParaRPr lang="en-US" altLang="ja-JP" sz="1200" dirty="0">
              <a:solidFill>
                <a:srgbClr val="FFC000"/>
              </a:solidFill>
              <a:latin typeface="+mn-ea"/>
            </a:endParaRPr>
          </a:p>
          <a:p>
            <a:pPr marL="92075" indent="-92075"/>
            <a:r>
              <a:rPr lang="ja-JP" altLang="en-US" sz="1200" dirty="0">
                <a:solidFill>
                  <a:srgbClr val="FFC000"/>
                </a:solidFill>
                <a:latin typeface="+mn-ea"/>
              </a:rPr>
              <a:t>▼これまで提案者が実施してきた既存の教育内容や、他の教育機関又は民間教育事業者が実施している既存の教育内容では背景で示した人材育成に対応できない理由を明確に記載するとともに、開発する教育プログラムがどのような点で課題を解決することが可能であるのかを記載すること。</a:t>
            </a:r>
            <a:endParaRPr lang="en-US" altLang="ja-JP" sz="1200" dirty="0">
              <a:solidFill>
                <a:srgbClr val="FFC000"/>
              </a:solidFill>
              <a:latin typeface="+mn-ea"/>
            </a:endParaRPr>
          </a:p>
          <a:p>
            <a:pPr marL="92075" indent="-92075"/>
            <a:endParaRPr lang="en-US" altLang="ja-JP" sz="1200" dirty="0">
              <a:solidFill>
                <a:srgbClr val="FFC000"/>
              </a:solidFill>
              <a:latin typeface="+mn-ea"/>
            </a:endParaRPr>
          </a:p>
          <a:p>
            <a:pPr marL="92075" indent="-92075"/>
            <a:r>
              <a:rPr lang="ja-JP" altLang="en-US" sz="1200" dirty="0">
                <a:solidFill>
                  <a:srgbClr val="FFC000"/>
                </a:solidFill>
                <a:latin typeface="+mn-ea"/>
              </a:rPr>
              <a:t>▼記載する文字は、</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１１ポイント以上とすること。ただし、記載すべき事項が多く、枠に入り切らない場合のみ文字のポイントを調整しても構わないが、極端に小さくならないよう注意すること。</a:t>
            </a:r>
          </a:p>
          <a:p>
            <a:endParaRPr lang="en-US" altLang="ja-JP" sz="1200" dirty="0">
              <a:solidFill>
                <a:srgbClr val="FFC000"/>
              </a:solidFill>
              <a:latin typeface="+mn-ea"/>
            </a:endParaRPr>
          </a:p>
        </p:txBody>
      </p:sp>
      <p:grpSp>
        <p:nvGrpSpPr>
          <p:cNvPr id="9" name="グループ化 8">
            <a:extLst>
              <a:ext uri="{FF2B5EF4-FFF2-40B4-BE49-F238E27FC236}">
                <a16:creationId xmlns:a16="http://schemas.microsoft.com/office/drawing/2014/main" id="{0116B583-3B7E-4C51-B188-A779D38B4118}"/>
              </a:ext>
            </a:extLst>
          </p:cNvPr>
          <p:cNvGrpSpPr/>
          <p:nvPr/>
        </p:nvGrpSpPr>
        <p:grpSpPr>
          <a:xfrm>
            <a:off x="-54040" y="-6132"/>
            <a:ext cx="9960040" cy="266780"/>
            <a:chOff x="-54040" y="-6132"/>
            <a:chExt cx="9960040" cy="266780"/>
          </a:xfrm>
        </p:grpSpPr>
        <p:sp>
          <p:nvSpPr>
            <p:cNvPr id="10" name="正方形/長方形 9">
              <a:extLst>
                <a:ext uri="{FF2B5EF4-FFF2-40B4-BE49-F238E27FC236}">
                  <a16:creationId xmlns:a16="http://schemas.microsoft.com/office/drawing/2014/main" id="{7F3AA6C8-2F2A-4BB8-BC6A-49871DD23BAB}"/>
                </a:ext>
              </a:extLst>
            </p:cNvPr>
            <p:cNvSpPr/>
            <p:nvPr/>
          </p:nvSpPr>
          <p:spPr>
            <a:xfrm>
              <a:off x="0" y="0"/>
              <a:ext cx="9906000" cy="260648"/>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1" name="テキスト ボックス 10">
              <a:extLst>
                <a:ext uri="{FF2B5EF4-FFF2-40B4-BE49-F238E27FC236}">
                  <a16:creationId xmlns:a16="http://schemas.microsoft.com/office/drawing/2014/main" id="{26301EC5-4542-40FC-973F-FE4B281C886B}"/>
                </a:ext>
              </a:extLst>
            </p:cNvPr>
            <p:cNvSpPr txBox="1"/>
            <p:nvPr/>
          </p:nvSpPr>
          <p:spPr>
            <a:xfrm>
              <a:off x="-54040" y="-6132"/>
              <a:ext cx="8391416" cy="261610"/>
            </a:xfrm>
            <a:prstGeom prst="rect">
              <a:avLst/>
            </a:prstGeom>
            <a:noFill/>
          </p:spPr>
          <p:txBody>
            <a:bodyPr wrap="square" rtlCol="0">
              <a:spAutoFit/>
            </a:bodyPr>
            <a:lstStyle/>
            <a:p>
              <a:pPr algn="ctr"/>
              <a:r>
                <a:rPr lang="ja-JP" altLang="en-US" sz="1100" spc="-120" dirty="0">
                  <a:solidFill>
                    <a:schemeClr val="bg1"/>
                  </a:solidFill>
                  <a:latin typeface="+mn-ea"/>
                </a:rPr>
                <a:t>令和○年度「専修学校による地域産業中核的人材養成事業」企画提案書（専門学校と高等学校の有機的連携プログラムの開発・実証）</a:t>
              </a:r>
              <a:r>
                <a:rPr lang="en-US" altLang="ja-JP" sz="1100" spc="-120" dirty="0">
                  <a:solidFill>
                    <a:schemeClr val="bg1"/>
                  </a:solidFill>
                  <a:latin typeface="+mn-ea"/>
                </a:rPr>
                <a:t> </a:t>
              </a:r>
              <a:r>
                <a:rPr kumimoji="1" lang="en-US" altLang="ja-JP" sz="1100" spc="-120" dirty="0">
                  <a:solidFill>
                    <a:schemeClr val="bg1"/>
                  </a:solidFill>
                  <a:latin typeface="+mn-ea"/>
                </a:rPr>
                <a:t>(</a:t>
              </a:r>
              <a:fld id="{C22BDEFC-2EBD-4631-AC6E-1FA082F69B7C}" type="slidenum">
                <a:rPr kumimoji="1" lang="en-US" altLang="ja-JP" sz="1100" spc="-120" smtClean="0">
                  <a:solidFill>
                    <a:schemeClr val="bg1"/>
                  </a:solidFill>
                  <a:latin typeface="+mn-ea"/>
                </a:rPr>
                <a:pPr algn="ctr"/>
                <a:t>5</a:t>
              </a:fld>
              <a:r>
                <a:rPr lang="en-US" altLang="ja-JP" sz="1100" spc="-120" dirty="0">
                  <a:solidFill>
                    <a:schemeClr val="bg1"/>
                  </a:solidFill>
                  <a:latin typeface="+mn-ea"/>
                </a:rPr>
                <a:t>/19</a:t>
              </a:r>
              <a:r>
                <a:rPr kumimoji="1" lang="en-US" altLang="ja-JP" sz="1100" spc="-120" dirty="0">
                  <a:solidFill>
                    <a:schemeClr val="bg1"/>
                  </a:solidFill>
                  <a:latin typeface="+mn-ea"/>
                </a:rPr>
                <a:t>)</a:t>
              </a:r>
              <a:endParaRPr kumimoji="1" lang="ja-JP" altLang="en-US" sz="1100" spc="-120" dirty="0">
                <a:solidFill>
                  <a:schemeClr val="bg1"/>
                </a:solidFill>
                <a:latin typeface="+mn-ea"/>
              </a:endParaRPr>
            </a:p>
          </p:txBody>
        </p:sp>
      </p:grpSp>
    </p:spTree>
    <p:extLst>
      <p:ext uri="{BB962C8B-B14F-4D97-AF65-F5344CB8AC3E}">
        <p14:creationId xmlns:p14="http://schemas.microsoft.com/office/powerpoint/2010/main" val="1720442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9" y="333795"/>
            <a:ext cx="5212693" cy="358901"/>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開発する高・専一貫の教育プログラムの概要②</a:t>
            </a:r>
          </a:p>
        </p:txBody>
      </p:sp>
      <p:sp>
        <p:nvSpPr>
          <p:cNvPr id="8" name="テキスト ボックス 7"/>
          <p:cNvSpPr txBox="1"/>
          <p:nvPr/>
        </p:nvSpPr>
        <p:spPr>
          <a:xfrm>
            <a:off x="63898" y="593447"/>
            <a:ext cx="9433048" cy="830997"/>
          </a:xfrm>
          <a:prstGeom prst="rect">
            <a:avLst/>
          </a:prstGeom>
          <a:noFill/>
          <a:ln>
            <a:no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▼様式自由</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▼前項の概要を下記の例を参考に図示すること。</a:t>
            </a: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p:txBody>
      </p:sp>
      <p:sp>
        <p:nvSpPr>
          <p:cNvPr id="2" name="正方形/長方形 1"/>
          <p:cNvSpPr/>
          <p:nvPr/>
        </p:nvSpPr>
        <p:spPr>
          <a:xfrm>
            <a:off x="632520" y="1268760"/>
            <a:ext cx="8856984" cy="54006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 name="表 2"/>
          <p:cNvGraphicFramePr>
            <a:graphicFrameLocks noGrp="1"/>
          </p:cNvGraphicFramePr>
          <p:nvPr>
            <p:extLst>
              <p:ext uri="{D42A27DB-BD31-4B8C-83A1-F6EECF244321}">
                <p14:modId xmlns:p14="http://schemas.microsoft.com/office/powerpoint/2010/main" val="2320766897"/>
              </p:ext>
            </p:extLst>
          </p:nvPr>
        </p:nvGraphicFramePr>
        <p:xfrm>
          <a:off x="951306" y="4208476"/>
          <a:ext cx="4330977" cy="481723"/>
        </p:xfrm>
        <a:graphic>
          <a:graphicData uri="http://schemas.openxmlformats.org/drawingml/2006/table">
            <a:tbl>
              <a:tblPr firstRow="1" bandRow="1">
                <a:tableStyleId>{5C22544A-7EE6-4342-B048-85BDC9FD1C3A}</a:tableStyleId>
              </a:tblPr>
              <a:tblGrid>
                <a:gridCol w="1443659">
                  <a:extLst>
                    <a:ext uri="{9D8B030D-6E8A-4147-A177-3AD203B41FA5}">
                      <a16:colId xmlns:a16="http://schemas.microsoft.com/office/drawing/2014/main" val="1792040594"/>
                    </a:ext>
                  </a:extLst>
                </a:gridCol>
                <a:gridCol w="1443659">
                  <a:extLst>
                    <a:ext uri="{9D8B030D-6E8A-4147-A177-3AD203B41FA5}">
                      <a16:colId xmlns:a16="http://schemas.microsoft.com/office/drawing/2014/main" val="1899717969"/>
                    </a:ext>
                  </a:extLst>
                </a:gridCol>
                <a:gridCol w="1443659">
                  <a:extLst>
                    <a:ext uri="{9D8B030D-6E8A-4147-A177-3AD203B41FA5}">
                      <a16:colId xmlns:a16="http://schemas.microsoft.com/office/drawing/2014/main" val="3397962294"/>
                    </a:ext>
                  </a:extLst>
                </a:gridCol>
              </a:tblGrid>
              <a:tr h="481723">
                <a:tc>
                  <a:txBody>
                    <a:bodyPr/>
                    <a:lstStyle/>
                    <a:p>
                      <a:pPr algn="ctr"/>
                      <a:r>
                        <a:rPr kumimoji="1" lang="ja-JP" altLang="en-US" sz="1200" b="0" dirty="0">
                          <a:solidFill>
                            <a:schemeClr val="tx1"/>
                          </a:solidFill>
                        </a:rPr>
                        <a:t>高校</a:t>
                      </a:r>
                      <a:r>
                        <a:rPr kumimoji="1" lang="en-US" altLang="ja-JP" sz="1200" b="0" dirty="0">
                          <a:solidFill>
                            <a:schemeClr val="tx1"/>
                          </a:solidFill>
                        </a:rPr>
                        <a:t>1</a:t>
                      </a:r>
                      <a:r>
                        <a:rPr kumimoji="1" lang="ja-JP" altLang="en-US" sz="1200" b="0" dirty="0">
                          <a:solidFill>
                            <a:schemeClr val="tx1"/>
                          </a:solidFill>
                        </a:rPr>
                        <a:t>年生</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ja-JP" altLang="en-US" sz="1200" b="0" dirty="0">
                          <a:solidFill>
                            <a:schemeClr val="tx1"/>
                          </a:solidFill>
                        </a:rPr>
                        <a:t>高校</a:t>
                      </a:r>
                      <a:r>
                        <a:rPr kumimoji="1" lang="en-US" altLang="ja-JP" sz="1200" b="0" dirty="0">
                          <a:solidFill>
                            <a:schemeClr val="tx1"/>
                          </a:solidFill>
                        </a:rPr>
                        <a:t>2</a:t>
                      </a:r>
                      <a:r>
                        <a:rPr kumimoji="1" lang="ja-JP" altLang="en-US" sz="1200" b="0" dirty="0">
                          <a:solidFill>
                            <a:schemeClr val="tx1"/>
                          </a:solidFill>
                        </a:rPr>
                        <a:t>年生</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ja-JP" altLang="en-US" sz="1200" b="0" dirty="0">
                          <a:solidFill>
                            <a:schemeClr val="tx1"/>
                          </a:solidFill>
                        </a:rPr>
                        <a:t>高校</a:t>
                      </a:r>
                      <a:r>
                        <a:rPr kumimoji="1" lang="en-US" altLang="ja-JP" sz="1200" b="0" dirty="0">
                          <a:solidFill>
                            <a:schemeClr val="tx1"/>
                          </a:solidFill>
                        </a:rPr>
                        <a:t>3</a:t>
                      </a:r>
                      <a:r>
                        <a:rPr kumimoji="1" lang="ja-JP" altLang="en-US" sz="1200" b="0" dirty="0">
                          <a:solidFill>
                            <a:schemeClr val="tx1"/>
                          </a:solidFill>
                        </a:rPr>
                        <a:t>年生</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019453071"/>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2255535306"/>
              </p:ext>
            </p:extLst>
          </p:nvPr>
        </p:nvGraphicFramePr>
        <p:xfrm>
          <a:off x="6100934" y="4190486"/>
          <a:ext cx="3172544" cy="517702"/>
        </p:xfrm>
        <a:graphic>
          <a:graphicData uri="http://schemas.openxmlformats.org/drawingml/2006/table">
            <a:tbl>
              <a:tblPr firstRow="1" bandRow="1">
                <a:tableStyleId>{5C22544A-7EE6-4342-B048-85BDC9FD1C3A}</a:tableStyleId>
              </a:tblPr>
              <a:tblGrid>
                <a:gridCol w="1586272">
                  <a:extLst>
                    <a:ext uri="{9D8B030D-6E8A-4147-A177-3AD203B41FA5}">
                      <a16:colId xmlns:a16="http://schemas.microsoft.com/office/drawing/2014/main" val="260074278"/>
                    </a:ext>
                  </a:extLst>
                </a:gridCol>
                <a:gridCol w="1586272">
                  <a:extLst>
                    <a:ext uri="{9D8B030D-6E8A-4147-A177-3AD203B41FA5}">
                      <a16:colId xmlns:a16="http://schemas.microsoft.com/office/drawing/2014/main" val="1856537863"/>
                    </a:ext>
                  </a:extLst>
                </a:gridCol>
              </a:tblGrid>
              <a:tr h="517702">
                <a:tc>
                  <a:txBody>
                    <a:bodyPr/>
                    <a:lstStyle/>
                    <a:p>
                      <a:pPr algn="ctr"/>
                      <a:r>
                        <a:rPr kumimoji="1" lang="ja-JP" altLang="en-US" sz="1200" b="0" dirty="0">
                          <a:solidFill>
                            <a:schemeClr val="tx1"/>
                          </a:solidFill>
                        </a:rPr>
                        <a:t>専門学校</a:t>
                      </a:r>
                      <a:r>
                        <a:rPr kumimoji="1" lang="en-US" altLang="ja-JP" sz="1200" b="0" dirty="0">
                          <a:solidFill>
                            <a:schemeClr val="tx1"/>
                          </a:solidFill>
                        </a:rPr>
                        <a:t>1</a:t>
                      </a:r>
                      <a:r>
                        <a:rPr kumimoji="1" lang="ja-JP" altLang="en-US" sz="1200" b="0" dirty="0">
                          <a:solidFill>
                            <a:schemeClr val="tx1"/>
                          </a:solidFill>
                        </a:rPr>
                        <a:t>年生</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ja-JP" altLang="en-US" sz="1200" b="0" dirty="0">
                          <a:solidFill>
                            <a:schemeClr val="tx1"/>
                          </a:solidFill>
                        </a:rPr>
                        <a:t>専門学校</a:t>
                      </a:r>
                      <a:r>
                        <a:rPr kumimoji="1" lang="en-US" altLang="ja-JP" sz="1200" b="0" dirty="0">
                          <a:solidFill>
                            <a:schemeClr val="tx1"/>
                          </a:solidFill>
                        </a:rPr>
                        <a:t>2</a:t>
                      </a:r>
                      <a:r>
                        <a:rPr kumimoji="1" lang="ja-JP" altLang="en-US" sz="1200" b="0" dirty="0">
                          <a:solidFill>
                            <a:schemeClr val="tx1"/>
                          </a:solidFill>
                        </a:rPr>
                        <a:t>年生</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16372667"/>
                  </a:ext>
                </a:extLst>
              </a:tr>
            </a:tbl>
          </a:graphicData>
        </a:graphic>
      </p:graphicFrame>
      <p:sp>
        <p:nvSpPr>
          <p:cNvPr id="16" name="正方形/長方形 15"/>
          <p:cNvSpPr/>
          <p:nvPr/>
        </p:nvSpPr>
        <p:spPr>
          <a:xfrm>
            <a:off x="6100934" y="5955248"/>
            <a:ext cx="3172544" cy="113987"/>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grpSp>
        <p:nvGrpSpPr>
          <p:cNvPr id="32" name="グループ化 31"/>
          <p:cNvGrpSpPr/>
          <p:nvPr/>
        </p:nvGrpSpPr>
        <p:grpSpPr>
          <a:xfrm>
            <a:off x="816731" y="5014364"/>
            <a:ext cx="4443092" cy="1061139"/>
            <a:chOff x="816732" y="4857427"/>
            <a:chExt cx="4443092" cy="1061139"/>
          </a:xfrm>
        </p:grpSpPr>
        <p:sp>
          <p:nvSpPr>
            <p:cNvPr id="14" name="正方形/長方形 13"/>
            <p:cNvSpPr/>
            <p:nvPr/>
          </p:nvSpPr>
          <p:spPr>
            <a:xfrm>
              <a:off x="816732" y="4909329"/>
              <a:ext cx="1543980" cy="1009237"/>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15" name="正方形/長方形 14"/>
            <p:cNvSpPr/>
            <p:nvPr/>
          </p:nvSpPr>
          <p:spPr>
            <a:xfrm>
              <a:off x="2112876" y="5618239"/>
              <a:ext cx="3146948" cy="300327"/>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1" name="正方形/長方形 20"/>
            <p:cNvSpPr/>
            <p:nvPr/>
          </p:nvSpPr>
          <p:spPr>
            <a:xfrm>
              <a:off x="924078" y="4857427"/>
              <a:ext cx="1684385" cy="1009237"/>
            </a:xfrm>
            <a:prstGeom prst="rect">
              <a:avLst/>
            </a:prstGeom>
            <a:no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kumimoji="1" lang="ja-JP" altLang="en-US" sz="1050" b="1" dirty="0">
                  <a:solidFill>
                    <a:schemeClr val="bg1"/>
                  </a:solidFill>
                </a:rPr>
                <a:t>早期から育成すべき</a:t>
              </a:r>
              <a:endParaRPr kumimoji="1" lang="en-US" altLang="ja-JP" sz="1050" b="1" dirty="0">
                <a:solidFill>
                  <a:schemeClr val="bg1"/>
                </a:solidFill>
              </a:endParaRPr>
            </a:p>
            <a:p>
              <a:r>
                <a:rPr kumimoji="1" lang="ja-JP" altLang="en-US" sz="1050" b="1" dirty="0">
                  <a:solidFill>
                    <a:schemeClr val="bg1"/>
                  </a:solidFill>
                </a:rPr>
                <a:t>基礎的素養の育成</a:t>
              </a:r>
            </a:p>
          </p:txBody>
        </p:sp>
      </p:grpSp>
      <p:grpSp>
        <p:nvGrpSpPr>
          <p:cNvPr id="34" name="グループ化 33"/>
          <p:cNvGrpSpPr/>
          <p:nvPr/>
        </p:nvGrpSpPr>
        <p:grpSpPr>
          <a:xfrm>
            <a:off x="2451511" y="4996781"/>
            <a:ext cx="2808312" cy="452717"/>
            <a:chOff x="2451512" y="4839844"/>
            <a:chExt cx="2808312" cy="452717"/>
          </a:xfrm>
        </p:grpSpPr>
        <p:sp>
          <p:nvSpPr>
            <p:cNvPr id="18" name="正方形/長方形 17"/>
            <p:cNvSpPr/>
            <p:nvPr/>
          </p:nvSpPr>
          <p:spPr>
            <a:xfrm>
              <a:off x="2451512" y="4909329"/>
              <a:ext cx="2808312" cy="300327"/>
            </a:xfrm>
            <a:prstGeom prst="rect">
              <a:avLst/>
            </a:prstGeom>
            <a:solidFill>
              <a:schemeClr val="accent1"/>
            </a:solidFill>
            <a:ln>
              <a:solidFill>
                <a:schemeClr val="accent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2" name="正方形/長方形 21"/>
            <p:cNvSpPr/>
            <p:nvPr/>
          </p:nvSpPr>
          <p:spPr>
            <a:xfrm>
              <a:off x="3080474" y="4839844"/>
              <a:ext cx="1684385" cy="452717"/>
            </a:xfrm>
            <a:prstGeom prst="rect">
              <a:avLst/>
            </a:prstGeom>
            <a:no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kumimoji="1" lang="ja-JP" altLang="en-US" sz="1050" b="1" dirty="0">
                  <a:solidFill>
                    <a:schemeClr val="bg1"/>
                  </a:solidFill>
                </a:rPr>
                <a:t>専門力の基礎を養成</a:t>
              </a:r>
            </a:p>
          </p:txBody>
        </p:sp>
      </p:grpSp>
      <p:grpSp>
        <p:nvGrpSpPr>
          <p:cNvPr id="33" name="グループ化 32"/>
          <p:cNvGrpSpPr/>
          <p:nvPr/>
        </p:nvGrpSpPr>
        <p:grpSpPr>
          <a:xfrm>
            <a:off x="2451511" y="5375633"/>
            <a:ext cx="3392295" cy="452717"/>
            <a:chOff x="2451512" y="5218696"/>
            <a:chExt cx="3392295" cy="452717"/>
          </a:xfrm>
        </p:grpSpPr>
        <p:sp>
          <p:nvSpPr>
            <p:cNvPr id="17" name="正方形/長方形 16"/>
            <p:cNvSpPr/>
            <p:nvPr/>
          </p:nvSpPr>
          <p:spPr>
            <a:xfrm>
              <a:off x="2451512" y="5270494"/>
              <a:ext cx="2808312" cy="300327"/>
            </a:xfrm>
            <a:prstGeom prst="rect">
              <a:avLst/>
            </a:prstGeom>
            <a:solidFill>
              <a:srgbClr val="FF7C80"/>
            </a:solidFill>
            <a:ln>
              <a:solidFill>
                <a:srgbClr val="FF7C8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3" name="正方形/長方形 22"/>
            <p:cNvSpPr/>
            <p:nvPr/>
          </p:nvSpPr>
          <p:spPr>
            <a:xfrm>
              <a:off x="2713322" y="5218696"/>
              <a:ext cx="3130485" cy="452717"/>
            </a:xfrm>
            <a:prstGeom prst="rect">
              <a:avLst/>
            </a:prstGeom>
            <a:no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kumimoji="1" lang="ja-JP" altLang="en-US" sz="1050" b="1" dirty="0">
                  <a:solidFill>
                    <a:schemeClr val="bg1"/>
                  </a:solidFill>
                </a:rPr>
                <a:t>社会人とのしての汎用的能力を養成</a:t>
              </a:r>
            </a:p>
          </p:txBody>
        </p:sp>
      </p:grpSp>
      <p:grpSp>
        <p:nvGrpSpPr>
          <p:cNvPr id="36" name="グループ化 35"/>
          <p:cNvGrpSpPr/>
          <p:nvPr/>
        </p:nvGrpSpPr>
        <p:grpSpPr>
          <a:xfrm>
            <a:off x="6100934" y="5563072"/>
            <a:ext cx="3396012" cy="452717"/>
            <a:chOff x="6100935" y="5406135"/>
            <a:chExt cx="3396012" cy="452717"/>
          </a:xfrm>
        </p:grpSpPr>
        <p:sp>
          <p:nvSpPr>
            <p:cNvPr id="19" name="正方形/長方形 18"/>
            <p:cNvSpPr/>
            <p:nvPr/>
          </p:nvSpPr>
          <p:spPr>
            <a:xfrm>
              <a:off x="6100935" y="5494185"/>
              <a:ext cx="3172544" cy="248108"/>
            </a:xfrm>
            <a:prstGeom prst="rect">
              <a:avLst/>
            </a:prstGeom>
            <a:solidFill>
              <a:srgbClr val="FF7C80"/>
            </a:solidFill>
            <a:ln>
              <a:solidFill>
                <a:srgbClr val="FF7C8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4" name="正方形/長方形 23"/>
            <p:cNvSpPr/>
            <p:nvPr/>
          </p:nvSpPr>
          <p:spPr>
            <a:xfrm>
              <a:off x="6366462" y="5406135"/>
              <a:ext cx="3130485" cy="452717"/>
            </a:xfrm>
            <a:prstGeom prst="rect">
              <a:avLst/>
            </a:prstGeom>
            <a:no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kumimoji="1" lang="ja-JP" altLang="en-US" sz="1050" b="1" dirty="0">
                  <a:solidFill>
                    <a:schemeClr val="bg1"/>
                  </a:solidFill>
                </a:rPr>
                <a:t>社会人とのしての汎用的能力を養成</a:t>
              </a:r>
            </a:p>
          </p:txBody>
        </p:sp>
      </p:grpSp>
      <p:grpSp>
        <p:nvGrpSpPr>
          <p:cNvPr id="35" name="グループ化 34"/>
          <p:cNvGrpSpPr/>
          <p:nvPr/>
        </p:nvGrpSpPr>
        <p:grpSpPr>
          <a:xfrm>
            <a:off x="6100934" y="5058332"/>
            <a:ext cx="3172544" cy="543659"/>
            <a:chOff x="6100935" y="4901395"/>
            <a:chExt cx="3172544" cy="543659"/>
          </a:xfrm>
        </p:grpSpPr>
        <p:sp>
          <p:nvSpPr>
            <p:cNvPr id="20" name="正方形/長方形 19"/>
            <p:cNvSpPr/>
            <p:nvPr/>
          </p:nvSpPr>
          <p:spPr>
            <a:xfrm>
              <a:off x="6100935" y="4901395"/>
              <a:ext cx="3172544" cy="536773"/>
            </a:xfrm>
            <a:prstGeom prst="rect">
              <a:avLst/>
            </a:prstGeom>
            <a:solidFill>
              <a:schemeClr val="accent1"/>
            </a:solidFill>
            <a:ln>
              <a:solidFill>
                <a:schemeClr val="accent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5" name="正方形/長方形 24"/>
            <p:cNvSpPr/>
            <p:nvPr/>
          </p:nvSpPr>
          <p:spPr>
            <a:xfrm>
              <a:off x="6927249" y="4992337"/>
              <a:ext cx="1684385" cy="452717"/>
            </a:xfrm>
            <a:prstGeom prst="rect">
              <a:avLst/>
            </a:prstGeom>
            <a:no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kumimoji="1" lang="ja-JP" altLang="en-US" sz="1050" b="1" dirty="0">
                  <a:solidFill>
                    <a:schemeClr val="bg1"/>
                  </a:solidFill>
                </a:rPr>
                <a:t>専門力を集中的に養成</a:t>
              </a:r>
            </a:p>
          </p:txBody>
        </p:sp>
      </p:grpSp>
      <p:grpSp>
        <p:nvGrpSpPr>
          <p:cNvPr id="31" name="グループ化 30"/>
          <p:cNvGrpSpPr/>
          <p:nvPr/>
        </p:nvGrpSpPr>
        <p:grpSpPr>
          <a:xfrm>
            <a:off x="816731" y="2405758"/>
            <a:ext cx="4600128" cy="2404315"/>
            <a:chOff x="816732" y="2248821"/>
            <a:chExt cx="4600128" cy="2404315"/>
          </a:xfrm>
        </p:grpSpPr>
        <p:sp>
          <p:nvSpPr>
            <p:cNvPr id="10" name="正方形/長方形 9"/>
            <p:cNvSpPr/>
            <p:nvPr/>
          </p:nvSpPr>
          <p:spPr>
            <a:xfrm>
              <a:off x="816732" y="2348880"/>
              <a:ext cx="4600128" cy="2304256"/>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920552" y="2248821"/>
              <a:ext cx="1224136" cy="276999"/>
            </a:xfrm>
            <a:prstGeom prst="rect">
              <a:avLst/>
            </a:prstGeom>
            <a:solidFill>
              <a:schemeClr val="bg1"/>
            </a:solidFill>
          </p:spPr>
          <p:txBody>
            <a:bodyPr wrap="square" rtlCol="0">
              <a:spAutoFit/>
            </a:bodyPr>
            <a:lstStyle/>
            <a:p>
              <a:r>
                <a:rPr kumimoji="1" lang="ja-JP" altLang="en-US" sz="1200" dirty="0"/>
                <a:t>高等学校段階</a:t>
              </a:r>
            </a:p>
          </p:txBody>
        </p:sp>
        <p:sp>
          <p:nvSpPr>
            <p:cNvPr id="26" name="正方形/長方形 25"/>
            <p:cNvSpPr/>
            <p:nvPr/>
          </p:nvSpPr>
          <p:spPr>
            <a:xfrm>
              <a:off x="951307" y="2780928"/>
              <a:ext cx="4289725" cy="1080120"/>
            </a:xfrm>
            <a:prstGeom prst="rect">
              <a:avLst/>
            </a:prstGeom>
            <a:solidFill>
              <a:schemeClr val="accent6">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u"/>
              </a:pPr>
              <a:r>
                <a:rPr kumimoji="1" lang="ja-JP" altLang="en-US" sz="1050" dirty="0">
                  <a:solidFill>
                    <a:schemeClr val="tx1"/>
                  </a:solidFill>
                </a:rPr>
                <a:t>高等学校段階で養成する能力や開発する教育プログラムを具体的に記載してください。</a:t>
              </a:r>
              <a:endParaRPr kumimoji="1" lang="en-US" altLang="ja-JP" sz="1050" dirty="0">
                <a:solidFill>
                  <a:schemeClr val="tx1"/>
                </a:solidFill>
              </a:endParaRPr>
            </a:p>
            <a:p>
              <a:pPr marL="285750" indent="-285750">
                <a:buFont typeface="Wingdings" panose="05000000000000000000" pitchFamily="2" charset="2"/>
                <a:buChar char="u"/>
              </a:pPr>
              <a:r>
                <a:rPr lang="ja-JP" altLang="en-US" sz="1050" dirty="0">
                  <a:solidFill>
                    <a:schemeClr val="tx1"/>
                  </a:solidFill>
                </a:rPr>
                <a:t>何年次のどの教科等でどの様なことを新たに学ばせるのかの見込みを具体的に記載してください。</a:t>
              </a:r>
              <a:endParaRPr lang="en-US" altLang="ja-JP" sz="1050" dirty="0">
                <a:solidFill>
                  <a:schemeClr val="tx1"/>
                </a:solidFill>
              </a:endParaRPr>
            </a:p>
            <a:p>
              <a:pPr marL="285750" indent="-285750">
                <a:buFont typeface="Wingdings" panose="05000000000000000000" pitchFamily="2" charset="2"/>
                <a:buChar char="u"/>
              </a:pPr>
              <a:r>
                <a:rPr lang="ja-JP" altLang="en-US" sz="1050" dirty="0">
                  <a:solidFill>
                    <a:schemeClr val="tx1"/>
                  </a:solidFill>
                </a:rPr>
                <a:t>対象となる生徒数、学科を記載してください。</a:t>
              </a:r>
              <a:endParaRPr kumimoji="1" lang="en-US" altLang="ja-JP" sz="1050" dirty="0">
                <a:solidFill>
                  <a:schemeClr val="tx1"/>
                </a:solidFill>
              </a:endParaRPr>
            </a:p>
            <a:p>
              <a:pPr marL="285750" indent="-285750">
                <a:buFont typeface="Wingdings" panose="05000000000000000000" pitchFamily="2" charset="2"/>
                <a:buChar char="u"/>
              </a:pPr>
              <a:r>
                <a:rPr lang="ja-JP" altLang="en-US" sz="1050" dirty="0">
                  <a:solidFill>
                    <a:schemeClr val="tx1"/>
                  </a:solidFill>
                </a:rPr>
                <a:t>・・・・・</a:t>
              </a:r>
              <a:endParaRPr kumimoji="1" lang="ja-JP" altLang="en-US" sz="1050" dirty="0">
                <a:solidFill>
                  <a:schemeClr val="tx1"/>
                </a:solidFill>
              </a:endParaRPr>
            </a:p>
          </p:txBody>
        </p:sp>
      </p:grpSp>
      <p:grpSp>
        <p:nvGrpSpPr>
          <p:cNvPr id="30" name="グループ化 29"/>
          <p:cNvGrpSpPr/>
          <p:nvPr/>
        </p:nvGrpSpPr>
        <p:grpSpPr>
          <a:xfrm>
            <a:off x="5961111" y="2405758"/>
            <a:ext cx="3384376" cy="2404315"/>
            <a:chOff x="5961112" y="2248821"/>
            <a:chExt cx="3384376" cy="2404315"/>
          </a:xfrm>
        </p:grpSpPr>
        <p:sp>
          <p:nvSpPr>
            <p:cNvPr id="11" name="正方形/長方形 10"/>
            <p:cNvSpPr/>
            <p:nvPr/>
          </p:nvSpPr>
          <p:spPr>
            <a:xfrm>
              <a:off x="5961112" y="2348880"/>
              <a:ext cx="3384376" cy="2304256"/>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6100936" y="2248821"/>
              <a:ext cx="1224136" cy="276999"/>
            </a:xfrm>
            <a:prstGeom prst="rect">
              <a:avLst/>
            </a:prstGeom>
            <a:solidFill>
              <a:schemeClr val="bg1"/>
            </a:solidFill>
          </p:spPr>
          <p:txBody>
            <a:bodyPr wrap="square" rtlCol="0">
              <a:spAutoFit/>
            </a:bodyPr>
            <a:lstStyle/>
            <a:p>
              <a:r>
                <a:rPr kumimoji="1" lang="ja-JP" altLang="en-US" sz="1200" dirty="0"/>
                <a:t>専門学校段階</a:t>
              </a:r>
            </a:p>
          </p:txBody>
        </p:sp>
        <p:sp>
          <p:nvSpPr>
            <p:cNvPr id="27" name="正方形/長方形 26"/>
            <p:cNvSpPr/>
            <p:nvPr/>
          </p:nvSpPr>
          <p:spPr>
            <a:xfrm>
              <a:off x="6100936" y="2787493"/>
              <a:ext cx="3172544" cy="1080120"/>
            </a:xfrm>
            <a:prstGeom prst="rect">
              <a:avLst/>
            </a:prstGeom>
            <a:solidFill>
              <a:schemeClr val="accent6">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u"/>
              </a:pPr>
              <a:r>
                <a:rPr lang="ja-JP" altLang="en-US" sz="1050" dirty="0">
                  <a:solidFill>
                    <a:schemeClr val="tx1"/>
                  </a:solidFill>
                </a:rPr>
                <a:t>専門</a:t>
              </a:r>
              <a:r>
                <a:rPr kumimoji="1" lang="ja-JP" altLang="en-US" sz="1050" dirty="0">
                  <a:solidFill>
                    <a:schemeClr val="tx1"/>
                  </a:solidFill>
                </a:rPr>
                <a:t>学校段階で養成する能力や開発する教育プログラムを具体的に記載してください。</a:t>
              </a:r>
              <a:endParaRPr kumimoji="1" lang="en-US" altLang="ja-JP" sz="1050" dirty="0">
                <a:solidFill>
                  <a:schemeClr val="tx1"/>
                </a:solidFill>
              </a:endParaRPr>
            </a:p>
            <a:p>
              <a:pPr marL="285750" indent="-285750">
                <a:buFont typeface="Wingdings" panose="05000000000000000000" pitchFamily="2" charset="2"/>
                <a:buChar char="u"/>
              </a:pPr>
              <a:r>
                <a:rPr lang="ja-JP" altLang="en-US" sz="1050" dirty="0">
                  <a:solidFill>
                    <a:schemeClr val="tx1"/>
                  </a:solidFill>
                </a:rPr>
                <a:t>何年次にどの教科等でどの様なことを新たに学ばせるのかの見込みを具体的に記載してください。</a:t>
              </a:r>
              <a:endParaRPr lang="en-US" altLang="ja-JP" sz="1050" dirty="0">
                <a:solidFill>
                  <a:schemeClr val="tx1"/>
                </a:solidFill>
              </a:endParaRPr>
            </a:p>
            <a:p>
              <a:pPr marL="285750" indent="-285750">
                <a:buFont typeface="Wingdings" panose="05000000000000000000" pitchFamily="2" charset="2"/>
                <a:buChar char="u"/>
              </a:pPr>
              <a:r>
                <a:rPr lang="ja-JP" altLang="en-US" sz="1050" dirty="0">
                  <a:solidFill>
                    <a:schemeClr val="tx1"/>
                  </a:solidFill>
                </a:rPr>
                <a:t>対象となる生徒数、学科を記載してください。</a:t>
              </a:r>
              <a:endParaRPr lang="en-US" altLang="ja-JP" sz="1050" dirty="0">
                <a:solidFill>
                  <a:schemeClr val="tx1"/>
                </a:solidFill>
              </a:endParaRPr>
            </a:p>
          </p:txBody>
        </p:sp>
      </p:grpSp>
      <p:grpSp>
        <p:nvGrpSpPr>
          <p:cNvPr id="37" name="グループ化 36"/>
          <p:cNvGrpSpPr/>
          <p:nvPr/>
        </p:nvGrpSpPr>
        <p:grpSpPr>
          <a:xfrm>
            <a:off x="816731" y="6121121"/>
            <a:ext cx="8456747" cy="452717"/>
            <a:chOff x="816731" y="5910502"/>
            <a:chExt cx="8456747" cy="452717"/>
          </a:xfrm>
        </p:grpSpPr>
        <p:sp>
          <p:nvSpPr>
            <p:cNvPr id="28" name="正方形/長方形 27"/>
            <p:cNvSpPr/>
            <p:nvPr/>
          </p:nvSpPr>
          <p:spPr>
            <a:xfrm>
              <a:off x="816731" y="5972693"/>
              <a:ext cx="8456747" cy="300327"/>
            </a:xfrm>
            <a:prstGeom prst="rect">
              <a:avLst/>
            </a:prstGeom>
            <a:solidFill>
              <a:schemeClr val="bg1">
                <a:lumMod val="65000"/>
              </a:schemeClr>
            </a:solidFill>
            <a:ln>
              <a:solidFill>
                <a:schemeClr val="bg1">
                  <a:lumMod val="6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9" name="正方形/長方形 28"/>
            <p:cNvSpPr/>
            <p:nvPr/>
          </p:nvSpPr>
          <p:spPr>
            <a:xfrm>
              <a:off x="3379276" y="5910502"/>
              <a:ext cx="3995388" cy="452717"/>
            </a:xfrm>
            <a:prstGeom prst="rect">
              <a:avLst/>
            </a:prstGeom>
            <a:no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kumimoji="1" lang="ja-JP" altLang="en-US" sz="1050" b="1" dirty="0">
                  <a:solidFill>
                    <a:schemeClr val="bg1"/>
                  </a:solidFill>
                </a:rPr>
                <a:t>企業等の実務家が、学校での生徒・学生の学びを支援</a:t>
              </a:r>
            </a:p>
          </p:txBody>
        </p:sp>
      </p:grpSp>
      <p:sp>
        <p:nvSpPr>
          <p:cNvPr id="38" name="右矢印 37"/>
          <p:cNvSpPr/>
          <p:nvPr/>
        </p:nvSpPr>
        <p:spPr>
          <a:xfrm>
            <a:off x="5583801" y="3187098"/>
            <a:ext cx="242734" cy="13321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右矢印 38"/>
          <p:cNvSpPr/>
          <p:nvPr/>
        </p:nvSpPr>
        <p:spPr>
          <a:xfrm>
            <a:off x="5626975" y="5044972"/>
            <a:ext cx="177685" cy="9480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p:cNvSpPr/>
          <p:nvPr/>
        </p:nvSpPr>
        <p:spPr>
          <a:xfrm>
            <a:off x="796634" y="1402100"/>
            <a:ext cx="8528756" cy="847524"/>
          </a:xfrm>
          <a:prstGeom prst="rect">
            <a:avLst/>
          </a:prstGeom>
          <a:solidFill>
            <a:schemeClr val="accent6">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u"/>
            </a:pPr>
            <a:r>
              <a:rPr kumimoji="1" lang="ja-JP" altLang="en-US" sz="1050" dirty="0">
                <a:solidFill>
                  <a:schemeClr val="tx1"/>
                </a:solidFill>
              </a:rPr>
              <a:t>育成すべき能力を簡潔かつ具体的に記載してください。</a:t>
            </a:r>
            <a:endParaRPr kumimoji="1" lang="en-US" altLang="ja-JP" sz="1050" dirty="0">
              <a:solidFill>
                <a:schemeClr val="tx1"/>
              </a:solidFill>
            </a:endParaRPr>
          </a:p>
          <a:p>
            <a:pPr marL="285750" indent="-285750">
              <a:buFont typeface="Wingdings" panose="05000000000000000000" pitchFamily="2" charset="2"/>
              <a:buChar char="u"/>
            </a:pPr>
            <a:r>
              <a:rPr lang="ja-JP" altLang="en-US" sz="1050" dirty="0">
                <a:solidFill>
                  <a:schemeClr val="tx1"/>
                </a:solidFill>
              </a:rPr>
              <a:t>・・・・・</a:t>
            </a:r>
            <a:endParaRPr lang="en-US" altLang="ja-JP" sz="1050" dirty="0">
              <a:solidFill>
                <a:schemeClr val="tx1"/>
              </a:solidFill>
            </a:endParaRPr>
          </a:p>
          <a:p>
            <a:pPr marL="285750" indent="-285750">
              <a:buFont typeface="Wingdings" panose="05000000000000000000" pitchFamily="2" charset="2"/>
              <a:buChar char="u"/>
            </a:pPr>
            <a:r>
              <a:rPr kumimoji="1" lang="ja-JP" altLang="en-US" sz="1050" dirty="0">
                <a:solidFill>
                  <a:schemeClr val="tx1"/>
                </a:solidFill>
              </a:rPr>
              <a:t>・・・・・</a:t>
            </a:r>
            <a:endParaRPr kumimoji="1" lang="en-US" altLang="ja-JP" sz="1050" dirty="0">
              <a:solidFill>
                <a:schemeClr val="tx1"/>
              </a:solidFill>
            </a:endParaRPr>
          </a:p>
          <a:p>
            <a:pPr marL="285750" indent="-285750">
              <a:buFont typeface="Wingdings" panose="05000000000000000000" pitchFamily="2" charset="2"/>
              <a:buChar char="u"/>
            </a:pPr>
            <a:r>
              <a:rPr lang="ja-JP" altLang="en-US" sz="1050" dirty="0">
                <a:solidFill>
                  <a:schemeClr val="tx1"/>
                </a:solidFill>
              </a:rPr>
              <a:t>・・・・・</a:t>
            </a:r>
            <a:endParaRPr kumimoji="1" lang="ja-JP" altLang="en-US" sz="1050" dirty="0">
              <a:solidFill>
                <a:schemeClr val="tx1"/>
              </a:solidFill>
            </a:endParaRPr>
          </a:p>
        </p:txBody>
      </p:sp>
      <p:sp>
        <p:nvSpPr>
          <p:cNvPr id="9" name="四角形吹き出し 8"/>
          <p:cNvSpPr/>
          <p:nvPr/>
        </p:nvSpPr>
        <p:spPr>
          <a:xfrm>
            <a:off x="384643" y="4742101"/>
            <a:ext cx="1530552" cy="516977"/>
          </a:xfrm>
          <a:prstGeom prst="wedgeRectCallout">
            <a:avLst>
              <a:gd name="adj1" fmla="val 32078"/>
              <a:gd name="adj2" fmla="val -83761"/>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a:solidFill>
                  <a:schemeClr val="tx1"/>
                </a:solidFill>
              </a:rPr>
              <a:t>対象の学科・生徒数、カリキュラムイメージを記載</a:t>
            </a:r>
            <a:endParaRPr kumimoji="1" lang="ja-JP" altLang="en-US" sz="1050" dirty="0">
              <a:solidFill>
                <a:schemeClr val="tx1"/>
              </a:solidFill>
            </a:endParaRPr>
          </a:p>
        </p:txBody>
      </p:sp>
      <p:sp>
        <p:nvSpPr>
          <p:cNvPr id="41" name="四角形吹き出し 40"/>
          <p:cNvSpPr/>
          <p:nvPr/>
        </p:nvSpPr>
        <p:spPr>
          <a:xfrm>
            <a:off x="5961405" y="4664349"/>
            <a:ext cx="1530552" cy="572420"/>
          </a:xfrm>
          <a:prstGeom prst="wedgeRectCallout">
            <a:avLst>
              <a:gd name="adj1" fmla="val 32078"/>
              <a:gd name="adj2" fmla="val -83761"/>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a:solidFill>
                  <a:schemeClr val="tx1"/>
                </a:solidFill>
              </a:rPr>
              <a:t>対象の学科・生徒数、カリキュラムイメージを記載</a:t>
            </a:r>
            <a:endParaRPr kumimoji="1" lang="ja-JP" altLang="en-US" sz="1050" dirty="0">
              <a:solidFill>
                <a:schemeClr val="tx1"/>
              </a:solidFill>
            </a:endParaRPr>
          </a:p>
        </p:txBody>
      </p:sp>
      <p:sp>
        <p:nvSpPr>
          <p:cNvPr id="42" name="四角形吹き出し 41"/>
          <p:cNvSpPr/>
          <p:nvPr/>
        </p:nvSpPr>
        <p:spPr>
          <a:xfrm>
            <a:off x="4080519" y="1946927"/>
            <a:ext cx="2336882" cy="516977"/>
          </a:xfrm>
          <a:prstGeom prst="wedgeRectCallout">
            <a:avLst>
              <a:gd name="adj1" fmla="val 21967"/>
              <a:gd name="adj2" fmla="val 122593"/>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rPr>
              <a:t>高校卒業後、専門学校にどのように接続させるかを記載</a:t>
            </a:r>
            <a:endParaRPr kumimoji="1" lang="ja-JP" altLang="en-US" sz="1050" dirty="0">
              <a:solidFill>
                <a:schemeClr val="tx1"/>
              </a:solidFill>
            </a:endParaRPr>
          </a:p>
        </p:txBody>
      </p:sp>
      <p:grpSp>
        <p:nvGrpSpPr>
          <p:cNvPr id="43" name="グループ化 42">
            <a:extLst>
              <a:ext uri="{FF2B5EF4-FFF2-40B4-BE49-F238E27FC236}">
                <a16:creationId xmlns:a16="http://schemas.microsoft.com/office/drawing/2014/main" id="{31576E75-F6B5-4CF5-9C51-A7058EE4AB3D}"/>
              </a:ext>
            </a:extLst>
          </p:cNvPr>
          <p:cNvGrpSpPr/>
          <p:nvPr/>
        </p:nvGrpSpPr>
        <p:grpSpPr>
          <a:xfrm>
            <a:off x="-54040" y="-6132"/>
            <a:ext cx="9960040" cy="266780"/>
            <a:chOff x="-54040" y="-6132"/>
            <a:chExt cx="9960040" cy="266780"/>
          </a:xfrm>
        </p:grpSpPr>
        <p:sp>
          <p:nvSpPr>
            <p:cNvPr id="44" name="正方形/長方形 43">
              <a:extLst>
                <a:ext uri="{FF2B5EF4-FFF2-40B4-BE49-F238E27FC236}">
                  <a16:creationId xmlns:a16="http://schemas.microsoft.com/office/drawing/2014/main" id="{E66C74AD-792C-499F-A430-B72CE39CF373}"/>
                </a:ext>
              </a:extLst>
            </p:cNvPr>
            <p:cNvSpPr/>
            <p:nvPr/>
          </p:nvSpPr>
          <p:spPr>
            <a:xfrm>
              <a:off x="0" y="0"/>
              <a:ext cx="9906000" cy="260648"/>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45" name="テキスト ボックス 44">
              <a:extLst>
                <a:ext uri="{FF2B5EF4-FFF2-40B4-BE49-F238E27FC236}">
                  <a16:creationId xmlns:a16="http://schemas.microsoft.com/office/drawing/2014/main" id="{BE32B2AB-D463-48A1-A27A-584F732304D6}"/>
                </a:ext>
              </a:extLst>
            </p:cNvPr>
            <p:cNvSpPr txBox="1"/>
            <p:nvPr/>
          </p:nvSpPr>
          <p:spPr>
            <a:xfrm>
              <a:off x="-54040" y="-6132"/>
              <a:ext cx="8391416" cy="261610"/>
            </a:xfrm>
            <a:prstGeom prst="rect">
              <a:avLst/>
            </a:prstGeom>
            <a:noFill/>
          </p:spPr>
          <p:txBody>
            <a:bodyPr wrap="square" rtlCol="0">
              <a:spAutoFit/>
            </a:bodyPr>
            <a:lstStyle/>
            <a:p>
              <a:pPr algn="ctr"/>
              <a:r>
                <a:rPr lang="ja-JP" altLang="en-US" sz="1100" spc="-120" dirty="0">
                  <a:solidFill>
                    <a:schemeClr val="bg1"/>
                  </a:solidFill>
                  <a:latin typeface="+mn-ea"/>
                </a:rPr>
                <a:t>令和○年度「専修学校による地域産業中核的人材養成事業」企画提案書（専門学校と高等学校の有機的連携プログラムの開発・実証）</a:t>
              </a:r>
              <a:r>
                <a:rPr lang="en-US" altLang="ja-JP" sz="1100" spc="-120" dirty="0">
                  <a:solidFill>
                    <a:schemeClr val="bg1"/>
                  </a:solidFill>
                  <a:latin typeface="+mn-ea"/>
                </a:rPr>
                <a:t> </a:t>
              </a:r>
              <a:r>
                <a:rPr kumimoji="1" lang="en-US" altLang="ja-JP" sz="1100" spc="-120" dirty="0">
                  <a:solidFill>
                    <a:schemeClr val="bg1"/>
                  </a:solidFill>
                  <a:latin typeface="+mn-ea"/>
                </a:rPr>
                <a:t>(</a:t>
              </a:r>
              <a:fld id="{C22BDEFC-2EBD-4631-AC6E-1FA082F69B7C}" type="slidenum">
                <a:rPr kumimoji="1" lang="en-US" altLang="ja-JP" sz="1100" spc="-120" smtClean="0">
                  <a:solidFill>
                    <a:schemeClr val="bg1"/>
                  </a:solidFill>
                  <a:latin typeface="+mn-ea"/>
                </a:rPr>
                <a:pPr algn="ctr"/>
                <a:t>6</a:t>
              </a:fld>
              <a:r>
                <a:rPr lang="en-US" altLang="ja-JP" sz="1100" spc="-120" dirty="0">
                  <a:solidFill>
                    <a:schemeClr val="bg1"/>
                  </a:solidFill>
                  <a:latin typeface="+mn-ea"/>
                </a:rPr>
                <a:t>/19</a:t>
              </a:r>
              <a:r>
                <a:rPr kumimoji="1" lang="en-US" altLang="ja-JP" sz="1100" spc="-120" dirty="0">
                  <a:solidFill>
                    <a:schemeClr val="bg1"/>
                  </a:solidFill>
                  <a:latin typeface="+mn-ea"/>
                </a:rPr>
                <a:t>)</a:t>
              </a:r>
              <a:endParaRPr kumimoji="1" lang="ja-JP" altLang="en-US" sz="1100" spc="-120" dirty="0">
                <a:solidFill>
                  <a:schemeClr val="bg1"/>
                </a:solidFill>
                <a:latin typeface="+mn-ea"/>
              </a:endParaRPr>
            </a:p>
          </p:txBody>
        </p:sp>
      </p:grpSp>
    </p:spTree>
    <p:extLst>
      <p:ext uri="{BB962C8B-B14F-4D97-AF65-F5344CB8AC3E}">
        <p14:creationId xmlns:p14="http://schemas.microsoft.com/office/powerpoint/2010/main" val="42278286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直線コネクタ 18"/>
          <p:cNvCxnSpPr/>
          <p:nvPr/>
        </p:nvCxnSpPr>
        <p:spPr>
          <a:xfrm>
            <a:off x="6626867" y="1110911"/>
            <a:ext cx="0" cy="5821992"/>
          </a:xfrm>
          <a:prstGeom prst="line">
            <a:avLst/>
          </a:prstGeom>
          <a:ln>
            <a:solidFill>
              <a:srgbClr val="62AB37"/>
            </a:solidFill>
            <a:prstDash val="dash"/>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28034" y="6453336"/>
            <a:ext cx="3340790" cy="276999"/>
          </a:xfrm>
          <a:prstGeom prst="rect">
            <a:avLst/>
          </a:prstGeom>
          <a:noFill/>
        </p:spPr>
        <p:txBody>
          <a:bodyPr wrap="square" rtlCol="0">
            <a:spAutoFit/>
          </a:bodyPr>
          <a:lstStyle/>
          <a:p>
            <a:pPr algn="ctr"/>
            <a:r>
              <a:rPr lang="ja-JP" altLang="en-US" sz="1200" dirty="0">
                <a:latin typeface="+mn-ea"/>
              </a:rPr>
              <a:t>所要経費：○○千円</a:t>
            </a:r>
            <a:endParaRPr kumimoji="1" lang="ja-JP" altLang="en-US" sz="1200" dirty="0">
              <a:latin typeface="+mn-ea"/>
            </a:endParaRPr>
          </a:p>
        </p:txBody>
      </p:sp>
      <p:sp>
        <p:nvSpPr>
          <p:cNvPr id="6" name="角丸四角形 5"/>
          <p:cNvSpPr/>
          <p:nvPr/>
        </p:nvSpPr>
        <p:spPr>
          <a:xfrm>
            <a:off x="28339" y="321097"/>
            <a:ext cx="2188357"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事業実施の年次計画</a:t>
            </a:r>
          </a:p>
        </p:txBody>
      </p:sp>
      <p:cxnSp>
        <p:nvCxnSpPr>
          <p:cNvPr id="7" name="直線矢印コネクタ 6"/>
          <p:cNvCxnSpPr>
            <a:cxnSpLocks/>
          </p:cNvCxnSpPr>
          <p:nvPr/>
        </p:nvCxnSpPr>
        <p:spPr>
          <a:xfrm>
            <a:off x="-9761" y="1074174"/>
            <a:ext cx="9915761" cy="0"/>
          </a:xfrm>
          <a:prstGeom prst="straightConnector1">
            <a:avLst/>
          </a:prstGeom>
          <a:ln w="57150">
            <a:solidFill>
              <a:srgbClr val="62AB37"/>
            </a:solidFill>
            <a:tailEnd type="arrow"/>
          </a:ln>
        </p:spPr>
        <p:style>
          <a:lnRef idx="1">
            <a:schemeClr val="accent1"/>
          </a:lnRef>
          <a:fillRef idx="0">
            <a:schemeClr val="accent1"/>
          </a:fillRef>
          <a:effectRef idx="0">
            <a:schemeClr val="accent1"/>
          </a:effectRef>
          <a:fontRef idx="minor">
            <a:schemeClr val="tx1"/>
          </a:fontRef>
        </p:style>
      </p:cxnSp>
      <p:sp>
        <p:nvSpPr>
          <p:cNvPr id="10" name="角丸四角形 9"/>
          <p:cNvSpPr/>
          <p:nvPr/>
        </p:nvSpPr>
        <p:spPr>
          <a:xfrm>
            <a:off x="1125687" y="926965"/>
            <a:ext cx="1224136" cy="324000"/>
          </a:xfrm>
          <a:prstGeom prst="roundRect">
            <a:avLst/>
          </a:prstGeom>
          <a:solidFill>
            <a:schemeClr val="bg1"/>
          </a:solid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令和○○年度</a:t>
            </a:r>
            <a:endParaRPr kumimoji="1" lang="ja-JP" altLang="en-US" sz="1200" dirty="0">
              <a:solidFill>
                <a:schemeClr val="tx1"/>
              </a:solidFill>
            </a:endParaRPr>
          </a:p>
        </p:txBody>
      </p:sp>
      <p:cxnSp>
        <p:nvCxnSpPr>
          <p:cNvPr id="14" name="直線コネクタ 13"/>
          <p:cNvCxnSpPr/>
          <p:nvPr/>
        </p:nvCxnSpPr>
        <p:spPr>
          <a:xfrm>
            <a:off x="3359732" y="1110911"/>
            <a:ext cx="0" cy="5821992"/>
          </a:xfrm>
          <a:prstGeom prst="line">
            <a:avLst/>
          </a:prstGeom>
          <a:ln>
            <a:solidFill>
              <a:srgbClr val="62AB37"/>
            </a:solidFill>
            <a:prstDash val="dash"/>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560512" y="1390806"/>
            <a:ext cx="8712968" cy="2123658"/>
          </a:xfrm>
          <a:prstGeom prst="rect">
            <a:avLst/>
          </a:prstGeom>
          <a:solidFill>
            <a:schemeClr val="bg1"/>
          </a:solidFill>
          <a:ln>
            <a:solidFill>
              <a:srgbClr val="3FA34D"/>
            </a:solidFill>
            <a:prstDash val="dash"/>
          </a:ln>
        </p:spPr>
        <p:txBody>
          <a:bodyPr wrap="square" rtlCol="0">
            <a:spAutoFit/>
          </a:bodyPr>
          <a:lstStyle/>
          <a:p>
            <a:r>
              <a:rPr lang="ja-JP" altLang="en-US" sz="1200" dirty="0">
                <a:solidFill>
                  <a:srgbClr val="FFC000"/>
                </a:solidFill>
                <a:latin typeface="+mn-ea"/>
              </a:rPr>
              <a:t>▼当該教育プログラムの開発を行うにあたって、各年度に実施する取組の概要（年次計画）を具体的に記載すること。</a:t>
            </a:r>
            <a:endParaRPr lang="en-US" altLang="ja-JP" sz="1200" dirty="0">
              <a:solidFill>
                <a:srgbClr val="FFC000"/>
              </a:solidFill>
              <a:latin typeface="+mn-ea"/>
            </a:endParaRPr>
          </a:p>
          <a:p>
            <a:endParaRPr lang="en-US" altLang="ja-JP" sz="1200" dirty="0">
              <a:solidFill>
                <a:srgbClr val="FFC000"/>
              </a:solidFill>
              <a:latin typeface="+mn-ea"/>
            </a:endParaRPr>
          </a:p>
          <a:p>
            <a:pPr marL="180000" indent="-180000"/>
            <a:r>
              <a:rPr lang="ja-JP" altLang="en-US" sz="1200" dirty="0">
                <a:solidFill>
                  <a:srgbClr val="FFC000"/>
                </a:solidFill>
                <a:latin typeface="+mn-ea"/>
              </a:rPr>
              <a:t>▼１年目は養成すべき技能、知識等の特定、プレ実証、本格的開発・実証における比較のためのデータ収集（学習理解度等）、２～５年目は教育カリキュラムの本格的開発・実証（何人の学生を対象にどの様に行うのかについて、イメージを簡潔に記載）や学費提言方策の検討、６年目は実証を踏まえた教育効果とコストの検証と再実証、とりまとめなどの流れがわかるように記載すること。</a:t>
            </a:r>
            <a:endParaRPr lang="en-US" altLang="ja-JP" sz="1200" dirty="0">
              <a:solidFill>
                <a:srgbClr val="FFC000"/>
              </a:solidFill>
              <a:latin typeface="+mn-ea"/>
            </a:endParaRPr>
          </a:p>
          <a:p>
            <a:pPr marL="180000" indent="-180000"/>
            <a:endParaRPr lang="en-US" altLang="ja-JP" sz="1200" dirty="0">
              <a:solidFill>
                <a:srgbClr val="FFC000"/>
              </a:solidFill>
              <a:latin typeface="+mn-ea"/>
            </a:endParaRPr>
          </a:p>
          <a:p>
            <a:pPr marL="180000" indent="-180000"/>
            <a:r>
              <a:rPr lang="ja-JP" altLang="en-US" sz="1200" dirty="0">
                <a:solidFill>
                  <a:srgbClr val="FFC000"/>
                </a:solidFill>
                <a:latin typeface="+mn-ea"/>
              </a:rPr>
              <a:t>▼所要経費は概算で構わないが、それぞれの年度に行う取組に応じて説得力のある金額とすること。</a:t>
            </a:r>
            <a:endParaRPr lang="en-US" altLang="ja-JP" sz="1200" dirty="0">
              <a:solidFill>
                <a:srgbClr val="FFC000"/>
              </a:solidFill>
              <a:latin typeface="+mn-ea"/>
            </a:endParaRPr>
          </a:p>
          <a:p>
            <a:endParaRPr lang="en-US" altLang="ja-JP" sz="1200" dirty="0">
              <a:solidFill>
                <a:srgbClr val="FFC000"/>
              </a:solidFill>
              <a:latin typeface="+mn-ea"/>
            </a:endParaRPr>
          </a:p>
          <a:p>
            <a:pPr marL="177800" indent="-177800"/>
            <a:r>
              <a:rPr lang="ja-JP" altLang="en-US" sz="1200" dirty="0">
                <a:solidFill>
                  <a:srgbClr val="FFC000"/>
                </a:solidFill>
                <a:latin typeface="+mn-ea"/>
              </a:rPr>
              <a:t>▼記載する文字は、</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１１ポイント以上とすること。記載すべき事項が多く、枠に入り切らない場合のみ文字のポイントを調整しても構わないが、極端に小さくならないよう注意すること。</a:t>
            </a:r>
            <a:endParaRPr kumimoji="1" lang="ja-JP" altLang="en-US" sz="1200" dirty="0">
              <a:solidFill>
                <a:srgbClr val="FFC000"/>
              </a:solidFill>
              <a:latin typeface="+mn-ea"/>
            </a:endParaRPr>
          </a:p>
        </p:txBody>
      </p:sp>
      <p:sp>
        <p:nvSpPr>
          <p:cNvPr id="21" name="テキスト ボックス 20"/>
          <p:cNvSpPr txBox="1"/>
          <p:nvPr/>
        </p:nvSpPr>
        <p:spPr>
          <a:xfrm>
            <a:off x="3412410" y="6464369"/>
            <a:ext cx="3340790" cy="276999"/>
          </a:xfrm>
          <a:prstGeom prst="rect">
            <a:avLst/>
          </a:prstGeom>
          <a:noFill/>
        </p:spPr>
        <p:txBody>
          <a:bodyPr wrap="square" rtlCol="0">
            <a:spAutoFit/>
          </a:bodyPr>
          <a:lstStyle/>
          <a:p>
            <a:pPr algn="ctr"/>
            <a:r>
              <a:rPr lang="ja-JP" altLang="en-US" sz="1200" dirty="0">
                <a:latin typeface="+mn-ea"/>
              </a:rPr>
              <a:t>所要経費：○○千円</a:t>
            </a:r>
            <a:endParaRPr kumimoji="1" lang="ja-JP" altLang="en-US" sz="1200" dirty="0">
              <a:latin typeface="+mn-ea"/>
            </a:endParaRPr>
          </a:p>
        </p:txBody>
      </p:sp>
      <p:sp>
        <p:nvSpPr>
          <p:cNvPr id="23" name="テキスト ボックス 22"/>
          <p:cNvSpPr txBox="1"/>
          <p:nvPr/>
        </p:nvSpPr>
        <p:spPr>
          <a:xfrm>
            <a:off x="6724778" y="6464369"/>
            <a:ext cx="3340790" cy="276999"/>
          </a:xfrm>
          <a:prstGeom prst="rect">
            <a:avLst/>
          </a:prstGeom>
          <a:noFill/>
        </p:spPr>
        <p:txBody>
          <a:bodyPr wrap="square" rtlCol="0">
            <a:spAutoFit/>
          </a:bodyPr>
          <a:lstStyle/>
          <a:p>
            <a:pPr algn="ctr"/>
            <a:r>
              <a:rPr lang="ja-JP" altLang="en-US" sz="1200" dirty="0">
                <a:latin typeface="+mn-ea"/>
              </a:rPr>
              <a:t>所要経費：○○千円</a:t>
            </a:r>
            <a:endParaRPr kumimoji="1" lang="ja-JP" altLang="en-US" sz="1200" dirty="0">
              <a:latin typeface="+mn-ea"/>
            </a:endParaRPr>
          </a:p>
        </p:txBody>
      </p:sp>
      <p:sp>
        <p:nvSpPr>
          <p:cNvPr id="16" name="テキスト ボックス 15"/>
          <p:cNvSpPr txBox="1"/>
          <p:nvPr/>
        </p:nvSpPr>
        <p:spPr>
          <a:xfrm>
            <a:off x="28034" y="3645024"/>
            <a:ext cx="3340790" cy="276999"/>
          </a:xfrm>
          <a:prstGeom prst="rect">
            <a:avLst/>
          </a:prstGeom>
          <a:noFill/>
        </p:spPr>
        <p:txBody>
          <a:bodyPr wrap="square" rtlCol="0">
            <a:spAutoFit/>
          </a:bodyPr>
          <a:lstStyle/>
          <a:p>
            <a:pPr algn="ctr"/>
            <a:r>
              <a:rPr lang="ja-JP" altLang="en-US" sz="1200" dirty="0">
                <a:latin typeface="+mn-ea"/>
              </a:rPr>
              <a:t>所要経費：○○千円</a:t>
            </a:r>
            <a:endParaRPr kumimoji="1" lang="ja-JP" altLang="en-US" sz="1200" dirty="0">
              <a:latin typeface="+mn-ea"/>
            </a:endParaRPr>
          </a:p>
        </p:txBody>
      </p:sp>
      <p:sp>
        <p:nvSpPr>
          <p:cNvPr id="20" name="テキスト ボックス 19"/>
          <p:cNvSpPr txBox="1"/>
          <p:nvPr/>
        </p:nvSpPr>
        <p:spPr>
          <a:xfrm>
            <a:off x="3412410" y="3656057"/>
            <a:ext cx="3340790" cy="276999"/>
          </a:xfrm>
          <a:prstGeom prst="rect">
            <a:avLst/>
          </a:prstGeom>
          <a:noFill/>
        </p:spPr>
        <p:txBody>
          <a:bodyPr wrap="square" rtlCol="0">
            <a:spAutoFit/>
          </a:bodyPr>
          <a:lstStyle/>
          <a:p>
            <a:pPr algn="ctr"/>
            <a:r>
              <a:rPr lang="ja-JP" altLang="en-US" sz="1200" dirty="0">
                <a:latin typeface="+mn-ea"/>
              </a:rPr>
              <a:t>所要経費：○○千円</a:t>
            </a:r>
            <a:endParaRPr kumimoji="1" lang="ja-JP" altLang="en-US" sz="1200" dirty="0">
              <a:latin typeface="+mn-ea"/>
            </a:endParaRPr>
          </a:p>
        </p:txBody>
      </p:sp>
      <p:sp>
        <p:nvSpPr>
          <p:cNvPr id="22" name="テキスト ボックス 21"/>
          <p:cNvSpPr txBox="1"/>
          <p:nvPr/>
        </p:nvSpPr>
        <p:spPr>
          <a:xfrm>
            <a:off x="6724778" y="3656057"/>
            <a:ext cx="3340790" cy="276999"/>
          </a:xfrm>
          <a:prstGeom prst="rect">
            <a:avLst/>
          </a:prstGeom>
          <a:noFill/>
        </p:spPr>
        <p:txBody>
          <a:bodyPr wrap="square" rtlCol="0">
            <a:spAutoFit/>
          </a:bodyPr>
          <a:lstStyle/>
          <a:p>
            <a:pPr algn="ctr"/>
            <a:r>
              <a:rPr lang="ja-JP" altLang="en-US" sz="1200" dirty="0">
                <a:latin typeface="+mn-ea"/>
              </a:rPr>
              <a:t>所要経費：○○千円</a:t>
            </a:r>
            <a:endParaRPr kumimoji="1" lang="ja-JP" altLang="en-US" sz="1200" dirty="0">
              <a:latin typeface="+mn-ea"/>
            </a:endParaRPr>
          </a:p>
        </p:txBody>
      </p:sp>
      <p:cxnSp>
        <p:nvCxnSpPr>
          <p:cNvPr id="24" name="直線矢印コネクタ 23"/>
          <p:cNvCxnSpPr/>
          <p:nvPr/>
        </p:nvCxnSpPr>
        <p:spPr>
          <a:xfrm>
            <a:off x="-15552" y="4198068"/>
            <a:ext cx="9915761" cy="0"/>
          </a:xfrm>
          <a:prstGeom prst="straightConnector1">
            <a:avLst/>
          </a:prstGeom>
          <a:ln w="57150">
            <a:solidFill>
              <a:srgbClr val="62AB37"/>
            </a:solidFill>
            <a:tailEnd type="arrow"/>
          </a:ln>
        </p:spPr>
        <p:style>
          <a:lnRef idx="1">
            <a:schemeClr val="accent1"/>
          </a:lnRef>
          <a:fillRef idx="0">
            <a:schemeClr val="accent1"/>
          </a:fillRef>
          <a:effectRef idx="0">
            <a:schemeClr val="accent1"/>
          </a:effectRef>
          <a:fontRef idx="minor">
            <a:schemeClr val="tx1"/>
          </a:fontRef>
        </p:style>
      </p:cxnSp>
      <p:grpSp>
        <p:nvGrpSpPr>
          <p:cNvPr id="28" name="グループ化 27">
            <a:extLst>
              <a:ext uri="{FF2B5EF4-FFF2-40B4-BE49-F238E27FC236}">
                <a16:creationId xmlns:a16="http://schemas.microsoft.com/office/drawing/2014/main" id="{7575DEAF-15CD-4B8A-B0E0-64B2E1D989B6}"/>
              </a:ext>
            </a:extLst>
          </p:cNvPr>
          <p:cNvGrpSpPr/>
          <p:nvPr/>
        </p:nvGrpSpPr>
        <p:grpSpPr>
          <a:xfrm>
            <a:off x="-54040" y="-6132"/>
            <a:ext cx="9960040" cy="266780"/>
            <a:chOff x="-54040" y="-6132"/>
            <a:chExt cx="9960040" cy="266780"/>
          </a:xfrm>
        </p:grpSpPr>
        <p:sp>
          <p:nvSpPr>
            <p:cNvPr id="29" name="正方形/長方形 28">
              <a:extLst>
                <a:ext uri="{FF2B5EF4-FFF2-40B4-BE49-F238E27FC236}">
                  <a16:creationId xmlns:a16="http://schemas.microsoft.com/office/drawing/2014/main" id="{FD841B33-A039-432B-87D3-94CD727FB545}"/>
                </a:ext>
              </a:extLst>
            </p:cNvPr>
            <p:cNvSpPr/>
            <p:nvPr/>
          </p:nvSpPr>
          <p:spPr>
            <a:xfrm>
              <a:off x="0" y="0"/>
              <a:ext cx="9906000" cy="260648"/>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30" name="テキスト ボックス 29">
              <a:extLst>
                <a:ext uri="{FF2B5EF4-FFF2-40B4-BE49-F238E27FC236}">
                  <a16:creationId xmlns:a16="http://schemas.microsoft.com/office/drawing/2014/main" id="{9B53530D-BA43-450B-B4D8-FFB49CF4B618}"/>
                </a:ext>
              </a:extLst>
            </p:cNvPr>
            <p:cNvSpPr txBox="1"/>
            <p:nvPr/>
          </p:nvSpPr>
          <p:spPr>
            <a:xfrm>
              <a:off x="-54040" y="-6132"/>
              <a:ext cx="8391416" cy="261610"/>
            </a:xfrm>
            <a:prstGeom prst="rect">
              <a:avLst/>
            </a:prstGeom>
            <a:noFill/>
          </p:spPr>
          <p:txBody>
            <a:bodyPr wrap="square" rtlCol="0">
              <a:spAutoFit/>
            </a:bodyPr>
            <a:lstStyle/>
            <a:p>
              <a:pPr algn="ctr"/>
              <a:r>
                <a:rPr lang="ja-JP" altLang="en-US" sz="1100" spc="-120" dirty="0">
                  <a:solidFill>
                    <a:schemeClr val="bg1"/>
                  </a:solidFill>
                  <a:latin typeface="+mn-ea"/>
                </a:rPr>
                <a:t>令和○年度「専修学校による地域産業中核的人材養成事業」企画提案書（専門学校と高等学校の有機的連携プログラムの開発・実証）</a:t>
              </a:r>
              <a:r>
                <a:rPr lang="en-US" altLang="ja-JP" sz="1100" spc="-120" dirty="0">
                  <a:solidFill>
                    <a:schemeClr val="bg1"/>
                  </a:solidFill>
                  <a:latin typeface="+mn-ea"/>
                </a:rPr>
                <a:t> </a:t>
              </a:r>
              <a:r>
                <a:rPr kumimoji="1" lang="en-US" altLang="ja-JP" sz="1100" spc="-120" dirty="0">
                  <a:solidFill>
                    <a:schemeClr val="bg1"/>
                  </a:solidFill>
                  <a:latin typeface="+mn-ea"/>
                </a:rPr>
                <a:t>(</a:t>
              </a:r>
              <a:fld id="{C22BDEFC-2EBD-4631-AC6E-1FA082F69B7C}" type="slidenum">
                <a:rPr kumimoji="1" lang="en-US" altLang="ja-JP" sz="1100" spc="-120" smtClean="0">
                  <a:solidFill>
                    <a:schemeClr val="bg1"/>
                  </a:solidFill>
                  <a:latin typeface="+mn-ea"/>
                </a:rPr>
                <a:pPr algn="ctr"/>
                <a:t>7</a:t>
              </a:fld>
              <a:r>
                <a:rPr lang="en-US" altLang="ja-JP" sz="1100" spc="-120" dirty="0">
                  <a:solidFill>
                    <a:schemeClr val="bg1"/>
                  </a:solidFill>
                  <a:latin typeface="+mn-ea"/>
                </a:rPr>
                <a:t>/19</a:t>
              </a:r>
              <a:r>
                <a:rPr kumimoji="1" lang="en-US" altLang="ja-JP" sz="1100" spc="-120" dirty="0">
                  <a:solidFill>
                    <a:schemeClr val="bg1"/>
                  </a:solidFill>
                  <a:latin typeface="+mn-ea"/>
                </a:rPr>
                <a:t>)</a:t>
              </a:r>
              <a:endParaRPr kumimoji="1" lang="ja-JP" altLang="en-US" sz="1100" spc="-120" dirty="0">
                <a:solidFill>
                  <a:schemeClr val="bg1"/>
                </a:solidFill>
                <a:latin typeface="+mn-ea"/>
              </a:endParaRPr>
            </a:p>
          </p:txBody>
        </p:sp>
      </p:grpSp>
      <p:sp>
        <p:nvSpPr>
          <p:cNvPr id="31" name="角丸四角形 9">
            <a:extLst>
              <a:ext uri="{FF2B5EF4-FFF2-40B4-BE49-F238E27FC236}">
                <a16:creationId xmlns:a16="http://schemas.microsoft.com/office/drawing/2014/main" id="{ED708D39-FAC7-4132-A937-0DB20AF8B41D}"/>
              </a:ext>
            </a:extLst>
          </p:cNvPr>
          <p:cNvSpPr/>
          <p:nvPr/>
        </p:nvSpPr>
        <p:spPr>
          <a:xfrm>
            <a:off x="4344352" y="926965"/>
            <a:ext cx="1224136" cy="324000"/>
          </a:xfrm>
          <a:prstGeom prst="roundRect">
            <a:avLst/>
          </a:prstGeom>
          <a:solidFill>
            <a:schemeClr val="bg1"/>
          </a:solid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令和○○年度</a:t>
            </a:r>
            <a:endParaRPr kumimoji="1" lang="ja-JP" altLang="en-US" sz="1200" dirty="0">
              <a:solidFill>
                <a:schemeClr val="tx1"/>
              </a:solidFill>
            </a:endParaRPr>
          </a:p>
        </p:txBody>
      </p:sp>
      <p:sp>
        <p:nvSpPr>
          <p:cNvPr id="32" name="角丸四角形 9">
            <a:extLst>
              <a:ext uri="{FF2B5EF4-FFF2-40B4-BE49-F238E27FC236}">
                <a16:creationId xmlns:a16="http://schemas.microsoft.com/office/drawing/2014/main" id="{A14A36D6-5AB8-43F7-9416-EF64C946EA18}"/>
              </a:ext>
            </a:extLst>
          </p:cNvPr>
          <p:cNvSpPr/>
          <p:nvPr/>
        </p:nvSpPr>
        <p:spPr>
          <a:xfrm>
            <a:off x="7725308" y="926965"/>
            <a:ext cx="1224136" cy="324000"/>
          </a:xfrm>
          <a:prstGeom prst="roundRect">
            <a:avLst/>
          </a:prstGeom>
          <a:solidFill>
            <a:schemeClr val="bg1"/>
          </a:solid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令和○○年度</a:t>
            </a:r>
            <a:endParaRPr kumimoji="1" lang="ja-JP" altLang="en-US" sz="1200" dirty="0">
              <a:solidFill>
                <a:schemeClr val="tx1"/>
              </a:solidFill>
            </a:endParaRPr>
          </a:p>
        </p:txBody>
      </p:sp>
      <p:sp>
        <p:nvSpPr>
          <p:cNvPr id="33" name="角丸四角形 9">
            <a:extLst>
              <a:ext uri="{FF2B5EF4-FFF2-40B4-BE49-F238E27FC236}">
                <a16:creationId xmlns:a16="http://schemas.microsoft.com/office/drawing/2014/main" id="{9A71CDA5-9D1F-4CD0-8317-3B7F13A37BC8}"/>
              </a:ext>
            </a:extLst>
          </p:cNvPr>
          <p:cNvSpPr/>
          <p:nvPr/>
        </p:nvSpPr>
        <p:spPr>
          <a:xfrm>
            <a:off x="1125687" y="4027527"/>
            <a:ext cx="1224136" cy="324000"/>
          </a:xfrm>
          <a:prstGeom prst="roundRect">
            <a:avLst/>
          </a:prstGeom>
          <a:solidFill>
            <a:schemeClr val="bg1"/>
          </a:solid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令和○○年度</a:t>
            </a:r>
            <a:endParaRPr kumimoji="1" lang="ja-JP" altLang="en-US" sz="1200" dirty="0">
              <a:solidFill>
                <a:schemeClr val="tx1"/>
              </a:solidFill>
            </a:endParaRPr>
          </a:p>
        </p:txBody>
      </p:sp>
      <p:sp>
        <p:nvSpPr>
          <p:cNvPr id="34" name="角丸四角形 9">
            <a:extLst>
              <a:ext uri="{FF2B5EF4-FFF2-40B4-BE49-F238E27FC236}">
                <a16:creationId xmlns:a16="http://schemas.microsoft.com/office/drawing/2014/main" id="{DE382D8C-784B-4E4A-B6AD-BDC7C6A512AC}"/>
              </a:ext>
            </a:extLst>
          </p:cNvPr>
          <p:cNvSpPr/>
          <p:nvPr/>
        </p:nvSpPr>
        <p:spPr>
          <a:xfrm>
            <a:off x="4344352" y="4027527"/>
            <a:ext cx="1224136" cy="324000"/>
          </a:xfrm>
          <a:prstGeom prst="roundRect">
            <a:avLst/>
          </a:prstGeom>
          <a:solidFill>
            <a:schemeClr val="bg1"/>
          </a:solid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令和○○年度</a:t>
            </a:r>
            <a:endParaRPr kumimoji="1" lang="ja-JP" altLang="en-US" sz="1200" dirty="0">
              <a:solidFill>
                <a:schemeClr val="tx1"/>
              </a:solidFill>
            </a:endParaRPr>
          </a:p>
        </p:txBody>
      </p:sp>
      <p:sp>
        <p:nvSpPr>
          <p:cNvPr id="35" name="角丸四角形 9">
            <a:extLst>
              <a:ext uri="{FF2B5EF4-FFF2-40B4-BE49-F238E27FC236}">
                <a16:creationId xmlns:a16="http://schemas.microsoft.com/office/drawing/2014/main" id="{F2F91AF9-0C33-4BDE-8996-9DB5BD4741EE}"/>
              </a:ext>
            </a:extLst>
          </p:cNvPr>
          <p:cNvSpPr/>
          <p:nvPr/>
        </p:nvSpPr>
        <p:spPr>
          <a:xfrm>
            <a:off x="7728731" y="4027527"/>
            <a:ext cx="1224136" cy="324000"/>
          </a:xfrm>
          <a:prstGeom prst="roundRect">
            <a:avLst/>
          </a:prstGeom>
          <a:solidFill>
            <a:schemeClr val="bg1"/>
          </a:solid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令和○○年度</a:t>
            </a:r>
            <a:endParaRPr kumimoji="1" lang="ja-JP" altLang="en-US" sz="1200" dirty="0">
              <a:solidFill>
                <a:schemeClr val="tx1"/>
              </a:solidFill>
            </a:endParaRPr>
          </a:p>
        </p:txBody>
      </p:sp>
    </p:spTree>
    <p:extLst>
      <p:ext uri="{BB962C8B-B14F-4D97-AF65-F5344CB8AC3E}">
        <p14:creationId xmlns:p14="http://schemas.microsoft.com/office/powerpoint/2010/main" val="4291532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920552" y="2636912"/>
            <a:ext cx="8280000" cy="2677656"/>
          </a:xfrm>
          <a:prstGeom prst="rect">
            <a:avLst/>
          </a:prstGeom>
          <a:noFill/>
          <a:ln>
            <a:solidFill>
              <a:srgbClr val="3FA34D"/>
            </a:solidFill>
            <a:prstDash val="dash"/>
          </a:ln>
        </p:spPr>
        <p:txBody>
          <a:bodyPr wrap="square" rtlCol="0">
            <a:spAutoFit/>
          </a:bodyPr>
          <a:lstStyle/>
          <a:p>
            <a:endParaRPr lang="en-US" altLang="ja-JP" sz="1200" dirty="0">
              <a:solidFill>
                <a:srgbClr val="FFC000"/>
              </a:solidFill>
            </a:endParaRPr>
          </a:p>
          <a:p>
            <a:r>
              <a:rPr lang="ja-JP" altLang="en-US" sz="1200" dirty="0">
                <a:solidFill>
                  <a:srgbClr val="FFC000"/>
                </a:solidFill>
              </a:rPr>
              <a:t>▼様式自由</a:t>
            </a:r>
            <a:endParaRPr lang="en-US" altLang="ja-JP" sz="1200" dirty="0">
              <a:solidFill>
                <a:srgbClr val="FFC000"/>
              </a:solidFill>
            </a:endParaRPr>
          </a:p>
          <a:p>
            <a:endParaRPr lang="en-US" altLang="ja-JP" sz="1200" dirty="0">
              <a:solidFill>
                <a:srgbClr val="FFC000"/>
              </a:solidFill>
            </a:endParaRPr>
          </a:p>
          <a:p>
            <a:r>
              <a:rPr lang="ja-JP" altLang="en-US" sz="1200" dirty="0">
                <a:solidFill>
                  <a:srgbClr val="FFC000"/>
                </a:solidFill>
              </a:rPr>
              <a:t>▼提案年度に取り組む内容について、具体に記載すること。</a:t>
            </a:r>
            <a:endParaRPr lang="en-US" altLang="ja-JP" sz="1200" dirty="0">
              <a:solidFill>
                <a:srgbClr val="FFC000"/>
              </a:solidFill>
            </a:endParaRPr>
          </a:p>
          <a:p>
            <a:endParaRPr lang="en-US" altLang="ja-JP" sz="1200" dirty="0">
              <a:solidFill>
                <a:srgbClr val="FFC000"/>
              </a:solidFill>
            </a:endParaRPr>
          </a:p>
          <a:p>
            <a:pPr marL="85725" indent="-85725"/>
            <a:r>
              <a:rPr lang="ja-JP" altLang="en-US" sz="1200" dirty="0">
                <a:solidFill>
                  <a:srgbClr val="FFC000"/>
                </a:solidFill>
                <a:latin typeface="+mn-ea"/>
              </a:rPr>
              <a:t>▼調査を実施する場合には</a:t>
            </a:r>
            <a:r>
              <a:rPr lang="en-US" altLang="ja-JP" sz="1200" dirty="0">
                <a:solidFill>
                  <a:srgbClr val="FFC000"/>
                </a:solidFill>
                <a:latin typeface="+mn-ea"/>
              </a:rPr>
              <a:t>､</a:t>
            </a:r>
            <a:r>
              <a:rPr lang="ja-JP" altLang="en-US" sz="1200" dirty="0">
                <a:solidFill>
                  <a:srgbClr val="FFC000"/>
                </a:solidFill>
                <a:latin typeface="+mn-ea"/>
              </a:rPr>
              <a:t>調査名、調査目的、調査対象、調査手法、調査項目、分析内容（集計項目）、調査結果を成果にどのように反映するか、を記載すること</a:t>
            </a:r>
            <a:r>
              <a:rPr lang="en-US" altLang="ja-JP" sz="1200" dirty="0">
                <a:solidFill>
                  <a:srgbClr val="FFC000"/>
                </a:solidFill>
                <a:latin typeface="+mn-ea"/>
              </a:rPr>
              <a:t>｡</a:t>
            </a:r>
          </a:p>
          <a:p>
            <a:pPr marL="180975"/>
            <a:r>
              <a:rPr lang="en-US" altLang="ja-JP" sz="1200" dirty="0">
                <a:solidFill>
                  <a:srgbClr val="FFC000"/>
                </a:solidFill>
                <a:latin typeface="+mn-ea"/>
              </a:rPr>
              <a:t>※</a:t>
            </a:r>
            <a:r>
              <a:rPr lang="ja-JP" altLang="en-US" sz="1200" dirty="0">
                <a:solidFill>
                  <a:srgbClr val="FFC000"/>
                </a:solidFill>
                <a:latin typeface="+mn-ea"/>
              </a:rPr>
              <a:t>上記は最小限の項目例であり、必要に応じて追加することは差し支えない。</a:t>
            </a:r>
            <a:endParaRPr lang="en-US" altLang="ja-JP" sz="1200" dirty="0">
              <a:solidFill>
                <a:srgbClr val="FFC000"/>
              </a:solidFill>
              <a:latin typeface="+mn-ea"/>
            </a:endParaRPr>
          </a:p>
          <a:p>
            <a:pPr marL="180975"/>
            <a:endParaRPr lang="en-US" altLang="ja-JP" sz="1200" dirty="0">
              <a:solidFill>
                <a:srgbClr val="FFC000"/>
              </a:solidFill>
              <a:latin typeface="+mn-ea"/>
            </a:endParaRPr>
          </a:p>
          <a:p>
            <a:pPr indent="-457200"/>
            <a:r>
              <a:rPr lang="ja-JP" altLang="en-US" sz="1200" dirty="0">
                <a:solidFill>
                  <a:srgbClr val="FFC000"/>
                </a:solidFill>
                <a:latin typeface="+mn-ea"/>
              </a:rPr>
              <a:t>▼開発に向けた学内及び協力機関間での調整に関する見込みについても記載すること。</a:t>
            </a:r>
            <a:endParaRPr lang="en-US" altLang="ja-JP" sz="1200" dirty="0">
              <a:solidFill>
                <a:srgbClr val="FFC000"/>
              </a:solidFill>
              <a:latin typeface="+mn-ea"/>
            </a:endParaRPr>
          </a:p>
          <a:p>
            <a:endParaRPr lang="en-US" altLang="ja-JP" sz="1200" dirty="0">
              <a:solidFill>
                <a:srgbClr val="FFC000"/>
              </a:solidFill>
            </a:endParaRPr>
          </a:p>
          <a:p>
            <a:pPr marL="85725" indent="-85725"/>
            <a:r>
              <a:rPr lang="ja-JP" altLang="en-US" sz="1200" dirty="0">
                <a:solidFill>
                  <a:srgbClr val="FFC000"/>
                </a:solidFill>
              </a:rPr>
              <a:t>▼記載する文字は、</a:t>
            </a:r>
            <a:r>
              <a:rPr lang="en-US" altLang="ja-JP" sz="1200" dirty="0">
                <a:solidFill>
                  <a:srgbClr val="FFC000"/>
                </a:solidFill>
              </a:rPr>
              <a:t>MS</a:t>
            </a:r>
            <a:r>
              <a:rPr lang="ja-JP" altLang="en-US" sz="1200" dirty="0">
                <a:solidFill>
                  <a:srgbClr val="FFC000"/>
                </a:solidFill>
              </a:rPr>
              <a:t>ｺﾞｼｯｸ </a:t>
            </a:r>
            <a:r>
              <a:rPr lang="en-US" altLang="ja-JP" sz="1200" dirty="0">
                <a:solidFill>
                  <a:srgbClr val="FFC000"/>
                </a:solidFill>
              </a:rPr>
              <a:t>or </a:t>
            </a:r>
            <a:r>
              <a:rPr lang="ja-JP" altLang="en-US" sz="1200" dirty="0">
                <a:solidFill>
                  <a:srgbClr val="FFC000"/>
                </a:solidFill>
              </a:rPr>
              <a:t>ﾒｲﾘｵ　１１ポイント以上とすること。</a:t>
            </a:r>
            <a:r>
              <a:rPr lang="ja-JP" altLang="en-US" sz="1200" dirty="0">
                <a:solidFill>
                  <a:srgbClr val="FFC000"/>
                </a:solidFill>
                <a:latin typeface="+mn-ea"/>
              </a:rPr>
              <a:t>記載すべき事項</a:t>
            </a:r>
            <a:r>
              <a:rPr lang="ja-JP" altLang="en-US" sz="1200" dirty="0">
                <a:solidFill>
                  <a:srgbClr val="FFC000"/>
                </a:solidFill>
              </a:rPr>
              <a:t>が多く、枠に入り切らない場合のみ文字のポイントを調整しても構わないが、極端に小さくならないよう注意すること。</a:t>
            </a:r>
            <a:endParaRPr lang="en-US" altLang="ja-JP" sz="1200" dirty="0">
              <a:solidFill>
                <a:srgbClr val="FFC000"/>
              </a:solidFill>
            </a:endParaRPr>
          </a:p>
          <a:p>
            <a:endParaRPr lang="en-US" altLang="ja-JP" sz="1200" dirty="0">
              <a:solidFill>
                <a:srgbClr val="FFC000"/>
              </a:solidFill>
            </a:endParaRPr>
          </a:p>
        </p:txBody>
      </p:sp>
      <p:sp>
        <p:nvSpPr>
          <p:cNvPr id="7" name="角丸四角形 5"/>
          <p:cNvSpPr/>
          <p:nvPr/>
        </p:nvSpPr>
        <p:spPr>
          <a:xfrm>
            <a:off x="28338" y="332656"/>
            <a:ext cx="1756310" cy="36004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提案年度の取組①</a:t>
            </a:r>
          </a:p>
        </p:txBody>
      </p:sp>
      <p:grpSp>
        <p:nvGrpSpPr>
          <p:cNvPr id="9" name="グループ化 8">
            <a:extLst>
              <a:ext uri="{FF2B5EF4-FFF2-40B4-BE49-F238E27FC236}">
                <a16:creationId xmlns:a16="http://schemas.microsoft.com/office/drawing/2014/main" id="{A559ED28-BCB6-4B0A-9C3C-8B7553E72E04}"/>
              </a:ext>
            </a:extLst>
          </p:cNvPr>
          <p:cNvGrpSpPr/>
          <p:nvPr/>
        </p:nvGrpSpPr>
        <p:grpSpPr>
          <a:xfrm>
            <a:off x="-54040" y="-6132"/>
            <a:ext cx="9960040" cy="266780"/>
            <a:chOff x="-54040" y="-6132"/>
            <a:chExt cx="9960040" cy="266780"/>
          </a:xfrm>
        </p:grpSpPr>
        <p:sp>
          <p:nvSpPr>
            <p:cNvPr id="10" name="正方形/長方形 9">
              <a:extLst>
                <a:ext uri="{FF2B5EF4-FFF2-40B4-BE49-F238E27FC236}">
                  <a16:creationId xmlns:a16="http://schemas.microsoft.com/office/drawing/2014/main" id="{1C6C5774-0FB9-40AE-BF1F-BDC4597F6FF2}"/>
                </a:ext>
              </a:extLst>
            </p:cNvPr>
            <p:cNvSpPr/>
            <p:nvPr/>
          </p:nvSpPr>
          <p:spPr>
            <a:xfrm>
              <a:off x="0" y="0"/>
              <a:ext cx="9906000" cy="260648"/>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1" name="テキスト ボックス 10">
              <a:extLst>
                <a:ext uri="{FF2B5EF4-FFF2-40B4-BE49-F238E27FC236}">
                  <a16:creationId xmlns:a16="http://schemas.microsoft.com/office/drawing/2014/main" id="{BED81D83-4B84-42D0-BCBF-378DEBDBA0DC}"/>
                </a:ext>
              </a:extLst>
            </p:cNvPr>
            <p:cNvSpPr txBox="1"/>
            <p:nvPr/>
          </p:nvSpPr>
          <p:spPr>
            <a:xfrm>
              <a:off x="-54040" y="-6132"/>
              <a:ext cx="8391416" cy="261610"/>
            </a:xfrm>
            <a:prstGeom prst="rect">
              <a:avLst/>
            </a:prstGeom>
            <a:noFill/>
          </p:spPr>
          <p:txBody>
            <a:bodyPr wrap="square" rtlCol="0">
              <a:spAutoFit/>
            </a:bodyPr>
            <a:lstStyle/>
            <a:p>
              <a:pPr algn="ctr"/>
              <a:r>
                <a:rPr lang="ja-JP" altLang="en-US" sz="1100" spc="-120" dirty="0">
                  <a:solidFill>
                    <a:schemeClr val="bg1"/>
                  </a:solidFill>
                  <a:latin typeface="+mn-ea"/>
                </a:rPr>
                <a:t>令和○年度「専修学校による地域産業中核的人材養成事業」企画提案書（専門学校と高等学校の有機的連携プログラムの開発・実証）</a:t>
              </a:r>
              <a:r>
                <a:rPr lang="en-US" altLang="ja-JP" sz="1100" spc="-120" dirty="0">
                  <a:solidFill>
                    <a:schemeClr val="bg1"/>
                  </a:solidFill>
                  <a:latin typeface="+mn-ea"/>
                </a:rPr>
                <a:t> </a:t>
              </a:r>
              <a:r>
                <a:rPr kumimoji="1" lang="en-US" altLang="ja-JP" sz="1100" spc="-120" dirty="0">
                  <a:solidFill>
                    <a:schemeClr val="bg1"/>
                  </a:solidFill>
                  <a:latin typeface="+mn-ea"/>
                </a:rPr>
                <a:t>(</a:t>
              </a:r>
              <a:fld id="{C22BDEFC-2EBD-4631-AC6E-1FA082F69B7C}" type="slidenum">
                <a:rPr kumimoji="1" lang="en-US" altLang="ja-JP" sz="1100" spc="-120" smtClean="0">
                  <a:solidFill>
                    <a:schemeClr val="bg1"/>
                  </a:solidFill>
                  <a:latin typeface="+mn-ea"/>
                </a:rPr>
                <a:pPr algn="ctr"/>
                <a:t>8</a:t>
              </a:fld>
              <a:r>
                <a:rPr lang="en-US" altLang="ja-JP" sz="1100" spc="-120" dirty="0">
                  <a:solidFill>
                    <a:schemeClr val="bg1"/>
                  </a:solidFill>
                  <a:latin typeface="+mn-ea"/>
                </a:rPr>
                <a:t>/19</a:t>
              </a:r>
              <a:r>
                <a:rPr kumimoji="1" lang="en-US" altLang="ja-JP" sz="1100" spc="-120" dirty="0">
                  <a:solidFill>
                    <a:schemeClr val="bg1"/>
                  </a:solidFill>
                  <a:latin typeface="+mn-ea"/>
                </a:rPr>
                <a:t>)</a:t>
              </a:r>
              <a:endParaRPr kumimoji="1" lang="ja-JP" altLang="en-US" sz="1100" spc="-120" dirty="0">
                <a:solidFill>
                  <a:schemeClr val="bg1"/>
                </a:solidFill>
                <a:latin typeface="+mn-ea"/>
              </a:endParaRPr>
            </a:p>
          </p:txBody>
        </p:sp>
      </p:grpSp>
    </p:spTree>
    <p:extLst>
      <p:ext uri="{BB962C8B-B14F-4D97-AF65-F5344CB8AC3E}">
        <p14:creationId xmlns:p14="http://schemas.microsoft.com/office/powerpoint/2010/main" val="1554736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920552" y="2636912"/>
            <a:ext cx="8280000" cy="2677656"/>
          </a:xfrm>
          <a:prstGeom prst="rect">
            <a:avLst/>
          </a:prstGeom>
          <a:noFill/>
          <a:ln>
            <a:solidFill>
              <a:srgbClr val="3FA34D"/>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▼様式自由</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▼提案年度に取り組む内容について、具体に記載すること。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▼調査を実施する場合には</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調査名、調査目的、調査対象、調査手法、調査項目、分析内容（集計項目）、調査結果を成果にどのように反映するか、を記載すること</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a:t>
            </a:r>
          </a:p>
          <a:p>
            <a:pPr marL="180975"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上記は最小限の項目例であり、必要に応じて追加することは差し支えない。</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80975"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▼開発に向けた学内及び協力機関間での調整に関する見込みについても記載すること。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▼記載する文字は、</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MS</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ｺﾞｼｯｸ </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or </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ﾒｲﾘｵ　１１ポイント以上とすること。</a:t>
            </a:r>
            <a:r>
              <a:rPr lang="ja-JP" altLang="en-US" sz="1200" dirty="0">
                <a:solidFill>
                  <a:srgbClr val="FFC000"/>
                </a:solidFill>
                <a:latin typeface="+mn-ea"/>
              </a:rPr>
              <a:t>記載すべき事項</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が多く、枠に入り切らない場合のみ文字のポイントを調整しても構わないが、極端に小さくならないよう注意すること。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p:txBody>
      </p:sp>
      <p:sp>
        <p:nvSpPr>
          <p:cNvPr id="7" name="角丸四角形 5"/>
          <p:cNvSpPr/>
          <p:nvPr/>
        </p:nvSpPr>
        <p:spPr>
          <a:xfrm>
            <a:off x="28338" y="332656"/>
            <a:ext cx="1756310" cy="36004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提案年度の取組②</a:t>
            </a:r>
          </a:p>
        </p:txBody>
      </p:sp>
      <p:grpSp>
        <p:nvGrpSpPr>
          <p:cNvPr id="9" name="グループ化 8">
            <a:extLst>
              <a:ext uri="{FF2B5EF4-FFF2-40B4-BE49-F238E27FC236}">
                <a16:creationId xmlns:a16="http://schemas.microsoft.com/office/drawing/2014/main" id="{014DEBBF-FA66-404C-890E-94899883E01A}"/>
              </a:ext>
            </a:extLst>
          </p:cNvPr>
          <p:cNvGrpSpPr/>
          <p:nvPr/>
        </p:nvGrpSpPr>
        <p:grpSpPr>
          <a:xfrm>
            <a:off x="-54040" y="-6132"/>
            <a:ext cx="9960040" cy="266780"/>
            <a:chOff x="-54040" y="-6132"/>
            <a:chExt cx="9960040" cy="266780"/>
          </a:xfrm>
        </p:grpSpPr>
        <p:sp>
          <p:nvSpPr>
            <p:cNvPr id="10" name="正方形/長方形 9">
              <a:extLst>
                <a:ext uri="{FF2B5EF4-FFF2-40B4-BE49-F238E27FC236}">
                  <a16:creationId xmlns:a16="http://schemas.microsoft.com/office/drawing/2014/main" id="{06B8BBDD-DBE9-4300-954B-C29B1B544EE4}"/>
                </a:ext>
              </a:extLst>
            </p:cNvPr>
            <p:cNvSpPr/>
            <p:nvPr/>
          </p:nvSpPr>
          <p:spPr>
            <a:xfrm>
              <a:off x="0" y="0"/>
              <a:ext cx="9906000" cy="260648"/>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1" name="テキスト ボックス 10">
              <a:extLst>
                <a:ext uri="{FF2B5EF4-FFF2-40B4-BE49-F238E27FC236}">
                  <a16:creationId xmlns:a16="http://schemas.microsoft.com/office/drawing/2014/main" id="{4FBE4B09-2394-4206-91B4-4F5DA57D5D43}"/>
                </a:ext>
              </a:extLst>
            </p:cNvPr>
            <p:cNvSpPr txBox="1"/>
            <p:nvPr/>
          </p:nvSpPr>
          <p:spPr>
            <a:xfrm>
              <a:off x="-54040" y="-6132"/>
              <a:ext cx="8391416" cy="261610"/>
            </a:xfrm>
            <a:prstGeom prst="rect">
              <a:avLst/>
            </a:prstGeom>
            <a:noFill/>
          </p:spPr>
          <p:txBody>
            <a:bodyPr wrap="square" rtlCol="0">
              <a:spAutoFit/>
            </a:bodyPr>
            <a:lstStyle/>
            <a:p>
              <a:pPr algn="ctr"/>
              <a:r>
                <a:rPr lang="ja-JP" altLang="en-US" sz="1100" spc="-120" dirty="0">
                  <a:solidFill>
                    <a:schemeClr val="bg1"/>
                  </a:solidFill>
                  <a:latin typeface="+mn-ea"/>
                </a:rPr>
                <a:t>令和○年度「専修学校による地域産業中核的人材養成事業」企画提案書（専門学校と高等学校の有機的連携プログラムの開発・実証）</a:t>
              </a:r>
              <a:r>
                <a:rPr lang="en-US" altLang="ja-JP" sz="1100" spc="-120" dirty="0">
                  <a:solidFill>
                    <a:schemeClr val="bg1"/>
                  </a:solidFill>
                  <a:latin typeface="+mn-ea"/>
                </a:rPr>
                <a:t> </a:t>
              </a:r>
              <a:r>
                <a:rPr kumimoji="1" lang="en-US" altLang="ja-JP" sz="1100" spc="-120" dirty="0">
                  <a:solidFill>
                    <a:schemeClr val="bg1"/>
                  </a:solidFill>
                  <a:latin typeface="+mn-ea"/>
                </a:rPr>
                <a:t>(</a:t>
              </a:r>
              <a:fld id="{C22BDEFC-2EBD-4631-AC6E-1FA082F69B7C}" type="slidenum">
                <a:rPr kumimoji="1" lang="en-US" altLang="ja-JP" sz="1100" spc="-120" smtClean="0">
                  <a:solidFill>
                    <a:schemeClr val="bg1"/>
                  </a:solidFill>
                  <a:latin typeface="+mn-ea"/>
                </a:rPr>
                <a:pPr algn="ctr"/>
                <a:t>9</a:t>
              </a:fld>
              <a:r>
                <a:rPr lang="en-US" altLang="ja-JP" sz="1100" spc="-120" dirty="0">
                  <a:solidFill>
                    <a:schemeClr val="bg1"/>
                  </a:solidFill>
                  <a:latin typeface="+mn-ea"/>
                </a:rPr>
                <a:t>/19</a:t>
              </a:r>
              <a:r>
                <a:rPr kumimoji="1" lang="en-US" altLang="ja-JP" sz="1100" spc="-120" dirty="0">
                  <a:solidFill>
                    <a:schemeClr val="bg1"/>
                  </a:solidFill>
                  <a:latin typeface="+mn-ea"/>
                </a:rPr>
                <a:t>)</a:t>
              </a:r>
              <a:endParaRPr kumimoji="1" lang="ja-JP" altLang="en-US" sz="1100" spc="-120" dirty="0">
                <a:solidFill>
                  <a:schemeClr val="bg1"/>
                </a:solidFill>
                <a:latin typeface="+mn-ea"/>
              </a:endParaRPr>
            </a:p>
          </p:txBody>
        </p:sp>
      </p:grpSp>
    </p:spTree>
    <p:extLst>
      <p:ext uri="{BB962C8B-B14F-4D97-AF65-F5344CB8AC3E}">
        <p14:creationId xmlns:p14="http://schemas.microsoft.com/office/powerpoint/2010/main" val="1225545612"/>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Segoe UI"/>
        <a:ea typeface="游ゴシック Bold"/>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blank">
  <a:themeElements>
    <a:clrScheme name="ユーザー定義 1">
      <a:dk1>
        <a:srgbClr val="323232"/>
      </a:dk1>
      <a:lt1>
        <a:sysClr val="window" lastClr="FFFFFF"/>
      </a:lt1>
      <a:dk2>
        <a:srgbClr val="505050"/>
      </a:dk2>
      <a:lt2>
        <a:srgbClr val="EEECE1"/>
      </a:lt2>
      <a:accent1>
        <a:srgbClr val="30A3B3"/>
      </a:accent1>
      <a:accent2>
        <a:srgbClr val="CC6B9C"/>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Segoe UI"/>
        <a:ea typeface="游ゴシック Bold"/>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13661</TotalTime>
  <Words>5507</Words>
  <Application>Microsoft Office PowerPoint</Application>
  <PresentationFormat>A4 210 x 297 mm</PresentationFormat>
  <Paragraphs>847</Paragraphs>
  <Slides>19</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2</vt:i4>
      </vt:variant>
      <vt:variant>
        <vt:lpstr>埋め込まれた OLE サーバー</vt:lpstr>
      </vt:variant>
      <vt:variant>
        <vt:i4>1</vt:i4>
      </vt:variant>
      <vt:variant>
        <vt:lpstr>スライド タイトル</vt:lpstr>
      </vt:variant>
      <vt:variant>
        <vt:i4>19</vt:i4>
      </vt:variant>
    </vt:vector>
  </HeadingPairs>
  <TitlesOfParts>
    <vt:vector size="28" baseType="lpstr">
      <vt:lpstr>メイリオ</vt:lpstr>
      <vt:lpstr>游ゴシック</vt:lpstr>
      <vt:lpstr>游ゴシック Bold</vt:lpstr>
      <vt:lpstr>Arial</vt:lpstr>
      <vt:lpstr>Segoe UI</vt:lpstr>
      <vt:lpstr>Wingdings</vt:lpstr>
      <vt:lpstr>blank</vt:lpstr>
      <vt:lpstr>1_blank</vt:lpstr>
      <vt:lpstr>ワークシート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文部科学省</dc:creator>
  <cp:lastModifiedBy>小江謙太郎</cp:lastModifiedBy>
  <cp:revision>216</cp:revision>
  <cp:lastPrinted>2020-03-27T05:25:45Z</cp:lastPrinted>
  <dcterms:created xsi:type="dcterms:W3CDTF">2015-11-11T08:20:08Z</dcterms:created>
  <dcterms:modified xsi:type="dcterms:W3CDTF">2023-02-06T10:56:44Z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2022-02-04T10:30:50Z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4006a407-478c-4ff1-badd-1671ba716417</vt:lpwstr>
  </property>
  <property fmtid="{D5CDD505-2E9C-101B-9397-08002B2CF9AE}" pid="8" name="MSIP_Label_d899a617-f30e-4fb8-b81c-fb6d0b94ac5b_ContentBits">
    <vt:lpwstr>0</vt:lpwstr>
  </property>
</Properties>
</file>