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317" r:id="rId4"/>
    <p:sldId id="257" r:id="rId5"/>
    <p:sldId id="311" r:id="rId6"/>
    <p:sldId id="259" r:id="rId7"/>
    <p:sldId id="312" r:id="rId8"/>
    <p:sldId id="271" r:id="rId9"/>
    <p:sldId id="291" r:id="rId10"/>
    <p:sldId id="313" r:id="rId11"/>
    <p:sldId id="262" r:id="rId12"/>
    <p:sldId id="319" r:id="rId13"/>
    <p:sldId id="320" r:id="rId14"/>
    <p:sldId id="316" r:id="rId15"/>
    <p:sldId id="326" r:id="rId16"/>
    <p:sldId id="327" r:id="rId17"/>
    <p:sldId id="328" r:id="rId18"/>
    <p:sldId id="329" r:id="rId19"/>
    <p:sldId id="330" r:id="rId20"/>
    <p:sldId id="269" r:id="rId21"/>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A34D"/>
    <a:srgbClr val="FF7C80"/>
    <a:srgbClr val="7EE081"/>
    <a:srgbClr val="62AB37"/>
    <a:srgbClr val="CCFFCC"/>
    <a:srgbClr val="936C4C"/>
    <a:srgbClr val="A898E5"/>
    <a:srgbClr val="8EB4E3"/>
    <a:srgbClr val="4F81B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622" autoAdjust="0"/>
  </p:normalViewPr>
  <p:slideViewPr>
    <p:cSldViewPr>
      <p:cViewPr varScale="1">
        <p:scale>
          <a:sx n="67" d="100"/>
          <a:sy n="67" d="100"/>
        </p:scale>
        <p:origin x="111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E3E089E5-05BF-4DEC-B24B-1314CCF9B90D}"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6B38ADC-4AFE-4839-9932-18736D022F30}" type="slidenum">
              <a:rPr kumimoji="1" lang="ja-JP" altLang="en-US" smtClean="0"/>
              <a:t>‹#›</a:t>
            </a:fld>
            <a:endParaRPr kumimoji="1" lang="ja-JP" altLang="en-US"/>
          </a:p>
        </p:txBody>
      </p:sp>
    </p:spTree>
    <p:extLst>
      <p:ext uri="{BB962C8B-B14F-4D97-AF65-F5344CB8AC3E}">
        <p14:creationId xmlns:p14="http://schemas.microsoft.com/office/powerpoint/2010/main" val="3350884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1779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297719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623659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842745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91705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246624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33500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8034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78125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63326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7646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62503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2" y="392212"/>
            <a:ext cx="6214852"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6205620"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△△専門学校（</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46153" y="1856664"/>
            <a:ext cx="1950000" cy="260184"/>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178857"/>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FFC000"/>
                </a:solidFill>
                <a:latin typeface="+mn-ea"/>
              </a:rPr>
              <a:t>①〇〇〇〇〇〇〇〇⑩〇〇〇〇〇〇〇〇〇⑳〇〇〇〇〇〇〇〇〇㉚</a:t>
            </a:r>
            <a:endParaRPr lang="en-US" altLang="ja-JP" sz="1100" dirty="0">
              <a:solidFill>
                <a:srgbClr val="FFC000"/>
              </a:solidFill>
              <a:latin typeface="+mn-ea"/>
            </a:endParaRPr>
          </a:p>
          <a:p>
            <a:r>
              <a:rPr lang="ja-JP" altLang="en-US" sz="1100" dirty="0">
                <a:solidFill>
                  <a:srgbClr val="FFC000"/>
                </a:solidFill>
                <a:latin typeface="+mn-ea"/>
              </a:rPr>
              <a:t>②　　</a:t>
            </a:r>
            <a:endParaRPr lang="en-US" altLang="ja-JP" sz="1100" dirty="0">
              <a:solidFill>
                <a:srgbClr val="FFC000"/>
              </a:solidFill>
              <a:latin typeface="+mn-ea"/>
            </a:endParaRPr>
          </a:p>
          <a:p>
            <a:r>
              <a:rPr lang="ja-JP" altLang="en-US" sz="1100" dirty="0">
                <a:solidFill>
                  <a:srgbClr val="FFC000"/>
                </a:solidFill>
                <a:latin typeface="+mn-ea"/>
              </a:rPr>
              <a:t>③　　　　　（</a:t>
            </a:r>
            <a:r>
              <a:rPr lang="en-US" altLang="ja-JP" sz="1100" dirty="0">
                <a:solidFill>
                  <a:srgbClr val="FFC000"/>
                </a:solidFill>
                <a:latin typeface="+mn-ea"/>
              </a:rPr>
              <a:t>MS</a:t>
            </a:r>
            <a:r>
              <a:rPr lang="ja-JP" altLang="en-US" sz="1100" dirty="0">
                <a:solidFill>
                  <a:srgbClr val="FFC000"/>
                </a:solidFill>
                <a:latin typeface="+mn-ea"/>
              </a:rPr>
              <a:t>ｺﾞｼｯｸ </a:t>
            </a:r>
            <a:r>
              <a:rPr lang="en-US" altLang="ja-JP" sz="1100" dirty="0">
                <a:solidFill>
                  <a:srgbClr val="FFC000"/>
                </a:solidFill>
                <a:latin typeface="+mn-ea"/>
              </a:rPr>
              <a:t>or </a:t>
            </a:r>
            <a:r>
              <a:rPr lang="ja-JP" altLang="en-US" sz="1100" dirty="0">
                <a:solidFill>
                  <a:srgbClr val="FFC000"/>
                </a:solidFill>
                <a:latin typeface="+mn-ea"/>
              </a:rPr>
              <a:t>ﾒｲﾘｵ　１１ポイント以上）</a:t>
            </a:r>
            <a:endParaRPr lang="en-US" altLang="ja-JP" sz="1100" dirty="0">
              <a:solidFill>
                <a:srgbClr val="FFC000"/>
              </a:solidFill>
              <a:latin typeface="+mn-ea"/>
            </a:endParaRPr>
          </a:p>
          <a:p>
            <a:r>
              <a:rPr lang="ja-JP" altLang="en-US" sz="1100" dirty="0">
                <a:solidFill>
                  <a:srgbClr val="FFC000"/>
                </a:solidFill>
                <a:latin typeface="+mn-ea"/>
              </a:rPr>
              <a:t>④　　　　　（１行 ３０文字 </a:t>
            </a:r>
            <a:r>
              <a:rPr lang="en-US" altLang="ja-JP" sz="1100" dirty="0">
                <a:solidFill>
                  <a:srgbClr val="FFC000"/>
                </a:solidFill>
                <a:latin typeface="+mn-ea"/>
              </a:rPr>
              <a:t>×</a:t>
            </a:r>
            <a:r>
              <a:rPr lang="ja-JP" altLang="en-US" sz="1100" dirty="0">
                <a:solidFill>
                  <a:srgbClr val="FFC000"/>
                </a:solidFill>
                <a:latin typeface="+mn-ea"/>
              </a:rPr>
              <a:t> ２５行以内）</a:t>
            </a:r>
            <a:endParaRPr lang="en-US" altLang="ja-JP" sz="1100" dirty="0">
              <a:solidFill>
                <a:srgbClr val="FFC000"/>
              </a:solidFill>
              <a:latin typeface="+mn-ea"/>
            </a:endParaRPr>
          </a:p>
          <a:p>
            <a:r>
              <a:rPr lang="ja-JP" altLang="en-US" sz="1100" dirty="0">
                <a:solidFill>
                  <a:srgbClr val="FFC000"/>
                </a:solidFill>
                <a:latin typeface="+mn-ea"/>
              </a:rPr>
              <a:t>⑤　　　　　</a:t>
            </a:r>
            <a:r>
              <a:rPr lang="en-US" altLang="ja-JP" sz="1100" dirty="0">
                <a:solidFill>
                  <a:srgbClr val="FFC000"/>
                </a:solidFill>
                <a:latin typeface="+mn-ea"/>
              </a:rPr>
              <a:t>※</a:t>
            </a:r>
            <a:r>
              <a:rPr lang="ja-JP" altLang="en-US" sz="1100" dirty="0">
                <a:solidFill>
                  <a:srgbClr val="FFC000"/>
                </a:solidFill>
                <a:latin typeface="+mn-ea"/>
              </a:rPr>
              <a:t>７５０文字以内を厳守すること。</a:t>
            </a:r>
            <a:endParaRPr lang="en-US" altLang="ja-JP" sz="1100" dirty="0">
              <a:solidFill>
                <a:srgbClr val="FFC000"/>
              </a:solidFill>
              <a:latin typeface="+mn-ea"/>
            </a:endParaRPr>
          </a:p>
          <a:p>
            <a:r>
              <a:rPr lang="ja-JP" altLang="en-US" sz="1100" dirty="0">
                <a:solidFill>
                  <a:srgbClr val="FFC000"/>
                </a:solidFill>
                <a:latin typeface="+mn-ea"/>
              </a:rPr>
              <a:t>⑥</a:t>
            </a:r>
            <a:endParaRPr lang="en-US" altLang="ja-JP" sz="1100" dirty="0">
              <a:solidFill>
                <a:srgbClr val="FFC000"/>
              </a:solidFill>
              <a:latin typeface="+mn-ea"/>
            </a:endParaRPr>
          </a:p>
          <a:p>
            <a:r>
              <a:rPr lang="ja-JP" altLang="en-US" sz="1100" dirty="0">
                <a:solidFill>
                  <a:srgbClr val="FFC000"/>
                </a:solidFill>
                <a:latin typeface="+mn-ea"/>
              </a:rPr>
              <a:t>⑦</a:t>
            </a:r>
            <a:endParaRPr lang="en-US" altLang="ja-JP" sz="1100" dirty="0">
              <a:solidFill>
                <a:srgbClr val="FFC000"/>
              </a:solidFill>
              <a:latin typeface="+mn-ea"/>
            </a:endParaRPr>
          </a:p>
          <a:p>
            <a:r>
              <a:rPr lang="ja-JP" altLang="en-US" sz="1100" dirty="0">
                <a:solidFill>
                  <a:srgbClr val="FFC000"/>
                </a:solidFill>
                <a:latin typeface="+mn-ea"/>
              </a:rPr>
              <a:t>⑧</a:t>
            </a:r>
            <a:endParaRPr lang="en-US" altLang="ja-JP" sz="1100" dirty="0">
              <a:solidFill>
                <a:srgbClr val="FFC000"/>
              </a:solidFill>
              <a:latin typeface="+mn-ea"/>
            </a:endParaRPr>
          </a:p>
          <a:p>
            <a:r>
              <a:rPr lang="ja-JP" altLang="en-US" sz="1100" dirty="0">
                <a:solidFill>
                  <a:srgbClr val="FFC000"/>
                </a:solidFill>
                <a:latin typeface="+mn-ea"/>
              </a:rPr>
              <a:t>⑨</a:t>
            </a:r>
            <a:endParaRPr lang="en-US" altLang="ja-JP" sz="1100" dirty="0">
              <a:solidFill>
                <a:srgbClr val="FFC000"/>
              </a:solidFill>
              <a:latin typeface="+mn-ea"/>
            </a:endParaRPr>
          </a:p>
          <a:p>
            <a:r>
              <a:rPr lang="ja-JP" altLang="en-US" sz="1100" dirty="0">
                <a:solidFill>
                  <a:srgbClr val="FFC000"/>
                </a:solidFill>
                <a:latin typeface="+mn-ea"/>
              </a:rPr>
              <a:t>⑩行目</a:t>
            </a:r>
            <a:endParaRPr lang="en-US" altLang="ja-JP" sz="1100" dirty="0">
              <a:solidFill>
                <a:srgbClr val="FFC000"/>
              </a:solidFill>
              <a:latin typeface="+mn-ea"/>
            </a:endParaRPr>
          </a:p>
          <a:p>
            <a:r>
              <a:rPr lang="ja-JP" altLang="en-US" sz="1100" dirty="0">
                <a:solidFill>
                  <a:srgbClr val="FFC000"/>
                </a:solidFill>
                <a:latin typeface="+mn-ea"/>
              </a:rPr>
              <a:t>⑪</a:t>
            </a:r>
            <a:endParaRPr lang="en-US" altLang="ja-JP" sz="1100" dirty="0">
              <a:solidFill>
                <a:srgbClr val="FFC000"/>
              </a:solidFill>
              <a:latin typeface="+mn-ea"/>
            </a:endParaRPr>
          </a:p>
          <a:p>
            <a:r>
              <a:rPr lang="ja-JP" altLang="en-US" sz="1100" dirty="0">
                <a:solidFill>
                  <a:srgbClr val="FFC000"/>
                </a:solidFill>
                <a:latin typeface="+mn-ea"/>
              </a:rPr>
              <a:t>⑫</a:t>
            </a:r>
            <a:endParaRPr lang="en-US" altLang="ja-JP" sz="1100" dirty="0">
              <a:solidFill>
                <a:srgbClr val="FFC000"/>
              </a:solidFill>
              <a:latin typeface="+mn-ea"/>
            </a:endParaRPr>
          </a:p>
          <a:p>
            <a:r>
              <a:rPr lang="ja-JP" altLang="en-US" sz="1100" dirty="0">
                <a:solidFill>
                  <a:srgbClr val="FFC000"/>
                </a:solidFill>
                <a:latin typeface="+mn-ea"/>
              </a:rPr>
              <a:t>⑬</a:t>
            </a:r>
            <a:endParaRPr lang="en-US" altLang="ja-JP" sz="1100" dirty="0">
              <a:solidFill>
                <a:srgbClr val="FFC000"/>
              </a:solidFill>
              <a:latin typeface="+mn-ea"/>
            </a:endParaRPr>
          </a:p>
          <a:p>
            <a:r>
              <a:rPr lang="ja-JP" altLang="en-US" sz="1100" dirty="0">
                <a:solidFill>
                  <a:srgbClr val="FFC000"/>
                </a:solidFill>
                <a:latin typeface="+mn-ea"/>
              </a:rPr>
              <a:t>⑭</a:t>
            </a:r>
            <a:endParaRPr lang="en-US" altLang="ja-JP" sz="1100" dirty="0">
              <a:solidFill>
                <a:srgbClr val="FFC000"/>
              </a:solidFill>
              <a:latin typeface="+mn-ea"/>
            </a:endParaRPr>
          </a:p>
          <a:p>
            <a:r>
              <a:rPr lang="ja-JP" altLang="en-US" sz="1100" dirty="0">
                <a:solidFill>
                  <a:srgbClr val="FFC000"/>
                </a:solidFill>
                <a:latin typeface="+mn-ea"/>
              </a:rPr>
              <a:t>⑮</a:t>
            </a:r>
            <a:endParaRPr lang="en-US" altLang="ja-JP" sz="1100" dirty="0">
              <a:solidFill>
                <a:srgbClr val="FFC000"/>
              </a:solidFill>
              <a:latin typeface="+mn-ea"/>
            </a:endParaRPr>
          </a:p>
          <a:p>
            <a:r>
              <a:rPr lang="ja-JP" altLang="en-US" sz="1100" dirty="0">
                <a:solidFill>
                  <a:srgbClr val="FFC000"/>
                </a:solidFill>
                <a:latin typeface="+mn-ea"/>
              </a:rPr>
              <a:t>⑯</a:t>
            </a:r>
            <a:endParaRPr lang="en-US" altLang="ja-JP" sz="1100" dirty="0">
              <a:solidFill>
                <a:srgbClr val="FFC000"/>
              </a:solidFill>
              <a:latin typeface="+mn-ea"/>
            </a:endParaRPr>
          </a:p>
          <a:p>
            <a:r>
              <a:rPr lang="ja-JP" altLang="en-US" sz="1100" dirty="0">
                <a:solidFill>
                  <a:srgbClr val="FFC000"/>
                </a:solidFill>
                <a:latin typeface="+mn-ea"/>
              </a:rPr>
              <a:t>⑰</a:t>
            </a:r>
            <a:endParaRPr lang="en-US" altLang="ja-JP" sz="11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4" name="正方形/長方形 23"/>
          <p:cNvSpPr/>
          <p:nvPr/>
        </p:nvSpPr>
        <p:spPr>
          <a:xfrm>
            <a:off x="5130585" y="2170184"/>
            <a:ext cx="4681113" cy="4605609"/>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chemeClr val="tx1"/>
              </a:solidFill>
              <a:latin typeface="+mn-ea"/>
            </a:endParaRPr>
          </a:p>
          <a:p>
            <a:pPr marL="177800" indent="-177800"/>
            <a:r>
              <a:rPr lang="ja-JP" altLang="en-US" sz="1100" dirty="0">
                <a:solidFill>
                  <a:srgbClr val="FFC000"/>
                </a:solidFill>
                <a:latin typeface="+mn-ea"/>
              </a:rPr>
              <a:t>▼様式自由</a:t>
            </a:r>
          </a:p>
          <a:p>
            <a:pPr marL="177800" indent="-177800"/>
            <a:endParaRPr lang="ja-JP" altLang="en-US" sz="1100" dirty="0">
              <a:solidFill>
                <a:srgbClr val="FFC000"/>
              </a:solidFill>
              <a:latin typeface="+mn-ea"/>
            </a:endParaRPr>
          </a:p>
          <a:p>
            <a:pPr marL="177800" indent="-177800"/>
            <a:r>
              <a:rPr lang="ja-JP" altLang="en-US" sz="1100" dirty="0">
                <a:solidFill>
                  <a:srgbClr val="FFC000"/>
                </a:solidFill>
                <a:latin typeface="+mn-ea"/>
              </a:rPr>
              <a:t>▼事業を推進するために構築する体制を記載すること</a:t>
            </a:r>
            <a:r>
              <a:rPr lang="en-US" altLang="ja-JP" sz="1100" dirty="0">
                <a:solidFill>
                  <a:srgbClr val="FFC000"/>
                </a:solidFill>
                <a:latin typeface="+mn-ea"/>
              </a:rPr>
              <a:t>｡</a:t>
            </a:r>
          </a:p>
          <a:p>
            <a:pPr marL="177800" indent="-177800"/>
            <a:endParaRPr lang="en-US" altLang="ja-JP" sz="1100" dirty="0">
              <a:solidFill>
                <a:srgbClr val="FFC000"/>
              </a:solidFill>
              <a:latin typeface="+mn-ea"/>
            </a:endParaRPr>
          </a:p>
          <a:p>
            <a:pPr marL="177800" indent="-177800"/>
            <a:r>
              <a:rPr lang="en-US" altLang="ja-JP" sz="1100" dirty="0">
                <a:solidFill>
                  <a:srgbClr val="FFC000"/>
                </a:solidFill>
                <a:latin typeface="+mn-ea"/>
              </a:rPr>
              <a:t>▼</a:t>
            </a:r>
            <a:r>
              <a:rPr lang="ja-JP" altLang="en-US" sz="1100" dirty="0">
                <a:solidFill>
                  <a:srgbClr val="FFC000"/>
                </a:solidFill>
                <a:latin typeface="+mn-ea"/>
              </a:rPr>
              <a:t>高・専一貫のプログラムを実際に開発する高等学校と専門学校がわかるように記載すること。</a:t>
            </a:r>
          </a:p>
          <a:p>
            <a:pPr marL="177800" indent="-177800"/>
            <a:endParaRPr lang="ja-JP" altLang="en-US" sz="1100" dirty="0">
              <a:solidFill>
                <a:srgbClr val="FFC000"/>
              </a:solidFill>
              <a:latin typeface="+mn-ea"/>
            </a:endParaRPr>
          </a:p>
          <a:p>
            <a:pPr marL="177800" indent="-177800"/>
            <a:r>
              <a:rPr lang="ja-JP" altLang="en-US" sz="1100" dirty="0">
                <a:solidFill>
                  <a:srgbClr val="FFC000"/>
                </a:solidFill>
                <a:latin typeface="+mn-ea"/>
              </a:rPr>
              <a:t>▼記載する文字は</a:t>
            </a:r>
            <a:r>
              <a:rPr lang="en-US" altLang="ja-JP" sz="1100" dirty="0">
                <a:solidFill>
                  <a:srgbClr val="FFC000"/>
                </a:solidFill>
                <a:latin typeface="+mn-ea"/>
              </a:rPr>
              <a:t>､ MS</a:t>
            </a:r>
            <a:r>
              <a:rPr lang="ja-JP" altLang="en-US" sz="1100" dirty="0">
                <a:solidFill>
                  <a:srgbClr val="FFC000"/>
                </a:solidFill>
                <a:latin typeface="+mn-ea"/>
              </a:rPr>
              <a:t>ｺﾞｼｯｸ </a:t>
            </a:r>
            <a:r>
              <a:rPr lang="en-US" altLang="ja-JP" sz="1100" dirty="0">
                <a:solidFill>
                  <a:srgbClr val="FFC000"/>
                </a:solidFill>
                <a:latin typeface="+mn-ea"/>
              </a:rPr>
              <a:t>or </a:t>
            </a:r>
            <a:r>
              <a:rPr lang="ja-JP" altLang="en-US" sz="1100" dirty="0">
                <a:solidFill>
                  <a:srgbClr val="FFC000"/>
                </a:solidFill>
                <a:latin typeface="+mn-ea"/>
              </a:rPr>
              <a:t>ﾒｲﾘｵ　</a:t>
            </a:r>
            <a:r>
              <a:rPr lang="en-US" altLang="ja-JP" sz="1100" dirty="0">
                <a:solidFill>
                  <a:srgbClr val="FFC000"/>
                </a:solidFill>
                <a:latin typeface="+mn-ea"/>
              </a:rPr>
              <a:t>11</a:t>
            </a:r>
            <a:r>
              <a:rPr lang="ja-JP" altLang="en-US" sz="1100" dirty="0">
                <a:solidFill>
                  <a:srgbClr val="FFC000"/>
                </a:solidFill>
                <a:latin typeface="+mn-ea"/>
              </a:rPr>
              <a:t>ﾎﾟｲﾝﾄ以上とすること</a:t>
            </a:r>
            <a:r>
              <a:rPr lang="en-US" altLang="ja-JP" sz="1100" dirty="0">
                <a:solidFill>
                  <a:srgbClr val="FFC000"/>
                </a:solidFill>
                <a:latin typeface="+mn-ea"/>
              </a:rPr>
              <a:t>｡</a:t>
            </a:r>
          </a:p>
          <a:p>
            <a:pPr marL="177800" indent="-177800"/>
            <a:endParaRPr lang="en-US" altLang="ja-JP" sz="1100" dirty="0">
              <a:solidFill>
                <a:srgbClr val="FFC000"/>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521864" y="387705"/>
            <a:ext cx="671496" cy="927249"/>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分野</a:t>
            </a:r>
            <a:endParaRPr lang="en-US" altLang="ja-JP" dirty="0">
              <a:latin typeface="+mj-ea"/>
              <a:ea typeface="+mj-ea"/>
            </a:endParaRPr>
          </a:p>
          <a:p>
            <a:pPr algn="ctr"/>
            <a:r>
              <a:rPr lang="en-US" altLang="ja-JP" sz="900" dirty="0">
                <a:latin typeface="+mj-ea"/>
                <a:ea typeface="+mj-ea"/>
              </a:rPr>
              <a:t>【</a:t>
            </a:r>
            <a:r>
              <a:rPr lang="ja-JP" altLang="en-US" sz="900" dirty="0">
                <a:latin typeface="+mj-ea"/>
                <a:ea typeface="+mj-ea"/>
              </a:rPr>
              <a:t>職種</a:t>
            </a:r>
            <a:r>
              <a:rPr lang="en-US" altLang="ja-JP" sz="900" dirty="0">
                <a:latin typeface="+mj-ea"/>
                <a:ea typeface="+mj-ea"/>
              </a:rPr>
              <a:t>】</a:t>
            </a:r>
          </a:p>
        </p:txBody>
      </p:sp>
      <p:sp>
        <p:nvSpPr>
          <p:cNvPr id="32" name="正方形/長方形 31"/>
          <p:cNvSpPr/>
          <p:nvPr/>
        </p:nvSpPr>
        <p:spPr>
          <a:xfrm>
            <a:off x="8228950" y="387310"/>
            <a:ext cx="1629395" cy="92764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C000"/>
                </a:solidFill>
                <a:latin typeface="+mn-ea"/>
              </a:rPr>
              <a:t>工業</a:t>
            </a:r>
            <a:endParaRPr lang="en-US" altLang="ja-JP" sz="1400" dirty="0">
              <a:solidFill>
                <a:srgbClr val="FFC000"/>
              </a:solidFill>
              <a:latin typeface="+mn-ea"/>
            </a:endParaRPr>
          </a:p>
          <a:p>
            <a:pPr algn="ctr"/>
            <a:r>
              <a:rPr lang="en-US" altLang="ja-JP" sz="1400" dirty="0">
                <a:solidFill>
                  <a:srgbClr val="FFC000"/>
                </a:solidFill>
                <a:latin typeface="+mn-ea"/>
              </a:rPr>
              <a:t>【IT</a:t>
            </a:r>
            <a:r>
              <a:rPr lang="ja-JP" altLang="en-US" sz="1400" dirty="0">
                <a:solidFill>
                  <a:srgbClr val="FFC000"/>
                </a:solidFill>
                <a:latin typeface="+mn-ea"/>
              </a:rPr>
              <a:t>人材</a:t>
            </a:r>
            <a:r>
              <a:rPr lang="en-US" altLang="ja-JP" sz="1400" dirty="0">
                <a:solidFill>
                  <a:srgbClr val="FFC000"/>
                </a:solidFill>
                <a:latin typeface="+mn-ea"/>
              </a:rPr>
              <a:t>】</a:t>
            </a:r>
            <a:endParaRPr lang="ja-JP" altLang="en-US" sz="1400" dirty="0">
              <a:solidFill>
                <a:srgbClr val="FFC000"/>
              </a:solidFill>
              <a:latin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grpSp>
        <p:nvGrpSpPr>
          <p:cNvPr id="33" name="グループ化 32"/>
          <p:cNvGrpSpPr/>
          <p:nvPr/>
        </p:nvGrpSpPr>
        <p:grpSpPr>
          <a:xfrm>
            <a:off x="9925925" y="301645"/>
            <a:ext cx="5099638" cy="561506"/>
            <a:chOff x="9948408" y="324299"/>
            <a:chExt cx="5099638" cy="561506"/>
          </a:xfrm>
        </p:grpSpPr>
        <p:sp>
          <p:nvSpPr>
            <p:cNvPr id="35" name="角丸四角形 6"/>
            <p:cNvSpPr/>
            <p:nvPr/>
          </p:nvSpPr>
          <p:spPr>
            <a:xfrm>
              <a:off x="10088510" y="324299"/>
              <a:ext cx="4959536" cy="561506"/>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取組の対象の職業分野を記載してください（</a:t>
              </a:r>
              <a:r>
                <a:rPr lang="zh-TW" altLang="en-US" sz="900" dirty="0">
                  <a:solidFill>
                    <a:srgbClr val="FFC000"/>
                  </a:solidFill>
                </a:rPr>
                <a:t>専修学校設置基準</a:t>
              </a:r>
              <a:r>
                <a:rPr lang="ja-JP" altLang="en-US" sz="900" dirty="0">
                  <a:solidFill>
                    <a:srgbClr val="FFC000"/>
                  </a:solidFill>
                </a:rPr>
                <a:t>上の分野を記載した後に</a:t>
              </a:r>
              <a:r>
                <a:rPr lang="en-US" altLang="ja-JP" sz="900" dirty="0">
                  <a:solidFill>
                    <a:srgbClr val="FFC000"/>
                  </a:solidFill>
                </a:rPr>
                <a:t>【】</a:t>
              </a:r>
              <a:r>
                <a:rPr lang="ja-JP" altLang="en-US" sz="900" dirty="0">
                  <a:solidFill>
                    <a:srgbClr val="FFC000"/>
                  </a:solidFill>
                </a:rPr>
                <a:t>で詳細な職種を記載してください。）</a:t>
              </a:r>
              <a:endParaRPr lang="en-US" altLang="ja-JP" sz="900" dirty="0">
                <a:solidFill>
                  <a:srgbClr val="FFC000"/>
                </a:solidFill>
              </a:endParaRPr>
            </a:p>
            <a:p>
              <a:r>
                <a:rPr lang="en-US" altLang="ja-JP" sz="900" dirty="0">
                  <a:solidFill>
                    <a:srgbClr val="FFC000"/>
                  </a:solidFill>
                </a:rPr>
                <a:t>※</a:t>
              </a:r>
              <a:r>
                <a:rPr lang="ja-JP" altLang="en-US" sz="900" dirty="0">
                  <a:solidFill>
                    <a:srgbClr val="FFC000"/>
                  </a:solidFill>
                </a:rPr>
                <a:t>様式の記載例は</a:t>
              </a:r>
              <a:r>
                <a:rPr lang="en-US" altLang="ja-JP" sz="900" dirty="0">
                  <a:solidFill>
                    <a:srgbClr val="FFC000"/>
                  </a:solidFill>
                </a:rPr>
                <a:t>､</a:t>
              </a:r>
              <a:r>
                <a:rPr lang="ja-JP" altLang="en-US" sz="900" dirty="0">
                  <a:solidFill>
                    <a:srgbClr val="FFC000"/>
                  </a:solidFill>
                </a:rPr>
                <a:t>観光分野の場合</a:t>
              </a:r>
              <a:r>
                <a:rPr lang="en-US" altLang="ja-JP" sz="900" dirty="0">
                  <a:solidFill>
                    <a:srgbClr val="FFC000"/>
                  </a:solidFill>
                </a:rPr>
                <a:t>｡</a:t>
              </a:r>
            </a:p>
          </p:txBody>
        </p:sp>
        <p:cxnSp>
          <p:nvCxnSpPr>
            <p:cNvPr id="36" name="直線矢印コネクタ 35"/>
            <p:cNvCxnSpPr>
              <a:stCxn id="35" idx="1"/>
            </p:cNvCxnSpPr>
            <p:nvPr/>
          </p:nvCxnSpPr>
          <p:spPr>
            <a:xfrm flipH="1">
              <a:off x="9948408" y="605052"/>
              <a:ext cx="140102" cy="5799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26" name="角丸四角形 5">
            <a:extLst>
              <a:ext uri="{FF2B5EF4-FFF2-40B4-BE49-F238E27FC236}">
                <a16:creationId xmlns:a16="http://schemas.microsoft.com/office/drawing/2014/main" id="{31679D94-C955-4E72-ABA7-ABB005CB9398}"/>
              </a:ext>
            </a:extLst>
          </p:cNvPr>
          <p:cNvSpPr/>
          <p:nvPr/>
        </p:nvSpPr>
        <p:spPr>
          <a:xfrm>
            <a:off x="5104884" y="1846146"/>
            <a:ext cx="1950000" cy="288000"/>
          </a:xfrm>
          <a:prstGeom prst="roundRect">
            <a:avLst/>
          </a:prstGeom>
          <a:solidFill>
            <a:srgbClr val="7EE08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400" dirty="0">
                <a:solidFill>
                  <a:schemeClr val="bg1"/>
                </a:solidFill>
                <a:latin typeface="游ゴシック Bold" panose="020B0700000000000000" pitchFamily="50" charset="-128"/>
                <a:ea typeface="游ゴシック Bold" panose="020B0700000000000000" pitchFamily="50" charset="-128"/>
              </a:rPr>
              <a:t>事業実施体制ｲﾒｰｼﾞ</a:t>
            </a:r>
            <a:endParaRPr lang="ja-JP" altLang="en-US" sz="1400" dirty="0">
              <a:solidFill>
                <a:schemeClr val="bg1"/>
              </a:solidFill>
              <a:latin typeface="游ゴシック Bold" panose="020B0700000000000000" pitchFamily="50" charset="-128"/>
              <a:ea typeface="游ゴシック Bold" panose="020B0700000000000000" pitchFamily="50" charset="-128"/>
            </a:endParaRPr>
          </a:p>
        </p:txBody>
      </p:sp>
      <p:grpSp>
        <p:nvGrpSpPr>
          <p:cNvPr id="38" name="グループ化 37">
            <a:extLst>
              <a:ext uri="{FF2B5EF4-FFF2-40B4-BE49-F238E27FC236}">
                <a16:creationId xmlns:a16="http://schemas.microsoft.com/office/drawing/2014/main" id="{E824B611-794E-4201-8A55-9B92A5B3DFDB}"/>
              </a:ext>
            </a:extLst>
          </p:cNvPr>
          <p:cNvGrpSpPr/>
          <p:nvPr/>
        </p:nvGrpSpPr>
        <p:grpSpPr>
          <a:xfrm>
            <a:off x="-54040" y="-6132"/>
            <a:ext cx="9960040" cy="266780"/>
            <a:chOff x="-54040" y="-6132"/>
            <a:chExt cx="9960040" cy="266780"/>
          </a:xfrm>
        </p:grpSpPr>
        <p:sp>
          <p:nvSpPr>
            <p:cNvPr id="39" name="正方形/長方形 38">
              <a:extLst>
                <a:ext uri="{FF2B5EF4-FFF2-40B4-BE49-F238E27FC236}">
                  <a16:creationId xmlns:a16="http://schemas.microsoft.com/office/drawing/2014/main" id="{44AE1B85-CCEC-42AF-AD18-8956F3EB5F54}"/>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0" name="テキスト ボックス 39">
              <a:extLst>
                <a:ext uri="{FF2B5EF4-FFF2-40B4-BE49-F238E27FC236}">
                  <a16:creationId xmlns:a16="http://schemas.microsoft.com/office/drawing/2014/main" id="{C402CFBA-C0B2-4A3B-8536-A2D343E6F775}"/>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
        <p:nvSpPr>
          <p:cNvPr id="2" name="テキスト ボックス 1"/>
          <p:cNvSpPr txBox="1"/>
          <p:nvPr/>
        </p:nvSpPr>
        <p:spPr>
          <a:xfrm>
            <a:off x="8456563" y="-14581"/>
            <a:ext cx="1609464"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様式１－３</a:t>
            </a:r>
            <a:r>
              <a:rPr kumimoji="1" lang="en-US" altLang="ja-JP" sz="1400" b="1" dirty="0">
                <a:solidFill>
                  <a:schemeClr val="bg1"/>
                </a:solidFill>
              </a:rPr>
              <a:t>】</a:t>
            </a:r>
            <a:endParaRPr kumimoji="1" lang="ja-JP" altLang="en-US" sz="1400" b="1" dirty="0">
              <a:solidFill>
                <a:schemeClr val="bg1"/>
              </a:solidFill>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70052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事業実施に伴うアウトプット等</a:t>
            </a:r>
          </a:p>
        </p:txBody>
      </p:sp>
      <p:sp>
        <p:nvSpPr>
          <p:cNvPr id="3" name="テキスト ボックス 2"/>
          <p:cNvSpPr txBox="1"/>
          <p:nvPr/>
        </p:nvSpPr>
        <p:spPr>
          <a:xfrm>
            <a:off x="733312" y="2132856"/>
            <a:ext cx="8468160" cy="2123658"/>
          </a:xfrm>
          <a:prstGeom prst="rect">
            <a:avLst/>
          </a:prstGeom>
          <a:noFill/>
          <a:ln>
            <a:solidFill>
              <a:srgbClr val="3FA34D"/>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indent="-4572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8" name="グループ化 7">
            <a:extLst>
              <a:ext uri="{FF2B5EF4-FFF2-40B4-BE49-F238E27FC236}">
                <a16:creationId xmlns:a16="http://schemas.microsoft.com/office/drawing/2014/main" id="{D980A5C7-9507-404F-B4EA-71E75E72F270}"/>
              </a:ext>
            </a:extLst>
          </p:cNvPr>
          <p:cNvGrpSpPr/>
          <p:nvPr/>
        </p:nvGrpSpPr>
        <p:grpSpPr>
          <a:xfrm>
            <a:off x="-54040" y="-6132"/>
            <a:ext cx="9960040" cy="266780"/>
            <a:chOff x="-54040" y="-6132"/>
            <a:chExt cx="9960040" cy="266780"/>
          </a:xfrm>
        </p:grpSpPr>
        <p:sp>
          <p:nvSpPr>
            <p:cNvPr id="9" name="正方形/長方形 8">
              <a:extLst>
                <a:ext uri="{FF2B5EF4-FFF2-40B4-BE49-F238E27FC236}">
                  <a16:creationId xmlns:a16="http://schemas.microsoft.com/office/drawing/2014/main" id="{631DABDB-8485-4EED-9F2C-61A4AEAE36E9}"/>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0" name="テキスト ボックス 9">
              <a:extLst>
                <a:ext uri="{FF2B5EF4-FFF2-40B4-BE49-F238E27FC236}">
                  <a16:creationId xmlns:a16="http://schemas.microsoft.com/office/drawing/2014/main" id="{32FFE533-ADEE-468F-825D-98B298E956FD}"/>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10</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99671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3359702056"/>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785652"/>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80000" indent="-180000"/>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lang="ja-JP" altLang="en-US" sz="1200" dirty="0">
                <a:solidFill>
                  <a:srgbClr val="FFC000"/>
                </a:solidFill>
                <a:latin typeface="+mn-ea"/>
              </a:rPr>
              <a:t>本事業終了時の目標レベルを設定し、中途退学者数の減少や目的意識を持って入学してくる生徒の増加、合格率の低い資格の取得者の増加、地元企業への就職率の増加など定量的など、ＫＰＩ（</a:t>
            </a:r>
            <a:r>
              <a:rPr lang="en-US" altLang="ja-JP" sz="1200" dirty="0">
                <a:solidFill>
                  <a:srgbClr val="FFC000"/>
                </a:solidFill>
                <a:latin typeface="+mn-ea"/>
              </a:rPr>
              <a:t>Key Performance Indicator</a:t>
            </a:r>
            <a:r>
              <a:rPr lang="ja-JP" altLang="en-US" sz="1200" dirty="0">
                <a:solidFill>
                  <a:srgbClr val="FFC000"/>
                </a:solidFill>
                <a:latin typeface="+mn-ea"/>
              </a:rPr>
              <a:t>／成果指標又は重要業績指標）を定め、事業終了後の目指すべき指標を明示すること。</a:t>
            </a:r>
            <a:endParaRPr lang="en-US" altLang="ja-JP" sz="1200" dirty="0">
              <a:solidFill>
                <a:srgbClr val="FFC000"/>
              </a:solidFill>
              <a:latin typeface="+mn-ea"/>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9" name="テキスト ボックス 8">
            <a:extLst>
              <a:ext uri="{FF2B5EF4-FFF2-40B4-BE49-F238E27FC236}">
                <a16:creationId xmlns:a16="http://schemas.microsoft.com/office/drawing/2014/main" id="{BBD0D7DE-D8A9-47D9-B362-6564CAD0EC6E}"/>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11</a:t>
            </a:fld>
            <a:r>
              <a:rPr lang="en-US" altLang="ja-JP" sz="1100" spc="-120" dirty="0">
                <a:solidFill>
                  <a:schemeClr val="bg1"/>
                </a:solidFill>
                <a:latin typeface="+mn-ea"/>
              </a:rPr>
              <a:t>/18</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nvGrpSpPr>
          <p:cNvPr id="14" name="グループ化 13">
            <a:extLst>
              <a:ext uri="{FF2B5EF4-FFF2-40B4-BE49-F238E27FC236}">
                <a16:creationId xmlns:a16="http://schemas.microsoft.com/office/drawing/2014/main" id="{98BAC424-BEAD-4ADB-8EB7-D7D3E46F8064}"/>
              </a:ext>
            </a:extLst>
          </p:cNvPr>
          <p:cNvGrpSpPr/>
          <p:nvPr/>
        </p:nvGrpSpPr>
        <p:grpSpPr>
          <a:xfrm>
            <a:off x="-54040" y="-6132"/>
            <a:ext cx="9960040" cy="266780"/>
            <a:chOff x="-54040" y="-6132"/>
            <a:chExt cx="9960040" cy="266780"/>
          </a:xfrm>
        </p:grpSpPr>
        <p:sp>
          <p:nvSpPr>
            <p:cNvPr id="15" name="正方形/長方形 14">
              <a:extLst>
                <a:ext uri="{FF2B5EF4-FFF2-40B4-BE49-F238E27FC236}">
                  <a16:creationId xmlns:a16="http://schemas.microsoft.com/office/drawing/2014/main" id="{B84AE599-973E-46FB-A591-C109CD991CC0}"/>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7" name="テキスト ボックス 16">
              <a:extLst>
                <a:ext uri="{FF2B5EF4-FFF2-40B4-BE49-F238E27FC236}">
                  <a16:creationId xmlns:a16="http://schemas.microsoft.com/office/drawing/2014/main" id="{381ACEC8-9A53-4A83-8BD9-1F6580B7C661}"/>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11</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832276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本事業終了後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▼開発した教育カリキュラム・プログラムをどこで、どのように活用し、横展開を図ることを検討しているのか。またその見通しについて、具体的に記載すること。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▼事業期間終了後におけるフォローアップ体制・方法についても具体的に記載すること。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3" name="グループ化 12">
            <a:extLst>
              <a:ext uri="{FF2B5EF4-FFF2-40B4-BE49-F238E27FC236}">
                <a16:creationId xmlns:a16="http://schemas.microsoft.com/office/drawing/2014/main" id="{7F3767C8-7450-44F6-BDFC-C062EC34DCBD}"/>
              </a:ext>
            </a:extLst>
          </p:cNvPr>
          <p:cNvGrpSpPr/>
          <p:nvPr/>
        </p:nvGrpSpPr>
        <p:grpSpPr>
          <a:xfrm>
            <a:off x="-54040" y="-6132"/>
            <a:ext cx="9960040" cy="266780"/>
            <a:chOff x="-54040" y="-6132"/>
            <a:chExt cx="9960040" cy="266780"/>
          </a:xfrm>
        </p:grpSpPr>
        <p:sp>
          <p:nvSpPr>
            <p:cNvPr id="14" name="正方形/長方形 13">
              <a:extLst>
                <a:ext uri="{FF2B5EF4-FFF2-40B4-BE49-F238E27FC236}">
                  <a16:creationId xmlns:a16="http://schemas.microsoft.com/office/drawing/2014/main" id="{E2233EF3-1D7B-44D0-9594-828ACD208B04}"/>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9" name="テキスト ボックス 18">
              <a:extLst>
                <a:ext uri="{FF2B5EF4-FFF2-40B4-BE49-F238E27FC236}">
                  <a16:creationId xmlns:a16="http://schemas.microsoft.com/office/drawing/2014/main" id="{54F7099C-C1A5-4A51-87DA-0EAE5F072659}"/>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12</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352652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13</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275846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14</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231492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15</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57565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16</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25344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17</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42593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3FA34D"/>
                </a:solidFill>
                <a:effectLst/>
                <a:uLnTx/>
                <a:uFillTx/>
                <a:latin typeface="Segoe UI"/>
                <a:ea typeface="メイリオ"/>
                <a:cs typeface="+mn-cs"/>
              </a:rPr>
              <a:t>◆人件費</a:t>
            </a:r>
            <a:endParaRPr kumimoji="1" lang="en-US" altLang="ja-JP" sz="800" b="0" i="0" u="sng" strike="noStrike" kern="1200" cap="none" spc="0" normalizeH="0" baseline="0" noProof="0" dirty="0">
              <a:ln>
                <a:noFill/>
              </a:ln>
              <a:solidFill>
                <a:srgbClr val="3FA34D"/>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◆借損料</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・ﾌﾟﾛｸﾞﾗﾑ開発分科会会議室借料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・実証講座分科会会議室借料</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・実証機材借料</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〇箇所</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◆諸謝金</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◆消耗品費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〇本</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〇冊</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　</a:t>
            </a:r>
            <a:r>
              <a:rPr kumimoji="1" lang="ja-JP" altLang="en-US" sz="800" b="0" i="0" u="none" strike="noStrike" kern="1200" cap="none" spc="0" normalizeH="0" baseline="0" noProof="0" dirty="0">
                <a:ln>
                  <a:noFill/>
                </a:ln>
                <a:solidFill>
                  <a:prstClr val="white">
                    <a:lumMod val="75000"/>
                  </a:prstClr>
                </a:solidFill>
                <a:effectLst/>
                <a:uLnTx/>
                <a:uFillTx/>
                <a:latin typeface="Segoe UI"/>
                <a:ea typeface="メイリオ"/>
                <a:cs typeface="+mn-cs"/>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◆雑役務費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・コンテンツ開発費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〇〇〇円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×20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日</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〇月</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◆旅費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〇〇千円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〇回</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計〇〇〇円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Segoe UI"/>
              <a:ea typeface="メイリオ"/>
              <a:cs typeface="+mn-cs"/>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◆会議費</a:t>
            </a:r>
            <a:endParaRPr kumimoji="1" lang="en-US" altLang="ja-JP" sz="800" b="0" i="0" u="sng" strike="noStrike" kern="1200" cap="none" spc="0" normalizeH="0" baseline="0" noProof="0" dirty="0">
              <a:ln>
                <a:noFill/>
              </a:ln>
              <a:solidFill>
                <a:srgbClr val="92D05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・ﾌﾟﾛｸﾞﾗﾑ開発分科会お茶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・実証講座分科会お茶</a:t>
            </a:r>
            <a:b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b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150</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円</a:t>
            </a:r>
            <a:r>
              <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〇人</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Segoe UI"/>
                <a:ea typeface="メイリオ"/>
                <a:cs typeface="+mn-cs"/>
              </a:rPr>
              <a:t>　　　　　　　　　　　　合計〇〇円</a:t>
            </a:r>
            <a:endParaRPr kumimoji="1" lang="en-US" altLang="ja-JP" sz="8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Segoe UI"/>
              <a:ea typeface="メイリオ"/>
              <a:cs typeface="+mn-cs"/>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Segoe UI"/>
                <a:ea typeface="メイリオ"/>
                <a:cs typeface="+mn-cs"/>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Segoe UI"/>
                <a:ea typeface="メイリオ"/>
                <a:cs typeface="+mn-cs"/>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枠の大きさは</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適宜修正し</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計上しない費目の枠は削除して</a:t>
            </a:r>
            <a:r>
              <a:rPr kumimoji="1" lang="ja-JP" altLang="en-US" sz="1050" b="0" i="0" u="none" strike="noStrike" kern="1200" cap="none" spc="0" normalizeH="0" baseline="0" noProof="0" dirty="0">
                <a:ln>
                  <a:noFill/>
                </a:ln>
                <a:solidFill>
                  <a:srgbClr val="FFC000"/>
                </a:solidFill>
                <a:effectLst/>
                <a:uLnTx/>
                <a:uFillTx/>
                <a:latin typeface="Segoe UI"/>
                <a:ea typeface="メイリオ"/>
                <a:cs typeface="+mn-cs"/>
              </a:rPr>
              <a:t>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各経費項目の主なものを記載してください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すべてを網羅する必要はありません</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FFC000"/>
                </a:solidFill>
                <a:effectLst/>
                <a:uLnTx/>
                <a:uFillTx/>
                <a:latin typeface="Segoe UI"/>
                <a:ea typeface="メイリオ"/>
                <a:cs typeface="+mn-cs"/>
              </a:rPr>
              <a:t>年次計画に記載のあった全ての年度分を年度毎に作成してください</a:t>
            </a:r>
            <a:r>
              <a:rPr kumimoji="1" lang="en-US" altLang="ja-JP" sz="1100" b="0" i="0" u="none" strike="noStrike" kern="1200" cap="none" spc="0" normalizeH="0" baseline="0" noProof="0" dirty="0">
                <a:ln>
                  <a:noFill/>
                </a:ln>
                <a:solidFill>
                  <a:srgbClr val="FFC000"/>
                </a:solidFill>
                <a:effectLst/>
                <a:uLnTx/>
                <a:uFillTx/>
                <a:latin typeface="Segoe UI"/>
                <a:ea typeface="メイリオ"/>
                <a:cs typeface="+mn-cs"/>
              </a:rPr>
              <a:t>｡</a:t>
            </a:r>
          </a:p>
        </p:txBody>
      </p:sp>
      <p:graphicFrame>
        <p:nvGraphicFramePr>
          <p:cNvPr id="26" name="オブジェクト 25"/>
          <p:cNvGraphicFramePr>
            <a:graphicFrameLocks noChangeAspect="1"/>
          </p:cNvGraphicFramePr>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9" name="グループ化 28">
            <a:extLst>
              <a:ext uri="{FF2B5EF4-FFF2-40B4-BE49-F238E27FC236}">
                <a16:creationId xmlns:a16="http://schemas.microsoft.com/office/drawing/2014/main" id="{3EB57FBE-7A5A-4796-849E-36320621793C}"/>
              </a:ext>
            </a:extLst>
          </p:cNvPr>
          <p:cNvGrpSpPr/>
          <p:nvPr/>
        </p:nvGrpSpPr>
        <p:grpSpPr>
          <a:xfrm>
            <a:off x="-54040" y="-6132"/>
            <a:ext cx="9960040" cy="266780"/>
            <a:chOff x="-54040" y="-6132"/>
            <a:chExt cx="9960040" cy="266780"/>
          </a:xfrm>
        </p:grpSpPr>
        <p:sp>
          <p:nvSpPr>
            <p:cNvPr id="30" name="正方形/長方形 29">
              <a:extLst>
                <a:ext uri="{FF2B5EF4-FFF2-40B4-BE49-F238E27FC236}">
                  <a16:creationId xmlns:a16="http://schemas.microsoft.com/office/drawing/2014/main" id="{952BF4CF-0FB1-45C6-A6C4-47E17FB109B8}"/>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1" name="テキスト ボックス 30">
              <a:extLst>
                <a:ext uri="{FF2B5EF4-FFF2-40B4-BE49-F238E27FC236}">
                  <a16:creationId xmlns:a16="http://schemas.microsoft.com/office/drawing/2014/main" id="{B0AA60D2-A2D7-48CC-A1F6-804D866D8327}"/>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18</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2484763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rgbClr val="3FA34D"/>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18</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18</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20</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2" name="グループ化 1">
            <a:extLst>
              <a:ext uri="{FF2B5EF4-FFF2-40B4-BE49-F238E27FC236}">
                <a16:creationId xmlns:a16="http://schemas.microsoft.com/office/drawing/2014/main" id="{411E2738-A653-4D31-89B1-50749C0BF01F}"/>
              </a:ext>
            </a:extLst>
          </p:cNvPr>
          <p:cNvGrpSpPr/>
          <p:nvPr/>
        </p:nvGrpSpPr>
        <p:grpSpPr>
          <a:xfrm>
            <a:off x="-54040" y="-6132"/>
            <a:ext cx="9960040" cy="266780"/>
            <a:chOff x="-54040" y="-6132"/>
            <a:chExt cx="9960040" cy="266780"/>
          </a:xfrm>
        </p:grpSpPr>
        <p:sp>
          <p:nvSpPr>
            <p:cNvPr id="4" name="正方形/長方形 3"/>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 name="テキスト ボックス 5"/>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19</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300"/>
            <a:ext cx="4681113" cy="496195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0000"/>
                </a:solidFill>
                <a:latin typeface="メイリオ"/>
                <a:ea typeface="メイリオ"/>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99542"/>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7" name="グループ化 16">
            <a:extLst>
              <a:ext uri="{FF2B5EF4-FFF2-40B4-BE49-F238E27FC236}">
                <a16:creationId xmlns:a16="http://schemas.microsoft.com/office/drawing/2014/main" id="{75AB9A12-6B8A-41F8-AFD1-69C81E3B5767}"/>
              </a:ext>
            </a:extLst>
          </p:cNvPr>
          <p:cNvGrpSpPr/>
          <p:nvPr/>
        </p:nvGrpSpPr>
        <p:grpSpPr>
          <a:xfrm>
            <a:off x="-54040" y="-6132"/>
            <a:ext cx="9960040" cy="266780"/>
            <a:chOff x="-54040" y="-6132"/>
            <a:chExt cx="9960040" cy="266780"/>
          </a:xfrm>
        </p:grpSpPr>
        <p:sp>
          <p:nvSpPr>
            <p:cNvPr id="18" name="正方形/長方形 17">
              <a:extLst>
                <a:ext uri="{FF2B5EF4-FFF2-40B4-BE49-F238E27FC236}">
                  <a16:creationId xmlns:a16="http://schemas.microsoft.com/office/drawing/2014/main" id="{9B118C52-4AD0-4F71-994D-0430B308DC4D}"/>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9" name="テキスト ボックス 18">
              <a:extLst>
                <a:ext uri="{FF2B5EF4-FFF2-40B4-BE49-F238E27FC236}">
                  <a16:creationId xmlns:a16="http://schemas.microsoft.com/office/drawing/2014/main" id="{B5BD180E-F22F-4A19-96B3-77CE6A238D8F}"/>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2</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464" y="404664"/>
            <a:ext cx="4492613"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当該教育プログラムが必要な背景①</a:t>
            </a:r>
          </a:p>
        </p:txBody>
      </p:sp>
      <p:sp>
        <p:nvSpPr>
          <p:cNvPr id="9" name="テキスト ボックス 8"/>
          <p:cNvSpPr txBox="1"/>
          <p:nvPr/>
        </p:nvSpPr>
        <p:spPr>
          <a:xfrm>
            <a:off x="128464" y="2204864"/>
            <a:ext cx="9649072" cy="1938992"/>
          </a:xfrm>
          <a:prstGeom prst="rect">
            <a:avLst/>
          </a:prstGeom>
          <a:noFill/>
          <a:ln>
            <a:solidFill>
              <a:srgbClr val="3FA34D"/>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申請する分野や職種において、現在どの様な課題があるのか、その課題を踏まえたどの様な解決策が想定され、開発する高・専一貫のプログラムがその解決策にどの程度有効であるのかについての仮説を具体的なデータや根拠を示しながら記載する。</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lang="ja-JP" altLang="en-US" sz="1200" dirty="0">
              <a:solidFill>
                <a:srgbClr val="FFC000"/>
              </a:solidFill>
            </a:endParaRPr>
          </a:p>
        </p:txBody>
      </p:sp>
      <p:grpSp>
        <p:nvGrpSpPr>
          <p:cNvPr id="7" name="グループ化 6">
            <a:extLst>
              <a:ext uri="{FF2B5EF4-FFF2-40B4-BE49-F238E27FC236}">
                <a16:creationId xmlns:a16="http://schemas.microsoft.com/office/drawing/2014/main" id="{061BE11E-24E6-4684-8B92-D8A1526CA6CE}"/>
              </a:ext>
            </a:extLst>
          </p:cNvPr>
          <p:cNvGrpSpPr/>
          <p:nvPr/>
        </p:nvGrpSpPr>
        <p:grpSpPr>
          <a:xfrm>
            <a:off x="-54040" y="-6132"/>
            <a:ext cx="9960040" cy="266780"/>
            <a:chOff x="-54040" y="-6132"/>
            <a:chExt cx="9960040" cy="266780"/>
          </a:xfrm>
        </p:grpSpPr>
        <p:sp>
          <p:nvSpPr>
            <p:cNvPr id="8" name="正方形/長方形 7">
              <a:extLst>
                <a:ext uri="{FF2B5EF4-FFF2-40B4-BE49-F238E27FC236}">
                  <a16:creationId xmlns:a16="http://schemas.microsoft.com/office/drawing/2014/main" id="{9FAD79D4-D33A-4815-90B8-DA1B258386CF}"/>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0E86DBB5-51B9-49F4-BCA1-08DD0AD18D06}"/>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3</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39217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464" y="404664"/>
            <a:ext cx="4492613"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当該教育プログラムが必要な背景②</a:t>
            </a:r>
          </a:p>
        </p:txBody>
      </p:sp>
      <p:sp>
        <p:nvSpPr>
          <p:cNvPr id="9" name="テキスト ボックス 8"/>
          <p:cNvSpPr txBox="1"/>
          <p:nvPr/>
        </p:nvSpPr>
        <p:spPr>
          <a:xfrm>
            <a:off x="128464" y="2204864"/>
            <a:ext cx="9649072" cy="1938992"/>
          </a:xfrm>
          <a:prstGeom prst="rect">
            <a:avLst/>
          </a:prstGeom>
          <a:noFill/>
          <a:ln>
            <a:solidFill>
              <a:srgbClr val="3FA34D"/>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申請する分野や職種において、現在どの様な課題があるのか、その課題を踏まえたどの様な解決策が想定され、開発する高・専一貫のプログラムがその解決策にどの程度有効であるのかについての仮説を具体的なデータや根拠を示しながら記載する。</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１１ポイント以上とすること。ただし、</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p:txBody>
      </p:sp>
      <p:grpSp>
        <p:nvGrpSpPr>
          <p:cNvPr id="7" name="グループ化 6">
            <a:extLst>
              <a:ext uri="{FF2B5EF4-FFF2-40B4-BE49-F238E27FC236}">
                <a16:creationId xmlns:a16="http://schemas.microsoft.com/office/drawing/2014/main" id="{CCEBFC39-1592-4E5E-A925-2C896A6EE37D}"/>
              </a:ext>
            </a:extLst>
          </p:cNvPr>
          <p:cNvGrpSpPr/>
          <p:nvPr/>
        </p:nvGrpSpPr>
        <p:grpSpPr>
          <a:xfrm>
            <a:off x="-54040" y="-6132"/>
            <a:ext cx="9960040" cy="266780"/>
            <a:chOff x="-54040" y="-6132"/>
            <a:chExt cx="9960040" cy="266780"/>
          </a:xfrm>
        </p:grpSpPr>
        <p:sp>
          <p:nvSpPr>
            <p:cNvPr id="8" name="正方形/長方形 7">
              <a:extLst>
                <a:ext uri="{FF2B5EF4-FFF2-40B4-BE49-F238E27FC236}">
                  <a16:creationId xmlns:a16="http://schemas.microsoft.com/office/drawing/2014/main" id="{0940093C-6288-43E0-9A31-5271817D0B76}"/>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DF366F1A-3B46-4548-85FB-A98EDD7D2141}"/>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4</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92809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5212693"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開発する高・専一貫の教育プログラムの概要①</a:t>
            </a:r>
          </a:p>
        </p:txBody>
      </p:sp>
      <p:sp>
        <p:nvSpPr>
          <p:cNvPr id="8" name="テキスト ボックス 7"/>
          <p:cNvSpPr txBox="1"/>
          <p:nvPr/>
        </p:nvSpPr>
        <p:spPr>
          <a:xfrm>
            <a:off x="704528" y="1988840"/>
            <a:ext cx="8280000" cy="2308324"/>
          </a:xfrm>
          <a:prstGeom prst="rect">
            <a:avLst/>
          </a:prstGeom>
          <a:noFill/>
          <a:ln>
            <a:solidFill>
              <a:srgbClr val="3FA34D"/>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▼開発する高・専一貫の教育プログラムの全体像を具体的かつ簡潔に記載すること。</a:t>
            </a:r>
            <a:endParaRPr lang="en-US" altLang="ja-JP" sz="1200" dirty="0">
              <a:solidFill>
                <a:srgbClr val="FFC000"/>
              </a:solidFill>
              <a:latin typeface="+mn-ea"/>
            </a:endParaRPr>
          </a:p>
          <a:p>
            <a:r>
              <a:rPr lang="ja-JP" altLang="en-US" sz="1200" dirty="0">
                <a:solidFill>
                  <a:srgbClr val="FFC000"/>
                </a:solidFill>
                <a:latin typeface="+mn-ea"/>
              </a:rPr>
              <a:t>　</a:t>
            </a:r>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内容では背景で示した人材育成に対応できない理由を明確に記載するとともに、開発する教育プログラムがどのような点で課題を解決することが可能であるのか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9" name="グループ化 8">
            <a:extLst>
              <a:ext uri="{FF2B5EF4-FFF2-40B4-BE49-F238E27FC236}">
                <a16:creationId xmlns:a16="http://schemas.microsoft.com/office/drawing/2014/main" id="{0116B583-3B7E-4C51-B188-A779D38B4118}"/>
              </a:ext>
            </a:extLst>
          </p:cNvPr>
          <p:cNvGrpSpPr/>
          <p:nvPr/>
        </p:nvGrpSpPr>
        <p:grpSpPr>
          <a:xfrm>
            <a:off x="-54040" y="-6132"/>
            <a:ext cx="9960040" cy="266780"/>
            <a:chOff x="-54040" y="-6132"/>
            <a:chExt cx="9960040" cy="266780"/>
          </a:xfrm>
        </p:grpSpPr>
        <p:sp>
          <p:nvSpPr>
            <p:cNvPr id="10" name="正方形/長方形 9">
              <a:extLst>
                <a:ext uri="{FF2B5EF4-FFF2-40B4-BE49-F238E27FC236}">
                  <a16:creationId xmlns:a16="http://schemas.microsoft.com/office/drawing/2014/main" id="{7F3AA6C8-2F2A-4BB8-BC6A-49871DD23BAB}"/>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26301EC5-4542-40FC-973F-FE4B281C886B}"/>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5</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72044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5212693"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開発する高・専一貫の教育プログラムの概要②</a:t>
            </a:r>
          </a:p>
        </p:txBody>
      </p:sp>
      <p:sp>
        <p:nvSpPr>
          <p:cNvPr id="8" name="テキスト ボックス 7"/>
          <p:cNvSpPr txBox="1"/>
          <p:nvPr/>
        </p:nvSpPr>
        <p:spPr>
          <a:xfrm>
            <a:off x="63898" y="593447"/>
            <a:ext cx="9433048" cy="830997"/>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▼前項の概要を下記の例を参考に図示すること。</a:t>
            </a: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2" name="正方形/長方形 1"/>
          <p:cNvSpPr/>
          <p:nvPr/>
        </p:nvSpPr>
        <p:spPr>
          <a:xfrm>
            <a:off x="632520" y="1268760"/>
            <a:ext cx="8856984" cy="5400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320766897"/>
              </p:ext>
            </p:extLst>
          </p:nvPr>
        </p:nvGraphicFramePr>
        <p:xfrm>
          <a:off x="951306" y="4208476"/>
          <a:ext cx="4330977" cy="481723"/>
        </p:xfrm>
        <a:graphic>
          <a:graphicData uri="http://schemas.openxmlformats.org/drawingml/2006/table">
            <a:tbl>
              <a:tblPr firstRow="1" bandRow="1">
                <a:tableStyleId>{5C22544A-7EE6-4342-B048-85BDC9FD1C3A}</a:tableStyleId>
              </a:tblPr>
              <a:tblGrid>
                <a:gridCol w="1443659">
                  <a:extLst>
                    <a:ext uri="{9D8B030D-6E8A-4147-A177-3AD203B41FA5}">
                      <a16:colId xmlns:a16="http://schemas.microsoft.com/office/drawing/2014/main" val="1792040594"/>
                    </a:ext>
                  </a:extLst>
                </a:gridCol>
                <a:gridCol w="1443659">
                  <a:extLst>
                    <a:ext uri="{9D8B030D-6E8A-4147-A177-3AD203B41FA5}">
                      <a16:colId xmlns:a16="http://schemas.microsoft.com/office/drawing/2014/main" val="1899717969"/>
                    </a:ext>
                  </a:extLst>
                </a:gridCol>
                <a:gridCol w="1443659">
                  <a:extLst>
                    <a:ext uri="{9D8B030D-6E8A-4147-A177-3AD203B41FA5}">
                      <a16:colId xmlns:a16="http://schemas.microsoft.com/office/drawing/2014/main" val="3397962294"/>
                    </a:ext>
                  </a:extLst>
                </a:gridCol>
              </a:tblGrid>
              <a:tr h="481723">
                <a:tc>
                  <a:txBody>
                    <a:bodyPr/>
                    <a:lstStyle/>
                    <a:p>
                      <a:pPr algn="ctr"/>
                      <a:r>
                        <a:rPr kumimoji="1" lang="ja-JP" altLang="en-US" sz="1200" b="0" dirty="0">
                          <a:solidFill>
                            <a:schemeClr val="tx1"/>
                          </a:solidFill>
                        </a:rPr>
                        <a:t>高校</a:t>
                      </a:r>
                      <a:r>
                        <a:rPr kumimoji="1" lang="en-US" altLang="ja-JP" sz="1200" b="0" dirty="0">
                          <a:solidFill>
                            <a:schemeClr val="tx1"/>
                          </a:solidFill>
                        </a:rPr>
                        <a:t>1</a:t>
                      </a:r>
                      <a:r>
                        <a:rPr kumimoji="1" lang="ja-JP" altLang="en-US" sz="1200" b="0" dirty="0">
                          <a:solidFill>
                            <a:schemeClr val="tx1"/>
                          </a:solidFill>
                        </a:rPr>
                        <a:t>年生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200" b="0" dirty="0">
                          <a:solidFill>
                            <a:schemeClr val="tx1"/>
                          </a:solidFill>
                        </a:rPr>
                        <a:t>高校</a:t>
                      </a:r>
                      <a:r>
                        <a:rPr kumimoji="1" lang="en-US" altLang="ja-JP" sz="1200" b="0" dirty="0">
                          <a:solidFill>
                            <a:schemeClr val="tx1"/>
                          </a:solidFill>
                        </a:rPr>
                        <a:t>2</a:t>
                      </a:r>
                      <a:r>
                        <a:rPr kumimoji="1" lang="ja-JP" altLang="en-US" sz="1200" b="0" dirty="0">
                          <a:solidFill>
                            <a:schemeClr val="tx1"/>
                          </a:solidFill>
                        </a:rPr>
                        <a:t>年生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200" b="0" dirty="0">
                          <a:solidFill>
                            <a:schemeClr val="tx1"/>
                          </a:solidFill>
                        </a:rPr>
                        <a:t>高校</a:t>
                      </a:r>
                      <a:r>
                        <a:rPr kumimoji="1" lang="en-US" altLang="ja-JP" sz="1200" b="0" dirty="0">
                          <a:solidFill>
                            <a:schemeClr val="tx1"/>
                          </a:solidFill>
                        </a:rPr>
                        <a:t>3</a:t>
                      </a:r>
                      <a:r>
                        <a:rPr kumimoji="1" lang="ja-JP" altLang="en-US" sz="1200" b="0" dirty="0">
                          <a:solidFill>
                            <a:schemeClr val="tx1"/>
                          </a:solidFill>
                        </a:rPr>
                        <a:t>年生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1945307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255535306"/>
              </p:ext>
            </p:extLst>
          </p:nvPr>
        </p:nvGraphicFramePr>
        <p:xfrm>
          <a:off x="6100934" y="4190486"/>
          <a:ext cx="3172544" cy="517702"/>
        </p:xfrm>
        <a:graphic>
          <a:graphicData uri="http://schemas.openxmlformats.org/drawingml/2006/table">
            <a:tbl>
              <a:tblPr firstRow="1" bandRow="1">
                <a:tableStyleId>{5C22544A-7EE6-4342-B048-85BDC9FD1C3A}</a:tableStyleId>
              </a:tblPr>
              <a:tblGrid>
                <a:gridCol w="1586272">
                  <a:extLst>
                    <a:ext uri="{9D8B030D-6E8A-4147-A177-3AD203B41FA5}">
                      <a16:colId xmlns:a16="http://schemas.microsoft.com/office/drawing/2014/main" val="260074278"/>
                    </a:ext>
                  </a:extLst>
                </a:gridCol>
                <a:gridCol w="1586272">
                  <a:extLst>
                    <a:ext uri="{9D8B030D-6E8A-4147-A177-3AD203B41FA5}">
                      <a16:colId xmlns:a16="http://schemas.microsoft.com/office/drawing/2014/main" val="1856537863"/>
                    </a:ext>
                  </a:extLst>
                </a:gridCol>
              </a:tblGrid>
              <a:tr h="517702">
                <a:tc>
                  <a:txBody>
                    <a:bodyPr/>
                    <a:lstStyle/>
                    <a:p>
                      <a:pPr algn="ctr"/>
                      <a:r>
                        <a:rPr kumimoji="1" lang="ja-JP" altLang="en-US" sz="1200" b="0" dirty="0">
                          <a:solidFill>
                            <a:schemeClr val="tx1"/>
                          </a:solidFill>
                        </a:rPr>
                        <a:t>専門学校</a:t>
                      </a:r>
                      <a:r>
                        <a:rPr kumimoji="1" lang="en-US" altLang="ja-JP" sz="1200" b="0" dirty="0">
                          <a:solidFill>
                            <a:schemeClr val="tx1"/>
                          </a:solidFill>
                        </a:rPr>
                        <a:t>1</a:t>
                      </a:r>
                      <a:r>
                        <a:rPr kumimoji="1" lang="ja-JP" altLang="en-US" sz="1200" b="0" dirty="0">
                          <a:solidFill>
                            <a:schemeClr val="tx1"/>
                          </a:solidFill>
                        </a:rPr>
                        <a:t>年生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200" b="0" dirty="0">
                          <a:solidFill>
                            <a:schemeClr val="tx1"/>
                          </a:solidFill>
                        </a:rPr>
                        <a:t>専門学校</a:t>
                      </a:r>
                      <a:r>
                        <a:rPr kumimoji="1" lang="en-US" altLang="ja-JP" sz="1200" b="0" dirty="0">
                          <a:solidFill>
                            <a:schemeClr val="tx1"/>
                          </a:solidFill>
                        </a:rPr>
                        <a:t>2</a:t>
                      </a:r>
                      <a:r>
                        <a:rPr kumimoji="1" lang="ja-JP" altLang="en-US" sz="1200" b="0" dirty="0">
                          <a:solidFill>
                            <a:schemeClr val="tx1"/>
                          </a:solidFill>
                        </a:rPr>
                        <a:t>年生</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16372667"/>
                  </a:ext>
                </a:extLst>
              </a:tr>
            </a:tbl>
          </a:graphicData>
        </a:graphic>
      </p:graphicFrame>
      <p:sp>
        <p:nvSpPr>
          <p:cNvPr id="16" name="正方形/長方形 15"/>
          <p:cNvSpPr/>
          <p:nvPr/>
        </p:nvSpPr>
        <p:spPr>
          <a:xfrm>
            <a:off x="6100934" y="5955248"/>
            <a:ext cx="3172544" cy="11398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816731" y="5014364"/>
            <a:ext cx="4443092" cy="1061139"/>
            <a:chOff x="816732" y="4857427"/>
            <a:chExt cx="4443092" cy="1061139"/>
          </a:xfrm>
        </p:grpSpPr>
        <p:sp>
          <p:nvSpPr>
            <p:cNvPr id="14" name="正方形/長方形 13"/>
            <p:cNvSpPr/>
            <p:nvPr/>
          </p:nvSpPr>
          <p:spPr>
            <a:xfrm>
              <a:off x="816732" y="4909329"/>
              <a:ext cx="1543980" cy="100923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正方形/長方形 14"/>
            <p:cNvSpPr/>
            <p:nvPr/>
          </p:nvSpPr>
          <p:spPr>
            <a:xfrm>
              <a:off x="2112876" y="5618239"/>
              <a:ext cx="3146948" cy="30032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1" name="正方形/長方形 20"/>
            <p:cNvSpPr/>
            <p:nvPr/>
          </p:nvSpPr>
          <p:spPr>
            <a:xfrm>
              <a:off x="924078" y="4857427"/>
              <a:ext cx="1684385" cy="100923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早期から育成すべき</a:t>
              </a:r>
              <a:endParaRPr kumimoji="1" lang="en-US" altLang="ja-JP" sz="1050" b="1" dirty="0">
                <a:solidFill>
                  <a:schemeClr val="bg1"/>
                </a:solidFill>
              </a:endParaRPr>
            </a:p>
            <a:p>
              <a:r>
                <a:rPr kumimoji="1" lang="ja-JP" altLang="en-US" sz="1050" b="1" dirty="0">
                  <a:solidFill>
                    <a:schemeClr val="bg1"/>
                  </a:solidFill>
                </a:rPr>
                <a:t>基礎的素養の育成</a:t>
              </a:r>
            </a:p>
          </p:txBody>
        </p:sp>
      </p:grpSp>
      <p:grpSp>
        <p:nvGrpSpPr>
          <p:cNvPr id="34" name="グループ化 33"/>
          <p:cNvGrpSpPr/>
          <p:nvPr/>
        </p:nvGrpSpPr>
        <p:grpSpPr>
          <a:xfrm>
            <a:off x="2451511" y="4996781"/>
            <a:ext cx="2808312" cy="452717"/>
            <a:chOff x="2451512" y="4839844"/>
            <a:chExt cx="2808312" cy="452717"/>
          </a:xfrm>
        </p:grpSpPr>
        <p:sp>
          <p:nvSpPr>
            <p:cNvPr id="18" name="正方形/長方形 17"/>
            <p:cNvSpPr/>
            <p:nvPr/>
          </p:nvSpPr>
          <p:spPr>
            <a:xfrm>
              <a:off x="2451512" y="4909329"/>
              <a:ext cx="2808312" cy="300327"/>
            </a:xfrm>
            <a:prstGeom prst="rect">
              <a:avLst/>
            </a:prstGeo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2" name="正方形/長方形 21"/>
            <p:cNvSpPr/>
            <p:nvPr/>
          </p:nvSpPr>
          <p:spPr>
            <a:xfrm>
              <a:off x="3080474" y="4839844"/>
              <a:ext cx="1684385" cy="45271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専門力の基礎を養成</a:t>
              </a:r>
            </a:p>
          </p:txBody>
        </p:sp>
      </p:grpSp>
      <p:grpSp>
        <p:nvGrpSpPr>
          <p:cNvPr id="33" name="グループ化 32"/>
          <p:cNvGrpSpPr/>
          <p:nvPr/>
        </p:nvGrpSpPr>
        <p:grpSpPr>
          <a:xfrm>
            <a:off x="2451511" y="5375633"/>
            <a:ext cx="3392295" cy="452717"/>
            <a:chOff x="2451512" y="5218696"/>
            <a:chExt cx="3392295" cy="452717"/>
          </a:xfrm>
        </p:grpSpPr>
        <p:sp>
          <p:nvSpPr>
            <p:cNvPr id="17" name="正方形/長方形 16"/>
            <p:cNvSpPr/>
            <p:nvPr/>
          </p:nvSpPr>
          <p:spPr>
            <a:xfrm>
              <a:off x="2451512" y="5270494"/>
              <a:ext cx="2808312" cy="300327"/>
            </a:xfrm>
            <a:prstGeom prst="rect">
              <a:avLst/>
            </a:prstGeom>
            <a:solidFill>
              <a:srgbClr val="FF7C80"/>
            </a:solidFill>
            <a:ln>
              <a:solidFill>
                <a:srgbClr val="FF7C8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3" name="正方形/長方形 22"/>
            <p:cNvSpPr/>
            <p:nvPr/>
          </p:nvSpPr>
          <p:spPr>
            <a:xfrm>
              <a:off x="2713322" y="5218696"/>
              <a:ext cx="3130485" cy="45271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社会人とのしての汎用的能力を養成</a:t>
              </a:r>
            </a:p>
          </p:txBody>
        </p:sp>
      </p:grpSp>
      <p:grpSp>
        <p:nvGrpSpPr>
          <p:cNvPr id="36" name="グループ化 35"/>
          <p:cNvGrpSpPr/>
          <p:nvPr/>
        </p:nvGrpSpPr>
        <p:grpSpPr>
          <a:xfrm>
            <a:off x="6100934" y="5563072"/>
            <a:ext cx="3396012" cy="452717"/>
            <a:chOff x="6100935" y="5406135"/>
            <a:chExt cx="3396012" cy="452717"/>
          </a:xfrm>
        </p:grpSpPr>
        <p:sp>
          <p:nvSpPr>
            <p:cNvPr id="19" name="正方形/長方形 18"/>
            <p:cNvSpPr/>
            <p:nvPr/>
          </p:nvSpPr>
          <p:spPr>
            <a:xfrm>
              <a:off x="6100935" y="5494185"/>
              <a:ext cx="3172544" cy="248108"/>
            </a:xfrm>
            <a:prstGeom prst="rect">
              <a:avLst/>
            </a:prstGeom>
            <a:solidFill>
              <a:srgbClr val="FF7C80"/>
            </a:solidFill>
            <a:ln>
              <a:solidFill>
                <a:srgbClr val="FF7C8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4" name="正方形/長方形 23"/>
            <p:cNvSpPr/>
            <p:nvPr/>
          </p:nvSpPr>
          <p:spPr>
            <a:xfrm>
              <a:off x="6366462" y="5406135"/>
              <a:ext cx="3130485" cy="45271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社会人とのしての汎用的能力を養成</a:t>
              </a:r>
            </a:p>
          </p:txBody>
        </p:sp>
      </p:grpSp>
      <p:grpSp>
        <p:nvGrpSpPr>
          <p:cNvPr id="35" name="グループ化 34"/>
          <p:cNvGrpSpPr/>
          <p:nvPr/>
        </p:nvGrpSpPr>
        <p:grpSpPr>
          <a:xfrm>
            <a:off x="6100934" y="5058332"/>
            <a:ext cx="3172544" cy="543659"/>
            <a:chOff x="6100935" y="4901395"/>
            <a:chExt cx="3172544" cy="543659"/>
          </a:xfrm>
        </p:grpSpPr>
        <p:sp>
          <p:nvSpPr>
            <p:cNvPr id="20" name="正方形/長方形 19"/>
            <p:cNvSpPr/>
            <p:nvPr/>
          </p:nvSpPr>
          <p:spPr>
            <a:xfrm>
              <a:off x="6100935" y="4901395"/>
              <a:ext cx="3172544" cy="536773"/>
            </a:xfrm>
            <a:prstGeom prst="rect">
              <a:avLst/>
            </a:prstGeo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5" name="正方形/長方形 24"/>
            <p:cNvSpPr/>
            <p:nvPr/>
          </p:nvSpPr>
          <p:spPr>
            <a:xfrm>
              <a:off x="6927249" y="4992337"/>
              <a:ext cx="1684385" cy="45271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専門力を集中的に養成</a:t>
              </a:r>
            </a:p>
          </p:txBody>
        </p:sp>
      </p:grpSp>
      <p:grpSp>
        <p:nvGrpSpPr>
          <p:cNvPr id="31" name="グループ化 30"/>
          <p:cNvGrpSpPr/>
          <p:nvPr/>
        </p:nvGrpSpPr>
        <p:grpSpPr>
          <a:xfrm>
            <a:off x="816731" y="2405758"/>
            <a:ext cx="4600128" cy="2404315"/>
            <a:chOff x="816732" y="2248821"/>
            <a:chExt cx="4600128" cy="2404315"/>
          </a:xfrm>
        </p:grpSpPr>
        <p:sp>
          <p:nvSpPr>
            <p:cNvPr id="10" name="正方形/長方形 9"/>
            <p:cNvSpPr/>
            <p:nvPr/>
          </p:nvSpPr>
          <p:spPr>
            <a:xfrm>
              <a:off x="816732" y="2348880"/>
              <a:ext cx="4600128" cy="23042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920552" y="2248821"/>
              <a:ext cx="1224136" cy="276999"/>
            </a:xfrm>
            <a:prstGeom prst="rect">
              <a:avLst/>
            </a:prstGeom>
            <a:solidFill>
              <a:schemeClr val="bg1"/>
            </a:solidFill>
          </p:spPr>
          <p:txBody>
            <a:bodyPr wrap="square" rtlCol="0">
              <a:spAutoFit/>
            </a:bodyPr>
            <a:lstStyle/>
            <a:p>
              <a:r>
                <a:rPr kumimoji="1" lang="ja-JP" altLang="en-US" sz="1200" dirty="0"/>
                <a:t>高等学校段階</a:t>
              </a:r>
            </a:p>
          </p:txBody>
        </p:sp>
        <p:sp>
          <p:nvSpPr>
            <p:cNvPr id="26" name="正方形/長方形 25"/>
            <p:cNvSpPr/>
            <p:nvPr/>
          </p:nvSpPr>
          <p:spPr>
            <a:xfrm>
              <a:off x="951307" y="2780928"/>
              <a:ext cx="4289725" cy="1080120"/>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kumimoji="1" lang="ja-JP" altLang="en-US" sz="1050" dirty="0">
                  <a:solidFill>
                    <a:schemeClr val="tx1"/>
                  </a:solidFill>
                </a:rPr>
                <a:t>高等学校段階で養成する能力や開発する教育プログラムを具体的に記載してください。</a:t>
              </a:r>
              <a:endParaRPr kumimoji="1"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何年次のどの教科等でどの様なことを新たに学ばせるのかの見込みを具体的に記載してください。</a:t>
              </a:r>
              <a:endParaRPr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対象となる生徒数、学科を記載してください。</a:t>
              </a:r>
              <a:endParaRPr kumimoji="1"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a:t>
              </a:r>
              <a:endParaRPr kumimoji="1" lang="ja-JP" altLang="en-US" sz="1050" dirty="0">
                <a:solidFill>
                  <a:schemeClr val="tx1"/>
                </a:solidFill>
              </a:endParaRPr>
            </a:p>
          </p:txBody>
        </p:sp>
      </p:grpSp>
      <p:grpSp>
        <p:nvGrpSpPr>
          <p:cNvPr id="30" name="グループ化 29"/>
          <p:cNvGrpSpPr/>
          <p:nvPr/>
        </p:nvGrpSpPr>
        <p:grpSpPr>
          <a:xfrm>
            <a:off x="5961111" y="2405758"/>
            <a:ext cx="3384376" cy="2404315"/>
            <a:chOff x="5961112" y="2248821"/>
            <a:chExt cx="3384376" cy="2404315"/>
          </a:xfrm>
        </p:grpSpPr>
        <p:sp>
          <p:nvSpPr>
            <p:cNvPr id="11" name="正方形/長方形 10"/>
            <p:cNvSpPr/>
            <p:nvPr/>
          </p:nvSpPr>
          <p:spPr>
            <a:xfrm>
              <a:off x="5961112" y="2348880"/>
              <a:ext cx="3384376" cy="23042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100936" y="2248821"/>
              <a:ext cx="1224136" cy="276999"/>
            </a:xfrm>
            <a:prstGeom prst="rect">
              <a:avLst/>
            </a:prstGeom>
            <a:solidFill>
              <a:schemeClr val="bg1"/>
            </a:solidFill>
          </p:spPr>
          <p:txBody>
            <a:bodyPr wrap="square" rtlCol="0">
              <a:spAutoFit/>
            </a:bodyPr>
            <a:lstStyle/>
            <a:p>
              <a:r>
                <a:rPr kumimoji="1" lang="ja-JP" altLang="en-US" sz="1200" dirty="0"/>
                <a:t>専門学校段階</a:t>
              </a:r>
            </a:p>
          </p:txBody>
        </p:sp>
        <p:sp>
          <p:nvSpPr>
            <p:cNvPr id="27" name="正方形/長方形 26"/>
            <p:cNvSpPr/>
            <p:nvPr/>
          </p:nvSpPr>
          <p:spPr>
            <a:xfrm>
              <a:off x="6100936" y="2787493"/>
              <a:ext cx="3172544" cy="1080120"/>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050" dirty="0">
                  <a:solidFill>
                    <a:schemeClr val="tx1"/>
                  </a:solidFill>
                </a:rPr>
                <a:t>専門</a:t>
              </a:r>
              <a:r>
                <a:rPr kumimoji="1" lang="ja-JP" altLang="en-US" sz="1050" dirty="0">
                  <a:solidFill>
                    <a:schemeClr val="tx1"/>
                  </a:solidFill>
                </a:rPr>
                <a:t>学校段階で養成する能力や開発する教育プログラムを具体的に記載してください。</a:t>
              </a:r>
              <a:endParaRPr kumimoji="1"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何年次にどの教科等でどの様なことを新たに学ばせるのかの見込みを具体的に記載してください。</a:t>
              </a:r>
              <a:endParaRPr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対象となる生徒数、学科を記載してください。</a:t>
              </a:r>
              <a:endParaRPr lang="en-US" altLang="ja-JP" sz="1050" dirty="0">
                <a:solidFill>
                  <a:schemeClr val="tx1"/>
                </a:solidFill>
              </a:endParaRPr>
            </a:p>
          </p:txBody>
        </p:sp>
      </p:grpSp>
      <p:grpSp>
        <p:nvGrpSpPr>
          <p:cNvPr id="37" name="グループ化 36"/>
          <p:cNvGrpSpPr/>
          <p:nvPr/>
        </p:nvGrpSpPr>
        <p:grpSpPr>
          <a:xfrm>
            <a:off x="816731" y="6121121"/>
            <a:ext cx="8456747" cy="452717"/>
            <a:chOff x="816731" y="5910502"/>
            <a:chExt cx="8456747" cy="452717"/>
          </a:xfrm>
        </p:grpSpPr>
        <p:sp>
          <p:nvSpPr>
            <p:cNvPr id="28" name="正方形/長方形 27"/>
            <p:cNvSpPr/>
            <p:nvPr/>
          </p:nvSpPr>
          <p:spPr>
            <a:xfrm>
              <a:off x="816731" y="5972693"/>
              <a:ext cx="8456747" cy="300327"/>
            </a:xfrm>
            <a:prstGeom prst="rect">
              <a:avLst/>
            </a:prstGeom>
            <a:solidFill>
              <a:schemeClr val="bg1">
                <a:lumMod val="65000"/>
              </a:schemeClr>
            </a:solidFill>
            <a:ln>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9" name="正方形/長方形 28"/>
            <p:cNvSpPr/>
            <p:nvPr/>
          </p:nvSpPr>
          <p:spPr>
            <a:xfrm>
              <a:off x="3379276" y="5910502"/>
              <a:ext cx="3995388" cy="45271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050" b="1" dirty="0">
                  <a:solidFill>
                    <a:schemeClr val="bg1"/>
                  </a:solidFill>
                </a:rPr>
                <a:t>企業等の実務家が、学校での生徒・学生の学びを支援</a:t>
              </a:r>
            </a:p>
          </p:txBody>
        </p:sp>
      </p:grpSp>
      <p:sp>
        <p:nvSpPr>
          <p:cNvPr id="38" name="右矢印 37"/>
          <p:cNvSpPr/>
          <p:nvPr/>
        </p:nvSpPr>
        <p:spPr>
          <a:xfrm>
            <a:off x="5583801" y="3187098"/>
            <a:ext cx="242734" cy="13321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a:off x="5626975" y="5044972"/>
            <a:ext cx="177685" cy="9480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796634" y="1402100"/>
            <a:ext cx="8528756" cy="847524"/>
          </a:xfrm>
          <a:prstGeom prst="rect">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kumimoji="1" lang="ja-JP" altLang="en-US" sz="1050" dirty="0">
                <a:solidFill>
                  <a:schemeClr val="tx1"/>
                </a:solidFill>
              </a:rPr>
              <a:t>育成すべき能力を簡潔かつ具体的に記載してください。</a:t>
            </a:r>
            <a:endParaRPr kumimoji="1"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a:t>
            </a:r>
            <a:endParaRPr lang="en-US" altLang="ja-JP" sz="1050" dirty="0">
              <a:solidFill>
                <a:schemeClr val="tx1"/>
              </a:solidFill>
            </a:endParaRPr>
          </a:p>
          <a:p>
            <a:pPr marL="285750" indent="-285750">
              <a:buFont typeface="Wingdings" panose="05000000000000000000" pitchFamily="2" charset="2"/>
              <a:buChar char="u"/>
            </a:pPr>
            <a:r>
              <a:rPr kumimoji="1" lang="ja-JP" altLang="en-US" sz="1050" dirty="0">
                <a:solidFill>
                  <a:schemeClr val="tx1"/>
                </a:solidFill>
              </a:rPr>
              <a:t>・・・・・</a:t>
            </a:r>
            <a:endParaRPr kumimoji="1" lang="en-US" altLang="ja-JP" sz="1050" dirty="0">
              <a:solidFill>
                <a:schemeClr val="tx1"/>
              </a:solidFill>
            </a:endParaRPr>
          </a:p>
          <a:p>
            <a:pPr marL="285750" indent="-285750">
              <a:buFont typeface="Wingdings" panose="05000000000000000000" pitchFamily="2" charset="2"/>
              <a:buChar char="u"/>
            </a:pPr>
            <a:r>
              <a:rPr lang="ja-JP" altLang="en-US" sz="1050" dirty="0">
                <a:solidFill>
                  <a:schemeClr val="tx1"/>
                </a:solidFill>
              </a:rPr>
              <a:t>・・・・・</a:t>
            </a:r>
            <a:endParaRPr kumimoji="1" lang="ja-JP" altLang="en-US" sz="1050" dirty="0">
              <a:solidFill>
                <a:schemeClr val="tx1"/>
              </a:solidFill>
            </a:endParaRPr>
          </a:p>
        </p:txBody>
      </p:sp>
      <p:sp>
        <p:nvSpPr>
          <p:cNvPr id="9" name="四角形吹き出し 8"/>
          <p:cNvSpPr/>
          <p:nvPr/>
        </p:nvSpPr>
        <p:spPr>
          <a:xfrm>
            <a:off x="384643" y="4742101"/>
            <a:ext cx="1530552" cy="516977"/>
          </a:xfrm>
          <a:prstGeom prst="wedgeRectCallout">
            <a:avLst>
              <a:gd name="adj1" fmla="val 32078"/>
              <a:gd name="adj2" fmla="val -837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対象の学科・生徒数、カリキュラムイメージを記載</a:t>
            </a:r>
            <a:endParaRPr kumimoji="1" lang="ja-JP" altLang="en-US" sz="1050" dirty="0">
              <a:solidFill>
                <a:schemeClr val="tx1"/>
              </a:solidFill>
            </a:endParaRPr>
          </a:p>
        </p:txBody>
      </p:sp>
      <p:sp>
        <p:nvSpPr>
          <p:cNvPr id="41" name="四角形吹き出し 40"/>
          <p:cNvSpPr/>
          <p:nvPr/>
        </p:nvSpPr>
        <p:spPr>
          <a:xfrm>
            <a:off x="5961405" y="4664349"/>
            <a:ext cx="1530552" cy="572420"/>
          </a:xfrm>
          <a:prstGeom prst="wedgeRectCallout">
            <a:avLst>
              <a:gd name="adj1" fmla="val 32078"/>
              <a:gd name="adj2" fmla="val -837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対象の学科・生徒数、カリキュラムイメージを記載</a:t>
            </a:r>
            <a:endParaRPr kumimoji="1" lang="ja-JP" altLang="en-US" sz="1050" dirty="0">
              <a:solidFill>
                <a:schemeClr val="tx1"/>
              </a:solidFill>
            </a:endParaRPr>
          </a:p>
        </p:txBody>
      </p:sp>
      <p:sp>
        <p:nvSpPr>
          <p:cNvPr id="42" name="四角形吹き出し 41"/>
          <p:cNvSpPr/>
          <p:nvPr/>
        </p:nvSpPr>
        <p:spPr>
          <a:xfrm>
            <a:off x="4080519" y="1946927"/>
            <a:ext cx="2336882" cy="516977"/>
          </a:xfrm>
          <a:prstGeom prst="wedgeRectCallout">
            <a:avLst>
              <a:gd name="adj1" fmla="val 21967"/>
              <a:gd name="adj2" fmla="val 12259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高校卒業後、専門学校にどのように接続させるかを記載</a:t>
            </a:r>
            <a:endParaRPr kumimoji="1" lang="ja-JP" altLang="en-US" sz="1050" dirty="0">
              <a:solidFill>
                <a:schemeClr val="tx1"/>
              </a:solidFill>
            </a:endParaRPr>
          </a:p>
        </p:txBody>
      </p:sp>
      <p:grpSp>
        <p:nvGrpSpPr>
          <p:cNvPr id="43" name="グループ化 42">
            <a:extLst>
              <a:ext uri="{FF2B5EF4-FFF2-40B4-BE49-F238E27FC236}">
                <a16:creationId xmlns:a16="http://schemas.microsoft.com/office/drawing/2014/main" id="{31576E75-F6B5-4CF5-9C51-A7058EE4AB3D}"/>
              </a:ext>
            </a:extLst>
          </p:cNvPr>
          <p:cNvGrpSpPr/>
          <p:nvPr/>
        </p:nvGrpSpPr>
        <p:grpSpPr>
          <a:xfrm>
            <a:off x="-54040" y="-6132"/>
            <a:ext cx="9960040" cy="266780"/>
            <a:chOff x="-54040" y="-6132"/>
            <a:chExt cx="9960040" cy="266780"/>
          </a:xfrm>
        </p:grpSpPr>
        <p:sp>
          <p:nvSpPr>
            <p:cNvPr id="44" name="正方形/長方形 43">
              <a:extLst>
                <a:ext uri="{FF2B5EF4-FFF2-40B4-BE49-F238E27FC236}">
                  <a16:creationId xmlns:a16="http://schemas.microsoft.com/office/drawing/2014/main" id="{E66C74AD-792C-499F-A430-B72CE39CF373}"/>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5" name="テキスト ボックス 44">
              <a:extLst>
                <a:ext uri="{FF2B5EF4-FFF2-40B4-BE49-F238E27FC236}">
                  <a16:creationId xmlns:a16="http://schemas.microsoft.com/office/drawing/2014/main" id="{BE32B2AB-D463-48A1-A27A-584F732304D6}"/>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6</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422782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コネクタ 18"/>
          <p:cNvCxnSpPr/>
          <p:nvPr/>
        </p:nvCxnSpPr>
        <p:spPr>
          <a:xfrm>
            <a:off x="6626867"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8034" y="6453336"/>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6" name="角丸四角形 5"/>
          <p:cNvSpPr/>
          <p:nvPr/>
        </p:nvSpPr>
        <p:spPr>
          <a:xfrm>
            <a:off x="28339" y="321097"/>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a:cxnSpLocks/>
          </p:cNvCxnSpPr>
          <p:nvPr/>
        </p:nvCxnSpPr>
        <p:spPr>
          <a:xfrm>
            <a:off x="-9761" y="1074174"/>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125687" y="92696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cxnSp>
        <p:nvCxnSpPr>
          <p:cNvPr id="14" name="直線コネクタ 13"/>
          <p:cNvCxnSpPr/>
          <p:nvPr/>
        </p:nvCxnSpPr>
        <p:spPr>
          <a:xfrm>
            <a:off x="3359732" y="1110911"/>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60512" y="1390806"/>
            <a:ext cx="8712968" cy="2123658"/>
          </a:xfrm>
          <a:prstGeom prst="rect">
            <a:avLst/>
          </a:prstGeom>
          <a:solidFill>
            <a:schemeClr val="bg1"/>
          </a:solidFill>
          <a:ln>
            <a:solidFill>
              <a:srgbClr val="3FA34D"/>
            </a:solidFill>
            <a:prstDash val="dash"/>
          </a:ln>
        </p:spPr>
        <p:txBody>
          <a:bodyPr wrap="square" rtlCol="0">
            <a:spAutoFit/>
          </a:bodyPr>
          <a:lstStyle/>
          <a:p>
            <a:r>
              <a:rPr lang="ja-JP" altLang="en-US" sz="1200" dirty="0">
                <a:solidFill>
                  <a:srgbClr val="FFC000"/>
                </a:solidFill>
                <a:latin typeface="+mn-ea"/>
              </a:rPr>
              <a:t>▼当該教育プログラムの開発を行うにあたって、各年度に実施する取組の概要（年次計画）を具体的に記載すること。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養成すべき技能、知識等の特定、プレ実証、本格的開発・実証における比較のためのデータ収集（学習理解度等）、２～５年目は教育カリキュラムの本格的開発・実証（何人の学生を対象にどの様に行うのかについて、イメージを簡潔に記載）や学費提言方策の検討、６年目は実証を踏まえた教育効果とコストの検証と再実証、とりまとめなどの流れがわかるように記載すること。</a:t>
            </a:r>
            <a:endParaRPr lang="en-US" altLang="ja-JP" sz="1200" dirty="0">
              <a:solidFill>
                <a:srgbClr val="FFC000"/>
              </a:solidFill>
              <a:latin typeface="+mn-ea"/>
            </a:endParaRPr>
          </a:p>
          <a:p>
            <a:pPr marL="180000" indent="-180000"/>
            <a:endParaRPr lang="en-US" altLang="ja-JP" sz="1200" dirty="0">
              <a:solidFill>
                <a:srgbClr val="FFC000"/>
              </a:solidFill>
              <a:latin typeface="+mn-ea"/>
            </a:endParaRPr>
          </a:p>
          <a:p>
            <a:pPr marL="180000" indent="-180000"/>
            <a:r>
              <a:rPr lang="ja-JP" altLang="en-US" sz="1200" dirty="0">
                <a:solidFill>
                  <a:srgbClr val="FFC000"/>
                </a:solidFill>
                <a:latin typeface="+mn-ea"/>
              </a:rPr>
              <a:t>▼所要経費は概算で構わないが、それぞれの年度に行う取組に応じて説得力のある金額とすること。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endParaRPr kumimoji="1" lang="ja-JP" altLang="en-US" sz="1200" dirty="0">
              <a:solidFill>
                <a:srgbClr val="FFC000"/>
              </a:solidFill>
              <a:latin typeface="+mn-ea"/>
            </a:endParaRPr>
          </a:p>
        </p:txBody>
      </p:sp>
      <p:sp>
        <p:nvSpPr>
          <p:cNvPr id="21" name="テキスト ボックス 20"/>
          <p:cNvSpPr txBox="1"/>
          <p:nvPr/>
        </p:nvSpPr>
        <p:spPr>
          <a:xfrm>
            <a:off x="3412410"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23" name="テキスト ボックス 22"/>
          <p:cNvSpPr txBox="1"/>
          <p:nvPr/>
        </p:nvSpPr>
        <p:spPr>
          <a:xfrm>
            <a:off x="6724778" y="6464369"/>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6" name="テキスト ボックス 15"/>
          <p:cNvSpPr txBox="1"/>
          <p:nvPr/>
        </p:nvSpPr>
        <p:spPr>
          <a:xfrm>
            <a:off x="28034" y="3645024"/>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20" name="テキスト ボックス 19"/>
          <p:cNvSpPr txBox="1"/>
          <p:nvPr/>
        </p:nvSpPr>
        <p:spPr>
          <a:xfrm>
            <a:off x="3412410" y="3656057"/>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22" name="テキスト ボックス 21"/>
          <p:cNvSpPr txBox="1"/>
          <p:nvPr/>
        </p:nvSpPr>
        <p:spPr>
          <a:xfrm>
            <a:off x="6724778" y="3656057"/>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24" name="直線矢印コネクタ 23"/>
          <p:cNvCxnSpPr/>
          <p:nvPr/>
        </p:nvCxnSpPr>
        <p:spPr>
          <a:xfrm>
            <a:off x="-15552" y="4198068"/>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7575DEAF-15CD-4B8A-B0E0-64B2E1D989B6}"/>
              </a:ext>
            </a:extLst>
          </p:cNvPr>
          <p:cNvGrpSpPr/>
          <p:nvPr/>
        </p:nvGrpSpPr>
        <p:grpSpPr>
          <a:xfrm>
            <a:off x="-54040" y="-6132"/>
            <a:ext cx="9960040" cy="266780"/>
            <a:chOff x="-54040" y="-6132"/>
            <a:chExt cx="9960040" cy="266780"/>
          </a:xfrm>
        </p:grpSpPr>
        <p:sp>
          <p:nvSpPr>
            <p:cNvPr id="29" name="正方形/長方形 28">
              <a:extLst>
                <a:ext uri="{FF2B5EF4-FFF2-40B4-BE49-F238E27FC236}">
                  <a16:creationId xmlns:a16="http://schemas.microsoft.com/office/drawing/2014/main" id="{FD841B33-A039-432B-87D3-94CD727FB545}"/>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30" name="テキスト ボックス 29">
              <a:extLst>
                <a:ext uri="{FF2B5EF4-FFF2-40B4-BE49-F238E27FC236}">
                  <a16:creationId xmlns:a16="http://schemas.microsoft.com/office/drawing/2014/main" id="{9B53530D-BA43-450B-B4D8-FFB49CF4B618}"/>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7</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
        <p:nvSpPr>
          <p:cNvPr id="31" name="角丸四角形 9">
            <a:extLst>
              <a:ext uri="{FF2B5EF4-FFF2-40B4-BE49-F238E27FC236}">
                <a16:creationId xmlns:a16="http://schemas.microsoft.com/office/drawing/2014/main" id="{ED708D39-FAC7-4132-A937-0DB20AF8B41D}"/>
              </a:ext>
            </a:extLst>
          </p:cNvPr>
          <p:cNvSpPr/>
          <p:nvPr/>
        </p:nvSpPr>
        <p:spPr>
          <a:xfrm>
            <a:off x="4344352" y="92696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32" name="角丸四角形 9">
            <a:extLst>
              <a:ext uri="{FF2B5EF4-FFF2-40B4-BE49-F238E27FC236}">
                <a16:creationId xmlns:a16="http://schemas.microsoft.com/office/drawing/2014/main" id="{A14A36D6-5AB8-43F7-9416-EF64C946EA18}"/>
              </a:ext>
            </a:extLst>
          </p:cNvPr>
          <p:cNvSpPr/>
          <p:nvPr/>
        </p:nvSpPr>
        <p:spPr>
          <a:xfrm>
            <a:off x="7725308" y="92696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33" name="角丸四角形 9">
            <a:extLst>
              <a:ext uri="{FF2B5EF4-FFF2-40B4-BE49-F238E27FC236}">
                <a16:creationId xmlns:a16="http://schemas.microsoft.com/office/drawing/2014/main" id="{9A71CDA5-9D1F-4CD0-8317-3B7F13A37BC8}"/>
              </a:ext>
            </a:extLst>
          </p:cNvPr>
          <p:cNvSpPr/>
          <p:nvPr/>
        </p:nvSpPr>
        <p:spPr>
          <a:xfrm>
            <a:off x="1125687" y="4027527"/>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34" name="角丸四角形 9">
            <a:extLst>
              <a:ext uri="{FF2B5EF4-FFF2-40B4-BE49-F238E27FC236}">
                <a16:creationId xmlns:a16="http://schemas.microsoft.com/office/drawing/2014/main" id="{DE382D8C-784B-4E4A-B6AD-BDC7C6A512AC}"/>
              </a:ext>
            </a:extLst>
          </p:cNvPr>
          <p:cNvSpPr/>
          <p:nvPr/>
        </p:nvSpPr>
        <p:spPr>
          <a:xfrm>
            <a:off x="4344352" y="4027527"/>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35" name="角丸四角形 9">
            <a:extLst>
              <a:ext uri="{FF2B5EF4-FFF2-40B4-BE49-F238E27FC236}">
                <a16:creationId xmlns:a16="http://schemas.microsoft.com/office/drawing/2014/main" id="{F2F91AF9-0C33-4BDE-8996-9DB5BD4741EE}"/>
              </a:ext>
            </a:extLst>
          </p:cNvPr>
          <p:cNvSpPr/>
          <p:nvPr/>
        </p:nvSpPr>
        <p:spPr>
          <a:xfrm>
            <a:off x="7728731" y="4027527"/>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Tree>
    <p:extLst>
      <p:ext uri="{BB962C8B-B14F-4D97-AF65-F5344CB8AC3E}">
        <p14:creationId xmlns:p14="http://schemas.microsoft.com/office/powerpoint/2010/main" val="429153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677656"/>
          </a:xfrm>
          <a:prstGeom prst="rect">
            <a:avLst/>
          </a:prstGeom>
          <a:noFill/>
          <a:ln>
            <a:solidFill>
              <a:srgbClr val="3FA34D"/>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pPr marL="180975"/>
            <a:endParaRPr lang="en-US" altLang="ja-JP" sz="1200" dirty="0">
              <a:solidFill>
                <a:srgbClr val="FFC000"/>
              </a:solidFill>
              <a:latin typeface="+mn-ea"/>
            </a:endParaRPr>
          </a:p>
          <a:p>
            <a:pPr indent="-457200"/>
            <a:r>
              <a:rPr lang="ja-JP" altLang="en-US" sz="1200" dirty="0">
                <a:solidFill>
                  <a:srgbClr val="FFC000"/>
                </a:solidFill>
                <a:latin typeface="+mn-ea"/>
              </a:rPr>
              <a:t>▼開発に向けた学内及び協力機関間での調整に関する見込みについても記載すること。</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9" name="グループ化 8">
            <a:extLst>
              <a:ext uri="{FF2B5EF4-FFF2-40B4-BE49-F238E27FC236}">
                <a16:creationId xmlns:a16="http://schemas.microsoft.com/office/drawing/2014/main" id="{A559ED28-BCB6-4B0A-9C3C-8B7553E72E04}"/>
              </a:ext>
            </a:extLst>
          </p:cNvPr>
          <p:cNvGrpSpPr/>
          <p:nvPr/>
        </p:nvGrpSpPr>
        <p:grpSpPr>
          <a:xfrm>
            <a:off x="-54040" y="-6132"/>
            <a:ext cx="9960040" cy="266780"/>
            <a:chOff x="-54040" y="-6132"/>
            <a:chExt cx="9960040" cy="266780"/>
          </a:xfrm>
        </p:grpSpPr>
        <p:sp>
          <p:nvSpPr>
            <p:cNvPr id="10" name="正方形/長方形 9">
              <a:extLst>
                <a:ext uri="{FF2B5EF4-FFF2-40B4-BE49-F238E27FC236}">
                  <a16:creationId xmlns:a16="http://schemas.microsoft.com/office/drawing/2014/main" id="{1C6C5774-0FB9-40AE-BF1F-BDC4597F6FF2}"/>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BED81D83-4B84-42D0-BCBF-378DEBDBA0DC}"/>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8</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55473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677656"/>
          </a:xfrm>
          <a:prstGeom prst="rect">
            <a:avLst/>
          </a:prstGeom>
          <a:noFill/>
          <a:ln>
            <a:solidFill>
              <a:srgbClr val="3FA34D"/>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▼提案年度に取り組む内容について、具体に記載すること。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▼調査を実施する場合には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調査名、調査目的、調査対象、調査手法、調査項目、分析内容（集計項目）、調査結果を成果にどのように反映するか、を記載すること</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p>
          <a:p>
            <a:pPr marL="1809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上記は最小限の項目例であり、必要に応じて追加することは差し支えない。</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80975"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▼開発に向けた学内及び協力機関間での調整に関する見込みについても記載すること。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提案年度の取組②</a:t>
            </a:r>
          </a:p>
        </p:txBody>
      </p:sp>
      <p:grpSp>
        <p:nvGrpSpPr>
          <p:cNvPr id="9" name="グループ化 8">
            <a:extLst>
              <a:ext uri="{FF2B5EF4-FFF2-40B4-BE49-F238E27FC236}">
                <a16:creationId xmlns:a16="http://schemas.microsoft.com/office/drawing/2014/main" id="{014DEBBF-FA66-404C-890E-94899883E01A}"/>
              </a:ext>
            </a:extLst>
          </p:cNvPr>
          <p:cNvGrpSpPr/>
          <p:nvPr/>
        </p:nvGrpSpPr>
        <p:grpSpPr>
          <a:xfrm>
            <a:off x="-54040" y="-6132"/>
            <a:ext cx="9960040" cy="266780"/>
            <a:chOff x="-54040" y="-6132"/>
            <a:chExt cx="9960040" cy="266780"/>
          </a:xfrm>
        </p:grpSpPr>
        <p:sp>
          <p:nvSpPr>
            <p:cNvPr id="10" name="正方形/長方形 9">
              <a:extLst>
                <a:ext uri="{FF2B5EF4-FFF2-40B4-BE49-F238E27FC236}">
                  <a16:creationId xmlns:a16="http://schemas.microsoft.com/office/drawing/2014/main" id="{06B8BBDD-DBE9-4300-954B-C29B1B544EE4}"/>
                </a:ext>
              </a:extLst>
            </p:cNvPr>
            <p:cNvSpPr/>
            <p:nvPr/>
          </p:nvSpPr>
          <p:spPr>
            <a:xfrm>
              <a:off x="0" y="0"/>
              <a:ext cx="9906000" cy="260648"/>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a:extLst>
                <a:ext uri="{FF2B5EF4-FFF2-40B4-BE49-F238E27FC236}">
                  <a16:creationId xmlns:a16="http://schemas.microsoft.com/office/drawing/2014/main" id="{4FBE4B09-2394-4206-91B4-4F5DA57D5D43}"/>
                </a:ext>
              </a:extLst>
            </p:cNvPr>
            <p:cNvSpPr txBox="1"/>
            <p:nvPr/>
          </p:nvSpPr>
          <p:spPr>
            <a:xfrm>
              <a:off x="-54040" y="-6132"/>
              <a:ext cx="8391416" cy="261610"/>
            </a:xfrm>
            <a:prstGeom prst="rect">
              <a:avLst/>
            </a:prstGeom>
            <a:noFill/>
          </p:spPr>
          <p:txBody>
            <a:bodyPr wrap="square" rtlCol="0">
              <a:spAutoFit/>
            </a:bodyPr>
            <a:lstStyle/>
            <a:p>
              <a:pPr algn="ctr"/>
              <a:r>
                <a:rPr lang="ja-JP" altLang="en-US" sz="1100" spc="-120" dirty="0">
                  <a:solidFill>
                    <a:schemeClr val="bg1"/>
                  </a:solidFill>
                  <a:latin typeface="+mn-ea"/>
                </a:rPr>
                <a:t>令和○年度「専修学校による地域産業中核的人材養成事業」企画提案書（専門学校と高等学校の有機的連携プログラムの開発・実証）</a:t>
              </a:r>
              <a:r>
                <a:rPr lang="en-US" altLang="ja-JP" sz="1100" spc="-120" dirty="0">
                  <a:solidFill>
                    <a:schemeClr val="bg1"/>
                  </a:solidFill>
                  <a:latin typeface="+mn-ea"/>
                </a:rPr>
                <a:t> </a:t>
              </a:r>
              <a:r>
                <a:rPr kumimoji="1" lang="en-US" altLang="ja-JP" sz="1100" spc="-120" dirty="0">
                  <a:solidFill>
                    <a:schemeClr val="bg1"/>
                  </a:solidFill>
                  <a:latin typeface="+mn-ea"/>
                </a:rPr>
                <a:t>(</a:t>
              </a:r>
              <a:fld id="{C22BDEFC-2EBD-4631-AC6E-1FA082F69B7C}" type="slidenum">
                <a:rPr kumimoji="1" lang="en-US" altLang="ja-JP" sz="1100" spc="-120" smtClean="0">
                  <a:solidFill>
                    <a:schemeClr val="bg1"/>
                  </a:solidFill>
                  <a:latin typeface="+mn-ea"/>
                </a:rPr>
                <a:pPr algn="ctr"/>
                <a:t>9</a:t>
              </a:fld>
              <a:r>
                <a:rPr lang="en-US" altLang="ja-JP" sz="1100" spc="-120" dirty="0">
                  <a:solidFill>
                    <a:schemeClr val="bg1"/>
                  </a:solidFill>
                  <a:latin typeface="+mn-ea"/>
                </a:rPr>
                <a:t>/19</a:t>
              </a:r>
              <a:r>
                <a:rPr kumimoji="1" lang="en-US" altLang="ja-JP" sz="1100" spc="-120" dirty="0">
                  <a:solidFill>
                    <a:schemeClr val="bg1"/>
                  </a:solidFill>
                  <a:latin typeface="+mn-ea"/>
                </a:rPr>
                <a:t>)</a:t>
              </a:r>
              <a:endParaRPr kumimoji="1" lang="ja-JP" altLang="en-US" sz="1100" spc="-120" dirty="0">
                <a:solidFill>
                  <a:schemeClr val="bg1"/>
                </a:solidFill>
                <a:latin typeface="+mn-ea"/>
              </a:endParaRPr>
            </a:p>
          </p:txBody>
        </p:sp>
      </p:grpSp>
    </p:spTree>
    <p:extLst>
      <p:ext uri="{BB962C8B-B14F-4D97-AF65-F5344CB8AC3E}">
        <p14:creationId xmlns:p14="http://schemas.microsoft.com/office/powerpoint/2010/main" val="1225545612"/>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13661</TotalTime>
  <Words>5507</Words>
  <Application>Microsoft Office PowerPoint</Application>
  <PresentationFormat>A4 210 x 297 mm</PresentationFormat>
  <Paragraphs>847</Paragraphs>
  <Slides>19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19</vt:i4>
      </vt:variant>
    </vt:vector>
  </HeadingPairs>
  <TitlesOfParts>
    <vt:vector size="28" baseType="lpstr">
      <vt:lpstr>メイリオ</vt:lpstr>
      <vt:lpstr>游ゴシック</vt:lpstr>
      <vt:lpstr>游ゴシック Bold</vt:lpstr>
      <vt:lpstr>Arial</vt:lpstr>
      <vt:lpstr>Segoe UI</vt:lpstr>
      <vt:lpstr>Wingdings</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216</cp:revision>
  <cp:lastPrinted>2020-03-27T05:25:45Z</cp:lastPrinted>
  <dcterms:created xsi:type="dcterms:W3CDTF">2015-11-11T08:20:08Z</dcterms:created>
  <dcterms:modified xsi:type="dcterms:W3CDTF">2023-02-06T10:56:44Z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2022-02-04T10:30:50Z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4006a407-478c-4ff1-badd-1671ba716417</vt:lpwstr>
  </property>
  <property fmtid="{D5CDD505-2E9C-101B-9397-08002B2CF9AE}" pid="8" name="MSIP_Label_d899a617-f30e-4fb8-b81c-fb6d0b94ac5b_ContentBits">
    <vt:lpwstr>0</vt:lpwstr>
  </property>
</Properties>
</file>