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317" r:id="rId4"/>
    <p:sldId id="257" r:id="rId5"/>
    <p:sldId id="308" r:id="rId6"/>
    <p:sldId id="259" r:id="rId7"/>
    <p:sldId id="307" r:id="rId8"/>
    <p:sldId id="271" r:id="rId9"/>
    <p:sldId id="291" r:id="rId10"/>
    <p:sldId id="311" r:id="rId11"/>
    <p:sldId id="263" r:id="rId12"/>
    <p:sldId id="262" r:id="rId13"/>
    <p:sldId id="319" r:id="rId14"/>
    <p:sldId id="320" r:id="rId15"/>
    <p:sldId id="268" r:id="rId16"/>
    <p:sldId id="312" r:id="rId17"/>
    <p:sldId id="309" r:id="rId18"/>
    <p:sldId id="269" r:id="rId1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BFBE"/>
    <a:srgbClr val="F21849"/>
    <a:srgbClr val="E6E6E6"/>
    <a:srgbClr val="99CCFF"/>
    <a:srgbClr val="CCECFF"/>
    <a:srgbClr val="FFFF00"/>
    <a:srgbClr val="FFCCFF"/>
    <a:srgbClr val="FF99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4622" autoAdjust="0"/>
  </p:normalViewPr>
  <p:slideViewPr>
    <p:cSldViewPr>
      <p:cViewPr varScale="1">
        <p:scale>
          <a:sx n="100" d="100"/>
          <a:sy n="100" d="100"/>
        </p:scale>
        <p:origin x="1776"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142133D-913F-4F9B-AE14-035A5D3DF1B1}" type="datetimeFigureOut">
              <a:rPr kumimoji="1" lang="ja-JP" altLang="en-US" smtClean="0"/>
              <a:t>2023/2/6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B2260EF-4784-492A-A386-D07E3DB45E12}" type="slidenum">
              <a:rPr kumimoji="1" lang="ja-JP" altLang="en-US" smtClean="0"/>
              <a:t>‹#›</a:t>
            </a:fld>
            <a:endParaRPr kumimoji="1" lang="ja-JP" altLang="en-US"/>
          </a:p>
        </p:txBody>
      </p:sp>
    </p:spTree>
    <p:extLst>
      <p:ext uri="{BB962C8B-B14F-4D97-AF65-F5344CB8AC3E}">
        <p14:creationId xmlns:p14="http://schemas.microsoft.com/office/powerpoint/2010/main" val="27050516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1</a:t>
            </a:fld>
            <a:endParaRPr kumimoji="1" lang="ja-JP" altLang="en-US"/>
          </a:p>
        </p:txBody>
      </p:sp>
    </p:spTree>
    <p:extLst>
      <p:ext uri="{BB962C8B-B14F-4D97-AF65-F5344CB8AC3E}">
        <p14:creationId xmlns:p14="http://schemas.microsoft.com/office/powerpoint/2010/main" val="278771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5</a:t>
            </a:fld>
            <a:endParaRPr kumimoji="1" lang="ja-JP" altLang="en-US"/>
          </a:p>
        </p:txBody>
      </p:sp>
    </p:spTree>
    <p:extLst>
      <p:ext uri="{BB962C8B-B14F-4D97-AF65-F5344CB8AC3E}">
        <p14:creationId xmlns:p14="http://schemas.microsoft.com/office/powerpoint/2010/main" val="308623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6</a:t>
            </a:fld>
            <a:endParaRPr kumimoji="1" lang="ja-JP" altLang="en-US"/>
          </a:p>
        </p:txBody>
      </p:sp>
    </p:spTree>
    <p:extLst>
      <p:ext uri="{BB962C8B-B14F-4D97-AF65-F5344CB8AC3E}">
        <p14:creationId xmlns:p14="http://schemas.microsoft.com/office/powerpoint/2010/main" val="1780568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9576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56733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58269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519432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58443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949405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166786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556682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876623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787452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57243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2023/2/6</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43744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3262" y="-10650"/>
            <a:ext cx="9957296" cy="3550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j-ea"/>
                <a:ea typeface="+mj-ea"/>
              </a:rPr>
              <a:t>事業名</a:t>
            </a:r>
          </a:p>
        </p:txBody>
      </p:sp>
      <p:sp>
        <p:nvSpPr>
          <p:cNvPr id="11" name="正方形/長方形 10"/>
          <p:cNvSpPr/>
          <p:nvPr/>
        </p:nvSpPr>
        <p:spPr>
          <a:xfrm>
            <a:off x="1260621" y="392212"/>
            <a:ext cx="8580001" cy="432048"/>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提案者</a:t>
            </a:r>
            <a:endParaRPr kumimoji="1" lang="ja-JP" altLang="en-US" dirty="0">
              <a:latin typeface="+mj-ea"/>
              <a:ea typeface="+mj-ea"/>
            </a:endParaRPr>
          </a:p>
        </p:txBody>
      </p:sp>
      <p:sp>
        <p:nvSpPr>
          <p:cNvPr id="13" name="正方形/長方形 12"/>
          <p:cNvSpPr/>
          <p:nvPr/>
        </p:nvSpPr>
        <p:spPr>
          <a:xfrm>
            <a:off x="1269854" y="882907"/>
            <a:ext cx="8570768" cy="432048"/>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△△高等専修学校（</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5" name="角丸四角形 14"/>
          <p:cNvSpPr/>
          <p:nvPr/>
        </p:nvSpPr>
        <p:spPr>
          <a:xfrm>
            <a:off x="53463" y="1863444"/>
            <a:ext cx="1803193"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solidFill>
                  <a:schemeClr val="bg1">
                    <a:lumMod val="50000"/>
                  </a:schemeClr>
                </a:solidFill>
                <a:latin typeface="+mj-ea"/>
                <a:ea typeface="+mj-ea"/>
              </a:rPr>
              <a:t>事業の趣旨・目的</a:t>
            </a:r>
          </a:p>
        </p:txBody>
      </p:sp>
      <p:sp>
        <p:nvSpPr>
          <p:cNvPr id="16" name="正方形/長方形 15"/>
          <p:cNvSpPr/>
          <p:nvPr/>
        </p:nvSpPr>
        <p:spPr>
          <a:xfrm>
            <a:off x="103204" y="2168062"/>
            <a:ext cx="4875000" cy="3062626"/>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１８行以内）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a:t>
            </a:r>
            <a:r>
              <a:rPr lang="ja-JP" altLang="en-US" sz="1200" dirty="0">
                <a:solidFill>
                  <a:srgbClr val="FFC000"/>
                </a:solidFill>
                <a:latin typeface="+mn-ea"/>
              </a:rPr>
              <a:t>４８０文字以内を厳守すること。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⑯行目</a:t>
            </a:r>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0" name="角丸四角形 19"/>
          <p:cNvSpPr/>
          <p:nvPr/>
        </p:nvSpPr>
        <p:spPr>
          <a:xfrm>
            <a:off x="53462" y="5300642"/>
            <a:ext cx="2955322"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bg1">
                    <a:lumMod val="50000"/>
                  </a:schemeClr>
                </a:solidFill>
                <a:latin typeface="+mj-ea"/>
                <a:ea typeface="+mj-ea"/>
              </a:rPr>
              <a:t>学習ターゲット・目指すべき成果</a:t>
            </a:r>
            <a:endParaRPr kumimoji="1" lang="ja-JP" altLang="en-US" sz="1400" dirty="0">
              <a:solidFill>
                <a:schemeClr val="bg1">
                  <a:lumMod val="50000"/>
                </a:schemeClr>
              </a:solidFill>
              <a:latin typeface="+mj-ea"/>
              <a:ea typeface="+mj-ea"/>
            </a:endParaRPr>
          </a:p>
        </p:txBody>
      </p:sp>
      <p:sp>
        <p:nvSpPr>
          <p:cNvPr id="21" name="正方形/長方形 20"/>
          <p:cNvSpPr/>
          <p:nvPr/>
        </p:nvSpPr>
        <p:spPr>
          <a:xfrm>
            <a:off x="103204" y="5651455"/>
            <a:ext cx="4875000" cy="1168445"/>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100" dirty="0">
                <a:solidFill>
                  <a:schemeClr val="tx1"/>
                </a:solidFill>
                <a:latin typeface="+mn-ea"/>
              </a:rPr>
              <a:t>【</a:t>
            </a:r>
            <a:r>
              <a:rPr lang="ja-JP" altLang="en-US" sz="1100" dirty="0">
                <a:solidFill>
                  <a:schemeClr val="tx1"/>
                </a:solidFill>
                <a:latin typeface="+mn-ea"/>
              </a:rPr>
              <a:t>学習ターゲット</a:t>
            </a:r>
            <a:r>
              <a:rPr lang="en-US" altLang="ja-JP" sz="1100" dirty="0">
                <a:solidFill>
                  <a:schemeClr val="tx1"/>
                </a:solidFill>
                <a:latin typeface="+mn-ea"/>
              </a:rPr>
              <a:t>】</a:t>
            </a:r>
          </a:p>
          <a:p>
            <a:endParaRPr lang="en-US" altLang="ja-JP" sz="1200" dirty="0">
              <a:solidFill>
                <a:srgbClr val="FFC000"/>
              </a:solidFill>
              <a:latin typeface="+mn-ea"/>
            </a:endParaRPr>
          </a:p>
          <a:p>
            <a:r>
              <a:rPr lang="en-US" altLang="ja-JP" sz="1100" dirty="0">
                <a:solidFill>
                  <a:schemeClr val="tx1"/>
                </a:solidFill>
                <a:latin typeface="+mn-ea"/>
              </a:rPr>
              <a:t>【</a:t>
            </a:r>
            <a:r>
              <a:rPr lang="ja-JP" altLang="en-US" sz="1100" dirty="0">
                <a:solidFill>
                  <a:schemeClr val="tx1"/>
                </a:solidFill>
                <a:latin typeface="+mn-ea"/>
              </a:rPr>
              <a:t>目指すべき成果</a:t>
            </a:r>
            <a:r>
              <a:rPr lang="en-US" altLang="ja-JP" sz="1100" dirty="0">
                <a:solidFill>
                  <a:schemeClr val="tx1"/>
                </a:solidFill>
                <a:latin typeface="+mn-ea"/>
              </a:rPr>
              <a:t>】</a:t>
            </a: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7" name="正方形/長方形 16"/>
          <p:cNvSpPr/>
          <p:nvPr/>
        </p:nvSpPr>
        <p:spPr>
          <a:xfrm>
            <a:off x="53464" y="1368583"/>
            <a:ext cx="1170000" cy="432048"/>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所要経費</a:t>
            </a:r>
            <a:endParaRPr kumimoji="1" lang="ja-JP" altLang="en-US" dirty="0">
              <a:latin typeface="+mj-ea"/>
              <a:ea typeface="+mj-ea"/>
            </a:endParaRPr>
          </a:p>
        </p:txBody>
      </p:sp>
      <p:sp>
        <p:nvSpPr>
          <p:cNvPr id="18" name="正方形/長方形 17"/>
          <p:cNvSpPr/>
          <p:nvPr/>
        </p:nvSpPr>
        <p:spPr>
          <a:xfrm>
            <a:off x="1269854" y="1378108"/>
            <a:ext cx="8570768" cy="432000"/>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r>
              <a:rPr lang="ja-JP" altLang="en-US" sz="1000" dirty="0">
                <a:solidFill>
                  <a:srgbClr val="FFC000"/>
                </a:solidFill>
                <a:latin typeface="+mn-ea"/>
              </a:rPr>
              <a:t>（</a:t>
            </a:r>
            <a:r>
              <a:rPr lang="en-US" altLang="ja-JP" sz="1000" dirty="0">
                <a:solidFill>
                  <a:srgbClr val="FFC000"/>
                </a:solidFill>
                <a:latin typeface="+mn-ea"/>
              </a:rPr>
              <a:t>MS</a:t>
            </a:r>
            <a:r>
              <a:rPr lang="ja-JP" altLang="en-US" sz="1000" dirty="0">
                <a:solidFill>
                  <a:srgbClr val="FFC000"/>
                </a:solidFill>
                <a:latin typeface="+mn-ea"/>
              </a:rPr>
              <a:t>ｺﾞｼｯｸ </a:t>
            </a:r>
            <a:r>
              <a:rPr lang="en-US" altLang="ja-JP" sz="1000" dirty="0">
                <a:solidFill>
                  <a:srgbClr val="FFC000"/>
                </a:solidFill>
                <a:latin typeface="+mn-ea"/>
              </a:rPr>
              <a:t>or </a:t>
            </a:r>
            <a:r>
              <a:rPr lang="ja-JP" altLang="en-US" sz="1000" dirty="0">
                <a:solidFill>
                  <a:srgbClr val="FFC000"/>
                </a:solidFill>
                <a:latin typeface="+mn-ea"/>
              </a:rPr>
              <a:t>ﾒｲﾘｵ　１４ポイント</a:t>
            </a:r>
            <a:r>
              <a:rPr kumimoji="1" lang="ja-JP" altLang="en-US" sz="1000" dirty="0">
                <a:solidFill>
                  <a:srgbClr val="FFC000"/>
                </a:solidFill>
                <a:latin typeface="+mn-ea"/>
              </a:rPr>
              <a:t>）　</a:t>
            </a:r>
            <a:r>
              <a:rPr kumimoji="1" lang="en-US" altLang="ja-JP" sz="1000" dirty="0">
                <a:solidFill>
                  <a:srgbClr val="FFC000"/>
                </a:solidFill>
                <a:latin typeface="+mn-ea"/>
              </a:rPr>
              <a:t>※</a:t>
            </a:r>
            <a:r>
              <a:rPr kumimoji="1" lang="ja-JP" altLang="en-US" sz="1000" dirty="0">
                <a:solidFill>
                  <a:srgbClr val="FFC000"/>
                </a:solidFill>
                <a:latin typeface="+mn-ea"/>
              </a:rPr>
              <a:t>千円未満切捨て</a:t>
            </a:r>
            <a:endParaRPr kumimoji="1" lang="ja-JP" altLang="en-US" sz="1050" dirty="0">
              <a:solidFill>
                <a:srgbClr val="FFC000"/>
              </a:solidFill>
              <a:latin typeface="+mn-ea"/>
            </a:endParaRPr>
          </a:p>
        </p:txBody>
      </p:sp>
      <p:cxnSp>
        <p:nvCxnSpPr>
          <p:cNvPr id="9" name="直線矢印コネクタ 8"/>
          <p:cNvCxnSpPr/>
          <p:nvPr/>
        </p:nvCxnSpPr>
        <p:spPr>
          <a:xfrm flipH="1">
            <a:off x="8300598" y="-304458"/>
            <a:ext cx="77155" cy="26924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519581" y="0"/>
            <a:ext cx="1465448" cy="261610"/>
          </a:xfrm>
          <a:prstGeom prst="rect">
            <a:avLst/>
          </a:prstGeom>
          <a:noFill/>
        </p:spPr>
        <p:txBody>
          <a:bodyPr wrap="square" rtlCol="0">
            <a:spAutoFit/>
          </a:bodyPr>
          <a:lstStyle/>
          <a:p>
            <a:pPr algn="ctr"/>
            <a:r>
              <a:rPr lang="en-US" altLang="ja-JP" sz="1100" b="1" dirty="0">
                <a:solidFill>
                  <a:schemeClr val="bg1"/>
                </a:solidFill>
              </a:rPr>
              <a:t>【</a:t>
            </a:r>
            <a:r>
              <a:rPr kumimoji="1" lang="ja-JP" altLang="en-US" sz="1100" b="1" dirty="0">
                <a:solidFill>
                  <a:schemeClr val="bg1"/>
                </a:solidFill>
              </a:rPr>
              <a:t>様式１－２</a:t>
            </a:r>
            <a:r>
              <a:rPr kumimoji="1" lang="en-US" altLang="ja-JP" sz="1100" b="1" dirty="0">
                <a:solidFill>
                  <a:schemeClr val="bg1"/>
                </a:solidFill>
              </a:rPr>
              <a:t>】</a:t>
            </a:r>
            <a:endParaRPr kumimoji="1" lang="ja-JP" altLang="en-US" sz="1100" b="1" dirty="0">
              <a:solidFill>
                <a:schemeClr val="bg1"/>
              </a:solidFill>
            </a:endParaRPr>
          </a:p>
        </p:txBody>
      </p:sp>
      <p:sp>
        <p:nvSpPr>
          <p:cNvPr id="25" name="テキスト ボックス 24"/>
          <p:cNvSpPr txBox="1"/>
          <p:nvPr/>
        </p:nvSpPr>
        <p:spPr>
          <a:xfrm>
            <a:off x="-23261" y="-6807"/>
            <a:ext cx="8690172" cy="307777"/>
          </a:xfrm>
          <a:prstGeom prst="rect">
            <a:avLst/>
          </a:prstGeom>
          <a:noFill/>
        </p:spPr>
        <p:txBody>
          <a:bodyPr wrap="square" rtlCol="0">
            <a:spAutoFit/>
          </a:bodyPr>
          <a:lstStyle/>
          <a:p>
            <a:pPr algn="ctr"/>
            <a:r>
              <a:rPr kumimoji="1" lang="ja-JP" altLang="en-US" sz="1400" spc="-120" dirty="0">
                <a:solidFill>
                  <a:schemeClr val="bg1"/>
                </a:solidFill>
                <a:latin typeface="+mj-ea"/>
                <a:ea typeface="+mj-ea"/>
              </a:rPr>
              <a:t>令和○○年度「専修学校による地域産業中核的人材養成事業」企画提案書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33" name="角丸四角形 6"/>
          <p:cNvSpPr/>
          <p:nvPr/>
        </p:nvSpPr>
        <p:spPr>
          <a:xfrm>
            <a:off x="87140" y="7101408"/>
            <a:ext cx="4891064" cy="1512167"/>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モデルの対象者</a:t>
            </a:r>
            <a:r>
              <a:rPr lang="en-US" altLang="ja-JP" sz="900" dirty="0">
                <a:solidFill>
                  <a:srgbClr val="FFC000"/>
                </a:solidFill>
              </a:rPr>
              <a:t>】</a:t>
            </a:r>
            <a:r>
              <a:rPr lang="ja-JP" altLang="en-US" sz="900" dirty="0">
                <a:solidFill>
                  <a:srgbClr val="FFC000"/>
                </a:solidFill>
              </a:rPr>
              <a:t>には、本取組において、主にどのような者を対象とした学びのセーフティーネット機能の充実を目指すのか記載すること。</a:t>
            </a:r>
            <a:endParaRPr lang="en-US" altLang="ja-JP" sz="900" dirty="0">
              <a:solidFill>
                <a:srgbClr val="FFC000"/>
              </a:solidFill>
            </a:endParaRPr>
          </a:p>
          <a:p>
            <a:r>
              <a:rPr lang="ja-JP" altLang="en-US" sz="900" dirty="0">
                <a:solidFill>
                  <a:srgbClr val="FFC000"/>
                </a:solidFill>
              </a:rPr>
              <a:t>　</a:t>
            </a:r>
            <a:r>
              <a:rPr lang="en-US" altLang="ja-JP" sz="900" dirty="0">
                <a:solidFill>
                  <a:srgbClr val="FFC000"/>
                </a:solidFill>
              </a:rPr>
              <a:t>Ex)</a:t>
            </a:r>
            <a:r>
              <a:rPr lang="ja-JP" altLang="en-US" sz="900" dirty="0">
                <a:solidFill>
                  <a:srgbClr val="FFC000"/>
                </a:solidFill>
              </a:rPr>
              <a:t>発達障害、不登校経験者　等</a:t>
            </a:r>
            <a:endParaRPr lang="en-US" altLang="ja-JP" sz="900" dirty="0">
              <a:solidFill>
                <a:srgbClr val="FFC000"/>
              </a:solidFill>
            </a:endParaRPr>
          </a:p>
          <a:p>
            <a:endParaRPr lang="en-US" altLang="ja-JP" sz="900" dirty="0">
              <a:solidFill>
                <a:srgbClr val="FFC000"/>
              </a:solidFill>
            </a:endParaRPr>
          </a:p>
          <a:p>
            <a:r>
              <a:rPr lang="en-US" altLang="ja-JP" sz="900" dirty="0">
                <a:solidFill>
                  <a:srgbClr val="FFC000"/>
                </a:solidFill>
              </a:rPr>
              <a:t>【</a:t>
            </a:r>
            <a:r>
              <a:rPr lang="ja-JP" altLang="en-US" sz="900" dirty="0">
                <a:solidFill>
                  <a:srgbClr val="FFC000"/>
                </a:solidFill>
              </a:rPr>
              <a:t>目指すべき成果</a:t>
            </a:r>
            <a:r>
              <a:rPr lang="en-US" altLang="ja-JP" sz="900" dirty="0">
                <a:solidFill>
                  <a:srgbClr val="FFC000"/>
                </a:solidFill>
              </a:rPr>
              <a:t>】</a:t>
            </a:r>
            <a:r>
              <a:rPr lang="ja-JP" altLang="en-US" sz="900" dirty="0">
                <a:solidFill>
                  <a:srgbClr val="FFC000"/>
                </a:solidFill>
              </a:rPr>
              <a:t>には、上記の対象者が本取組により開発されたモデル体制による教育を受けることで、どのような能力を身に付け、どのように自立につなげていくのか概要を記載すること。</a:t>
            </a:r>
            <a:endParaRPr lang="en-US" altLang="ja-JP" sz="900" dirty="0">
              <a:solidFill>
                <a:srgbClr val="FFC000"/>
              </a:solidFill>
            </a:endParaRPr>
          </a:p>
          <a:p>
            <a:endParaRPr lang="en-US" altLang="ja-JP" sz="900" b="1" dirty="0">
              <a:solidFill>
                <a:srgbClr val="FFC000"/>
              </a:solidFill>
            </a:endParaRPr>
          </a:p>
          <a:p>
            <a:r>
              <a:rPr lang="en-US" altLang="ja-JP" sz="900" b="1" dirty="0">
                <a:solidFill>
                  <a:srgbClr val="FFC000"/>
                </a:solidFill>
              </a:rPr>
              <a:t>【</a:t>
            </a:r>
            <a:r>
              <a:rPr lang="ja-JP" altLang="en-US" sz="900" b="1" dirty="0">
                <a:solidFill>
                  <a:srgbClr val="FFC000"/>
                </a:solidFill>
              </a:rPr>
              <a:t>高等専修学校の機能高度化に関する調査研究</a:t>
            </a:r>
            <a:r>
              <a:rPr lang="en-US" altLang="ja-JP" sz="900" b="1" dirty="0">
                <a:solidFill>
                  <a:srgbClr val="FFC000"/>
                </a:solidFill>
              </a:rPr>
              <a:t>】</a:t>
            </a:r>
            <a:r>
              <a:rPr lang="ja-JP" altLang="en-US" sz="900" b="1" dirty="0">
                <a:solidFill>
                  <a:srgbClr val="FFC000"/>
                </a:solidFill>
              </a:rPr>
              <a:t>に関する企画提案を行う場合は、本欄の記載は不要。</a:t>
            </a:r>
            <a:endParaRPr lang="en-US" altLang="ja-JP" sz="900" b="1" dirty="0">
              <a:solidFill>
                <a:srgbClr val="FFC000"/>
              </a:solidFill>
            </a:endParaRPr>
          </a:p>
        </p:txBody>
      </p:sp>
      <p:cxnSp>
        <p:nvCxnSpPr>
          <p:cNvPr id="34" name="直線矢印コネクタ 33"/>
          <p:cNvCxnSpPr>
            <a:cxnSpLocks/>
            <a:stCxn id="33" idx="0"/>
          </p:cNvCxnSpPr>
          <p:nvPr/>
        </p:nvCxnSpPr>
        <p:spPr>
          <a:xfrm flipV="1">
            <a:off x="2532672" y="6900319"/>
            <a:ext cx="8032" cy="201089"/>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1" name="角丸四角形 6"/>
          <p:cNvSpPr/>
          <p:nvPr/>
        </p:nvSpPr>
        <p:spPr>
          <a:xfrm>
            <a:off x="6829580" y="-749979"/>
            <a:ext cx="3812052"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sp>
        <p:nvSpPr>
          <p:cNvPr id="22" name="角丸四角形 5">
            <a:extLst>
              <a:ext uri="{FF2B5EF4-FFF2-40B4-BE49-F238E27FC236}">
                <a16:creationId xmlns:a16="http://schemas.microsoft.com/office/drawing/2014/main" id="{4413DC8C-EBDD-47DF-9AD5-65D5CD050F4C}"/>
              </a:ext>
            </a:extLst>
          </p:cNvPr>
          <p:cNvSpPr/>
          <p:nvPr/>
        </p:nvSpPr>
        <p:spPr>
          <a:xfrm>
            <a:off x="5156612" y="1882754"/>
            <a:ext cx="2759807"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solidFill>
                  <a:schemeClr val="bg1">
                    <a:lumMod val="50000"/>
                  </a:schemeClr>
                </a:solidFill>
                <a:latin typeface="+mj-ea"/>
                <a:ea typeface="+mj-ea"/>
              </a:rPr>
              <a:t>事業実施体制イメージ</a:t>
            </a:r>
          </a:p>
        </p:txBody>
      </p:sp>
      <p:sp>
        <p:nvSpPr>
          <p:cNvPr id="27" name="正方形/長方形 26">
            <a:extLst>
              <a:ext uri="{FF2B5EF4-FFF2-40B4-BE49-F238E27FC236}">
                <a16:creationId xmlns:a16="http://schemas.microsoft.com/office/drawing/2014/main" id="{818C07A4-9484-4E93-B500-5878800360DC}"/>
              </a:ext>
            </a:extLst>
          </p:cNvPr>
          <p:cNvSpPr/>
          <p:nvPr/>
        </p:nvSpPr>
        <p:spPr>
          <a:xfrm>
            <a:off x="5156394" y="2243400"/>
            <a:ext cx="4684228" cy="4576500"/>
          </a:xfrm>
          <a:prstGeom prst="rect">
            <a:avLst/>
          </a:prstGeom>
          <a:noFill/>
          <a:ln w="38100" cmpd="dbl">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p>
          <a:p>
            <a:endParaRPr lang="ja-JP" altLang="en-US" sz="1200" dirty="0">
              <a:solidFill>
                <a:srgbClr val="FFC000"/>
              </a:solidFill>
              <a:latin typeface="+mn-ea"/>
            </a:endParaRPr>
          </a:p>
          <a:p>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09997"/>
            <a:ext cx="3988557"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bg1">
                    <a:lumMod val="50000"/>
                  </a:schemeClr>
                </a:solidFill>
                <a:latin typeface="+mj-ea"/>
                <a:ea typeface="+mj-ea"/>
              </a:rPr>
              <a:t>開発するモデル／調査結果の検証について</a:t>
            </a:r>
          </a:p>
        </p:txBody>
      </p:sp>
      <p:sp>
        <p:nvSpPr>
          <p:cNvPr id="8" name="テキスト ボックス 7"/>
          <p:cNvSpPr txBox="1"/>
          <p:nvPr/>
        </p:nvSpPr>
        <p:spPr>
          <a:xfrm>
            <a:off x="733312" y="1772816"/>
            <a:ext cx="8280000" cy="3231654"/>
          </a:xfrm>
          <a:prstGeom prst="rect">
            <a:avLst/>
          </a:prstGeom>
          <a:noFill/>
          <a:ln>
            <a:solidFill>
              <a:schemeClr val="tx2">
                <a:lumMod val="40000"/>
                <a:lumOff val="60000"/>
              </a:schemeClr>
            </a:solidFill>
            <a:prstDash val="dash"/>
          </a:ln>
        </p:spPr>
        <p:txBody>
          <a:bodyPr wrap="square" rtlCol="0">
            <a:spAutoFit/>
          </a:bodyPr>
          <a:lstStyle/>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構築しようとしているモデルの効果を検証するに当たって、実証講座の受講者からの評価、並びにモデルの開発に携わった企業・業界団体等又は第三者である企業・団体等からの評価をどのようにとりこむ体制となっているかを、具体的に記載すること。その際、具体的にどのような観点から、どのようなデータを取ることにより、モデルの効果に関する評価が可能になるかを併せて記載すること。</a:t>
            </a:r>
            <a:endParaRPr lang="en-US" altLang="ja-JP" sz="1200" dirty="0">
              <a:solidFill>
                <a:srgbClr val="FFC000"/>
              </a:solidFill>
            </a:endParaRPr>
          </a:p>
          <a:p>
            <a:pPr marL="180975" indent="-180975"/>
            <a:r>
              <a:rPr lang="ja-JP" altLang="en-US" sz="1200" dirty="0">
                <a:solidFill>
                  <a:srgbClr val="FFC000"/>
                </a:solidFill>
              </a:rPr>
              <a:t>　　</a:t>
            </a:r>
            <a:endParaRPr lang="en-US" altLang="ja-JP" sz="1200" dirty="0">
              <a:solidFill>
                <a:srgbClr val="FFC000"/>
              </a:solidFill>
            </a:endParaRPr>
          </a:p>
          <a:p>
            <a:pPr marL="180975" indent="-180975"/>
            <a:r>
              <a:rPr lang="ja-JP" altLang="en-US" sz="1200" dirty="0">
                <a:solidFill>
                  <a:srgbClr val="FFC000"/>
                </a:solidFill>
              </a:rPr>
              <a:t>▼検証に当たっては、「満足した」や「ためになった」など受講者の主観的なものにならないよう注意し、達成度評価基準など根拠となる指標に基づく評価を活用することなどにより、客観的なデータに基づいて構築しようとしているモデルの有効性を示せるような取組とすること。</a:t>
            </a:r>
            <a:endParaRPr lang="en-US" altLang="ja-JP" sz="1200" dirty="0">
              <a:solidFill>
                <a:srgbClr val="FFC000"/>
              </a:solidFill>
            </a:endParaRPr>
          </a:p>
          <a:p>
            <a:pPr marL="180975" indent="-1809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高等専修学校と外部とのネットワーク化の推進及び卒業後の「自立」につながる効果的な教育実践の推進」または「高等専修学校の機能高度化に関する調査研究」）に応じて見出しを修正（「開発するモデル」あるいは「調査結果」のいずれか一方のみを残す）し、必要な内容を記載すること。</a:t>
            </a:r>
            <a:endParaRPr lang="ja-JP" altLang="en-US" sz="1200" dirty="0">
              <a:solidFill>
                <a:srgbClr val="FFC000"/>
              </a:solidFill>
              <a:latin typeface="ＭＳ ゴシック" panose="020B0609070205080204" pitchFamily="49" charset="-128"/>
              <a:ea typeface="ＭＳ ゴシック" panose="020B0609070205080204" pitchFamily="49" charset="-128"/>
            </a:endParaRPr>
          </a:p>
        </p:txBody>
      </p:sp>
      <p:grpSp>
        <p:nvGrpSpPr>
          <p:cNvPr id="9" name="グループ化 8">
            <a:extLst>
              <a:ext uri="{FF2B5EF4-FFF2-40B4-BE49-F238E27FC236}">
                <a16:creationId xmlns:a16="http://schemas.microsoft.com/office/drawing/2014/main" id="{996FBD3A-0F0C-4361-846E-D4FD89273608}"/>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BF8F972A-23E1-4017-99F6-B5FAB0FFB83E}"/>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3C144725-A4E7-4654-848D-F927F7DB298C}"/>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10</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25941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6"/>
            <a:ext cx="3700525" cy="358899"/>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b="1" dirty="0">
                <a:solidFill>
                  <a:schemeClr val="bg1">
                    <a:lumMod val="50000"/>
                  </a:schemeClr>
                </a:solidFill>
              </a:rPr>
              <a:t>事業実施に伴うアウトプット（成果物）</a:t>
            </a:r>
          </a:p>
        </p:txBody>
      </p:sp>
      <p:sp>
        <p:nvSpPr>
          <p:cNvPr id="3" name="テキスト ボックス 2"/>
          <p:cNvSpPr txBox="1"/>
          <p:nvPr/>
        </p:nvSpPr>
        <p:spPr>
          <a:xfrm>
            <a:off x="733312" y="2132856"/>
            <a:ext cx="8280000" cy="1938992"/>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▼様式自由</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▼作成する予定であるすべてのアウトプットの概要を具体的かつ明確に記載すること。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177800" indent="-177800"/>
            <a:r>
              <a:rPr lang="ja-JP" altLang="en-US" sz="1200" dirty="0">
                <a:solidFill>
                  <a:srgbClr val="FFC000"/>
                </a:solidFill>
                <a:latin typeface="+mn-ea"/>
              </a:rPr>
              <a:t>▼複数年度で取り組む場合は、最終的なアウトプットと提案年度のアウトプットの双方がわかるように記載すること。</a:t>
            </a:r>
            <a:endParaRPr lang="en-US" altLang="ja-JP" sz="1200" dirty="0">
              <a:solidFill>
                <a:srgbClr val="FFC000"/>
              </a:solidFill>
              <a:latin typeface="+mn-ea"/>
            </a:endParaRPr>
          </a:p>
          <a:p>
            <a:pPr marL="177800" indent="-177800"/>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endParaRPr kumimoji="1" lang="ja-JP" altLang="en-US" sz="1200" dirty="0">
              <a:solidFill>
                <a:srgbClr val="FFC000"/>
              </a:solidFill>
              <a:latin typeface="+mn-ea"/>
            </a:endParaRPr>
          </a:p>
        </p:txBody>
      </p:sp>
      <p:grpSp>
        <p:nvGrpSpPr>
          <p:cNvPr id="8" name="グループ化 7">
            <a:extLst>
              <a:ext uri="{FF2B5EF4-FFF2-40B4-BE49-F238E27FC236}">
                <a16:creationId xmlns:a16="http://schemas.microsoft.com/office/drawing/2014/main" id="{1BC44722-E7F0-4276-9A79-D7C252386A4D}"/>
              </a:ext>
            </a:extLst>
          </p:cNvPr>
          <p:cNvGrpSpPr/>
          <p:nvPr/>
        </p:nvGrpSpPr>
        <p:grpSpPr>
          <a:xfrm>
            <a:off x="0" y="-6807"/>
            <a:ext cx="9906000" cy="307777"/>
            <a:chOff x="0" y="-6807"/>
            <a:chExt cx="9906000" cy="307777"/>
          </a:xfrm>
        </p:grpSpPr>
        <p:sp>
          <p:nvSpPr>
            <p:cNvPr id="9" name="正方形/長方形 8">
              <a:extLst>
                <a:ext uri="{FF2B5EF4-FFF2-40B4-BE49-F238E27FC236}">
                  <a16:creationId xmlns:a16="http://schemas.microsoft.com/office/drawing/2014/main" id="{AC05603D-0E9C-4E1A-A02B-C05A5B02E944}"/>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0" name="テキスト ボックス 9">
              <a:extLst>
                <a:ext uri="{FF2B5EF4-FFF2-40B4-BE49-F238E27FC236}">
                  <a16:creationId xmlns:a16="http://schemas.microsoft.com/office/drawing/2014/main" id="{AC7F9237-4016-449F-A6D9-210C566DADAE}"/>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11</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81083440"/>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rowSpan="2">
                  <a:txBody>
                    <a:bodyPr/>
                    <a:lstStyle/>
                    <a:p>
                      <a:pPr algn="ctr"/>
                      <a:r>
                        <a:rPr kumimoji="1" lang="ja-JP" altLang="en-US" sz="1400" dirty="0"/>
                        <a:t>単位</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gridSpan="3">
                  <a:txBody>
                    <a:bodyPr/>
                    <a:lstStyle/>
                    <a:p>
                      <a:pPr algn="ctr"/>
                      <a:r>
                        <a:rPr kumimoji="1" lang="ja-JP" altLang="en-US" sz="1400" dirty="0"/>
                        <a:t>目標値</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600986"/>
          </a:xfrm>
          <a:prstGeom prst="rect">
            <a:avLst/>
          </a:prstGeom>
          <a:solidFill>
            <a:schemeClr val="bg1"/>
          </a:solidFill>
          <a:ln>
            <a:solidFill>
              <a:schemeClr val="accent5">
                <a:lumMod val="60000"/>
                <a:lumOff val="40000"/>
              </a:schemeClr>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▼活動に関する指標（例：○○を△個開発するといった、どれだけ活動するかに関する指標）だけでなく、本事業によって得られる成果に関する指標及び目標も記載すること。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17" name="グループ化 16">
            <a:extLst>
              <a:ext uri="{FF2B5EF4-FFF2-40B4-BE49-F238E27FC236}">
                <a16:creationId xmlns:a16="http://schemas.microsoft.com/office/drawing/2014/main" id="{381B2CC1-4CB4-4281-99DB-D11FB77D1C4C}"/>
              </a:ext>
            </a:extLst>
          </p:cNvPr>
          <p:cNvGrpSpPr/>
          <p:nvPr/>
        </p:nvGrpSpPr>
        <p:grpSpPr>
          <a:xfrm>
            <a:off x="0" y="-6807"/>
            <a:ext cx="9906000" cy="307777"/>
            <a:chOff x="0" y="-6807"/>
            <a:chExt cx="9906000" cy="307777"/>
          </a:xfrm>
        </p:grpSpPr>
        <p:sp>
          <p:nvSpPr>
            <p:cNvPr id="18" name="正方形/長方形 17">
              <a:extLst>
                <a:ext uri="{FF2B5EF4-FFF2-40B4-BE49-F238E27FC236}">
                  <a16:creationId xmlns:a16="http://schemas.microsoft.com/office/drawing/2014/main" id="{3B452414-C6D3-4386-9D38-6065D5C472BE}"/>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9" name="テキスト ボックス 18">
              <a:extLst>
                <a:ext uri="{FF2B5EF4-FFF2-40B4-BE49-F238E27FC236}">
                  <a16:creationId xmlns:a16="http://schemas.microsoft.com/office/drawing/2014/main" id="{2202D1B0-F53F-4375-B840-51BAAA9967F8}"/>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12</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20" name="角丸四角形 5">
            <a:extLst>
              <a:ext uri="{FF2B5EF4-FFF2-40B4-BE49-F238E27FC236}">
                <a16:creationId xmlns:a16="http://schemas.microsoft.com/office/drawing/2014/main" id="{6575AE79-C304-4FE4-90D9-CFFA76D3F029}"/>
              </a:ext>
            </a:extLst>
          </p:cNvPr>
          <p:cNvSpPr/>
          <p:nvPr/>
        </p:nvSpPr>
        <p:spPr>
          <a:xfrm>
            <a:off x="222417" y="360204"/>
            <a:ext cx="3844541" cy="358899"/>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lumMod val="50000"/>
                  </a:prstClr>
                </a:solidFill>
                <a:effectLst/>
                <a:uLnTx/>
                <a:uFillTx/>
                <a:latin typeface="Segoe UI"/>
                <a:ea typeface="メイリオ"/>
                <a:cs typeface="+mn-cs"/>
              </a:rPr>
              <a:t>事業実施によって達成する成果及び測定指標</a:t>
            </a:r>
          </a:p>
        </p:txBody>
      </p:sp>
    </p:spTree>
    <p:extLst>
      <p:ext uri="{BB962C8B-B14F-4D97-AF65-F5344CB8AC3E}">
        <p14:creationId xmlns:p14="http://schemas.microsoft.com/office/powerpoint/2010/main" val="183227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提案年度ではなく、開発終了後３年程度までの期間を想定して記載すること。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▼開発した教育カリキュラム・プログラムをどこで、どのように活用し、横展開を図ることを検討しているのか。またその見通しについて、具体的に記載すること。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▼事業期間終了後におけるフォローアップ体制・方法についても具体的に記載すること。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１１ポイント以上とすること。記載すべき事項が多く、枠に入り切らない場合のみ文字のポイントを調整しても構わないが、極端に小さくならないよう注意すること。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4" name="角丸四角形 5">
            <a:extLst>
              <a:ext uri="{FF2B5EF4-FFF2-40B4-BE49-F238E27FC236}">
                <a16:creationId xmlns:a16="http://schemas.microsoft.com/office/drawing/2014/main" id="{368D7937-86D7-4128-BF03-C12DBC6CD7BB}"/>
              </a:ext>
            </a:extLst>
          </p:cNvPr>
          <p:cNvSpPr/>
          <p:nvPr/>
        </p:nvSpPr>
        <p:spPr>
          <a:xfrm>
            <a:off x="103204" y="382849"/>
            <a:ext cx="3844541"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b="1" dirty="0">
                <a:solidFill>
                  <a:schemeClr val="bg1">
                    <a:lumMod val="50000"/>
                  </a:schemeClr>
                </a:solidFill>
              </a:rPr>
              <a:t>提案者の専修学校関係委託事業にかかる実績</a:t>
            </a:r>
          </a:p>
        </p:txBody>
      </p:sp>
      <p:sp>
        <p:nvSpPr>
          <p:cNvPr id="20" name="角丸四角形 5">
            <a:extLst>
              <a:ext uri="{FF2B5EF4-FFF2-40B4-BE49-F238E27FC236}">
                <a16:creationId xmlns:a16="http://schemas.microsoft.com/office/drawing/2014/main" id="{A270D4F7-B070-48F7-941D-77727E509434}"/>
              </a:ext>
            </a:extLst>
          </p:cNvPr>
          <p:cNvSpPr/>
          <p:nvPr/>
        </p:nvSpPr>
        <p:spPr>
          <a:xfrm>
            <a:off x="5159510" y="382849"/>
            <a:ext cx="3484501"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bg1">
                    <a:lumMod val="50000"/>
                  </a:schemeClr>
                </a:solidFill>
                <a:latin typeface="+mj-ea"/>
                <a:ea typeface="+mj-ea"/>
              </a:rPr>
              <a:t>本事業終了後</a:t>
            </a:r>
            <a:r>
              <a:rPr lang="en-US" altLang="ja-JP" sz="1400" baseline="30000" dirty="0">
                <a:solidFill>
                  <a:schemeClr val="bg1">
                    <a:lumMod val="50000"/>
                  </a:schemeClr>
                </a:solidFill>
                <a:latin typeface="+mj-ea"/>
                <a:ea typeface="+mj-ea"/>
              </a:rPr>
              <a:t>※</a:t>
            </a:r>
            <a:r>
              <a:rPr lang="ja-JP" altLang="en-US" sz="1400" dirty="0">
                <a:solidFill>
                  <a:schemeClr val="bg1">
                    <a:lumMod val="50000"/>
                  </a:schemeClr>
                </a:solidFill>
                <a:latin typeface="+mj-ea"/>
                <a:ea typeface="+mj-ea"/>
              </a:rPr>
              <a:t>の成果の活用方針・手法</a:t>
            </a:r>
          </a:p>
        </p:txBody>
      </p:sp>
      <p:grpSp>
        <p:nvGrpSpPr>
          <p:cNvPr id="21" name="グループ化 20">
            <a:extLst>
              <a:ext uri="{FF2B5EF4-FFF2-40B4-BE49-F238E27FC236}">
                <a16:creationId xmlns:a16="http://schemas.microsoft.com/office/drawing/2014/main" id="{E9A63BE2-801A-4B3E-B7B0-38FBB0BFA468}"/>
              </a:ext>
            </a:extLst>
          </p:cNvPr>
          <p:cNvGrpSpPr/>
          <p:nvPr/>
        </p:nvGrpSpPr>
        <p:grpSpPr>
          <a:xfrm>
            <a:off x="0" y="-6807"/>
            <a:ext cx="9906000" cy="307777"/>
            <a:chOff x="0" y="-6807"/>
            <a:chExt cx="9906000" cy="307777"/>
          </a:xfrm>
        </p:grpSpPr>
        <p:sp>
          <p:nvSpPr>
            <p:cNvPr id="22" name="正方形/長方形 21">
              <a:extLst>
                <a:ext uri="{FF2B5EF4-FFF2-40B4-BE49-F238E27FC236}">
                  <a16:creationId xmlns:a16="http://schemas.microsoft.com/office/drawing/2014/main" id="{5CF50904-55A8-434E-90AF-0285181814ED}"/>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3" name="テキスト ボックス 22">
              <a:extLst>
                <a:ext uri="{FF2B5EF4-FFF2-40B4-BE49-F238E27FC236}">
                  <a16:creationId xmlns:a16="http://schemas.microsoft.com/office/drawing/2014/main" id="{656B2F7C-FE75-4C91-A397-39B8A41DCE7C}"/>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13</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46446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b="1" dirty="0">
                <a:solidFill>
                  <a:schemeClr val="bg1">
                    <a:lumMod val="50000"/>
                  </a:schemeClr>
                </a:solidFill>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◆人件費</a:t>
            </a:r>
            <a:endParaRPr kumimoji="1" lang="en-US" altLang="ja-JP" sz="800" u="sng" dirty="0">
              <a:solidFill>
                <a:srgbClr val="002060"/>
              </a:solidFill>
            </a:endParaRPr>
          </a:p>
          <a:p>
            <a:r>
              <a:rPr kumimoji="1" lang="ja-JP" altLang="en-US" sz="800" dirty="0">
                <a:solidFill>
                  <a:srgbClr val="002060"/>
                </a:solidFill>
              </a:rPr>
              <a:t>・事業専任職員賃金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・ｺｰﾃﾞｨﾈｰﾀｰ賃金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・人件費附帯経費　　　〇〇千円</a:t>
            </a:r>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合計〇〇〇円</a:t>
            </a:r>
            <a:endParaRPr kumimoji="1" lang="en-US" altLang="ja-JP" sz="800" dirty="0">
              <a:solidFill>
                <a:srgbClr val="002060"/>
              </a:solidFill>
            </a:endParaRPr>
          </a:p>
        </p:txBody>
      </p:sp>
      <p:sp>
        <p:nvSpPr>
          <p:cNvPr id="16" name="正方形/長方形 15"/>
          <p:cNvSpPr/>
          <p:nvPr/>
        </p:nvSpPr>
        <p:spPr>
          <a:xfrm>
            <a:off x="3686263"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◆借損料</a:t>
            </a:r>
            <a:endParaRPr lang="en-US" altLang="ja-JP" sz="800" u="sng" dirty="0">
              <a:solidFill>
                <a:srgbClr val="002060"/>
              </a:solidFill>
            </a:endParaRPr>
          </a:p>
          <a:p>
            <a:r>
              <a:rPr lang="ja-JP" altLang="en-US" sz="800" dirty="0">
                <a:solidFill>
                  <a:srgbClr val="002060"/>
                </a:solidFill>
              </a:rPr>
              <a:t>・企画推進委員会会議室借料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pPr marL="88900" indent="-88900"/>
            <a:r>
              <a:rPr lang="ja-JP" altLang="en-US" sz="800" dirty="0">
                <a:solidFill>
                  <a:srgbClr val="002060"/>
                </a:solidFill>
              </a:rPr>
              <a:t>・ﾌﾟﾛｸﾞﾗﾑ開発分科会会議室借料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・ｻｰﾊﾞｰﾚﾝﾀﾙ代</a:t>
            </a:r>
            <a:endParaRPr lang="en-US" altLang="ja-JP" sz="800" dirty="0">
              <a:solidFill>
                <a:srgbClr val="002060"/>
              </a:solidFill>
            </a:endParaRPr>
          </a:p>
          <a:p>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pPr lvl="0"/>
            <a:endParaRPr lang="ja-JP" altLang="en-US" sz="800" dirty="0">
              <a:solidFill>
                <a:srgbClr val="002060"/>
              </a:solidFill>
            </a:endParaRPr>
          </a:p>
        </p:txBody>
      </p:sp>
      <p:sp>
        <p:nvSpPr>
          <p:cNvPr id="17" name="正方形/長方形 16"/>
          <p:cNvSpPr/>
          <p:nvPr/>
        </p:nvSpPr>
        <p:spPr>
          <a:xfrm>
            <a:off x="3686263" y="4826942"/>
            <a:ext cx="1980000" cy="1194345"/>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◆通信運搬費</a:t>
            </a:r>
            <a:endParaRPr lang="en-US" altLang="ja-JP" sz="800" u="sng" dirty="0">
              <a:solidFill>
                <a:srgbClr val="002060"/>
              </a:solidFill>
            </a:endParaRPr>
          </a:p>
          <a:p>
            <a:pPr lvl="0"/>
            <a:r>
              <a:rPr lang="ja-JP" altLang="en-US" sz="800" dirty="0">
                <a:solidFill>
                  <a:srgbClr val="002060"/>
                </a:solidFill>
              </a:rPr>
              <a:t>・報告書郵送費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・実証講座案内郵送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endParaRPr lang="en-US" altLang="ja-JP" sz="800" dirty="0">
              <a:solidFill>
                <a:srgbClr val="002060"/>
              </a:solidFill>
            </a:endParaRPr>
          </a:p>
          <a:p>
            <a:pPr lvl="0"/>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r>
              <a:rPr lang="ja-JP" altLang="en-US" sz="800" dirty="0">
                <a:solidFill>
                  <a:srgbClr val="002060"/>
                </a:solidFill>
              </a:rPr>
              <a:t>　　　　　　　　　　　　合計〇〇円</a:t>
            </a:r>
          </a:p>
        </p:txBody>
      </p:sp>
      <p:sp>
        <p:nvSpPr>
          <p:cNvPr id="18" name="正方形/長方形 17"/>
          <p:cNvSpPr/>
          <p:nvPr/>
        </p:nvSpPr>
        <p:spPr>
          <a:xfrm>
            <a:off x="5741129"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◆諸謝金</a:t>
            </a:r>
            <a:endParaRPr lang="en-US" altLang="ja-JP" sz="800" u="sng" dirty="0">
              <a:solidFill>
                <a:srgbClr val="002060"/>
              </a:solidFill>
            </a:endParaRPr>
          </a:p>
          <a:p>
            <a:r>
              <a:rPr lang="ja-JP" altLang="en-US" sz="800" dirty="0">
                <a:solidFill>
                  <a:srgbClr val="002060"/>
                </a:solidFill>
              </a:rPr>
              <a:t>・企画推進委員会謝金</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p:txBody>
      </p:sp>
      <p:sp>
        <p:nvSpPr>
          <p:cNvPr id="19" name="正方形/長方形 18"/>
          <p:cNvSpPr/>
          <p:nvPr/>
        </p:nvSpPr>
        <p:spPr>
          <a:xfrm>
            <a:off x="5741129"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◆消耗品費</a:t>
            </a:r>
            <a:endParaRPr kumimoji="1" lang="en-US" altLang="ja-JP" sz="800" u="sng" dirty="0">
              <a:solidFill>
                <a:srgbClr val="002060"/>
              </a:solidFill>
            </a:endParaRPr>
          </a:p>
          <a:p>
            <a:r>
              <a:rPr kumimoji="1" lang="ja-JP" altLang="en-US" sz="800" dirty="0">
                <a:solidFill>
                  <a:srgbClr val="002060"/>
                </a:solidFill>
              </a:rPr>
              <a:t>・ﾎﾞｰﾙﾍﾟﾝ</a:t>
            </a:r>
            <a:r>
              <a:rPr lang="ja-JP" altLang="en-US" sz="800" dirty="0">
                <a:solidFill>
                  <a:srgbClr val="002060"/>
                </a:solidFill>
              </a:rPr>
              <a:t>　　　〇百円</a:t>
            </a:r>
            <a:r>
              <a:rPr lang="en-US" altLang="ja-JP" sz="800" dirty="0">
                <a:solidFill>
                  <a:srgbClr val="002060"/>
                </a:solidFill>
              </a:rPr>
              <a:t>×</a:t>
            </a:r>
            <a:r>
              <a:rPr lang="ja-JP" altLang="en-US" sz="800" dirty="0">
                <a:solidFill>
                  <a:srgbClr val="002060"/>
                </a:solidFill>
              </a:rPr>
              <a:t>〇本</a:t>
            </a:r>
            <a:endParaRPr lang="en-US" altLang="ja-JP" sz="800" dirty="0">
              <a:solidFill>
                <a:srgbClr val="002060"/>
              </a:solidFill>
            </a:endParaRPr>
          </a:p>
          <a:p>
            <a:r>
              <a:rPr kumimoji="1" lang="ja-JP" altLang="en-US" sz="800" dirty="0">
                <a:solidFill>
                  <a:srgbClr val="002060"/>
                </a:solidFill>
              </a:rPr>
              <a:t>・ﾊｰﾄﾞﾌｧｲﾙ　〇千円</a:t>
            </a:r>
            <a:r>
              <a:rPr kumimoji="1" lang="en-US" altLang="ja-JP" sz="800" dirty="0">
                <a:solidFill>
                  <a:srgbClr val="002060"/>
                </a:solidFill>
              </a:rPr>
              <a:t>×</a:t>
            </a:r>
            <a:r>
              <a:rPr kumimoji="1" lang="ja-JP" altLang="en-US" sz="800" dirty="0">
                <a:solidFill>
                  <a:srgbClr val="002060"/>
                </a:solidFill>
              </a:rPr>
              <a:t>〇冊</a:t>
            </a:r>
            <a:endParaRPr kumimoji="1" lang="en-US" altLang="ja-JP" sz="800" dirty="0">
              <a:solidFill>
                <a:srgbClr val="002060"/>
              </a:solidFill>
            </a:endParaRPr>
          </a:p>
          <a:p>
            <a:r>
              <a:rPr kumimoji="1" lang="ja-JP" altLang="en-US" sz="800" dirty="0">
                <a:solidFill>
                  <a:srgbClr val="002060"/>
                </a:solidFill>
              </a:rPr>
              <a:t>・</a:t>
            </a:r>
            <a:endParaRPr kumimoji="1" lang="en-US" altLang="ja-JP" sz="800" dirty="0">
              <a:solidFill>
                <a:srgbClr val="002060"/>
              </a:solidFill>
            </a:endParaRPr>
          </a:p>
          <a:p>
            <a:r>
              <a:rPr lang="ja-JP" altLang="en-US" sz="800" dirty="0">
                <a:solidFill>
                  <a:srgbClr val="002060"/>
                </a:solidFill>
              </a:rPr>
              <a:t>・</a:t>
            </a:r>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合計〇〇円　　　　　</a:t>
            </a:r>
          </a:p>
        </p:txBody>
      </p:sp>
      <p:sp>
        <p:nvSpPr>
          <p:cNvPr id="20" name="正方形/長方形 19"/>
          <p:cNvSpPr/>
          <p:nvPr/>
        </p:nvSpPr>
        <p:spPr>
          <a:xfrm>
            <a:off x="5741129" y="4813127"/>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◆雑役務費</a:t>
            </a:r>
            <a:endParaRPr lang="en-US" altLang="ja-JP" sz="800" u="sng" dirty="0">
              <a:solidFill>
                <a:srgbClr val="002060"/>
              </a:solidFill>
            </a:endParaRPr>
          </a:p>
          <a:p>
            <a:pPr lvl="0"/>
            <a:r>
              <a:rPr lang="ja-JP" altLang="en-US" sz="800" dirty="0">
                <a:solidFill>
                  <a:srgbClr val="002060"/>
                </a:solidFill>
              </a:rPr>
              <a:t>・</a:t>
            </a:r>
            <a:r>
              <a:rPr lang="en-US" altLang="ja-JP" sz="800" dirty="0">
                <a:solidFill>
                  <a:srgbClr val="002060"/>
                </a:solidFill>
              </a:rPr>
              <a:t>Web</a:t>
            </a:r>
            <a:r>
              <a:rPr lang="ja-JP" altLang="en-US" sz="800" dirty="0">
                <a:solidFill>
                  <a:srgbClr val="002060"/>
                </a:solidFill>
              </a:rPr>
              <a:t>ｻｲﾄ構築　　〇〇〇円</a:t>
            </a:r>
            <a:endParaRPr lang="en-US" altLang="ja-JP" sz="800" dirty="0">
              <a:solidFill>
                <a:srgbClr val="002060"/>
              </a:solidFill>
            </a:endParaRPr>
          </a:p>
          <a:p>
            <a:pPr lvl="0"/>
            <a:r>
              <a:rPr lang="ja-JP" altLang="en-US" sz="800" dirty="0">
                <a:solidFill>
                  <a:srgbClr val="002060"/>
                </a:solidFill>
              </a:rPr>
              <a:t>・報告書印刷費　 　〇〇〇円</a:t>
            </a:r>
            <a:endParaRPr lang="en-US" altLang="ja-JP" sz="800" dirty="0">
              <a:solidFill>
                <a:srgbClr val="002060"/>
              </a:solidFill>
            </a:endParaRPr>
          </a:p>
          <a:p>
            <a:pPr lvl="0"/>
            <a:r>
              <a:rPr lang="ja-JP" altLang="en-US" sz="800" dirty="0">
                <a:solidFill>
                  <a:srgbClr val="002060"/>
                </a:solidFill>
              </a:rPr>
              <a:t>・事務職員派遣　　</a:t>
            </a:r>
            <a:endParaRPr lang="en-US" altLang="ja-JP" sz="800" dirty="0">
              <a:solidFill>
                <a:srgbClr val="002060"/>
              </a:solidFill>
            </a:endParaRPr>
          </a:p>
          <a:p>
            <a:pPr lvl="0"/>
            <a:r>
              <a:rPr lang="ja-JP" altLang="en-US" sz="800" dirty="0">
                <a:solidFill>
                  <a:srgbClr val="002060"/>
                </a:solidFill>
              </a:rPr>
              <a:t>　　　　〇〇〇円</a:t>
            </a:r>
            <a:r>
              <a:rPr lang="en-US" altLang="ja-JP" sz="800" dirty="0">
                <a:solidFill>
                  <a:srgbClr val="002060"/>
                </a:solidFill>
              </a:rPr>
              <a:t>×20</a:t>
            </a:r>
            <a:r>
              <a:rPr lang="ja-JP" altLang="en-US" sz="800" dirty="0">
                <a:solidFill>
                  <a:srgbClr val="002060"/>
                </a:solidFill>
              </a:rPr>
              <a:t>日</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p:txBody>
      </p:sp>
      <p:sp>
        <p:nvSpPr>
          <p:cNvPr id="21" name="正方形/長方形 20"/>
          <p:cNvSpPr/>
          <p:nvPr/>
        </p:nvSpPr>
        <p:spPr>
          <a:xfrm>
            <a:off x="7809850"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◆旅費</a:t>
            </a:r>
            <a:endParaRPr lang="en-US" altLang="ja-JP" sz="800" u="sng" dirty="0">
              <a:solidFill>
                <a:srgbClr val="002060"/>
              </a:solidFill>
            </a:endParaRPr>
          </a:p>
          <a:p>
            <a:r>
              <a:rPr lang="ja-JP" altLang="en-US" sz="800" dirty="0">
                <a:solidFill>
                  <a:srgbClr val="002060"/>
                </a:solidFill>
              </a:rPr>
              <a:t>・企画推進委員会実施旅費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endParaRPr lang="ja-JP" altLang="en-US" sz="800" u="sng" dirty="0">
              <a:solidFill>
                <a:srgbClr val="002060"/>
              </a:solidFill>
            </a:endParaRPr>
          </a:p>
        </p:txBody>
      </p:sp>
      <p:sp>
        <p:nvSpPr>
          <p:cNvPr id="22" name="正方形/長方形 21"/>
          <p:cNvSpPr/>
          <p:nvPr/>
        </p:nvSpPr>
        <p:spPr>
          <a:xfrm>
            <a:off x="7809850"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◆会議費</a:t>
            </a:r>
            <a:endParaRPr kumimoji="1" lang="en-US" altLang="ja-JP" sz="800" u="sng" dirty="0">
              <a:solidFill>
                <a:srgbClr val="002060"/>
              </a:solidFill>
            </a:endParaRPr>
          </a:p>
          <a:p>
            <a:r>
              <a:rPr lang="ja-JP" altLang="en-US" sz="800" dirty="0">
                <a:solidFill>
                  <a:srgbClr val="002060"/>
                </a:solidFill>
              </a:rPr>
              <a:t>・企画推進委員会お茶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　　　　　　　</a:t>
            </a:r>
            <a:endParaRPr lang="en-US" altLang="ja-JP" sz="800" dirty="0">
              <a:solidFill>
                <a:srgbClr val="002060"/>
              </a:solidFill>
            </a:endParaRPr>
          </a:p>
          <a:p>
            <a:r>
              <a:rPr lang="ja-JP" altLang="en-US" sz="800" dirty="0">
                <a:solidFill>
                  <a:srgbClr val="002060"/>
                </a:solidFill>
              </a:rPr>
              <a:t>・ﾌﾟﾛｸﾞﾗﾑ開発分科会お茶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r>
              <a:rPr lang="ja-JP" altLang="en-US" sz="800" dirty="0">
                <a:solidFill>
                  <a:srgbClr val="002060"/>
                </a:solidFill>
              </a:rPr>
              <a:t>・実証講座分科会お茶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合計〇〇円</a:t>
            </a:r>
            <a:endParaRPr lang="en-US" altLang="ja-JP" sz="800" dirty="0">
              <a:solidFill>
                <a:srgbClr val="002060"/>
              </a:solidFill>
            </a:endParaRPr>
          </a:p>
          <a:p>
            <a:endParaRPr kumimoji="1" lang="ja-JP" altLang="en-US" sz="800" u="sng" dirty="0">
              <a:solidFill>
                <a:srgbClr val="002060"/>
              </a:solidFill>
            </a:endParaRPr>
          </a:p>
        </p:txBody>
      </p:sp>
      <p:sp>
        <p:nvSpPr>
          <p:cNvPr id="23" name="正方形/長方形 22"/>
          <p:cNvSpPr/>
          <p:nvPr/>
        </p:nvSpPr>
        <p:spPr>
          <a:xfrm>
            <a:off x="7809850" y="4813127"/>
            <a:ext cx="1980000" cy="1980000"/>
          </a:xfrm>
          <a:prstGeom prst="rect">
            <a:avLst/>
          </a:prstGeom>
          <a:no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FF9933"/>
                </a:solidFill>
              </a:rPr>
              <a:t>◆再委託費</a:t>
            </a:r>
          </a:p>
        </p:txBody>
      </p:sp>
      <p:sp>
        <p:nvSpPr>
          <p:cNvPr id="24" name="正方形/長方形 23"/>
          <p:cNvSpPr/>
          <p:nvPr/>
        </p:nvSpPr>
        <p:spPr>
          <a:xfrm>
            <a:off x="3686263" y="6093295"/>
            <a:ext cx="1980000" cy="699831"/>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◆保険料</a:t>
            </a:r>
          </a:p>
        </p:txBody>
      </p:sp>
      <p:sp>
        <p:nvSpPr>
          <p:cNvPr id="25" name="正方形/長方形 24"/>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年次計画に記載のあった全ての年度分を作成してください</a:t>
            </a:r>
            <a:r>
              <a:rPr kumimoji="1" lang="en-US" altLang="ja-JP" sz="1100" dirty="0">
                <a:solidFill>
                  <a:srgbClr val="FFC000"/>
                </a:solidFill>
              </a:rPr>
              <a:t>｡</a:t>
            </a:r>
            <a:endParaRPr lang="en-US" altLang="ja-JP" sz="1100" dirty="0">
              <a:solidFill>
                <a:srgbClr val="FFC000"/>
              </a:solidFill>
            </a:endParaRPr>
          </a:p>
        </p:txBody>
      </p:sp>
      <p:sp>
        <p:nvSpPr>
          <p:cNvPr id="26" name="テキスト ボックス 25"/>
          <p:cNvSpPr txBox="1"/>
          <p:nvPr/>
        </p:nvSpPr>
        <p:spPr>
          <a:xfrm>
            <a:off x="-86422" y="6607531"/>
            <a:ext cx="7488832" cy="230832"/>
          </a:xfrm>
          <a:prstGeom prst="rect">
            <a:avLst/>
          </a:prstGeom>
          <a:noFill/>
        </p:spPr>
        <p:txBody>
          <a:bodyPr wrap="square" rtlCol="0">
            <a:spAutoFit/>
          </a:bodyPr>
          <a:lstStyle/>
          <a:p>
            <a:r>
              <a:rPr kumimoji="1" lang="en-US" altLang="ja-JP" sz="900" dirty="0"/>
              <a:t>※</a:t>
            </a:r>
            <a:r>
              <a:rPr kumimoji="1" lang="ja-JP" altLang="en-US" sz="900" dirty="0"/>
              <a:t>消費税増税を見込んで、消費税相当額は</a:t>
            </a:r>
            <a:r>
              <a:rPr kumimoji="1" lang="en-US" altLang="ja-JP" sz="900" dirty="0"/>
              <a:t>10%</a:t>
            </a:r>
            <a:r>
              <a:rPr kumimoji="1" lang="ja-JP" altLang="en-US" sz="900" dirty="0"/>
              <a:t>で積算してください。</a:t>
            </a:r>
          </a:p>
        </p:txBody>
      </p:sp>
      <p:graphicFrame>
        <p:nvGraphicFramePr>
          <p:cNvPr id="29" name="オブジェクト 28"/>
          <p:cNvGraphicFramePr>
            <a:graphicFrameLocks noChangeAspect="1"/>
          </p:cNvGraphicFramePr>
          <p:nvPr>
            <p:extLst>
              <p:ext uri="{D42A27DB-BD31-4B8C-83A1-F6EECF244321}">
                <p14:modId xmlns:p14="http://schemas.microsoft.com/office/powerpoint/2010/main" val="3671986425"/>
              </p:ext>
            </p:extLst>
          </p:nvPr>
        </p:nvGraphicFramePr>
        <p:xfrm>
          <a:off x="39688" y="706438"/>
          <a:ext cx="3405187" cy="5860771"/>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5860771"/>
                      </a:xfrm>
                      <a:prstGeom prst="rect">
                        <a:avLst/>
                      </a:prstGeom>
                    </p:spPr>
                  </p:pic>
                </p:oleObj>
              </mc:Fallback>
            </mc:AlternateContent>
          </a:graphicData>
        </a:graphic>
      </p:graphicFrame>
      <p:grpSp>
        <p:nvGrpSpPr>
          <p:cNvPr id="30" name="グループ化 29">
            <a:extLst>
              <a:ext uri="{FF2B5EF4-FFF2-40B4-BE49-F238E27FC236}">
                <a16:creationId xmlns:a16="http://schemas.microsoft.com/office/drawing/2014/main" id="{8433EB0F-55A6-4C5C-AE9B-033917CF42FF}"/>
              </a:ext>
            </a:extLst>
          </p:cNvPr>
          <p:cNvGrpSpPr/>
          <p:nvPr/>
        </p:nvGrpSpPr>
        <p:grpSpPr>
          <a:xfrm>
            <a:off x="0" y="-6807"/>
            <a:ext cx="9906000" cy="307777"/>
            <a:chOff x="0" y="-6807"/>
            <a:chExt cx="9906000" cy="307777"/>
          </a:xfrm>
        </p:grpSpPr>
        <p:sp>
          <p:nvSpPr>
            <p:cNvPr id="31" name="正方形/長方形 30">
              <a:extLst>
                <a:ext uri="{FF2B5EF4-FFF2-40B4-BE49-F238E27FC236}">
                  <a16:creationId xmlns:a16="http://schemas.microsoft.com/office/drawing/2014/main" id="{F9EC17C7-B334-41F5-8A5E-CAA555096FE4}"/>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2" name="テキスト ボックス 31">
              <a:extLst>
                <a:ext uri="{FF2B5EF4-FFF2-40B4-BE49-F238E27FC236}">
                  <a16:creationId xmlns:a16="http://schemas.microsoft.com/office/drawing/2014/main" id="{D76AE83E-A993-45F7-A879-A6AD71CF5B94}"/>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14</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b="1" dirty="0">
                <a:solidFill>
                  <a:schemeClr val="bg1">
                    <a:lumMod val="50000"/>
                  </a:schemeClr>
                </a:solidFill>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◆人件費</a:t>
            </a:r>
            <a:endParaRPr kumimoji="1" lang="en-US" altLang="ja-JP" sz="800" u="sng" dirty="0">
              <a:solidFill>
                <a:srgbClr val="002060"/>
              </a:solidFill>
            </a:endParaRPr>
          </a:p>
          <a:p>
            <a:r>
              <a:rPr kumimoji="1" lang="ja-JP" altLang="en-US" sz="800" dirty="0">
                <a:solidFill>
                  <a:srgbClr val="002060"/>
                </a:solidFill>
              </a:rPr>
              <a:t>・事業専任職員賃金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・ｺｰﾃﾞｨﾈｰﾀｰ賃金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・人件費附帯経費　　　〇〇千円</a:t>
            </a:r>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合計〇〇〇円</a:t>
            </a:r>
            <a:endParaRPr kumimoji="1" lang="en-US" altLang="ja-JP" sz="800" dirty="0">
              <a:solidFill>
                <a:srgbClr val="002060"/>
              </a:solidFill>
            </a:endParaRPr>
          </a:p>
        </p:txBody>
      </p:sp>
      <p:sp>
        <p:nvSpPr>
          <p:cNvPr id="16" name="正方形/長方形 15"/>
          <p:cNvSpPr/>
          <p:nvPr/>
        </p:nvSpPr>
        <p:spPr>
          <a:xfrm>
            <a:off x="3686263"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◆借損料</a:t>
            </a:r>
            <a:endParaRPr lang="en-US" altLang="ja-JP" sz="800" u="sng" dirty="0">
              <a:solidFill>
                <a:srgbClr val="002060"/>
              </a:solidFill>
            </a:endParaRPr>
          </a:p>
          <a:p>
            <a:r>
              <a:rPr lang="ja-JP" altLang="en-US" sz="800" dirty="0">
                <a:solidFill>
                  <a:srgbClr val="002060"/>
                </a:solidFill>
              </a:rPr>
              <a:t>・企画推進委員会会議室借料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pPr marL="88900" indent="-88900"/>
            <a:r>
              <a:rPr lang="ja-JP" altLang="en-US" sz="800" dirty="0">
                <a:solidFill>
                  <a:srgbClr val="002060"/>
                </a:solidFill>
              </a:rPr>
              <a:t>・ﾌﾟﾛｸﾞﾗﾑ開発分科会会議室借料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・ｻｰﾊﾞｰﾚﾝﾀﾙ代</a:t>
            </a:r>
            <a:endParaRPr lang="en-US" altLang="ja-JP" sz="800" dirty="0">
              <a:solidFill>
                <a:srgbClr val="002060"/>
              </a:solidFill>
            </a:endParaRPr>
          </a:p>
          <a:p>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pPr lvl="0"/>
            <a:endParaRPr lang="ja-JP" altLang="en-US" sz="800" dirty="0">
              <a:solidFill>
                <a:srgbClr val="002060"/>
              </a:solidFill>
            </a:endParaRPr>
          </a:p>
        </p:txBody>
      </p:sp>
      <p:sp>
        <p:nvSpPr>
          <p:cNvPr id="17" name="正方形/長方形 16"/>
          <p:cNvSpPr/>
          <p:nvPr/>
        </p:nvSpPr>
        <p:spPr>
          <a:xfrm>
            <a:off x="3686263" y="4826942"/>
            <a:ext cx="1980000" cy="1194345"/>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◆通信運搬費</a:t>
            </a:r>
            <a:endParaRPr lang="en-US" altLang="ja-JP" sz="800" u="sng" dirty="0">
              <a:solidFill>
                <a:srgbClr val="002060"/>
              </a:solidFill>
            </a:endParaRPr>
          </a:p>
          <a:p>
            <a:pPr lvl="0"/>
            <a:r>
              <a:rPr lang="ja-JP" altLang="en-US" sz="800" dirty="0">
                <a:solidFill>
                  <a:srgbClr val="002060"/>
                </a:solidFill>
              </a:rPr>
              <a:t>・報告書郵送費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・実証講座案内郵送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endParaRPr lang="en-US" altLang="ja-JP" sz="800" dirty="0">
              <a:solidFill>
                <a:srgbClr val="002060"/>
              </a:solidFill>
            </a:endParaRPr>
          </a:p>
          <a:p>
            <a:pPr lvl="0"/>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r>
              <a:rPr lang="ja-JP" altLang="en-US" sz="800" dirty="0">
                <a:solidFill>
                  <a:srgbClr val="002060"/>
                </a:solidFill>
              </a:rPr>
              <a:t>　　　　　　　　　　　　合計〇〇円</a:t>
            </a:r>
          </a:p>
        </p:txBody>
      </p:sp>
      <p:sp>
        <p:nvSpPr>
          <p:cNvPr id="18" name="正方形/長方形 17"/>
          <p:cNvSpPr/>
          <p:nvPr/>
        </p:nvSpPr>
        <p:spPr>
          <a:xfrm>
            <a:off x="5741129"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◆諸謝金</a:t>
            </a:r>
            <a:endParaRPr lang="en-US" altLang="ja-JP" sz="800" u="sng" dirty="0">
              <a:solidFill>
                <a:srgbClr val="002060"/>
              </a:solidFill>
            </a:endParaRPr>
          </a:p>
          <a:p>
            <a:r>
              <a:rPr lang="ja-JP" altLang="en-US" sz="800" dirty="0">
                <a:solidFill>
                  <a:srgbClr val="002060"/>
                </a:solidFill>
              </a:rPr>
              <a:t>・企画推進委員会謝金</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p:txBody>
      </p:sp>
      <p:sp>
        <p:nvSpPr>
          <p:cNvPr id="19" name="正方形/長方形 18"/>
          <p:cNvSpPr/>
          <p:nvPr/>
        </p:nvSpPr>
        <p:spPr>
          <a:xfrm>
            <a:off x="5741129"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◆消耗品費</a:t>
            </a:r>
            <a:endParaRPr kumimoji="1" lang="en-US" altLang="ja-JP" sz="800" u="sng" dirty="0">
              <a:solidFill>
                <a:srgbClr val="002060"/>
              </a:solidFill>
            </a:endParaRPr>
          </a:p>
          <a:p>
            <a:r>
              <a:rPr kumimoji="1" lang="ja-JP" altLang="en-US" sz="800" dirty="0">
                <a:solidFill>
                  <a:srgbClr val="002060"/>
                </a:solidFill>
              </a:rPr>
              <a:t>・ﾎﾞｰﾙﾍﾟﾝ</a:t>
            </a:r>
            <a:r>
              <a:rPr lang="ja-JP" altLang="en-US" sz="800" dirty="0">
                <a:solidFill>
                  <a:srgbClr val="002060"/>
                </a:solidFill>
              </a:rPr>
              <a:t>　　　〇百円</a:t>
            </a:r>
            <a:r>
              <a:rPr lang="en-US" altLang="ja-JP" sz="800" dirty="0">
                <a:solidFill>
                  <a:srgbClr val="002060"/>
                </a:solidFill>
              </a:rPr>
              <a:t>×</a:t>
            </a:r>
            <a:r>
              <a:rPr lang="ja-JP" altLang="en-US" sz="800" dirty="0">
                <a:solidFill>
                  <a:srgbClr val="002060"/>
                </a:solidFill>
              </a:rPr>
              <a:t>〇本</a:t>
            </a:r>
            <a:endParaRPr lang="en-US" altLang="ja-JP" sz="800" dirty="0">
              <a:solidFill>
                <a:srgbClr val="002060"/>
              </a:solidFill>
            </a:endParaRPr>
          </a:p>
          <a:p>
            <a:r>
              <a:rPr kumimoji="1" lang="ja-JP" altLang="en-US" sz="800" dirty="0">
                <a:solidFill>
                  <a:srgbClr val="002060"/>
                </a:solidFill>
              </a:rPr>
              <a:t>・ﾊｰﾄﾞﾌｧｲﾙ　〇千円</a:t>
            </a:r>
            <a:r>
              <a:rPr kumimoji="1" lang="en-US" altLang="ja-JP" sz="800" dirty="0">
                <a:solidFill>
                  <a:srgbClr val="002060"/>
                </a:solidFill>
              </a:rPr>
              <a:t>×</a:t>
            </a:r>
            <a:r>
              <a:rPr kumimoji="1" lang="ja-JP" altLang="en-US" sz="800" dirty="0">
                <a:solidFill>
                  <a:srgbClr val="002060"/>
                </a:solidFill>
              </a:rPr>
              <a:t>〇冊</a:t>
            </a:r>
            <a:endParaRPr kumimoji="1" lang="en-US" altLang="ja-JP" sz="800" dirty="0">
              <a:solidFill>
                <a:srgbClr val="002060"/>
              </a:solidFill>
            </a:endParaRPr>
          </a:p>
          <a:p>
            <a:r>
              <a:rPr kumimoji="1" lang="ja-JP" altLang="en-US" sz="800" dirty="0">
                <a:solidFill>
                  <a:srgbClr val="002060"/>
                </a:solidFill>
              </a:rPr>
              <a:t>・</a:t>
            </a:r>
            <a:endParaRPr kumimoji="1" lang="en-US" altLang="ja-JP" sz="800" dirty="0">
              <a:solidFill>
                <a:srgbClr val="002060"/>
              </a:solidFill>
            </a:endParaRPr>
          </a:p>
          <a:p>
            <a:r>
              <a:rPr lang="ja-JP" altLang="en-US" sz="800" dirty="0">
                <a:solidFill>
                  <a:srgbClr val="002060"/>
                </a:solidFill>
              </a:rPr>
              <a:t>・</a:t>
            </a:r>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合計〇〇円　　　　　</a:t>
            </a:r>
          </a:p>
        </p:txBody>
      </p:sp>
      <p:sp>
        <p:nvSpPr>
          <p:cNvPr id="20" name="正方形/長方形 19"/>
          <p:cNvSpPr/>
          <p:nvPr/>
        </p:nvSpPr>
        <p:spPr>
          <a:xfrm>
            <a:off x="5741129" y="4813127"/>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◆雑役務費</a:t>
            </a:r>
            <a:endParaRPr lang="en-US" altLang="ja-JP" sz="800" u="sng" dirty="0">
              <a:solidFill>
                <a:srgbClr val="002060"/>
              </a:solidFill>
            </a:endParaRPr>
          </a:p>
          <a:p>
            <a:pPr lvl="0"/>
            <a:r>
              <a:rPr lang="ja-JP" altLang="en-US" sz="800" dirty="0">
                <a:solidFill>
                  <a:srgbClr val="002060"/>
                </a:solidFill>
              </a:rPr>
              <a:t>・</a:t>
            </a:r>
            <a:r>
              <a:rPr lang="en-US" altLang="ja-JP" sz="800" dirty="0">
                <a:solidFill>
                  <a:srgbClr val="002060"/>
                </a:solidFill>
              </a:rPr>
              <a:t>Web</a:t>
            </a:r>
            <a:r>
              <a:rPr lang="ja-JP" altLang="en-US" sz="800" dirty="0">
                <a:solidFill>
                  <a:srgbClr val="002060"/>
                </a:solidFill>
              </a:rPr>
              <a:t>ｻｲﾄ構築　　〇〇〇円</a:t>
            </a:r>
            <a:endParaRPr lang="en-US" altLang="ja-JP" sz="800" dirty="0">
              <a:solidFill>
                <a:srgbClr val="002060"/>
              </a:solidFill>
            </a:endParaRPr>
          </a:p>
          <a:p>
            <a:pPr lvl="0"/>
            <a:r>
              <a:rPr lang="ja-JP" altLang="en-US" sz="800" dirty="0">
                <a:solidFill>
                  <a:srgbClr val="002060"/>
                </a:solidFill>
              </a:rPr>
              <a:t>・報告書印刷費　 　〇〇〇円</a:t>
            </a:r>
            <a:endParaRPr lang="en-US" altLang="ja-JP" sz="800" dirty="0">
              <a:solidFill>
                <a:srgbClr val="002060"/>
              </a:solidFill>
            </a:endParaRPr>
          </a:p>
          <a:p>
            <a:pPr lvl="0"/>
            <a:r>
              <a:rPr lang="ja-JP" altLang="en-US" sz="800" dirty="0">
                <a:solidFill>
                  <a:srgbClr val="002060"/>
                </a:solidFill>
              </a:rPr>
              <a:t>・事務職員派遣　　</a:t>
            </a:r>
            <a:endParaRPr lang="en-US" altLang="ja-JP" sz="800" dirty="0">
              <a:solidFill>
                <a:srgbClr val="002060"/>
              </a:solidFill>
            </a:endParaRPr>
          </a:p>
          <a:p>
            <a:pPr lvl="0"/>
            <a:r>
              <a:rPr lang="ja-JP" altLang="en-US" sz="800" dirty="0">
                <a:solidFill>
                  <a:srgbClr val="002060"/>
                </a:solidFill>
              </a:rPr>
              <a:t>　　　　〇〇〇円</a:t>
            </a:r>
            <a:r>
              <a:rPr lang="en-US" altLang="ja-JP" sz="800" dirty="0">
                <a:solidFill>
                  <a:srgbClr val="002060"/>
                </a:solidFill>
              </a:rPr>
              <a:t>×20</a:t>
            </a:r>
            <a:r>
              <a:rPr lang="ja-JP" altLang="en-US" sz="800" dirty="0">
                <a:solidFill>
                  <a:srgbClr val="002060"/>
                </a:solidFill>
              </a:rPr>
              <a:t>日</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p:txBody>
      </p:sp>
      <p:sp>
        <p:nvSpPr>
          <p:cNvPr id="21" name="正方形/長方形 20"/>
          <p:cNvSpPr/>
          <p:nvPr/>
        </p:nvSpPr>
        <p:spPr>
          <a:xfrm>
            <a:off x="7809850"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◆旅費</a:t>
            </a:r>
            <a:endParaRPr lang="en-US" altLang="ja-JP" sz="800" u="sng" dirty="0">
              <a:solidFill>
                <a:srgbClr val="002060"/>
              </a:solidFill>
            </a:endParaRPr>
          </a:p>
          <a:p>
            <a:r>
              <a:rPr lang="ja-JP" altLang="en-US" sz="800" dirty="0">
                <a:solidFill>
                  <a:srgbClr val="002060"/>
                </a:solidFill>
              </a:rPr>
              <a:t>・企画推進委員会実施旅費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endParaRPr lang="ja-JP" altLang="en-US" sz="800" u="sng" dirty="0">
              <a:solidFill>
                <a:srgbClr val="002060"/>
              </a:solidFill>
            </a:endParaRPr>
          </a:p>
        </p:txBody>
      </p:sp>
      <p:sp>
        <p:nvSpPr>
          <p:cNvPr id="22" name="正方形/長方形 21"/>
          <p:cNvSpPr/>
          <p:nvPr/>
        </p:nvSpPr>
        <p:spPr>
          <a:xfrm>
            <a:off x="7809850"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◆会議費</a:t>
            </a:r>
            <a:endParaRPr kumimoji="1" lang="en-US" altLang="ja-JP" sz="800" u="sng" dirty="0">
              <a:solidFill>
                <a:srgbClr val="002060"/>
              </a:solidFill>
            </a:endParaRPr>
          </a:p>
          <a:p>
            <a:r>
              <a:rPr lang="ja-JP" altLang="en-US" sz="800" dirty="0">
                <a:solidFill>
                  <a:srgbClr val="002060"/>
                </a:solidFill>
              </a:rPr>
              <a:t>・企画推進委員会お茶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　　　　　　　</a:t>
            </a:r>
            <a:endParaRPr lang="en-US" altLang="ja-JP" sz="800" dirty="0">
              <a:solidFill>
                <a:srgbClr val="002060"/>
              </a:solidFill>
            </a:endParaRPr>
          </a:p>
          <a:p>
            <a:r>
              <a:rPr lang="ja-JP" altLang="en-US" sz="800" dirty="0">
                <a:solidFill>
                  <a:srgbClr val="002060"/>
                </a:solidFill>
              </a:rPr>
              <a:t>・ﾌﾟﾛｸﾞﾗﾑ開発分科会お茶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r>
              <a:rPr lang="ja-JP" altLang="en-US" sz="800" dirty="0">
                <a:solidFill>
                  <a:srgbClr val="002060"/>
                </a:solidFill>
              </a:rPr>
              <a:t>・実証講座分科会お茶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合計〇〇円</a:t>
            </a:r>
            <a:endParaRPr lang="en-US" altLang="ja-JP" sz="800" dirty="0">
              <a:solidFill>
                <a:srgbClr val="002060"/>
              </a:solidFill>
            </a:endParaRPr>
          </a:p>
          <a:p>
            <a:endParaRPr kumimoji="1" lang="ja-JP" altLang="en-US" sz="800" u="sng" dirty="0">
              <a:solidFill>
                <a:srgbClr val="002060"/>
              </a:solidFill>
            </a:endParaRPr>
          </a:p>
        </p:txBody>
      </p:sp>
      <p:sp>
        <p:nvSpPr>
          <p:cNvPr id="23" name="正方形/長方形 22"/>
          <p:cNvSpPr/>
          <p:nvPr/>
        </p:nvSpPr>
        <p:spPr>
          <a:xfrm>
            <a:off x="7809850" y="4813127"/>
            <a:ext cx="1980000" cy="1980000"/>
          </a:xfrm>
          <a:prstGeom prst="rect">
            <a:avLst/>
          </a:prstGeom>
          <a:no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FF9933"/>
                </a:solidFill>
              </a:rPr>
              <a:t>◆再委託費</a:t>
            </a:r>
          </a:p>
        </p:txBody>
      </p:sp>
      <p:sp>
        <p:nvSpPr>
          <p:cNvPr id="24" name="正方形/長方形 23"/>
          <p:cNvSpPr/>
          <p:nvPr/>
        </p:nvSpPr>
        <p:spPr>
          <a:xfrm>
            <a:off x="3686263" y="6093295"/>
            <a:ext cx="1980000" cy="699831"/>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◆保険料</a:t>
            </a:r>
          </a:p>
        </p:txBody>
      </p:sp>
      <p:sp>
        <p:nvSpPr>
          <p:cNvPr id="25" name="正方形/長方形 24"/>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年次計画に記載のあった全ての年度分を作成してください</a:t>
            </a:r>
            <a:r>
              <a:rPr kumimoji="1" lang="en-US" altLang="ja-JP" sz="1100" dirty="0">
                <a:solidFill>
                  <a:srgbClr val="FFC000"/>
                </a:solidFill>
              </a:rPr>
              <a:t>｡</a:t>
            </a:r>
            <a:endParaRPr lang="en-US" altLang="ja-JP" sz="1100" dirty="0">
              <a:solidFill>
                <a:srgbClr val="FFC000"/>
              </a:solidFill>
            </a:endParaRPr>
          </a:p>
        </p:txBody>
      </p:sp>
      <p:sp>
        <p:nvSpPr>
          <p:cNvPr id="26" name="テキスト ボックス 25"/>
          <p:cNvSpPr txBox="1"/>
          <p:nvPr/>
        </p:nvSpPr>
        <p:spPr>
          <a:xfrm>
            <a:off x="-86422" y="6607531"/>
            <a:ext cx="7488832" cy="230832"/>
          </a:xfrm>
          <a:prstGeom prst="rect">
            <a:avLst/>
          </a:prstGeom>
          <a:noFill/>
        </p:spPr>
        <p:txBody>
          <a:bodyPr wrap="square" rtlCol="0">
            <a:spAutoFit/>
          </a:bodyPr>
          <a:lstStyle/>
          <a:p>
            <a:r>
              <a:rPr kumimoji="1" lang="en-US" altLang="ja-JP" sz="900" dirty="0"/>
              <a:t>※</a:t>
            </a:r>
            <a:r>
              <a:rPr kumimoji="1" lang="ja-JP" altLang="en-US" sz="900" dirty="0"/>
              <a:t>消費税増税を見込んで、消費税相当額は</a:t>
            </a:r>
            <a:r>
              <a:rPr kumimoji="1" lang="en-US" altLang="ja-JP" sz="900" dirty="0"/>
              <a:t>10%</a:t>
            </a:r>
            <a:r>
              <a:rPr kumimoji="1" lang="ja-JP" altLang="en-US" sz="900" dirty="0"/>
              <a:t>で積算してください。</a:t>
            </a:r>
          </a:p>
        </p:txBody>
      </p:sp>
      <p:graphicFrame>
        <p:nvGraphicFramePr>
          <p:cNvPr id="29" name="オブジェクト 28"/>
          <p:cNvGraphicFramePr>
            <a:graphicFrameLocks noChangeAspect="1"/>
          </p:cNvGraphicFramePr>
          <p:nvPr>
            <p:extLst>
              <p:ext uri="{D42A27DB-BD31-4B8C-83A1-F6EECF244321}">
                <p14:modId xmlns:p14="http://schemas.microsoft.com/office/powerpoint/2010/main" val="2321369906"/>
              </p:ext>
            </p:extLst>
          </p:nvPr>
        </p:nvGraphicFramePr>
        <p:xfrm>
          <a:off x="39688" y="706438"/>
          <a:ext cx="3405187" cy="5860771"/>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9" name="オブジェクト 28"/>
                      <p:cNvPicPr/>
                      <p:nvPr/>
                    </p:nvPicPr>
                    <p:blipFill>
                      <a:blip r:embed="rId3"/>
                      <a:stretch>
                        <a:fillRect/>
                      </a:stretch>
                    </p:blipFill>
                    <p:spPr>
                      <a:xfrm>
                        <a:off x="39688" y="706438"/>
                        <a:ext cx="3405187" cy="5860771"/>
                      </a:xfrm>
                      <a:prstGeom prst="rect">
                        <a:avLst/>
                      </a:prstGeom>
                    </p:spPr>
                  </p:pic>
                </p:oleObj>
              </mc:Fallback>
            </mc:AlternateContent>
          </a:graphicData>
        </a:graphic>
      </p:graphicFrame>
      <p:grpSp>
        <p:nvGrpSpPr>
          <p:cNvPr id="30" name="グループ化 29">
            <a:extLst>
              <a:ext uri="{FF2B5EF4-FFF2-40B4-BE49-F238E27FC236}">
                <a16:creationId xmlns:a16="http://schemas.microsoft.com/office/drawing/2014/main" id="{954BC684-9786-4679-9AEB-472825871AF3}"/>
              </a:ext>
            </a:extLst>
          </p:cNvPr>
          <p:cNvGrpSpPr/>
          <p:nvPr/>
        </p:nvGrpSpPr>
        <p:grpSpPr>
          <a:xfrm>
            <a:off x="0" y="-6807"/>
            <a:ext cx="9906000" cy="307777"/>
            <a:chOff x="0" y="-6807"/>
            <a:chExt cx="9906000" cy="307777"/>
          </a:xfrm>
        </p:grpSpPr>
        <p:sp>
          <p:nvSpPr>
            <p:cNvPr id="31" name="正方形/長方形 30">
              <a:extLst>
                <a:ext uri="{FF2B5EF4-FFF2-40B4-BE49-F238E27FC236}">
                  <a16:creationId xmlns:a16="http://schemas.microsoft.com/office/drawing/2014/main" id="{B96213B2-A7B2-42E7-B150-7E2EC49B2878}"/>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2" name="テキスト ボックス 31">
              <a:extLst>
                <a:ext uri="{FF2B5EF4-FFF2-40B4-BE49-F238E27FC236}">
                  <a16:creationId xmlns:a16="http://schemas.microsoft.com/office/drawing/2014/main" id="{E3ED9689-D360-42A9-95E1-AC5A8F5E8BEB}"/>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15</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321562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b="1" dirty="0">
                <a:solidFill>
                  <a:schemeClr val="bg1">
                    <a:lumMod val="50000"/>
                  </a:schemeClr>
                </a:solidFill>
              </a:rPr>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◆人件費</a:t>
            </a:r>
            <a:endParaRPr kumimoji="1" lang="en-US" altLang="ja-JP" sz="800" u="sng" dirty="0">
              <a:solidFill>
                <a:srgbClr val="002060"/>
              </a:solidFill>
            </a:endParaRPr>
          </a:p>
          <a:p>
            <a:r>
              <a:rPr kumimoji="1" lang="ja-JP" altLang="en-US" sz="800" dirty="0">
                <a:solidFill>
                  <a:srgbClr val="002060"/>
                </a:solidFill>
              </a:rPr>
              <a:t>・事業専任職員賃金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・ｺｰﾃﾞｨﾈｰﾀｰ賃金　　　</a:t>
            </a:r>
            <a:r>
              <a:rPr lang="ja-JP" altLang="en-US" sz="800" dirty="0">
                <a:solidFill>
                  <a:srgbClr val="002060"/>
                </a:solidFill>
              </a:rPr>
              <a:t>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r>
              <a:rPr kumimoji="1" lang="ja-JP" altLang="en-US" sz="800" dirty="0">
                <a:solidFill>
                  <a:srgbClr val="002060"/>
                </a:solidFill>
              </a:rPr>
              <a:t>・人件費附帯経費　　　〇〇千円</a:t>
            </a:r>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a:t>
            </a:r>
            <a:r>
              <a:rPr lang="ja-JP" altLang="en-US" sz="800" dirty="0">
                <a:solidFill>
                  <a:srgbClr val="002060"/>
                </a:solidFill>
              </a:rPr>
              <a:t>　</a:t>
            </a:r>
            <a:r>
              <a:rPr kumimoji="1" lang="ja-JP" altLang="en-US" sz="800" dirty="0">
                <a:solidFill>
                  <a:srgbClr val="002060"/>
                </a:solidFill>
              </a:rPr>
              <a:t>合計〇〇〇円</a:t>
            </a:r>
            <a:endParaRPr kumimoji="1" lang="en-US" altLang="ja-JP" sz="800" dirty="0">
              <a:solidFill>
                <a:srgbClr val="002060"/>
              </a:solidFill>
            </a:endParaRPr>
          </a:p>
        </p:txBody>
      </p:sp>
      <p:sp>
        <p:nvSpPr>
          <p:cNvPr id="16" name="正方形/長方形 15"/>
          <p:cNvSpPr/>
          <p:nvPr/>
        </p:nvSpPr>
        <p:spPr>
          <a:xfrm>
            <a:off x="3686263"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◆借損料</a:t>
            </a:r>
            <a:endParaRPr lang="en-US" altLang="ja-JP" sz="800" u="sng" dirty="0">
              <a:solidFill>
                <a:srgbClr val="002060"/>
              </a:solidFill>
            </a:endParaRPr>
          </a:p>
          <a:p>
            <a:r>
              <a:rPr lang="ja-JP" altLang="en-US" sz="800" dirty="0">
                <a:solidFill>
                  <a:srgbClr val="002060"/>
                </a:solidFill>
              </a:rPr>
              <a:t>・企画推進委員会会議室借料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pPr marL="88900" indent="-88900"/>
            <a:r>
              <a:rPr lang="ja-JP" altLang="en-US" sz="800" dirty="0">
                <a:solidFill>
                  <a:srgbClr val="002060"/>
                </a:solidFill>
              </a:rPr>
              <a:t>・ﾌﾟﾛｸﾞﾗﾑ開発分科会会議室借料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・実証講座分科会会議室借料</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・ｻｰﾊﾞｰﾚﾝﾀﾙ代</a:t>
            </a:r>
            <a:endParaRPr lang="en-US" altLang="ja-JP" sz="800" dirty="0">
              <a:solidFill>
                <a:srgbClr val="002060"/>
              </a:solidFill>
            </a:endParaRPr>
          </a:p>
          <a:p>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pPr lvl="0"/>
            <a:endParaRPr lang="ja-JP" altLang="en-US" sz="800" dirty="0">
              <a:solidFill>
                <a:srgbClr val="002060"/>
              </a:solidFill>
            </a:endParaRPr>
          </a:p>
        </p:txBody>
      </p:sp>
      <p:sp>
        <p:nvSpPr>
          <p:cNvPr id="17" name="正方形/長方形 16"/>
          <p:cNvSpPr/>
          <p:nvPr/>
        </p:nvSpPr>
        <p:spPr>
          <a:xfrm>
            <a:off x="3686263" y="4826942"/>
            <a:ext cx="1980000" cy="1194345"/>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◆通信運搬費</a:t>
            </a:r>
            <a:endParaRPr lang="en-US" altLang="ja-JP" sz="800" u="sng" dirty="0">
              <a:solidFill>
                <a:srgbClr val="002060"/>
              </a:solidFill>
            </a:endParaRPr>
          </a:p>
          <a:p>
            <a:pPr lvl="0"/>
            <a:r>
              <a:rPr lang="ja-JP" altLang="en-US" sz="800" dirty="0">
                <a:solidFill>
                  <a:srgbClr val="002060"/>
                </a:solidFill>
              </a:rPr>
              <a:t>・報告書郵送費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・実証講座案内郵送　〇円</a:t>
            </a:r>
            <a:r>
              <a:rPr lang="en-US" altLang="ja-JP" sz="800" dirty="0">
                <a:solidFill>
                  <a:srgbClr val="002060"/>
                </a:solidFill>
              </a:rPr>
              <a:t>×</a:t>
            </a:r>
            <a:r>
              <a:rPr lang="ja-JP" altLang="en-US" sz="800" dirty="0">
                <a:solidFill>
                  <a:srgbClr val="002060"/>
                </a:solidFill>
              </a:rPr>
              <a:t>〇箇所</a:t>
            </a:r>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endParaRPr lang="en-US" altLang="ja-JP" sz="800" dirty="0">
              <a:solidFill>
                <a:srgbClr val="002060"/>
              </a:solidFill>
            </a:endParaRPr>
          </a:p>
          <a:p>
            <a:pPr lvl="0"/>
            <a:endParaRPr lang="en-US" altLang="ja-JP" sz="800" dirty="0">
              <a:solidFill>
                <a:srgbClr val="002060"/>
              </a:solidFill>
            </a:endParaRPr>
          </a:p>
          <a:p>
            <a:pPr lvl="0"/>
            <a:r>
              <a:rPr lang="ja-JP" altLang="en-US" sz="800" dirty="0">
                <a:solidFill>
                  <a:srgbClr val="002060"/>
                </a:solidFill>
              </a:rPr>
              <a:t>　</a:t>
            </a:r>
            <a:endParaRPr lang="en-US" altLang="ja-JP" sz="800" dirty="0">
              <a:solidFill>
                <a:srgbClr val="002060"/>
              </a:solidFill>
            </a:endParaRPr>
          </a:p>
          <a:p>
            <a:pPr lvl="0"/>
            <a:r>
              <a:rPr lang="ja-JP" altLang="en-US" sz="800" dirty="0">
                <a:solidFill>
                  <a:srgbClr val="002060"/>
                </a:solidFill>
              </a:rPr>
              <a:t>　　　　　　　　　　　　合計〇〇円</a:t>
            </a:r>
          </a:p>
        </p:txBody>
      </p:sp>
      <p:sp>
        <p:nvSpPr>
          <p:cNvPr id="18" name="正方形/長方形 17"/>
          <p:cNvSpPr/>
          <p:nvPr/>
        </p:nvSpPr>
        <p:spPr>
          <a:xfrm>
            <a:off x="5741129"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◆諸謝金</a:t>
            </a:r>
            <a:endParaRPr lang="en-US" altLang="ja-JP" sz="800" u="sng" dirty="0">
              <a:solidFill>
                <a:srgbClr val="002060"/>
              </a:solidFill>
            </a:endParaRPr>
          </a:p>
          <a:p>
            <a:r>
              <a:rPr lang="ja-JP" altLang="en-US" sz="800" dirty="0">
                <a:solidFill>
                  <a:srgbClr val="002060"/>
                </a:solidFill>
              </a:rPr>
              <a:t>・企画推進委員会謝金</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a:t>
            </a:r>
            <a:br>
              <a:rPr lang="en-US" altLang="ja-JP" sz="800" dirty="0">
                <a:solidFill>
                  <a:srgbClr val="002060"/>
                </a:solidFill>
              </a:rPr>
            </a:br>
            <a:r>
              <a:rPr lang="ja-JP" altLang="en-US" sz="800" dirty="0">
                <a:solidFill>
                  <a:srgbClr val="002060"/>
                </a:solidFill>
              </a:rPr>
              <a:t>　　　　　〇千円</a:t>
            </a:r>
            <a:r>
              <a:rPr lang="en-US" altLang="ja-JP" sz="800" dirty="0">
                <a:solidFill>
                  <a:srgbClr val="002060"/>
                </a:solidFill>
              </a:rPr>
              <a:t>×</a:t>
            </a:r>
            <a:r>
              <a:rPr lang="ja-JP" altLang="en-US" sz="800" dirty="0">
                <a:solidFill>
                  <a:srgbClr val="002060"/>
                </a:solidFill>
              </a:rPr>
              <a:t>〇人</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p:txBody>
      </p:sp>
      <p:sp>
        <p:nvSpPr>
          <p:cNvPr id="19" name="正方形/長方形 18"/>
          <p:cNvSpPr/>
          <p:nvPr/>
        </p:nvSpPr>
        <p:spPr>
          <a:xfrm>
            <a:off x="5741129"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◆消耗品費</a:t>
            </a:r>
            <a:endParaRPr kumimoji="1" lang="en-US" altLang="ja-JP" sz="800" u="sng" dirty="0">
              <a:solidFill>
                <a:srgbClr val="002060"/>
              </a:solidFill>
            </a:endParaRPr>
          </a:p>
          <a:p>
            <a:r>
              <a:rPr kumimoji="1" lang="ja-JP" altLang="en-US" sz="800" dirty="0">
                <a:solidFill>
                  <a:srgbClr val="002060"/>
                </a:solidFill>
              </a:rPr>
              <a:t>・ﾎﾞｰﾙﾍﾟﾝ</a:t>
            </a:r>
            <a:r>
              <a:rPr lang="ja-JP" altLang="en-US" sz="800" dirty="0">
                <a:solidFill>
                  <a:srgbClr val="002060"/>
                </a:solidFill>
              </a:rPr>
              <a:t>　　　〇百円</a:t>
            </a:r>
            <a:r>
              <a:rPr lang="en-US" altLang="ja-JP" sz="800" dirty="0">
                <a:solidFill>
                  <a:srgbClr val="002060"/>
                </a:solidFill>
              </a:rPr>
              <a:t>×</a:t>
            </a:r>
            <a:r>
              <a:rPr lang="ja-JP" altLang="en-US" sz="800" dirty="0">
                <a:solidFill>
                  <a:srgbClr val="002060"/>
                </a:solidFill>
              </a:rPr>
              <a:t>〇本</a:t>
            </a:r>
            <a:endParaRPr lang="en-US" altLang="ja-JP" sz="800" dirty="0">
              <a:solidFill>
                <a:srgbClr val="002060"/>
              </a:solidFill>
            </a:endParaRPr>
          </a:p>
          <a:p>
            <a:r>
              <a:rPr kumimoji="1" lang="ja-JP" altLang="en-US" sz="800" dirty="0">
                <a:solidFill>
                  <a:srgbClr val="002060"/>
                </a:solidFill>
              </a:rPr>
              <a:t>・ﾊｰﾄﾞﾌｧｲﾙ　〇千円</a:t>
            </a:r>
            <a:r>
              <a:rPr kumimoji="1" lang="en-US" altLang="ja-JP" sz="800" dirty="0">
                <a:solidFill>
                  <a:srgbClr val="002060"/>
                </a:solidFill>
              </a:rPr>
              <a:t>×</a:t>
            </a:r>
            <a:r>
              <a:rPr kumimoji="1" lang="ja-JP" altLang="en-US" sz="800" dirty="0">
                <a:solidFill>
                  <a:srgbClr val="002060"/>
                </a:solidFill>
              </a:rPr>
              <a:t>〇冊</a:t>
            </a:r>
            <a:endParaRPr kumimoji="1" lang="en-US" altLang="ja-JP" sz="800" dirty="0">
              <a:solidFill>
                <a:srgbClr val="002060"/>
              </a:solidFill>
            </a:endParaRPr>
          </a:p>
          <a:p>
            <a:r>
              <a:rPr kumimoji="1" lang="ja-JP" altLang="en-US" sz="800" dirty="0">
                <a:solidFill>
                  <a:srgbClr val="002060"/>
                </a:solidFill>
              </a:rPr>
              <a:t>・</a:t>
            </a:r>
            <a:endParaRPr kumimoji="1" lang="en-US" altLang="ja-JP" sz="800" dirty="0">
              <a:solidFill>
                <a:srgbClr val="002060"/>
              </a:solidFill>
            </a:endParaRPr>
          </a:p>
          <a:p>
            <a:r>
              <a:rPr lang="ja-JP" altLang="en-US" sz="800" dirty="0">
                <a:solidFill>
                  <a:srgbClr val="002060"/>
                </a:solidFill>
              </a:rPr>
              <a:t>・</a:t>
            </a:r>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kumimoji="1"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kumimoji="1" lang="ja-JP" altLang="en-US" sz="800" dirty="0">
                <a:solidFill>
                  <a:srgbClr val="002060"/>
                </a:solidFill>
              </a:rPr>
              <a:t>　　　　　　　　　　　　合計〇〇円　　　　　</a:t>
            </a:r>
          </a:p>
        </p:txBody>
      </p:sp>
      <p:sp>
        <p:nvSpPr>
          <p:cNvPr id="20" name="正方形/長方形 19"/>
          <p:cNvSpPr/>
          <p:nvPr/>
        </p:nvSpPr>
        <p:spPr>
          <a:xfrm>
            <a:off x="5741129" y="4813127"/>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002060"/>
                </a:solidFill>
              </a:rPr>
              <a:t>◆雑役務費</a:t>
            </a:r>
            <a:endParaRPr lang="en-US" altLang="ja-JP" sz="800" u="sng" dirty="0">
              <a:solidFill>
                <a:srgbClr val="002060"/>
              </a:solidFill>
            </a:endParaRPr>
          </a:p>
          <a:p>
            <a:pPr lvl="0"/>
            <a:r>
              <a:rPr lang="ja-JP" altLang="en-US" sz="800" dirty="0">
                <a:solidFill>
                  <a:srgbClr val="002060"/>
                </a:solidFill>
              </a:rPr>
              <a:t>・</a:t>
            </a:r>
            <a:r>
              <a:rPr lang="en-US" altLang="ja-JP" sz="800" dirty="0">
                <a:solidFill>
                  <a:srgbClr val="002060"/>
                </a:solidFill>
              </a:rPr>
              <a:t>Web</a:t>
            </a:r>
            <a:r>
              <a:rPr lang="ja-JP" altLang="en-US" sz="800" dirty="0">
                <a:solidFill>
                  <a:srgbClr val="002060"/>
                </a:solidFill>
              </a:rPr>
              <a:t>ｻｲﾄ構築　　〇〇〇円</a:t>
            </a:r>
            <a:endParaRPr lang="en-US" altLang="ja-JP" sz="800" dirty="0">
              <a:solidFill>
                <a:srgbClr val="002060"/>
              </a:solidFill>
            </a:endParaRPr>
          </a:p>
          <a:p>
            <a:pPr lvl="0"/>
            <a:r>
              <a:rPr lang="ja-JP" altLang="en-US" sz="800" dirty="0">
                <a:solidFill>
                  <a:srgbClr val="002060"/>
                </a:solidFill>
              </a:rPr>
              <a:t>・報告書印刷費　 　〇〇〇円</a:t>
            </a:r>
            <a:endParaRPr lang="en-US" altLang="ja-JP" sz="800" dirty="0">
              <a:solidFill>
                <a:srgbClr val="002060"/>
              </a:solidFill>
            </a:endParaRPr>
          </a:p>
          <a:p>
            <a:pPr lvl="0"/>
            <a:r>
              <a:rPr lang="ja-JP" altLang="en-US" sz="800" dirty="0">
                <a:solidFill>
                  <a:srgbClr val="002060"/>
                </a:solidFill>
              </a:rPr>
              <a:t>・事務職員派遣　　</a:t>
            </a:r>
            <a:endParaRPr lang="en-US" altLang="ja-JP" sz="800" dirty="0">
              <a:solidFill>
                <a:srgbClr val="002060"/>
              </a:solidFill>
            </a:endParaRPr>
          </a:p>
          <a:p>
            <a:pPr lvl="0"/>
            <a:r>
              <a:rPr lang="ja-JP" altLang="en-US" sz="800" dirty="0">
                <a:solidFill>
                  <a:srgbClr val="002060"/>
                </a:solidFill>
              </a:rPr>
              <a:t>　　　　〇〇〇円</a:t>
            </a:r>
            <a:r>
              <a:rPr lang="en-US" altLang="ja-JP" sz="800" dirty="0">
                <a:solidFill>
                  <a:srgbClr val="002060"/>
                </a:solidFill>
              </a:rPr>
              <a:t>×20</a:t>
            </a:r>
            <a:r>
              <a:rPr lang="ja-JP" altLang="en-US" sz="800" dirty="0">
                <a:solidFill>
                  <a:srgbClr val="002060"/>
                </a:solidFill>
              </a:rPr>
              <a:t>日</a:t>
            </a:r>
            <a:r>
              <a:rPr lang="en-US" altLang="ja-JP" sz="800" dirty="0">
                <a:solidFill>
                  <a:srgbClr val="002060"/>
                </a:solidFill>
              </a:rPr>
              <a:t>×</a:t>
            </a:r>
            <a:r>
              <a:rPr lang="ja-JP" altLang="en-US" sz="800" dirty="0">
                <a:solidFill>
                  <a:srgbClr val="002060"/>
                </a:solidFill>
              </a:rPr>
              <a:t>〇月</a:t>
            </a:r>
            <a:endParaRPr lang="en-US" altLang="ja-JP" sz="800" dirty="0">
              <a:solidFill>
                <a:srgbClr val="002060"/>
              </a:solidFill>
            </a:endParaRPr>
          </a:p>
        </p:txBody>
      </p:sp>
      <p:sp>
        <p:nvSpPr>
          <p:cNvPr id="21" name="正方形/長方形 20"/>
          <p:cNvSpPr/>
          <p:nvPr/>
        </p:nvSpPr>
        <p:spPr>
          <a:xfrm>
            <a:off x="7809850" y="715829"/>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002060"/>
                </a:solidFill>
              </a:rPr>
              <a:t>◆旅費</a:t>
            </a:r>
            <a:endParaRPr lang="en-US" altLang="ja-JP" sz="800" u="sng" dirty="0">
              <a:solidFill>
                <a:srgbClr val="002060"/>
              </a:solidFill>
            </a:endParaRPr>
          </a:p>
          <a:p>
            <a:r>
              <a:rPr lang="ja-JP" altLang="en-US" sz="800" dirty="0">
                <a:solidFill>
                  <a:srgbClr val="002060"/>
                </a:solidFill>
              </a:rPr>
              <a:t>・企画推進委員会実施旅費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・ﾌﾟﾛｸﾞﾗﾑ開発分科会旅費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r>
              <a:rPr lang="ja-JP" altLang="en-US" sz="800" dirty="0">
                <a:solidFill>
                  <a:srgbClr val="002060"/>
                </a:solidFill>
              </a:rPr>
              <a:t>・実証講座分科会旅費</a:t>
            </a:r>
            <a:br>
              <a:rPr lang="en-US" altLang="ja-JP" sz="800" dirty="0">
                <a:solidFill>
                  <a:srgbClr val="002060"/>
                </a:solidFill>
              </a:rPr>
            </a:br>
            <a:r>
              <a:rPr lang="ja-JP" altLang="en-US" sz="800" dirty="0">
                <a:solidFill>
                  <a:srgbClr val="002060"/>
                </a:solidFill>
              </a:rPr>
              <a:t>　　　　　　　　〇〇千円</a:t>
            </a:r>
            <a:r>
              <a:rPr lang="en-US" altLang="ja-JP" sz="800" dirty="0">
                <a:solidFill>
                  <a:srgbClr val="002060"/>
                </a:solidFill>
              </a:rPr>
              <a:t>×</a:t>
            </a:r>
            <a:r>
              <a:rPr lang="ja-JP" altLang="en-US" sz="800" dirty="0">
                <a:solidFill>
                  <a:srgbClr val="002060"/>
                </a:solidFill>
              </a:rPr>
              <a:t>〇回</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合計〇〇〇円</a:t>
            </a:r>
            <a:endParaRPr lang="en-US" altLang="ja-JP" sz="800" dirty="0">
              <a:solidFill>
                <a:srgbClr val="002060"/>
              </a:solidFill>
            </a:endParaRPr>
          </a:p>
          <a:p>
            <a:endParaRPr lang="ja-JP" altLang="en-US" sz="800" u="sng" dirty="0">
              <a:solidFill>
                <a:srgbClr val="002060"/>
              </a:solidFill>
            </a:endParaRPr>
          </a:p>
        </p:txBody>
      </p:sp>
      <p:sp>
        <p:nvSpPr>
          <p:cNvPr id="22" name="正方形/長方形 21"/>
          <p:cNvSpPr/>
          <p:nvPr/>
        </p:nvSpPr>
        <p:spPr>
          <a:xfrm>
            <a:off x="7809850" y="2760994"/>
            <a:ext cx="1980000" cy="1980000"/>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◆会議費</a:t>
            </a:r>
            <a:endParaRPr kumimoji="1" lang="en-US" altLang="ja-JP" sz="800" u="sng" dirty="0">
              <a:solidFill>
                <a:srgbClr val="002060"/>
              </a:solidFill>
            </a:endParaRPr>
          </a:p>
          <a:p>
            <a:r>
              <a:rPr lang="ja-JP" altLang="en-US" sz="800" dirty="0">
                <a:solidFill>
                  <a:srgbClr val="002060"/>
                </a:solidFill>
              </a:rPr>
              <a:t>・企画推進委員会お茶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　　　　　　　</a:t>
            </a:r>
            <a:endParaRPr lang="en-US" altLang="ja-JP" sz="800" dirty="0">
              <a:solidFill>
                <a:srgbClr val="002060"/>
              </a:solidFill>
            </a:endParaRPr>
          </a:p>
          <a:p>
            <a:r>
              <a:rPr lang="ja-JP" altLang="en-US" sz="800" dirty="0">
                <a:solidFill>
                  <a:srgbClr val="002060"/>
                </a:solidFill>
              </a:rPr>
              <a:t>・ﾌﾟﾛｸﾞﾗﾑ開発分科会お茶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r>
              <a:rPr lang="ja-JP" altLang="en-US" sz="800" dirty="0">
                <a:solidFill>
                  <a:srgbClr val="002060"/>
                </a:solidFill>
              </a:rPr>
              <a:t>・実証講座分科会お茶</a:t>
            </a:r>
            <a:br>
              <a:rPr lang="en-US" altLang="ja-JP" sz="800" dirty="0">
                <a:solidFill>
                  <a:srgbClr val="002060"/>
                </a:solidFill>
              </a:rPr>
            </a:br>
            <a:r>
              <a:rPr lang="ja-JP" altLang="en-US" sz="800" dirty="0">
                <a:solidFill>
                  <a:srgbClr val="002060"/>
                </a:solidFill>
              </a:rPr>
              <a:t>　　　　　　　　　</a:t>
            </a:r>
            <a:r>
              <a:rPr lang="en-US" altLang="ja-JP" sz="800" dirty="0">
                <a:solidFill>
                  <a:srgbClr val="002060"/>
                </a:solidFill>
              </a:rPr>
              <a:t>150</a:t>
            </a:r>
            <a:r>
              <a:rPr lang="ja-JP" altLang="en-US" sz="800" dirty="0">
                <a:solidFill>
                  <a:srgbClr val="002060"/>
                </a:solidFill>
              </a:rPr>
              <a:t>円</a:t>
            </a:r>
            <a:r>
              <a:rPr lang="en-US" altLang="ja-JP" sz="800" dirty="0">
                <a:solidFill>
                  <a:srgbClr val="002060"/>
                </a:solidFill>
              </a:rPr>
              <a:t>×</a:t>
            </a:r>
            <a:r>
              <a:rPr lang="ja-JP" altLang="en-US" sz="800" dirty="0">
                <a:solidFill>
                  <a:srgbClr val="002060"/>
                </a:solidFill>
              </a:rPr>
              <a:t>〇人</a:t>
            </a:r>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a:t>
            </a:r>
            <a:endParaRPr lang="en-US" altLang="ja-JP" sz="800" dirty="0">
              <a:solidFill>
                <a:srgbClr val="002060"/>
              </a:solidFill>
            </a:endParaRPr>
          </a:p>
          <a:p>
            <a:endParaRPr lang="en-US" altLang="ja-JP" sz="800" dirty="0">
              <a:solidFill>
                <a:srgbClr val="002060"/>
              </a:solidFill>
            </a:endParaRPr>
          </a:p>
          <a:p>
            <a:r>
              <a:rPr lang="ja-JP" altLang="en-US" sz="800" dirty="0">
                <a:solidFill>
                  <a:srgbClr val="002060"/>
                </a:solidFill>
              </a:rPr>
              <a:t>　　　　　　　　　　　　合計〇〇円</a:t>
            </a:r>
            <a:endParaRPr lang="en-US" altLang="ja-JP" sz="800" dirty="0">
              <a:solidFill>
                <a:srgbClr val="002060"/>
              </a:solidFill>
            </a:endParaRPr>
          </a:p>
          <a:p>
            <a:endParaRPr kumimoji="1" lang="ja-JP" altLang="en-US" sz="800" u="sng" dirty="0">
              <a:solidFill>
                <a:srgbClr val="002060"/>
              </a:solidFill>
            </a:endParaRPr>
          </a:p>
        </p:txBody>
      </p:sp>
      <p:sp>
        <p:nvSpPr>
          <p:cNvPr id="23" name="正方形/長方形 22"/>
          <p:cNvSpPr/>
          <p:nvPr/>
        </p:nvSpPr>
        <p:spPr>
          <a:xfrm>
            <a:off x="7809850" y="4813127"/>
            <a:ext cx="1980000" cy="1980000"/>
          </a:xfrm>
          <a:prstGeom prst="rect">
            <a:avLst/>
          </a:prstGeom>
          <a:noFill/>
          <a:ln w="28575">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FF9933"/>
                </a:solidFill>
              </a:rPr>
              <a:t>◆再委託費</a:t>
            </a:r>
          </a:p>
        </p:txBody>
      </p:sp>
      <p:sp>
        <p:nvSpPr>
          <p:cNvPr id="24" name="正方形/長方形 23"/>
          <p:cNvSpPr/>
          <p:nvPr/>
        </p:nvSpPr>
        <p:spPr>
          <a:xfrm>
            <a:off x="3686263" y="6093295"/>
            <a:ext cx="1980000" cy="699831"/>
          </a:xfrm>
          <a:prstGeom prst="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002060"/>
                </a:solidFill>
              </a:rPr>
              <a:t>◆保険料</a:t>
            </a:r>
          </a:p>
        </p:txBody>
      </p:sp>
      <p:sp>
        <p:nvSpPr>
          <p:cNvPr id="25" name="正方形/長方形 24"/>
          <p:cNvSpPr/>
          <p:nvPr/>
        </p:nvSpPr>
        <p:spPr>
          <a:xfrm>
            <a:off x="3559449" y="442263"/>
            <a:ext cx="6321152" cy="64008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年次計画に記載のあった全ての年度分を作成してください</a:t>
            </a:r>
            <a:r>
              <a:rPr kumimoji="1" lang="en-US" altLang="ja-JP" sz="1100" dirty="0">
                <a:solidFill>
                  <a:srgbClr val="FFC000"/>
                </a:solidFill>
              </a:rPr>
              <a:t>｡</a:t>
            </a:r>
            <a:endParaRPr lang="en-US" altLang="ja-JP" sz="1100" dirty="0">
              <a:solidFill>
                <a:srgbClr val="FFC000"/>
              </a:solidFill>
            </a:endParaRPr>
          </a:p>
        </p:txBody>
      </p:sp>
      <p:sp>
        <p:nvSpPr>
          <p:cNvPr id="26" name="テキスト ボックス 25"/>
          <p:cNvSpPr txBox="1"/>
          <p:nvPr/>
        </p:nvSpPr>
        <p:spPr>
          <a:xfrm>
            <a:off x="-86422" y="6607531"/>
            <a:ext cx="7488832" cy="230832"/>
          </a:xfrm>
          <a:prstGeom prst="rect">
            <a:avLst/>
          </a:prstGeom>
          <a:noFill/>
        </p:spPr>
        <p:txBody>
          <a:bodyPr wrap="square" rtlCol="0">
            <a:spAutoFit/>
          </a:bodyPr>
          <a:lstStyle/>
          <a:p>
            <a:r>
              <a:rPr kumimoji="1" lang="en-US" altLang="ja-JP" sz="900" dirty="0"/>
              <a:t>※</a:t>
            </a:r>
            <a:r>
              <a:rPr kumimoji="1" lang="ja-JP" altLang="en-US" sz="900" dirty="0"/>
              <a:t>消費税増税を見込んで、消費税相当額は</a:t>
            </a:r>
            <a:r>
              <a:rPr kumimoji="1" lang="en-US" altLang="ja-JP" sz="900" dirty="0"/>
              <a:t>10%</a:t>
            </a:r>
            <a:r>
              <a:rPr kumimoji="1" lang="ja-JP" altLang="en-US" sz="900" dirty="0"/>
              <a:t>で積算してください。</a:t>
            </a:r>
          </a:p>
        </p:txBody>
      </p:sp>
      <p:graphicFrame>
        <p:nvGraphicFramePr>
          <p:cNvPr id="29" name="オブジェクト 28"/>
          <p:cNvGraphicFramePr>
            <a:graphicFrameLocks noChangeAspect="1"/>
          </p:cNvGraphicFramePr>
          <p:nvPr>
            <p:extLst>
              <p:ext uri="{D42A27DB-BD31-4B8C-83A1-F6EECF244321}">
                <p14:modId xmlns:p14="http://schemas.microsoft.com/office/powerpoint/2010/main" val="2321369906"/>
              </p:ext>
            </p:extLst>
          </p:nvPr>
        </p:nvGraphicFramePr>
        <p:xfrm>
          <a:off x="39688" y="706438"/>
          <a:ext cx="3405187" cy="5860771"/>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9" name="オブジェクト 28"/>
                      <p:cNvPicPr/>
                      <p:nvPr/>
                    </p:nvPicPr>
                    <p:blipFill>
                      <a:blip r:embed="rId3"/>
                      <a:stretch>
                        <a:fillRect/>
                      </a:stretch>
                    </p:blipFill>
                    <p:spPr>
                      <a:xfrm>
                        <a:off x="39688" y="706438"/>
                        <a:ext cx="3405187" cy="5860771"/>
                      </a:xfrm>
                      <a:prstGeom prst="rect">
                        <a:avLst/>
                      </a:prstGeom>
                    </p:spPr>
                  </p:pic>
                </p:oleObj>
              </mc:Fallback>
            </mc:AlternateContent>
          </a:graphicData>
        </a:graphic>
      </p:graphicFrame>
      <p:grpSp>
        <p:nvGrpSpPr>
          <p:cNvPr id="30" name="グループ化 29">
            <a:extLst>
              <a:ext uri="{FF2B5EF4-FFF2-40B4-BE49-F238E27FC236}">
                <a16:creationId xmlns:a16="http://schemas.microsoft.com/office/drawing/2014/main" id="{C5BB9911-ADDB-465C-9A44-5BFC2765F012}"/>
              </a:ext>
            </a:extLst>
          </p:cNvPr>
          <p:cNvGrpSpPr/>
          <p:nvPr/>
        </p:nvGrpSpPr>
        <p:grpSpPr>
          <a:xfrm>
            <a:off x="0" y="-6807"/>
            <a:ext cx="9906000" cy="307777"/>
            <a:chOff x="0" y="-6807"/>
            <a:chExt cx="9906000" cy="307777"/>
          </a:xfrm>
        </p:grpSpPr>
        <p:sp>
          <p:nvSpPr>
            <p:cNvPr id="31" name="正方形/長方形 30">
              <a:extLst>
                <a:ext uri="{FF2B5EF4-FFF2-40B4-BE49-F238E27FC236}">
                  <a16:creationId xmlns:a16="http://schemas.microsoft.com/office/drawing/2014/main" id="{D03C2CA2-D16E-40A5-AADD-8278DEB23B64}"/>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32" name="テキスト ボックス 31">
              <a:extLst>
                <a:ext uri="{FF2B5EF4-FFF2-40B4-BE49-F238E27FC236}">
                  <a16:creationId xmlns:a16="http://schemas.microsoft.com/office/drawing/2014/main" id="{36BFB338-D36F-4FD2-97A1-3538E03F7D0F}"/>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16</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04898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33312" y="1772816"/>
            <a:ext cx="846816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16</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16</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 </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7" name="グループ化 6">
            <a:extLst>
              <a:ext uri="{FF2B5EF4-FFF2-40B4-BE49-F238E27FC236}">
                <a16:creationId xmlns:a16="http://schemas.microsoft.com/office/drawing/2014/main" id="{373FB65D-5BE9-4463-A2FD-D857DBFC0256}"/>
              </a:ext>
            </a:extLst>
          </p:cNvPr>
          <p:cNvGrpSpPr/>
          <p:nvPr/>
        </p:nvGrpSpPr>
        <p:grpSpPr>
          <a:xfrm>
            <a:off x="0" y="-6807"/>
            <a:ext cx="9906000" cy="307777"/>
            <a:chOff x="0" y="-6807"/>
            <a:chExt cx="9906000" cy="307777"/>
          </a:xfrm>
        </p:grpSpPr>
        <p:sp>
          <p:nvSpPr>
            <p:cNvPr id="8" name="正方形/長方形 7">
              <a:extLst>
                <a:ext uri="{FF2B5EF4-FFF2-40B4-BE49-F238E27FC236}">
                  <a16:creationId xmlns:a16="http://schemas.microsoft.com/office/drawing/2014/main" id="{33565B4D-BF45-41CF-89C2-8E4CA1BDF920}"/>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9" name="テキスト ボックス 8">
              <a:extLst>
                <a:ext uri="{FF2B5EF4-FFF2-40B4-BE49-F238E27FC236}">
                  <a16:creationId xmlns:a16="http://schemas.microsoft.com/office/drawing/2014/main" id="{DB728AE9-0ADA-402B-839A-E00B5A7DEA8D}"/>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17</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10281592" y="771299"/>
            <a:ext cx="4681113" cy="4881909"/>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a:defRPr/>
            </a:pPr>
            <a:r>
              <a:rPr lang="ja-JP" altLang="en-US" sz="1200" dirty="0">
                <a:solidFill>
                  <a:srgbClr val="FF6B6B"/>
                </a:solidFill>
                <a:latin typeface="メイリオ"/>
                <a:ea typeface="メイリオ"/>
              </a:rPr>
              <a:t>　</a:t>
            </a:r>
            <a:r>
              <a:rPr lang="ja-JP" altLang="en-US" sz="1200" dirty="0">
                <a:solidFill>
                  <a:srgbClr val="FF0000"/>
                </a:solidFill>
                <a:latin typeface="メイリオ"/>
                <a:ea typeface="メイリオ"/>
              </a:rPr>
              <a:t>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▼各職業、業界において必要となるデジタルリテラシーやスキルを明らかにし、普及させていく観点から、複数の専修学校が参画していることが望ましい。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chemeClr val="accent5">
                <a:lumMod val="60000"/>
                <a:lumOff val="4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499822691"/>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役割・協力事項</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内諾</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3001515959"/>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役割・協力事項</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内諾</a:t>
                      </a:r>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chemeClr val="accent5">
                <a:lumMod val="60000"/>
                <a:lumOff val="40000"/>
              </a:schemeClr>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正方形/長方形 16">
            <a:extLst>
              <a:ext uri="{FF2B5EF4-FFF2-40B4-BE49-F238E27FC236}">
                <a16:creationId xmlns:a16="http://schemas.microsoft.com/office/drawing/2014/main" id="{19E2FE2C-CCD6-49EA-8FA7-D5D6778306B6}"/>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8" name="テキスト ボックス 17">
            <a:extLst>
              <a:ext uri="{FF2B5EF4-FFF2-40B4-BE49-F238E27FC236}">
                <a16:creationId xmlns:a16="http://schemas.microsoft.com/office/drawing/2014/main" id="{54252E67-32DF-4915-9DF7-9525BFCBE9E5}"/>
              </a:ext>
            </a:extLst>
          </p:cNvPr>
          <p:cNvSpPr txBox="1"/>
          <p:nvPr/>
        </p:nvSpPr>
        <p:spPr>
          <a:xfrm>
            <a:off x="-35732" y="-11039"/>
            <a:ext cx="992926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2</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sp>
        <p:nvSpPr>
          <p:cNvPr id="22" name="角丸四角形 5">
            <a:extLst>
              <a:ext uri="{FF2B5EF4-FFF2-40B4-BE49-F238E27FC236}">
                <a16:creationId xmlns:a16="http://schemas.microsoft.com/office/drawing/2014/main" id="{D96C2A0B-EEED-4D24-A66E-8D3F82AB95E0}"/>
              </a:ext>
            </a:extLst>
          </p:cNvPr>
          <p:cNvSpPr/>
          <p:nvPr/>
        </p:nvSpPr>
        <p:spPr>
          <a:xfrm>
            <a:off x="36129" y="386721"/>
            <a:ext cx="3444033" cy="288000"/>
          </a:xfrm>
          <a:prstGeom prst="round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white">
                    <a:lumMod val="50000"/>
                  </a:prstClr>
                </a:solidFill>
                <a:effectLst/>
                <a:uLnTx/>
                <a:uFillTx/>
                <a:latin typeface="游ゴシック Bold"/>
                <a:ea typeface="游ゴシック Bold"/>
                <a:cs typeface="+mn-cs"/>
              </a:rPr>
              <a:t>連携機関及び各機関の役割・協力事項</a:t>
            </a:r>
          </a:p>
        </p:txBody>
      </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484501" cy="286891"/>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solidFill>
                  <a:schemeClr val="bg1">
                    <a:lumMod val="50000"/>
                  </a:schemeClr>
                </a:solidFill>
                <a:latin typeface="+mj-ea"/>
                <a:ea typeface="+mj-ea"/>
              </a:rPr>
              <a:t>当該モデル／調査研究が必要な背景①</a:t>
            </a:r>
          </a:p>
        </p:txBody>
      </p:sp>
      <p:sp>
        <p:nvSpPr>
          <p:cNvPr id="9" name="テキスト ボックス 8"/>
          <p:cNvSpPr txBox="1"/>
          <p:nvPr/>
        </p:nvSpPr>
        <p:spPr>
          <a:xfrm>
            <a:off x="128464" y="2204864"/>
            <a:ext cx="9649072" cy="3046988"/>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▼高等専修学校の現状（多様な背景を持つ生徒の受入状況、教員の対応状況　等）や課題を踏まえて、当該取組を行う必要があることを記載すること。</a:t>
            </a:r>
            <a:endParaRPr lang="en-US" altLang="ja-JP" sz="1200" dirty="0">
              <a:solidFill>
                <a:srgbClr val="FFC000"/>
              </a:solidFill>
              <a:latin typeface="+mn-ea"/>
            </a:endParaRPr>
          </a:p>
          <a:p>
            <a:pPr marL="182563" indent="-90488"/>
            <a:r>
              <a:rPr lang="ja-JP" altLang="en-US" sz="1200" dirty="0">
                <a:solidFill>
                  <a:srgbClr val="FFC000"/>
                </a:solidFill>
                <a:latin typeface="+mn-ea"/>
              </a:rPr>
              <a:t>（現状や課題を明確に示すとともに、提案する取組がどのように課題の解決に資するのか示すこと）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高等専修学校と外部とのネットワーク化の推進及び卒業後の「自立」につながる効果的な教育実践の推進」または「高等専修学校の機能高度化に関する調査研究」）に応じて見出しを修正（「モデル」あるいは「調査研究」のいずれか一方のみを残す）し、必要な内容を記載すること。</a:t>
            </a:r>
            <a:endParaRPr lang="en-US" altLang="ja-JP" sz="1200" b="1" dirty="0">
              <a:solidFill>
                <a:srgbClr val="FFC000"/>
              </a:solidFill>
              <a:latin typeface="+mn-ea"/>
            </a:endParaRPr>
          </a:p>
          <a:p>
            <a:pPr marL="92075" indent="-92075"/>
            <a:endParaRPr lang="en-US" altLang="ja-JP" sz="1200" dirty="0">
              <a:solidFill>
                <a:srgbClr val="FFC000"/>
              </a:solidFill>
              <a:latin typeface="+mn-ea"/>
            </a:endParaRPr>
          </a:p>
          <a:p>
            <a:endParaRPr lang="ja-JP" altLang="en-US" sz="1200" dirty="0">
              <a:solidFill>
                <a:srgbClr val="FFC000"/>
              </a:solidFill>
              <a:latin typeface="+mn-ea"/>
            </a:endParaRPr>
          </a:p>
        </p:txBody>
      </p:sp>
      <p:sp>
        <p:nvSpPr>
          <p:cNvPr id="8" name="テキスト ボックス 7"/>
          <p:cNvSpPr txBox="1"/>
          <p:nvPr/>
        </p:nvSpPr>
        <p:spPr>
          <a:xfrm>
            <a:off x="-119717" y="951110"/>
            <a:ext cx="9929261"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3</a:t>
            </a:fld>
            <a:r>
              <a:rPr lang="en-US" altLang="ja-JP" sz="1100" spc="-120" dirty="0">
                <a:solidFill>
                  <a:schemeClr val="bg1"/>
                </a:solidFill>
                <a:latin typeface="+mj-ea"/>
                <a:ea typeface="+mj-ea"/>
              </a:rPr>
              <a:t>/16</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nvGrpSpPr>
          <p:cNvPr id="7" name="グループ化 6">
            <a:extLst>
              <a:ext uri="{FF2B5EF4-FFF2-40B4-BE49-F238E27FC236}">
                <a16:creationId xmlns:a16="http://schemas.microsoft.com/office/drawing/2014/main" id="{A3C32F78-7FFE-4701-9AB2-1909E52D2604}"/>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E7420CF0-5831-411B-B0D8-8907825B5664}"/>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20AF18AF-4CBF-4825-9B52-2757E9152A3F}"/>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3</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39217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7"/>
            <a:ext cx="3556509" cy="286891"/>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a:solidFill>
                  <a:schemeClr val="bg1">
                    <a:lumMod val="50000"/>
                  </a:schemeClr>
                </a:solidFill>
                <a:latin typeface="+mj-ea"/>
                <a:ea typeface="+mj-ea"/>
              </a:rPr>
              <a:t>当該モデル／調査研究が必要な背景②</a:t>
            </a:r>
          </a:p>
        </p:txBody>
      </p:sp>
      <p:grpSp>
        <p:nvGrpSpPr>
          <p:cNvPr id="9" name="グループ化 8">
            <a:extLst>
              <a:ext uri="{FF2B5EF4-FFF2-40B4-BE49-F238E27FC236}">
                <a16:creationId xmlns:a16="http://schemas.microsoft.com/office/drawing/2014/main" id="{80C3D9C9-5CD0-4946-8E52-0265090754E0}"/>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823DF879-D0BB-4D74-8670-2418EDDBF9F6}"/>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79D27709-B1B5-4B6C-9897-846508E5B2E4}"/>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4</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2" name="テキスト ボックス 1">
            <a:extLst>
              <a:ext uri="{FF2B5EF4-FFF2-40B4-BE49-F238E27FC236}">
                <a16:creationId xmlns:a16="http://schemas.microsoft.com/office/drawing/2014/main" id="{E5A4EB05-6B28-FFFF-2655-EF259EAE41F6}"/>
              </a:ext>
            </a:extLst>
          </p:cNvPr>
          <p:cNvSpPr txBox="1"/>
          <p:nvPr/>
        </p:nvSpPr>
        <p:spPr>
          <a:xfrm>
            <a:off x="128464" y="2204864"/>
            <a:ext cx="9649072" cy="3046988"/>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▼高等専修学校の現状（多様な背景を持つ生徒の受入状況、教員の対応状況　等）や課題を踏まえて、当該取組を行う必要があることを記載すること。</a:t>
            </a:r>
            <a:endParaRPr lang="en-US" altLang="ja-JP" sz="1200" dirty="0">
              <a:solidFill>
                <a:srgbClr val="FFC000"/>
              </a:solidFill>
              <a:latin typeface="+mn-ea"/>
            </a:endParaRPr>
          </a:p>
          <a:p>
            <a:pPr marL="182563" indent="-90488"/>
            <a:r>
              <a:rPr lang="ja-JP" altLang="en-US" sz="1200" dirty="0">
                <a:solidFill>
                  <a:srgbClr val="FFC000"/>
                </a:solidFill>
                <a:latin typeface="+mn-ea"/>
              </a:rPr>
              <a:t>（現状や課題を明確に示すとともに、提案する取組がどのように課題の解決に資するのか示すこと）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高等専修学校と外部とのネットワーク化の推進及び卒業後の「自立」につながる効果的な教育実践の推進」または「高等専修学校の機能高度化に関する調査研究」）に応じて見出しを修正（「モデル」あるいは「調査研究」のいずれか一方のみを残す）し、必要な内容を記載すること。</a:t>
            </a:r>
            <a:endParaRPr lang="en-US" altLang="ja-JP" sz="1200" b="1" dirty="0">
              <a:solidFill>
                <a:srgbClr val="FFC000"/>
              </a:solidFill>
              <a:latin typeface="+mn-ea"/>
            </a:endParaRPr>
          </a:p>
          <a:p>
            <a:pPr marL="92075" indent="-92075"/>
            <a:endParaRPr lang="en-US" altLang="ja-JP" sz="1200" dirty="0">
              <a:solidFill>
                <a:srgbClr val="FFC000"/>
              </a:solidFill>
              <a:latin typeface="+mn-ea"/>
            </a:endParaRPr>
          </a:p>
          <a:p>
            <a:endParaRPr lang="ja-JP" altLang="en-US" sz="1200" dirty="0">
              <a:solidFill>
                <a:srgbClr val="FFC000"/>
              </a:solidFill>
              <a:latin typeface="+mn-ea"/>
            </a:endParaRPr>
          </a:p>
        </p:txBody>
      </p:sp>
    </p:spTree>
    <p:extLst>
      <p:ext uri="{BB962C8B-B14F-4D97-AF65-F5344CB8AC3E}">
        <p14:creationId xmlns:p14="http://schemas.microsoft.com/office/powerpoint/2010/main" val="2059238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2188357" cy="358901"/>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dirty="0">
                <a:solidFill>
                  <a:schemeClr val="bg1">
                    <a:lumMod val="50000"/>
                  </a:schemeClr>
                </a:solidFill>
                <a:latin typeface="+mj-ea"/>
                <a:ea typeface="+mj-ea"/>
              </a:rPr>
              <a:t>モデル／調査の概要①</a:t>
            </a:r>
          </a:p>
        </p:txBody>
      </p:sp>
      <p:sp>
        <p:nvSpPr>
          <p:cNvPr id="8" name="テキスト ボックス 7"/>
          <p:cNvSpPr txBox="1"/>
          <p:nvPr/>
        </p:nvSpPr>
        <p:spPr>
          <a:xfrm>
            <a:off x="272480" y="1988840"/>
            <a:ext cx="9217024" cy="360098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▼モデル構築の場合は、本事業で目指すネットワーク化の姿及びネットワーク化によって実現を目指す内容を記載すること（現時点での計画で構わない）。</a:t>
            </a:r>
            <a:endParaRPr lang="en-US" altLang="ja-JP" sz="1200" dirty="0">
              <a:solidFill>
                <a:srgbClr val="FFC000"/>
              </a:solidFill>
            </a:endParaRPr>
          </a:p>
          <a:p>
            <a:pPr marL="266700" indent="-266700"/>
            <a:r>
              <a:rPr lang="ja-JP" altLang="en-US" sz="1200" dirty="0">
                <a:solidFill>
                  <a:srgbClr val="FFC000"/>
                </a:solidFill>
              </a:rPr>
              <a:t>　</a:t>
            </a:r>
            <a:r>
              <a:rPr lang="en-US" altLang="ja-JP" sz="1200" dirty="0">
                <a:solidFill>
                  <a:srgbClr val="FFC000"/>
                </a:solidFill>
              </a:rPr>
              <a:t>※</a:t>
            </a:r>
            <a:r>
              <a:rPr lang="ja-JP" altLang="en-US" sz="1200" dirty="0">
                <a:solidFill>
                  <a:srgbClr val="FFC000"/>
                </a:solidFill>
              </a:rPr>
              <a:t>　モデルを開発するための取組内容を記載するページではなく、構築しようとしているモデルの概要を記載するページであることに留意すること。</a:t>
            </a:r>
            <a:endParaRPr lang="en-US" altLang="ja-JP" sz="1200" dirty="0">
              <a:solidFill>
                <a:srgbClr val="FFC000"/>
              </a:solidFill>
            </a:endParaRPr>
          </a:p>
          <a:p>
            <a:pPr marL="266700" indent="-266700"/>
            <a:endParaRPr lang="en-US" altLang="ja-JP" sz="1200" dirty="0">
              <a:solidFill>
                <a:srgbClr val="FFC000"/>
              </a:solidFill>
            </a:endParaRPr>
          </a:p>
          <a:p>
            <a:pPr marL="92075" indent="-92075"/>
            <a:r>
              <a:rPr lang="ja-JP" altLang="en-US" sz="1200" dirty="0">
                <a:solidFill>
                  <a:srgbClr val="FFC000"/>
                </a:solidFill>
              </a:rPr>
              <a:t>▼調査研究の場合は、本調査で明らかにしようとする課題や検証しようとする仮説等及びそれを明らかにするために行う調査の概要を記載すること。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endParaRPr>
          </a:p>
          <a:p>
            <a:pPr marL="92075" indent="-92075"/>
            <a:endParaRPr lang="en-US" altLang="ja-JP" sz="1200" dirty="0">
              <a:solidFill>
                <a:srgbClr val="FFC000"/>
              </a:solidFill>
              <a:latin typeface="ＭＳ ゴシック" panose="020B0609070205080204" pitchFamily="49" charset="-128"/>
              <a:ea typeface="ＭＳ ゴシック" panose="020B0609070205080204" pitchFamily="49" charset="-128"/>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高等専修学校と外部とのネットワーク化の推進及び卒業後の「自立」につながる効果的な教育実践の推進」または「高等専修学校の機能高度化に関する調査研究」）に応じて見出しを修正（「モデル」あるいは「調査研究」のいずれか一方のみを残す）し、必要な内容を記載すること。</a:t>
            </a:r>
            <a:endParaRPr lang="ja-JP" altLang="en-US" sz="1200" dirty="0">
              <a:solidFill>
                <a:srgbClr val="FFC000"/>
              </a:solidFill>
              <a:latin typeface="ＭＳ ゴシック" panose="020B0609070205080204" pitchFamily="49" charset="-128"/>
              <a:ea typeface="ＭＳ ゴシック" panose="020B0609070205080204" pitchFamily="49" charset="-128"/>
            </a:endParaRPr>
          </a:p>
          <a:p>
            <a:endParaRPr lang="en-US" altLang="ja-JP" sz="1200" dirty="0">
              <a:solidFill>
                <a:srgbClr val="FFC000"/>
              </a:solidFill>
            </a:endParaRPr>
          </a:p>
        </p:txBody>
      </p:sp>
      <p:grpSp>
        <p:nvGrpSpPr>
          <p:cNvPr id="7" name="グループ化 6">
            <a:extLst>
              <a:ext uri="{FF2B5EF4-FFF2-40B4-BE49-F238E27FC236}">
                <a16:creationId xmlns:a16="http://schemas.microsoft.com/office/drawing/2014/main" id="{0230E234-1221-4A58-997B-9FCB39A13E7F}"/>
              </a:ext>
            </a:extLst>
          </p:cNvPr>
          <p:cNvGrpSpPr/>
          <p:nvPr/>
        </p:nvGrpSpPr>
        <p:grpSpPr>
          <a:xfrm>
            <a:off x="0" y="-6807"/>
            <a:ext cx="9906000" cy="307777"/>
            <a:chOff x="0" y="-6807"/>
            <a:chExt cx="9906000" cy="307777"/>
          </a:xfrm>
        </p:grpSpPr>
        <p:sp>
          <p:nvSpPr>
            <p:cNvPr id="9" name="正方形/長方形 8">
              <a:extLst>
                <a:ext uri="{FF2B5EF4-FFF2-40B4-BE49-F238E27FC236}">
                  <a16:creationId xmlns:a16="http://schemas.microsoft.com/office/drawing/2014/main" id="{E7B22CD6-D835-499A-A806-12D21DC41563}"/>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E74138D6-7A45-4725-AA00-C0C46AB65BC0}"/>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5</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72044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2188357" cy="358901"/>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dirty="0">
                <a:solidFill>
                  <a:schemeClr val="bg1">
                    <a:lumMod val="50000"/>
                  </a:schemeClr>
                </a:solidFill>
                <a:latin typeface="+mj-ea"/>
                <a:ea typeface="+mj-ea"/>
              </a:rPr>
              <a:t>モデル／調査の概要②</a:t>
            </a:r>
          </a:p>
        </p:txBody>
      </p:sp>
      <p:grpSp>
        <p:nvGrpSpPr>
          <p:cNvPr id="9" name="グループ化 8">
            <a:extLst>
              <a:ext uri="{FF2B5EF4-FFF2-40B4-BE49-F238E27FC236}">
                <a16:creationId xmlns:a16="http://schemas.microsoft.com/office/drawing/2014/main" id="{731A585C-FF0A-4214-A4EA-0AC7767EA036}"/>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AE231E46-1C30-4273-AC2E-3A25B2CBA56F}"/>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05E58FB3-5B74-49C3-95C6-80D1D48B8D8A}"/>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6</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
        <p:nvSpPr>
          <p:cNvPr id="2" name="テキスト ボックス 1">
            <a:extLst>
              <a:ext uri="{FF2B5EF4-FFF2-40B4-BE49-F238E27FC236}">
                <a16:creationId xmlns:a16="http://schemas.microsoft.com/office/drawing/2014/main" id="{6CC8FDCD-2D96-F168-4C23-40099C398A28}"/>
              </a:ext>
            </a:extLst>
          </p:cNvPr>
          <p:cNvSpPr txBox="1"/>
          <p:nvPr/>
        </p:nvSpPr>
        <p:spPr>
          <a:xfrm>
            <a:off x="272480" y="1988840"/>
            <a:ext cx="9217024" cy="360098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▼モデル構築の場合は、本事業で目指すネットワーク化の姿及びネットワーク化によって実現を目指す内容を記載すること（現時点での計画で構わない）。</a:t>
            </a:r>
            <a:endParaRPr lang="en-US" altLang="ja-JP" sz="1200" dirty="0">
              <a:solidFill>
                <a:srgbClr val="FFC000"/>
              </a:solidFill>
            </a:endParaRPr>
          </a:p>
          <a:p>
            <a:pPr marL="266700" indent="-266700"/>
            <a:r>
              <a:rPr lang="ja-JP" altLang="en-US" sz="1200" dirty="0">
                <a:solidFill>
                  <a:srgbClr val="FFC000"/>
                </a:solidFill>
              </a:rPr>
              <a:t>　</a:t>
            </a:r>
            <a:r>
              <a:rPr lang="en-US" altLang="ja-JP" sz="1200" dirty="0">
                <a:solidFill>
                  <a:srgbClr val="FFC000"/>
                </a:solidFill>
              </a:rPr>
              <a:t>※</a:t>
            </a:r>
            <a:r>
              <a:rPr lang="ja-JP" altLang="en-US" sz="1200" dirty="0">
                <a:solidFill>
                  <a:srgbClr val="FFC000"/>
                </a:solidFill>
              </a:rPr>
              <a:t>　モデルを開発するための取組内容を記載するページではなく、構築しようとしているモデルの概要を記載するページであることに留意すること。</a:t>
            </a:r>
            <a:endParaRPr lang="en-US" altLang="ja-JP" sz="1200" dirty="0">
              <a:solidFill>
                <a:srgbClr val="FFC000"/>
              </a:solidFill>
            </a:endParaRPr>
          </a:p>
          <a:p>
            <a:pPr marL="266700" indent="-266700"/>
            <a:endParaRPr lang="en-US" altLang="ja-JP" sz="1200" dirty="0">
              <a:solidFill>
                <a:srgbClr val="FFC000"/>
              </a:solidFill>
            </a:endParaRPr>
          </a:p>
          <a:p>
            <a:pPr marL="92075" indent="-92075"/>
            <a:r>
              <a:rPr lang="ja-JP" altLang="en-US" sz="1200" dirty="0">
                <a:solidFill>
                  <a:srgbClr val="FFC000"/>
                </a:solidFill>
              </a:rPr>
              <a:t>▼調査研究の場合は、本調査で明らかにしようとする課題や検証しようとする仮説等及びそれを明らかにするために行う調査の概要を記載すること。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endParaRPr>
          </a:p>
          <a:p>
            <a:pPr marL="92075" indent="-92075"/>
            <a:endParaRPr lang="en-US" altLang="ja-JP" sz="1200" dirty="0">
              <a:solidFill>
                <a:srgbClr val="FFC000"/>
              </a:solidFill>
              <a:latin typeface="ＭＳ ゴシック" panose="020B0609070205080204" pitchFamily="49" charset="-128"/>
              <a:ea typeface="ＭＳ ゴシック" panose="020B0609070205080204" pitchFamily="49" charset="-128"/>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高等専修学校と外部とのネットワーク化の推進及び卒業後の「自立」につながる効果的な教育実践の推進」または「高等専修学校の機能高度化に関する調査研究」）に応じて見出しを修正（「モデル」あるいは「調査研究」のいずれか一方のみを残す）し、必要な内容を記載すること。</a:t>
            </a:r>
            <a:endParaRPr lang="ja-JP" altLang="en-US" sz="1200" dirty="0">
              <a:solidFill>
                <a:srgbClr val="FFC000"/>
              </a:solidFill>
              <a:latin typeface="ＭＳ ゴシック" panose="020B0609070205080204" pitchFamily="49" charset="-128"/>
              <a:ea typeface="ＭＳ ゴシック" panose="020B0609070205080204" pitchFamily="49" charset="-128"/>
            </a:endParaRPr>
          </a:p>
          <a:p>
            <a:endParaRPr lang="en-US" altLang="ja-JP" sz="1200" dirty="0">
              <a:solidFill>
                <a:srgbClr val="FFC000"/>
              </a:solidFill>
            </a:endParaRPr>
          </a:p>
        </p:txBody>
      </p:sp>
    </p:spTree>
    <p:extLst>
      <p:ext uri="{BB962C8B-B14F-4D97-AF65-F5344CB8AC3E}">
        <p14:creationId xmlns:p14="http://schemas.microsoft.com/office/powerpoint/2010/main" val="1091272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p:nvPr/>
        </p:nvCxnSpPr>
        <p:spPr>
          <a:xfrm>
            <a:off x="6465168" y="1093684"/>
            <a:ext cx="0" cy="582199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6598870" y="1040036"/>
            <a:ext cx="3221469" cy="5816977"/>
          </a:xfrm>
          <a:prstGeom prst="rect">
            <a:avLst/>
          </a:prstGeom>
          <a:noFill/>
        </p:spPr>
        <p:txBody>
          <a:bodyPr wrap="square" rtlCol="0">
            <a:spAutoFit/>
          </a:bodyPr>
          <a:lstStyle/>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所要経費：○○千円</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6" name="角丸四角形 5"/>
          <p:cNvSpPr/>
          <p:nvPr/>
        </p:nvSpPr>
        <p:spPr>
          <a:xfrm>
            <a:off x="28339" y="321097"/>
            <a:ext cx="2188357" cy="2880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b="1" dirty="0">
                <a:solidFill>
                  <a:schemeClr val="bg1">
                    <a:lumMod val="50000"/>
                  </a:schemeClr>
                </a:solidFill>
              </a:rPr>
              <a:t>事業実施の</a:t>
            </a:r>
            <a:r>
              <a:rPr lang="ja-JP" altLang="en-US" sz="1400" dirty="0">
                <a:solidFill>
                  <a:schemeClr val="bg1">
                    <a:lumMod val="50000"/>
                  </a:schemeClr>
                </a:solidFill>
                <a:latin typeface="+mj-ea"/>
                <a:ea typeface="+mj-ea"/>
              </a:rPr>
              <a:t>年次</a:t>
            </a:r>
            <a:r>
              <a:rPr lang="ja-JP" altLang="en-US" sz="1400" b="1" dirty="0">
                <a:solidFill>
                  <a:schemeClr val="bg1">
                    <a:lumMod val="50000"/>
                  </a:schemeClr>
                </a:solidFill>
              </a:rPr>
              <a:t>計画</a:t>
            </a:r>
          </a:p>
        </p:txBody>
      </p:sp>
      <p:cxnSp>
        <p:nvCxnSpPr>
          <p:cNvPr id="7" name="直線矢印コネクタ 6"/>
          <p:cNvCxnSpPr/>
          <p:nvPr/>
        </p:nvCxnSpPr>
        <p:spPr>
          <a:xfrm>
            <a:off x="-9761" y="1098720"/>
            <a:ext cx="97920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208584" y="941756"/>
            <a:ext cx="1224136" cy="324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1" name="角丸四角形 10"/>
          <p:cNvSpPr/>
          <p:nvPr/>
        </p:nvSpPr>
        <p:spPr>
          <a:xfrm>
            <a:off x="7561162" y="941756"/>
            <a:ext cx="1224136" cy="324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cxnSp>
        <p:nvCxnSpPr>
          <p:cNvPr id="14" name="直線コネクタ 13"/>
          <p:cNvCxnSpPr/>
          <p:nvPr/>
        </p:nvCxnSpPr>
        <p:spPr>
          <a:xfrm>
            <a:off x="3224808" y="1098720"/>
            <a:ext cx="0" cy="582199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33004" y="2636912"/>
            <a:ext cx="8280000" cy="1384995"/>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C000"/>
              </a:solidFill>
              <a:latin typeface="+mn-ea"/>
            </a:endParaRPr>
          </a:p>
          <a:p>
            <a:r>
              <a:rPr lang="ja-JP" altLang="en-US" sz="1200" dirty="0">
                <a:solidFill>
                  <a:srgbClr val="FFC000"/>
                </a:solidFill>
                <a:latin typeface="+mn-ea"/>
              </a:rPr>
              <a:t>▼構築しようとしているモデルの開発または調査研究のために、各年度に実施する取組の概要（年次計画）を具体的に記載すること。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endParaRPr kumimoji="1" lang="ja-JP" altLang="en-US" sz="1200" dirty="0">
              <a:solidFill>
                <a:srgbClr val="FFC000"/>
              </a:solidFill>
              <a:latin typeface="+mn-ea"/>
            </a:endParaRPr>
          </a:p>
        </p:txBody>
      </p:sp>
      <p:sp>
        <p:nvSpPr>
          <p:cNvPr id="12" name="角丸四角形 11"/>
          <p:cNvSpPr/>
          <p:nvPr/>
        </p:nvSpPr>
        <p:spPr>
          <a:xfrm>
            <a:off x="4223120" y="936720"/>
            <a:ext cx="1224136" cy="324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令和○○年度</a:t>
            </a:r>
            <a:endParaRPr kumimoji="1" lang="ja-JP" altLang="en-US" sz="1200" dirty="0">
              <a:solidFill>
                <a:schemeClr val="tx1"/>
              </a:solidFill>
            </a:endParaRPr>
          </a:p>
        </p:txBody>
      </p:sp>
      <p:sp>
        <p:nvSpPr>
          <p:cNvPr id="15" name="テキスト ボックス 14"/>
          <p:cNvSpPr txBox="1"/>
          <p:nvPr/>
        </p:nvSpPr>
        <p:spPr>
          <a:xfrm>
            <a:off x="3387555" y="1038571"/>
            <a:ext cx="3221469" cy="5816977"/>
          </a:xfrm>
          <a:prstGeom prst="rect">
            <a:avLst/>
          </a:prstGeom>
          <a:noFill/>
        </p:spPr>
        <p:txBody>
          <a:bodyPr wrap="square" rtlCol="0">
            <a:spAutoFit/>
          </a:bodyPr>
          <a:lstStyle/>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所要経費：○○千円</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18513" y="1038570"/>
            <a:ext cx="3221469" cy="5816977"/>
          </a:xfrm>
          <a:prstGeom prst="rect">
            <a:avLst/>
          </a:prstGeom>
          <a:noFill/>
        </p:spPr>
        <p:txBody>
          <a:bodyPr wrap="square" rtlCol="0">
            <a:spAutoFit/>
          </a:bodyPr>
          <a:lstStyle/>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p>
          <a:p>
            <a:endParaRPr kumimoji="1" lang="en-US" altLang="ja-JP" sz="1200" dirty="0"/>
          </a:p>
          <a:p>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所要経費：○○千円</a:t>
            </a:r>
            <a:endParaRPr kumimoji="1" lang="ja-JP" altLang="en-US" sz="1200" dirty="0">
              <a:latin typeface="ＭＳ ゴシック" panose="020B0609070205080204" pitchFamily="49" charset="-128"/>
              <a:ea typeface="ＭＳ ゴシック" panose="020B0609070205080204" pitchFamily="49" charset="-128"/>
            </a:endParaRPr>
          </a:p>
        </p:txBody>
      </p:sp>
      <p:grpSp>
        <p:nvGrpSpPr>
          <p:cNvPr id="18" name="グループ化 17">
            <a:extLst>
              <a:ext uri="{FF2B5EF4-FFF2-40B4-BE49-F238E27FC236}">
                <a16:creationId xmlns:a16="http://schemas.microsoft.com/office/drawing/2014/main" id="{D6B34401-5AB2-44AA-A379-03003651DEDA}"/>
              </a:ext>
            </a:extLst>
          </p:cNvPr>
          <p:cNvGrpSpPr/>
          <p:nvPr/>
        </p:nvGrpSpPr>
        <p:grpSpPr>
          <a:xfrm>
            <a:off x="0" y="-6807"/>
            <a:ext cx="9906000" cy="307777"/>
            <a:chOff x="0" y="-6807"/>
            <a:chExt cx="9906000" cy="307777"/>
          </a:xfrm>
        </p:grpSpPr>
        <p:sp>
          <p:nvSpPr>
            <p:cNvPr id="21" name="正方形/長方形 20">
              <a:extLst>
                <a:ext uri="{FF2B5EF4-FFF2-40B4-BE49-F238E27FC236}">
                  <a16:creationId xmlns:a16="http://schemas.microsoft.com/office/drawing/2014/main" id="{09B07405-6E7F-40E1-B166-27CF99F05A2F}"/>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2" name="テキスト ボックス 21">
              <a:extLst>
                <a:ext uri="{FF2B5EF4-FFF2-40B4-BE49-F238E27FC236}">
                  <a16:creationId xmlns:a16="http://schemas.microsoft.com/office/drawing/2014/main" id="{45C9460E-0A7E-45E3-A8B1-A43C660BE2ED}"/>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7</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429153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調査名、調査目的、調査対象、調査手法、調査項目、分析内容（集計項目）、調査結果を成果（構築しようとしているモデル）にどのように反映するか、を記載すること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dirty="0">
                <a:solidFill>
                  <a:schemeClr val="bg1">
                    <a:lumMod val="50000"/>
                  </a:schemeClr>
                </a:solidFill>
                <a:latin typeface="+mj-ea"/>
                <a:ea typeface="+mj-ea"/>
              </a:rPr>
              <a:t>提案年度の取組①</a:t>
            </a:r>
          </a:p>
        </p:txBody>
      </p:sp>
      <p:grpSp>
        <p:nvGrpSpPr>
          <p:cNvPr id="9" name="グループ化 8">
            <a:extLst>
              <a:ext uri="{FF2B5EF4-FFF2-40B4-BE49-F238E27FC236}">
                <a16:creationId xmlns:a16="http://schemas.microsoft.com/office/drawing/2014/main" id="{367126ED-3DC9-4BC9-85CD-DD60FD847ECC}"/>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1363F3C9-3271-42A8-8172-7C593D6BC3C0}"/>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27AEC87E-0C45-4195-9003-9F7B4C37D386}"/>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8</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55473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332656"/>
            <a:ext cx="1756310" cy="3600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dirty="0">
                <a:solidFill>
                  <a:schemeClr val="bg1">
                    <a:lumMod val="50000"/>
                  </a:schemeClr>
                </a:solidFill>
                <a:latin typeface="+mj-ea"/>
                <a:ea typeface="+mj-ea"/>
              </a:rPr>
              <a:t>提案年度の取組②</a:t>
            </a:r>
          </a:p>
        </p:txBody>
      </p:sp>
      <p:sp>
        <p:nvSpPr>
          <p:cNvPr id="9" name="テキスト ボックス 8"/>
          <p:cNvSpPr txBox="1"/>
          <p:nvPr/>
        </p:nvSpPr>
        <p:spPr>
          <a:xfrm>
            <a:off x="920552" y="2636912"/>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調査名、調査目的、調査対象、調査手法、調査項目、分析内容（集計項目）、調査結果を成果（構築しようとしているモデル）にどのように反映するか、を記載すること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C000"/>
              </a:solidFill>
              <a:latin typeface="+mn-ea"/>
            </a:endParaRPr>
          </a:p>
          <a:p>
            <a:endParaRPr lang="en-US" altLang="ja-JP" sz="1200" dirty="0">
              <a:solidFill>
                <a:srgbClr val="FFC000"/>
              </a:solidFill>
            </a:endParaRPr>
          </a:p>
        </p:txBody>
      </p:sp>
      <p:grpSp>
        <p:nvGrpSpPr>
          <p:cNvPr id="8" name="グループ化 7">
            <a:extLst>
              <a:ext uri="{FF2B5EF4-FFF2-40B4-BE49-F238E27FC236}">
                <a16:creationId xmlns:a16="http://schemas.microsoft.com/office/drawing/2014/main" id="{6ACE8B9E-501E-4326-86A3-56E6BF775A0F}"/>
              </a:ext>
            </a:extLst>
          </p:cNvPr>
          <p:cNvGrpSpPr/>
          <p:nvPr/>
        </p:nvGrpSpPr>
        <p:grpSpPr>
          <a:xfrm>
            <a:off x="0" y="-6807"/>
            <a:ext cx="9906000" cy="307777"/>
            <a:chOff x="0" y="-6807"/>
            <a:chExt cx="9906000" cy="307777"/>
          </a:xfrm>
        </p:grpSpPr>
        <p:sp>
          <p:nvSpPr>
            <p:cNvPr id="10" name="正方形/長方形 9">
              <a:extLst>
                <a:ext uri="{FF2B5EF4-FFF2-40B4-BE49-F238E27FC236}">
                  <a16:creationId xmlns:a16="http://schemas.microsoft.com/office/drawing/2014/main" id="{FE8C0231-ABB2-4052-83E3-7111486FD043}"/>
                </a:ext>
              </a:extLst>
            </p:cNvPr>
            <p:cNvSpPr/>
            <p:nvPr/>
          </p:nvSpPr>
          <p:spPr>
            <a:xfrm>
              <a:off x="0" y="0"/>
              <a:ext cx="9906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a:extLst>
                <a:ext uri="{FF2B5EF4-FFF2-40B4-BE49-F238E27FC236}">
                  <a16:creationId xmlns:a16="http://schemas.microsoft.com/office/drawing/2014/main" id="{96093905-7FC4-4BEB-8733-3E96248A02EE}"/>
                </a:ext>
              </a:extLst>
            </p:cNvPr>
            <p:cNvSpPr txBox="1"/>
            <p:nvPr/>
          </p:nvSpPr>
          <p:spPr>
            <a:xfrm>
              <a:off x="0" y="-6807"/>
              <a:ext cx="9905999" cy="307777"/>
            </a:xfrm>
            <a:prstGeom prst="rect">
              <a:avLst/>
            </a:prstGeom>
            <a:noFill/>
          </p:spPr>
          <p:txBody>
            <a:bodyPr wrap="square" rtlCol="0">
              <a:spAutoFit/>
            </a:bodyPr>
            <a:lstStyle/>
            <a:p>
              <a:pPr algn="ctr"/>
              <a:r>
                <a:rPr lang="ja-JP" altLang="en-US" sz="1400" spc="-120" dirty="0">
                  <a:solidFill>
                    <a:schemeClr val="bg1"/>
                  </a:solidFill>
                  <a:latin typeface="+mj-ea"/>
                </a:rPr>
                <a:t>令和○○年度</a:t>
              </a:r>
              <a:r>
                <a:rPr kumimoji="1" lang="ja-JP" altLang="en-US" sz="1400" spc="-120" dirty="0">
                  <a:solidFill>
                    <a:schemeClr val="bg1"/>
                  </a:solidFill>
                  <a:latin typeface="+mj-ea"/>
                  <a:ea typeface="+mj-ea"/>
                </a:rPr>
                <a:t>「専修学校による地域産業中核的人材養成事業」企画提案書</a:t>
              </a:r>
              <a:r>
                <a:rPr kumimoji="1" lang="ja-JP" altLang="en-US" sz="1200" spc="-120" dirty="0">
                  <a:solidFill>
                    <a:schemeClr val="bg1"/>
                  </a:solidFill>
                  <a:latin typeface="+mj-ea"/>
                  <a:ea typeface="+mj-ea"/>
                </a:rPr>
                <a:t>（</a:t>
              </a:r>
              <a:r>
                <a:rPr kumimoji="1" lang="ja-JP" altLang="en-US" sz="1200" spc="-160" dirty="0">
                  <a:solidFill>
                    <a:schemeClr val="bg1"/>
                  </a:solidFill>
                  <a:latin typeface="+mj-ea"/>
                  <a:ea typeface="+mj-ea"/>
                </a:rPr>
                <a:t>学びのセーフティーネット機能の充実強化</a:t>
              </a:r>
              <a:r>
                <a:rPr kumimoji="1" lang="ja-JP" altLang="en-US" sz="1200" spc="-120" dirty="0">
                  <a:solidFill>
                    <a:schemeClr val="bg1"/>
                  </a:solidFill>
                  <a:latin typeface="+mj-ea"/>
                  <a:ea typeface="+mj-ea"/>
                </a:rPr>
                <a:t>）</a:t>
              </a:r>
              <a:r>
                <a:rPr kumimoji="1" lang="en-US" altLang="ja-JP" sz="1100" spc="-120" dirty="0">
                  <a:solidFill>
                    <a:schemeClr val="bg1"/>
                  </a:solidFill>
                  <a:latin typeface="+mj-ea"/>
                  <a:ea typeface="+mj-ea"/>
                </a:rPr>
                <a:t>(</a:t>
              </a:r>
              <a:fld id="{0EE4526C-0D6F-435F-B1C3-7E3703E9C6D2}" type="slidenum">
                <a:rPr lang="en-US" altLang="ja-JP" sz="1100" spc="-120" smtClean="0">
                  <a:solidFill>
                    <a:schemeClr val="bg1"/>
                  </a:solidFill>
                  <a:latin typeface="+mj-ea"/>
                  <a:ea typeface="+mj-ea"/>
                </a:rPr>
                <a:t>9</a:t>
              </a:fld>
              <a:r>
                <a:rPr lang="en-US" altLang="ja-JP" sz="1100" spc="-120" dirty="0">
                  <a:solidFill>
                    <a:schemeClr val="bg1"/>
                  </a:solidFill>
                  <a:latin typeface="+mj-ea"/>
                  <a:ea typeface="+mj-ea"/>
                </a:rPr>
                <a:t>/17</a:t>
              </a:r>
              <a:r>
                <a:rPr kumimoji="1" lang="en-US" altLang="ja-JP" sz="1100" spc="-120" dirty="0">
                  <a:solidFill>
                    <a:schemeClr val="bg1"/>
                  </a:solidFill>
                  <a:latin typeface="+mj-ea"/>
                  <a:ea typeface="+mj-ea"/>
                </a:rPr>
                <a:t>)</a:t>
              </a:r>
              <a:endParaRPr kumimoji="1" lang="ja-JP" altLang="en-US" sz="1100" spc="-120" dirty="0">
                <a:solidFill>
                  <a:schemeClr val="bg1"/>
                </a:solidFill>
                <a:latin typeface="+mj-ea"/>
                <a:ea typeface="+mj-ea"/>
              </a:endParaRPr>
            </a:p>
          </p:txBody>
        </p:sp>
      </p:grpSp>
    </p:spTree>
    <p:extLst>
      <p:ext uri="{BB962C8B-B14F-4D97-AF65-F5344CB8AC3E}">
        <p14:creationId xmlns:p14="http://schemas.microsoft.com/office/powerpoint/2010/main" val="104176193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23232</TotalTime>
  <Words>4818</Words>
  <Application>Microsoft Office PowerPoint</Application>
  <PresentationFormat>A4 210 x 297 mm</PresentationFormat>
  <Paragraphs>660</Paragraphs>
  <Slides>17</Slides>
  <Notes>4</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6" baseType="lpstr">
      <vt:lpstr>ＭＳ ゴシック</vt: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229</cp:revision>
  <cp:lastPrinted>2018-01-04T11:55:46Z</cp:lastPrinted>
  <dcterms:created xsi:type="dcterms:W3CDTF">2015-11-11T08:20:08Z</dcterms:created>
  <dcterms:modified xsi:type="dcterms:W3CDTF">2023-02-06T10:36:41Z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2022-02-09T09:00:55Z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621099de-bac5-4796-9862-f5dadeb1e134</vt:lpwstr>
  </property>
  <property fmtid="{D5CDD505-2E9C-101B-9397-08002B2CF9AE}" pid="8" name="MSIP_Label_d899a617-f30e-4fb8-b81c-fb6d0b94ac5b_ContentBits">
    <vt:lpwstr>0</vt:lpwstr>
  </property>
</Properties>
</file>