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0"/>
  </p:notesMasterIdLst>
  <p:sldIdLst>
    <p:sldId id="256" r:id="rId3"/>
    <p:sldId id="317" r:id="rId4"/>
    <p:sldId id="257" r:id="rId5"/>
    <p:sldId id="308" r:id="rId6"/>
    <p:sldId id="259" r:id="rId7"/>
    <p:sldId id="307" r:id="rId8"/>
    <p:sldId id="271" r:id="rId9"/>
    <p:sldId id="291" r:id="rId10"/>
    <p:sldId id="311" r:id="rId11"/>
    <p:sldId id="263" r:id="rId12"/>
    <p:sldId id="262" r:id="rId13"/>
    <p:sldId id="319" r:id="rId14"/>
    <p:sldId id="320" r:id="rId15"/>
    <p:sldId id="268" r:id="rId16"/>
    <p:sldId id="312" r:id="rId17"/>
    <p:sldId id="309" r:id="rId18"/>
    <p:sldId id="269" r:id="rId19"/>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FFBFBE"/>
    <a:srgbClr val="F21849"/>
    <a:srgbClr val="E6E6E6"/>
    <a:srgbClr val="99CCFF"/>
    <a:srgbClr val="CCECFF"/>
    <a:srgbClr val="FFFF00"/>
    <a:srgbClr val="FFCCFF"/>
    <a:srgbClr val="FF99FF"/>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487" autoAdjust="0"/>
    <p:restoredTop sz="94622" autoAdjust="0"/>
  </p:normalViewPr>
  <p:slideViewPr>
    <p:cSldViewPr>
      <p:cViewPr varScale="1">
        <p:scale>
          <a:sx n="100" d="100"/>
          <a:sy n="100" d="100"/>
        </p:scale>
        <p:origin x="1776" y="90"/>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F142133D-913F-4F9B-AE14-035A5D3DF1B1}" type="datetimeFigureOut">
              <a:rPr kumimoji="1" lang="ja-JP" altLang="en-US" smtClean="0"/>
              <a:t>2023/2/6</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7B2260EF-4784-492A-A386-D07E3DB45E12}" type="slidenum">
              <a:rPr kumimoji="1" lang="ja-JP" altLang="en-US" smtClean="0"/>
              <a:t>‹#›</a:t>
            </a:fld>
            <a:endParaRPr kumimoji="1" lang="ja-JP" altLang="en-US"/>
          </a:p>
        </p:txBody>
      </p:sp>
    </p:spTree>
    <p:extLst>
      <p:ext uri="{BB962C8B-B14F-4D97-AF65-F5344CB8AC3E}">
        <p14:creationId xmlns:p14="http://schemas.microsoft.com/office/powerpoint/2010/main" val="270505165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B2260EF-4784-492A-A386-D07E3DB45E12}" type="slidenum">
              <a:rPr kumimoji="1" lang="ja-JP" altLang="en-US" smtClean="0"/>
              <a:t>1</a:t>
            </a:fld>
            <a:endParaRPr kumimoji="1" lang="ja-JP" altLang="en-US"/>
          </a:p>
        </p:txBody>
      </p:sp>
    </p:spTree>
    <p:extLst>
      <p:ext uri="{BB962C8B-B14F-4D97-AF65-F5344CB8AC3E}">
        <p14:creationId xmlns:p14="http://schemas.microsoft.com/office/powerpoint/2010/main" val="2787717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B2260EF-4784-492A-A386-D07E3DB45E12}"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4358420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B2260EF-4784-492A-A386-D07E3DB45E12}" type="slidenum">
              <a:rPr kumimoji="1" lang="ja-JP" altLang="en-US" smtClean="0"/>
              <a:t>5</a:t>
            </a:fld>
            <a:endParaRPr kumimoji="1" lang="ja-JP" altLang="en-US"/>
          </a:p>
        </p:txBody>
      </p:sp>
    </p:spTree>
    <p:extLst>
      <p:ext uri="{BB962C8B-B14F-4D97-AF65-F5344CB8AC3E}">
        <p14:creationId xmlns:p14="http://schemas.microsoft.com/office/powerpoint/2010/main" val="30862328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B2260EF-4784-492A-A386-D07E3DB45E12}" type="slidenum">
              <a:rPr kumimoji="1" lang="ja-JP" altLang="en-US" smtClean="0"/>
              <a:t>6</a:t>
            </a:fld>
            <a:endParaRPr kumimoji="1" lang="ja-JP" altLang="en-US"/>
          </a:p>
        </p:txBody>
      </p:sp>
    </p:spTree>
    <p:extLst>
      <p:ext uri="{BB962C8B-B14F-4D97-AF65-F5344CB8AC3E}">
        <p14:creationId xmlns:p14="http://schemas.microsoft.com/office/powerpoint/2010/main" val="17805688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2023/2/6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3098139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2023/2/6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824253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2023/2/6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3659644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2023/2/6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4957696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2023/2/6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37567332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2023/2/6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8582692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CA26DF16-7525-422B-87F4-094CDA04A3FC}" type="datetimeFigureOut">
              <a:rPr kumimoji="1" lang="ja-JP" altLang="en-US" smtClean="0"/>
              <a:t>2023/2/6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35194326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CA26DF16-7525-422B-87F4-094CDA04A3FC}" type="datetimeFigureOut">
              <a:rPr kumimoji="1" lang="ja-JP" altLang="en-US" smtClean="0"/>
              <a:t>2023/2/6</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8584431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A26DF16-7525-422B-87F4-094CDA04A3FC}" type="datetimeFigureOut">
              <a:rPr kumimoji="1" lang="ja-JP" altLang="en-US" smtClean="0"/>
              <a:t>2023/2/6</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9494052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A26DF16-7525-422B-87F4-094CDA04A3FC}" type="datetimeFigureOut">
              <a:rPr kumimoji="1" lang="ja-JP" altLang="en-US" smtClean="0"/>
              <a:t>2023/2/6</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316678605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A26DF16-7525-422B-87F4-094CDA04A3FC}" type="datetimeFigureOut">
              <a:rPr kumimoji="1" lang="ja-JP" altLang="en-US" smtClean="0"/>
              <a:t>2023/2/6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5566823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2023/2/6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96216567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dirty="0"/>
              <a:t>アイコンをクリックして図を追加</a:t>
            </a:r>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A26DF16-7525-422B-87F4-094CDA04A3FC}" type="datetimeFigureOut">
              <a:rPr kumimoji="1" lang="ja-JP" altLang="en-US" smtClean="0"/>
              <a:t>2023/2/6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8766231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2023/2/6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78745272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2023/2/6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3572434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2023/2/6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404893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CA26DF16-7525-422B-87F4-094CDA04A3FC}" type="datetimeFigureOut">
              <a:rPr kumimoji="1" lang="ja-JP" altLang="en-US" smtClean="0"/>
              <a:t>2023/2/6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625169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CA26DF16-7525-422B-87F4-094CDA04A3FC}" type="datetimeFigureOut">
              <a:rPr kumimoji="1" lang="ja-JP" altLang="en-US" smtClean="0"/>
              <a:t>2023/2/6</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6583704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A26DF16-7525-422B-87F4-094CDA04A3FC}" type="datetimeFigureOut">
              <a:rPr kumimoji="1" lang="ja-JP" altLang="en-US" smtClean="0"/>
              <a:t>2023/2/6</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532767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A26DF16-7525-422B-87F4-094CDA04A3FC}" type="datetimeFigureOut">
              <a:rPr kumimoji="1" lang="ja-JP" altLang="en-US" smtClean="0"/>
              <a:t>2023/2/6</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752790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A26DF16-7525-422B-87F4-094CDA04A3FC}" type="datetimeFigureOut">
              <a:rPr kumimoji="1" lang="ja-JP" altLang="en-US" smtClean="0"/>
              <a:t>2023/2/6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943736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dirty="0"/>
              <a:t>アイコンをクリックして図を追加</a:t>
            </a:r>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A26DF16-7525-422B-87F4-094CDA04A3FC}" type="datetimeFigureOut">
              <a:rPr kumimoji="1" lang="ja-JP" altLang="en-US" smtClean="0"/>
              <a:t>2023/2/6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046932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26DF16-7525-422B-87F4-094CDA04A3FC}" type="datetimeFigureOut">
              <a:rPr kumimoji="1" lang="ja-JP" altLang="en-US" smtClean="0"/>
              <a:t>2023/2/6</a:t>
            </a:fld>
            <a:endParaRPr kumimoji="1" lang="ja-JP" altLang="en-US" dirty="0"/>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049050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26DF16-7525-422B-87F4-094CDA04A3FC}" type="datetimeFigureOut">
              <a:rPr kumimoji="1" lang="ja-JP" altLang="en-US" smtClean="0"/>
              <a:t>2023/2/6</a:t>
            </a:fld>
            <a:endParaRPr kumimoji="1" lang="ja-JP" altLang="en-US" dirty="0"/>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6437444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23262" y="-10650"/>
            <a:ext cx="9957296" cy="35507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 name="正方形/長方形 9"/>
          <p:cNvSpPr/>
          <p:nvPr/>
        </p:nvSpPr>
        <p:spPr>
          <a:xfrm>
            <a:off x="44231" y="392212"/>
            <a:ext cx="1170000" cy="432048"/>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mj-ea"/>
                <a:ea typeface="+mj-ea"/>
              </a:rPr>
              <a:t>事業名</a:t>
            </a:r>
          </a:p>
        </p:txBody>
      </p:sp>
      <p:sp>
        <p:nvSpPr>
          <p:cNvPr id="11" name="正方形/長方形 10"/>
          <p:cNvSpPr/>
          <p:nvPr/>
        </p:nvSpPr>
        <p:spPr>
          <a:xfrm>
            <a:off x="1260621" y="392212"/>
            <a:ext cx="8580001" cy="432048"/>
          </a:xfrm>
          <a:prstGeom prst="rect">
            <a:avLst/>
          </a:prstGeom>
          <a:noFill/>
          <a:ln w="38100" cmpd="dbl">
            <a:solidFill>
              <a:srgbClr val="99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rgbClr val="FFC000"/>
                </a:solidFill>
                <a:latin typeface="+mn-ea"/>
              </a:rPr>
              <a:t>〇〇〇〇のための</a:t>
            </a:r>
            <a:r>
              <a:rPr lang="ja-JP" altLang="en-US" sz="1400" dirty="0">
                <a:solidFill>
                  <a:srgbClr val="FFC000"/>
                </a:solidFill>
                <a:latin typeface="+mn-ea"/>
              </a:rPr>
              <a:t>□□□□</a:t>
            </a:r>
            <a:r>
              <a:rPr kumimoji="1" lang="ja-JP" altLang="en-US" sz="1400" dirty="0">
                <a:solidFill>
                  <a:schemeClr val="tx1"/>
                </a:solidFill>
                <a:latin typeface="+mn-ea"/>
              </a:rPr>
              <a:t>事業</a:t>
            </a:r>
            <a:r>
              <a:rPr kumimoji="1" lang="ja-JP" altLang="en-US" sz="1400" dirty="0">
                <a:solidFill>
                  <a:srgbClr val="FFC000"/>
                </a:solidFill>
                <a:latin typeface="+mn-ea"/>
              </a:rPr>
              <a:t>（</a:t>
            </a:r>
            <a:r>
              <a:rPr kumimoji="1" lang="en-US" altLang="ja-JP" sz="1400" dirty="0">
                <a:solidFill>
                  <a:srgbClr val="FFC000"/>
                </a:solidFill>
                <a:latin typeface="+mn-ea"/>
              </a:rPr>
              <a:t>MS</a:t>
            </a:r>
            <a:r>
              <a:rPr kumimoji="1" lang="ja-JP" altLang="en-US" sz="1400" dirty="0">
                <a:solidFill>
                  <a:srgbClr val="FFC000"/>
                </a:solidFill>
                <a:latin typeface="+mn-ea"/>
              </a:rPr>
              <a:t>ｺﾞｼｯｸ </a:t>
            </a:r>
            <a:r>
              <a:rPr kumimoji="1" lang="en-US" altLang="ja-JP" sz="1400" dirty="0">
                <a:solidFill>
                  <a:srgbClr val="FFC000"/>
                </a:solidFill>
                <a:latin typeface="+mn-ea"/>
              </a:rPr>
              <a:t>or </a:t>
            </a:r>
            <a:r>
              <a:rPr kumimoji="1" lang="ja-JP" altLang="en-US" sz="1400" dirty="0">
                <a:solidFill>
                  <a:srgbClr val="FFC000"/>
                </a:solidFill>
                <a:latin typeface="+mn-ea"/>
              </a:rPr>
              <a:t>ﾒｲﾘｵ１４ポイント）</a:t>
            </a:r>
          </a:p>
        </p:txBody>
      </p:sp>
      <p:sp>
        <p:nvSpPr>
          <p:cNvPr id="12" name="正方形/長方形 11"/>
          <p:cNvSpPr/>
          <p:nvPr/>
        </p:nvSpPr>
        <p:spPr>
          <a:xfrm>
            <a:off x="53464" y="882907"/>
            <a:ext cx="1170000" cy="432048"/>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latin typeface="+mj-ea"/>
                <a:ea typeface="+mj-ea"/>
              </a:rPr>
              <a:t>提案者</a:t>
            </a:r>
            <a:endParaRPr kumimoji="1" lang="ja-JP" altLang="en-US" dirty="0">
              <a:latin typeface="+mj-ea"/>
              <a:ea typeface="+mj-ea"/>
            </a:endParaRPr>
          </a:p>
        </p:txBody>
      </p:sp>
      <p:sp>
        <p:nvSpPr>
          <p:cNvPr id="13" name="正方形/長方形 12"/>
          <p:cNvSpPr/>
          <p:nvPr/>
        </p:nvSpPr>
        <p:spPr>
          <a:xfrm>
            <a:off x="1269854" y="882907"/>
            <a:ext cx="8570768" cy="432048"/>
          </a:xfrm>
          <a:prstGeom prst="rect">
            <a:avLst/>
          </a:prstGeom>
          <a:noFill/>
          <a:ln w="38100" cmpd="dbl">
            <a:solidFill>
              <a:srgbClr val="99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rgbClr val="FFC000"/>
                </a:solidFill>
                <a:latin typeface="+mn-ea"/>
              </a:rPr>
              <a:t>学校法人〇〇学園　△△高等専修学校（</a:t>
            </a:r>
            <a:r>
              <a:rPr kumimoji="1" lang="en-US" altLang="ja-JP" sz="1400" dirty="0">
                <a:solidFill>
                  <a:srgbClr val="FFC000"/>
                </a:solidFill>
                <a:latin typeface="+mn-ea"/>
              </a:rPr>
              <a:t>MS</a:t>
            </a:r>
            <a:r>
              <a:rPr kumimoji="1" lang="ja-JP" altLang="en-US" sz="1400" dirty="0">
                <a:solidFill>
                  <a:srgbClr val="FFC000"/>
                </a:solidFill>
                <a:latin typeface="+mn-ea"/>
              </a:rPr>
              <a:t>ｺﾞｼｯｸ </a:t>
            </a:r>
            <a:r>
              <a:rPr kumimoji="1" lang="en-US" altLang="ja-JP" sz="1400" dirty="0">
                <a:solidFill>
                  <a:srgbClr val="FFC000"/>
                </a:solidFill>
                <a:latin typeface="+mn-ea"/>
              </a:rPr>
              <a:t>or </a:t>
            </a:r>
            <a:r>
              <a:rPr kumimoji="1" lang="ja-JP" altLang="en-US" sz="1400" dirty="0">
                <a:solidFill>
                  <a:srgbClr val="FFC000"/>
                </a:solidFill>
                <a:latin typeface="+mn-ea"/>
              </a:rPr>
              <a:t>ﾒｲﾘｵ１４ポイント）</a:t>
            </a:r>
          </a:p>
        </p:txBody>
      </p:sp>
      <p:sp>
        <p:nvSpPr>
          <p:cNvPr id="15" name="角丸四角形 14"/>
          <p:cNvSpPr/>
          <p:nvPr/>
        </p:nvSpPr>
        <p:spPr>
          <a:xfrm>
            <a:off x="53463" y="1863444"/>
            <a:ext cx="1803193" cy="288000"/>
          </a:xfrm>
          <a:prstGeom prst="round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400" dirty="0">
                <a:solidFill>
                  <a:schemeClr val="bg1">
                    <a:lumMod val="50000"/>
                  </a:schemeClr>
                </a:solidFill>
                <a:latin typeface="+mj-ea"/>
                <a:ea typeface="+mj-ea"/>
              </a:rPr>
              <a:t>事業の趣旨・目的</a:t>
            </a:r>
          </a:p>
        </p:txBody>
      </p:sp>
      <p:sp>
        <p:nvSpPr>
          <p:cNvPr id="16" name="正方形/長方形 15"/>
          <p:cNvSpPr/>
          <p:nvPr/>
        </p:nvSpPr>
        <p:spPr>
          <a:xfrm>
            <a:off x="103204" y="2168062"/>
            <a:ext cx="4875000" cy="3062626"/>
          </a:xfrm>
          <a:prstGeom prst="rect">
            <a:avLst/>
          </a:prstGeom>
          <a:noFill/>
          <a:ln w="38100" cmpd="dbl">
            <a:solidFill>
              <a:srgbClr val="99CCFF"/>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200" dirty="0">
                <a:solidFill>
                  <a:srgbClr val="FFC000"/>
                </a:solidFill>
                <a:latin typeface="+mn-ea"/>
              </a:rPr>
              <a:t>①〇〇〇〇〇〇〇〇⑩〇〇〇〇〇〇〇〇〇⑳〇〇〇〇〇〇〇〇〇㉚</a:t>
            </a:r>
            <a:endParaRPr lang="en-US" altLang="ja-JP" sz="1200" dirty="0">
              <a:solidFill>
                <a:srgbClr val="FFC000"/>
              </a:solidFill>
              <a:latin typeface="+mn-ea"/>
            </a:endParaRPr>
          </a:p>
          <a:p>
            <a:r>
              <a:rPr lang="ja-JP" altLang="en-US" sz="1200" dirty="0">
                <a:solidFill>
                  <a:srgbClr val="FFC000"/>
                </a:solidFill>
                <a:latin typeface="+mn-ea"/>
              </a:rPr>
              <a:t>②　　</a:t>
            </a:r>
            <a:endParaRPr lang="en-US" altLang="ja-JP" sz="1200" dirty="0">
              <a:solidFill>
                <a:srgbClr val="FFC000"/>
              </a:solidFill>
              <a:latin typeface="+mn-ea"/>
            </a:endParaRPr>
          </a:p>
          <a:p>
            <a:r>
              <a:rPr lang="ja-JP" altLang="en-US" sz="1200" dirty="0">
                <a:solidFill>
                  <a:srgbClr val="FFC000"/>
                </a:solidFill>
                <a:latin typeface="+mn-ea"/>
              </a:rPr>
              <a:t>③　　　　　（</a:t>
            </a:r>
            <a:r>
              <a:rPr lang="en-US" altLang="ja-JP" sz="1200" dirty="0">
                <a:solidFill>
                  <a:srgbClr val="FFC000"/>
                </a:solidFill>
                <a:latin typeface="+mn-ea"/>
              </a:rPr>
              <a:t>MS</a:t>
            </a:r>
            <a:r>
              <a:rPr lang="ja-JP" altLang="en-US" sz="1200" dirty="0">
                <a:solidFill>
                  <a:srgbClr val="FFC000"/>
                </a:solidFill>
                <a:latin typeface="+mn-ea"/>
              </a:rPr>
              <a:t>ｺﾞｼｯｸ </a:t>
            </a:r>
            <a:r>
              <a:rPr lang="en-US" altLang="ja-JP" sz="1200" dirty="0">
                <a:solidFill>
                  <a:srgbClr val="FFC000"/>
                </a:solidFill>
                <a:latin typeface="+mn-ea"/>
              </a:rPr>
              <a:t>or </a:t>
            </a:r>
            <a:r>
              <a:rPr lang="ja-JP" altLang="en-US" sz="1200" dirty="0">
                <a:solidFill>
                  <a:srgbClr val="FFC000"/>
                </a:solidFill>
                <a:latin typeface="+mn-ea"/>
              </a:rPr>
              <a:t>ﾒｲﾘｵ　１１ポイント以上）</a:t>
            </a:r>
            <a:endParaRPr lang="en-US" altLang="ja-JP" sz="1200" dirty="0">
              <a:solidFill>
                <a:srgbClr val="FFC000"/>
              </a:solidFill>
              <a:latin typeface="+mn-ea"/>
            </a:endParaRPr>
          </a:p>
          <a:p>
            <a:r>
              <a:rPr lang="ja-JP" altLang="en-US" sz="1200" dirty="0">
                <a:solidFill>
                  <a:srgbClr val="FFC000"/>
                </a:solidFill>
                <a:latin typeface="+mn-ea"/>
              </a:rPr>
              <a:t>④　　　　　（１行 ３０文字 </a:t>
            </a:r>
            <a:r>
              <a:rPr lang="en-US" altLang="ja-JP" sz="1200" dirty="0">
                <a:solidFill>
                  <a:srgbClr val="FFC000"/>
                </a:solidFill>
                <a:latin typeface="+mn-ea"/>
              </a:rPr>
              <a:t>×</a:t>
            </a:r>
            <a:r>
              <a:rPr lang="ja-JP" altLang="en-US" sz="1200" dirty="0">
                <a:solidFill>
                  <a:srgbClr val="FFC000"/>
                </a:solidFill>
                <a:latin typeface="+mn-ea"/>
              </a:rPr>
              <a:t> １８行以内）</a:t>
            </a:r>
            <a:endParaRPr lang="en-US" altLang="ja-JP" sz="1200" dirty="0">
              <a:solidFill>
                <a:srgbClr val="FFC000"/>
              </a:solidFill>
              <a:latin typeface="+mn-ea"/>
            </a:endParaRPr>
          </a:p>
          <a:p>
            <a:r>
              <a:rPr lang="ja-JP" altLang="en-US" sz="1200" dirty="0">
                <a:solidFill>
                  <a:srgbClr val="FFC000"/>
                </a:solidFill>
                <a:latin typeface="+mn-ea"/>
              </a:rPr>
              <a:t>⑤　　　　　</a:t>
            </a:r>
            <a:r>
              <a:rPr lang="en-US" altLang="ja-JP" sz="1200" dirty="0">
                <a:solidFill>
                  <a:srgbClr val="FFC000"/>
                </a:solidFill>
                <a:latin typeface="+mn-ea"/>
              </a:rPr>
              <a:t>※</a:t>
            </a:r>
            <a:r>
              <a:rPr lang="ja-JP" altLang="en-US" sz="1200" dirty="0">
                <a:solidFill>
                  <a:srgbClr val="FFC000"/>
                </a:solidFill>
                <a:latin typeface="+mn-ea"/>
              </a:rPr>
              <a:t>４８０文字以内を厳守すること。</a:t>
            </a:r>
            <a:endParaRPr lang="en-US" altLang="ja-JP" sz="1200" dirty="0">
              <a:solidFill>
                <a:srgbClr val="FFC000"/>
              </a:solidFill>
              <a:latin typeface="+mn-ea"/>
            </a:endParaRPr>
          </a:p>
          <a:p>
            <a:r>
              <a:rPr lang="ja-JP" altLang="en-US" sz="1200" dirty="0">
                <a:solidFill>
                  <a:srgbClr val="FFC000"/>
                </a:solidFill>
                <a:latin typeface="+mn-ea"/>
              </a:rPr>
              <a:t>⑥</a:t>
            </a:r>
            <a:endParaRPr lang="en-US" altLang="ja-JP" sz="1200" dirty="0">
              <a:solidFill>
                <a:srgbClr val="FFC000"/>
              </a:solidFill>
              <a:latin typeface="+mn-ea"/>
            </a:endParaRPr>
          </a:p>
          <a:p>
            <a:r>
              <a:rPr lang="ja-JP" altLang="en-US" sz="1200" dirty="0">
                <a:solidFill>
                  <a:srgbClr val="FFC000"/>
                </a:solidFill>
                <a:latin typeface="+mn-ea"/>
              </a:rPr>
              <a:t>⑦</a:t>
            </a:r>
            <a:endParaRPr lang="en-US" altLang="ja-JP" sz="1200" dirty="0">
              <a:solidFill>
                <a:srgbClr val="FFC000"/>
              </a:solidFill>
              <a:latin typeface="+mn-ea"/>
            </a:endParaRPr>
          </a:p>
          <a:p>
            <a:r>
              <a:rPr lang="ja-JP" altLang="en-US" sz="1200" dirty="0">
                <a:solidFill>
                  <a:srgbClr val="FFC000"/>
                </a:solidFill>
                <a:latin typeface="+mn-ea"/>
              </a:rPr>
              <a:t>⑧</a:t>
            </a:r>
            <a:endParaRPr lang="en-US" altLang="ja-JP" sz="1200" dirty="0">
              <a:solidFill>
                <a:srgbClr val="FFC000"/>
              </a:solidFill>
              <a:latin typeface="+mn-ea"/>
            </a:endParaRPr>
          </a:p>
          <a:p>
            <a:r>
              <a:rPr lang="ja-JP" altLang="en-US" sz="1200" dirty="0">
                <a:solidFill>
                  <a:srgbClr val="FFC000"/>
                </a:solidFill>
                <a:latin typeface="+mn-ea"/>
              </a:rPr>
              <a:t>⑨</a:t>
            </a:r>
            <a:endParaRPr lang="en-US" altLang="ja-JP" sz="1200" dirty="0">
              <a:solidFill>
                <a:srgbClr val="FFC000"/>
              </a:solidFill>
              <a:latin typeface="+mn-ea"/>
            </a:endParaRPr>
          </a:p>
          <a:p>
            <a:r>
              <a:rPr lang="ja-JP" altLang="en-US" sz="1200" dirty="0">
                <a:solidFill>
                  <a:srgbClr val="FFC000"/>
                </a:solidFill>
                <a:latin typeface="+mn-ea"/>
              </a:rPr>
              <a:t>⑩行目</a:t>
            </a:r>
            <a:endParaRPr lang="en-US" altLang="ja-JP" sz="1200" dirty="0">
              <a:solidFill>
                <a:srgbClr val="FFC000"/>
              </a:solidFill>
              <a:latin typeface="+mn-ea"/>
            </a:endParaRPr>
          </a:p>
          <a:p>
            <a:r>
              <a:rPr lang="ja-JP" altLang="en-US" sz="1200" dirty="0">
                <a:solidFill>
                  <a:srgbClr val="FFC000"/>
                </a:solidFill>
                <a:latin typeface="+mn-ea"/>
              </a:rPr>
              <a:t>⑪</a:t>
            </a:r>
            <a:endParaRPr lang="en-US" altLang="ja-JP" sz="1200" dirty="0">
              <a:solidFill>
                <a:srgbClr val="FFC000"/>
              </a:solidFill>
              <a:latin typeface="+mn-ea"/>
            </a:endParaRPr>
          </a:p>
          <a:p>
            <a:r>
              <a:rPr lang="ja-JP" altLang="en-US" sz="1200" dirty="0">
                <a:solidFill>
                  <a:srgbClr val="FFC000"/>
                </a:solidFill>
                <a:latin typeface="+mn-ea"/>
              </a:rPr>
              <a:t>⑫</a:t>
            </a:r>
            <a:endParaRPr lang="en-US" altLang="ja-JP" sz="1200" dirty="0">
              <a:solidFill>
                <a:srgbClr val="FFC000"/>
              </a:solidFill>
              <a:latin typeface="+mn-ea"/>
            </a:endParaRPr>
          </a:p>
          <a:p>
            <a:r>
              <a:rPr lang="ja-JP" altLang="en-US" sz="1200" dirty="0">
                <a:solidFill>
                  <a:srgbClr val="FFC000"/>
                </a:solidFill>
                <a:latin typeface="+mn-ea"/>
              </a:rPr>
              <a:t>⑬</a:t>
            </a:r>
            <a:endParaRPr lang="en-US" altLang="ja-JP" sz="1200" dirty="0">
              <a:solidFill>
                <a:srgbClr val="FFC000"/>
              </a:solidFill>
              <a:latin typeface="+mn-ea"/>
            </a:endParaRPr>
          </a:p>
          <a:p>
            <a:r>
              <a:rPr lang="ja-JP" altLang="en-US" sz="1200" dirty="0">
                <a:solidFill>
                  <a:srgbClr val="FFC000"/>
                </a:solidFill>
                <a:latin typeface="+mn-ea"/>
              </a:rPr>
              <a:t>⑭</a:t>
            </a:r>
            <a:endParaRPr lang="en-US" altLang="ja-JP" sz="1200" dirty="0">
              <a:solidFill>
                <a:srgbClr val="FFC000"/>
              </a:solidFill>
              <a:latin typeface="+mn-ea"/>
            </a:endParaRPr>
          </a:p>
          <a:p>
            <a:r>
              <a:rPr lang="ja-JP" altLang="en-US" sz="1200" dirty="0">
                <a:solidFill>
                  <a:srgbClr val="FFC000"/>
                </a:solidFill>
                <a:latin typeface="+mn-ea"/>
              </a:rPr>
              <a:t>⑮</a:t>
            </a:r>
            <a:endParaRPr lang="en-US" altLang="ja-JP" sz="1200" dirty="0">
              <a:solidFill>
                <a:srgbClr val="FFC000"/>
              </a:solidFill>
              <a:latin typeface="+mn-ea"/>
            </a:endParaRPr>
          </a:p>
          <a:p>
            <a:r>
              <a:rPr lang="ja-JP" altLang="en-US" sz="1200" dirty="0">
                <a:solidFill>
                  <a:srgbClr val="FFC000"/>
                </a:solidFill>
                <a:latin typeface="+mn-ea"/>
              </a:rPr>
              <a:t>⑯行目</a:t>
            </a:r>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p:txBody>
      </p:sp>
      <p:sp>
        <p:nvSpPr>
          <p:cNvPr id="20" name="角丸四角形 19"/>
          <p:cNvSpPr/>
          <p:nvPr/>
        </p:nvSpPr>
        <p:spPr>
          <a:xfrm>
            <a:off x="53462" y="5300642"/>
            <a:ext cx="2955322" cy="288000"/>
          </a:xfrm>
          <a:prstGeom prst="round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sz="1400" dirty="0">
                <a:solidFill>
                  <a:schemeClr val="bg1">
                    <a:lumMod val="50000"/>
                  </a:schemeClr>
                </a:solidFill>
                <a:latin typeface="+mj-ea"/>
                <a:ea typeface="+mj-ea"/>
              </a:rPr>
              <a:t>学習ターゲット・目指すべき成果</a:t>
            </a:r>
            <a:endParaRPr kumimoji="1" lang="ja-JP" altLang="en-US" sz="1400" dirty="0">
              <a:solidFill>
                <a:schemeClr val="bg1">
                  <a:lumMod val="50000"/>
                </a:schemeClr>
              </a:solidFill>
              <a:latin typeface="+mj-ea"/>
              <a:ea typeface="+mj-ea"/>
            </a:endParaRPr>
          </a:p>
        </p:txBody>
      </p:sp>
      <p:sp>
        <p:nvSpPr>
          <p:cNvPr id="21" name="正方形/長方形 20"/>
          <p:cNvSpPr/>
          <p:nvPr/>
        </p:nvSpPr>
        <p:spPr>
          <a:xfrm>
            <a:off x="103204" y="5651455"/>
            <a:ext cx="4875000" cy="1168445"/>
          </a:xfrm>
          <a:prstGeom prst="rect">
            <a:avLst/>
          </a:prstGeom>
          <a:noFill/>
          <a:ln w="38100" cmpd="dbl">
            <a:solidFill>
              <a:srgbClr val="99CCFF"/>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altLang="ja-JP" sz="1100" dirty="0">
                <a:solidFill>
                  <a:schemeClr val="tx1"/>
                </a:solidFill>
                <a:latin typeface="+mn-ea"/>
              </a:rPr>
              <a:t>【</a:t>
            </a:r>
            <a:r>
              <a:rPr lang="ja-JP" altLang="en-US" sz="1100" dirty="0">
                <a:solidFill>
                  <a:schemeClr val="tx1"/>
                </a:solidFill>
                <a:latin typeface="+mn-ea"/>
              </a:rPr>
              <a:t>学習ターゲット</a:t>
            </a:r>
            <a:r>
              <a:rPr lang="en-US" altLang="ja-JP" sz="1100" dirty="0">
                <a:solidFill>
                  <a:schemeClr val="tx1"/>
                </a:solidFill>
                <a:latin typeface="+mn-ea"/>
              </a:rPr>
              <a:t>】</a:t>
            </a:r>
          </a:p>
          <a:p>
            <a:endParaRPr lang="en-US" altLang="ja-JP" sz="1200" dirty="0">
              <a:solidFill>
                <a:srgbClr val="FFC000"/>
              </a:solidFill>
              <a:latin typeface="+mn-ea"/>
            </a:endParaRPr>
          </a:p>
          <a:p>
            <a:r>
              <a:rPr lang="en-US" altLang="ja-JP" sz="1100" dirty="0">
                <a:solidFill>
                  <a:schemeClr val="tx1"/>
                </a:solidFill>
                <a:latin typeface="+mn-ea"/>
              </a:rPr>
              <a:t>【</a:t>
            </a:r>
            <a:r>
              <a:rPr lang="ja-JP" altLang="en-US" sz="1100" dirty="0">
                <a:solidFill>
                  <a:schemeClr val="tx1"/>
                </a:solidFill>
                <a:latin typeface="+mn-ea"/>
              </a:rPr>
              <a:t>目指すべき成果</a:t>
            </a:r>
            <a:r>
              <a:rPr lang="en-US" altLang="ja-JP" sz="1100" dirty="0">
                <a:solidFill>
                  <a:schemeClr val="tx1"/>
                </a:solidFill>
                <a:latin typeface="+mn-ea"/>
              </a:rPr>
              <a:t>】</a:t>
            </a: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p:txBody>
      </p:sp>
      <p:sp>
        <p:nvSpPr>
          <p:cNvPr id="17" name="正方形/長方形 16"/>
          <p:cNvSpPr/>
          <p:nvPr/>
        </p:nvSpPr>
        <p:spPr>
          <a:xfrm>
            <a:off x="53464" y="1368583"/>
            <a:ext cx="1170000" cy="432048"/>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latin typeface="+mj-ea"/>
                <a:ea typeface="+mj-ea"/>
              </a:rPr>
              <a:t>所要経費</a:t>
            </a:r>
            <a:endParaRPr kumimoji="1" lang="ja-JP" altLang="en-US" dirty="0">
              <a:latin typeface="+mj-ea"/>
              <a:ea typeface="+mj-ea"/>
            </a:endParaRPr>
          </a:p>
        </p:txBody>
      </p:sp>
      <p:sp>
        <p:nvSpPr>
          <p:cNvPr id="18" name="正方形/長方形 17"/>
          <p:cNvSpPr/>
          <p:nvPr/>
        </p:nvSpPr>
        <p:spPr>
          <a:xfrm>
            <a:off x="1269854" y="1378108"/>
            <a:ext cx="8570768" cy="432000"/>
          </a:xfrm>
          <a:prstGeom prst="rect">
            <a:avLst/>
          </a:prstGeom>
          <a:noFill/>
          <a:ln w="38100" cmpd="dbl">
            <a:solidFill>
              <a:srgbClr val="99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rgbClr val="FFC000"/>
                </a:solidFill>
                <a:latin typeface="+mn-ea"/>
              </a:rPr>
              <a:t>１２，３４５</a:t>
            </a:r>
            <a:r>
              <a:rPr lang="ja-JP" altLang="en-US" sz="1400" dirty="0">
                <a:solidFill>
                  <a:schemeClr val="tx1"/>
                </a:solidFill>
                <a:latin typeface="+mn-ea"/>
              </a:rPr>
              <a:t>千円</a:t>
            </a:r>
            <a:r>
              <a:rPr lang="ja-JP" altLang="en-US" sz="800" dirty="0">
                <a:solidFill>
                  <a:srgbClr val="FFC000"/>
                </a:solidFill>
                <a:latin typeface="+mn-ea"/>
              </a:rPr>
              <a:t>（提案年度の所要経費のみ記載）</a:t>
            </a:r>
            <a:r>
              <a:rPr lang="ja-JP" altLang="en-US" sz="1000" dirty="0">
                <a:solidFill>
                  <a:srgbClr val="FFC000"/>
                </a:solidFill>
                <a:latin typeface="+mn-ea"/>
              </a:rPr>
              <a:t>（</a:t>
            </a:r>
            <a:r>
              <a:rPr lang="en-US" altLang="ja-JP" sz="1000" dirty="0">
                <a:solidFill>
                  <a:srgbClr val="FFC000"/>
                </a:solidFill>
                <a:latin typeface="+mn-ea"/>
              </a:rPr>
              <a:t>MS</a:t>
            </a:r>
            <a:r>
              <a:rPr lang="ja-JP" altLang="en-US" sz="1000" dirty="0">
                <a:solidFill>
                  <a:srgbClr val="FFC000"/>
                </a:solidFill>
                <a:latin typeface="+mn-ea"/>
              </a:rPr>
              <a:t>ｺﾞｼｯｸ </a:t>
            </a:r>
            <a:r>
              <a:rPr lang="en-US" altLang="ja-JP" sz="1000" dirty="0">
                <a:solidFill>
                  <a:srgbClr val="FFC000"/>
                </a:solidFill>
                <a:latin typeface="+mn-ea"/>
              </a:rPr>
              <a:t>or </a:t>
            </a:r>
            <a:r>
              <a:rPr lang="ja-JP" altLang="en-US" sz="1000" dirty="0">
                <a:solidFill>
                  <a:srgbClr val="FFC000"/>
                </a:solidFill>
                <a:latin typeface="+mn-ea"/>
              </a:rPr>
              <a:t>ﾒｲﾘｵ　１４ポイント</a:t>
            </a:r>
            <a:r>
              <a:rPr kumimoji="1" lang="ja-JP" altLang="en-US" sz="1000" dirty="0">
                <a:solidFill>
                  <a:srgbClr val="FFC000"/>
                </a:solidFill>
                <a:latin typeface="+mn-ea"/>
              </a:rPr>
              <a:t>）　</a:t>
            </a:r>
            <a:r>
              <a:rPr kumimoji="1" lang="en-US" altLang="ja-JP" sz="1000" dirty="0">
                <a:solidFill>
                  <a:srgbClr val="FFC000"/>
                </a:solidFill>
                <a:latin typeface="+mn-ea"/>
              </a:rPr>
              <a:t>※</a:t>
            </a:r>
            <a:r>
              <a:rPr kumimoji="1" lang="ja-JP" altLang="en-US" sz="1000" dirty="0">
                <a:solidFill>
                  <a:srgbClr val="FFC000"/>
                </a:solidFill>
                <a:latin typeface="+mn-ea"/>
              </a:rPr>
              <a:t>千円未満切捨て</a:t>
            </a:r>
            <a:endParaRPr kumimoji="1" lang="ja-JP" altLang="en-US" sz="1050" dirty="0">
              <a:solidFill>
                <a:srgbClr val="FFC000"/>
              </a:solidFill>
              <a:latin typeface="+mn-ea"/>
            </a:endParaRPr>
          </a:p>
        </p:txBody>
      </p:sp>
      <p:cxnSp>
        <p:nvCxnSpPr>
          <p:cNvPr id="9" name="直線矢印コネクタ 8"/>
          <p:cNvCxnSpPr/>
          <p:nvPr/>
        </p:nvCxnSpPr>
        <p:spPr>
          <a:xfrm flipH="1">
            <a:off x="8300598" y="-304458"/>
            <a:ext cx="77155" cy="269240"/>
          </a:xfrm>
          <a:prstGeom prst="straightConnector1">
            <a:avLst/>
          </a:prstGeom>
          <a:ln>
            <a:solidFill>
              <a:srgbClr val="FFC000"/>
            </a:solidFill>
            <a:tailEnd type="arrow"/>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8519581" y="0"/>
            <a:ext cx="1465448" cy="261610"/>
          </a:xfrm>
          <a:prstGeom prst="rect">
            <a:avLst/>
          </a:prstGeom>
          <a:noFill/>
        </p:spPr>
        <p:txBody>
          <a:bodyPr wrap="square" rtlCol="0">
            <a:spAutoFit/>
          </a:bodyPr>
          <a:lstStyle/>
          <a:p>
            <a:pPr algn="ctr"/>
            <a:r>
              <a:rPr lang="en-US" altLang="ja-JP" sz="1100" b="1" dirty="0">
                <a:solidFill>
                  <a:schemeClr val="bg1"/>
                </a:solidFill>
              </a:rPr>
              <a:t>【</a:t>
            </a:r>
            <a:r>
              <a:rPr kumimoji="1" lang="ja-JP" altLang="en-US" sz="1100" b="1" dirty="0">
                <a:solidFill>
                  <a:schemeClr val="bg1"/>
                </a:solidFill>
              </a:rPr>
              <a:t>様式１－２</a:t>
            </a:r>
            <a:r>
              <a:rPr kumimoji="1" lang="en-US" altLang="ja-JP" sz="1100" b="1" dirty="0">
                <a:solidFill>
                  <a:schemeClr val="bg1"/>
                </a:solidFill>
              </a:rPr>
              <a:t>】</a:t>
            </a:r>
            <a:endParaRPr kumimoji="1" lang="ja-JP" altLang="en-US" sz="1100" b="1" dirty="0">
              <a:solidFill>
                <a:schemeClr val="bg1"/>
              </a:solidFill>
            </a:endParaRPr>
          </a:p>
        </p:txBody>
      </p:sp>
      <p:sp>
        <p:nvSpPr>
          <p:cNvPr id="25" name="テキスト ボックス 24"/>
          <p:cNvSpPr txBox="1"/>
          <p:nvPr/>
        </p:nvSpPr>
        <p:spPr>
          <a:xfrm>
            <a:off x="-23261" y="-6807"/>
            <a:ext cx="8690172" cy="307777"/>
          </a:xfrm>
          <a:prstGeom prst="rect">
            <a:avLst/>
          </a:prstGeom>
          <a:noFill/>
        </p:spPr>
        <p:txBody>
          <a:bodyPr wrap="square" rtlCol="0">
            <a:spAutoFit/>
          </a:bodyPr>
          <a:lstStyle/>
          <a:p>
            <a:pPr algn="ctr"/>
            <a:r>
              <a:rPr kumimoji="1" lang="ja-JP" altLang="en-US" sz="1400" spc="-120" dirty="0">
                <a:solidFill>
                  <a:schemeClr val="bg1"/>
                </a:solidFill>
                <a:latin typeface="+mj-ea"/>
                <a:ea typeface="+mj-ea"/>
              </a:rPr>
              <a:t>令和○○年度「専修学校による地域産業中核的人材養成事業」企画提案書</a:t>
            </a:r>
            <a:r>
              <a:rPr kumimoji="1" lang="ja-JP" altLang="en-US" sz="1200" spc="-120" dirty="0">
                <a:solidFill>
                  <a:schemeClr val="bg1"/>
                </a:solidFill>
                <a:latin typeface="+mj-ea"/>
                <a:ea typeface="+mj-ea"/>
              </a:rPr>
              <a:t>（</a:t>
            </a:r>
            <a:r>
              <a:rPr kumimoji="1" lang="ja-JP" altLang="en-US" sz="1200" spc="-160" dirty="0">
                <a:solidFill>
                  <a:schemeClr val="bg1"/>
                </a:solidFill>
                <a:latin typeface="+mj-ea"/>
                <a:ea typeface="+mj-ea"/>
              </a:rPr>
              <a:t>学びのセーフティーネット機能の充実強化</a:t>
            </a:r>
            <a:r>
              <a:rPr kumimoji="1" lang="ja-JP" altLang="en-US" sz="1200" spc="-120" dirty="0">
                <a:solidFill>
                  <a:schemeClr val="bg1"/>
                </a:solidFill>
                <a:latin typeface="+mj-ea"/>
                <a:ea typeface="+mj-ea"/>
              </a:rPr>
              <a:t>）</a:t>
            </a:r>
            <a:r>
              <a:rPr kumimoji="1" lang="en-US" altLang="ja-JP" sz="1100" spc="-120" dirty="0">
                <a:solidFill>
                  <a:schemeClr val="bg1"/>
                </a:solidFill>
                <a:latin typeface="+mj-ea"/>
                <a:ea typeface="+mj-ea"/>
              </a:rPr>
              <a:t>(</a:t>
            </a:r>
            <a:fld id="{0EE4526C-0D6F-435F-B1C3-7E3703E9C6D2}" type="slidenum">
              <a:rPr lang="en-US" altLang="ja-JP" sz="1100" spc="-120" smtClean="0">
                <a:solidFill>
                  <a:schemeClr val="bg1"/>
                </a:solidFill>
                <a:latin typeface="+mj-ea"/>
                <a:ea typeface="+mj-ea"/>
              </a:rPr>
              <a:t>1</a:t>
            </a:fld>
            <a:r>
              <a:rPr lang="en-US" altLang="ja-JP" sz="1100" spc="-120" dirty="0">
                <a:solidFill>
                  <a:schemeClr val="bg1"/>
                </a:solidFill>
                <a:latin typeface="+mj-ea"/>
                <a:ea typeface="+mj-ea"/>
              </a:rPr>
              <a:t>/17</a:t>
            </a:r>
            <a:r>
              <a:rPr kumimoji="1" lang="en-US" altLang="ja-JP" sz="1100" spc="-120" dirty="0">
                <a:solidFill>
                  <a:schemeClr val="bg1"/>
                </a:solidFill>
                <a:latin typeface="+mj-ea"/>
                <a:ea typeface="+mj-ea"/>
              </a:rPr>
              <a:t>)</a:t>
            </a:r>
            <a:endParaRPr kumimoji="1" lang="ja-JP" altLang="en-US" sz="1100" spc="-120" dirty="0">
              <a:solidFill>
                <a:schemeClr val="bg1"/>
              </a:solidFill>
              <a:latin typeface="+mj-ea"/>
              <a:ea typeface="+mj-ea"/>
            </a:endParaRPr>
          </a:p>
        </p:txBody>
      </p:sp>
      <p:sp>
        <p:nvSpPr>
          <p:cNvPr id="33" name="角丸四角形 6"/>
          <p:cNvSpPr/>
          <p:nvPr/>
        </p:nvSpPr>
        <p:spPr>
          <a:xfrm>
            <a:off x="87140" y="7101408"/>
            <a:ext cx="4891064" cy="1512167"/>
          </a:xfrm>
          <a:prstGeom prst="roundRect">
            <a:avLst/>
          </a:prstGeom>
          <a:solidFill>
            <a:schemeClr val="bg1"/>
          </a:solidFill>
          <a:ln w="31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900" dirty="0">
                <a:solidFill>
                  <a:srgbClr val="FFC000"/>
                </a:solidFill>
              </a:rPr>
              <a:t>【</a:t>
            </a:r>
            <a:r>
              <a:rPr lang="ja-JP" altLang="en-US" sz="900" dirty="0">
                <a:solidFill>
                  <a:srgbClr val="FFC000"/>
                </a:solidFill>
              </a:rPr>
              <a:t>モデルの対象者</a:t>
            </a:r>
            <a:r>
              <a:rPr lang="en-US" altLang="ja-JP" sz="900" dirty="0">
                <a:solidFill>
                  <a:srgbClr val="FFC000"/>
                </a:solidFill>
              </a:rPr>
              <a:t>】</a:t>
            </a:r>
            <a:r>
              <a:rPr lang="ja-JP" altLang="en-US" sz="900" dirty="0">
                <a:solidFill>
                  <a:srgbClr val="FFC000"/>
                </a:solidFill>
              </a:rPr>
              <a:t>には、本取組において、主にどのような者を対象とした学びのセーフティーネット機能の充実を目指すのか記載すること。</a:t>
            </a:r>
            <a:endParaRPr lang="en-US" altLang="ja-JP" sz="900" dirty="0">
              <a:solidFill>
                <a:srgbClr val="FFC000"/>
              </a:solidFill>
            </a:endParaRPr>
          </a:p>
          <a:p>
            <a:r>
              <a:rPr lang="ja-JP" altLang="en-US" sz="900" dirty="0">
                <a:solidFill>
                  <a:srgbClr val="FFC000"/>
                </a:solidFill>
              </a:rPr>
              <a:t>　</a:t>
            </a:r>
            <a:r>
              <a:rPr lang="en-US" altLang="ja-JP" sz="900" dirty="0">
                <a:solidFill>
                  <a:srgbClr val="FFC000"/>
                </a:solidFill>
              </a:rPr>
              <a:t>Ex)</a:t>
            </a:r>
            <a:r>
              <a:rPr lang="ja-JP" altLang="en-US" sz="900" dirty="0">
                <a:solidFill>
                  <a:srgbClr val="FFC000"/>
                </a:solidFill>
              </a:rPr>
              <a:t>発達障害、不登校経験者　等</a:t>
            </a:r>
            <a:endParaRPr lang="en-US" altLang="ja-JP" sz="900" dirty="0">
              <a:solidFill>
                <a:srgbClr val="FFC000"/>
              </a:solidFill>
            </a:endParaRPr>
          </a:p>
          <a:p>
            <a:endParaRPr lang="en-US" altLang="ja-JP" sz="900" dirty="0">
              <a:solidFill>
                <a:srgbClr val="FFC000"/>
              </a:solidFill>
            </a:endParaRPr>
          </a:p>
          <a:p>
            <a:r>
              <a:rPr lang="en-US" altLang="ja-JP" sz="900" dirty="0">
                <a:solidFill>
                  <a:srgbClr val="FFC000"/>
                </a:solidFill>
              </a:rPr>
              <a:t>【</a:t>
            </a:r>
            <a:r>
              <a:rPr lang="ja-JP" altLang="en-US" sz="900" dirty="0">
                <a:solidFill>
                  <a:srgbClr val="FFC000"/>
                </a:solidFill>
              </a:rPr>
              <a:t>目指すべき成果</a:t>
            </a:r>
            <a:r>
              <a:rPr lang="en-US" altLang="ja-JP" sz="900" dirty="0">
                <a:solidFill>
                  <a:srgbClr val="FFC000"/>
                </a:solidFill>
              </a:rPr>
              <a:t>】</a:t>
            </a:r>
            <a:r>
              <a:rPr lang="ja-JP" altLang="en-US" sz="900" dirty="0">
                <a:solidFill>
                  <a:srgbClr val="FFC000"/>
                </a:solidFill>
              </a:rPr>
              <a:t>には、上記の対象者が本取組により開発されたモデル体制による教育を受けることで、どのような能力を身に付け、どのように自立につなげていくのか概要を記載すること。</a:t>
            </a:r>
            <a:endParaRPr lang="en-US" altLang="ja-JP" sz="900" dirty="0">
              <a:solidFill>
                <a:srgbClr val="FFC000"/>
              </a:solidFill>
            </a:endParaRPr>
          </a:p>
          <a:p>
            <a:endParaRPr lang="en-US" altLang="ja-JP" sz="900" b="1" dirty="0">
              <a:solidFill>
                <a:srgbClr val="FFC000"/>
              </a:solidFill>
            </a:endParaRPr>
          </a:p>
          <a:p>
            <a:r>
              <a:rPr lang="en-US" altLang="ja-JP" sz="900" b="1" dirty="0">
                <a:solidFill>
                  <a:srgbClr val="FFC000"/>
                </a:solidFill>
              </a:rPr>
              <a:t>【</a:t>
            </a:r>
            <a:r>
              <a:rPr lang="ja-JP" altLang="en-US" sz="900" b="1" dirty="0">
                <a:solidFill>
                  <a:srgbClr val="FFC000"/>
                </a:solidFill>
              </a:rPr>
              <a:t>高等専修学校の機能高度化に関する調査研究</a:t>
            </a:r>
            <a:r>
              <a:rPr lang="en-US" altLang="ja-JP" sz="900" b="1" dirty="0">
                <a:solidFill>
                  <a:srgbClr val="FFC000"/>
                </a:solidFill>
              </a:rPr>
              <a:t>】</a:t>
            </a:r>
            <a:r>
              <a:rPr lang="ja-JP" altLang="en-US" sz="900" b="1" dirty="0">
                <a:solidFill>
                  <a:srgbClr val="FFC000"/>
                </a:solidFill>
              </a:rPr>
              <a:t>に関する企画提案を行う場合は、本欄の記載は不要。</a:t>
            </a:r>
            <a:endParaRPr lang="en-US" altLang="ja-JP" sz="900" b="1" dirty="0">
              <a:solidFill>
                <a:srgbClr val="FFC000"/>
              </a:solidFill>
            </a:endParaRPr>
          </a:p>
        </p:txBody>
      </p:sp>
      <p:cxnSp>
        <p:nvCxnSpPr>
          <p:cNvPr id="34" name="直線矢印コネクタ 33"/>
          <p:cNvCxnSpPr>
            <a:cxnSpLocks/>
            <a:stCxn id="33" idx="0"/>
          </p:cNvCxnSpPr>
          <p:nvPr/>
        </p:nvCxnSpPr>
        <p:spPr>
          <a:xfrm flipV="1">
            <a:off x="2532672" y="6900319"/>
            <a:ext cx="8032" cy="201089"/>
          </a:xfrm>
          <a:prstGeom prst="straightConnector1">
            <a:avLst/>
          </a:prstGeom>
          <a:ln>
            <a:solidFill>
              <a:srgbClr val="FFC000"/>
            </a:solidFill>
            <a:tailEnd type="arrow"/>
          </a:ln>
        </p:spPr>
        <p:style>
          <a:lnRef idx="1">
            <a:schemeClr val="accent1"/>
          </a:lnRef>
          <a:fillRef idx="0">
            <a:schemeClr val="accent1"/>
          </a:fillRef>
          <a:effectRef idx="0">
            <a:schemeClr val="accent1"/>
          </a:effectRef>
          <a:fontRef idx="minor">
            <a:schemeClr val="tx1"/>
          </a:fontRef>
        </p:style>
      </p:cxnSp>
      <p:sp>
        <p:nvSpPr>
          <p:cNvPr id="31" name="角丸四角形 6"/>
          <p:cNvSpPr/>
          <p:nvPr/>
        </p:nvSpPr>
        <p:spPr>
          <a:xfrm>
            <a:off x="6829580" y="-749979"/>
            <a:ext cx="3812052" cy="445521"/>
          </a:xfrm>
          <a:prstGeom prst="roundRect">
            <a:avLst/>
          </a:prstGeom>
          <a:solidFill>
            <a:schemeClr val="bg1"/>
          </a:solidFill>
          <a:ln w="31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900" dirty="0">
                <a:solidFill>
                  <a:srgbClr val="FFC000"/>
                </a:solidFill>
              </a:rPr>
              <a:t>※</a:t>
            </a:r>
            <a:r>
              <a:rPr lang="ja-JP" altLang="en-US" sz="900" dirty="0">
                <a:solidFill>
                  <a:srgbClr val="FFC000"/>
                </a:solidFill>
              </a:rPr>
              <a:t>「当該ページ／全体ページ数」を記載すること（以下同じ）</a:t>
            </a:r>
            <a:endParaRPr lang="en-US" altLang="ja-JP" sz="900" dirty="0">
              <a:solidFill>
                <a:srgbClr val="FFC000"/>
              </a:solidFill>
            </a:endParaRPr>
          </a:p>
          <a:p>
            <a:r>
              <a:rPr lang="ja-JP" altLang="en-US" sz="900" dirty="0">
                <a:solidFill>
                  <a:srgbClr val="FFC000"/>
                </a:solidFill>
              </a:rPr>
              <a:t>　（当該ページ数は自動的に入力されます。</a:t>
            </a:r>
            <a:endParaRPr lang="en-US" altLang="ja-JP" sz="900" dirty="0">
              <a:solidFill>
                <a:srgbClr val="FFC000"/>
              </a:solidFill>
            </a:endParaRPr>
          </a:p>
          <a:p>
            <a:r>
              <a:rPr lang="ja-JP" altLang="en-US" sz="900" dirty="0">
                <a:solidFill>
                  <a:srgbClr val="FFC000"/>
                </a:solidFill>
              </a:rPr>
              <a:t>　全体ページは置換機能で変換すれば一括で変更できます）</a:t>
            </a:r>
          </a:p>
        </p:txBody>
      </p:sp>
      <p:sp>
        <p:nvSpPr>
          <p:cNvPr id="22" name="角丸四角形 5">
            <a:extLst>
              <a:ext uri="{FF2B5EF4-FFF2-40B4-BE49-F238E27FC236}">
                <a16:creationId xmlns:a16="http://schemas.microsoft.com/office/drawing/2014/main" id="{4413DC8C-EBDD-47DF-9AD5-65D5CD050F4C}"/>
              </a:ext>
            </a:extLst>
          </p:cNvPr>
          <p:cNvSpPr/>
          <p:nvPr/>
        </p:nvSpPr>
        <p:spPr>
          <a:xfrm>
            <a:off x="5156612" y="1882754"/>
            <a:ext cx="2759807" cy="288000"/>
          </a:xfrm>
          <a:prstGeom prst="round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400" dirty="0">
                <a:solidFill>
                  <a:schemeClr val="bg1">
                    <a:lumMod val="50000"/>
                  </a:schemeClr>
                </a:solidFill>
                <a:latin typeface="+mj-ea"/>
                <a:ea typeface="+mj-ea"/>
              </a:rPr>
              <a:t>事業実施体制イメージ</a:t>
            </a:r>
          </a:p>
        </p:txBody>
      </p:sp>
      <p:sp>
        <p:nvSpPr>
          <p:cNvPr id="27" name="正方形/長方形 26">
            <a:extLst>
              <a:ext uri="{FF2B5EF4-FFF2-40B4-BE49-F238E27FC236}">
                <a16:creationId xmlns:a16="http://schemas.microsoft.com/office/drawing/2014/main" id="{818C07A4-9484-4E93-B500-5878800360DC}"/>
              </a:ext>
            </a:extLst>
          </p:cNvPr>
          <p:cNvSpPr/>
          <p:nvPr/>
        </p:nvSpPr>
        <p:spPr>
          <a:xfrm>
            <a:off x="5156394" y="2243400"/>
            <a:ext cx="4684228" cy="4576500"/>
          </a:xfrm>
          <a:prstGeom prst="rect">
            <a:avLst/>
          </a:prstGeom>
          <a:noFill/>
          <a:ln w="38100" cmpd="dbl">
            <a:solidFill>
              <a:srgbClr val="99CCFF"/>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ja-JP" altLang="en-US" sz="1200" dirty="0">
              <a:solidFill>
                <a:srgbClr val="FFC000"/>
              </a:solidFill>
              <a:latin typeface="+mn-ea"/>
            </a:endParaRPr>
          </a:p>
          <a:p>
            <a:r>
              <a:rPr lang="ja-JP" altLang="en-US" sz="1200" dirty="0">
                <a:solidFill>
                  <a:srgbClr val="FFC000"/>
                </a:solidFill>
                <a:latin typeface="+mn-ea"/>
              </a:rPr>
              <a:t>▼様式自由</a:t>
            </a:r>
          </a:p>
          <a:p>
            <a:endParaRPr lang="ja-JP" altLang="en-US" sz="1200" dirty="0">
              <a:solidFill>
                <a:srgbClr val="FFC000"/>
              </a:solidFill>
              <a:latin typeface="+mn-ea"/>
            </a:endParaRPr>
          </a:p>
          <a:p>
            <a:r>
              <a:rPr lang="ja-JP" altLang="en-US" sz="1200" dirty="0">
                <a:solidFill>
                  <a:srgbClr val="FFC000"/>
                </a:solidFill>
                <a:latin typeface="+mn-ea"/>
              </a:rPr>
              <a:t>▼事業を推進するために構築する体制を記載すること。</a:t>
            </a:r>
          </a:p>
          <a:p>
            <a:endParaRPr lang="ja-JP" altLang="en-US" sz="1200" dirty="0">
              <a:solidFill>
                <a:srgbClr val="FFC000"/>
              </a:solidFill>
              <a:latin typeface="+mn-ea"/>
            </a:endParaRPr>
          </a:p>
          <a:p>
            <a:r>
              <a:rPr lang="ja-JP" altLang="en-US" sz="1200" dirty="0">
                <a:solidFill>
                  <a:srgbClr val="FFC000"/>
                </a:solidFill>
                <a:latin typeface="+mn-ea"/>
              </a:rPr>
              <a:t>▼記載する文字は、</a:t>
            </a:r>
            <a:r>
              <a:rPr lang="en-US" altLang="ja-JP" sz="1200" dirty="0">
                <a:solidFill>
                  <a:srgbClr val="FFC000"/>
                </a:solidFill>
                <a:latin typeface="+mn-ea"/>
              </a:rPr>
              <a:t>MS</a:t>
            </a:r>
            <a:r>
              <a:rPr lang="ja-JP" altLang="en-US" sz="1200" dirty="0">
                <a:solidFill>
                  <a:srgbClr val="FFC000"/>
                </a:solidFill>
                <a:latin typeface="+mn-ea"/>
              </a:rPr>
              <a:t>ｺﾞｼｯｸ </a:t>
            </a:r>
            <a:r>
              <a:rPr lang="en-US" altLang="ja-JP" sz="1200" dirty="0">
                <a:solidFill>
                  <a:srgbClr val="FFC000"/>
                </a:solidFill>
                <a:latin typeface="+mn-ea"/>
              </a:rPr>
              <a:t>or </a:t>
            </a:r>
            <a:r>
              <a:rPr lang="ja-JP" altLang="en-US" sz="1200" dirty="0">
                <a:solidFill>
                  <a:srgbClr val="FFC000"/>
                </a:solidFill>
                <a:latin typeface="+mn-ea"/>
              </a:rPr>
              <a:t>ﾒｲﾘｵ　１１ポイント以上とすること。（一部の文字がどうしても枠に入りきらない場合にはポイントを調整しても構わないが、極端に小さくならないようにすること）</a:t>
            </a: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p:txBody>
      </p:sp>
    </p:spTree>
    <p:extLst>
      <p:ext uri="{BB962C8B-B14F-4D97-AF65-F5344CB8AC3E}">
        <p14:creationId xmlns:p14="http://schemas.microsoft.com/office/powerpoint/2010/main" val="39550128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9" y="409997"/>
            <a:ext cx="3988557" cy="288000"/>
          </a:xfrm>
          <a:prstGeom prst="round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sz="1400" dirty="0">
                <a:solidFill>
                  <a:schemeClr val="bg1">
                    <a:lumMod val="50000"/>
                  </a:schemeClr>
                </a:solidFill>
                <a:latin typeface="+mj-ea"/>
                <a:ea typeface="+mj-ea"/>
              </a:rPr>
              <a:t>開発するモデル／調査結果の検証について</a:t>
            </a:r>
          </a:p>
        </p:txBody>
      </p:sp>
      <p:sp>
        <p:nvSpPr>
          <p:cNvPr id="8" name="テキスト ボックス 7"/>
          <p:cNvSpPr txBox="1"/>
          <p:nvPr/>
        </p:nvSpPr>
        <p:spPr>
          <a:xfrm>
            <a:off x="733312" y="1772816"/>
            <a:ext cx="8280000" cy="3231654"/>
          </a:xfrm>
          <a:prstGeom prst="rect">
            <a:avLst/>
          </a:prstGeom>
          <a:noFill/>
          <a:ln>
            <a:solidFill>
              <a:schemeClr val="tx2">
                <a:lumMod val="40000"/>
                <a:lumOff val="60000"/>
              </a:schemeClr>
            </a:solidFill>
            <a:prstDash val="dash"/>
          </a:ln>
        </p:spPr>
        <p:txBody>
          <a:bodyPr wrap="square" rtlCol="0">
            <a:spAutoFit/>
          </a:bodyPr>
          <a:lstStyle/>
          <a:p>
            <a:r>
              <a:rPr lang="ja-JP" altLang="en-US" sz="1200" dirty="0">
                <a:solidFill>
                  <a:srgbClr val="FFC000"/>
                </a:solidFill>
              </a:rPr>
              <a:t>▼様式自由</a:t>
            </a:r>
            <a:endParaRPr lang="en-US" altLang="ja-JP" sz="1200" dirty="0">
              <a:solidFill>
                <a:srgbClr val="FFC000"/>
              </a:solidFill>
            </a:endParaRPr>
          </a:p>
          <a:p>
            <a:pPr marL="180975" indent="-180975"/>
            <a:endParaRPr lang="en-US" altLang="ja-JP" sz="1200" dirty="0">
              <a:solidFill>
                <a:srgbClr val="FFC000"/>
              </a:solidFill>
            </a:endParaRPr>
          </a:p>
          <a:p>
            <a:pPr marL="180975" indent="-180975"/>
            <a:r>
              <a:rPr lang="ja-JP" altLang="en-US" sz="1200" dirty="0">
                <a:solidFill>
                  <a:srgbClr val="FFC000"/>
                </a:solidFill>
              </a:rPr>
              <a:t>▼構築しようとしているモデルの効果を検証するに当たって、実証講座の受講者からの評価、並びにモデルの開発に携わった企業・業界団体等又は第三者である企業・団体等からの評価をどのようにとりこむ体制となっているかを、具体的に記載すること。その際、具体的にどのような観点から、どのようなデータを取ることにより、モデルの効果に関する評価が可能になるかを併せて記載すること。</a:t>
            </a:r>
            <a:endParaRPr lang="en-US" altLang="ja-JP" sz="1200" dirty="0">
              <a:solidFill>
                <a:srgbClr val="FFC000"/>
              </a:solidFill>
            </a:endParaRPr>
          </a:p>
          <a:p>
            <a:pPr marL="180975" indent="-180975"/>
            <a:r>
              <a:rPr lang="ja-JP" altLang="en-US" sz="1200" dirty="0">
                <a:solidFill>
                  <a:srgbClr val="FFC000"/>
                </a:solidFill>
              </a:rPr>
              <a:t>　　</a:t>
            </a:r>
            <a:endParaRPr lang="en-US" altLang="ja-JP" sz="1200" dirty="0">
              <a:solidFill>
                <a:srgbClr val="FFC000"/>
              </a:solidFill>
            </a:endParaRPr>
          </a:p>
          <a:p>
            <a:pPr marL="180975" indent="-180975"/>
            <a:r>
              <a:rPr lang="ja-JP" altLang="en-US" sz="1200" dirty="0">
                <a:solidFill>
                  <a:srgbClr val="FFC000"/>
                </a:solidFill>
              </a:rPr>
              <a:t>▼検証に当たっては、「満足した」や「ためになった」など受講者の主観的なものにならないよう注意し、達成度評価基準など根拠となる指標に基づく評価を活用することなどにより、客観的なデータに基づいて構築しようとしているモデルの有効性を示せるような取組とすること。</a:t>
            </a:r>
            <a:endParaRPr lang="en-US" altLang="ja-JP" sz="1200" dirty="0">
              <a:solidFill>
                <a:srgbClr val="FFC000"/>
              </a:solidFill>
            </a:endParaRPr>
          </a:p>
          <a:p>
            <a:pPr marL="180975" indent="-180975"/>
            <a:endParaRPr lang="en-US" altLang="ja-JP" sz="1200" dirty="0">
              <a:solidFill>
                <a:srgbClr val="FFC000"/>
              </a:solidFill>
              <a:latin typeface="+mn-ea"/>
            </a:endParaRPr>
          </a:p>
          <a:p>
            <a:pPr marL="92075" indent="-92075"/>
            <a:r>
              <a:rPr lang="ja-JP" altLang="en-US" sz="1200" dirty="0">
                <a:solidFill>
                  <a:srgbClr val="FFC000"/>
                </a:solidFill>
                <a:latin typeface="+mn-ea"/>
              </a:rPr>
              <a:t>▼記載する文字は、</a:t>
            </a:r>
            <a:r>
              <a:rPr lang="en-US" altLang="ja-JP" sz="1200" dirty="0">
                <a:solidFill>
                  <a:srgbClr val="FFC000"/>
                </a:solidFill>
                <a:latin typeface="+mn-ea"/>
              </a:rPr>
              <a:t>MS</a:t>
            </a:r>
            <a:r>
              <a:rPr lang="ja-JP" altLang="en-US" sz="1200" dirty="0">
                <a:solidFill>
                  <a:srgbClr val="FFC000"/>
                </a:solidFill>
                <a:latin typeface="+mn-ea"/>
              </a:rPr>
              <a:t>ｺﾞｼｯｸ </a:t>
            </a:r>
            <a:r>
              <a:rPr lang="en-US" altLang="ja-JP" sz="1200" dirty="0">
                <a:solidFill>
                  <a:srgbClr val="FFC000"/>
                </a:solidFill>
                <a:latin typeface="+mn-ea"/>
              </a:rPr>
              <a:t>or </a:t>
            </a:r>
            <a:r>
              <a:rPr lang="ja-JP" altLang="en-US" sz="1200" dirty="0">
                <a:solidFill>
                  <a:srgbClr val="FFC000"/>
                </a:solidFill>
                <a:latin typeface="+mn-ea"/>
              </a:rPr>
              <a:t>ﾒｲﾘｵ　１１ポイント以上とすること。（一部の文字がどうしても枠に入りきらない場合にはポイントを調整しても構わないが、極端に小さくならないようにすること）</a:t>
            </a:r>
            <a:endParaRPr lang="en-US" altLang="ja-JP" sz="1200" dirty="0">
              <a:solidFill>
                <a:srgbClr val="FFC000"/>
              </a:solidFill>
              <a:latin typeface="+mn-ea"/>
            </a:endParaRPr>
          </a:p>
          <a:p>
            <a:pPr marL="92075" indent="-92075"/>
            <a:endParaRPr lang="en-US" altLang="ja-JP" sz="1200" dirty="0">
              <a:solidFill>
                <a:srgbClr val="FFC000"/>
              </a:solidFill>
              <a:latin typeface="+mn-ea"/>
            </a:endParaRPr>
          </a:p>
          <a:p>
            <a:r>
              <a:rPr lang="en-US" altLang="ja-JP" sz="1200" b="1" dirty="0">
                <a:solidFill>
                  <a:srgbClr val="FFC000"/>
                </a:solidFill>
                <a:latin typeface="+mn-ea"/>
              </a:rPr>
              <a:t>※</a:t>
            </a:r>
            <a:r>
              <a:rPr lang="ja-JP" altLang="en-US" sz="1200" b="1" dirty="0">
                <a:solidFill>
                  <a:srgbClr val="FFC000"/>
                </a:solidFill>
                <a:latin typeface="+mn-ea"/>
              </a:rPr>
              <a:t>企画提案を行う事業メニュー（「高等専修学校と外部とのネットワーク化の推進及び卒業後の「自立」につながる効果的な教育実践の推進」または「高等専修学校の機能高度化に関する調査研究」）に応じて見出しを修正（「開発するモデル」あるいは「調査結果」のいずれか一方のみを残す）し、必要な内容を記載すること。</a:t>
            </a:r>
            <a:endParaRPr lang="ja-JP" altLang="en-US" sz="1200" dirty="0">
              <a:solidFill>
                <a:srgbClr val="FFC000"/>
              </a:solidFill>
              <a:latin typeface="ＭＳ ゴシック" panose="020B0609070205080204" pitchFamily="49" charset="-128"/>
              <a:ea typeface="ＭＳ ゴシック" panose="020B0609070205080204" pitchFamily="49" charset="-128"/>
            </a:endParaRPr>
          </a:p>
        </p:txBody>
      </p:sp>
      <p:grpSp>
        <p:nvGrpSpPr>
          <p:cNvPr id="9" name="グループ化 8">
            <a:extLst>
              <a:ext uri="{FF2B5EF4-FFF2-40B4-BE49-F238E27FC236}">
                <a16:creationId xmlns:a16="http://schemas.microsoft.com/office/drawing/2014/main" id="{996FBD3A-0F0C-4361-846E-D4FD89273608}"/>
              </a:ext>
            </a:extLst>
          </p:cNvPr>
          <p:cNvGrpSpPr/>
          <p:nvPr/>
        </p:nvGrpSpPr>
        <p:grpSpPr>
          <a:xfrm>
            <a:off x="0" y="-6807"/>
            <a:ext cx="9906000" cy="307777"/>
            <a:chOff x="0" y="-6807"/>
            <a:chExt cx="9906000" cy="307777"/>
          </a:xfrm>
        </p:grpSpPr>
        <p:sp>
          <p:nvSpPr>
            <p:cNvPr id="10" name="正方形/長方形 9">
              <a:extLst>
                <a:ext uri="{FF2B5EF4-FFF2-40B4-BE49-F238E27FC236}">
                  <a16:creationId xmlns:a16="http://schemas.microsoft.com/office/drawing/2014/main" id="{BF8F972A-23E1-4017-99F6-B5FAB0FFB83E}"/>
                </a:ext>
              </a:extLst>
            </p:cNvPr>
            <p:cNvSpPr/>
            <p:nvPr/>
          </p:nvSpPr>
          <p:spPr>
            <a:xfrm>
              <a:off x="0" y="0"/>
              <a:ext cx="9906000" cy="26064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dirty="0">
                <a:solidFill>
                  <a:prstClr val="white"/>
                </a:solidFill>
              </a:endParaRPr>
            </a:p>
          </p:txBody>
        </p:sp>
        <p:sp>
          <p:nvSpPr>
            <p:cNvPr id="11" name="テキスト ボックス 10">
              <a:extLst>
                <a:ext uri="{FF2B5EF4-FFF2-40B4-BE49-F238E27FC236}">
                  <a16:creationId xmlns:a16="http://schemas.microsoft.com/office/drawing/2014/main" id="{3C144725-A4E7-4654-848D-F927F7DB298C}"/>
                </a:ext>
              </a:extLst>
            </p:cNvPr>
            <p:cNvSpPr txBox="1"/>
            <p:nvPr/>
          </p:nvSpPr>
          <p:spPr>
            <a:xfrm>
              <a:off x="0" y="-6807"/>
              <a:ext cx="9905999" cy="307777"/>
            </a:xfrm>
            <a:prstGeom prst="rect">
              <a:avLst/>
            </a:prstGeom>
            <a:noFill/>
          </p:spPr>
          <p:txBody>
            <a:bodyPr wrap="square" rtlCol="0">
              <a:spAutoFit/>
            </a:bodyPr>
            <a:lstStyle/>
            <a:p>
              <a:pPr algn="ctr"/>
              <a:r>
                <a:rPr lang="ja-JP" altLang="en-US" sz="1400" spc="-120" dirty="0">
                  <a:solidFill>
                    <a:schemeClr val="bg1"/>
                  </a:solidFill>
                  <a:latin typeface="+mj-ea"/>
                </a:rPr>
                <a:t>令和○○年度</a:t>
              </a:r>
              <a:r>
                <a:rPr kumimoji="1" lang="ja-JP" altLang="en-US" sz="1400" spc="-120" dirty="0">
                  <a:solidFill>
                    <a:schemeClr val="bg1"/>
                  </a:solidFill>
                  <a:latin typeface="+mj-ea"/>
                  <a:ea typeface="+mj-ea"/>
                </a:rPr>
                <a:t>「専修学校による地域産業中核的人材養成事業」企画提案書</a:t>
              </a:r>
              <a:r>
                <a:rPr kumimoji="1" lang="ja-JP" altLang="en-US" sz="1200" spc="-120" dirty="0">
                  <a:solidFill>
                    <a:schemeClr val="bg1"/>
                  </a:solidFill>
                  <a:latin typeface="+mj-ea"/>
                  <a:ea typeface="+mj-ea"/>
                </a:rPr>
                <a:t>（</a:t>
              </a:r>
              <a:r>
                <a:rPr kumimoji="1" lang="ja-JP" altLang="en-US" sz="1200" spc="-160" dirty="0">
                  <a:solidFill>
                    <a:schemeClr val="bg1"/>
                  </a:solidFill>
                  <a:latin typeface="+mj-ea"/>
                  <a:ea typeface="+mj-ea"/>
                </a:rPr>
                <a:t>学びのセーフティーネット機能の充実強化</a:t>
              </a:r>
              <a:r>
                <a:rPr kumimoji="1" lang="ja-JP" altLang="en-US" sz="1200" spc="-120" dirty="0">
                  <a:solidFill>
                    <a:schemeClr val="bg1"/>
                  </a:solidFill>
                  <a:latin typeface="+mj-ea"/>
                  <a:ea typeface="+mj-ea"/>
                </a:rPr>
                <a:t>）</a:t>
              </a:r>
              <a:r>
                <a:rPr kumimoji="1" lang="en-US" altLang="ja-JP" sz="1100" spc="-120" dirty="0">
                  <a:solidFill>
                    <a:schemeClr val="bg1"/>
                  </a:solidFill>
                  <a:latin typeface="+mj-ea"/>
                  <a:ea typeface="+mj-ea"/>
                </a:rPr>
                <a:t>(</a:t>
              </a:r>
              <a:fld id="{0EE4526C-0D6F-435F-B1C3-7E3703E9C6D2}" type="slidenum">
                <a:rPr lang="en-US" altLang="ja-JP" sz="1100" spc="-120" smtClean="0">
                  <a:solidFill>
                    <a:schemeClr val="bg1"/>
                  </a:solidFill>
                  <a:latin typeface="+mj-ea"/>
                  <a:ea typeface="+mj-ea"/>
                </a:rPr>
                <a:t>10</a:t>
              </a:fld>
              <a:r>
                <a:rPr lang="en-US" altLang="ja-JP" sz="1100" spc="-120" dirty="0">
                  <a:solidFill>
                    <a:schemeClr val="bg1"/>
                  </a:solidFill>
                  <a:latin typeface="+mj-ea"/>
                  <a:ea typeface="+mj-ea"/>
                </a:rPr>
                <a:t>/17</a:t>
              </a:r>
              <a:r>
                <a:rPr kumimoji="1" lang="en-US" altLang="ja-JP" sz="1100" spc="-120" dirty="0">
                  <a:solidFill>
                    <a:schemeClr val="bg1"/>
                  </a:solidFill>
                  <a:latin typeface="+mj-ea"/>
                  <a:ea typeface="+mj-ea"/>
                </a:rPr>
                <a:t>)</a:t>
              </a:r>
              <a:endParaRPr kumimoji="1" lang="ja-JP" altLang="en-US" sz="1100" spc="-120" dirty="0">
                <a:solidFill>
                  <a:schemeClr val="bg1"/>
                </a:solidFill>
                <a:latin typeface="+mj-ea"/>
                <a:ea typeface="+mj-ea"/>
              </a:endParaRPr>
            </a:p>
          </p:txBody>
        </p:sp>
      </p:grpSp>
    </p:spTree>
    <p:extLst>
      <p:ext uri="{BB962C8B-B14F-4D97-AF65-F5344CB8AC3E}">
        <p14:creationId xmlns:p14="http://schemas.microsoft.com/office/powerpoint/2010/main" val="32594118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9" y="333796"/>
            <a:ext cx="3700525" cy="358899"/>
          </a:xfrm>
          <a:prstGeom prst="roundRect">
            <a:avLst/>
          </a:prstGeom>
          <a:ln/>
        </p:spPr>
        <p:style>
          <a:lnRef idx="1">
            <a:schemeClr val="accent2"/>
          </a:lnRef>
          <a:fillRef idx="2">
            <a:schemeClr val="accent2"/>
          </a:fillRef>
          <a:effectRef idx="1">
            <a:schemeClr val="accent2"/>
          </a:effectRef>
          <a:fontRef idx="minor">
            <a:schemeClr val="dk1"/>
          </a:fontRef>
        </p:style>
        <p:txBody>
          <a:bodyPr rtlCol="0" anchor="ctr"/>
          <a:lstStyle/>
          <a:p>
            <a:r>
              <a:rPr lang="ja-JP" altLang="en-US" sz="1400" b="1" dirty="0">
                <a:solidFill>
                  <a:schemeClr val="bg1">
                    <a:lumMod val="50000"/>
                  </a:schemeClr>
                </a:solidFill>
              </a:rPr>
              <a:t>事業実施に伴うアウトプット（成果物）</a:t>
            </a:r>
          </a:p>
        </p:txBody>
      </p:sp>
      <p:sp>
        <p:nvSpPr>
          <p:cNvPr id="3" name="テキスト ボックス 2"/>
          <p:cNvSpPr txBox="1"/>
          <p:nvPr/>
        </p:nvSpPr>
        <p:spPr>
          <a:xfrm>
            <a:off x="733312" y="2132856"/>
            <a:ext cx="8280000" cy="1938992"/>
          </a:xfrm>
          <a:prstGeom prst="rect">
            <a:avLst/>
          </a:prstGeom>
          <a:noFill/>
          <a:ln>
            <a:solidFill>
              <a:schemeClr val="tx2">
                <a:lumMod val="40000"/>
                <a:lumOff val="60000"/>
              </a:schemeClr>
            </a:solidFill>
            <a:prstDash val="sysDash"/>
          </a:ln>
        </p:spPr>
        <p:txBody>
          <a:bodyPr wrap="square" rtlCol="0">
            <a:spAutoFit/>
          </a:bodyPr>
          <a:lstStyle/>
          <a:p>
            <a:pPr marL="177800" indent="-177800"/>
            <a:endParaRPr lang="en-US" altLang="ja-JP" sz="1200" dirty="0">
              <a:solidFill>
                <a:srgbClr val="FFC000"/>
              </a:solidFill>
              <a:latin typeface="+mn-ea"/>
            </a:endParaRPr>
          </a:p>
          <a:p>
            <a:pPr marL="177800" indent="-177800"/>
            <a:r>
              <a:rPr lang="ja-JP" altLang="en-US" sz="1200" dirty="0">
                <a:solidFill>
                  <a:srgbClr val="FFC000"/>
                </a:solidFill>
                <a:latin typeface="+mn-ea"/>
              </a:rPr>
              <a:t>▼様式自由</a:t>
            </a:r>
            <a:endParaRPr lang="en-US" altLang="ja-JP" sz="1200" dirty="0">
              <a:solidFill>
                <a:srgbClr val="FFC000"/>
              </a:solidFill>
              <a:latin typeface="+mn-ea"/>
            </a:endParaRPr>
          </a:p>
          <a:p>
            <a:pPr marL="177800" indent="-177800"/>
            <a:endParaRPr lang="en-US" altLang="ja-JP" sz="1200" dirty="0">
              <a:solidFill>
                <a:srgbClr val="FFC000"/>
              </a:solidFill>
              <a:latin typeface="+mn-ea"/>
            </a:endParaRPr>
          </a:p>
          <a:p>
            <a:pPr marL="177800" indent="-177800"/>
            <a:r>
              <a:rPr lang="ja-JP" altLang="en-US" sz="1200" dirty="0">
                <a:solidFill>
                  <a:srgbClr val="FFC000"/>
                </a:solidFill>
                <a:latin typeface="+mn-ea"/>
              </a:rPr>
              <a:t>▼作成する予定であるすべてのアウトプットの概要を具体的かつ明確に記載すること。</a:t>
            </a:r>
            <a:endParaRPr lang="en-US" altLang="ja-JP" sz="1200" dirty="0">
              <a:solidFill>
                <a:srgbClr val="FFC000"/>
              </a:solidFill>
              <a:latin typeface="+mn-ea"/>
            </a:endParaRPr>
          </a:p>
          <a:p>
            <a:pPr marL="177800" indent="-177800"/>
            <a:endParaRPr lang="en-US" altLang="ja-JP" sz="1200" dirty="0">
              <a:solidFill>
                <a:srgbClr val="FFC000"/>
              </a:solidFill>
              <a:latin typeface="+mn-ea"/>
            </a:endParaRPr>
          </a:p>
          <a:p>
            <a:pPr marL="177800" indent="-177800"/>
            <a:r>
              <a:rPr lang="ja-JP" altLang="en-US" sz="1200" dirty="0">
                <a:solidFill>
                  <a:srgbClr val="FFC000"/>
                </a:solidFill>
                <a:latin typeface="+mn-ea"/>
              </a:rPr>
              <a:t>▼複数年度で取り組む場合は、最終的なアウトプットと提案年度のアウトプットの双方がわかるように記載すること。</a:t>
            </a:r>
            <a:endParaRPr lang="en-US" altLang="ja-JP" sz="1200" dirty="0">
              <a:solidFill>
                <a:srgbClr val="FFC000"/>
              </a:solidFill>
              <a:latin typeface="+mn-ea"/>
            </a:endParaRPr>
          </a:p>
          <a:p>
            <a:pPr marL="177800" indent="-177800"/>
            <a:endParaRPr lang="en-US" altLang="ja-JP" sz="1200" dirty="0">
              <a:solidFill>
                <a:srgbClr val="FFC000"/>
              </a:solidFill>
              <a:latin typeface="+mn-ea"/>
            </a:endParaRPr>
          </a:p>
          <a:p>
            <a:pPr marL="92075" indent="-92075"/>
            <a:r>
              <a:rPr lang="ja-JP" altLang="en-US" sz="1200" dirty="0">
                <a:solidFill>
                  <a:srgbClr val="FFC000"/>
                </a:solidFill>
                <a:latin typeface="+mn-ea"/>
              </a:rPr>
              <a:t>▼記載する文字は、</a:t>
            </a:r>
            <a:r>
              <a:rPr lang="en-US" altLang="ja-JP" sz="1200" dirty="0">
                <a:solidFill>
                  <a:srgbClr val="FFC000"/>
                </a:solidFill>
                <a:latin typeface="+mn-ea"/>
              </a:rPr>
              <a:t>MS</a:t>
            </a:r>
            <a:r>
              <a:rPr lang="ja-JP" altLang="en-US" sz="1200" dirty="0">
                <a:solidFill>
                  <a:srgbClr val="FFC000"/>
                </a:solidFill>
                <a:latin typeface="+mn-ea"/>
              </a:rPr>
              <a:t>ｺﾞｼｯｸ </a:t>
            </a:r>
            <a:r>
              <a:rPr lang="en-US" altLang="ja-JP" sz="1200" dirty="0">
                <a:solidFill>
                  <a:srgbClr val="FFC000"/>
                </a:solidFill>
                <a:latin typeface="+mn-ea"/>
              </a:rPr>
              <a:t>or </a:t>
            </a:r>
            <a:r>
              <a:rPr lang="ja-JP" altLang="en-US" sz="1200" dirty="0">
                <a:solidFill>
                  <a:srgbClr val="FFC000"/>
                </a:solidFill>
                <a:latin typeface="+mn-ea"/>
              </a:rPr>
              <a:t>ﾒｲﾘｵ　１１ポイント以上とすること。（一部の文字がどうしても枠に入りきらない場合にはポイントを調整しても構わないが、極端に小さくならないようにすること）</a:t>
            </a:r>
            <a:endParaRPr lang="en-US" altLang="ja-JP" sz="1200" dirty="0">
              <a:solidFill>
                <a:srgbClr val="FFC000"/>
              </a:solidFill>
              <a:latin typeface="+mn-ea"/>
            </a:endParaRPr>
          </a:p>
          <a:p>
            <a:endParaRPr kumimoji="1" lang="ja-JP" altLang="en-US" sz="1200" dirty="0">
              <a:solidFill>
                <a:srgbClr val="FFC000"/>
              </a:solidFill>
              <a:latin typeface="+mn-ea"/>
            </a:endParaRPr>
          </a:p>
        </p:txBody>
      </p:sp>
      <p:grpSp>
        <p:nvGrpSpPr>
          <p:cNvPr id="8" name="グループ化 7">
            <a:extLst>
              <a:ext uri="{FF2B5EF4-FFF2-40B4-BE49-F238E27FC236}">
                <a16:creationId xmlns:a16="http://schemas.microsoft.com/office/drawing/2014/main" id="{1BC44722-E7F0-4276-9A79-D7C252386A4D}"/>
              </a:ext>
            </a:extLst>
          </p:cNvPr>
          <p:cNvGrpSpPr/>
          <p:nvPr/>
        </p:nvGrpSpPr>
        <p:grpSpPr>
          <a:xfrm>
            <a:off x="0" y="-6807"/>
            <a:ext cx="9906000" cy="307777"/>
            <a:chOff x="0" y="-6807"/>
            <a:chExt cx="9906000" cy="307777"/>
          </a:xfrm>
        </p:grpSpPr>
        <p:sp>
          <p:nvSpPr>
            <p:cNvPr id="9" name="正方形/長方形 8">
              <a:extLst>
                <a:ext uri="{FF2B5EF4-FFF2-40B4-BE49-F238E27FC236}">
                  <a16:creationId xmlns:a16="http://schemas.microsoft.com/office/drawing/2014/main" id="{AC05603D-0E9C-4E1A-A02B-C05A5B02E944}"/>
                </a:ext>
              </a:extLst>
            </p:cNvPr>
            <p:cNvSpPr/>
            <p:nvPr/>
          </p:nvSpPr>
          <p:spPr>
            <a:xfrm>
              <a:off x="0" y="0"/>
              <a:ext cx="9906000" cy="26064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dirty="0">
                <a:solidFill>
                  <a:prstClr val="white"/>
                </a:solidFill>
              </a:endParaRPr>
            </a:p>
          </p:txBody>
        </p:sp>
        <p:sp>
          <p:nvSpPr>
            <p:cNvPr id="10" name="テキスト ボックス 9">
              <a:extLst>
                <a:ext uri="{FF2B5EF4-FFF2-40B4-BE49-F238E27FC236}">
                  <a16:creationId xmlns:a16="http://schemas.microsoft.com/office/drawing/2014/main" id="{AC7F9237-4016-449F-A6D9-210C566DADAE}"/>
                </a:ext>
              </a:extLst>
            </p:cNvPr>
            <p:cNvSpPr txBox="1"/>
            <p:nvPr/>
          </p:nvSpPr>
          <p:spPr>
            <a:xfrm>
              <a:off x="0" y="-6807"/>
              <a:ext cx="9905999" cy="307777"/>
            </a:xfrm>
            <a:prstGeom prst="rect">
              <a:avLst/>
            </a:prstGeom>
            <a:noFill/>
          </p:spPr>
          <p:txBody>
            <a:bodyPr wrap="square" rtlCol="0">
              <a:spAutoFit/>
            </a:bodyPr>
            <a:lstStyle/>
            <a:p>
              <a:pPr algn="ctr"/>
              <a:r>
                <a:rPr lang="ja-JP" altLang="en-US" sz="1400" spc="-120" dirty="0">
                  <a:solidFill>
                    <a:schemeClr val="bg1"/>
                  </a:solidFill>
                  <a:latin typeface="+mj-ea"/>
                </a:rPr>
                <a:t>令和○○年度</a:t>
              </a:r>
              <a:r>
                <a:rPr kumimoji="1" lang="ja-JP" altLang="en-US" sz="1400" spc="-120" dirty="0">
                  <a:solidFill>
                    <a:schemeClr val="bg1"/>
                  </a:solidFill>
                  <a:latin typeface="+mj-ea"/>
                  <a:ea typeface="+mj-ea"/>
                </a:rPr>
                <a:t>「専修学校による地域産業中核的人材養成事業」企画提案書</a:t>
              </a:r>
              <a:r>
                <a:rPr kumimoji="1" lang="ja-JP" altLang="en-US" sz="1200" spc="-120" dirty="0">
                  <a:solidFill>
                    <a:schemeClr val="bg1"/>
                  </a:solidFill>
                  <a:latin typeface="+mj-ea"/>
                  <a:ea typeface="+mj-ea"/>
                </a:rPr>
                <a:t>（</a:t>
              </a:r>
              <a:r>
                <a:rPr kumimoji="1" lang="ja-JP" altLang="en-US" sz="1200" spc="-160" dirty="0">
                  <a:solidFill>
                    <a:schemeClr val="bg1"/>
                  </a:solidFill>
                  <a:latin typeface="+mj-ea"/>
                  <a:ea typeface="+mj-ea"/>
                </a:rPr>
                <a:t>学びのセーフティーネット機能の充実強化</a:t>
              </a:r>
              <a:r>
                <a:rPr kumimoji="1" lang="ja-JP" altLang="en-US" sz="1200" spc="-120" dirty="0">
                  <a:solidFill>
                    <a:schemeClr val="bg1"/>
                  </a:solidFill>
                  <a:latin typeface="+mj-ea"/>
                  <a:ea typeface="+mj-ea"/>
                </a:rPr>
                <a:t>）</a:t>
              </a:r>
              <a:r>
                <a:rPr kumimoji="1" lang="en-US" altLang="ja-JP" sz="1100" spc="-120" dirty="0">
                  <a:solidFill>
                    <a:schemeClr val="bg1"/>
                  </a:solidFill>
                  <a:latin typeface="+mj-ea"/>
                  <a:ea typeface="+mj-ea"/>
                </a:rPr>
                <a:t>(</a:t>
              </a:r>
              <a:fld id="{0EE4526C-0D6F-435F-B1C3-7E3703E9C6D2}" type="slidenum">
                <a:rPr lang="en-US" altLang="ja-JP" sz="1100" spc="-120" smtClean="0">
                  <a:solidFill>
                    <a:schemeClr val="bg1"/>
                  </a:solidFill>
                  <a:latin typeface="+mj-ea"/>
                  <a:ea typeface="+mj-ea"/>
                </a:rPr>
                <a:t>11</a:t>
              </a:fld>
              <a:r>
                <a:rPr lang="en-US" altLang="ja-JP" sz="1100" spc="-120" dirty="0">
                  <a:solidFill>
                    <a:schemeClr val="bg1"/>
                  </a:solidFill>
                  <a:latin typeface="+mj-ea"/>
                  <a:ea typeface="+mj-ea"/>
                </a:rPr>
                <a:t>/17</a:t>
              </a:r>
              <a:r>
                <a:rPr kumimoji="1" lang="en-US" altLang="ja-JP" sz="1100" spc="-120" dirty="0">
                  <a:solidFill>
                    <a:schemeClr val="bg1"/>
                  </a:solidFill>
                  <a:latin typeface="+mj-ea"/>
                  <a:ea typeface="+mj-ea"/>
                </a:rPr>
                <a:t>)</a:t>
              </a:r>
              <a:endParaRPr kumimoji="1" lang="ja-JP" altLang="en-US" sz="1100" spc="-120" dirty="0">
                <a:solidFill>
                  <a:schemeClr val="bg1"/>
                </a:solidFill>
                <a:latin typeface="+mj-ea"/>
                <a:ea typeface="+mj-ea"/>
              </a:endParaRPr>
            </a:p>
          </p:txBody>
        </p:sp>
      </p:grpSp>
    </p:spTree>
    <p:extLst>
      <p:ext uri="{BB962C8B-B14F-4D97-AF65-F5344CB8AC3E}">
        <p14:creationId xmlns:p14="http://schemas.microsoft.com/office/powerpoint/2010/main" val="9967122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p:cNvGraphicFramePr>
            <a:graphicFrameLocks noGrp="1"/>
          </p:cNvGraphicFramePr>
          <p:nvPr>
            <p:extLst>
              <p:ext uri="{D42A27DB-BD31-4B8C-83A1-F6EECF244321}">
                <p14:modId xmlns:p14="http://schemas.microsoft.com/office/powerpoint/2010/main" val="3181083440"/>
              </p:ext>
            </p:extLst>
          </p:nvPr>
        </p:nvGraphicFramePr>
        <p:xfrm>
          <a:off x="232386" y="823008"/>
          <a:ext cx="9545150" cy="5850030"/>
        </p:xfrm>
        <a:graphic>
          <a:graphicData uri="http://schemas.openxmlformats.org/drawingml/2006/table">
            <a:tbl>
              <a:tblPr firstRow="1" bandRow="1">
                <a:tableStyleId>{5C22544A-7EE6-4342-B048-85BDC9FD1C3A}</a:tableStyleId>
              </a:tblPr>
              <a:tblGrid>
                <a:gridCol w="503870">
                  <a:extLst>
                    <a:ext uri="{9D8B030D-6E8A-4147-A177-3AD203B41FA5}">
                      <a16:colId xmlns:a16="http://schemas.microsoft.com/office/drawing/2014/main" val="2817016327"/>
                    </a:ext>
                  </a:extLst>
                </a:gridCol>
                <a:gridCol w="3164296">
                  <a:extLst>
                    <a:ext uri="{9D8B030D-6E8A-4147-A177-3AD203B41FA5}">
                      <a16:colId xmlns:a16="http://schemas.microsoft.com/office/drawing/2014/main" val="1108686720"/>
                    </a:ext>
                  </a:extLst>
                </a:gridCol>
                <a:gridCol w="580443">
                  <a:extLst>
                    <a:ext uri="{9D8B030D-6E8A-4147-A177-3AD203B41FA5}">
                      <a16:colId xmlns:a16="http://schemas.microsoft.com/office/drawing/2014/main" val="1811059284"/>
                    </a:ext>
                  </a:extLst>
                </a:gridCol>
                <a:gridCol w="798109">
                  <a:extLst>
                    <a:ext uri="{9D8B030D-6E8A-4147-A177-3AD203B41FA5}">
                      <a16:colId xmlns:a16="http://schemas.microsoft.com/office/drawing/2014/main" val="304518259"/>
                    </a:ext>
                  </a:extLst>
                </a:gridCol>
                <a:gridCol w="725554">
                  <a:extLst>
                    <a:ext uri="{9D8B030D-6E8A-4147-A177-3AD203B41FA5}">
                      <a16:colId xmlns:a16="http://schemas.microsoft.com/office/drawing/2014/main" val="1696990943"/>
                    </a:ext>
                  </a:extLst>
                </a:gridCol>
                <a:gridCol w="725554">
                  <a:extLst>
                    <a:ext uri="{9D8B030D-6E8A-4147-A177-3AD203B41FA5}">
                      <a16:colId xmlns:a16="http://schemas.microsoft.com/office/drawing/2014/main" val="290733809"/>
                    </a:ext>
                  </a:extLst>
                </a:gridCol>
                <a:gridCol w="3047324">
                  <a:extLst>
                    <a:ext uri="{9D8B030D-6E8A-4147-A177-3AD203B41FA5}">
                      <a16:colId xmlns:a16="http://schemas.microsoft.com/office/drawing/2014/main" val="2487217783"/>
                    </a:ext>
                  </a:extLst>
                </a:gridCol>
              </a:tblGrid>
              <a:tr h="345134">
                <a:tc rowSpan="2">
                  <a:txBody>
                    <a:bodyPr/>
                    <a:lstStyle/>
                    <a:p>
                      <a:pPr algn="ctr"/>
                      <a:r>
                        <a:rPr kumimoji="1" lang="ja-JP" altLang="en-US" sz="1400" dirty="0"/>
                        <a:t>番号</a:t>
                      </a:r>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solidFill>
                      <a:schemeClr val="accent1">
                        <a:lumMod val="60000"/>
                        <a:lumOff val="40000"/>
                      </a:schemeClr>
                    </a:solidFill>
                  </a:tcPr>
                </a:tc>
                <a:tc rowSpan="2">
                  <a:txBody>
                    <a:bodyPr/>
                    <a:lstStyle/>
                    <a:p>
                      <a:pPr algn="ctr"/>
                      <a:r>
                        <a:rPr kumimoji="1" lang="en-US" altLang="ja-JP" sz="1400" dirty="0"/>
                        <a:t>KPI</a:t>
                      </a:r>
                      <a:r>
                        <a:rPr kumimoji="1" lang="ja-JP" altLang="en-US" sz="1400" dirty="0"/>
                        <a:t>（評価指標）</a:t>
                      </a:r>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solidFill>
                      <a:schemeClr val="accent1">
                        <a:lumMod val="60000"/>
                        <a:lumOff val="40000"/>
                      </a:schemeClr>
                    </a:solidFill>
                  </a:tcPr>
                </a:tc>
                <a:tc rowSpan="2">
                  <a:txBody>
                    <a:bodyPr/>
                    <a:lstStyle/>
                    <a:p>
                      <a:pPr algn="ctr"/>
                      <a:r>
                        <a:rPr kumimoji="1" lang="ja-JP" altLang="en-US" sz="1400" dirty="0"/>
                        <a:t>単位</a:t>
                      </a:r>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solidFill>
                      <a:schemeClr val="accent1">
                        <a:lumMod val="60000"/>
                        <a:lumOff val="40000"/>
                      </a:schemeClr>
                    </a:solidFill>
                  </a:tcPr>
                </a:tc>
                <a:tc gridSpan="3">
                  <a:txBody>
                    <a:bodyPr/>
                    <a:lstStyle/>
                    <a:p>
                      <a:pPr algn="ctr"/>
                      <a:r>
                        <a:rPr kumimoji="1" lang="ja-JP" altLang="en-US" sz="1400" dirty="0"/>
                        <a:t>目標値</a:t>
                      </a:r>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solidFill>
                      <a:schemeClr val="accent1">
                        <a:lumMod val="60000"/>
                        <a:lumOff val="40000"/>
                      </a:schemeClr>
                    </a:solidFill>
                  </a:tcPr>
                </a:tc>
                <a:tc hMerge="1">
                  <a:txBody>
                    <a:bodyPr/>
                    <a:lstStyle/>
                    <a:p>
                      <a:pPr algn="ctr"/>
                      <a:endParaRPr kumimoji="1" lang="ja-JP" altLang="en-US" sz="140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solidFill>
                      <a:srgbClr val="5D9CEC"/>
                    </a:solidFill>
                  </a:tcPr>
                </a:tc>
                <a:tc hMerge="1">
                  <a:txBody>
                    <a:bodyPr/>
                    <a:lstStyle/>
                    <a:p>
                      <a:pPr algn="ctr"/>
                      <a:endParaRPr kumimoji="1" lang="en-US" altLang="ja-JP" sz="1400" dirty="0"/>
                    </a:p>
                  </a:txBody>
                  <a:tcPr anchor="ctr">
                    <a:lnL w="12700" cap="flat" cmpd="sng" algn="ctr">
                      <a:solidFill>
                        <a:schemeClr val="bg1"/>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solidFill>
                      <a:srgbClr val="5D9CEC"/>
                    </a:solidFill>
                  </a:tcPr>
                </a:tc>
                <a:tc rowSpan="2">
                  <a:txBody>
                    <a:bodyPr/>
                    <a:lstStyle/>
                    <a:p>
                      <a:pPr algn="ctr"/>
                      <a:r>
                        <a:rPr kumimoji="1" lang="ja-JP" altLang="en-US" sz="1400" dirty="0"/>
                        <a:t>当該</a:t>
                      </a:r>
                      <a:r>
                        <a:rPr kumimoji="1" lang="en-US" altLang="ja-JP" sz="1400" dirty="0"/>
                        <a:t>KPI</a:t>
                      </a:r>
                      <a:r>
                        <a:rPr kumimoji="1" lang="ja-JP" altLang="en-US" sz="1400" dirty="0"/>
                        <a:t>の測定方法</a:t>
                      </a:r>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3021474941"/>
                  </a:ext>
                </a:extLst>
              </a:tr>
              <a:tr h="519476">
                <a:tc vMerge="1">
                  <a:txBody>
                    <a:bodyPr/>
                    <a:lstStyle/>
                    <a:p>
                      <a:endParaRPr kumimoji="1" lang="ja-JP" altLang="en-US"/>
                    </a:p>
                  </a:txBody>
                  <a:tcPr/>
                </a:tc>
                <a:tc vMerge="1">
                  <a:txBody>
                    <a:bodyPr/>
                    <a:lstStyle/>
                    <a:p>
                      <a:endParaRPr kumimoji="1" lang="ja-JP" altLang="en-US" sz="1100" dirty="0"/>
                    </a:p>
                  </a:txBody>
                  <a:tcPr anchor="ctr">
                    <a:lnL w="12700" cap="flat" cmpd="sng" algn="ctr">
                      <a:solidFill>
                        <a:srgbClr val="5D9CEC"/>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noFill/>
                  </a:tcPr>
                </a:tc>
                <a:tc vMerge="1">
                  <a:txBody>
                    <a:bodyPr/>
                    <a:lstStyle/>
                    <a:p>
                      <a:pPr algn="ctr"/>
                      <a:endParaRPr kumimoji="1" lang="ja-JP" altLang="en-US" sz="1100" dirty="0"/>
                    </a:p>
                  </a:txBody>
                  <a:tcPr anchor="ctr">
                    <a:lnL w="12700" cap="flat" cmpd="sng" algn="ctr">
                      <a:solidFill>
                        <a:srgbClr val="5D9CEC"/>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noFill/>
                  </a:tcPr>
                </a:tc>
                <a:tc>
                  <a:txBody>
                    <a:bodyPr/>
                    <a:lstStyle/>
                    <a:p>
                      <a:pPr algn="ctr"/>
                      <a:r>
                        <a:rPr kumimoji="1" lang="ja-JP" altLang="en-US" sz="1400" b="1" dirty="0">
                          <a:solidFill>
                            <a:schemeClr val="bg1"/>
                          </a:solidFill>
                          <a:latin typeface="+mn-ea"/>
                          <a:ea typeface="+mn-ea"/>
                        </a:rPr>
                        <a:t>令</a:t>
                      </a:r>
                      <a:r>
                        <a:rPr kumimoji="1" lang="ja-JP" altLang="en-US" sz="1400" b="1" baseline="0" dirty="0">
                          <a:solidFill>
                            <a:schemeClr val="bg1"/>
                          </a:solidFill>
                          <a:latin typeface="+mn-ea"/>
                          <a:ea typeface="+mn-ea"/>
                        </a:rPr>
                        <a:t> </a:t>
                      </a:r>
                      <a:r>
                        <a:rPr kumimoji="1" lang="ja-JP" altLang="en-US" sz="1400" b="1" dirty="0">
                          <a:solidFill>
                            <a:schemeClr val="bg1"/>
                          </a:solidFill>
                          <a:latin typeface="+mn-ea"/>
                          <a:ea typeface="+mn-ea"/>
                        </a:rPr>
                        <a:t>和</a:t>
                      </a:r>
                      <a:endParaRPr kumimoji="1" lang="en-US" altLang="ja-JP" sz="1400" b="1" dirty="0">
                        <a:solidFill>
                          <a:schemeClr val="bg1"/>
                        </a:solidFill>
                        <a:latin typeface="+mn-ea"/>
                        <a:ea typeface="+mn-ea"/>
                      </a:endParaRPr>
                    </a:p>
                    <a:p>
                      <a:pPr algn="ctr"/>
                      <a:r>
                        <a:rPr kumimoji="1" lang="ja-JP" altLang="en-US" sz="1400" b="1" dirty="0">
                          <a:solidFill>
                            <a:schemeClr val="bg1"/>
                          </a:solidFill>
                          <a:latin typeface="+mn-ea"/>
                          <a:ea typeface="+mn-ea"/>
                        </a:rPr>
                        <a:t>○年度</a:t>
                      </a:r>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solidFill>
                      <a:schemeClr val="accent1">
                        <a:lumMod val="60000"/>
                        <a:lumOff val="40000"/>
                      </a:schemeClr>
                    </a:solidFill>
                  </a:tcPr>
                </a:tc>
                <a:tc>
                  <a:txBody>
                    <a:bodyPr/>
                    <a:lstStyle/>
                    <a:p>
                      <a:pPr algn="ctr"/>
                      <a:r>
                        <a:rPr kumimoji="1" lang="ja-JP" altLang="en-US" sz="1400" b="1" dirty="0">
                          <a:solidFill>
                            <a:schemeClr val="bg1"/>
                          </a:solidFill>
                          <a:latin typeface="+mn-ea"/>
                          <a:ea typeface="+mn-ea"/>
                        </a:rPr>
                        <a:t>令</a:t>
                      </a:r>
                      <a:r>
                        <a:rPr kumimoji="1" lang="ja-JP" altLang="en-US" sz="1400" b="1" baseline="0" dirty="0">
                          <a:solidFill>
                            <a:schemeClr val="bg1"/>
                          </a:solidFill>
                          <a:latin typeface="+mn-ea"/>
                          <a:ea typeface="+mn-ea"/>
                        </a:rPr>
                        <a:t> </a:t>
                      </a:r>
                      <a:r>
                        <a:rPr kumimoji="1" lang="ja-JP" altLang="en-US" sz="1400" b="1" dirty="0">
                          <a:solidFill>
                            <a:schemeClr val="bg1"/>
                          </a:solidFill>
                          <a:latin typeface="+mn-ea"/>
                          <a:ea typeface="+mn-ea"/>
                        </a:rPr>
                        <a:t>和</a:t>
                      </a:r>
                      <a:endParaRPr kumimoji="1" lang="en-US" altLang="ja-JP" sz="1400" b="1" dirty="0">
                        <a:solidFill>
                          <a:schemeClr val="bg1"/>
                        </a:solidFill>
                        <a:latin typeface="+mn-ea"/>
                        <a:ea typeface="+mn-ea"/>
                      </a:endParaRPr>
                    </a:p>
                    <a:p>
                      <a:pPr algn="ctr"/>
                      <a:r>
                        <a:rPr kumimoji="1" lang="ja-JP" altLang="en-US" sz="1400" b="1" dirty="0">
                          <a:solidFill>
                            <a:schemeClr val="bg1"/>
                          </a:solidFill>
                          <a:latin typeface="+mn-ea"/>
                          <a:ea typeface="+mn-ea"/>
                        </a:rPr>
                        <a:t>○年度</a:t>
                      </a:r>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solidFill>
                      <a:schemeClr val="accent1">
                        <a:lumMod val="60000"/>
                        <a:lumOff val="40000"/>
                      </a:schemeClr>
                    </a:solidFill>
                  </a:tcPr>
                </a:tc>
                <a:tc>
                  <a:txBody>
                    <a:bodyPr/>
                    <a:lstStyle/>
                    <a:p>
                      <a:pPr algn="ctr"/>
                      <a:r>
                        <a:rPr kumimoji="1" lang="ja-JP" altLang="en-US" sz="1400" b="1" dirty="0">
                          <a:solidFill>
                            <a:schemeClr val="bg1"/>
                          </a:solidFill>
                          <a:latin typeface="+mn-ea"/>
                          <a:ea typeface="+mn-ea"/>
                        </a:rPr>
                        <a:t>令</a:t>
                      </a:r>
                      <a:r>
                        <a:rPr kumimoji="1" lang="ja-JP" altLang="en-US" sz="1400" b="1" baseline="0" dirty="0">
                          <a:solidFill>
                            <a:schemeClr val="bg1"/>
                          </a:solidFill>
                          <a:latin typeface="+mn-ea"/>
                          <a:ea typeface="+mn-ea"/>
                        </a:rPr>
                        <a:t> </a:t>
                      </a:r>
                      <a:r>
                        <a:rPr kumimoji="1" lang="ja-JP" altLang="en-US" sz="1400" b="1" dirty="0">
                          <a:solidFill>
                            <a:schemeClr val="bg1"/>
                          </a:solidFill>
                          <a:latin typeface="+mn-ea"/>
                          <a:ea typeface="+mn-ea"/>
                        </a:rPr>
                        <a:t>和</a:t>
                      </a:r>
                      <a:endParaRPr kumimoji="1" lang="en-US" altLang="ja-JP" sz="1400" b="1" dirty="0">
                        <a:solidFill>
                          <a:schemeClr val="bg1"/>
                        </a:solidFill>
                        <a:latin typeface="+mn-ea"/>
                        <a:ea typeface="+mn-ea"/>
                      </a:endParaRPr>
                    </a:p>
                    <a:p>
                      <a:pPr algn="ctr"/>
                      <a:r>
                        <a:rPr kumimoji="1" lang="ja-JP" altLang="en-US" sz="1400" b="1" dirty="0">
                          <a:solidFill>
                            <a:schemeClr val="bg1"/>
                          </a:solidFill>
                          <a:latin typeface="+mn-ea"/>
                          <a:ea typeface="+mn-ea"/>
                        </a:rPr>
                        <a:t>○年度</a:t>
                      </a:r>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solidFill>
                      <a:schemeClr val="accent1">
                        <a:lumMod val="60000"/>
                        <a:lumOff val="40000"/>
                      </a:schemeClr>
                    </a:solidFill>
                  </a:tcPr>
                </a:tc>
                <a:tc vMerge="1">
                  <a:txBody>
                    <a:bodyPr/>
                    <a:lstStyle/>
                    <a:p>
                      <a:pPr algn="ctr"/>
                      <a:endParaRPr kumimoji="1" lang="en-US" altLang="ja-JP" sz="1400" b="1" dirty="0">
                        <a:solidFill>
                          <a:schemeClr val="bg1"/>
                        </a:solidFill>
                        <a:latin typeface="+mn-ea"/>
                        <a:ea typeface="+mn-ea"/>
                      </a:endParaRP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solidFill>
                      <a:srgbClr val="7EE081"/>
                    </a:solidFill>
                  </a:tcPr>
                </a:tc>
                <a:extLst>
                  <a:ext uri="{0D108BD9-81ED-4DB2-BD59-A6C34878D82A}">
                    <a16:rowId xmlns:a16="http://schemas.microsoft.com/office/drawing/2014/main" val="1047839248"/>
                  </a:ext>
                </a:extLst>
              </a:tr>
              <a:tr h="759992">
                <a:tc>
                  <a:txBody>
                    <a:bodyPr/>
                    <a:lstStyle/>
                    <a:p>
                      <a:pPr algn="ctr"/>
                      <a:r>
                        <a:rPr kumimoji="1" lang="ja-JP" altLang="en-US" sz="1400" dirty="0"/>
                        <a:t>１</a:t>
                      </a:r>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noFill/>
                  </a:tcPr>
                </a:tc>
                <a:tc>
                  <a:txBody>
                    <a:bodyPr/>
                    <a:lstStyle/>
                    <a:p>
                      <a:endParaRPr kumimoji="1" lang="ja-JP" altLang="en-US" sz="1100" dirty="0"/>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noFill/>
                  </a:tcPr>
                </a:tc>
                <a:extLst>
                  <a:ext uri="{0D108BD9-81ED-4DB2-BD59-A6C34878D82A}">
                    <a16:rowId xmlns:a16="http://schemas.microsoft.com/office/drawing/2014/main" val="3013352149"/>
                  </a:ext>
                </a:extLst>
              </a:tr>
              <a:tr h="1056357">
                <a:tc>
                  <a:txBody>
                    <a:bodyPr/>
                    <a:lstStyle/>
                    <a:p>
                      <a:pPr algn="ctr"/>
                      <a:r>
                        <a:rPr kumimoji="1" lang="ja-JP" altLang="en-US" sz="1400" dirty="0"/>
                        <a:t>２</a:t>
                      </a:r>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noFill/>
                  </a:tcPr>
                </a:tc>
                <a:tc>
                  <a:txBody>
                    <a:bodyPr/>
                    <a:lstStyle/>
                    <a:p>
                      <a:endParaRPr kumimoji="1" lang="ja-JP" altLang="en-US" sz="1100" dirty="0"/>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noFill/>
                  </a:tcPr>
                </a:tc>
                <a:extLst>
                  <a:ext uri="{0D108BD9-81ED-4DB2-BD59-A6C34878D82A}">
                    <a16:rowId xmlns:a16="http://schemas.microsoft.com/office/drawing/2014/main" val="3774763531"/>
                  </a:ext>
                </a:extLst>
              </a:tr>
              <a:tr h="1056357">
                <a:tc>
                  <a:txBody>
                    <a:bodyPr/>
                    <a:lstStyle/>
                    <a:p>
                      <a:pPr algn="ctr"/>
                      <a:r>
                        <a:rPr kumimoji="1" lang="ja-JP" altLang="en-US" sz="1400" dirty="0"/>
                        <a:t>３</a:t>
                      </a:r>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noFill/>
                  </a:tcPr>
                </a:tc>
                <a:tc>
                  <a:txBody>
                    <a:bodyPr/>
                    <a:lstStyle/>
                    <a:p>
                      <a:endParaRPr kumimoji="1" lang="ja-JP" altLang="en-US" sz="1100" dirty="0"/>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noFill/>
                  </a:tcPr>
                </a:tc>
                <a:extLst>
                  <a:ext uri="{0D108BD9-81ED-4DB2-BD59-A6C34878D82A}">
                    <a16:rowId xmlns:a16="http://schemas.microsoft.com/office/drawing/2014/main" val="3294269077"/>
                  </a:ext>
                </a:extLst>
              </a:tr>
              <a:tr h="1056357">
                <a:tc>
                  <a:txBody>
                    <a:bodyPr/>
                    <a:lstStyle/>
                    <a:p>
                      <a:pPr algn="ctr"/>
                      <a:r>
                        <a:rPr kumimoji="1" lang="ja-JP" altLang="en-US" sz="1400" dirty="0"/>
                        <a:t>４</a:t>
                      </a:r>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noFill/>
                  </a:tcPr>
                </a:tc>
                <a:tc>
                  <a:txBody>
                    <a:bodyPr/>
                    <a:lstStyle/>
                    <a:p>
                      <a:endParaRPr kumimoji="1" lang="ja-JP" altLang="en-US" sz="1100" dirty="0"/>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noFill/>
                  </a:tcPr>
                </a:tc>
                <a:extLst>
                  <a:ext uri="{0D108BD9-81ED-4DB2-BD59-A6C34878D82A}">
                    <a16:rowId xmlns:a16="http://schemas.microsoft.com/office/drawing/2014/main" val="1051868760"/>
                  </a:ext>
                </a:extLst>
              </a:tr>
              <a:tr h="1056357">
                <a:tc>
                  <a:txBody>
                    <a:bodyPr/>
                    <a:lstStyle/>
                    <a:p>
                      <a:pPr algn="ctr"/>
                      <a:r>
                        <a:rPr kumimoji="1" lang="en-US" altLang="ja-JP" sz="1400" dirty="0"/>
                        <a:t>5</a:t>
                      </a:r>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noFill/>
                  </a:tcPr>
                </a:tc>
                <a:tc>
                  <a:txBody>
                    <a:bodyPr/>
                    <a:lstStyle/>
                    <a:p>
                      <a:endParaRPr kumimoji="1" lang="ja-JP" altLang="en-US" sz="1100" dirty="0"/>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noFill/>
                  </a:tcPr>
                </a:tc>
                <a:extLst>
                  <a:ext uri="{0D108BD9-81ED-4DB2-BD59-A6C34878D82A}">
                    <a16:rowId xmlns:a16="http://schemas.microsoft.com/office/drawing/2014/main" val="3863469371"/>
                  </a:ext>
                </a:extLst>
              </a:tr>
            </a:tbl>
          </a:graphicData>
        </a:graphic>
      </p:graphicFrame>
      <p:sp>
        <p:nvSpPr>
          <p:cNvPr id="16" name="テキスト ボックス 15"/>
          <p:cNvSpPr txBox="1"/>
          <p:nvPr/>
        </p:nvSpPr>
        <p:spPr>
          <a:xfrm>
            <a:off x="2144688" y="2060848"/>
            <a:ext cx="6264696" cy="3600986"/>
          </a:xfrm>
          <a:prstGeom prst="rect">
            <a:avLst/>
          </a:prstGeom>
          <a:solidFill>
            <a:schemeClr val="bg1"/>
          </a:solidFill>
          <a:ln>
            <a:solidFill>
              <a:schemeClr val="accent5">
                <a:lumMod val="60000"/>
                <a:lumOff val="40000"/>
              </a:schemeClr>
            </a:solidFill>
            <a:prstDash val="sysDash"/>
          </a:ln>
        </p:spPr>
        <p:txBody>
          <a:bodyPr wrap="square" rtlCol="0">
            <a:spAutoFit/>
          </a:bodyPr>
          <a:lstStyle/>
          <a:p>
            <a:pPr marL="177800" marR="0" lvl="0" indent="-1778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▼「生徒の○○に関する習熟度を○年（事業開始前）に比べて○％向上する。」など、ＫＰＩ（</a:t>
            </a:r>
            <a:r>
              <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rPr>
              <a:t>Key Performance Indicator</a:t>
            </a: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）を定め、右の記載欄に具体的な目標値等を示すこと。</a:t>
            </a: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▼活動に関する指標（例：○○を△個開発するといった、どれだけ活動するかに関する指標）だけでなく、本事業によって得られる成果に関する指標及び目標も記載すること。</a:t>
            </a: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a:t>
            </a:r>
            <a:r>
              <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rPr>
              <a:t>KPI</a:t>
            </a: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の記載欄が足りなければ、適宜追加して記載すること。</a:t>
            </a:r>
          </a:p>
          <a:p>
            <a:pPr marL="177800" marR="0" lvl="0" indent="-1778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▼記載する文字は、</a:t>
            </a:r>
            <a:r>
              <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rPr>
              <a:t>MS</a:t>
            </a: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ｺﾞｼｯｸ </a:t>
            </a:r>
            <a:r>
              <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rPr>
              <a:t>or </a:t>
            </a: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ﾒｲﾘｵ　１１ポイント以上とすること。（一部の文字がどうしても枠に入りきらない場合にはポイントを調整しても構わないが、極端に小さくならないようにすること）</a:t>
            </a: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srgbClr val="FFC000"/>
              </a:solidFill>
              <a:latin typeface="メイリオ"/>
              <a:ea typeface="メイリオ"/>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▼「当該</a:t>
            </a:r>
            <a:r>
              <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rPr>
              <a:t>KPI</a:t>
            </a: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の測定方法」については、対象者及び人数、手法、実施時期等を簡潔に記載すること。</a:t>
            </a: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p:txBody>
      </p:sp>
      <p:grpSp>
        <p:nvGrpSpPr>
          <p:cNvPr id="17" name="グループ化 16">
            <a:extLst>
              <a:ext uri="{FF2B5EF4-FFF2-40B4-BE49-F238E27FC236}">
                <a16:creationId xmlns:a16="http://schemas.microsoft.com/office/drawing/2014/main" id="{381B2CC1-4CB4-4281-99DB-D11FB77D1C4C}"/>
              </a:ext>
            </a:extLst>
          </p:cNvPr>
          <p:cNvGrpSpPr/>
          <p:nvPr/>
        </p:nvGrpSpPr>
        <p:grpSpPr>
          <a:xfrm>
            <a:off x="0" y="-6807"/>
            <a:ext cx="9906000" cy="307777"/>
            <a:chOff x="0" y="-6807"/>
            <a:chExt cx="9906000" cy="307777"/>
          </a:xfrm>
        </p:grpSpPr>
        <p:sp>
          <p:nvSpPr>
            <p:cNvPr id="18" name="正方形/長方形 17">
              <a:extLst>
                <a:ext uri="{FF2B5EF4-FFF2-40B4-BE49-F238E27FC236}">
                  <a16:creationId xmlns:a16="http://schemas.microsoft.com/office/drawing/2014/main" id="{3B452414-C6D3-4386-9D38-6065D5C472BE}"/>
                </a:ext>
              </a:extLst>
            </p:cNvPr>
            <p:cNvSpPr/>
            <p:nvPr/>
          </p:nvSpPr>
          <p:spPr>
            <a:xfrm>
              <a:off x="0" y="0"/>
              <a:ext cx="9906000" cy="26064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dirty="0">
                <a:solidFill>
                  <a:prstClr val="white"/>
                </a:solidFill>
              </a:endParaRPr>
            </a:p>
          </p:txBody>
        </p:sp>
        <p:sp>
          <p:nvSpPr>
            <p:cNvPr id="19" name="テキスト ボックス 18">
              <a:extLst>
                <a:ext uri="{FF2B5EF4-FFF2-40B4-BE49-F238E27FC236}">
                  <a16:creationId xmlns:a16="http://schemas.microsoft.com/office/drawing/2014/main" id="{2202D1B0-F53F-4375-B840-51BAAA9967F8}"/>
                </a:ext>
              </a:extLst>
            </p:cNvPr>
            <p:cNvSpPr txBox="1"/>
            <p:nvPr/>
          </p:nvSpPr>
          <p:spPr>
            <a:xfrm>
              <a:off x="0" y="-6807"/>
              <a:ext cx="9905999" cy="307777"/>
            </a:xfrm>
            <a:prstGeom prst="rect">
              <a:avLst/>
            </a:prstGeom>
            <a:noFill/>
          </p:spPr>
          <p:txBody>
            <a:bodyPr wrap="square" rtlCol="0">
              <a:spAutoFit/>
            </a:bodyPr>
            <a:lstStyle/>
            <a:p>
              <a:pPr algn="ctr"/>
              <a:r>
                <a:rPr lang="ja-JP" altLang="en-US" sz="1400" spc="-120" dirty="0">
                  <a:solidFill>
                    <a:schemeClr val="bg1"/>
                  </a:solidFill>
                  <a:latin typeface="+mj-ea"/>
                </a:rPr>
                <a:t>令和○○年度</a:t>
              </a:r>
              <a:r>
                <a:rPr kumimoji="1" lang="ja-JP" altLang="en-US" sz="1400" spc="-120" dirty="0">
                  <a:solidFill>
                    <a:schemeClr val="bg1"/>
                  </a:solidFill>
                  <a:latin typeface="+mj-ea"/>
                  <a:ea typeface="+mj-ea"/>
                </a:rPr>
                <a:t>「専修学校による地域産業中核的人材養成事業」企画提案書</a:t>
              </a:r>
              <a:r>
                <a:rPr kumimoji="1" lang="ja-JP" altLang="en-US" sz="1200" spc="-120" dirty="0">
                  <a:solidFill>
                    <a:schemeClr val="bg1"/>
                  </a:solidFill>
                  <a:latin typeface="+mj-ea"/>
                  <a:ea typeface="+mj-ea"/>
                </a:rPr>
                <a:t>（</a:t>
              </a:r>
              <a:r>
                <a:rPr kumimoji="1" lang="ja-JP" altLang="en-US" sz="1200" spc="-160" dirty="0">
                  <a:solidFill>
                    <a:schemeClr val="bg1"/>
                  </a:solidFill>
                  <a:latin typeface="+mj-ea"/>
                  <a:ea typeface="+mj-ea"/>
                </a:rPr>
                <a:t>学びのセーフティーネット機能の充実強化</a:t>
              </a:r>
              <a:r>
                <a:rPr kumimoji="1" lang="ja-JP" altLang="en-US" sz="1200" spc="-120" dirty="0">
                  <a:solidFill>
                    <a:schemeClr val="bg1"/>
                  </a:solidFill>
                  <a:latin typeface="+mj-ea"/>
                  <a:ea typeface="+mj-ea"/>
                </a:rPr>
                <a:t>）</a:t>
              </a:r>
              <a:r>
                <a:rPr kumimoji="1" lang="en-US" altLang="ja-JP" sz="1100" spc="-120" dirty="0">
                  <a:solidFill>
                    <a:schemeClr val="bg1"/>
                  </a:solidFill>
                  <a:latin typeface="+mj-ea"/>
                  <a:ea typeface="+mj-ea"/>
                </a:rPr>
                <a:t>(</a:t>
              </a:r>
              <a:fld id="{0EE4526C-0D6F-435F-B1C3-7E3703E9C6D2}" type="slidenum">
                <a:rPr lang="en-US" altLang="ja-JP" sz="1100" spc="-120" smtClean="0">
                  <a:solidFill>
                    <a:schemeClr val="bg1"/>
                  </a:solidFill>
                  <a:latin typeface="+mj-ea"/>
                  <a:ea typeface="+mj-ea"/>
                </a:rPr>
                <a:t>12</a:t>
              </a:fld>
              <a:r>
                <a:rPr lang="en-US" altLang="ja-JP" sz="1100" spc="-120" dirty="0">
                  <a:solidFill>
                    <a:schemeClr val="bg1"/>
                  </a:solidFill>
                  <a:latin typeface="+mj-ea"/>
                  <a:ea typeface="+mj-ea"/>
                </a:rPr>
                <a:t>/17</a:t>
              </a:r>
              <a:r>
                <a:rPr kumimoji="1" lang="en-US" altLang="ja-JP" sz="1100" spc="-120" dirty="0">
                  <a:solidFill>
                    <a:schemeClr val="bg1"/>
                  </a:solidFill>
                  <a:latin typeface="+mj-ea"/>
                  <a:ea typeface="+mj-ea"/>
                </a:rPr>
                <a:t>)</a:t>
              </a:r>
              <a:endParaRPr kumimoji="1" lang="ja-JP" altLang="en-US" sz="1100" spc="-120" dirty="0">
                <a:solidFill>
                  <a:schemeClr val="bg1"/>
                </a:solidFill>
                <a:latin typeface="+mj-ea"/>
                <a:ea typeface="+mj-ea"/>
              </a:endParaRPr>
            </a:p>
          </p:txBody>
        </p:sp>
      </p:grpSp>
      <p:sp>
        <p:nvSpPr>
          <p:cNvPr id="20" name="角丸四角形 5">
            <a:extLst>
              <a:ext uri="{FF2B5EF4-FFF2-40B4-BE49-F238E27FC236}">
                <a16:creationId xmlns:a16="http://schemas.microsoft.com/office/drawing/2014/main" id="{6575AE79-C304-4FE4-90D9-CFFA76D3F029}"/>
              </a:ext>
            </a:extLst>
          </p:cNvPr>
          <p:cNvSpPr/>
          <p:nvPr/>
        </p:nvSpPr>
        <p:spPr>
          <a:xfrm>
            <a:off x="222417" y="360204"/>
            <a:ext cx="3844541" cy="358899"/>
          </a:xfrm>
          <a:prstGeom prst="roundRect">
            <a:avLst/>
          </a:prstGeom>
          <a:gradFill rotWithShape="1">
            <a:gsLst>
              <a:gs pos="0">
                <a:srgbClr val="C0504D">
                  <a:tint val="50000"/>
                  <a:satMod val="300000"/>
                </a:srgbClr>
              </a:gs>
              <a:gs pos="35000">
                <a:srgbClr val="C0504D">
                  <a:tint val="37000"/>
                  <a:satMod val="300000"/>
                </a:srgbClr>
              </a:gs>
              <a:gs pos="100000">
                <a:srgbClr val="C0504D">
                  <a:tint val="15000"/>
                  <a:satMod val="350000"/>
                </a:srgbClr>
              </a:gs>
            </a:gsLst>
            <a:lin ang="16200000" scaled="1"/>
          </a:gradFill>
          <a:ln w="9525" cap="flat" cmpd="sng" algn="ctr">
            <a:solidFill>
              <a:srgbClr val="C0504D">
                <a:shade val="95000"/>
                <a:satMod val="105000"/>
              </a:srgbClr>
            </a:solidFill>
            <a:prstDash val="solid"/>
          </a:ln>
          <a:effectLst>
            <a:outerShdw blurRad="40000" dist="20000" dir="5400000" rotWithShape="0">
              <a:srgbClr val="000000">
                <a:alpha val="38000"/>
              </a:srgbClr>
            </a:outerShdw>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400" b="1" i="0" u="none" strike="noStrike" kern="0" cap="none" spc="0" normalizeH="0" baseline="0" noProof="0" dirty="0">
                <a:ln>
                  <a:noFill/>
                </a:ln>
                <a:solidFill>
                  <a:prstClr val="white">
                    <a:lumMod val="50000"/>
                  </a:prstClr>
                </a:solidFill>
                <a:effectLst/>
                <a:uLnTx/>
                <a:uFillTx/>
                <a:latin typeface="Segoe UI"/>
                <a:ea typeface="メイリオ"/>
                <a:cs typeface="+mn-cs"/>
              </a:rPr>
              <a:t>事業実施によって達成する成果及び測定指標</a:t>
            </a:r>
          </a:p>
        </p:txBody>
      </p:sp>
    </p:spTree>
    <p:extLst>
      <p:ext uri="{BB962C8B-B14F-4D97-AF65-F5344CB8AC3E}">
        <p14:creationId xmlns:p14="http://schemas.microsoft.com/office/powerpoint/2010/main" val="18322767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a:extLst>
              <a:ext uri="{FF2B5EF4-FFF2-40B4-BE49-F238E27FC236}">
                <a16:creationId xmlns:a16="http://schemas.microsoft.com/office/drawing/2014/main" id="{26A3FABC-3DEE-4553-8509-8BE67925751E}"/>
              </a:ext>
            </a:extLst>
          </p:cNvPr>
          <p:cNvSpPr/>
          <p:nvPr/>
        </p:nvSpPr>
        <p:spPr>
          <a:xfrm>
            <a:off x="103204" y="752729"/>
            <a:ext cx="4875000" cy="6067171"/>
          </a:xfrm>
          <a:prstGeom prst="rect">
            <a:avLst/>
          </a:prstGeom>
          <a:noFill/>
          <a:ln w="38100" cmpd="dbl">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過去５年程度までの期間における実績を記載すること。</a:t>
            </a: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▼様式自由</a:t>
            </a: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これまでに申請者が受託した文部科学省の専修学校関係委託事業について、事業名及び当該事業の成果の申請時点までの実績等（受託事業の成果の活用状況、カリキュラムやプログラムについては他の専修学校等への普及・活用状況）を簡潔に記載すること。</a:t>
            </a: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lang="ja-JP" altLang="en-US" sz="1200" dirty="0">
                <a:solidFill>
                  <a:srgbClr val="FFC000"/>
                </a:solidFill>
                <a:latin typeface="Segoe UI"/>
                <a:ea typeface="メイリオ"/>
              </a:rPr>
              <a:t>　その際、代表的な取組についてはその成果報告書を提出すること。</a:t>
            </a: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　なお、提出方法は、受託事業の成果報告書を掲載しているウェブサイトがある場合は、その</a:t>
            </a:r>
            <a:r>
              <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rPr>
              <a:t>URL</a:t>
            </a: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を記載することとし、ウェブサイトで公開していない場合には、成果報告書の写（</a:t>
            </a:r>
            <a:r>
              <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rPr>
              <a:t>PDF</a:t>
            </a: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データ）を本企画提案書の別紙として添付すること。</a:t>
            </a: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▼複数の受託実績がある場合は、網羅的にすべてを記載する必要はなく、今回の提案内容と関連が深い取組の実績等について記載すること。</a:t>
            </a: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過去、文部科学省の専修学校関係委託事業の受託実績がない場合、文部科学省の他の委託事業及び他省庁の委託事業等のうち、今回の提案内容と関連の深い取組の実績について記載するとともに成果報告書を本企画提案書の別紙として添付すること。</a:t>
            </a: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lang="ja-JP" altLang="en-US" sz="1200" dirty="0">
                <a:solidFill>
                  <a:srgbClr val="FFC000"/>
                </a:solidFill>
                <a:latin typeface="Segoe UI"/>
                <a:ea typeface="メイリオ"/>
              </a:rPr>
              <a:t>　なお、提出方法は文部科学省の専修学校関係委託事業に関する実績の提出方法に準ずること。</a:t>
            </a: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85725"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▼記載する文字は、</a:t>
            </a:r>
            <a:r>
              <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rPr>
              <a:t>MS</a:t>
            </a: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ｺﾞｼｯｸ </a:t>
            </a:r>
            <a:r>
              <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rPr>
              <a:t>or </a:t>
            </a: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ﾒｲﾘｵ　１１ポイント以上とすること。</a:t>
            </a: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記載すべき</a:t>
            </a:r>
            <a:r>
              <a:rPr lang="ja-JP" altLang="en-US" sz="1200" dirty="0">
                <a:solidFill>
                  <a:srgbClr val="FFC000"/>
                </a:solidFill>
                <a:latin typeface="メイリオ"/>
                <a:ea typeface="メイリオ"/>
              </a:rPr>
              <a:t>事項</a:t>
            </a: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が多く、枠に入り切らない場合のみ文字のポイントを調整しても構わないが、極端に小さくならないよう注意すること。</a:t>
            </a:r>
            <a:endParaRPr lang="en-US" altLang="ja-JP" sz="1200" dirty="0">
              <a:solidFill>
                <a:srgbClr val="FFC000"/>
              </a:solidFill>
            </a:endParaRPr>
          </a:p>
        </p:txBody>
      </p:sp>
      <p:sp>
        <p:nvSpPr>
          <p:cNvPr id="15" name="正方形/長方形 14">
            <a:extLst>
              <a:ext uri="{FF2B5EF4-FFF2-40B4-BE49-F238E27FC236}">
                <a16:creationId xmlns:a16="http://schemas.microsoft.com/office/drawing/2014/main" id="{1AD31EAA-5D81-465C-91ED-1F5EE1F8B8B4}"/>
              </a:ext>
            </a:extLst>
          </p:cNvPr>
          <p:cNvSpPr/>
          <p:nvPr/>
        </p:nvSpPr>
        <p:spPr>
          <a:xfrm>
            <a:off x="5159510" y="752729"/>
            <a:ext cx="4681113" cy="6067171"/>
          </a:xfrm>
          <a:prstGeom prst="rect">
            <a:avLst/>
          </a:prstGeom>
          <a:noFill/>
          <a:ln w="38100" cmpd="dbl">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提案年度ではなく、開発終了後３年程度までの期間を想定して記載すること。</a:t>
            </a: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▼様式自由</a:t>
            </a: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▼開発した教育カリキュラム・プログラムをどこで、どのように活用し、横展開を図ることを検討しているのか。またその見通しについて、具体的に記載すること。</a:t>
            </a: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▼事業期間終了後におけるフォローアップ体制・方法についても具体的に記載すること。</a:t>
            </a: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85725"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▼記載する文字は、</a:t>
            </a:r>
            <a:r>
              <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rPr>
              <a:t>MS</a:t>
            </a: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ｺﾞｼｯｸ </a:t>
            </a:r>
            <a:r>
              <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rPr>
              <a:t>or </a:t>
            </a: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ﾒｲﾘｵ　１１ポイント以上とすること。記載すべき事項が多く、枠に入り切らない場合のみ文字のポイントを調整しても構わないが、極端に小さくならないよう注意すること。</a:t>
            </a: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p:txBody>
      </p:sp>
      <p:sp>
        <p:nvSpPr>
          <p:cNvPr id="14" name="角丸四角形 5">
            <a:extLst>
              <a:ext uri="{FF2B5EF4-FFF2-40B4-BE49-F238E27FC236}">
                <a16:creationId xmlns:a16="http://schemas.microsoft.com/office/drawing/2014/main" id="{368D7937-86D7-4128-BF03-C12DBC6CD7BB}"/>
              </a:ext>
            </a:extLst>
          </p:cNvPr>
          <p:cNvSpPr/>
          <p:nvPr/>
        </p:nvSpPr>
        <p:spPr>
          <a:xfrm>
            <a:off x="103204" y="382849"/>
            <a:ext cx="3844541" cy="288000"/>
          </a:xfrm>
          <a:prstGeom prst="roundRect">
            <a:avLst/>
          </a:prstGeom>
          <a:ln/>
        </p:spPr>
        <p:style>
          <a:lnRef idx="1">
            <a:schemeClr val="accent2"/>
          </a:lnRef>
          <a:fillRef idx="2">
            <a:schemeClr val="accent2"/>
          </a:fillRef>
          <a:effectRef idx="1">
            <a:schemeClr val="accent2"/>
          </a:effectRef>
          <a:fontRef idx="minor">
            <a:schemeClr val="dk1"/>
          </a:fontRef>
        </p:style>
        <p:txBody>
          <a:bodyPr rtlCol="0" anchor="ctr"/>
          <a:lstStyle/>
          <a:p>
            <a:r>
              <a:rPr lang="ja-JP" altLang="en-US" sz="1400" b="1" dirty="0">
                <a:solidFill>
                  <a:schemeClr val="bg1">
                    <a:lumMod val="50000"/>
                  </a:schemeClr>
                </a:solidFill>
              </a:rPr>
              <a:t>提案者の専修学校関係委託事業にかかる実績</a:t>
            </a:r>
          </a:p>
        </p:txBody>
      </p:sp>
      <p:sp>
        <p:nvSpPr>
          <p:cNvPr id="20" name="角丸四角形 5">
            <a:extLst>
              <a:ext uri="{FF2B5EF4-FFF2-40B4-BE49-F238E27FC236}">
                <a16:creationId xmlns:a16="http://schemas.microsoft.com/office/drawing/2014/main" id="{A270D4F7-B070-48F7-941D-77727E509434}"/>
              </a:ext>
            </a:extLst>
          </p:cNvPr>
          <p:cNvSpPr/>
          <p:nvPr/>
        </p:nvSpPr>
        <p:spPr>
          <a:xfrm>
            <a:off x="5159510" y="382849"/>
            <a:ext cx="3484501" cy="288000"/>
          </a:xfrm>
          <a:prstGeom prst="round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sz="1400" dirty="0">
                <a:solidFill>
                  <a:schemeClr val="bg1">
                    <a:lumMod val="50000"/>
                  </a:schemeClr>
                </a:solidFill>
                <a:latin typeface="+mj-ea"/>
                <a:ea typeface="+mj-ea"/>
              </a:rPr>
              <a:t>本事業終了後</a:t>
            </a:r>
            <a:r>
              <a:rPr lang="en-US" altLang="ja-JP" sz="1400" baseline="30000" dirty="0">
                <a:solidFill>
                  <a:schemeClr val="bg1">
                    <a:lumMod val="50000"/>
                  </a:schemeClr>
                </a:solidFill>
                <a:latin typeface="+mj-ea"/>
                <a:ea typeface="+mj-ea"/>
              </a:rPr>
              <a:t>※</a:t>
            </a:r>
            <a:r>
              <a:rPr lang="ja-JP" altLang="en-US" sz="1400" dirty="0">
                <a:solidFill>
                  <a:schemeClr val="bg1">
                    <a:lumMod val="50000"/>
                  </a:schemeClr>
                </a:solidFill>
                <a:latin typeface="+mj-ea"/>
                <a:ea typeface="+mj-ea"/>
              </a:rPr>
              <a:t>の成果の活用方針・手法</a:t>
            </a:r>
          </a:p>
        </p:txBody>
      </p:sp>
      <p:grpSp>
        <p:nvGrpSpPr>
          <p:cNvPr id="21" name="グループ化 20">
            <a:extLst>
              <a:ext uri="{FF2B5EF4-FFF2-40B4-BE49-F238E27FC236}">
                <a16:creationId xmlns:a16="http://schemas.microsoft.com/office/drawing/2014/main" id="{E9A63BE2-801A-4B3E-B7B0-38FBB0BFA468}"/>
              </a:ext>
            </a:extLst>
          </p:cNvPr>
          <p:cNvGrpSpPr/>
          <p:nvPr/>
        </p:nvGrpSpPr>
        <p:grpSpPr>
          <a:xfrm>
            <a:off x="0" y="-6807"/>
            <a:ext cx="9906000" cy="307777"/>
            <a:chOff x="0" y="-6807"/>
            <a:chExt cx="9906000" cy="307777"/>
          </a:xfrm>
        </p:grpSpPr>
        <p:sp>
          <p:nvSpPr>
            <p:cNvPr id="22" name="正方形/長方形 21">
              <a:extLst>
                <a:ext uri="{FF2B5EF4-FFF2-40B4-BE49-F238E27FC236}">
                  <a16:creationId xmlns:a16="http://schemas.microsoft.com/office/drawing/2014/main" id="{5CF50904-55A8-434E-90AF-0285181814ED}"/>
                </a:ext>
              </a:extLst>
            </p:cNvPr>
            <p:cNvSpPr/>
            <p:nvPr/>
          </p:nvSpPr>
          <p:spPr>
            <a:xfrm>
              <a:off x="0" y="0"/>
              <a:ext cx="9906000" cy="26064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dirty="0">
                <a:solidFill>
                  <a:prstClr val="white"/>
                </a:solidFill>
              </a:endParaRPr>
            </a:p>
          </p:txBody>
        </p:sp>
        <p:sp>
          <p:nvSpPr>
            <p:cNvPr id="23" name="テキスト ボックス 22">
              <a:extLst>
                <a:ext uri="{FF2B5EF4-FFF2-40B4-BE49-F238E27FC236}">
                  <a16:creationId xmlns:a16="http://schemas.microsoft.com/office/drawing/2014/main" id="{656B2F7C-FE75-4C91-A397-39B8A41DCE7C}"/>
                </a:ext>
              </a:extLst>
            </p:cNvPr>
            <p:cNvSpPr txBox="1"/>
            <p:nvPr/>
          </p:nvSpPr>
          <p:spPr>
            <a:xfrm>
              <a:off x="0" y="-6807"/>
              <a:ext cx="9905999" cy="307777"/>
            </a:xfrm>
            <a:prstGeom prst="rect">
              <a:avLst/>
            </a:prstGeom>
            <a:noFill/>
          </p:spPr>
          <p:txBody>
            <a:bodyPr wrap="square" rtlCol="0">
              <a:spAutoFit/>
            </a:bodyPr>
            <a:lstStyle/>
            <a:p>
              <a:pPr algn="ctr"/>
              <a:r>
                <a:rPr lang="ja-JP" altLang="en-US" sz="1400" spc="-120" dirty="0">
                  <a:solidFill>
                    <a:schemeClr val="bg1"/>
                  </a:solidFill>
                  <a:latin typeface="+mj-ea"/>
                </a:rPr>
                <a:t>令和○○年度</a:t>
              </a:r>
              <a:r>
                <a:rPr kumimoji="1" lang="ja-JP" altLang="en-US" sz="1400" spc="-120" dirty="0">
                  <a:solidFill>
                    <a:schemeClr val="bg1"/>
                  </a:solidFill>
                  <a:latin typeface="+mj-ea"/>
                  <a:ea typeface="+mj-ea"/>
                </a:rPr>
                <a:t>「専修学校による地域産業中核的人材養成事業」企画提案書</a:t>
              </a:r>
              <a:r>
                <a:rPr kumimoji="1" lang="ja-JP" altLang="en-US" sz="1200" spc="-120" dirty="0">
                  <a:solidFill>
                    <a:schemeClr val="bg1"/>
                  </a:solidFill>
                  <a:latin typeface="+mj-ea"/>
                  <a:ea typeface="+mj-ea"/>
                </a:rPr>
                <a:t>（</a:t>
              </a:r>
              <a:r>
                <a:rPr kumimoji="1" lang="ja-JP" altLang="en-US" sz="1200" spc="-160" dirty="0">
                  <a:solidFill>
                    <a:schemeClr val="bg1"/>
                  </a:solidFill>
                  <a:latin typeface="+mj-ea"/>
                  <a:ea typeface="+mj-ea"/>
                </a:rPr>
                <a:t>学びのセーフティーネット機能の充実強化</a:t>
              </a:r>
              <a:r>
                <a:rPr kumimoji="1" lang="ja-JP" altLang="en-US" sz="1200" spc="-120" dirty="0">
                  <a:solidFill>
                    <a:schemeClr val="bg1"/>
                  </a:solidFill>
                  <a:latin typeface="+mj-ea"/>
                  <a:ea typeface="+mj-ea"/>
                </a:rPr>
                <a:t>）</a:t>
              </a:r>
              <a:r>
                <a:rPr kumimoji="1" lang="en-US" altLang="ja-JP" sz="1100" spc="-120" dirty="0">
                  <a:solidFill>
                    <a:schemeClr val="bg1"/>
                  </a:solidFill>
                  <a:latin typeface="+mj-ea"/>
                  <a:ea typeface="+mj-ea"/>
                </a:rPr>
                <a:t>(</a:t>
              </a:r>
              <a:fld id="{0EE4526C-0D6F-435F-B1C3-7E3703E9C6D2}" type="slidenum">
                <a:rPr lang="en-US" altLang="ja-JP" sz="1100" spc="-120" smtClean="0">
                  <a:solidFill>
                    <a:schemeClr val="bg1"/>
                  </a:solidFill>
                  <a:latin typeface="+mj-ea"/>
                  <a:ea typeface="+mj-ea"/>
                </a:rPr>
                <a:t>13</a:t>
              </a:fld>
              <a:r>
                <a:rPr lang="en-US" altLang="ja-JP" sz="1100" spc="-120" dirty="0">
                  <a:solidFill>
                    <a:schemeClr val="bg1"/>
                  </a:solidFill>
                  <a:latin typeface="+mj-ea"/>
                  <a:ea typeface="+mj-ea"/>
                </a:rPr>
                <a:t>/17</a:t>
              </a:r>
              <a:r>
                <a:rPr kumimoji="1" lang="en-US" altLang="ja-JP" sz="1100" spc="-120" dirty="0">
                  <a:solidFill>
                    <a:schemeClr val="bg1"/>
                  </a:solidFill>
                  <a:latin typeface="+mj-ea"/>
                  <a:ea typeface="+mj-ea"/>
                </a:rPr>
                <a:t>)</a:t>
              </a:r>
              <a:endParaRPr kumimoji="1" lang="ja-JP" altLang="en-US" sz="1100" spc="-120" dirty="0">
                <a:solidFill>
                  <a:schemeClr val="bg1"/>
                </a:solidFill>
                <a:latin typeface="+mj-ea"/>
                <a:ea typeface="+mj-ea"/>
              </a:endParaRPr>
            </a:p>
          </p:txBody>
        </p:sp>
      </p:grpSp>
    </p:spTree>
    <p:extLst>
      <p:ext uri="{BB962C8B-B14F-4D97-AF65-F5344CB8AC3E}">
        <p14:creationId xmlns:p14="http://schemas.microsoft.com/office/powerpoint/2010/main" val="38464469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9" y="371897"/>
            <a:ext cx="3416536" cy="288000"/>
          </a:xfrm>
          <a:prstGeom prst="round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sz="1200" b="1" dirty="0">
                <a:solidFill>
                  <a:schemeClr val="bg1">
                    <a:lumMod val="50000"/>
                  </a:schemeClr>
                </a:solidFill>
              </a:rPr>
              <a:t>事業に要する経費見積書の概要（○年度）</a:t>
            </a:r>
          </a:p>
        </p:txBody>
      </p:sp>
      <p:sp>
        <p:nvSpPr>
          <p:cNvPr id="15" name="正方形/長方形 14"/>
          <p:cNvSpPr/>
          <p:nvPr/>
        </p:nvSpPr>
        <p:spPr>
          <a:xfrm>
            <a:off x="3686263" y="715829"/>
            <a:ext cx="1980000" cy="1980000"/>
          </a:xfrm>
          <a:prstGeom prst="rect">
            <a:avLst/>
          </a:prstGeom>
          <a:noFill/>
          <a:ln w="28575">
            <a:solidFill>
              <a:srgbClr val="0070C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rgbClr val="002060"/>
                </a:solidFill>
              </a:rPr>
              <a:t>◆人件費</a:t>
            </a:r>
            <a:endParaRPr kumimoji="1" lang="en-US" altLang="ja-JP" sz="800" u="sng" dirty="0">
              <a:solidFill>
                <a:srgbClr val="002060"/>
              </a:solidFill>
            </a:endParaRPr>
          </a:p>
          <a:p>
            <a:r>
              <a:rPr kumimoji="1" lang="ja-JP" altLang="en-US" sz="800" dirty="0">
                <a:solidFill>
                  <a:srgbClr val="002060"/>
                </a:solidFill>
              </a:rPr>
              <a:t>・事業専任職員賃金　</a:t>
            </a:r>
            <a:r>
              <a:rPr lang="ja-JP" altLang="en-US" sz="800" dirty="0">
                <a:solidFill>
                  <a:srgbClr val="002060"/>
                </a:solidFill>
              </a:rPr>
              <a:t>〇千円</a:t>
            </a:r>
            <a:r>
              <a:rPr lang="en-US" altLang="ja-JP" sz="800" dirty="0">
                <a:solidFill>
                  <a:srgbClr val="002060"/>
                </a:solidFill>
              </a:rPr>
              <a:t>×</a:t>
            </a:r>
            <a:r>
              <a:rPr lang="ja-JP" altLang="en-US" sz="800" dirty="0">
                <a:solidFill>
                  <a:srgbClr val="002060"/>
                </a:solidFill>
              </a:rPr>
              <a:t>〇月</a:t>
            </a:r>
            <a:endParaRPr lang="en-US" altLang="ja-JP" sz="800" dirty="0">
              <a:solidFill>
                <a:srgbClr val="002060"/>
              </a:solidFill>
            </a:endParaRPr>
          </a:p>
          <a:p>
            <a:r>
              <a:rPr kumimoji="1" lang="ja-JP" altLang="en-US" sz="800" dirty="0">
                <a:solidFill>
                  <a:srgbClr val="002060"/>
                </a:solidFill>
              </a:rPr>
              <a:t>・ｺｰﾃﾞｨﾈｰﾀｰ賃金　　　</a:t>
            </a:r>
            <a:r>
              <a:rPr lang="ja-JP" altLang="en-US" sz="800" dirty="0">
                <a:solidFill>
                  <a:srgbClr val="002060"/>
                </a:solidFill>
              </a:rPr>
              <a:t>〇千円</a:t>
            </a:r>
            <a:r>
              <a:rPr lang="en-US" altLang="ja-JP" sz="800" dirty="0">
                <a:solidFill>
                  <a:srgbClr val="002060"/>
                </a:solidFill>
              </a:rPr>
              <a:t>×</a:t>
            </a:r>
            <a:r>
              <a:rPr lang="ja-JP" altLang="en-US" sz="800" dirty="0">
                <a:solidFill>
                  <a:srgbClr val="002060"/>
                </a:solidFill>
              </a:rPr>
              <a:t>〇月</a:t>
            </a:r>
            <a:endParaRPr lang="en-US" altLang="ja-JP" sz="800" dirty="0">
              <a:solidFill>
                <a:srgbClr val="002060"/>
              </a:solidFill>
            </a:endParaRPr>
          </a:p>
          <a:p>
            <a:r>
              <a:rPr kumimoji="1" lang="ja-JP" altLang="en-US" sz="800" dirty="0">
                <a:solidFill>
                  <a:srgbClr val="002060"/>
                </a:solidFill>
              </a:rPr>
              <a:t>・人件費附帯経費　　　〇〇千円</a:t>
            </a:r>
            <a:endParaRPr kumimoji="1" lang="en-US" altLang="ja-JP" sz="800" dirty="0">
              <a:solidFill>
                <a:srgbClr val="002060"/>
              </a:solidFill>
            </a:endParaRPr>
          </a:p>
          <a:p>
            <a:endParaRPr lang="en-US" altLang="ja-JP" sz="800" dirty="0">
              <a:solidFill>
                <a:srgbClr val="002060"/>
              </a:solidFill>
            </a:endParaRPr>
          </a:p>
          <a:p>
            <a:endParaRPr kumimoji="1" lang="en-US" altLang="ja-JP" sz="800" dirty="0">
              <a:solidFill>
                <a:srgbClr val="002060"/>
              </a:solidFill>
            </a:endParaRPr>
          </a:p>
          <a:p>
            <a:endParaRPr lang="en-US" altLang="ja-JP" sz="800" dirty="0">
              <a:solidFill>
                <a:srgbClr val="002060"/>
              </a:solidFill>
            </a:endParaRPr>
          </a:p>
          <a:p>
            <a:endParaRPr kumimoji="1" lang="en-US" altLang="ja-JP" sz="800" dirty="0">
              <a:solidFill>
                <a:srgbClr val="002060"/>
              </a:solidFill>
            </a:endParaRPr>
          </a:p>
          <a:p>
            <a:endParaRPr lang="en-US" altLang="ja-JP" sz="800" dirty="0">
              <a:solidFill>
                <a:srgbClr val="002060"/>
              </a:solidFill>
            </a:endParaRPr>
          </a:p>
          <a:p>
            <a:endParaRPr kumimoji="1" lang="en-US" altLang="ja-JP" sz="800" dirty="0">
              <a:solidFill>
                <a:srgbClr val="002060"/>
              </a:solidFill>
            </a:endParaRPr>
          </a:p>
          <a:p>
            <a:endParaRPr lang="en-US" altLang="ja-JP" sz="800" dirty="0">
              <a:solidFill>
                <a:srgbClr val="002060"/>
              </a:solidFill>
            </a:endParaRPr>
          </a:p>
          <a:p>
            <a:endParaRPr kumimoji="1" lang="en-US" altLang="ja-JP" sz="800" dirty="0">
              <a:solidFill>
                <a:srgbClr val="002060"/>
              </a:solidFill>
            </a:endParaRPr>
          </a:p>
          <a:p>
            <a:endParaRPr lang="en-US" altLang="ja-JP" sz="800" dirty="0">
              <a:solidFill>
                <a:srgbClr val="002060"/>
              </a:solidFill>
            </a:endParaRPr>
          </a:p>
          <a:p>
            <a:r>
              <a:rPr kumimoji="1" lang="ja-JP" altLang="en-US" sz="800" dirty="0">
                <a:solidFill>
                  <a:srgbClr val="002060"/>
                </a:solidFill>
              </a:rPr>
              <a:t>　　　　　　　　　　　合計〇〇〇円</a:t>
            </a:r>
            <a:endParaRPr kumimoji="1" lang="en-US" altLang="ja-JP" sz="800" dirty="0">
              <a:solidFill>
                <a:srgbClr val="002060"/>
              </a:solidFill>
            </a:endParaRPr>
          </a:p>
        </p:txBody>
      </p:sp>
      <p:sp>
        <p:nvSpPr>
          <p:cNvPr id="16" name="正方形/長方形 15"/>
          <p:cNvSpPr/>
          <p:nvPr/>
        </p:nvSpPr>
        <p:spPr>
          <a:xfrm>
            <a:off x="3686263" y="2760994"/>
            <a:ext cx="1980000" cy="1980000"/>
          </a:xfrm>
          <a:prstGeom prst="rect">
            <a:avLst/>
          </a:prstGeom>
          <a:noFill/>
          <a:ln w="28575">
            <a:solidFill>
              <a:srgbClr val="00B0F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ja-JP" altLang="en-US" sz="800" u="sng" dirty="0">
                <a:solidFill>
                  <a:srgbClr val="002060"/>
                </a:solidFill>
              </a:rPr>
              <a:t>◆借損料</a:t>
            </a:r>
            <a:endParaRPr lang="en-US" altLang="ja-JP" sz="800" u="sng" dirty="0">
              <a:solidFill>
                <a:srgbClr val="002060"/>
              </a:solidFill>
            </a:endParaRPr>
          </a:p>
          <a:p>
            <a:r>
              <a:rPr lang="ja-JP" altLang="en-US" sz="800" dirty="0">
                <a:solidFill>
                  <a:srgbClr val="002060"/>
                </a:solidFill>
              </a:rPr>
              <a:t>・企画推進委員会会議室借料</a:t>
            </a:r>
            <a:br>
              <a:rPr lang="en-US" altLang="ja-JP" sz="800" dirty="0">
                <a:solidFill>
                  <a:srgbClr val="002060"/>
                </a:solidFill>
              </a:rPr>
            </a:br>
            <a:r>
              <a:rPr lang="ja-JP" altLang="en-US" sz="800" dirty="0">
                <a:solidFill>
                  <a:srgbClr val="002060"/>
                </a:solidFill>
              </a:rPr>
              <a:t>　　　　　　　〇〇千円</a:t>
            </a:r>
            <a:r>
              <a:rPr lang="en-US" altLang="ja-JP" sz="800" dirty="0">
                <a:solidFill>
                  <a:srgbClr val="002060"/>
                </a:solidFill>
              </a:rPr>
              <a:t>×</a:t>
            </a:r>
            <a:r>
              <a:rPr lang="ja-JP" altLang="en-US" sz="800" dirty="0">
                <a:solidFill>
                  <a:srgbClr val="002060"/>
                </a:solidFill>
              </a:rPr>
              <a:t>〇回</a:t>
            </a:r>
            <a:endParaRPr lang="en-US" altLang="ja-JP" sz="800" dirty="0">
              <a:solidFill>
                <a:srgbClr val="002060"/>
              </a:solidFill>
            </a:endParaRPr>
          </a:p>
          <a:p>
            <a:pPr marL="88900" indent="-88900"/>
            <a:r>
              <a:rPr lang="ja-JP" altLang="en-US" sz="800" dirty="0">
                <a:solidFill>
                  <a:srgbClr val="002060"/>
                </a:solidFill>
              </a:rPr>
              <a:t>・ﾌﾟﾛｸﾞﾗﾑ開発分科会会議室借料　　　〇〇千円</a:t>
            </a:r>
            <a:r>
              <a:rPr lang="en-US" altLang="ja-JP" sz="800" dirty="0">
                <a:solidFill>
                  <a:srgbClr val="002060"/>
                </a:solidFill>
              </a:rPr>
              <a:t>×</a:t>
            </a:r>
            <a:r>
              <a:rPr lang="ja-JP" altLang="en-US" sz="800" dirty="0">
                <a:solidFill>
                  <a:srgbClr val="002060"/>
                </a:solidFill>
              </a:rPr>
              <a:t>〇回</a:t>
            </a:r>
            <a:endParaRPr lang="en-US" altLang="ja-JP" sz="800" dirty="0">
              <a:solidFill>
                <a:srgbClr val="002060"/>
              </a:solidFill>
            </a:endParaRPr>
          </a:p>
          <a:p>
            <a:r>
              <a:rPr lang="ja-JP" altLang="en-US" sz="800" dirty="0">
                <a:solidFill>
                  <a:srgbClr val="002060"/>
                </a:solidFill>
              </a:rPr>
              <a:t>・実証講座分科会会議室借料</a:t>
            </a:r>
            <a:br>
              <a:rPr lang="en-US" altLang="ja-JP" sz="800" dirty="0">
                <a:solidFill>
                  <a:srgbClr val="002060"/>
                </a:solidFill>
              </a:rPr>
            </a:br>
            <a:r>
              <a:rPr lang="ja-JP" altLang="en-US" sz="800" dirty="0">
                <a:solidFill>
                  <a:srgbClr val="002060"/>
                </a:solidFill>
              </a:rPr>
              <a:t>　　　　　　　〇〇千円</a:t>
            </a:r>
            <a:r>
              <a:rPr lang="en-US" altLang="ja-JP" sz="800" dirty="0">
                <a:solidFill>
                  <a:srgbClr val="002060"/>
                </a:solidFill>
              </a:rPr>
              <a:t>×</a:t>
            </a:r>
            <a:r>
              <a:rPr lang="ja-JP" altLang="en-US" sz="800" dirty="0">
                <a:solidFill>
                  <a:srgbClr val="002060"/>
                </a:solidFill>
              </a:rPr>
              <a:t>〇回</a:t>
            </a:r>
            <a:endParaRPr lang="en-US" altLang="ja-JP" sz="800" dirty="0">
              <a:solidFill>
                <a:srgbClr val="002060"/>
              </a:solidFill>
            </a:endParaRPr>
          </a:p>
          <a:p>
            <a:r>
              <a:rPr lang="ja-JP" altLang="en-US" sz="800" dirty="0">
                <a:solidFill>
                  <a:srgbClr val="002060"/>
                </a:solidFill>
              </a:rPr>
              <a:t>・ｻｰﾊﾞｰﾚﾝﾀﾙ代</a:t>
            </a:r>
            <a:endParaRPr lang="en-US" altLang="ja-JP" sz="800" dirty="0">
              <a:solidFill>
                <a:srgbClr val="002060"/>
              </a:solidFill>
            </a:endParaRPr>
          </a:p>
          <a:p>
            <a:r>
              <a:rPr lang="ja-JP" altLang="en-US" sz="800" dirty="0">
                <a:solidFill>
                  <a:srgbClr val="002060"/>
                </a:solidFill>
              </a:rPr>
              <a:t>　　　　　　　〇〇千円</a:t>
            </a:r>
            <a:r>
              <a:rPr lang="en-US" altLang="ja-JP" sz="800" dirty="0">
                <a:solidFill>
                  <a:srgbClr val="002060"/>
                </a:solidFill>
              </a:rPr>
              <a:t>×</a:t>
            </a:r>
            <a:r>
              <a:rPr lang="ja-JP" altLang="en-US" sz="800" dirty="0">
                <a:solidFill>
                  <a:srgbClr val="002060"/>
                </a:solidFill>
              </a:rPr>
              <a:t>〇月</a:t>
            </a:r>
            <a:endParaRPr lang="en-US" altLang="ja-JP" sz="800" dirty="0">
              <a:solidFill>
                <a:srgbClr val="002060"/>
              </a:solidFill>
            </a:endParaRPr>
          </a:p>
          <a:p>
            <a:endParaRPr lang="en-US" altLang="ja-JP" sz="800" dirty="0">
              <a:solidFill>
                <a:srgbClr val="002060"/>
              </a:solidFill>
            </a:endParaRPr>
          </a:p>
          <a:p>
            <a:endParaRPr lang="en-US" altLang="ja-JP" sz="800" dirty="0">
              <a:solidFill>
                <a:srgbClr val="002060"/>
              </a:solidFill>
            </a:endParaRPr>
          </a:p>
          <a:p>
            <a:endParaRPr lang="en-US" altLang="ja-JP" sz="800" dirty="0">
              <a:solidFill>
                <a:srgbClr val="002060"/>
              </a:solidFill>
            </a:endParaRPr>
          </a:p>
          <a:p>
            <a:endParaRPr lang="en-US" altLang="ja-JP" sz="800" dirty="0">
              <a:solidFill>
                <a:srgbClr val="002060"/>
              </a:solidFill>
            </a:endParaRPr>
          </a:p>
          <a:p>
            <a:r>
              <a:rPr lang="ja-JP" altLang="en-US" sz="800" dirty="0">
                <a:solidFill>
                  <a:srgbClr val="002060"/>
                </a:solidFill>
              </a:rPr>
              <a:t>　　　　　　　　　　　合計〇〇〇円</a:t>
            </a:r>
            <a:endParaRPr lang="en-US" altLang="ja-JP" sz="800" dirty="0">
              <a:solidFill>
                <a:srgbClr val="002060"/>
              </a:solidFill>
            </a:endParaRPr>
          </a:p>
          <a:p>
            <a:pPr lvl="0"/>
            <a:endParaRPr lang="ja-JP" altLang="en-US" sz="800" dirty="0">
              <a:solidFill>
                <a:srgbClr val="002060"/>
              </a:solidFill>
            </a:endParaRPr>
          </a:p>
        </p:txBody>
      </p:sp>
      <p:sp>
        <p:nvSpPr>
          <p:cNvPr id="17" name="正方形/長方形 16"/>
          <p:cNvSpPr/>
          <p:nvPr/>
        </p:nvSpPr>
        <p:spPr>
          <a:xfrm>
            <a:off x="3686263" y="4826942"/>
            <a:ext cx="1980000" cy="1194345"/>
          </a:xfrm>
          <a:prstGeom prst="rect">
            <a:avLst/>
          </a:prstGeom>
          <a:noFill/>
          <a:ln w="28575">
            <a:solidFill>
              <a:srgbClr val="00B0F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ja-JP" altLang="en-US" sz="800" u="sng" dirty="0">
                <a:solidFill>
                  <a:srgbClr val="002060"/>
                </a:solidFill>
              </a:rPr>
              <a:t>◆通信運搬費</a:t>
            </a:r>
            <a:endParaRPr lang="en-US" altLang="ja-JP" sz="800" u="sng" dirty="0">
              <a:solidFill>
                <a:srgbClr val="002060"/>
              </a:solidFill>
            </a:endParaRPr>
          </a:p>
          <a:p>
            <a:pPr lvl="0"/>
            <a:r>
              <a:rPr lang="ja-JP" altLang="en-US" sz="800" dirty="0">
                <a:solidFill>
                  <a:srgbClr val="002060"/>
                </a:solidFill>
              </a:rPr>
              <a:t>・報告書郵送費　　〇円</a:t>
            </a:r>
            <a:r>
              <a:rPr lang="en-US" altLang="ja-JP" sz="800" dirty="0">
                <a:solidFill>
                  <a:srgbClr val="002060"/>
                </a:solidFill>
              </a:rPr>
              <a:t>×</a:t>
            </a:r>
            <a:r>
              <a:rPr lang="ja-JP" altLang="en-US" sz="800" dirty="0">
                <a:solidFill>
                  <a:srgbClr val="002060"/>
                </a:solidFill>
              </a:rPr>
              <a:t>〇箇所</a:t>
            </a:r>
            <a:endParaRPr lang="en-US" altLang="ja-JP" sz="800" dirty="0">
              <a:solidFill>
                <a:srgbClr val="002060"/>
              </a:solidFill>
            </a:endParaRPr>
          </a:p>
          <a:p>
            <a:pPr lvl="0"/>
            <a:r>
              <a:rPr lang="ja-JP" altLang="en-US" sz="800" dirty="0">
                <a:solidFill>
                  <a:srgbClr val="002060"/>
                </a:solidFill>
              </a:rPr>
              <a:t>・実証講座案内郵送　〇円</a:t>
            </a:r>
            <a:r>
              <a:rPr lang="en-US" altLang="ja-JP" sz="800" dirty="0">
                <a:solidFill>
                  <a:srgbClr val="002060"/>
                </a:solidFill>
              </a:rPr>
              <a:t>×</a:t>
            </a:r>
            <a:r>
              <a:rPr lang="ja-JP" altLang="en-US" sz="800" dirty="0">
                <a:solidFill>
                  <a:srgbClr val="002060"/>
                </a:solidFill>
              </a:rPr>
              <a:t>〇箇所</a:t>
            </a:r>
            <a:endParaRPr lang="en-US" altLang="ja-JP" sz="800" dirty="0">
              <a:solidFill>
                <a:srgbClr val="002060"/>
              </a:solidFill>
            </a:endParaRPr>
          </a:p>
          <a:p>
            <a:pPr lvl="0"/>
            <a:r>
              <a:rPr lang="ja-JP" altLang="en-US" sz="800" dirty="0">
                <a:solidFill>
                  <a:srgbClr val="002060"/>
                </a:solidFill>
              </a:rPr>
              <a:t>　</a:t>
            </a:r>
            <a:endParaRPr lang="en-US" altLang="ja-JP" sz="800" dirty="0">
              <a:solidFill>
                <a:srgbClr val="002060"/>
              </a:solidFill>
            </a:endParaRPr>
          </a:p>
          <a:p>
            <a:pPr lvl="0"/>
            <a:endParaRPr lang="en-US" altLang="ja-JP" sz="800" dirty="0">
              <a:solidFill>
                <a:srgbClr val="002060"/>
              </a:solidFill>
            </a:endParaRPr>
          </a:p>
          <a:p>
            <a:pPr lvl="0"/>
            <a:endParaRPr lang="en-US" altLang="ja-JP" sz="800" dirty="0">
              <a:solidFill>
                <a:srgbClr val="002060"/>
              </a:solidFill>
            </a:endParaRPr>
          </a:p>
          <a:p>
            <a:pPr lvl="0"/>
            <a:r>
              <a:rPr lang="ja-JP" altLang="en-US" sz="800" dirty="0">
                <a:solidFill>
                  <a:srgbClr val="002060"/>
                </a:solidFill>
              </a:rPr>
              <a:t>　</a:t>
            </a:r>
            <a:endParaRPr lang="en-US" altLang="ja-JP" sz="800" dirty="0">
              <a:solidFill>
                <a:srgbClr val="002060"/>
              </a:solidFill>
            </a:endParaRPr>
          </a:p>
          <a:p>
            <a:pPr lvl="0"/>
            <a:r>
              <a:rPr lang="ja-JP" altLang="en-US" sz="800" dirty="0">
                <a:solidFill>
                  <a:srgbClr val="002060"/>
                </a:solidFill>
              </a:rPr>
              <a:t>　　　　　　　　　　　　合計〇〇円</a:t>
            </a:r>
          </a:p>
        </p:txBody>
      </p:sp>
      <p:sp>
        <p:nvSpPr>
          <p:cNvPr id="18" name="正方形/長方形 17"/>
          <p:cNvSpPr/>
          <p:nvPr/>
        </p:nvSpPr>
        <p:spPr>
          <a:xfrm>
            <a:off x="5741129" y="715829"/>
            <a:ext cx="1980000" cy="1980000"/>
          </a:xfrm>
          <a:prstGeom prst="rect">
            <a:avLst/>
          </a:prstGeom>
          <a:noFill/>
          <a:ln w="28575">
            <a:solidFill>
              <a:srgbClr val="00B0F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800" u="sng" dirty="0">
                <a:solidFill>
                  <a:srgbClr val="002060"/>
                </a:solidFill>
              </a:rPr>
              <a:t>◆諸謝金</a:t>
            </a:r>
            <a:endParaRPr lang="en-US" altLang="ja-JP" sz="800" u="sng" dirty="0">
              <a:solidFill>
                <a:srgbClr val="002060"/>
              </a:solidFill>
            </a:endParaRPr>
          </a:p>
          <a:p>
            <a:r>
              <a:rPr lang="ja-JP" altLang="en-US" sz="800" dirty="0">
                <a:solidFill>
                  <a:srgbClr val="002060"/>
                </a:solidFill>
              </a:rPr>
              <a:t>・企画推進委員会謝金</a:t>
            </a:r>
            <a:br>
              <a:rPr lang="en-US" altLang="ja-JP" sz="800" dirty="0">
                <a:solidFill>
                  <a:srgbClr val="002060"/>
                </a:solidFill>
              </a:rPr>
            </a:br>
            <a:r>
              <a:rPr lang="ja-JP" altLang="en-US" sz="800" dirty="0">
                <a:solidFill>
                  <a:srgbClr val="002060"/>
                </a:solidFill>
              </a:rPr>
              <a:t>　　　　　〇千円</a:t>
            </a:r>
            <a:r>
              <a:rPr lang="en-US" altLang="ja-JP" sz="800" dirty="0">
                <a:solidFill>
                  <a:srgbClr val="002060"/>
                </a:solidFill>
              </a:rPr>
              <a:t>×</a:t>
            </a:r>
            <a:r>
              <a:rPr lang="ja-JP" altLang="en-US" sz="800" dirty="0">
                <a:solidFill>
                  <a:srgbClr val="002060"/>
                </a:solidFill>
              </a:rPr>
              <a:t>〇人</a:t>
            </a:r>
            <a:r>
              <a:rPr lang="en-US" altLang="ja-JP" sz="800" dirty="0">
                <a:solidFill>
                  <a:srgbClr val="002060"/>
                </a:solidFill>
              </a:rPr>
              <a:t>×</a:t>
            </a:r>
            <a:r>
              <a:rPr lang="ja-JP" altLang="en-US" sz="800" dirty="0">
                <a:solidFill>
                  <a:srgbClr val="002060"/>
                </a:solidFill>
              </a:rPr>
              <a:t>〇回</a:t>
            </a:r>
            <a:endParaRPr lang="en-US" altLang="ja-JP" sz="800" dirty="0">
              <a:solidFill>
                <a:srgbClr val="002060"/>
              </a:solidFill>
            </a:endParaRPr>
          </a:p>
          <a:p>
            <a:r>
              <a:rPr lang="ja-JP" altLang="en-US" sz="800" dirty="0">
                <a:solidFill>
                  <a:srgbClr val="002060"/>
                </a:solidFill>
              </a:rPr>
              <a:t>・ﾌﾟﾛｸﾞﾗﾑ開発分科会</a:t>
            </a:r>
            <a:br>
              <a:rPr lang="en-US" altLang="ja-JP" sz="800" dirty="0">
                <a:solidFill>
                  <a:srgbClr val="002060"/>
                </a:solidFill>
              </a:rPr>
            </a:br>
            <a:r>
              <a:rPr lang="ja-JP" altLang="en-US" sz="800" dirty="0">
                <a:solidFill>
                  <a:srgbClr val="002060"/>
                </a:solidFill>
              </a:rPr>
              <a:t>　　　　　〇千円</a:t>
            </a:r>
            <a:r>
              <a:rPr lang="en-US" altLang="ja-JP" sz="800" dirty="0">
                <a:solidFill>
                  <a:srgbClr val="002060"/>
                </a:solidFill>
              </a:rPr>
              <a:t>×</a:t>
            </a:r>
            <a:r>
              <a:rPr lang="ja-JP" altLang="en-US" sz="800" dirty="0">
                <a:solidFill>
                  <a:srgbClr val="002060"/>
                </a:solidFill>
              </a:rPr>
              <a:t>〇人</a:t>
            </a:r>
            <a:r>
              <a:rPr lang="en-US" altLang="ja-JP" sz="800" dirty="0">
                <a:solidFill>
                  <a:srgbClr val="002060"/>
                </a:solidFill>
              </a:rPr>
              <a:t>×</a:t>
            </a:r>
            <a:r>
              <a:rPr lang="ja-JP" altLang="en-US" sz="800" dirty="0">
                <a:solidFill>
                  <a:srgbClr val="002060"/>
                </a:solidFill>
              </a:rPr>
              <a:t>〇回</a:t>
            </a:r>
            <a:endParaRPr lang="en-US" altLang="ja-JP" sz="800" dirty="0">
              <a:solidFill>
                <a:srgbClr val="002060"/>
              </a:solidFill>
            </a:endParaRPr>
          </a:p>
          <a:p>
            <a:r>
              <a:rPr lang="ja-JP" altLang="en-US" sz="800" dirty="0">
                <a:solidFill>
                  <a:srgbClr val="002060"/>
                </a:solidFill>
              </a:rPr>
              <a:t>・実証講座分科会</a:t>
            </a:r>
            <a:br>
              <a:rPr lang="en-US" altLang="ja-JP" sz="800" dirty="0">
                <a:solidFill>
                  <a:srgbClr val="002060"/>
                </a:solidFill>
              </a:rPr>
            </a:br>
            <a:r>
              <a:rPr lang="ja-JP" altLang="en-US" sz="800" dirty="0">
                <a:solidFill>
                  <a:srgbClr val="002060"/>
                </a:solidFill>
              </a:rPr>
              <a:t>　　　　　〇千円</a:t>
            </a:r>
            <a:r>
              <a:rPr lang="en-US" altLang="ja-JP" sz="800" dirty="0">
                <a:solidFill>
                  <a:srgbClr val="002060"/>
                </a:solidFill>
              </a:rPr>
              <a:t>×</a:t>
            </a:r>
            <a:r>
              <a:rPr lang="ja-JP" altLang="en-US" sz="800" dirty="0">
                <a:solidFill>
                  <a:srgbClr val="002060"/>
                </a:solidFill>
              </a:rPr>
              <a:t>〇人</a:t>
            </a:r>
            <a:r>
              <a:rPr lang="en-US" altLang="ja-JP" sz="800" dirty="0">
                <a:solidFill>
                  <a:srgbClr val="002060"/>
                </a:solidFill>
              </a:rPr>
              <a:t>×</a:t>
            </a:r>
            <a:r>
              <a:rPr lang="ja-JP" altLang="en-US" sz="800" dirty="0">
                <a:solidFill>
                  <a:srgbClr val="002060"/>
                </a:solidFill>
              </a:rPr>
              <a:t>〇回</a:t>
            </a:r>
            <a:endParaRPr lang="en-US" altLang="ja-JP" sz="800" dirty="0">
              <a:solidFill>
                <a:srgbClr val="002060"/>
              </a:solidFill>
            </a:endParaRPr>
          </a:p>
          <a:p>
            <a:endParaRPr lang="en-US" altLang="ja-JP" sz="800" dirty="0">
              <a:solidFill>
                <a:srgbClr val="002060"/>
              </a:solidFill>
            </a:endParaRPr>
          </a:p>
          <a:p>
            <a:endParaRPr lang="en-US" altLang="ja-JP" sz="800" dirty="0">
              <a:solidFill>
                <a:srgbClr val="002060"/>
              </a:solidFill>
            </a:endParaRPr>
          </a:p>
          <a:p>
            <a:endParaRPr lang="en-US" altLang="ja-JP" sz="800" dirty="0">
              <a:solidFill>
                <a:srgbClr val="002060"/>
              </a:solidFill>
            </a:endParaRPr>
          </a:p>
          <a:p>
            <a:endParaRPr lang="en-US" altLang="ja-JP" sz="800" dirty="0">
              <a:solidFill>
                <a:srgbClr val="002060"/>
              </a:solidFill>
            </a:endParaRPr>
          </a:p>
          <a:p>
            <a:endParaRPr lang="en-US" altLang="ja-JP" sz="800" dirty="0">
              <a:solidFill>
                <a:srgbClr val="002060"/>
              </a:solidFill>
            </a:endParaRPr>
          </a:p>
          <a:p>
            <a:r>
              <a:rPr lang="ja-JP" altLang="en-US" sz="800" dirty="0">
                <a:solidFill>
                  <a:srgbClr val="002060"/>
                </a:solidFill>
              </a:rPr>
              <a:t>　　</a:t>
            </a:r>
            <a:endParaRPr lang="en-US" altLang="ja-JP" sz="800" dirty="0">
              <a:solidFill>
                <a:srgbClr val="002060"/>
              </a:solidFill>
            </a:endParaRPr>
          </a:p>
          <a:p>
            <a:r>
              <a:rPr lang="ja-JP" altLang="en-US" sz="800" dirty="0">
                <a:solidFill>
                  <a:srgbClr val="002060"/>
                </a:solidFill>
              </a:rPr>
              <a:t>　　　　　　　　　　　合計〇〇〇円</a:t>
            </a:r>
            <a:endParaRPr lang="en-US" altLang="ja-JP" sz="800" dirty="0">
              <a:solidFill>
                <a:srgbClr val="002060"/>
              </a:solidFill>
            </a:endParaRPr>
          </a:p>
        </p:txBody>
      </p:sp>
      <p:sp>
        <p:nvSpPr>
          <p:cNvPr id="19" name="正方形/長方形 18"/>
          <p:cNvSpPr/>
          <p:nvPr/>
        </p:nvSpPr>
        <p:spPr>
          <a:xfrm>
            <a:off x="5741129" y="2760994"/>
            <a:ext cx="1980000" cy="1980000"/>
          </a:xfrm>
          <a:prstGeom prst="rect">
            <a:avLst/>
          </a:prstGeom>
          <a:noFill/>
          <a:ln w="28575">
            <a:solidFill>
              <a:srgbClr val="00B0F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rgbClr val="002060"/>
                </a:solidFill>
              </a:rPr>
              <a:t>◆消耗品費</a:t>
            </a:r>
            <a:endParaRPr kumimoji="1" lang="en-US" altLang="ja-JP" sz="800" u="sng" dirty="0">
              <a:solidFill>
                <a:srgbClr val="002060"/>
              </a:solidFill>
            </a:endParaRPr>
          </a:p>
          <a:p>
            <a:r>
              <a:rPr kumimoji="1" lang="ja-JP" altLang="en-US" sz="800" dirty="0">
                <a:solidFill>
                  <a:srgbClr val="002060"/>
                </a:solidFill>
              </a:rPr>
              <a:t>・ﾎﾞｰﾙﾍﾟﾝ</a:t>
            </a:r>
            <a:r>
              <a:rPr lang="ja-JP" altLang="en-US" sz="800" dirty="0">
                <a:solidFill>
                  <a:srgbClr val="002060"/>
                </a:solidFill>
              </a:rPr>
              <a:t>　　　〇百円</a:t>
            </a:r>
            <a:r>
              <a:rPr lang="en-US" altLang="ja-JP" sz="800" dirty="0">
                <a:solidFill>
                  <a:srgbClr val="002060"/>
                </a:solidFill>
              </a:rPr>
              <a:t>×</a:t>
            </a:r>
            <a:r>
              <a:rPr lang="ja-JP" altLang="en-US" sz="800" dirty="0">
                <a:solidFill>
                  <a:srgbClr val="002060"/>
                </a:solidFill>
              </a:rPr>
              <a:t>〇本</a:t>
            </a:r>
            <a:endParaRPr lang="en-US" altLang="ja-JP" sz="800" dirty="0">
              <a:solidFill>
                <a:srgbClr val="002060"/>
              </a:solidFill>
            </a:endParaRPr>
          </a:p>
          <a:p>
            <a:r>
              <a:rPr kumimoji="1" lang="ja-JP" altLang="en-US" sz="800" dirty="0">
                <a:solidFill>
                  <a:srgbClr val="002060"/>
                </a:solidFill>
              </a:rPr>
              <a:t>・ﾊｰﾄﾞﾌｧｲﾙ　〇千円</a:t>
            </a:r>
            <a:r>
              <a:rPr kumimoji="1" lang="en-US" altLang="ja-JP" sz="800" dirty="0">
                <a:solidFill>
                  <a:srgbClr val="002060"/>
                </a:solidFill>
              </a:rPr>
              <a:t>×</a:t>
            </a:r>
            <a:r>
              <a:rPr kumimoji="1" lang="ja-JP" altLang="en-US" sz="800" dirty="0">
                <a:solidFill>
                  <a:srgbClr val="002060"/>
                </a:solidFill>
              </a:rPr>
              <a:t>〇冊</a:t>
            </a:r>
            <a:endParaRPr kumimoji="1" lang="en-US" altLang="ja-JP" sz="800" dirty="0">
              <a:solidFill>
                <a:srgbClr val="002060"/>
              </a:solidFill>
            </a:endParaRPr>
          </a:p>
          <a:p>
            <a:r>
              <a:rPr kumimoji="1" lang="ja-JP" altLang="en-US" sz="800" dirty="0">
                <a:solidFill>
                  <a:srgbClr val="002060"/>
                </a:solidFill>
              </a:rPr>
              <a:t>・</a:t>
            </a:r>
            <a:endParaRPr kumimoji="1" lang="en-US" altLang="ja-JP" sz="800" dirty="0">
              <a:solidFill>
                <a:srgbClr val="002060"/>
              </a:solidFill>
            </a:endParaRPr>
          </a:p>
          <a:p>
            <a:r>
              <a:rPr lang="ja-JP" altLang="en-US" sz="800" dirty="0">
                <a:solidFill>
                  <a:srgbClr val="002060"/>
                </a:solidFill>
              </a:rPr>
              <a:t>・</a:t>
            </a:r>
            <a:endParaRPr lang="en-US" altLang="ja-JP" sz="800" dirty="0">
              <a:solidFill>
                <a:srgbClr val="002060"/>
              </a:solidFill>
            </a:endParaRPr>
          </a:p>
          <a:p>
            <a:endParaRPr kumimoji="1" lang="en-US" altLang="ja-JP" sz="800" dirty="0">
              <a:solidFill>
                <a:srgbClr val="002060"/>
              </a:solidFill>
            </a:endParaRPr>
          </a:p>
          <a:p>
            <a:endParaRPr lang="en-US" altLang="ja-JP" sz="800" dirty="0">
              <a:solidFill>
                <a:srgbClr val="002060"/>
              </a:solidFill>
            </a:endParaRPr>
          </a:p>
          <a:p>
            <a:endParaRPr kumimoji="1" lang="en-US" altLang="ja-JP" sz="800" dirty="0">
              <a:solidFill>
                <a:srgbClr val="002060"/>
              </a:solidFill>
            </a:endParaRPr>
          </a:p>
          <a:p>
            <a:endParaRPr lang="en-US" altLang="ja-JP" sz="800" dirty="0">
              <a:solidFill>
                <a:srgbClr val="002060"/>
              </a:solidFill>
            </a:endParaRPr>
          </a:p>
          <a:p>
            <a:endParaRPr kumimoji="1" lang="en-US" altLang="ja-JP" sz="800" dirty="0">
              <a:solidFill>
                <a:srgbClr val="002060"/>
              </a:solidFill>
            </a:endParaRPr>
          </a:p>
          <a:p>
            <a:endParaRPr lang="en-US" altLang="ja-JP" sz="800" dirty="0">
              <a:solidFill>
                <a:srgbClr val="002060"/>
              </a:solidFill>
            </a:endParaRPr>
          </a:p>
          <a:p>
            <a:endParaRPr lang="en-US" altLang="ja-JP" sz="800" dirty="0">
              <a:solidFill>
                <a:srgbClr val="002060"/>
              </a:solidFill>
            </a:endParaRPr>
          </a:p>
          <a:p>
            <a:endParaRPr lang="en-US" altLang="ja-JP" sz="800" dirty="0">
              <a:solidFill>
                <a:srgbClr val="002060"/>
              </a:solidFill>
            </a:endParaRPr>
          </a:p>
          <a:p>
            <a:r>
              <a:rPr kumimoji="1" lang="ja-JP" altLang="en-US" sz="800" dirty="0">
                <a:solidFill>
                  <a:srgbClr val="002060"/>
                </a:solidFill>
              </a:rPr>
              <a:t>　　　　　　　　　　　　合計〇〇円　　　　　</a:t>
            </a:r>
          </a:p>
        </p:txBody>
      </p:sp>
      <p:sp>
        <p:nvSpPr>
          <p:cNvPr id="20" name="正方形/長方形 19"/>
          <p:cNvSpPr/>
          <p:nvPr/>
        </p:nvSpPr>
        <p:spPr>
          <a:xfrm>
            <a:off x="5741129" y="4813127"/>
            <a:ext cx="1980000" cy="1980000"/>
          </a:xfrm>
          <a:prstGeom prst="rect">
            <a:avLst/>
          </a:prstGeom>
          <a:noFill/>
          <a:ln w="28575">
            <a:solidFill>
              <a:srgbClr val="00B0F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ja-JP" altLang="en-US" sz="800" u="sng" dirty="0">
                <a:solidFill>
                  <a:srgbClr val="002060"/>
                </a:solidFill>
              </a:rPr>
              <a:t>◆雑役務費</a:t>
            </a:r>
            <a:endParaRPr lang="en-US" altLang="ja-JP" sz="800" u="sng" dirty="0">
              <a:solidFill>
                <a:srgbClr val="002060"/>
              </a:solidFill>
            </a:endParaRPr>
          </a:p>
          <a:p>
            <a:pPr lvl="0"/>
            <a:r>
              <a:rPr lang="ja-JP" altLang="en-US" sz="800" dirty="0">
                <a:solidFill>
                  <a:srgbClr val="002060"/>
                </a:solidFill>
              </a:rPr>
              <a:t>・</a:t>
            </a:r>
            <a:r>
              <a:rPr lang="en-US" altLang="ja-JP" sz="800" dirty="0">
                <a:solidFill>
                  <a:srgbClr val="002060"/>
                </a:solidFill>
              </a:rPr>
              <a:t>Web</a:t>
            </a:r>
            <a:r>
              <a:rPr lang="ja-JP" altLang="en-US" sz="800" dirty="0">
                <a:solidFill>
                  <a:srgbClr val="002060"/>
                </a:solidFill>
              </a:rPr>
              <a:t>ｻｲﾄ構築　　〇〇〇円</a:t>
            </a:r>
            <a:endParaRPr lang="en-US" altLang="ja-JP" sz="800" dirty="0">
              <a:solidFill>
                <a:srgbClr val="002060"/>
              </a:solidFill>
            </a:endParaRPr>
          </a:p>
          <a:p>
            <a:pPr lvl="0"/>
            <a:r>
              <a:rPr lang="ja-JP" altLang="en-US" sz="800" dirty="0">
                <a:solidFill>
                  <a:srgbClr val="002060"/>
                </a:solidFill>
              </a:rPr>
              <a:t>・報告書印刷費　 　〇〇〇円</a:t>
            </a:r>
            <a:endParaRPr lang="en-US" altLang="ja-JP" sz="800" dirty="0">
              <a:solidFill>
                <a:srgbClr val="002060"/>
              </a:solidFill>
            </a:endParaRPr>
          </a:p>
          <a:p>
            <a:pPr lvl="0"/>
            <a:r>
              <a:rPr lang="ja-JP" altLang="en-US" sz="800" dirty="0">
                <a:solidFill>
                  <a:srgbClr val="002060"/>
                </a:solidFill>
              </a:rPr>
              <a:t>・事務職員派遣　　</a:t>
            </a:r>
            <a:endParaRPr lang="en-US" altLang="ja-JP" sz="800" dirty="0">
              <a:solidFill>
                <a:srgbClr val="002060"/>
              </a:solidFill>
            </a:endParaRPr>
          </a:p>
          <a:p>
            <a:pPr lvl="0"/>
            <a:r>
              <a:rPr lang="ja-JP" altLang="en-US" sz="800" dirty="0">
                <a:solidFill>
                  <a:srgbClr val="002060"/>
                </a:solidFill>
              </a:rPr>
              <a:t>　　　　〇〇〇円</a:t>
            </a:r>
            <a:r>
              <a:rPr lang="en-US" altLang="ja-JP" sz="800" dirty="0">
                <a:solidFill>
                  <a:srgbClr val="002060"/>
                </a:solidFill>
              </a:rPr>
              <a:t>×20</a:t>
            </a:r>
            <a:r>
              <a:rPr lang="ja-JP" altLang="en-US" sz="800" dirty="0">
                <a:solidFill>
                  <a:srgbClr val="002060"/>
                </a:solidFill>
              </a:rPr>
              <a:t>日</a:t>
            </a:r>
            <a:r>
              <a:rPr lang="en-US" altLang="ja-JP" sz="800" dirty="0">
                <a:solidFill>
                  <a:srgbClr val="002060"/>
                </a:solidFill>
              </a:rPr>
              <a:t>×</a:t>
            </a:r>
            <a:r>
              <a:rPr lang="ja-JP" altLang="en-US" sz="800" dirty="0">
                <a:solidFill>
                  <a:srgbClr val="002060"/>
                </a:solidFill>
              </a:rPr>
              <a:t>〇月</a:t>
            </a:r>
            <a:endParaRPr lang="en-US" altLang="ja-JP" sz="800" dirty="0">
              <a:solidFill>
                <a:srgbClr val="002060"/>
              </a:solidFill>
            </a:endParaRPr>
          </a:p>
        </p:txBody>
      </p:sp>
      <p:sp>
        <p:nvSpPr>
          <p:cNvPr id="21" name="正方形/長方形 20"/>
          <p:cNvSpPr/>
          <p:nvPr/>
        </p:nvSpPr>
        <p:spPr>
          <a:xfrm>
            <a:off x="7809850" y="715829"/>
            <a:ext cx="1980000" cy="1980000"/>
          </a:xfrm>
          <a:prstGeom prst="rect">
            <a:avLst/>
          </a:prstGeom>
          <a:noFill/>
          <a:ln w="28575">
            <a:solidFill>
              <a:srgbClr val="00B0F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800" u="sng" dirty="0">
                <a:solidFill>
                  <a:srgbClr val="002060"/>
                </a:solidFill>
              </a:rPr>
              <a:t>◆旅費</a:t>
            </a:r>
            <a:endParaRPr lang="en-US" altLang="ja-JP" sz="800" u="sng" dirty="0">
              <a:solidFill>
                <a:srgbClr val="002060"/>
              </a:solidFill>
            </a:endParaRPr>
          </a:p>
          <a:p>
            <a:r>
              <a:rPr lang="ja-JP" altLang="en-US" sz="800" dirty="0">
                <a:solidFill>
                  <a:srgbClr val="002060"/>
                </a:solidFill>
              </a:rPr>
              <a:t>・企画推進委員会実施旅費</a:t>
            </a:r>
            <a:br>
              <a:rPr lang="en-US" altLang="ja-JP" sz="800" dirty="0">
                <a:solidFill>
                  <a:srgbClr val="002060"/>
                </a:solidFill>
              </a:rPr>
            </a:br>
            <a:r>
              <a:rPr lang="ja-JP" altLang="en-US" sz="800" dirty="0">
                <a:solidFill>
                  <a:srgbClr val="002060"/>
                </a:solidFill>
              </a:rPr>
              <a:t>　　　　　　　　〇〇千円</a:t>
            </a:r>
            <a:r>
              <a:rPr lang="en-US" altLang="ja-JP" sz="800" dirty="0">
                <a:solidFill>
                  <a:srgbClr val="002060"/>
                </a:solidFill>
              </a:rPr>
              <a:t>×</a:t>
            </a:r>
            <a:r>
              <a:rPr lang="ja-JP" altLang="en-US" sz="800" dirty="0">
                <a:solidFill>
                  <a:srgbClr val="002060"/>
                </a:solidFill>
              </a:rPr>
              <a:t>〇回</a:t>
            </a:r>
            <a:endParaRPr lang="en-US" altLang="ja-JP" sz="800" dirty="0">
              <a:solidFill>
                <a:srgbClr val="002060"/>
              </a:solidFill>
            </a:endParaRPr>
          </a:p>
          <a:p>
            <a:r>
              <a:rPr lang="ja-JP" altLang="en-US" sz="800" dirty="0">
                <a:solidFill>
                  <a:srgbClr val="002060"/>
                </a:solidFill>
              </a:rPr>
              <a:t>・ﾌﾟﾛｸﾞﾗﾑ開発分科会旅費</a:t>
            </a:r>
            <a:br>
              <a:rPr lang="en-US" altLang="ja-JP" sz="800" dirty="0">
                <a:solidFill>
                  <a:srgbClr val="002060"/>
                </a:solidFill>
              </a:rPr>
            </a:br>
            <a:r>
              <a:rPr lang="ja-JP" altLang="en-US" sz="800" dirty="0">
                <a:solidFill>
                  <a:srgbClr val="002060"/>
                </a:solidFill>
              </a:rPr>
              <a:t>　　　　　　　　〇〇千円</a:t>
            </a:r>
            <a:r>
              <a:rPr lang="en-US" altLang="ja-JP" sz="800" dirty="0">
                <a:solidFill>
                  <a:srgbClr val="002060"/>
                </a:solidFill>
              </a:rPr>
              <a:t>×</a:t>
            </a:r>
            <a:r>
              <a:rPr lang="ja-JP" altLang="en-US" sz="800" dirty="0">
                <a:solidFill>
                  <a:srgbClr val="002060"/>
                </a:solidFill>
              </a:rPr>
              <a:t>〇回</a:t>
            </a:r>
            <a:endParaRPr lang="en-US" altLang="ja-JP" sz="800" dirty="0">
              <a:solidFill>
                <a:srgbClr val="002060"/>
              </a:solidFill>
            </a:endParaRPr>
          </a:p>
          <a:p>
            <a:r>
              <a:rPr lang="ja-JP" altLang="en-US" sz="800" dirty="0">
                <a:solidFill>
                  <a:srgbClr val="002060"/>
                </a:solidFill>
              </a:rPr>
              <a:t>・実証講座分科会旅費</a:t>
            </a:r>
            <a:br>
              <a:rPr lang="en-US" altLang="ja-JP" sz="800" dirty="0">
                <a:solidFill>
                  <a:srgbClr val="002060"/>
                </a:solidFill>
              </a:rPr>
            </a:br>
            <a:r>
              <a:rPr lang="ja-JP" altLang="en-US" sz="800" dirty="0">
                <a:solidFill>
                  <a:srgbClr val="002060"/>
                </a:solidFill>
              </a:rPr>
              <a:t>　　　　　　　　〇〇千円</a:t>
            </a:r>
            <a:r>
              <a:rPr lang="en-US" altLang="ja-JP" sz="800" dirty="0">
                <a:solidFill>
                  <a:srgbClr val="002060"/>
                </a:solidFill>
              </a:rPr>
              <a:t>×</a:t>
            </a:r>
            <a:r>
              <a:rPr lang="ja-JP" altLang="en-US" sz="800" dirty="0">
                <a:solidFill>
                  <a:srgbClr val="002060"/>
                </a:solidFill>
              </a:rPr>
              <a:t>〇回</a:t>
            </a:r>
            <a:endParaRPr lang="en-US" altLang="ja-JP" sz="800" dirty="0">
              <a:solidFill>
                <a:srgbClr val="002060"/>
              </a:solidFill>
            </a:endParaRPr>
          </a:p>
          <a:p>
            <a:endParaRPr lang="en-US" altLang="ja-JP" sz="800" dirty="0">
              <a:solidFill>
                <a:srgbClr val="002060"/>
              </a:solidFill>
            </a:endParaRPr>
          </a:p>
          <a:p>
            <a:endParaRPr lang="en-US" altLang="ja-JP" sz="800" dirty="0">
              <a:solidFill>
                <a:srgbClr val="002060"/>
              </a:solidFill>
            </a:endParaRPr>
          </a:p>
          <a:p>
            <a:endParaRPr lang="en-US" altLang="ja-JP" sz="800" dirty="0">
              <a:solidFill>
                <a:srgbClr val="002060"/>
              </a:solidFill>
            </a:endParaRPr>
          </a:p>
          <a:p>
            <a:endParaRPr lang="en-US" altLang="ja-JP" sz="800" dirty="0">
              <a:solidFill>
                <a:srgbClr val="002060"/>
              </a:solidFill>
            </a:endParaRPr>
          </a:p>
          <a:p>
            <a:endParaRPr lang="en-US" altLang="ja-JP" sz="800" dirty="0">
              <a:solidFill>
                <a:srgbClr val="002060"/>
              </a:solidFill>
            </a:endParaRPr>
          </a:p>
          <a:p>
            <a:endParaRPr lang="en-US" altLang="ja-JP" sz="800" dirty="0">
              <a:solidFill>
                <a:srgbClr val="002060"/>
              </a:solidFill>
            </a:endParaRPr>
          </a:p>
          <a:p>
            <a:r>
              <a:rPr lang="ja-JP" altLang="en-US" sz="800" dirty="0">
                <a:solidFill>
                  <a:srgbClr val="002060"/>
                </a:solidFill>
              </a:rPr>
              <a:t>　　　　　　　　　　　合計〇〇〇円</a:t>
            </a:r>
            <a:endParaRPr lang="en-US" altLang="ja-JP" sz="800" dirty="0">
              <a:solidFill>
                <a:srgbClr val="002060"/>
              </a:solidFill>
            </a:endParaRPr>
          </a:p>
          <a:p>
            <a:endParaRPr lang="ja-JP" altLang="en-US" sz="800" u="sng" dirty="0">
              <a:solidFill>
                <a:srgbClr val="002060"/>
              </a:solidFill>
            </a:endParaRPr>
          </a:p>
        </p:txBody>
      </p:sp>
      <p:sp>
        <p:nvSpPr>
          <p:cNvPr id="22" name="正方形/長方形 21"/>
          <p:cNvSpPr/>
          <p:nvPr/>
        </p:nvSpPr>
        <p:spPr>
          <a:xfrm>
            <a:off x="7809850" y="2760994"/>
            <a:ext cx="1980000" cy="1980000"/>
          </a:xfrm>
          <a:prstGeom prst="rect">
            <a:avLst/>
          </a:prstGeom>
          <a:noFill/>
          <a:ln w="28575">
            <a:solidFill>
              <a:srgbClr val="00B0F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rgbClr val="002060"/>
                </a:solidFill>
              </a:rPr>
              <a:t>◆会議費</a:t>
            </a:r>
            <a:endParaRPr kumimoji="1" lang="en-US" altLang="ja-JP" sz="800" u="sng" dirty="0">
              <a:solidFill>
                <a:srgbClr val="002060"/>
              </a:solidFill>
            </a:endParaRPr>
          </a:p>
          <a:p>
            <a:r>
              <a:rPr lang="ja-JP" altLang="en-US" sz="800" dirty="0">
                <a:solidFill>
                  <a:srgbClr val="002060"/>
                </a:solidFill>
              </a:rPr>
              <a:t>・企画推進委員会お茶</a:t>
            </a:r>
            <a:br>
              <a:rPr lang="en-US" altLang="ja-JP" sz="800" dirty="0">
                <a:solidFill>
                  <a:srgbClr val="002060"/>
                </a:solidFill>
              </a:rPr>
            </a:br>
            <a:r>
              <a:rPr lang="ja-JP" altLang="en-US" sz="800" dirty="0">
                <a:solidFill>
                  <a:srgbClr val="002060"/>
                </a:solidFill>
              </a:rPr>
              <a:t>　　　　　　　　　</a:t>
            </a:r>
            <a:r>
              <a:rPr lang="en-US" altLang="ja-JP" sz="800" dirty="0">
                <a:solidFill>
                  <a:srgbClr val="002060"/>
                </a:solidFill>
              </a:rPr>
              <a:t>150</a:t>
            </a:r>
            <a:r>
              <a:rPr lang="ja-JP" altLang="en-US" sz="800" dirty="0">
                <a:solidFill>
                  <a:srgbClr val="002060"/>
                </a:solidFill>
              </a:rPr>
              <a:t>円</a:t>
            </a:r>
            <a:r>
              <a:rPr lang="en-US" altLang="ja-JP" sz="800" dirty="0">
                <a:solidFill>
                  <a:srgbClr val="002060"/>
                </a:solidFill>
              </a:rPr>
              <a:t>×</a:t>
            </a:r>
            <a:r>
              <a:rPr lang="ja-JP" altLang="en-US" sz="800" dirty="0">
                <a:solidFill>
                  <a:srgbClr val="002060"/>
                </a:solidFill>
              </a:rPr>
              <a:t>〇人　　　　　　　</a:t>
            </a:r>
            <a:endParaRPr lang="en-US" altLang="ja-JP" sz="800" dirty="0">
              <a:solidFill>
                <a:srgbClr val="002060"/>
              </a:solidFill>
            </a:endParaRPr>
          </a:p>
          <a:p>
            <a:r>
              <a:rPr lang="ja-JP" altLang="en-US" sz="800" dirty="0">
                <a:solidFill>
                  <a:srgbClr val="002060"/>
                </a:solidFill>
              </a:rPr>
              <a:t>・ﾌﾟﾛｸﾞﾗﾑ開発分科会お茶</a:t>
            </a:r>
            <a:br>
              <a:rPr lang="en-US" altLang="ja-JP" sz="800" dirty="0">
                <a:solidFill>
                  <a:srgbClr val="002060"/>
                </a:solidFill>
              </a:rPr>
            </a:br>
            <a:r>
              <a:rPr lang="ja-JP" altLang="en-US" sz="800" dirty="0">
                <a:solidFill>
                  <a:srgbClr val="002060"/>
                </a:solidFill>
              </a:rPr>
              <a:t>　　　　　　　　　</a:t>
            </a:r>
            <a:r>
              <a:rPr lang="en-US" altLang="ja-JP" sz="800" dirty="0">
                <a:solidFill>
                  <a:srgbClr val="002060"/>
                </a:solidFill>
              </a:rPr>
              <a:t>150</a:t>
            </a:r>
            <a:r>
              <a:rPr lang="ja-JP" altLang="en-US" sz="800" dirty="0">
                <a:solidFill>
                  <a:srgbClr val="002060"/>
                </a:solidFill>
              </a:rPr>
              <a:t>円</a:t>
            </a:r>
            <a:r>
              <a:rPr lang="en-US" altLang="ja-JP" sz="800" dirty="0">
                <a:solidFill>
                  <a:srgbClr val="002060"/>
                </a:solidFill>
              </a:rPr>
              <a:t>×</a:t>
            </a:r>
            <a:r>
              <a:rPr lang="ja-JP" altLang="en-US" sz="800" dirty="0">
                <a:solidFill>
                  <a:srgbClr val="002060"/>
                </a:solidFill>
              </a:rPr>
              <a:t>〇人</a:t>
            </a:r>
            <a:endParaRPr lang="en-US" altLang="ja-JP" sz="800" dirty="0">
              <a:solidFill>
                <a:srgbClr val="002060"/>
              </a:solidFill>
            </a:endParaRPr>
          </a:p>
          <a:p>
            <a:r>
              <a:rPr lang="ja-JP" altLang="en-US" sz="800" dirty="0">
                <a:solidFill>
                  <a:srgbClr val="002060"/>
                </a:solidFill>
              </a:rPr>
              <a:t>・実証講座分科会お茶</a:t>
            </a:r>
            <a:br>
              <a:rPr lang="en-US" altLang="ja-JP" sz="800" dirty="0">
                <a:solidFill>
                  <a:srgbClr val="002060"/>
                </a:solidFill>
              </a:rPr>
            </a:br>
            <a:r>
              <a:rPr lang="ja-JP" altLang="en-US" sz="800" dirty="0">
                <a:solidFill>
                  <a:srgbClr val="002060"/>
                </a:solidFill>
              </a:rPr>
              <a:t>　　　　　　　　　</a:t>
            </a:r>
            <a:r>
              <a:rPr lang="en-US" altLang="ja-JP" sz="800" dirty="0">
                <a:solidFill>
                  <a:srgbClr val="002060"/>
                </a:solidFill>
              </a:rPr>
              <a:t>150</a:t>
            </a:r>
            <a:r>
              <a:rPr lang="ja-JP" altLang="en-US" sz="800" dirty="0">
                <a:solidFill>
                  <a:srgbClr val="002060"/>
                </a:solidFill>
              </a:rPr>
              <a:t>円</a:t>
            </a:r>
            <a:r>
              <a:rPr lang="en-US" altLang="ja-JP" sz="800" dirty="0">
                <a:solidFill>
                  <a:srgbClr val="002060"/>
                </a:solidFill>
              </a:rPr>
              <a:t>×</a:t>
            </a:r>
            <a:r>
              <a:rPr lang="ja-JP" altLang="en-US" sz="800" dirty="0">
                <a:solidFill>
                  <a:srgbClr val="002060"/>
                </a:solidFill>
              </a:rPr>
              <a:t>〇人</a:t>
            </a:r>
            <a:endParaRPr lang="en-US" altLang="ja-JP" sz="800" dirty="0">
              <a:solidFill>
                <a:srgbClr val="002060"/>
              </a:solidFill>
            </a:endParaRPr>
          </a:p>
          <a:p>
            <a:endParaRPr lang="en-US" altLang="ja-JP" sz="800" dirty="0">
              <a:solidFill>
                <a:srgbClr val="002060"/>
              </a:solidFill>
            </a:endParaRPr>
          </a:p>
          <a:p>
            <a:endParaRPr lang="en-US" altLang="ja-JP" sz="800" dirty="0">
              <a:solidFill>
                <a:srgbClr val="002060"/>
              </a:solidFill>
            </a:endParaRPr>
          </a:p>
          <a:p>
            <a:endParaRPr lang="en-US" altLang="ja-JP" sz="800" dirty="0">
              <a:solidFill>
                <a:srgbClr val="002060"/>
              </a:solidFill>
            </a:endParaRPr>
          </a:p>
          <a:p>
            <a:endParaRPr lang="en-US" altLang="ja-JP" sz="800" dirty="0">
              <a:solidFill>
                <a:srgbClr val="002060"/>
              </a:solidFill>
            </a:endParaRPr>
          </a:p>
          <a:p>
            <a:r>
              <a:rPr lang="ja-JP" altLang="en-US" sz="800" dirty="0">
                <a:solidFill>
                  <a:srgbClr val="002060"/>
                </a:solidFill>
              </a:rPr>
              <a:t>　　　　　　　</a:t>
            </a:r>
            <a:endParaRPr lang="en-US" altLang="ja-JP" sz="800" dirty="0">
              <a:solidFill>
                <a:srgbClr val="002060"/>
              </a:solidFill>
            </a:endParaRPr>
          </a:p>
          <a:p>
            <a:endParaRPr lang="en-US" altLang="ja-JP" sz="800" dirty="0">
              <a:solidFill>
                <a:srgbClr val="002060"/>
              </a:solidFill>
            </a:endParaRPr>
          </a:p>
          <a:p>
            <a:r>
              <a:rPr lang="ja-JP" altLang="en-US" sz="800" dirty="0">
                <a:solidFill>
                  <a:srgbClr val="002060"/>
                </a:solidFill>
              </a:rPr>
              <a:t>　　　　　　　　　　　　合計〇〇円</a:t>
            </a:r>
            <a:endParaRPr lang="en-US" altLang="ja-JP" sz="800" dirty="0">
              <a:solidFill>
                <a:srgbClr val="002060"/>
              </a:solidFill>
            </a:endParaRPr>
          </a:p>
          <a:p>
            <a:endParaRPr kumimoji="1" lang="ja-JP" altLang="en-US" sz="800" u="sng" dirty="0">
              <a:solidFill>
                <a:srgbClr val="002060"/>
              </a:solidFill>
            </a:endParaRPr>
          </a:p>
        </p:txBody>
      </p:sp>
      <p:sp>
        <p:nvSpPr>
          <p:cNvPr id="23" name="正方形/長方形 22"/>
          <p:cNvSpPr/>
          <p:nvPr/>
        </p:nvSpPr>
        <p:spPr>
          <a:xfrm>
            <a:off x="7809850" y="4813127"/>
            <a:ext cx="1980000" cy="1980000"/>
          </a:xfrm>
          <a:prstGeom prst="rect">
            <a:avLst/>
          </a:prstGeom>
          <a:noFill/>
          <a:ln w="28575">
            <a:solidFill>
              <a:srgbClr val="FFC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rgbClr val="FF9933"/>
                </a:solidFill>
              </a:rPr>
              <a:t>◆再委託費</a:t>
            </a:r>
          </a:p>
        </p:txBody>
      </p:sp>
      <p:sp>
        <p:nvSpPr>
          <p:cNvPr id="24" name="正方形/長方形 23"/>
          <p:cNvSpPr/>
          <p:nvPr/>
        </p:nvSpPr>
        <p:spPr>
          <a:xfrm>
            <a:off x="3686263" y="6093295"/>
            <a:ext cx="1980000" cy="699831"/>
          </a:xfrm>
          <a:prstGeom prst="rect">
            <a:avLst/>
          </a:prstGeom>
          <a:noFill/>
          <a:ln w="28575">
            <a:solidFill>
              <a:srgbClr val="00B0F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rgbClr val="002060"/>
                </a:solidFill>
              </a:rPr>
              <a:t>◆保険料</a:t>
            </a:r>
          </a:p>
        </p:txBody>
      </p:sp>
      <p:sp>
        <p:nvSpPr>
          <p:cNvPr id="25" name="正方形/長方形 24"/>
          <p:cNvSpPr/>
          <p:nvPr/>
        </p:nvSpPr>
        <p:spPr>
          <a:xfrm>
            <a:off x="3559449" y="442263"/>
            <a:ext cx="6321152" cy="640082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5312443" y="321097"/>
            <a:ext cx="2880917" cy="276999"/>
          </a:xfrm>
          <a:prstGeom prst="rect">
            <a:avLst/>
          </a:prstGeom>
          <a:solidFill>
            <a:schemeClr val="bg1"/>
          </a:solidFill>
        </p:spPr>
        <p:txBody>
          <a:bodyPr wrap="none" rtlCol="0">
            <a:spAutoFit/>
          </a:bodyPr>
          <a:lstStyle/>
          <a:p>
            <a:r>
              <a:rPr kumimoji="1" lang="ja-JP" altLang="en-US" sz="1200" dirty="0"/>
              <a:t>摘要（各経費項目に関して主な計上予算）</a:t>
            </a:r>
          </a:p>
        </p:txBody>
      </p:sp>
      <p:sp>
        <p:nvSpPr>
          <p:cNvPr id="28" name="テキスト ボックス 27"/>
          <p:cNvSpPr txBox="1"/>
          <p:nvPr/>
        </p:nvSpPr>
        <p:spPr>
          <a:xfrm>
            <a:off x="4304928" y="6132356"/>
            <a:ext cx="5422209" cy="600164"/>
          </a:xfrm>
          <a:prstGeom prst="rect">
            <a:avLst/>
          </a:prstGeom>
          <a:solidFill>
            <a:schemeClr val="bg1">
              <a:lumMod val="95000"/>
            </a:schemeClr>
          </a:solidFill>
        </p:spPr>
        <p:txBody>
          <a:bodyPr wrap="square" rtlCol="0">
            <a:spAutoFit/>
          </a:bodyPr>
          <a:lstStyle/>
          <a:p>
            <a:r>
              <a:rPr kumimoji="1" lang="en-US" altLang="ja-JP" sz="1100" dirty="0">
                <a:solidFill>
                  <a:srgbClr val="FFC000"/>
                </a:solidFill>
              </a:rPr>
              <a:t>※</a:t>
            </a:r>
            <a:r>
              <a:rPr kumimoji="1" lang="ja-JP" altLang="en-US" sz="1100" dirty="0">
                <a:solidFill>
                  <a:srgbClr val="FFC000"/>
                </a:solidFill>
              </a:rPr>
              <a:t>枠の大きさは</a:t>
            </a:r>
            <a:r>
              <a:rPr kumimoji="1" lang="en-US" altLang="ja-JP" sz="1100" dirty="0">
                <a:solidFill>
                  <a:srgbClr val="FFC000"/>
                </a:solidFill>
              </a:rPr>
              <a:t>､</a:t>
            </a:r>
            <a:r>
              <a:rPr kumimoji="1" lang="ja-JP" altLang="en-US" sz="1100" dirty="0">
                <a:solidFill>
                  <a:srgbClr val="FFC000"/>
                </a:solidFill>
              </a:rPr>
              <a:t>適宜修正し</a:t>
            </a:r>
            <a:r>
              <a:rPr kumimoji="1" lang="en-US" altLang="ja-JP" sz="1100" dirty="0">
                <a:solidFill>
                  <a:srgbClr val="FFC000"/>
                </a:solidFill>
              </a:rPr>
              <a:t>､</a:t>
            </a:r>
            <a:r>
              <a:rPr kumimoji="1" lang="ja-JP" altLang="en-US" sz="1100" dirty="0">
                <a:solidFill>
                  <a:srgbClr val="FFC000"/>
                </a:solidFill>
              </a:rPr>
              <a:t>計上しない費目の枠は削除して</a:t>
            </a:r>
            <a:r>
              <a:rPr kumimoji="1" lang="ja-JP" altLang="en-US" sz="1050" dirty="0">
                <a:solidFill>
                  <a:srgbClr val="FFC000"/>
                </a:solidFill>
              </a:rPr>
              <a:t>ください</a:t>
            </a:r>
            <a:r>
              <a:rPr kumimoji="1" lang="en-US" altLang="ja-JP" sz="1100" dirty="0">
                <a:solidFill>
                  <a:srgbClr val="FFC000"/>
                </a:solidFill>
              </a:rPr>
              <a:t>｡</a:t>
            </a:r>
          </a:p>
          <a:p>
            <a:r>
              <a:rPr kumimoji="1" lang="en-US" altLang="ja-JP" sz="1100" dirty="0">
                <a:solidFill>
                  <a:srgbClr val="FFC000"/>
                </a:solidFill>
              </a:rPr>
              <a:t>※</a:t>
            </a:r>
            <a:r>
              <a:rPr kumimoji="1" lang="ja-JP" altLang="en-US" sz="1100" dirty="0">
                <a:solidFill>
                  <a:srgbClr val="FFC000"/>
                </a:solidFill>
              </a:rPr>
              <a:t>各経費項目の主なものを記載してください</a:t>
            </a:r>
            <a:r>
              <a:rPr kumimoji="1" lang="en-US" altLang="ja-JP" sz="1100" dirty="0">
                <a:solidFill>
                  <a:srgbClr val="FFC000"/>
                </a:solidFill>
              </a:rPr>
              <a:t>｡</a:t>
            </a:r>
            <a:r>
              <a:rPr kumimoji="1" lang="ja-JP" altLang="en-US" sz="1100" dirty="0">
                <a:solidFill>
                  <a:srgbClr val="FFC000"/>
                </a:solidFill>
              </a:rPr>
              <a:t>すべてを網羅する必要はありません</a:t>
            </a:r>
            <a:r>
              <a:rPr kumimoji="1" lang="en-US" altLang="ja-JP" sz="1100" dirty="0">
                <a:solidFill>
                  <a:srgbClr val="FFC000"/>
                </a:solidFill>
              </a:rPr>
              <a:t>｡</a:t>
            </a:r>
          </a:p>
          <a:p>
            <a:r>
              <a:rPr kumimoji="1" lang="en-US" altLang="ja-JP" sz="1100" dirty="0">
                <a:solidFill>
                  <a:srgbClr val="FFC000"/>
                </a:solidFill>
              </a:rPr>
              <a:t>※</a:t>
            </a:r>
            <a:r>
              <a:rPr kumimoji="1" lang="ja-JP" altLang="en-US" sz="1100" dirty="0">
                <a:solidFill>
                  <a:srgbClr val="FFC000"/>
                </a:solidFill>
              </a:rPr>
              <a:t>年次計画に記載のあった全ての年度分を作成してください</a:t>
            </a:r>
            <a:r>
              <a:rPr kumimoji="1" lang="en-US" altLang="ja-JP" sz="1100" dirty="0">
                <a:solidFill>
                  <a:srgbClr val="FFC000"/>
                </a:solidFill>
              </a:rPr>
              <a:t>｡</a:t>
            </a:r>
            <a:endParaRPr lang="en-US" altLang="ja-JP" sz="1100" dirty="0">
              <a:solidFill>
                <a:srgbClr val="FFC000"/>
              </a:solidFill>
            </a:endParaRPr>
          </a:p>
        </p:txBody>
      </p:sp>
      <p:sp>
        <p:nvSpPr>
          <p:cNvPr id="26" name="テキスト ボックス 25"/>
          <p:cNvSpPr txBox="1"/>
          <p:nvPr/>
        </p:nvSpPr>
        <p:spPr>
          <a:xfrm>
            <a:off x="-86422" y="6607531"/>
            <a:ext cx="7488832" cy="230832"/>
          </a:xfrm>
          <a:prstGeom prst="rect">
            <a:avLst/>
          </a:prstGeom>
          <a:noFill/>
        </p:spPr>
        <p:txBody>
          <a:bodyPr wrap="square" rtlCol="0">
            <a:spAutoFit/>
          </a:bodyPr>
          <a:lstStyle/>
          <a:p>
            <a:r>
              <a:rPr kumimoji="1" lang="en-US" altLang="ja-JP" sz="900" dirty="0"/>
              <a:t>※</a:t>
            </a:r>
            <a:r>
              <a:rPr kumimoji="1" lang="ja-JP" altLang="en-US" sz="900" dirty="0"/>
              <a:t>消費税増税を見込んで、消費税相当額は</a:t>
            </a:r>
            <a:r>
              <a:rPr kumimoji="1" lang="en-US" altLang="ja-JP" sz="900" dirty="0"/>
              <a:t>10%</a:t>
            </a:r>
            <a:r>
              <a:rPr kumimoji="1" lang="ja-JP" altLang="en-US" sz="900" dirty="0"/>
              <a:t>で積算してください。</a:t>
            </a:r>
          </a:p>
        </p:txBody>
      </p:sp>
      <p:graphicFrame>
        <p:nvGraphicFramePr>
          <p:cNvPr id="29" name="オブジェクト 28"/>
          <p:cNvGraphicFramePr>
            <a:graphicFrameLocks noChangeAspect="1"/>
          </p:cNvGraphicFramePr>
          <p:nvPr>
            <p:extLst>
              <p:ext uri="{D42A27DB-BD31-4B8C-83A1-F6EECF244321}">
                <p14:modId xmlns:p14="http://schemas.microsoft.com/office/powerpoint/2010/main" val="3671986425"/>
              </p:ext>
            </p:extLst>
          </p:nvPr>
        </p:nvGraphicFramePr>
        <p:xfrm>
          <a:off x="39688" y="706438"/>
          <a:ext cx="3405187" cy="5860771"/>
        </p:xfrm>
        <a:graphic>
          <a:graphicData uri="http://schemas.openxmlformats.org/presentationml/2006/ole">
            <mc:AlternateContent xmlns:mc="http://schemas.openxmlformats.org/markup-compatibility/2006">
              <mc:Choice xmlns:v="urn:schemas-microsoft-com:vml" Requires="v">
                <p:oleObj name="ワークシート" r:id="rId2" imgW="2943379" imgH="5114925" progId="Excel.Sheet.12">
                  <p:embed/>
                </p:oleObj>
              </mc:Choice>
              <mc:Fallback>
                <p:oleObj name="ワークシート" r:id="rId2" imgW="2943379" imgH="5114925" progId="Excel.Sheet.12">
                  <p:embed/>
                  <p:pic>
                    <p:nvPicPr>
                      <p:cNvPr id="26" name="オブジェクト 25"/>
                      <p:cNvPicPr/>
                      <p:nvPr/>
                    </p:nvPicPr>
                    <p:blipFill>
                      <a:blip r:embed="rId3"/>
                      <a:stretch>
                        <a:fillRect/>
                      </a:stretch>
                    </p:blipFill>
                    <p:spPr>
                      <a:xfrm>
                        <a:off x="39688" y="706438"/>
                        <a:ext cx="3405187" cy="5860771"/>
                      </a:xfrm>
                      <a:prstGeom prst="rect">
                        <a:avLst/>
                      </a:prstGeom>
                    </p:spPr>
                  </p:pic>
                </p:oleObj>
              </mc:Fallback>
            </mc:AlternateContent>
          </a:graphicData>
        </a:graphic>
      </p:graphicFrame>
      <p:grpSp>
        <p:nvGrpSpPr>
          <p:cNvPr id="30" name="グループ化 29">
            <a:extLst>
              <a:ext uri="{FF2B5EF4-FFF2-40B4-BE49-F238E27FC236}">
                <a16:creationId xmlns:a16="http://schemas.microsoft.com/office/drawing/2014/main" id="{8433EB0F-55A6-4C5C-AE9B-033917CF42FF}"/>
              </a:ext>
            </a:extLst>
          </p:cNvPr>
          <p:cNvGrpSpPr/>
          <p:nvPr/>
        </p:nvGrpSpPr>
        <p:grpSpPr>
          <a:xfrm>
            <a:off x="0" y="-6807"/>
            <a:ext cx="9906000" cy="307777"/>
            <a:chOff x="0" y="-6807"/>
            <a:chExt cx="9906000" cy="307777"/>
          </a:xfrm>
        </p:grpSpPr>
        <p:sp>
          <p:nvSpPr>
            <p:cNvPr id="31" name="正方形/長方形 30">
              <a:extLst>
                <a:ext uri="{FF2B5EF4-FFF2-40B4-BE49-F238E27FC236}">
                  <a16:creationId xmlns:a16="http://schemas.microsoft.com/office/drawing/2014/main" id="{F9EC17C7-B334-41F5-8A5E-CAA555096FE4}"/>
                </a:ext>
              </a:extLst>
            </p:cNvPr>
            <p:cNvSpPr/>
            <p:nvPr/>
          </p:nvSpPr>
          <p:spPr>
            <a:xfrm>
              <a:off x="0" y="0"/>
              <a:ext cx="9906000" cy="26064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dirty="0">
                <a:solidFill>
                  <a:prstClr val="white"/>
                </a:solidFill>
              </a:endParaRPr>
            </a:p>
          </p:txBody>
        </p:sp>
        <p:sp>
          <p:nvSpPr>
            <p:cNvPr id="32" name="テキスト ボックス 31">
              <a:extLst>
                <a:ext uri="{FF2B5EF4-FFF2-40B4-BE49-F238E27FC236}">
                  <a16:creationId xmlns:a16="http://schemas.microsoft.com/office/drawing/2014/main" id="{D76AE83E-A993-45F7-A879-A6AD71CF5B94}"/>
                </a:ext>
              </a:extLst>
            </p:cNvPr>
            <p:cNvSpPr txBox="1"/>
            <p:nvPr/>
          </p:nvSpPr>
          <p:spPr>
            <a:xfrm>
              <a:off x="0" y="-6807"/>
              <a:ext cx="9905999" cy="307777"/>
            </a:xfrm>
            <a:prstGeom prst="rect">
              <a:avLst/>
            </a:prstGeom>
            <a:noFill/>
          </p:spPr>
          <p:txBody>
            <a:bodyPr wrap="square" rtlCol="0">
              <a:spAutoFit/>
            </a:bodyPr>
            <a:lstStyle/>
            <a:p>
              <a:pPr algn="ctr"/>
              <a:r>
                <a:rPr lang="ja-JP" altLang="en-US" sz="1400" spc="-120" dirty="0">
                  <a:solidFill>
                    <a:schemeClr val="bg1"/>
                  </a:solidFill>
                  <a:latin typeface="+mj-ea"/>
                </a:rPr>
                <a:t>令和○○年度</a:t>
              </a:r>
              <a:r>
                <a:rPr kumimoji="1" lang="ja-JP" altLang="en-US" sz="1400" spc="-120" dirty="0">
                  <a:solidFill>
                    <a:schemeClr val="bg1"/>
                  </a:solidFill>
                  <a:latin typeface="+mj-ea"/>
                  <a:ea typeface="+mj-ea"/>
                </a:rPr>
                <a:t>「専修学校による地域産業中核的人材養成事業」企画提案書</a:t>
              </a:r>
              <a:r>
                <a:rPr kumimoji="1" lang="ja-JP" altLang="en-US" sz="1200" spc="-120" dirty="0">
                  <a:solidFill>
                    <a:schemeClr val="bg1"/>
                  </a:solidFill>
                  <a:latin typeface="+mj-ea"/>
                  <a:ea typeface="+mj-ea"/>
                </a:rPr>
                <a:t>（</a:t>
              </a:r>
              <a:r>
                <a:rPr kumimoji="1" lang="ja-JP" altLang="en-US" sz="1200" spc="-160" dirty="0">
                  <a:solidFill>
                    <a:schemeClr val="bg1"/>
                  </a:solidFill>
                  <a:latin typeface="+mj-ea"/>
                  <a:ea typeface="+mj-ea"/>
                </a:rPr>
                <a:t>学びのセーフティーネット機能の充実強化</a:t>
              </a:r>
              <a:r>
                <a:rPr kumimoji="1" lang="ja-JP" altLang="en-US" sz="1200" spc="-120" dirty="0">
                  <a:solidFill>
                    <a:schemeClr val="bg1"/>
                  </a:solidFill>
                  <a:latin typeface="+mj-ea"/>
                  <a:ea typeface="+mj-ea"/>
                </a:rPr>
                <a:t>）</a:t>
              </a:r>
              <a:r>
                <a:rPr kumimoji="1" lang="en-US" altLang="ja-JP" sz="1100" spc="-120" dirty="0">
                  <a:solidFill>
                    <a:schemeClr val="bg1"/>
                  </a:solidFill>
                  <a:latin typeface="+mj-ea"/>
                  <a:ea typeface="+mj-ea"/>
                </a:rPr>
                <a:t>(</a:t>
              </a:r>
              <a:fld id="{0EE4526C-0D6F-435F-B1C3-7E3703E9C6D2}" type="slidenum">
                <a:rPr lang="en-US" altLang="ja-JP" sz="1100" spc="-120" smtClean="0">
                  <a:solidFill>
                    <a:schemeClr val="bg1"/>
                  </a:solidFill>
                  <a:latin typeface="+mj-ea"/>
                  <a:ea typeface="+mj-ea"/>
                </a:rPr>
                <a:t>14</a:t>
              </a:fld>
              <a:r>
                <a:rPr lang="en-US" altLang="ja-JP" sz="1100" spc="-120" dirty="0">
                  <a:solidFill>
                    <a:schemeClr val="bg1"/>
                  </a:solidFill>
                  <a:latin typeface="+mj-ea"/>
                  <a:ea typeface="+mj-ea"/>
                </a:rPr>
                <a:t>/17</a:t>
              </a:r>
              <a:r>
                <a:rPr kumimoji="1" lang="en-US" altLang="ja-JP" sz="1100" spc="-120" dirty="0">
                  <a:solidFill>
                    <a:schemeClr val="bg1"/>
                  </a:solidFill>
                  <a:latin typeface="+mj-ea"/>
                  <a:ea typeface="+mj-ea"/>
                </a:rPr>
                <a:t>)</a:t>
              </a:r>
              <a:endParaRPr kumimoji="1" lang="ja-JP" altLang="en-US" sz="1100" spc="-120" dirty="0">
                <a:solidFill>
                  <a:schemeClr val="bg1"/>
                </a:solidFill>
                <a:latin typeface="+mj-ea"/>
                <a:ea typeface="+mj-ea"/>
              </a:endParaRPr>
            </a:p>
          </p:txBody>
        </p:sp>
      </p:grpSp>
    </p:spTree>
    <p:extLst>
      <p:ext uri="{BB962C8B-B14F-4D97-AF65-F5344CB8AC3E}">
        <p14:creationId xmlns:p14="http://schemas.microsoft.com/office/powerpoint/2010/main" val="38167496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9" y="371897"/>
            <a:ext cx="3416536" cy="288000"/>
          </a:xfrm>
          <a:prstGeom prst="round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sz="1200" b="1" dirty="0">
                <a:solidFill>
                  <a:schemeClr val="bg1">
                    <a:lumMod val="50000"/>
                  </a:schemeClr>
                </a:solidFill>
              </a:rPr>
              <a:t>事業に要する経費見積書の概要（○年度）</a:t>
            </a:r>
          </a:p>
        </p:txBody>
      </p:sp>
      <p:sp>
        <p:nvSpPr>
          <p:cNvPr id="15" name="正方形/長方形 14"/>
          <p:cNvSpPr/>
          <p:nvPr/>
        </p:nvSpPr>
        <p:spPr>
          <a:xfrm>
            <a:off x="3686263" y="715829"/>
            <a:ext cx="1980000" cy="1980000"/>
          </a:xfrm>
          <a:prstGeom prst="rect">
            <a:avLst/>
          </a:prstGeom>
          <a:noFill/>
          <a:ln w="28575">
            <a:solidFill>
              <a:srgbClr val="0070C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rgbClr val="002060"/>
                </a:solidFill>
              </a:rPr>
              <a:t>◆人件費</a:t>
            </a:r>
            <a:endParaRPr kumimoji="1" lang="en-US" altLang="ja-JP" sz="800" u="sng" dirty="0">
              <a:solidFill>
                <a:srgbClr val="002060"/>
              </a:solidFill>
            </a:endParaRPr>
          </a:p>
          <a:p>
            <a:r>
              <a:rPr kumimoji="1" lang="ja-JP" altLang="en-US" sz="800" dirty="0">
                <a:solidFill>
                  <a:srgbClr val="002060"/>
                </a:solidFill>
              </a:rPr>
              <a:t>・事業専任職員賃金　</a:t>
            </a:r>
            <a:r>
              <a:rPr lang="ja-JP" altLang="en-US" sz="800" dirty="0">
                <a:solidFill>
                  <a:srgbClr val="002060"/>
                </a:solidFill>
              </a:rPr>
              <a:t>〇千円</a:t>
            </a:r>
            <a:r>
              <a:rPr lang="en-US" altLang="ja-JP" sz="800" dirty="0">
                <a:solidFill>
                  <a:srgbClr val="002060"/>
                </a:solidFill>
              </a:rPr>
              <a:t>×</a:t>
            </a:r>
            <a:r>
              <a:rPr lang="ja-JP" altLang="en-US" sz="800" dirty="0">
                <a:solidFill>
                  <a:srgbClr val="002060"/>
                </a:solidFill>
              </a:rPr>
              <a:t>〇月</a:t>
            </a:r>
            <a:endParaRPr lang="en-US" altLang="ja-JP" sz="800" dirty="0">
              <a:solidFill>
                <a:srgbClr val="002060"/>
              </a:solidFill>
            </a:endParaRPr>
          </a:p>
          <a:p>
            <a:r>
              <a:rPr kumimoji="1" lang="ja-JP" altLang="en-US" sz="800" dirty="0">
                <a:solidFill>
                  <a:srgbClr val="002060"/>
                </a:solidFill>
              </a:rPr>
              <a:t>・ｺｰﾃﾞｨﾈｰﾀｰ賃金　　　</a:t>
            </a:r>
            <a:r>
              <a:rPr lang="ja-JP" altLang="en-US" sz="800" dirty="0">
                <a:solidFill>
                  <a:srgbClr val="002060"/>
                </a:solidFill>
              </a:rPr>
              <a:t>〇千円</a:t>
            </a:r>
            <a:r>
              <a:rPr lang="en-US" altLang="ja-JP" sz="800" dirty="0">
                <a:solidFill>
                  <a:srgbClr val="002060"/>
                </a:solidFill>
              </a:rPr>
              <a:t>×</a:t>
            </a:r>
            <a:r>
              <a:rPr lang="ja-JP" altLang="en-US" sz="800" dirty="0">
                <a:solidFill>
                  <a:srgbClr val="002060"/>
                </a:solidFill>
              </a:rPr>
              <a:t>〇月</a:t>
            </a:r>
            <a:endParaRPr lang="en-US" altLang="ja-JP" sz="800" dirty="0">
              <a:solidFill>
                <a:srgbClr val="002060"/>
              </a:solidFill>
            </a:endParaRPr>
          </a:p>
          <a:p>
            <a:r>
              <a:rPr kumimoji="1" lang="ja-JP" altLang="en-US" sz="800" dirty="0">
                <a:solidFill>
                  <a:srgbClr val="002060"/>
                </a:solidFill>
              </a:rPr>
              <a:t>・人件費附帯経費　　　〇〇千円</a:t>
            </a:r>
            <a:endParaRPr kumimoji="1" lang="en-US" altLang="ja-JP" sz="800" dirty="0">
              <a:solidFill>
                <a:srgbClr val="002060"/>
              </a:solidFill>
            </a:endParaRPr>
          </a:p>
          <a:p>
            <a:endParaRPr lang="en-US" altLang="ja-JP" sz="800" dirty="0">
              <a:solidFill>
                <a:srgbClr val="002060"/>
              </a:solidFill>
            </a:endParaRPr>
          </a:p>
          <a:p>
            <a:endParaRPr kumimoji="1" lang="en-US" altLang="ja-JP" sz="800" dirty="0">
              <a:solidFill>
                <a:srgbClr val="002060"/>
              </a:solidFill>
            </a:endParaRPr>
          </a:p>
          <a:p>
            <a:endParaRPr lang="en-US" altLang="ja-JP" sz="800" dirty="0">
              <a:solidFill>
                <a:srgbClr val="002060"/>
              </a:solidFill>
            </a:endParaRPr>
          </a:p>
          <a:p>
            <a:endParaRPr kumimoji="1" lang="en-US" altLang="ja-JP" sz="800" dirty="0">
              <a:solidFill>
                <a:srgbClr val="002060"/>
              </a:solidFill>
            </a:endParaRPr>
          </a:p>
          <a:p>
            <a:endParaRPr lang="en-US" altLang="ja-JP" sz="800" dirty="0">
              <a:solidFill>
                <a:srgbClr val="002060"/>
              </a:solidFill>
            </a:endParaRPr>
          </a:p>
          <a:p>
            <a:endParaRPr kumimoji="1" lang="en-US" altLang="ja-JP" sz="800" dirty="0">
              <a:solidFill>
                <a:srgbClr val="002060"/>
              </a:solidFill>
            </a:endParaRPr>
          </a:p>
          <a:p>
            <a:endParaRPr lang="en-US" altLang="ja-JP" sz="800" dirty="0">
              <a:solidFill>
                <a:srgbClr val="002060"/>
              </a:solidFill>
            </a:endParaRPr>
          </a:p>
          <a:p>
            <a:endParaRPr kumimoji="1" lang="en-US" altLang="ja-JP" sz="800" dirty="0">
              <a:solidFill>
                <a:srgbClr val="002060"/>
              </a:solidFill>
            </a:endParaRPr>
          </a:p>
          <a:p>
            <a:endParaRPr lang="en-US" altLang="ja-JP" sz="800" dirty="0">
              <a:solidFill>
                <a:srgbClr val="002060"/>
              </a:solidFill>
            </a:endParaRPr>
          </a:p>
          <a:p>
            <a:r>
              <a:rPr kumimoji="1" lang="ja-JP" altLang="en-US" sz="800" dirty="0">
                <a:solidFill>
                  <a:srgbClr val="002060"/>
                </a:solidFill>
              </a:rPr>
              <a:t>　　　　　　　　　　　合計〇〇〇円</a:t>
            </a:r>
            <a:endParaRPr kumimoji="1" lang="en-US" altLang="ja-JP" sz="800" dirty="0">
              <a:solidFill>
                <a:srgbClr val="002060"/>
              </a:solidFill>
            </a:endParaRPr>
          </a:p>
        </p:txBody>
      </p:sp>
      <p:sp>
        <p:nvSpPr>
          <p:cNvPr id="16" name="正方形/長方形 15"/>
          <p:cNvSpPr/>
          <p:nvPr/>
        </p:nvSpPr>
        <p:spPr>
          <a:xfrm>
            <a:off x="3686263" y="2760994"/>
            <a:ext cx="1980000" cy="1980000"/>
          </a:xfrm>
          <a:prstGeom prst="rect">
            <a:avLst/>
          </a:prstGeom>
          <a:noFill/>
          <a:ln w="28575">
            <a:solidFill>
              <a:srgbClr val="00B0F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ja-JP" altLang="en-US" sz="800" u="sng" dirty="0">
                <a:solidFill>
                  <a:srgbClr val="002060"/>
                </a:solidFill>
              </a:rPr>
              <a:t>◆借損料</a:t>
            </a:r>
            <a:endParaRPr lang="en-US" altLang="ja-JP" sz="800" u="sng" dirty="0">
              <a:solidFill>
                <a:srgbClr val="002060"/>
              </a:solidFill>
            </a:endParaRPr>
          </a:p>
          <a:p>
            <a:r>
              <a:rPr lang="ja-JP" altLang="en-US" sz="800" dirty="0">
                <a:solidFill>
                  <a:srgbClr val="002060"/>
                </a:solidFill>
              </a:rPr>
              <a:t>・企画推進委員会会議室借料</a:t>
            </a:r>
            <a:br>
              <a:rPr lang="en-US" altLang="ja-JP" sz="800" dirty="0">
                <a:solidFill>
                  <a:srgbClr val="002060"/>
                </a:solidFill>
              </a:rPr>
            </a:br>
            <a:r>
              <a:rPr lang="ja-JP" altLang="en-US" sz="800" dirty="0">
                <a:solidFill>
                  <a:srgbClr val="002060"/>
                </a:solidFill>
              </a:rPr>
              <a:t>　　　　　　　〇〇千円</a:t>
            </a:r>
            <a:r>
              <a:rPr lang="en-US" altLang="ja-JP" sz="800" dirty="0">
                <a:solidFill>
                  <a:srgbClr val="002060"/>
                </a:solidFill>
              </a:rPr>
              <a:t>×</a:t>
            </a:r>
            <a:r>
              <a:rPr lang="ja-JP" altLang="en-US" sz="800" dirty="0">
                <a:solidFill>
                  <a:srgbClr val="002060"/>
                </a:solidFill>
              </a:rPr>
              <a:t>〇回</a:t>
            </a:r>
            <a:endParaRPr lang="en-US" altLang="ja-JP" sz="800" dirty="0">
              <a:solidFill>
                <a:srgbClr val="002060"/>
              </a:solidFill>
            </a:endParaRPr>
          </a:p>
          <a:p>
            <a:pPr marL="88900" indent="-88900"/>
            <a:r>
              <a:rPr lang="ja-JP" altLang="en-US" sz="800" dirty="0">
                <a:solidFill>
                  <a:srgbClr val="002060"/>
                </a:solidFill>
              </a:rPr>
              <a:t>・ﾌﾟﾛｸﾞﾗﾑ開発分科会会議室借料　　　〇〇千円</a:t>
            </a:r>
            <a:r>
              <a:rPr lang="en-US" altLang="ja-JP" sz="800" dirty="0">
                <a:solidFill>
                  <a:srgbClr val="002060"/>
                </a:solidFill>
              </a:rPr>
              <a:t>×</a:t>
            </a:r>
            <a:r>
              <a:rPr lang="ja-JP" altLang="en-US" sz="800" dirty="0">
                <a:solidFill>
                  <a:srgbClr val="002060"/>
                </a:solidFill>
              </a:rPr>
              <a:t>〇回</a:t>
            </a:r>
            <a:endParaRPr lang="en-US" altLang="ja-JP" sz="800" dirty="0">
              <a:solidFill>
                <a:srgbClr val="002060"/>
              </a:solidFill>
            </a:endParaRPr>
          </a:p>
          <a:p>
            <a:r>
              <a:rPr lang="ja-JP" altLang="en-US" sz="800" dirty="0">
                <a:solidFill>
                  <a:srgbClr val="002060"/>
                </a:solidFill>
              </a:rPr>
              <a:t>・実証講座分科会会議室借料</a:t>
            </a:r>
            <a:br>
              <a:rPr lang="en-US" altLang="ja-JP" sz="800" dirty="0">
                <a:solidFill>
                  <a:srgbClr val="002060"/>
                </a:solidFill>
              </a:rPr>
            </a:br>
            <a:r>
              <a:rPr lang="ja-JP" altLang="en-US" sz="800" dirty="0">
                <a:solidFill>
                  <a:srgbClr val="002060"/>
                </a:solidFill>
              </a:rPr>
              <a:t>　　　　　　　〇〇千円</a:t>
            </a:r>
            <a:r>
              <a:rPr lang="en-US" altLang="ja-JP" sz="800" dirty="0">
                <a:solidFill>
                  <a:srgbClr val="002060"/>
                </a:solidFill>
              </a:rPr>
              <a:t>×</a:t>
            </a:r>
            <a:r>
              <a:rPr lang="ja-JP" altLang="en-US" sz="800" dirty="0">
                <a:solidFill>
                  <a:srgbClr val="002060"/>
                </a:solidFill>
              </a:rPr>
              <a:t>〇回</a:t>
            </a:r>
            <a:endParaRPr lang="en-US" altLang="ja-JP" sz="800" dirty="0">
              <a:solidFill>
                <a:srgbClr val="002060"/>
              </a:solidFill>
            </a:endParaRPr>
          </a:p>
          <a:p>
            <a:r>
              <a:rPr lang="ja-JP" altLang="en-US" sz="800" dirty="0">
                <a:solidFill>
                  <a:srgbClr val="002060"/>
                </a:solidFill>
              </a:rPr>
              <a:t>・ｻｰﾊﾞｰﾚﾝﾀﾙ代</a:t>
            </a:r>
            <a:endParaRPr lang="en-US" altLang="ja-JP" sz="800" dirty="0">
              <a:solidFill>
                <a:srgbClr val="002060"/>
              </a:solidFill>
            </a:endParaRPr>
          </a:p>
          <a:p>
            <a:r>
              <a:rPr lang="ja-JP" altLang="en-US" sz="800" dirty="0">
                <a:solidFill>
                  <a:srgbClr val="002060"/>
                </a:solidFill>
              </a:rPr>
              <a:t>　　　　　　　〇〇千円</a:t>
            </a:r>
            <a:r>
              <a:rPr lang="en-US" altLang="ja-JP" sz="800" dirty="0">
                <a:solidFill>
                  <a:srgbClr val="002060"/>
                </a:solidFill>
              </a:rPr>
              <a:t>×</a:t>
            </a:r>
            <a:r>
              <a:rPr lang="ja-JP" altLang="en-US" sz="800" dirty="0">
                <a:solidFill>
                  <a:srgbClr val="002060"/>
                </a:solidFill>
              </a:rPr>
              <a:t>〇月</a:t>
            </a:r>
            <a:endParaRPr lang="en-US" altLang="ja-JP" sz="800" dirty="0">
              <a:solidFill>
                <a:srgbClr val="002060"/>
              </a:solidFill>
            </a:endParaRPr>
          </a:p>
          <a:p>
            <a:endParaRPr lang="en-US" altLang="ja-JP" sz="800" dirty="0">
              <a:solidFill>
                <a:srgbClr val="002060"/>
              </a:solidFill>
            </a:endParaRPr>
          </a:p>
          <a:p>
            <a:endParaRPr lang="en-US" altLang="ja-JP" sz="800" dirty="0">
              <a:solidFill>
                <a:srgbClr val="002060"/>
              </a:solidFill>
            </a:endParaRPr>
          </a:p>
          <a:p>
            <a:endParaRPr lang="en-US" altLang="ja-JP" sz="800" dirty="0">
              <a:solidFill>
                <a:srgbClr val="002060"/>
              </a:solidFill>
            </a:endParaRPr>
          </a:p>
          <a:p>
            <a:endParaRPr lang="en-US" altLang="ja-JP" sz="800" dirty="0">
              <a:solidFill>
                <a:srgbClr val="002060"/>
              </a:solidFill>
            </a:endParaRPr>
          </a:p>
          <a:p>
            <a:r>
              <a:rPr lang="ja-JP" altLang="en-US" sz="800" dirty="0">
                <a:solidFill>
                  <a:srgbClr val="002060"/>
                </a:solidFill>
              </a:rPr>
              <a:t>　　　　　　　　　　　合計〇〇〇円</a:t>
            </a:r>
            <a:endParaRPr lang="en-US" altLang="ja-JP" sz="800" dirty="0">
              <a:solidFill>
                <a:srgbClr val="002060"/>
              </a:solidFill>
            </a:endParaRPr>
          </a:p>
          <a:p>
            <a:pPr lvl="0"/>
            <a:endParaRPr lang="ja-JP" altLang="en-US" sz="800" dirty="0">
              <a:solidFill>
                <a:srgbClr val="002060"/>
              </a:solidFill>
            </a:endParaRPr>
          </a:p>
        </p:txBody>
      </p:sp>
      <p:sp>
        <p:nvSpPr>
          <p:cNvPr id="17" name="正方形/長方形 16"/>
          <p:cNvSpPr/>
          <p:nvPr/>
        </p:nvSpPr>
        <p:spPr>
          <a:xfrm>
            <a:off x="3686263" y="4826942"/>
            <a:ext cx="1980000" cy="1194345"/>
          </a:xfrm>
          <a:prstGeom prst="rect">
            <a:avLst/>
          </a:prstGeom>
          <a:noFill/>
          <a:ln w="28575">
            <a:solidFill>
              <a:srgbClr val="00B0F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ja-JP" altLang="en-US" sz="800" u="sng" dirty="0">
                <a:solidFill>
                  <a:srgbClr val="002060"/>
                </a:solidFill>
              </a:rPr>
              <a:t>◆通信運搬費</a:t>
            </a:r>
            <a:endParaRPr lang="en-US" altLang="ja-JP" sz="800" u="sng" dirty="0">
              <a:solidFill>
                <a:srgbClr val="002060"/>
              </a:solidFill>
            </a:endParaRPr>
          </a:p>
          <a:p>
            <a:pPr lvl="0"/>
            <a:r>
              <a:rPr lang="ja-JP" altLang="en-US" sz="800" dirty="0">
                <a:solidFill>
                  <a:srgbClr val="002060"/>
                </a:solidFill>
              </a:rPr>
              <a:t>・報告書郵送費　　〇円</a:t>
            </a:r>
            <a:r>
              <a:rPr lang="en-US" altLang="ja-JP" sz="800" dirty="0">
                <a:solidFill>
                  <a:srgbClr val="002060"/>
                </a:solidFill>
              </a:rPr>
              <a:t>×</a:t>
            </a:r>
            <a:r>
              <a:rPr lang="ja-JP" altLang="en-US" sz="800" dirty="0">
                <a:solidFill>
                  <a:srgbClr val="002060"/>
                </a:solidFill>
              </a:rPr>
              <a:t>〇箇所</a:t>
            </a:r>
            <a:endParaRPr lang="en-US" altLang="ja-JP" sz="800" dirty="0">
              <a:solidFill>
                <a:srgbClr val="002060"/>
              </a:solidFill>
            </a:endParaRPr>
          </a:p>
          <a:p>
            <a:pPr lvl="0"/>
            <a:r>
              <a:rPr lang="ja-JP" altLang="en-US" sz="800" dirty="0">
                <a:solidFill>
                  <a:srgbClr val="002060"/>
                </a:solidFill>
              </a:rPr>
              <a:t>・実証講座案内郵送　〇円</a:t>
            </a:r>
            <a:r>
              <a:rPr lang="en-US" altLang="ja-JP" sz="800" dirty="0">
                <a:solidFill>
                  <a:srgbClr val="002060"/>
                </a:solidFill>
              </a:rPr>
              <a:t>×</a:t>
            </a:r>
            <a:r>
              <a:rPr lang="ja-JP" altLang="en-US" sz="800" dirty="0">
                <a:solidFill>
                  <a:srgbClr val="002060"/>
                </a:solidFill>
              </a:rPr>
              <a:t>〇箇所</a:t>
            </a:r>
            <a:endParaRPr lang="en-US" altLang="ja-JP" sz="800" dirty="0">
              <a:solidFill>
                <a:srgbClr val="002060"/>
              </a:solidFill>
            </a:endParaRPr>
          </a:p>
          <a:p>
            <a:pPr lvl="0"/>
            <a:r>
              <a:rPr lang="ja-JP" altLang="en-US" sz="800" dirty="0">
                <a:solidFill>
                  <a:srgbClr val="002060"/>
                </a:solidFill>
              </a:rPr>
              <a:t>　</a:t>
            </a:r>
            <a:endParaRPr lang="en-US" altLang="ja-JP" sz="800" dirty="0">
              <a:solidFill>
                <a:srgbClr val="002060"/>
              </a:solidFill>
            </a:endParaRPr>
          </a:p>
          <a:p>
            <a:pPr lvl="0"/>
            <a:endParaRPr lang="en-US" altLang="ja-JP" sz="800" dirty="0">
              <a:solidFill>
                <a:srgbClr val="002060"/>
              </a:solidFill>
            </a:endParaRPr>
          </a:p>
          <a:p>
            <a:pPr lvl="0"/>
            <a:endParaRPr lang="en-US" altLang="ja-JP" sz="800" dirty="0">
              <a:solidFill>
                <a:srgbClr val="002060"/>
              </a:solidFill>
            </a:endParaRPr>
          </a:p>
          <a:p>
            <a:pPr lvl="0"/>
            <a:r>
              <a:rPr lang="ja-JP" altLang="en-US" sz="800" dirty="0">
                <a:solidFill>
                  <a:srgbClr val="002060"/>
                </a:solidFill>
              </a:rPr>
              <a:t>　</a:t>
            </a:r>
            <a:endParaRPr lang="en-US" altLang="ja-JP" sz="800" dirty="0">
              <a:solidFill>
                <a:srgbClr val="002060"/>
              </a:solidFill>
            </a:endParaRPr>
          </a:p>
          <a:p>
            <a:pPr lvl="0"/>
            <a:r>
              <a:rPr lang="ja-JP" altLang="en-US" sz="800" dirty="0">
                <a:solidFill>
                  <a:srgbClr val="002060"/>
                </a:solidFill>
              </a:rPr>
              <a:t>　　　　　　　　　　　　合計〇〇円</a:t>
            </a:r>
          </a:p>
        </p:txBody>
      </p:sp>
      <p:sp>
        <p:nvSpPr>
          <p:cNvPr id="18" name="正方形/長方形 17"/>
          <p:cNvSpPr/>
          <p:nvPr/>
        </p:nvSpPr>
        <p:spPr>
          <a:xfrm>
            <a:off x="5741129" y="715829"/>
            <a:ext cx="1980000" cy="1980000"/>
          </a:xfrm>
          <a:prstGeom prst="rect">
            <a:avLst/>
          </a:prstGeom>
          <a:noFill/>
          <a:ln w="28575">
            <a:solidFill>
              <a:srgbClr val="00B0F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800" u="sng" dirty="0">
                <a:solidFill>
                  <a:srgbClr val="002060"/>
                </a:solidFill>
              </a:rPr>
              <a:t>◆諸謝金</a:t>
            </a:r>
            <a:endParaRPr lang="en-US" altLang="ja-JP" sz="800" u="sng" dirty="0">
              <a:solidFill>
                <a:srgbClr val="002060"/>
              </a:solidFill>
            </a:endParaRPr>
          </a:p>
          <a:p>
            <a:r>
              <a:rPr lang="ja-JP" altLang="en-US" sz="800" dirty="0">
                <a:solidFill>
                  <a:srgbClr val="002060"/>
                </a:solidFill>
              </a:rPr>
              <a:t>・企画推進委員会謝金</a:t>
            </a:r>
            <a:br>
              <a:rPr lang="en-US" altLang="ja-JP" sz="800" dirty="0">
                <a:solidFill>
                  <a:srgbClr val="002060"/>
                </a:solidFill>
              </a:rPr>
            </a:br>
            <a:r>
              <a:rPr lang="ja-JP" altLang="en-US" sz="800" dirty="0">
                <a:solidFill>
                  <a:srgbClr val="002060"/>
                </a:solidFill>
              </a:rPr>
              <a:t>　　　　　〇千円</a:t>
            </a:r>
            <a:r>
              <a:rPr lang="en-US" altLang="ja-JP" sz="800" dirty="0">
                <a:solidFill>
                  <a:srgbClr val="002060"/>
                </a:solidFill>
              </a:rPr>
              <a:t>×</a:t>
            </a:r>
            <a:r>
              <a:rPr lang="ja-JP" altLang="en-US" sz="800" dirty="0">
                <a:solidFill>
                  <a:srgbClr val="002060"/>
                </a:solidFill>
              </a:rPr>
              <a:t>〇人</a:t>
            </a:r>
            <a:r>
              <a:rPr lang="en-US" altLang="ja-JP" sz="800" dirty="0">
                <a:solidFill>
                  <a:srgbClr val="002060"/>
                </a:solidFill>
              </a:rPr>
              <a:t>×</a:t>
            </a:r>
            <a:r>
              <a:rPr lang="ja-JP" altLang="en-US" sz="800" dirty="0">
                <a:solidFill>
                  <a:srgbClr val="002060"/>
                </a:solidFill>
              </a:rPr>
              <a:t>〇回</a:t>
            </a:r>
            <a:endParaRPr lang="en-US" altLang="ja-JP" sz="800" dirty="0">
              <a:solidFill>
                <a:srgbClr val="002060"/>
              </a:solidFill>
            </a:endParaRPr>
          </a:p>
          <a:p>
            <a:r>
              <a:rPr lang="ja-JP" altLang="en-US" sz="800" dirty="0">
                <a:solidFill>
                  <a:srgbClr val="002060"/>
                </a:solidFill>
              </a:rPr>
              <a:t>・ﾌﾟﾛｸﾞﾗﾑ開発分科会</a:t>
            </a:r>
            <a:br>
              <a:rPr lang="en-US" altLang="ja-JP" sz="800" dirty="0">
                <a:solidFill>
                  <a:srgbClr val="002060"/>
                </a:solidFill>
              </a:rPr>
            </a:br>
            <a:r>
              <a:rPr lang="ja-JP" altLang="en-US" sz="800" dirty="0">
                <a:solidFill>
                  <a:srgbClr val="002060"/>
                </a:solidFill>
              </a:rPr>
              <a:t>　　　　　〇千円</a:t>
            </a:r>
            <a:r>
              <a:rPr lang="en-US" altLang="ja-JP" sz="800" dirty="0">
                <a:solidFill>
                  <a:srgbClr val="002060"/>
                </a:solidFill>
              </a:rPr>
              <a:t>×</a:t>
            </a:r>
            <a:r>
              <a:rPr lang="ja-JP" altLang="en-US" sz="800" dirty="0">
                <a:solidFill>
                  <a:srgbClr val="002060"/>
                </a:solidFill>
              </a:rPr>
              <a:t>〇人</a:t>
            </a:r>
            <a:r>
              <a:rPr lang="en-US" altLang="ja-JP" sz="800" dirty="0">
                <a:solidFill>
                  <a:srgbClr val="002060"/>
                </a:solidFill>
              </a:rPr>
              <a:t>×</a:t>
            </a:r>
            <a:r>
              <a:rPr lang="ja-JP" altLang="en-US" sz="800" dirty="0">
                <a:solidFill>
                  <a:srgbClr val="002060"/>
                </a:solidFill>
              </a:rPr>
              <a:t>〇回</a:t>
            </a:r>
            <a:endParaRPr lang="en-US" altLang="ja-JP" sz="800" dirty="0">
              <a:solidFill>
                <a:srgbClr val="002060"/>
              </a:solidFill>
            </a:endParaRPr>
          </a:p>
          <a:p>
            <a:r>
              <a:rPr lang="ja-JP" altLang="en-US" sz="800" dirty="0">
                <a:solidFill>
                  <a:srgbClr val="002060"/>
                </a:solidFill>
              </a:rPr>
              <a:t>・実証講座分科会</a:t>
            </a:r>
            <a:br>
              <a:rPr lang="en-US" altLang="ja-JP" sz="800" dirty="0">
                <a:solidFill>
                  <a:srgbClr val="002060"/>
                </a:solidFill>
              </a:rPr>
            </a:br>
            <a:r>
              <a:rPr lang="ja-JP" altLang="en-US" sz="800" dirty="0">
                <a:solidFill>
                  <a:srgbClr val="002060"/>
                </a:solidFill>
              </a:rPr>
              <a:t>　　　　　〇千円</a:t>
            </a:r>
            <a:r>
              <a:rPr lang="en-US" altLang="ja-JP" sz="800" dirty="0">
                <a:solidFill>
                  <a:srgbClr val="002060"/>
                </a:solidFill>
              </a:rPr>
              <a:t>×</a:t>
            </a:r>
            <a:r>
              <a:rPr lang="ja-JP" altLang="en-US" sz="800" dirty="0">
                <a:solidFill>
                  <a:srgbClr val="002060"/>
                </a:solidFill>
              </a:rPr>
              <a:t>〇人</a:t>
            </a:r>
            <a:r>
              <a:rPr lang="en-US" altLang="ja-JP" sz="800" dirty="0">
                <a:solidFill>
                  <a:srgbClr val="002060"/>
                </a:solidFill>
              </a:rPr>
              <a:t>×</a:t>
            </a:r>
            <a:r>
              <a:rPr lang="ja-JP" altLang="en-US" sz="800" dirty="0">
                <a:solidFill>
                  <a:srgbClr val="002060"/>
                </a:solidFill>
              </a:rPr>
              <a:t>〇回</a:t>
            </a:r>
            <a:endParaRPr lang="en-US" altLang="ja-JP" sz="800" dirty="0">
              <a:solidFill>
                <a:srgbClr val="002060"/>
              </a:solidFill>
            </a:endParaRPr>
          </a:p>
          <a:p>
            <a:endParaRPr lang="en-US" altLang="ja-JP" sz="800" dirty="0">
              <a:solidFill>
                <a:srgbClr val="002060"/>
              </a:solidFill>
            </a:endParaRPr>
          </a:p>
          <a:p>
            <a:endParaRPr lang="en-US" altLang="ja-JP" sz="800" dirty="0">
              <a:solidFill>
                <a:srgbClr val="002060"/>
              </a:solidFill>
            </a:endParaRPr>
          </a:p>
          <a:p>
            <a:endParaRPr lang="en-US" altLang="ja-JP" sz="800" dirty="0">
              <a:solidFill>
                <a:srgbClr val="002060"/>
              </a:solidFill>
            </a:endParaRPr>
          </a:p>
          <a:p>
            <a:endParaRPr lang="en-US" altLang="ja-JP" sz="800" dirty="0">
              <a:solidFill>
                <a:srgbClr val="002060"/>
              </a:solidFill>
            </a:endParaRPr>
          </a:p>
          <a:p>
            <a:endParaRPr lang="en-US" altLang="ja-JP" sz="800" dirty="0">
              <a:solidFill>
                <a:srgbClr val="002060"/>
              </a:solidFill>
            </a:endParaRPr>
          </a:p>
          <a:p>
            <a:r>
              <a:rPr lang="ja-JP" altLang="en-US" sz="800" dirty="0">
                <a:solidFill>
                  <a:srgbClr val="002060"/>
                </a:solidFill>
              </a:rPr>
              <a:t>　　</a:t>
            </a:r>
            <a:endParaRPr lang="en-US" altLang="ja-JP" sz="800" dirty="0">
              <a:solidFill>
                <a:srgbClr val="002060"/>
              </a:solidFill>
            </a:endParaRPr>
          </a:p>
          <a:p>
            <a:r>
              <a:rPr lang="ja-JP" altLang="en-US" sz="800" dirty="0">
                <a:solidFill>
                  <a:srgbClr val="002060"/>
                </a:solidFill>
              </a:rPr>
              <a:t>　　　　　　　　　　　合計〇〇〇円</a:t>
            </a:r>
            <a:endParaRPr lang="en-US" altLang="ja-JP" sz="800" dirty="0">
              <a:solidFill>
                <a:srgbClr val="002060"/>
              </a:solidFill>
            </a:endParaRPr>
          </a:p>
        </p:txBody>
      </p:sp>
      <p:sp>
        <p:nvSpPr>
          <p:cNvPr id="19" name="正方形/長方形 18"/>
          <p:cNvSpPr/>
          <p:nvPr/>
        </p:nvSpPr>
        <p:spPr>
          <a:xfrm>
            <a:off x="5741129" y="2760994"/>
            <a:ext cx="1980000" cy="1980000"/>
          </a:xfrm>
          <a:prstGeom prst="rect">
            <a:avLst/>
          </a:prstGeom>
          <a:noFill/>
          <a:ln w="28575">
            <a:solidFill>
              <a:srgbClr val="00B0F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rgbClr val="002060"/>
                </a:solidFill>
              </a:rPr>
              <a:t>◆消耗品費</a:t>
            </a:r>
            <a:endParaRPr kumimoji="1" lang="en-US" altLang="ja-JP" sz="800" u="sng" dirty="0">
              <a:solidFill>
                <a:srgbClr val="002060"/>
              </a:solidFill>
            </a:endParaRPr>
          </a:p>
          <a:p>
            <a:r>
              <a:rPr kumimoji="1" lang="ja-JP" altLang="en-US" sz="800" dirty="0">
                <a:solidFill>
                  <a:srgbClr val="002060"/>
                </a:solidFill>
              </a:rPr>
              <a:t>・ﾎﾞｰﾙﾍﾟﾝ</a:t>
            </a:r>
            <a:r>
              <a:rPr lang="ja-JP" altLang="en-US" sz="800" dirty="0">
                <a:solidFill>
                  <a:srgbClr val="002060"/>
                </a:solidFill>
              </a:rPr>
              <a:t>　　　〇百円</a:t>
            </a:r>
            <a:r>
              <a:rPr lang="en-US" altLang="ja-JP" sz="800" dirty="0">
                <a:solidFill>
                  <a:srgbClr val="002060"/>
                </a:solidFill>
              </a:rPr>
              <a:t>×</a:t>
            </a:r>
            <a:r>
              <a:rPr lang="ja-JP" altLang="en-US" sz="800" dirty="0">
                <a:solidFill>
                  <a:srgbClr val="002060"/>
                </a:solidFill>
              </a:rPr>
              <a:t>〇本</a:t>
            </a:r>
            <a:endParaRPr lang="en-US" altLang="ja-JP" sz="800" dirty="0">
              <a:solidFill>
                <a:srgbClr val="002060"/>
              </a:solidFill>
            </a:endParaRPr>
          </a:p>
          <a:p>
            <a:r>
              <a:rPr kumimoji="1" lang="ja-JP" altLang="en-US" sz="800" dirty="0">
                <a:solidFill>
                  <a:srgbClr val="002060"/>
                </a:solidFill>
              </a:rPr>
              <a:t>・ﾊｰﾄﾞﾌｧｲﾙ　〇千円</a:t>
            </a:r>
            <a:r>
              <a:rPr kumimoji="1" lang="en-US" altLang="ja-JP" sz="800" dirty="0">
                <a:solidFill>
                  <a:srgbClr val="002060"/>
                </a:solidFill>
              </a:rPr>
              <a:t>×</a:t>
            </a:r>
            <a:r>
              <a:rPr kumimoji="1" lang="ja-JP" altLang="en-US" sz="800" dirty="0">
                <a:solidFill>
                  <a:srgbClr val="002060"/>
                </a:solidFill>
              </a:rPr>
              <a:t>〇冊</a:t>
            </a:r>
            <a:endParaRPr kumimoji="1" lang="en-US" altLang="ja-JP" sz="800" dirty="0">
              <a:solidFill>
                <a:srgbClr val="002060"/>
              </a:solidFill>
            </a:endParaRPr>
          </a:p>
          <a:p>
            <a:r>
              <a:rPr kumimoji="1" lang="ja-JP" altLang="en-US" sz="800" dirty="0">
                <a:solidFill>
                  <a:srgbClr val="002060"/>
                </a:solidFill>
              </a:rPr>
              <a:t>・</a:t>
            </a:r>
            <a:endParaRPr kumimoji="1" lang="en-US" altLang="ja-JP" sz="800" dirty="0">
              <a:solidFill>
                <a:srgbClr val="002060"/>
              </a:solidFill>
            </a:endParaRPr>
          </a:p>
          <a:p>
            <a:r>
              <a:rPr lang="ja-JP" altLang="en-US" sz="800" dirty="0">
                <a:solidFill>
                  <a:srgbClr val="002060"/>
                </a:solidFill>
              </a:rPr>
              <a:t>・</a:t>
            </a:r>
            <a:endParaRPr lang="en-US" altLang="ja-JP" sz="800" dirty="0">
              <a:solidFill>
                <a:srgbClr val="002060"/>
              </a:solidFill>
            </a:endParaRPr>
          </a:p>
          <a:p>
            <a:endParaRPr kumimoji="1" lang="en-US" altLang="ja-JP" sz="800" dirty="0">
              <a:solidFill>
                <a:srgbClr val="002060"/>
              </a:solidFill>
            </a:endParaRPr>
          </a:p>
          <a:p>
            <a:endParaRPr lang="en-US" altLang="ja-JP" sz="800" dirty="0">
              <a:solidFill>
                <a:srgbClr val="002060"/>
              </a:solidFill>
            </a:endParaRPr>
          </a:p>
          <a:p>
            <a:endParaRPr kumimoji="1" lang="en-US" altLang="ja-JP" sz="800" dirty="0">
              <a:solidFill>
                <a:srgbClr val="002060"/>
              </a:solidFill>
            </a:endParaRPr>
          </a:p>
          <a:p>
            <a:endParaRPr lang="en-US" altLang="ja-JP" sz="800" dirty="0">
              <a:solidFill>
                <a:srgbClr val="002060"/>
              </a:solidFill>
            </a:endParaRPr>
          </a:p>
          <a:p>
            <a:endParaRPr kumimoji="1" lang="en-US" altLang="ja-JP" sz="800" dirty="0">
              <a:solidFill>
                <a:srgbClr val="002060"/>
              </a:solidFill>
            </a:endParaRPr>
          </a:p>
          <a:p>
            <a:endParaRPr lang="en-US" altLang="ja-JP" sz="800" dirty="0">
              <a:solidFill>
                <a:srgbClr val="002060"/>
              </a:solidFill>
            </a:endParaRPr>
          </a:p>
          <a:p>
            <a:endParaRPr lang="en-US" altLang="ja-JP" sz="800" dirty="0">
              <a:solidFill>
                <a:srgbClr val="002060"/>
              </a:solidFill>
            </a:endParaRPr>
          </a:p>
          <a:p>
            <a:endParaRPr lang="en-US" altLang="ja-JP" sz="800" dirty="0">
              <a:solidFill>
                <a:srgbClr val="002060"/>
              </a:solidFill>
            </a:endParaRPr>
          </a:p>
          <a:p>
            <a:r>
              <a:rPr kumimoji="1" lang="ja-JP" altLang="en-US" sz="800" dirty="0">
                <a:solidFill>
                  <a:srgbClr val="002060"/>
                </a:solidFill>
              </a:rPr>
              <a:t>　　　　　　　　　　　　合計〇〇円　　　　　</a:t>
            </a:r>
          </a:p>
        </p:txBody>
      </p:sp>
      <p:sp>
        <p:nvSpPr>
          <p:cNvPr id="20" name="正方形/長方形 19"/>
          <p:cNvSpPr/>
          <p:nvPr/>
        </p:nvSpPr>
        <p:spPr>
          <a:xfrm>
            <a:off x="5741129" y="4813127"/>
            <a:ext cx="1980000" cy="1980000"/>
          </a:xfrm>
          <a:prstGeom prst="rect">
            <a:avLst/>
          </a:prstGeom>
          <a:noFill/>
          <a:ln w="28575">
            <a:solidFill>
              <a:srgbClr val="00B0F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ja-JP" altLang="en-US" sz="800" u="sng" dirty="0">
                <a:solidFill>
                  <a:srgbClr val="002060"/>
                </a:solidFill>
              </a:rPr>
              <a:t>◆雑役務費</a:t>
            </a:r>
            <a:endParaRPr lang="en-US" altLang="ja-JP" sz="800" u="sng" dirty="0">
              <a:solidFill>
                <a:srgbClr val="002060"/>
              </a:solidFill>
            </a:endParaRPr>
          </a:p>
          <a:p>
            <a:pPr lvl="0"/>
            <a:r>
              <a:rPr lang="ja-JP" altLang="en-US" sz="800" dirty="0">
                <a:solidFill>
                  <a:srgbClr val="002060"/>
                </a:solidFill>
              </a:rPr>
              <a:t>・</a:t>
            </a:r>
            <a:r>
              <a:rPr lang="en-US" altLang="ja-JP" sz="800" dirty="0">
                <a:solidFill>
                  <a:srgbClr val="002060"/>
                </a:solidFill>
              </a:rPr>
              <a:t>Web</a:t>
            </a:r>
            <a:r>
              <a:rPr lang="ja-JP" altLang="en-US" sz="800" dirty="0">
                <a:solidFill>
                  <a:srgbClr val="002060"/>
                </a:solidFill>
              </a:rPr>
              <a:t>ｻｲﾄ構築　　〇〇〇円</a:t>
            </a:r>
            <a:endParaRPr lang="en-US" altLang="ja-JP" sz="800" dirty="0">
              <a:solidFill>
                <a:srgbClr val="002060"/>
              </a:solidFill>
            </a:endParaRPr>
          </a:p>
          <a:p>
            <a:pPr lvl="0"/>
            <a:r>
              <a:rPr lang="ja-JP" altLang="en-US" sz="800" dirty="0">
                <a:solidFill>
                  <a:srgbClr val="002060"/>
                </a:solidFill>
              </a:rPr>
              <a:t>・報告書印刷費　 　〇〇〇円</a:t>
            </a:r>
            <a:endParaRPr lang="en-US" altLang="ja-JP" sz="800" dirty="0">
              <a:solidFill>
                <a:srgbClr val="002060"/>
              </a:solidFill>
            </a:endParaRPr>
          </a:p>
          <a:p>
            <a:pPr lvl="0"/>
            <a:r>
              <a:rPr lang="ja-JP" altLang="en-US" sz="800" dirty="0">
                <a:solidFill>
                  <a:srgbClr val="002060"/>
                </a:solidFill>
              </a:rPr>
              <a:t>・事務職員派遣　　</a:t>
            </a:r>
            <a:endParaRPr lang="en-US" altLang="ja-JP" sz="800" dirty="0">
              <a:solidFill>
                <a:srgbClr val="002060"/>
              </a:solidFill>
            </a:endParaRPr>
          </a:p>
          <a:p>
            <a:pPr lvl="0"/>
            <a:r>
              <a:rPr lang="ja-JP" altLang="en-US" sz="800" dirty="0">
                <a:solidFill>
                  <a:srgbClr val="002060"/>
                </a:solidFill>
              </a:rPr>
              <a:t>　　　　〇〇〇円</a:t>
            </a:r>
            <a:r>
              <a:rPr lang="en-US" altLang="ja-JP" sz="800" dirty="0">
                <a:solidFill>
                  <a:srgbClr val="002060"/>
                </a:solidFill>
              </a:rPr>
              <a:t>×20</a:t>
            </a:r>
            <a:r>
              <a:rPr lang="ja-JP" altLang="en-US" sz="800" dirty="0">
                <a:solidFill>
                  <a:srgbClr val="002060"/>
                </a:solidFill>
              </a:rPr>
              <a:t>日</a:t>
            </a:r>
            <a:r>
              <a:rPr lang="en-US" altLang="ja-JP" sz="800" dirty="0">
                <a:solidFill>
                  <a:srgbClr val="002060"/>
                </a:solidFill>
              </a:rPr>
              <a:t>×</a:t>
            </a:r>
            <a:r>
              <a:rPr lang="ja-JP" altLang="en-US" sz="800" dirty="0">
                <a:solidFill>
                  <a:srgbClr val="002060"/>
                </a:solidFill>
              </a:rPr>
              <a:t>〇月</a:t>
            </a:r>
            <a:endParaRPr lang="en-US" altLang="ja-JP" sz="800" dirty="0">
              <a:solidFill>
                <a:srgbClr val="002060"/>
              </a:solidFill>
            </a:endParaRPr>
          </a:p>
        </p:txBody>
      </p:sp>
      <p:sp>
        <p:nvSpPr>
          <p:cNvPr id="21" name="正方形/長方形 20"/>
          <p:cNvSpPr/>
          <p:nvPr/>
        </p:nvSpPr>
        <p:spPr>
          <a:xfrm>
            <a:off x="7809850" y="715829"/>
            <a:ext cx="1980000" cy="1980000"/>
          </a:xfrm>
          <a:prstGeom prst="rect">
            <a:avLst/>
          </a:prstGeom>
          <a:noFill/>
          <a:ln w="28575">
            <a:solidFill>
              <a:srgbClr val="00B0F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800" u="sng" dirty="0">
                <a:solidFill>
                  <a:srgbClr val="002060"/>
                </a:solidFill>
              </a:rPr>
              <a:t>◆旅費</a:t>
            </a:r>
            <a:endParaRPr lang="en-US" altLang="ja-JP" sz="800" u="sng" dirty="0">
              <a:solidFill>
                <a:srgbClr val="002060"/>
              </a:solidFill>
            </a:endParaRPr>
          </a:p>
          <a:p>
            <a:r>
              <a:rPr lang="ja-JP" altLang="en-US" sz="800" dirty="0">
                <a:solidFill>
                  <a:srgbClr val="002060"/>
                </a:solidFill>
              </a:rPr>
              <a:t>・企画推進委員会実施旅費</a:t>
            </a:r>
            <a:br>
              <a:rPr lang="en-US" altLang="ja-JP" sz="800" dirty="0">
                <a:solidFill>
                  <a:srgbClr val="002060"/>
                </a:solidFill>
              </a:rPr>
            </a:br>
            <a:r>
              <a:rPr lang="ja-JP" altLang="en-US" sz="800" dirty="0">
                <a:solidFill>
                  <a:srgbClr val="002060"/>
                </a:solidFill>
              </a:rPr>
              <a:t>　　　　　　　　〇〇千円</a:t>
            </a:r>
            <a:r>
              <a:rPr lang="en-US" altLang="ja-JP" sz="800" dirty="0">
                <a:solidFill>
                  <a:srgbClr val="002060"/>
                </a:solidFill>
              </a:rPr>
              <a:t>×</a:t>
            </a:r>
            <a:r>
              <a:rPr lang="ja-JP" altLang="en-US" sz="800" dirty="0">
                <a:solidFill>
                  <a:srgbClr val="002060"/>
                </a:solidFill>
              </a:rPr>
              <a:t>〇回</a:t>
            </a:r>
            <a:endParaRPr lang="en-US" altLang="ja-JP" sz="800" dirty="0">
              <a:solidFill>
                <a:srgbClr val="002060"/>
              </a:solidFill>
            </a:endParaRPr>
          </a:p>
          <a:p>
            <a:r>
              <a:rPr lang="ja-JP" altLang="en-US" sz="800" dirty="0">
                <a:solidFill>
                  <a:srgbClr val="002060"/>
                </a:solidFill>
              </a:rPr>
              <a:t>・ﾌﾟﾛｸﾞﾗﾑ開発分科会旅費</a:t>
            </a:r>
            <a:br>
              <a:rPr lang="en-US" altLang="ja-JP" sz="800" dirty="0">
                <a:solidFill>
                  <a:srgbClr val="002060"/>
                </a:solidFill>
              </a:rPr>
            </a:br>
            <a:r>
              <a:rPr lang="ja-JP" altLang="en-US" sz="800" dirty="0">
                <a:solidFill>
                  <a:srgbClr val="002060"/>
                </a:solidFill>
              </a:rPr>
              <a:t>　　　　　　　　〇〇千円</a:t>
            </a:r>
            <a:r>
              <a:rPr lang="en-US" altLang="ja-JP" sz="800" dirty="0">
                <a:solidFill>
                  <a:srgbClr val="002060"/>
                </a:solidFill>
              </a:rPr>
              <a:t>×</a:t>
            </a:r>
            <a:r>
              <a:rPr lang="ja-JP" altLang="en-US" sz="800" dirty="0">
                <a:solidFill>
                  <a:srgbClr val="002060"/>
                </a:solidFill>
              </a:rPr>
              <a:t>〇回</a:t>
            </a:r>
            <a:endParaRPr lang="en-US" altLang="ja-JP" sz="800" dirty="0">
              <a:solidFill>
                <a:srgbClr val="002060"/>
              </a:solidFill>
            </a:endParaRPr>
          </a:p>
          <a:p>
            <a:r>
              <a:rPr lang="ja-JP" altLang="en-US" sz="800" dirty="0">
                <a:solidFill>
                  <a:srgbClr val="002060"/>
                </a:solidFill>
              </a:rPr>
              <a:t>・実証講座分科会旅費</a:t>
            </a:r>
            <a:br>
              <a:rPr lang="en-US" altLang="ja-JP" sz="800" dirty="0">
                <a:solidFill>
                  <a:srgbClr val="002060"/>
                </a:solidFill>
              </a:rPr>
            </a:br>
            <a:r>
              <a:rPr lang="ja-JP" altLang="en-US" sz="800" dirty="0">
                <a:solidFill>
                  <a:srgbClr val="002060"/>
                </a:solidFill>
              </a:rPr>
              <a:t>　　　　　　　　〇〇千円</a:t>
            </a:r>
            <a:r>
              <a:rPr lang="en-US" altLang="ja-JP" sz="800" dirty="0">
                <a:solidFill>
                  <a:srgbClr val="002060"/>
                </a:solidFill>
              </a:rPr>
              <a:t>×</a:t>
            </a:r>
            <a:r>
              <a:rPr lang="ja-JP" altLang="en-US" sz="800" dirty="0">
                <a:solidFill>
                  <a:srgbClr val="002060"/>
                </a:solidFill>
              </a:rPr>
              <a:t>〇回</a:t>
            </a:r>
            <a:endParaRPr lang="en-US" altLang="ja-JP" sz="800" dirty="0">
              <a:solidFill>
                <a:srgbClr val="002060"/>
              </a:solidFill>
            </a:endParaRPr>
          </a:p>
          <a:p>
            <a:endParaRPr lang="en-US" altLang="ja-JP" sz="800" dirty="0">
              <a:solidFill>
                <a:srgbClr val="002060"/>
              </a:solidFill>
            </a:endParaRPr>
          </a:p>
          <a:p>
            <a:endParaRPr lang="en-US" altLang="ja-JP" sz="800" dirty="0">
              <a:solidFill>
                <a:srgbClr val="002060"/>
              </a:solidFill>
            </a:endParaRPr>
          </a:p>
          <a:p>
            <a:endParaRPr lang="en-US" altLang="ja-JP" sz="800" dirty="0">
              <a:solidFill>
                <a:srgbClr val="002060"/>
              </a:solidFill>
            </a:endParaRPr>
          </a:p>
          <a:p>
            <a:endParaRPr lang="en-US" altLang="ja-JP" sz="800" dirty="0">
              <a:solidFill>
                <a:srgbClr val="002060"/>
              </a:solidFill>
            </a:endParaRPr>
          </a:p>
          <a:p>
            <a:endParaRPr lang="en-US" altLang="ja-JP" sz="800" dirty="0">
              <a:solidFill>
                <a:srgbClr val="002060"/>
              </a:solidFill>
            </a:endParaRPr>
          </a:p>
          <a:p>
            <a:endParaRPr lang="en-US" altLang="ja-JP" sz="800" dirty="0">
              <a:solidFill>
                <a:srgbClr val="002060"/>
              </a:solidFill>
            </a:endParaRPr>
          </a:p>
          <a:p>
            <a:r>
              <a:rPr lang="ja-JP" altLang="en-US" sz="800" dirty="0">
                <a:solidFill>
                  <a:srgbClr val="002060"/>
                </a:solidFill>
              </a:rPr>
              <a:t>　　　　　　　　　　　合計〇〇〇円</a:t>
            </a:r>
            <a:endParaRPr lang="en-US" altLang="ja-JP" sz="800" dirty="0">
              <a:solidFill>
                <a:srgbClr val="002060"/>
              </a:solidFill>
            </a:endParaRPr>
          </a:p>
          <a:p>
            <a:endParaRPr lang="ja-JP" altLang="en-US" sz="800" u="sng" dirty="0">
              <a:solidFill>
                <a:srgbClr val="002060"/>
              </a:solidFill>
            </a:endParaRPr>
          </a:p>
        </p:txBody>
      </p:sp>
      <p:sp>
        <p:nvSpPr>
          <p:cNvPr id="22" name="正方形/長方形 21"/>
          <p:cNvSpPr/>
          <p:nvPr/>
        </p:nvSpPr>
        <p:spPr>
          <a:xfrm>
            <a:off x="7809850" y="2760994"/>
            <a:ext cx="1980000" cy="1980000"/>
          </a:xfrm>
          <a:prstGeom prst="rect">
            <a:avLst/>
          </a:prstGeom>
          <a:noFill/>
          <a:ln w="28575">
            <a:solidFill>
              <a:srgbClr val="00B0F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rgbClr val="002060"/>
                </a:solidFill>
              </a:rPr>
              <a:t>◆会議費</a:t>
            </a:r>
            <a:endParaRPr kumimoji="1" lang="en-US" altLang="ja-JP" sz="800" u="sng" dirty="0">
              <a:solidFill>
                <a:srgbClr val="002060"/>
              </a:solidFill>
            </a:endParaRPr>
          </a:p>
          <a:p>
            <a:r>
              <a:rPr lang="ja-JP" altLang="en-US" sz="800" dirty="0">
                <a:solidFill>
                  <a:srgbClr val="002060"/>
                </a:solidFill>
              </a:rPr>
              <a:t>・企画推進委員会お茶</a:t>
            </a:r>
            <a:br>
              <a:rPr lang="en-US" altLang="ja-JP" sz="800" dirty="0">
                <a:solidFill>
                  <a:srgbClr val="002060"/>
                </a:solidFill>
              </a:rPr>
            </a:br>
            <a:r>
              <a:rPr lang="ja-JP" altLang="en-US" sz="800" dirty="0">
                <a:solidFill>
                  <a:srgbClr val="002060"/>
                </a:solidFill>
              </a:rPr>
              <a:t>　　　　　　　　　</a:t>
            </a:r>
            <a:r>
              <a:rPr lang="en-US" altLang="ja-JP" sz="800" dirty="0">
                <a:solidFill>
                  <a:srgbClr val="002060"/>
                </a:solidFill>
              </a:rPr>
              <a:t>150</a:t>
            </a:r>
            <a:r>
              <a:rPr lang="ja-JP" altLang="en-US" sz="800" dirty="0">
                <a:solidFill>
                  <a:srgbClr val="002060"/>
                </a:solidFill>
              </a:rPr>
              <a:t>円</a:t>
            </a:r>
            <a:r>
              <a:rPr lang="en-US" altLang="ja-JP" sz="800" dirty="0">
                <a:solidFill>
                  <a:srgbClr val="002060"/>
                </a:solidFill>
              </a:rPr>
              <a:t>×</a:t>
            </a:r>
            <a:r>
              <a:rPr lang="ja-JP" altLang="en-US" sz="800" dirty="0">
                <a:solidFill>
                  <a:srgbClr val="002060"/>
                </a:solidFill>
              </a:rPr>
              <a:t>〇人　　　　　　　</a:t>
            </a:r>
            <a:endParaRPr lang="en-US" altLang="ja-JP" sz="800" dirty="0">
              <a:solidFill>
                <a:srgbClr val="002060"/>
              </a:solidFill>
            </a:endParaRPr>
          </a:p>
          <a:p>
            <a:r>
              <a:rPr lang="ja-JP" altLang="en-US" sz="800" dirty="0">
                <a:solidFill>
                  <a:srgbClr val="002060"/>
                </a:solidFill>
              </a:rPr>
              <a:t>・ﾌﾟﾛｸﾞﾗﾑ開発分科会お茶</a:t>
            </a:r>
            <a:br>
              <a:rPr lang="en-US" altLang="ja-JP" sz="800" dirty="0">
                <a:solidFill>
                  <a:srgbClr val="002060"/>
                </a:solidFill>
              </a:rPr>
            </a:br>
            <a:r>
              <a:rPr lang="ja-JP" altLang="en-US" sz="800" dirty="0">
                <a:solidFill>
                  <a:srgbClr val="002060"/>
                </a:solidFill>
              </a:rPr>
              <a:t>　　　　　　　　　</a:t>
            </a:r>
            <a:r>
              <a:rPr lang="en-US" altLang="ja-JP" sz="800" dirty="0">
                <a:solidFill>
                  <a:srgbClr val="002060"/>
                </a:solidFill>
              </a:rPr>
              <a:t>150</a:t>
            </a:r>
            <a:r>
              <a:rPr lang="ja-JP" altLang="en-US" sz="800" dirty="0">
                <a:solidFill>
                  <a:srgbClr val="002060"/>
                </a:solidFill>
              </a:rPr>
              <a:t>円</a:t>
            </a:r>
            <a:r>
              <a:rPr lang="en-US" altLang="ja-JP" sz="800" dirty="0">
                <a:solidFill>
                  <a:srgbClr val="002060"/>
                </a:solidFill>
              </a:rPr>
              <a:t>×</a:t>
            </a:r>
            <a:r>
              <a:rPr lang="ja-JP" altLang="en-US" sz="800" dirty="0">
                <a:solidFill>
                  <a:srgbClr val="002060"/>
                </a:solidFill>
              </a:rPr>
              <a:t>〇人</a:t>
            </a:r>
            <a:endParaRPr lang="en-US" altLang="ja-JP" sz="800" dirty="0">
              <a:solidFill>
                <a:srgbClr val="002060"/>
              </a:solidFill>
            </a:endParaRPr>
          </a:p>
          <a:p>
            <a:r>
              <a:rPr lang="ja-JP" altLang="en-US" sz="800" dirty="0">
                <a:solidFill>
                  <a:srgbClr val="002060"/>
                </a:solidFill>
              </a:rPr>
              <a:t>・実証講座分科会お茶</a:t>
            </a:r>
            <a:br>
              <a:rPr lang="en-US" altLang="ja-JP" sz="800" dirty="0">
                <a:solidFill>
                  <a:srgbClr val="002060"/>
                </a:solidFill>
              </a:rPr>
            </a:br>
            <a:r>
              <a:rPr lang="ja-JP" altLang="en-US" sz="800" dirty="0">
                <a:solidFill>
                  <a:srgbClr val="002060"/>
                </a:solidFill>
              </a:rPr>
              <a:t>　　　　　　　　　</a:t>
            </a:r>
            <a:r>
              <a:rPr lang="en-US" altLang="ja-JP" sz="800" dirty="0">
                <a:solidFill>
                  <a:srgbClr val="002060"/>
                </a:solidFill>
              </a:rPr>
              <a:t>150</a:t>
            </a:r>
            <a:r>
              <a:rPr lang="ja-JP" altLang="en-US" sz="800" dirty="0">
                <a:solidFill>
                  <a:srgbClr val="002060"/>
                </a:solidFill>
              </a:rPr>
              <a:t>円</a:t>
            </a:r>
            <a:r>
              <a:rPr lang="en-US" altLang="ja-JP" sz="800" dirty="0">
                <a:solidFill>
                  <a:srgbClr val="002060"/>
                </a:solidFill>
              </a:rPr>
              <a:t>×</a:t>
            </a:r>
            <a:r>
              <a:rPr lang="ja-JP" altLang="en-US" sz="800" dirty="0">
                <a:solidFill>
                  <a:srgbClr val="002060"/>
                </a:solidFill>
              </a:rPr>
              <a:t>〇人</a:t>
            </a:r>
            <a:endParaRPr lang="en-US" altLang="ja-JP" sz="800" dirty="0">
              <a:solidFill>
                <a:srgbClr val="002060"/>
              </a:solidFill>
            </a:endParaRPr>
          </a:p>
          <a:p>
            <a:endParaRPr lang="en-US" altLang="ja-JP" sz="800" dirty="0">
              <a:solidFill>
                <a:srgbClr val="002060"/>
              </a:solidFill>
            </a:endParaRPr>
          </a:p>
          <a:p>
            <a:endParaRPr lang="en-US" altLang="ja-JP" sz="800" dirty="0">
              <a:solidFill>
                <a:srgbClr val="002060"/>
              </a:solidFill>
            </a:endParaRPr>
          </a:p>
          <a:p>
            <a:endParaRPr lang="en-US" altLang="ja-JP" sz="800" dirty="0">
              <a:solidFill>
                <a:srgbClr val="002060"/>
              </a:solidFill>
            </a:endParaRPr>
          </a:p>
          <a:p>
            <a:endParaRPr lang="en-US" altLang="ja-JP" sz="800" dirty="0">
              <a:solidFill>
                <a:srgbClr val="002060"/>
              </a:solidFill>
            </a:endParaRPr>
          </a:p>
          <a:p>
            <a:r>
              <a:rPr lang="ja-JP" altLang="en-US" sz="800" dirty="0">
                <a:solidFill>
                  <a:srgbClr val="002060"/>
                </a:solidFill>
              </a:rPr>
              <a:t>　　　　　　　</a:t>
            </a:r>
            <a:endParaRPr lang="en-US" altLang="ja-JP" sz="800" dirty="0">
              <a:solidFill>
                <a:srgbClr val="002060"/>
              </a:solidFill>
            </a:endParaRPr>
          </a:p>
          <a:p>
            <a:endParaRPr lang="en-US" altLang="ja-JP" sz="800" dirty="0">
              <a:solidFill>
                <a:srgbClr val="002060"/>
              </a:solidFill>
            </a:endParaRPr>
          </a:p>
          <a:p>
            <a:r>
              <a:rPr lang="ja-JP" altLang="en-US" sz="800" dirty="0">
                <a:solidFill>
                  <a:srgbClr val="002060"/>
                </a:solidFill>
              </a:rPr>
              <a:t>　　　　　　　　　　　　合計〇〇円</a:t>
            </a:r>
            <a:endParaRPr lang="en-US" altLang="ja-JP" sz="800" dirty="0">
              <a:solidFill>
                <a:srgbClr val="002060"/>
              </a:solidFill>
            </a:endParaRPr>
          </a:p>
          <a:p>
            <a:endParaRPr kumimoji="1" lang="ja-JP" altLang="en-US" sz="800" u="sng" dirty="0">
              <a:solidFill>
                <a:srgbClr val="002060"/>
              </a:solidFill>
            </a:endParaRPr>
          </a:p>
        </p:txBody>
      </p:sp>
      <p:sp>
        <p:nvSpPr>
          <p:cNvPr id="23" name="正方形/長方形 22"/>
          <p:cNvSpPr/>
          <p:nvPr/>
        </p:nvSpPr>
        <p:spPr>
          <a:xfrm>
            <a:off x="7809850" y="4813127"/>
            <a:ext cx="1980000" cy="1980000"/>
          </a:xfrm>
          <a:prstGeom prst="rect">
            <a:avLst/>
          </a:prstGeom>
          <a:noFill/>
          <a:ln w="28575">
            <a:solidFill>
              <a:srgbClr val="FFC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rgbClr val="FF9933"/>
                </a:solidFill>
              </a:rPr>
              <a:t>◆再委託費</a:t>
            </a:r>
          </a:p>
        </p:txBody>
      </p:sp>
      <p:sp>
        <p:nvSpPr>
          <p:cNvPr id="24" name="正方形/長方形 23"/>
          <p:cNvSpPr/>
          <p:nvPr/>
        </p:nvSpPr>
        <p:spPr>
          <a:xfrm>
            <a:off x="3686263" y="6093295"/>
            <a:ext cx="1980000" cy="699831"/>
          </a:xfrm>
          <a:prstGeom prst="rect">
            <a:avLst/>
          </a:prstGeom>
          <a:noFill/>
          <a:ln w="28575">
            <a:solidFill>
              <a:srgbClr val="00B0F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rgbClr val="002060"/>
                </a:solidFill>
              </a:rPr>
              <a:t>◆保険料</a:t>
            </a:r>
          </a:p>
        </p:txBody>
      </p:sp>
      <p:sp>
        <p:nvSpPr>
          <p:cNvPr id="25" name="正方形/長方形 24"/>
          <p:cNvSpPr/>
          <p:nvPr/>
        </p:nvSpPr>
        <p:spPr>
          <a:xfrm>
            <a:off x="3559449" y="442263"/>
            <a:ext cx="6321152" cy="640082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5312443" y="321097"/>
            <a:ext cx="2880917" cy="276999"/>
          </a:xfrm>
          <a:prstGeom prst="rect">
            <a:avLst/>
          </a:prstGeom>
          <a:solidFill>
            <a:schemeClr val="bg1"/>
          </a:solidFill>
        </p:spPr>
        <p:txBody>
          <a:bodyPr wrap="none" rtlCol="0">
            <a:spAutoFit/>
          </a:bodyPr>
          <a:lstStyle/>
          <a:p>
            <a:r>
              <a:rPr kumimoji="1" lang="ja-JP" altLang="en-US" sz="1200" dirty="0"/>
              <a:t>摘要（各経費項目に関して主な計上予算）</a:t>
            </a:r>
          </a:p>
        </p:txBody>
      </p:sp>
      <p:sp>
        <p:nvSpPr>
          <p:cNvPr id="28" name="テキスト ボックス 27"/>
          <p:cNvSpPr txBox="1"/>
          <p:nvPr/>
        </p:nvSpPr>
        <p:spPr>
          <a:xfrm>
            <a:off x="4304928" y="6132356"/>
            <a:ext cx="5422209" cy="600164"/>
          </a:xfrm>
          <a:prstGeom prst="rect">
            <a:avLst/>
          </a:prstGeom>
          <a:solidFill>
            <a:schemeClr val="bg1">
              <a:lumMod val="95000"/>
            </a:schemeClr>
          </a:solidFill>
        </p:spPr>
        <p:txBody>
          <a:bodyPr wrap="square" rtlCol="0">
            <a:spAutoFit/>
          </a:bodyPr>
          <a:lstStyle/>
          <a:p>
            <a:r>
              <a:rPr kumimoji="1" lang="en-US" altLang="ja-JP" sz="1100" dirty="0">
                <a:solidFill>
                  <a:srgbClr val="FFC000"/>
                </a:solidFill>
              </a:rPr>
              <a:t>※</a:t>
            </a:r>
            <a:r>
              <a:rPr kumimoji="1" lang="ja-JP" altLang="en-US" sz="1100" dirty="0">
                <a:solidFill>
                  <a:srgbClr val="FFC000"/>
                </a:solidFill>
              </a:rPr>
              <a:t>枠の大きさは</a:t>
            </a:r>
            <a:r>
              <a:rPr kumimoji="1" lang="en-US" altLang="ja-JP" sz="1100" dirty="0">
                <a:solidFill>
                  <a:srgbClr val="FFC000"/>
                </a:solidFill>
              </a:rPr>
              <a:t>､</a:t>
            </a:r>
            <a:r>
              <a:rPr kumimoji="1" lang="ja-JP" altLang="en-US" sz="1100" dirty="0">
                <a:solidFill>
                  <a:srgbClr val="FFC000"/>
                </a:solidFill>
              </a:rPr>
              <a:t>適宜修正し</a:t>
            </a:r>
            <a:r>
              <a:rPr kumimoji="1" lang="en-US" altLang="ja-JP" sz="1100" dirty="0">
                <a:solidFill>
                  <a:srgbClr val="FFC000"/>
                </a:solidFill>
              </a:rPr>
              <a:t>､</a:t>
            </a:r>
            <a:r>
              <a:rPr kumimoji="1" lang="ja-JP" altLang="en-US" sz="1100" dirty="0">
                <a:solidFill>
                  <a:srgbClr val="FFC000"/>
                </a:solidFill>
              </a:rPr>
              <a:t>計上しない費目の枠は削除して</a:t>
            </a:r>
            <a:r>
              <a:rPr kumimoji="1" lang="ja-JP" altLang="en-US" sz="1050" dirty="0">
                <a:solidFill>
                  <a:srgbClr val="FFC000"/>
                </a:solidFill>
              </a:rPr>
              <a:t>ください</a:t>
            </a:r>
            <a:r>
              <a:rPr kumimoji="1" lang="en-US" altLang="ja-JP" sz="1100" dirty="0">
                <a:solidFill>
                  <a:srgbClr val="FFC000"/>
                </a:solidFill>
              </a:rPr>
              <a:t>｡</a:t>
            </a:r>
          </a:p>
          <a:p>
            <a:r>
              <a:rPr kumimoji="1" lang="en-US" altLang="ja-JP" sz="1100" dirty="0">
                <a:solidFill>
                  <a:srgbClr val="FFC000"/>
                </a:solidFill>
              </a:rPr>
              <a:t>※</a:t>
            </a:r>
            <a:r>
              <a:rPr kumimoji="1" lang="ja-JP" altLang="en-US" sz="1100" dirty="0">
                <a:solidFill>
                  <a:srgbClr val="FFC000"/>
                </a:solidFill>
              </a:rPr>
              <a:t>各経費項目の主なものを記載してください</a:t>
            </a:r>
            <a:r>
              <a:rPr kumimoji="1" lang="en-US" altLang="ja-JP" sz="1100" dirty="0">
                <a:solidFill>
                  <a:srgbClr val="FFC000"/>
                </a:solidFill>
              </a:rPr>
              <a:t>｡</a:t>
            </a:r>
            <a:r>
              <a:rPr kumimoji="1" lang="ja-JP" altLang="en-US" sz="1100" dirty="0">
                <a:solidFill>
                  <a:srgbClr val="FFC000"/>
                </a:solidFill>
              </a:rPr>
              <a:t>すべてを網羅する必要はありません</a:t>
            </a:r>
            <a:r>
              <a:rPr kumimoji="1" lang="en-US" altLang="ja-JP" sz="1100" dirty="0">
                <a:solidFill>
                  <a:srgbClr val="FFC000"/>
                </a:solidFill>
              </a:rPr>
              <a:t>｡</a:t>
            </a:r>
          </a:p>
          <a:p>
            <a:r>
              <a:rPr kumimoji="1" lang="en-US" altLang="ja-JP" sz="1100" dirty="0">
                <a:solidFill>
                  <a:srgbClr val="FFC000"/>
                </a:solidFill>
              </a:rPr>
              <a:t>※</a:t>
            </a:r>
            <a:r>
              <a:rPr kumimoji="1" lang="ja-JP" altLang="en-US" sz="1100" dirty="0">
                <a:solidFill>
                  <a:srgbClr val="FFC000"/>
                </a:solidFill>
              </a:rPr>
              <a:t>年次計画に記載のあった全ての年度分を作成してください</a:t>
            </a:r>
            <a:r>
              <a:rPr kumimoji="1" lang="en-US" altLang="ja-JP" sz="1100" dirty="0">
                <a:solidFill>
                  <a:srgbClr val="FFC000"/>
                </a:solidFill>
              </a:rPr>
              <a:t>｡</a:t>
            </a:r>
            <a:endParaRPr lang="en-US" altLang="ja-JP" sz="1100" dirty="0">
              <a:solidFill>
                <a:srgbClr val="FFC000"/>
              </a:solidFill>
            </a:endParaRPr>
          </a:p>
        </p:txBody>
      </p:sp>
      <p:sp>
        <p:nvSpPr>
          <p:cNvPr id="26" name="テキスト ボックス 25"/>
          <p:cNvSpPr txBox="1"/>
          <p:nvPr/>
        </p:nvSpPr>
        <p:spPr>
          <a:xfrm>
            <a:off x="-86422" y="6607531"/>
            <a:ext cx="7488832" cy="230832"/>
          </a:xfrm>
          <a:prstGeom prst="rect">
            <a:avLst/>
          </a:prstGeom>
          <a:noFill/>
        </p:spPr>
        <p:txBody>
          <a:bodyPr wrap="square" rtlCol="0">
            <a:spAutoFit/>
          </a:bodyPr>
          <a:lstStyle/>
          <a:p>
            <a:r>
              <a:rPr kumimoji="1" lang="en-US" altLang="ja-JP" sz="900" dirty="0"/>
              <a:t>※</a:t>
            </a:r>
            <a:r>
              <a:rPr kumimoji="1" lang="ja-JP" altLang="en-US" sz="900" dirty="0"/>
              <a:t>消費税増税を見込んで、消費税相当額は</a:t>
            </a:r>
            <a:r>
              <a:rPr kumimoji="1" lang="en-US" altLang="ja-JP" sz="900" dirty="0"/>
              <a:t>10%</a:t>
            </a:r>
            <a:r>
              <a:rPr kumimoji="1" lang="ja-JP" altLang="en-US" sz="900" dirty="0"/>
              <a:t>で積算してください。</a:t>
            </a:r>
          </a:p>
        </p:txBody>
      </p:sp>
      <p:graphicFrame>
        <p:nvGraphicFramePr>
          <p:cNvPr id="29" name="オブジェクト 28"/>
          <p:cNvGraphicFramePr>
            <a:graphicFrameLocks noChangeAspect="1"/>
          </p:cNvGraphicFramePr>
          <p:nvPr>
            <p:extLst>
              <p:ext uri="{D42A27DB-BD31-4B8C-83A1-F6EECF244321}">
                <p14:modId xmlns:p14="http://schemas.microsoft.com/office/powerpoint/2010/main" val="2321369906"/>
              </p:ext>
            </p:extLst>
          </p:nvPr>
        </p:nvGraphicFramePr>
        <p:xfrm>
          <a:off x="39688" y="706438"/>
          <a:ext cx="3405187" cy="5860771"/>
        </p:xfrm>
        <a:graphic>
          <a:graphicData uri="http://schemas.openxmlformats.org/presentationml/2006/ole">
            <mc:AlternateContent xmlns:mc="http://schemas.openxmlformats.org/markup-compatibility/2006">
              <mc:Choice xmlns:v="urn:schemas-microsoft-com:vml" Requires="v">
                <p:oleObj name="ワークシート" r:id="rId2" imgW="2943379" imgH="5114925" progId="Excel.Sheet.12">
                  <p:embed/>
                </p:oleObj>
              </mc:Choice>
              <mc:Fallback>
                <p:oleObj name="ワークシート" r:id="rId2" imgW="2943379" imgH="5114925" progId="Excel.Sheet.12">
                  <p:embed/>
                  <p:pic>
                    <p:nvPicPr>
                      <p:cNvPr id="29" name="オブジェクト 28"/>
                      <p:cNvPicPr/>
                      <p:nvPr/>
                    </p:nvPicPr>
                    <p:blipFill>
                      <a:blip r:embed="rId3"/>
                      <a:stretch>
                        <a:fillRect/>
                      </a:stretch>
                    </p:blipFill>
                    <p:spPr>
                      <a:xfrm>
                        <a:off x="39688" y="706438"/>
                        <a:ext cx="3405187" cy="5860771"/>
                      </a:xfrm>
                      <a:prstGeom prst="rect">
                        <a:avLst/>
                      </a:prstGeom>
                    </p:spPr>
                  </p:pic>
                </p:oleObj>
              </mc:Fallback>
            </mc:AlternateContent>
          </a:graphicData>
        </a:graphic>
      </p:graphicFrame>
      <p:grpSp>
        <p:nvGrpSpPr>
          <p:cNvPr id="30" name="グループ化 29">
            <a:extLst>
              <a:ext uri="{FF2B5EF4-FFF2-40B4-BE49-F238E27FC236}">
                <a16:creationId xmlns:a16="http://schemas.microsoft.com/office/drawing/2014/main" id="{954BC684-9786-4679-9AEB-472825871AF3}"/>
              </a:ext>
            </a:extLst>
          </p:cNvPr>
          <p:cNvGrpSpPr/>
          <p:nvPr/>
        </p:nvGrpSpPr>
        <p:grpSpPr>
          <a:xfrm>
            <a:off x="0" y="-6807"/>
            <a:ext cx="9906000" cy="307777"/>
            <a:chOff x="0" y="-6807"/>
            <a:chExt cx="9906000" cy="307777"/>
          </a:xfrm>
        </p:grpSpPr>
        <p:sp>
          <p:nvSpPr>
            <p:cNvPr id="31" name="正方形/長方形 30">
              <a:extLst>
                <a:ext uri="{FF2B5EF4-FFF2-40B4-BE49-F238E27FC236}">
                  <a16:creationId xmlns:a16="http://schemas.microsoft.com/office/drawing/2014/main" id="{B96213B2-A7B2-42E7-B150-7E2EC49B2878}"/>
                </a:ext>
              </a:extLst>
            </p:cNvPr>
            <p:cNvSpPr/>
            <p:nvPr/>
          </p:nvSpPr>
          <p:spPr>
            <a:xfrm>
              <a:off x="0" y="0"/>
              <a:ext cx="9906000" cy="26064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dirty="0">
                <a:solidFill>
                  <a:prstClr val="white"/>
                </a:solidFill>
              </a:endParaRPr>
            </a:p>
          </p:txBody>
        </p:sp>
        <p:sp>
          <p:nvSpPr>
            <p:cNvPr id="32" name="テキスト ボックス 31">
              <a:extLst>
                <a:ext uri="{FF2B5EF4-FFF2-40B4-BE49-F238E27FC236}">
                  <a16:creationId xmlns:a16="http://schemas.microsoft.com/office/drawing/2014/main" id="{E3ED9689-D360-42A9-95E1-AC5A8F5E8BEB}"/>
                </a:ext>
              </a:extLst>
            </p:cNvPr>
            <p:cNvSpPr txBox="1"/>
            <p:nvPr/>
          </p:nvSpPr>
          <p:spPr>
            <a:xfrm>
              <a:off x="0" y="-6807"/>
              <a:ext cx="9905999" cy="307777"/>
            </a:xfrm>
            <a:prstGeom prst="rect">
              <a:avLst/>
            </a:prstGeom>
            <a:noFill/>
          </p:spPr>
          <p:txBody>
            <a:bodyPr wrap="square" rtlCol="0">
              <a:spAutoFit/>
            </a:bodyPr>
            <a:lstStyle/>
            <a:p>
              <a:pPr algn="ctr"/>
              <a:r>
                <a:rPr lang="ja-JP" altLang="en-US" sz="1400" spc="-120" dirty="0">
                  <a:solidFill>
                    <a:schemeClr val="bg1"/>
                  </a:solidFill>
                  <a:latin typeface="+mj-ea"/>
                </a:rPr>
                <a:t>令和○○年度</a:t>
              </a:r>
              <a:r>
                <a:rPr kumimoji="1" lang="ja-JP" altLang="en-US" sz="1400" spc="-120" dirty="0">
                  <a:solidFill>
                    <a:schemeClr val="bg1"/>
                  </a:solidFill>
                  <a:latin typeface="+mj-ea"/>
                  <a:ea typeface="+mj-ea"/>
                </a:rPr>
                <a:t>「専修学校による地域産業中核的人材養成事業」企画提案書</a:t>
              </a:r>
              <a:r>
                <a:rPr kumimoji="1" lang="ja-JP" altLang="en-US" sz="1200" spc="-120" dirty="0">
                  <a:solidFill>
                    <a:schemeClr val="bg1"/>
                  </a:solidFill>
                  <a:latin typeface="+mj-ea"/>
                  <a:ea typeface="+mj-ea"/>
                </a:rPr>
                <a:t>（</a:t>
              </a:r>
              <a:r>
                <a:rPr kumimoji="1" lang="ja-JP" altLang="en-US" sz="1200" spc="-160" dirty="0">
                  <a:solidFill>
                    <a:schemeClr val="bg1"/>
                  </a:solidFill>
                  <a:latin typeface="+mj-ea"/>
                  <a:ea typeface="+mj-ea"/>
                </a:rPr>
                <a:t>学びのセーフティーネット機能の充実強化</a:t>
              </a:r>
              <a:r>
                <a:rPr kumimoji="1" lang="ja-JP" altLang="en-US" sz="1200" spc="-120" dirty="0">
                  <a:solidFill>
                    <a:schemeClr val="bg1"/>
                  </a:solidFill>
                  <a:latin typeface="+mj-ea"/>
                  <a:ea typeface="+mj-ea"/>
                </a:rPr>
                <a:t>）</a:t>
              </a:r>
              <a:r>
                <a:rPr kumimoji="1" lang="en-US" altLang="ja-JP" sz="1100" spc="-120" dirty="0">
                  <a:solidFill>
                    <a:schemeClr val="bg1"/>
                  </a:solidFill>
                  <a:latin typeface="+mj-ea"/>
                  <a:ea typeface="+mj-ea"/>
                </a:rPr>
                <a:t>(</a:t>
              </a:r>
              <a:fld id="{0EE4526C-0D6F-435F-B1C3-7E3703E9C6D2}" type="slidenum">
                <a:rPr lang="en-US" altLang="ja-JP" sz="1100" spc="-120" smtClean="0">
                  <a:solidFill>
                    <a:schemeClr val="bg1"/>
                  </a:solidFill>
                  <a:latin typeface="+mj-ea"/>
                  <a:ea typeface="+mj-ea"/>
                </a:rPr>
                <a:t>15</a:t>
              </a:fld>
              <a:r>
                <a:rPr lang="en-US" altLang="ja-JP" sz="1100" spc="-120" dirty="0">
                  <a:solidFill>
                    <a:schemeClr val="bg1"/>
                  </a:solidFill>
                  <a:latin typeface="+mj-ea"/>
                  <a:ea typeface="+mj-ea"/>
                </a:rPr>
                <a:t>/17</a:t>
              </a:r>
              <a:r>
                <a:rPr kumimoji="1" lang="en-US" altLang="ja-JP" sz="1100" spc="-120" dirty="0">
                  <a:solidFill>
                    <a:schemeClr val="bg1"/>
                  </a:solidFill>
                  <a:latin typeface="+mj-ea"/>
                  <a:ea typeface="+mj-ea"/>
                </a:rPr>
                <a:t>)</a:t>
              </a:r>
              <a:endParaRPr kumimoji="1" lang="ja-JP" altLang="en-US" sz="1100" spc="-120" dirty="0">
                <a:solidFill>
                  <a:schemeClr val="bg1"/>
                </a:solidFill>
                <a:latin typeface="+mj-ea"/>
                <a:ea typeface="+mj-ea"/>
              </a:endParaRPr>
            </a:p>
          </p:txBody>
        </p:sp>
      </p:grpSp>
    </p:spTree>
    <p:extLst>
      <p:ext uri="{BB962C8B-B14F-4D97-AF65-F5344CB8AC3E}">
        <p14:creationId xmlns:p14="http://schemas.microsoft.com/office/powerpoint/2010/main" val="13215620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9" y="371897"/>
            <a:ext cx="3416536" cy="288000"/>
          </a:xfrm>
          <a:prstGeom prst="round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sz="1200" b="1" dirty="0">
                <a:solidFill>
                  <a:schemeClr val="bg1">
                    <a:lumMod val="50000"/>
                  </a:schemeClr>
                </a:solidFill>
              </a:rPr>
              <a:t>事業に要する経費見積書の概要（○年度）</a:t>
            </a:r>
          </a:p>
        </p:txBody>
      </p:sp>
      <p:sp>
        <p:nvSpPr>
          <p:cNvPr id="15" name="正方形/長方形 14"/>
          <p:cNvSpPr/>
          <p:nvPr/>
        </p:nvSpPr>
        <p:spPr>
          <a:xfrm>
            <a:off x="3686263" y="715829"/>
            <a:ext cx="1980000" cy="1980000"/>
          </a:xfrm>
          <a:prstGeom prst="rect">
            <a:avLst/>
          </a:prstGeom>
          <a:noFill/>
          <a:ln w="28575">
            <a:solidFill>
              <a:srgbClr val="0070C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rgbClr val="002060"/>
                </a:solidFill>
              </a:rPr>
              <a:t>◆人件費</a:t>
            </a:r>
            <a:endParaRPr kumimoji="1" lang="en-US" altLang="ja-JP" sz="800" u="sng" dirty="0">
              <a:solidFill>
                <a:srgbClr val="002060"/>
              </a:solidFill>
            </a:endParaRPr>
          </a:p>
          <a:p>
            <a:r>
              <a:rPr kumimoji="1" lang="ja-JP" altLang="en-US" sz="800" dirty="0">
                <a:solidFill>
                  <a:srgbClr val="002060"/>
                </a:solidFill>
              </a:rPr>
              <a:t>・事業専任職員賃金　</a:t>
            </a:r>
            <a:r>
              <a:rPr lang="ja-JP" altLang="en-US" sz="800" dirty="0">
                <a:solidFill>
                  <a:srgbClr val="002060"/>
                </a:solidFill>
              </a:rPr>
              <a:t>〇千円</a:t>
            </a:r>
            <a:r>
              <a:rPr lang="en-US" altLang="ja-JP" sz="800" dirty="0">
                <a:solidFill>
                  <a:srgbClr val="002060"/>
                </a:solidFill>
              </a:rPr>
              <a:t>×</a:t>
            </a:r>
            <a:r>
              <a:rPr lang="ja-JP" altLang="en-US" sz="800" dirty="0">
                <a:solidFill>
                  <a:srgbClr val="002060"/>
                </a:solidFill>
              </a:rPr>
              <a:t>〇月</a:t>
            </a:r>
            <a:endParaRPr lang="en-US" altLang="ja-JP" sz="800" dirty="0">
              <a:solidFill>
                <a:srgbClr val="002060"/>
              </a:solidFill>
            </a:endParaRPr>
          </a:p>
          <a:p>
            <a:r>
              <a:rPr kumimoji="1" lang="ja-JP" altLang="en-US" sz="800" dirty="0">
                <a:solidFill>
                  <a:srgbClr val="002060"/>
                </a:solidFill>
              </a:rPr>
              <a:t>・ｺｰﾃﾞｨﾈｰﾀｰ賃金　　　</a:t>
            </a:r>
            <a:r>
              <a:rPr lang="ja-JP" altLang="en-US" sz="800" dirty="0">
                <a:solidFill>
                  <a:srgbClr val="002060"/>
                </a:solidFill>
              </a:rPr>
              <a:t>〇千円</a:t>
            </a:r>
            <a:r>
              <a:rPr lang="en-US" altLang="ja-JP" sz="800" dirty="0">
                <a:solidFill>
                  <a:srgbClr val="002060"/>
                </a:solidFill>
              </a:rPr>
              <a:t>×</a:t>
            </a:r>
            <a:r>
              <a:rPr lang="ja-JP" altLang="en-US" sz="800" dirty="0">
                <a:solidFill>
                  <a:srgbClr val="002060"/>
                </a:solidFill>
              </a:rPr>
              <a:t>〇月</a:t>
            </a:r>
            <a:endParaRPr lang="en-US" altLang="ja-JP" sz="800" dirty="0">
              <a:solidFill>
                <a:srgbClr val="002060"/>
              </a:solidFill>
            </a:endParaRPr>
          </a:p>
          <a:p>
            <a:r>
              <a:rPr kumimoji="1" lang="ja-JP" altLang="en-US" sz="800" dirty="0">
                <a:solidFill>
                  <a:srgbClr val="002060"/>
                </a:solidFill>
              </a:rPr>
              <a:t>・人件費附帯経費　　　〇〇千円</a:t>
            </a:r>
            <a:endParaRPr kumimoji="1" lang="en-US" altLang="ja-JP" sz="800" dirty="0">
              <a:solidFill>
                <a:srgbClr val="002060"/>
              </a:solidFill>
            </a:endParaRPr>
          </a:p>
          <a:p>
            <a:endParaRPr lang="en-US" altLang="ja-JP" sz="800" dirty="0">
              <a:solidFill>
                <a:srgbClr val="002060"/>
              </a:solidFill>
            </a:endParaRPr>
          </a:p>
          <a:p>
            <a:endParaRPr kumimoji="1" lang="en-US" altLang="ja-JP" sz="800" dirty="0">
              <a:solidFill>
                <a:srgbClr val="002060"/>
              </a:solidFill>
            </a:endParaRPr>
          </a:p>
          <a:p>
            <a:endParaRPr lang="en-US" altLang="ja-JP" sz="800" dirty="0">
              <a:solidFill>
                <a:srgbClr val="002060"/>
              </a:solidFill>
            </a:endParaRPr>
          </a:p>
          <a:p>
            <a:endParaRPr kumimoji="1" lang="en-US" altLang="ja-JP" sz="800" dirty="0">
              <a:solidFill>
                <a:srgbClr val="002060"/>
              </a:solidFill>
            </a:endParaRPr>
          </a:p>
          <a:p>
            <a:endParaRPr lang="en-US" altLang="ja-JP" sz="800" dirty="0">
              <a:solidFill>
                <a:srgbClr val="002060"/>
              </a:solidFill>
            </a:endParaRPr>
          </a:p>
          <a:p>
            <a:endParaRPr kumimoji="1" lang="en-US" altLang="ja-JP" sz="800" dirty="0">
              <a:solidFill>
                <a:srgbClr val="002060"/>
              </a:solidFill>
            </a:endParaRPr>
          </a:p>
          <a:p>
            <a:endParaRPr lang="en-US" altLang="ja-JP" sz="800" dirty="0">
              <a:solidFill>
                <a:srgbClr val="002060"/>
              </a:solidFill>
            </a:endParaRPr>
          </a:p>
          <a:p>
            <a:endParaRPr kumimoji="1" lang="en-US" altLang="ja-JP" sz="800" dirty="0">
              <a:solidFill>
                <a:srgbClr val="002060"/>
              </a:solidFill>
            </a:endParaRPr>
          </a:p>
          <a:p>
            <a:endParaRPr lang="en-US" altLang="ja-JP" sz="800" dirty="0">
              <a:solidFill>
                <a:srgbClr val="002060"/>
              </a:solidFill>
            </a:endParaRPr>
          </a:p>
          <a:p>
            <a:r>
              <a:rPr kumimoji="1" lang="ja-JP" altLang="en-US" sz="800" dirty="0">
                <a:solidFill>
                  <a:srgbClr val="002060"/>
                </a:solidFill>
              </a:rPr>
              <a:t>　　　　　　　　　　</a:t>
            </a:r>
            <a:r>
              <a:rPr lang="ja-JP" altLang="en-US" sz="800" dirty="0">
                <a:solidFill>
                  <a:srgbClr val="002060"/>
                </a:solidFill>
              </a:rPr>
              <a:t>　</a:t>
            </a:r>
            <a:r>
              <a:rPr kumimoji="1" lang="ja-JP" altLang="en-US" sz="800" dirty="0">
                <a:solidFill>
                  <a:srgbClr val="002060"/>
                </a:solidFill>
              </a:rPr>
              <a:t>合計〇〇〇円</a:t>
            </a:r>
            <a:endParaRPr kumimoji="1" lang="en-US" altLang="ja-JP" sz="800" dirty="0">
              <a:solidFill>
                <a:srgbClr val="002060"/>
              </a:solidFill>
            </a:endParaRPr>
          </a:p>
        </p:txBody>
      </p:sp>
      <p:sp>
        <p:nvSpPr>
          <p:cNvPr id="16" name="正方形/長方形 15"/>
          <p:cNvSpPr/>
          <p:nvPr/>
        </p:nvSpPr>
        <p:spPr>
          <a:xfrm>
            <a:off x="3686263" y="2760994"/>
            <a:ext cx="1980000" cy="1980000"/>
          </a:xfrm>
          <a:prstGeom prst="rect">
            <a:avLst/>
          </a:prstGeom>
          <a:noFill/>
          <a:ln w="28575">
            <a:solidFill>
              <a:srgbClr val="00B0F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ja-JP" altLang="en-US" sz="800" u="sng" dirty="0">
                <a:solidFill>
                  <a:srgbClr val="002060"/>
                </a:solidFill>
              </a:rPr>
              <a:t>◆借損料</a:t>
            </a:r>
            <a:endParaRPr lang="en-US" altLang="ja-JP" sz="800" u="sng" dirty="0">
              <a:solidFill>
                <a:srgbClr val="002060"/>
              </a:solidFill>
            </a:endParaRPr>
          </a:p>
          <a:p>
            <a:r>
              <a:rPr lang="ja-JP" altLang="en-US" sz="800" dirty="0">
                <a:solidFill>
                  <a:srgbClr val="002060"/>
                </a:solidFill>
              </a:rPr>
              <a:t>・企画推進委員会会議室借料</a:t>
            </a:r>
            <a:br>
              <a:rPr lang="en-US" altLang="ja-JP" sz="800" dirty="0">
                <a:solidFill>
                  <a:srgbClr val="002060"/>
                </a:solidFill>
              </a:rPr>
            </a:br>
            <a:r>
              <a:rPr lang="ja-JP" altLang="en-US" sz="800" dirty="0">
                <a:solidFill>
                  <a:srgbClr val="002060"/>
                </a:solidFill>
              </a:rPr>
              <a:t>　　　　　　　〇〇千円</a:t>
            </a:r>
            <a:r>
              <a:rPr lang="en-US" altLang="ja-JP" sz="800" dirty="0">
                <a:solidFill>
                  <a:srgbClr val="002060"/>
                </a:solidFill>
              </a:rPr>
              <a:t>×</a:t>
            </a:r>
            <a:r>
              <a:rPr lang="ja-JP" altLang="en-US" sz="800" dirty="0">
                <a:solidFill>
                  <a:srgbClr val="002060"/>
                </a:solidFill>
              </a:rPr>
              <a:t>〇回</a:t>
            </a:r>
            <a:endParaRPr lang="en-US" altLang="ja-JP" sz="800" dirty="0">
              <a:solidFill>
                <a:srgbClr val="002060"/>
              </a:solidFill>
            </a:endParaRPr>
          </a:p>
          <a:p>
            <a:pPr marL="88900" indent="-88900"/>
            <a:r>
              <a:rPr lang="ja-JP" altLang="en-US" sz="800" dirty="0">
                <a:solidFill>
                  <a:srgbClr val="002060"/>
                </a:solidFill>
              </a:rPr>
              <a:t>・ﾌﾟﾛｸﾞﾗﾑ開発分科会会議室借料　　　〇〇千円</a:t>
            </a:r>
            <a:r>
              <a:rPr lang="en-US" altLang="ja-JP" sz="800" dirty="0">
                <a:solidFill>
                  <a:srgbClr val="002060"/>
                </a:solidFill>
              </a:rPr>
              <a:t>×</a:t>
            </a:r>
            <a:r>
              <a:rPr lang="ja-JP" altLang="en-US" sz="800" dirty="0">
                <a:solidFill>
                  <a:srgbClr val="002060"/>
                </a:solidFill>
              </a:rPr>
              <a:t>〇回</a:t>
            </a:r>
            <a:endParaRPr lang="en-US" altLang="ja-JP" sz="800" dirty="0">
              <a:solidFill>
                <a:srgbClr val="002060"/>
              </a:solidFill>
            </a:endParaRPr>
          </a:p>
          <a:p>
            <a:r>
              <a:rPr lang="ja-JP" altLang="en-US" sz="800" dirty="0">
                <a:solidFill>
                  <a:srgbClr val="002060"/>
                </a:solidFill>
              </a:rPr>
              <a:t>・実証講座分科会会議室借料</a:t>
            </a:r>
            <a:br>
              <a:rPr lang="en-US" altLang="ja-JP" sz="800" dirty="0">
                <a:solidFill>
                  <a:srgbClr val="002060"/>
                </a:solidFill>
              </a:rPr>
            </a:br>
            <a:r>
              <a:rPr lang="ja-JP" altLang="en-US" sz="800" dirty="0">
                <a:solidFill>
                  <a:srgbClr val="002060"/>
                </a:solidFill>
              </a:rPr>
              <a:t>　　　　　　　〇〇千円</a:t>
            </a:r>
            <a:r>
              <a:rPr lang="en-US" altLang="ja-JP" sz="800" dirty="0">
                <a:solidFill>
                  <a:srgbClr val="002060"/>
                </a:solidFill>
              </a:rPr>
              <a:t>×</a:t>
            </a:r>
            <a:r>
              <a:rPr lang="ja-JP" altLang="en-US" sz="800" dirty="0">
                <a:solidFill>
                  <a:srgbClr val="002060"/>
                </a:solidFill>
              </a:rPr>
              <a:t>〇回</a:t>
            </a:r>
            <a:endParaRPr lang="en-US" altLang="ja-JP" sz="800" dirty="0">
              <a:solidFill>
                <a:srgbClr val="002060"/>
              </a:solidFill>
            </a:endParaRPr>
          </a:p>
          <a:p>
            <a:r>
              <a:rPr lang="ja-JP" altLang="en-US" sz="800" dirty="0">
                <a:solidFill>
                  <a:srgbClr val="002060"/>
                </a:solidFill>
              </a:rPr>
              <a:t>・ｻｰﾊﾞｰﾚﾝﾀﾙ代</a:t>
            </a:r>
            <a:endParaRPr lang="en-US" altLang="ja-JP" sz="800" dirty="0">
              <a:solidFill>
                <a:srgbClr val="002060"/>
              </a:solidFill>
            </a:endParaRPr>
          </a:p>
          <a:p>
            <a:r>
              <a:rPr lang="ja-JP" altLang="en-US" sz="800" dirty="0">
                <a:solidFill>
                  <a:srgbClr val="002060"/>
                </a:solidFill>
              </a:rPr>
              <a:t>　　　　　　　〇〇千円</a:t>
            </a:r>
            <a:r>
              <a:rPr lang="en-US" altLang="ja-JP" sz="800" dirty="0">
                <a:solidFill>
                  <a:srgbClr val="002060"/>
                </a:solidFill>
              </a:rPr>
              <a:t>×</a:t>
            </a:r>
            <a:r>
              <a:rPr lang="ja-JP" altLang="en-US" sz="800" dirty="0">
                <a:solidFill>
                  <a:srgbClr val="002060"/>
                </a:solidFill>
              </a:rPr>
              <a:t>〇月</a:t>
            </a:r>
            <a:endParaRPr lang="en-US" altLang="ja-JP" sz="800" dirty="0">
              <a:solidFill>
                <a:srgbClr val="002060"/>
              </a:solidFill>
            </a:endParaRPr>
          </a:p>
          <a:p>
            <a:endParaRPr lang="en-US" altLang="ja-JP" sz="800" dirty="0">
              <a:solidFill>
                <a:srgbClr val="002060"/>
              </a:solidFill>
            </a:endParaRPr>
          </a:p>
          <a:p>
            <a:endParaRPr lang="en-US" altLang="ja-JP" sz="800" dirty="0">
              <a:solidFill>
                <a:srgbClr val="002060"/>
              </a:solidFill>
            </a:endParaRPr>
          </a:p>
          <a:p>
            <a:endParaRPr lang="en-US" altLang="ja-JP" sz="800" dirty="0">
              <a:solidFill>
                <a:srgbClr val="002060"/>
              </a:solidFill>
            </a:endParaRPr>
          </a:p>
          <a:p>
            <a:endParaRPr lang="en-US" altLang="ja-JP" sz="800" dirty="0">
              <a:solidFill>
                <a:srgbClr val="002060"/>
              </a:solidFill>
            </a:endParaRPr>
          </a:p>
          <a:p>
            <a:r>
              <a:rPr lang="ja-JP" altLang="en-US" sz="800" dirty="0">
                <a:solidFill>
                  <a:srgbClr val="002060"/>
                </a:solidFill>
              </a:rPr>
              <a:t>　　　　　　　　　　　合計〇〇〇円</a:t>
            </a:r>
            <a:endParaRPr lang="en-US" altLang="ja-JP" sz="800" dirty="0">
              <a:solidFill>
                <a:srgbClr val="002060"/>
              </a:solidFill>
            </a:endParaRPr>
          </a:p>
          <a:p>
            <a:pPr lvl="0"/>
            <a:endParaRPr lang="ja-JP" altLang="en-US" sz="800" dirty="0">
              <a:solidFill>
                <a:srgbClr val="002060"/>
              </a:solidFill>
            </a:endParaRPr>
          </a:p>
        </p:txBody>
      </p:sp>
      <p:sp>
        <p:nvSpPr>
          <p:cNvPr id="17" name="正方形/長方形 16"/>
          <p:cNvSpPr/>
          <p:nvPr/>
        </p:nvSpPr>
        <p:spPr>
          <a:xfrm>
            <a:off x="3686263" y="4826942"/>
            <a:ext cx="1980000" cy="1194345"/>
          </a:xfrm>
          <a:prstGeom prst="rect">
            <a:avLst/>
          </a:prstGeom>
          <a:noFill/>
          <a:ln w="28575">
            <a:solidFill>
              <a:srgbClr val="00B0F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ja-JP" altLang="en-US" sz="800" u="sng" dirty="0">
                <a:solidFill>
                  <a:srgbClr val="002060"/>
                </a:solidFill>
              </a:rPr>
              <a:t>◆通信運搬費</a:t>
            </a:r>
            <a:endParaRPr lang="en-US" altLang="ja-JP" sz="800" u="sng" dirty="0">
              <a:solidFill>
                <a:srgbClr val="002060"/>
              </a:solidFill>
            </a:endParaRPr>
          </a:p>
          <a:p>
            <a:pPr lvl="0"/>
            <a:r>
              <a:rPr lang="ja-JP" altLang="en-US" sz="800" dirty="0">
                <a:solidFill>
                  <a:srgbClr val="002060"/>
                </a:solidFill>
              </a:rPr>
              <a:t>・報告書郵送費　　〇円</a:t>
            </a:r>
            <a:r>
              <a:rPr lang="en-US" altLang="ja-JP" sz="800" dirty="0">
                <a:solidFill>
                  <a:srgbClr val="002060"/>
                </a:solidFill>
              </a:rPr>
              <a:t>×</a:t>
            </a:r>
            <a:r>
              <a:rPr lang="ja-JP" altLang="en-US" sz="800" dirty="0">
                <a:solidFill>
                  <a:srgbClr val="002060"/>
                </a:solidFill>
              </a:rPr>
              <a:t>〇箇所</a:t>
            </a:r>
            <a:endParaRPr lang="en-US" altLang="ja-JP" sz="800" dirty="0">
              <a:solidFill>
                <a:srgbClr val="002060"/>
              </a:solidFill>
            </a:endParaRPr>
          </a:p>
          <a:p>
            <a:pPr lvl="0"/>
            <a:r>
              <a:rPr lang="ja-JP" altLang="en-US" sz="800" dirty="0">
                <a:solidFill>
                  <a:srgbClr val="002060"/>
                </a:solidFill>
              </a:rPr>
              <a:t>・実証講座案内郵送　〇円</a:t>
            </a:r>
            <a:r>
              <a:rPr lang="en-US" altLang="ja-JP" sz="800" dirty="0">
                <a:solidFill>
                  <a:srgbClr val="002060"/>
                </a:solidFill>
              </a:rPr>
              <a:t>×</a:t>
            </a:r>
            <a:r>
              <a:rPr lang="ja-JP" altLang="en-US" sz="800" dirty="0">
                <a:solidFill>
                  <a:srgbClr val="002060"/>
                </a:solidFill>
              </a:rPr>
              <a:t>〇箇所</a:t>
            </a:r>
            <a:endParaRPr lang="en-US" altLang="ja-JP" sz="800" dirty="0">
              <a:solidFill>
                <a:srgbClr val="002060"/>
              </a:solidFill>
            </a:endParaRPr>
          </a:p>
          <a:p>
            <a:pPr lvl="0"/>
            <a:r>
              <a:rPr lang="ja-JP" altLang="en-US" sz="800" dirty="0">
                <a:solidFill>
                  <a:srgbClr val="002060"/>
                </a:solidFill>
              </a:rPr>
              <a:t>　</a:t>
            </a:r>
            <a:endParaRPr lang="en-US" altLang="ja-JP" sz="800" dirty="0">
              <a:solidFill>
                <a:srgbClr val="002060"/>
              </a:solidFill>
            </a:endParaRPr>
          </a:p>
          <a:p>
            <a:pPr lvl="0"/>
            <a:endParaRPr lang="en-US" altLang="ja-JP" sz="800" dirty="0">
              <a:solidFill>
                <a:srgbClr val="002060"/>
              </a:solidFill>
            </a:endParaRPr>
          </a:p>
          <a:p>
            <a:pPr lvl="0"/>
            <a:endParaRPr lang="en-US" altLang="ja-JP" sz="800" dirty="0">
              <a:solidFill>
                <a:srgbClr val="002060"/>
              </a:solidFill>
            </a:endParaRPr>
          </a:p>
          <a:p>
            <a:pPr lvl="0"/>
            <a:r>
              <a:rPr lang="ja-JP" altLang="en-US" sz="800" dirty="0">
                <a:solidFill>
                  <a:srgbClr val="002060"/>
                </a:solidFill>
              </a:rPr>
              <a:t>　</a:t>
            </a:r>
            <a:endParaRPr lang="en-US" altLang="ja-JP" sz="800" dirty="0">
              <a:solidFill>
                <a:srgbClr val="002060"/>
              </a:solidFill>
            </a:endParaRPr>
          </a:p>
          <a:p>
            <a:pPr lvl="0"/>
            <a:r>
              <a:rPr lang="ja-JP" altLang="en-US" sz="800" dirty="0">
                <a:solidFill>
                  <a:srgbClr val="002060"/>
                </a:solidFill>
              </a:rPr>
              <a:t>　　　　　　　　　　　　合計〇〇円</a:t>
            </a:r>
          </a:p>
        </p:txBody>
      </p:sp>
      <p:sp>
        <p:nvSpPr>
          <p:cNvPr id="18" name="正方形/長方形 17"/>
          <p:cNvSpPr/>
          <p:nvPr/>
        </p:nvSpPr>
        <p:spPr>
          <a:xfrm>
            <a:off x="5741129" y="715829"/>
            <a:ext cx="1980000" cy="1980000"/>
          </a:xfrm>
          <a:prstGeom prst="rect">
            <a:avLst/>
          </a:prstGeom>
          <a:noFill/>
          <a:ln w="28575">
            <a:solidFill>
              <a:srgbClr val="00B0F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800" u="sng" dirty="0">
                <a:solidFill>
                  <a:srgbClr val="002060"/>
                </a:solidFill>
              </a:rPr>
              <a:t>◆諸謝金</a:t>
            </a:r>
            <a:endParaRPr lang="en-US" altLang="ja-JP" sz="800" u="sng" dirty="0">
              <a:solidFill>
                <a:srgbClr val="002060"/>
              </a:solidFill>
            </a:endParaRPr>
          </a:p>
          <a:p>
            <a:r>
              <a:rPr lang="ja-JP" altLang="en-US" sz="800" dirty="0">
                <a:solidFill>
                  <a:srgbClr val="002060"/>
                </a:solidFill>
              </a:rPr>
              <a:t>・企画推進委員会謝金</a:t>
            </a:r>
            <a:br>
              <a:rPr lang="en-US" altLang="ja-JP" sz="800" dirty="0">
                <a:solidFill>
                  <a:srgbClr val="002060"/>
                </a:solidFill>
              </a:rPr>
            </a:br>
            <a:r>
              <a:rPr lang="ja-JP" altLang="en-US" sz="800" dirty="0">
                <a:solidFill>
                  <a:srgbClr val="002060"/>
                </a:solidFill>
              </a:rPr>
              <a:t>　　　　　〇千円</a:t>
            </a:r>
            <a:r>
              <a:rPr lang="en-US" altLang="ja-JP" sz="800" dirty="0">
                <a:solidFill>
                  <a:srgbClr val="002060"/>
                </a:solidFill>
              </a:rPr>
              <a:t>×</a:t>
            </a:r>
            <a:r>
              <a:rPr lang="ja-JP" altLang="en-US" sz="800" dirty="0">
                <a:solidFill>
                  <a:srgbClr val="002060"/>
                </a:solidFill>
              </a:rPr>
              <a:t>〇人</a:t>
            </a:r>
            <a:r>
              <a:rPr lang="en-US" altLang="ja-JP" sz="800" dirty="0">
                <a:solidFill>
                  <a:srgbClr val="002060"/>
                </a:solidFill>
              </a:rPr>
              <a:t>×</a:t>
            </a:r>
            <a:r>
              <a:rPr lang="ja-JP" altLang="en-US" sz="800" dirty="0">
                <a:solidFill>
                  <a:srgbClr val="002060"/>
                </a:solidFill>
              </a:rPr>
              <a:t>〇回</a:t>
            </a:r>
            <a:endParaRPr lang="en-US" altLang="ja-JP" sz="800" dirty="0">
              <a:solidFill>
                <a:srgbClr val="002060"/>
              </a:solidFill>
            </a:endParaRPr>
          </a:p>
          <a:p>
            <a:r>
              <a:rPr lang="ja-JP" altLang="en-US" sz="800" dirty="0">
                <a:solidFill>
                  <a:srgbClr val="002060"/>
                </a:solidFill>
              </a:rPr>
              <a:t>・ﾌﾟﾛｸﾞﾗﾑ開発分科会</a:t>
            </a:r>
            <a:br>
              <a:rPr lang="en-US" altLang="ja-JP" sz="800" dirty="0">
                <a:solidFill>
                  <a:srgbClr val="002060"/>
                </a:solidFill>
              </a:rPr>
            </a:br>
            <a:r>
              <a:rPr lang="ja-JP" altLang="en-US" sz="800" dirty="0">
                <a:solidFill>
                  <a:srgbClr val="002060"/>
                </a:solidFill>
              </a:rPr>
              <a:t>　　　　　〇千円</a:t>
            </a:r>
            <a:r>
              <a:rPr lang="en-US" altLang="ja-JP" sz="800" dirty="0">
                <a:solidFill>
                  <a:srgbClr val="002060"/>
                </a:solidFill>
              </a:rPr>
              <a:t>×</a:t>
            </a:r>
            <a:r>
              <a:rPr lang="ja-JP" altLang="en-US" sz="800" dirty="0">
                <a:solidFill>
                  <a:srgbClr val="002060"/>
                </a:solidFill>
              </a:rPr>
              <a:t>〇人</a:t>
            </a:r>
            <a:r>
              <a:rPr lang="en-US" altLang="ja-JP" sz="800" dirty="0">
                <a:solidFill>
                  <a:srgbClr val="002060"/>
                </a:solidFill>
              </a:rPr>
              <a:t>×</a:t>
            </a:r>
            <a:r>
              <a:rPr lang="ja-JP" altLang="en-US" sz="800" dirty="0">
                <a:solidFill>
                  <a:srgbClr val="002060"/>
                </a:solidFill>
              </a:rPr>
              <a:t>〇回</a:t>
            </a:r>
            <a:endParaRPr lang="en-US" altLang="ja-JP" sz="800" dirty="0">
              <a:solidFill>
                <a:srgbClr val="002060"/>
              </a:solidFill>
            </a:endParaRPr>
          </a:p>
          <a:p>
            <a:r>
              <a:rPr lang="ja-JP" altLang="en-US" sz="800" dirty="0">
                <a:solidFill>
                  <a:srgbClr val="002060"/>
                </a:solidFill>
              </a:rPr>
              <a:t>・実証講座分科会</a:t>
            </a:r>
            <a:br>
              <a:rPr lang="en-US" altLang="ja-JP" sz="800" dirty="0">
                <a:solidFill>
                  <a:srgbClr val="002060"/>
                </a:solidFill>
              </a:rPr>
            </a:br>
            <a:r>
              <a:rPr lang="ja-JP" altLang="en-US" sz="800" dirty="0">
                <a:solidFill>
                  <a:srgbClr val="002060"/>
                </a:solidFill>
              </a:rPr>
              <a:t>　　　　　〇千円</a:t>
            </a:r>
            <a:r>
              <a:rPr lang="en-US" altLang="ja-JP" sz="800" dirty="0">
                <a:solidFill>
                  <a:srgbClr val="002060"/>
                </a:solidFill>
              </a:rPr>
              <a:t>×</a:t>
            </a:r>
            <a:r>
              <a:rPr lang="ja-JP" altLang="en-US" sz="800" dirty="0">
                <a:solidFill>
                  <a:srgbClr val="002060"/>
                </a:solidFill>
              </a:rPr>
              <a:t>〇人</a:t>
            </a:r>
            <a:r>
              <a:rPr lang="en-US" altLang="ja-JP" sz="800" dirty="0">
                <a:solidFill>
                  <a:srgbClr val="002060"/>
                </a:solidFill>
              </a:rPr>
              <a:t>×</a:t>
            </a:r>
            <a:r>
              <a:rPr lang="ja-JP" altLang="en-US" sz="800" dirty="0">
                <a:solidFill>
                  <a:srgbClr val="002060"/>
                </a:solidFill>
              </a:rPr>
              <a:t>〇回</a:t>
            </a:r>
            <a:endParaRPr lang="en-US" altLang="ja-JP" sz="800" dirty="0">
              <a:solidFill>
                <a:srgbClr val="002060"/>
              </a:solidFill>
            </a:endParaRPr>
          </a:p>
          <a:p>
            <a:endParaRPr lang="en-US" altLang="ja-JP" sz="800" dirty="0">
              <a:solidFill>
                <a:srgbClr val="002060"/>
              </a:solidFill>
            </a:endParaRPr>
          </a:p>
          <a:p>
            <a:endParaRPr lang="en-US" altLang="ja-JP" sz="800" dirty="0">
              <a:solidFill>
                <a:srgbClr val="002060"/>
              </a:solidFill>
            </a:endParaRPr>
          </a:p>
          <a:p>
            <a:endParaRPr lang="en-US" altLang="ja-JP" sz="800" dirty="0">
              <a:solidFill>
                <a:srgbClr val="002060"/>
              </a:solidFill>
            </a:endParaRPr>
          </a:p>
          <a:p>
            <a:endParaRPr lang="en-US" altLang="ja-JP" sz="800" dirty="0">
              <a:solidFill>
                <a:srgbClr val="002060"/>
              </a:solidFill>
            </a:endParaRPr>
          </a:p>
          <a:p>
            <a:endParaRPr lang="en-US" altLang="ja-JP" sz="800" dirty="0">
              <a:solidFill>
                <a:srgbClr val="002060"/>
              </a:solidFill>
            </a:endParaRPr>
          </a:p>
          <a:p>
            <a:r>
              <a:rPr lang="ja-JP" altLang="en-US" sz="800" dirty="0">
                <a:solidFill>
                  <a:srgbClr val="002060"/>
                </a:solidFill>
              </a:rPr>
              <a:t>　　</a:t>
            </a:r>
            <a:endParaRPr lang="en-US" altLang="ja-JP" sz="800" dirty="0">
              <a:solidFill>
                <a:srgbClr val="002060"/>
              </a:solidFill>
            </a:endParaRPr>
          </a:p>
          <a:p>
            <a:r>
              <a:rPr lang="ja-JP" altLang="en-US" sz="800" dirty="0">
                <a:solidFill>
                  <a:srgbClr val="002060"/>
                </a:solidFill>
              </a:rPr>
              <a:t>　　　　　　　　　　　合計〇〇〇円</a:t>
            </a:r>
            <a:endParaRPr lang="en-US" altLang="ja-JP" sz="800" dirty="0">
              <a:solidFill>
                <a:srgbClr val="002060"/>
              </a:solidFill>
            </a:endParaRPr>
          </a:p>
        </p:txBody>
      </p:sp>
      <p:sp>
        <p:nvSpPr>
          <p:cNvPr id="19" name="正方形/長方形 18"/>
          <p:cNvSpPr/>
          <p:nvPr/>
        </p:nvSpPr>
        <p:spPr>
          <a:xfrm>
            <a:off x="5741129" y="2760994"/>
            <a:ext cx="1980000" cy="1980000"/>
          </a:xfrm>
          <a:prstGeom prst="rect">
            <a:avLst/>
          </a:prstGeom>
          <a:noFill/>
          <a:ln w="28575">
            <a:solidFill>
              <a:srgbClr val="00B0F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rgbClr val="002060"/>
                </a:solidFill>
              </a:rPr>
              <a:t>◆消耗品費</a:t>
            </a:r>
            <a:endParaRPr kumimoji="1" lang="en-US" altLang="ja-JP" sz="800" u="sng" dirty="0">
              <a:solidFill>
                <a:srgbClr val="002060"/>
              </a:solidFill>
            </a:endParaRPr>
          </a:p>
          <a:p>
            <a:r>
              <a:rPr kumimoji="1" lang="ja-JP" altLang="en-US" sz="800" dirty="0">
                <a:solidFill>
                  <a:srgbClr val="002060"/>
                </a:solidFill>
              </a:rPr>
              <a:t>・ﾎﾞｰﾙﾍﾟﾝ</a:t>
            </a:r>
            <a:r>
              <a:rPr lang="ja-JP" altLang="en-US" sz="800" dirty="0">
                <a:solidFill>
                  <a:srgbClr val="002060"/>
                </a:solidFill>
              </a:rPr>
              <a:t>　　　〇百円</a:t>
            </a:r>
            <a:r>
              <a:rPr lang="en-US" altLang="ja-JP" sz="800" dirty="0">
                <a:solidFill>
                  <a:srgbClr val="002060"/>
                </a:solidFill>
              </a:rPr>
              <a:t>×</a:t>
            </a:r>
            <a:r>
              <a:rPr lang="ja-JP" altLang="en-US" sz="800" dirty="0">
                <a:solidFill>
                  <a:srgbClr val="002060"/>
                </a:solidFill>
              </a:rPr>
              <a:t>〇本</a:t>
            </a:r>
            <a:endParaRPr lang="en-US" altLang="ja-JP" sz="800" dirty="0">
              <a:solidFill>
                <a:srgbClr val="002060"/>
              </a:solidFill>
            </a:endParaRPr>
          </a:p>
          <a:p>
            <a:r>
              <a:rPr kumimoji="1" lang="ja-JP" altLang="en-US" sz="800" dirty="0">
                <a:solidFill>
                  <a:srgbClr val="002060"/>
                </a:solidFill>
              </a:rPr>
              <a:t>・ﾊｰﾄﾞﾌｧｲﾙ　〇千円</a:t>
            </a:r>
            <a:r>
              <a:rPr kumimoji="1" lang="en-US" altLang="ja-JP" sz="800" dirty="0">
                <a:solidFill>
                  <a:srgbClr val="002060"/>
                </a:solidFill>
              </a:rPr>
              <a:t>×</a:t>
            </a:r>
            <a:r>
              <a:rPr kumimoji="1" lang="ja-JP" altLang="en-US" sz="800" dirty="0">
                <a:solidFill>
                  <a:srgbClr val="002060"/>
                </a:solidFill>
              </a:rPr>
              <a:t>〇冊</a:t>
            </a:r>
            <a:endParaRPr kumimoji="1" lang="en-US" altLang="ja-JP" sz="800" dirty="0">
              <a:solidFill>
                <a:srgbClr val="002060"/>
              </a:solidFill>
            </a:endParaRPr>
          </a:p>
          <a:p>
            <a:r>
              <a:rPr kumimoji="1" lang="ja-JP" altLang="en-US" sz="800" dirty="0">
                <a:solidFill>
                  <a:srgbClr val="002060"/>
                </a:solidFill>
              </a:rPr>
              <a:t>・</a:t>
            </a:r>
            <a:endParaRPr kumimoji="1" lang="en-US" altLang="ja-JP" sz="800" dirty="0">
              <a:solidFill>
                <a:srgbClr val="002060"/>
              </a:solidFill>
            </a:endParaRPr>
          </a:p>
          <a:p>
            <a:r>
              <a:rPr lang="ja-JP" altLang="en-US" sz="800" dirty="0">
                <a:solidFill>
                  <a:srgbClr val="002060"/>
                </a:solidFill>
              </a:rPr>
              <a:t>・</a:t>
            </a:r>
            <a:endParaRPr lang="en-US" altLang="ja-JP" sz="800" dirty="0">
              <a:solidFill>
                <a:srgbClr val="002060"/>
              </a:solidFill>
            </a:endParaRPr>
          </a:p>
          <a:p>
            <a:endParaRPr kumimoji="1" lang="en-US" altLang="ja-JP" sz="800" dirty="0">
              <a:solidFill>
                <a:srgbClr val="002060"/>
              </a:solidFill>
            </a:endParaRPr>
          </a:p>
          <a:p>
            <a:endParaRPr lang="en-US" altLang="ja-JP" sz="800" dirty="0">
              <a:solidFill>
                <a:srgbClr val="002060"/>
              </a:solidFill>
            </a:endParaRPr>
          </a:p>
          <a:p>
            <a:endParaRPr kumimoji="1" lang="en-US" altLang="ja-JP" sz="800" dirty="0">
              <a:solidFill>
                <a:srgbClr val="002060"/>
              </a:solidFill>
            </a:endParaRPr>
          </a:p>
          <a:p>
            <a:endParaRPr lang="en-US" altLang="ja-JP" sz="800" dirty="0">
              <a:solidFill>
                <a:srgbClr val="002060"/>
              </a:solidFill>
            </a:endParaRPr>
          </a:p>
          <a:p>
            <a:endParaRPr kumimoji="1" lang="en-US" altLang="ja-JP" sz="800" dirty="0">
              <a:solidFill>
                <a:srgbClr val="002060"/>
              </a:solidFill>
            </a:endParaRPr>
          </a:p>
          <a:p>
            <a:endParaRPr lang="en-US" altLang="ja-JP" sz="800" dirty="0">
              <a:solidFill>
                <a:srgbClr val="002060"/>
              </a:solidFill>
            </a:endParaRPr>
          </a:p>
          <a:p>
            <a:endParaRPr lang="en-US" altLang="ja-JP" sz="800" dirty="0">
              <a:solidFill>
                <a:srgbClr val="002060"/>
              </a:solidFill>
            </a:endParaRPr>
          </a:p>
          <a:p>
            <a:endParaRPr lang="en-US" altLang="ja-JP" sz="800" dirty="0">
              <a:solidFill>
                <a:srgbClr val="002060"/>
              </a:solidFill>
            </a:endParaRPr>
          </a:p>
          <a:p>
            <a:r>
              <a:rPr kumimoji="1" lang="ja-JP" altLang="en-US" sz="800" dirty="0">
                <a:solidFill>
                  <a:srgbClr val="002060"/>
                </a:solidFill>
              </a:rPr>
              <a:t>　　　　　　　　　　　　合計〇〇円　　　　　</a:t>
            </a:r>
          </a:p>
        </p:txBody>
      </p:sp>
      <p:sp>
        <p:nvSpPr>
          <p:cNvPr id="20" name="正方形/長方形 19"/>
          <p:cNvSpPr/>
          <p:nvPr/>
        </p:nvSpPr>
        <p:spPr>
          <a:xfrm>
            <a:off x="5741129" y="4813127"/>
            <a:ext cx="1980000" cy="1980000"/>
          </a:xfrm>
          <a:prstGeom prst="rect">
            <a:avLst/>
          </a:prstGeom>
          <a:noFill/>
          <a:ln w="28575">
            <a:solidFill>
              <a:srgbClr val="00B0F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ja-JP" altLang="en-US" sz="800" u="sng" dirty="0">
                <a:solidFill>
                  <a:srgbClr val="002060"/>
                </a:solidFill>
              </a:rPr>
              <a:t>◆雑役務費</a:t>
            </a:r>
            <a:endParaRPr lang="en-US" altLang="ja-JP" sz="800" u="sng" dirty="0">
              <a:solidFill>
                <a:srgbClr val="002060"/>
              </a:solidFill>
            </a:endParaRPr>
          </a:p>
          <a:p>
            <a:pPr lvl="0"/>
            <a:r>
              <a:rPr lang="ja-JP" altLang="en-US" sz="800" dirty="0">
                <a:solidFill>
                  <a:srgbClr val="002060"/>
                </a:solidFill>
              </a:rPr>
              <a:t>・</a:t>
            </a:r>
            <a:r>
              <a:rPr lang="en-US" altLang="ja-JP" sz="800" dirty="0">
                <a:solidFill>
                  <a:srgbClr val="002060"/>
                </a:solidFill>
              </a:rPr>
              <a:t>Web</a:t>
            </a:r>
            <a:r>
              <a:rPr lang="ja-JP" altLang="en-US" sz="800" dirty="0">
                <a:solidFill>
                  <a:srgbClr val="002060"/>
                </a:solidFill>
              </a:rPr>
              <a:t>ｻｲﾄ構築　　〇〇〇円</a:t>
            </a:r>
            <a:endParaRPr lang="en-US" altLang="ja-JP" sz="800" dirty="0">
              <a:solidFill>
                <a:srgbClr val="002060"/>
              </a:solidFill>
            </a:endParaRPr>
          </a:p>
          <a:p>
            <a:pPr lvl="0"/>
            <a:r>
              <a:rPr lang="ja-JP" altLang="en-US" sz="800" dirty="0">
                <a:solidFill>
                  <a:srgbClr val="002060"/>
                </a:solidFill>
              </a:rPr>
              <a:t>・報告書印刷費　 　〇〇〇円</a:t>
            </a:r>
            <a:endParaRPr lang="en-US" altLang="ja-JP" sz="800" dirty="0">
              <a:solidFill>
                <a:srgbClr val="002060"/>
              </a:solidFill>
            </a:endParaRPr>
          </a:p>
          <a:p>
            <a:pPr lvl="0"/>
            <a:r>
              <a:rPr lang="ja-JP" altLang="en-US" sz="800" dirty="0">
                <a:solidFill>
                  <a:srgbClr val="002060"/>
                </a:solidFill>
              </a:rPr>
              <a:t>・事務職員派遣　　</a:t>
            </a:r>
            <a:endParaRPr lang="en-US" altLang="ja-JP" sz="800" dirty="0">
              <a:solidFill>
                <a:srgbClr val="002060"/>
              </a:solidFill>
            </a:endParaRPr>
          </a:p>
          <a:p>
            <a:pPr lvl="0"/>
            <a:r>
              <a:rPr lang="ja-JP" altLang="en-US" sz="800" dirty="0">
                <a:solidFill>
                  <a:srgbClr val="002060"/>
                </a:solidFill>
              </a:rPr>
              <a:t>　　　　〇〇〇円</a:t>
            </a:r>
            <a:r>
              <a:rPr lang="en-US" altLang="ja-JP" sz="800" dirty="0">
                <a:solidFill>
                  <a:srgbClr val="002060"/>
                </a:solidFill>
              </a:rPr>
              <a:t>×20</a:t>
            </a:r>
            <a:r>
              <a:rPr lang="ja-JP" altLang="en-US" sz="800" dirty="0">
                <a:solidFill>
                  <a:srgbClr val="002060"/>
                </a:solidFill>
              </a:rPr>
              <a:t>日</a:t>
            </a:r>
            <a:r>
              <a:rPr lang="en-US" altLang="ja-JP" sz="800" dirty="0">
                <a:solidFill>
                  <a:srgbClr val="002060"/>
                </a:solidFill>
              </a:rPr>
              <a:t>×</a:t>
            </a:r>
            <a:r>
              <a:rPr lang="ja-JP" altLang="en-US" sz="800" dirty="0">
                <a:solidFill>
                  <a:srgbClr val="002060"/>
                </a:solidFill>
              </a:rPr>
              <a:t>〇月</a:t>
            </a:r>
            <a:endParaRPr lang="en-US" altLang="ja-JP" sz="800" dirty="0">
              <a:solidFill>
                <a:srgbClr val="002060"/>
              </a:solidFill>
            </a:endParaRPr>
          </a:p>
        </p:txBody>
      </p:sp>
      <p:sp>
        <p:nvSpPr>
          <p:cNvPr id="21" name="正方形/長方形 20"/>
          <p:cNvSpPr/>
          <p:nvPr/>
        </p:nvSpPr>
        <p:spPr>
          <a:xfrm>
            <a:off x="7809850" y="715829"/>
            <a:ext cx="1980000" cy="1980000"/>
          </a:xfrm>
          <a:prstGeom prst="rect">
            <a:avLst/>
          </a:prstGeom>
          <a:noFill/>
          <a:ln w="28575">
            <a:solidFill>
              <a:srgbClr val="00B0F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800" u="sng" dirty="0">
                <a:solidFill>
                  <a:srgbClr val="002060"/>
                </a:solidFill>
              </a:rPr>
              <a:t>◆旅費</a:t>
            </a:r>
            <a:endParaRPr lang="en-US" altLang="ja-JP" sz="800" u="sng" dirty="0">
              <a:solidFill>
                <a:srgbClr val="002060"/>
              </a:solidFill>
            </a:endParaRPr>
          </a:p>
          <a:p>
            <a:r>
              <a:rPr lang="ja-JP" altLang="en-US" sz="800" dirty="0">
                <a:solidFill>
                  <a:srgbClr val="002060"/>
                </a:solidFill>
              </a:rPr>
              <a:t>・企画推進委員会実施旅費</a:t>
            </a:r>
            <a:br>
              <a:rPr lang="en-US" altLang="ja-JP" sz="800" dirty="0">
                <a:solidFill>
                  <a:srgbClr val="002060"/>
                </a:solidFill>
              </a:rPr>
            </a:br>
            <a:r>
              <a:rPr lang="ja-JP" altLang="en-US" sz="800" dirty="0">
                <a:solidFill>
                  <a:srgbClr val="002060"/>
                </a:solidFill>
              </a:rPr>
              <a:t>　　　　　　　　〇〇千円</a:t>
            </a:r>
            <a:r>
              <a:rPr lang="en-US" altLang="ja-JP" sz="800" dirty="0">
                <a:solidFill>
                  <a:srgbClr val="002060"/>
                </a:solidFill>
              </a:rPr>
              <a:t>×</a:t>
            </a:r>
            <a:r>
              <a:rPr lang="ja-JP" altLang="en-US" sz="800" dirty="0">
                <a:solidFill>
                  <a:srgbClr val="002060"/>
                </a:solidFill>
              </a:rPr>
              <a:t>〇回</a:t>
            </a:r>
            <a:endParaRPr lang="en-US" altLang="ja-JP" sz="800" dirty="0">
              <a:solidFill>
                <a:srgbClr val="002060"/>
              </a:solidFill>
            </a:endParaRPr>
          </a:p>
          <a:p>
            <a:r>
              <a:rPr lang="ja-JP" altLang="en-US" sz="800" dirty="0">
                <a:solidFill>
                  <a:srgbClr val="002060"/>
                </a:solidFill>
              </a:rPr>
              <a:t>・ﾌﾟﾛｸﾞﾗﾑ開発分科会旅費</a:t>
            </a:r>
            <a:br>
              <a:rPr lang="en-US" altLang="ja-JP" sz="800" dirty="0">
                <a:solidFill>
                  <a:srgbClr val="002060"/>
                </a:solidFill>
              </a:rPr>
            </a:br>
            <a:r>
              <a:rPr lang="ja-JP" altLang="en-US" sz="800" dirty="0">
                <a:solidFill>
                  <a:srgbClr val="002060"/>
                </a:solidFill>
              </a:rPr>
              <a:t>　　　　　　　　〇〇千円</a:t>
            </a:r>
            <a:r>
              <a:rPr lang="en-US" altLang="ja-JP" sz="800" dirty="0">
                <a:solidFill>
                  <a:srgbClr val="002060"/>
                </a:solidFill>
              </a:rPr>
              <a:t>×</a:t>
            </a:r>
            <a:r>
              <a:rPr lang="ja-JP" altLang="en-US" sz="800" dirty="0">
                <a:solidFill>
                  <a:srgbClr val="002060"/>
                </a:solidFill>
              </a:rPr>
              <a:t>〇回</a:t>
            </a:r>
            <a:endParaRPr lang="en-US" altLang="ja-JP" sz="800" dirty="0">
              <a:solidFill>
                <a:srgbClr val="002060"/>
              </a:solidFill>
            </a:endParaRPr>
          </a:p>
          <a:p>
            <a:r>
              <a:rPr lang="ja-JP" altLang="en-US" sz="800" dirty="0">
                <a:solidFill>
                  <a:srgbClr val="002060"/>
                </a:solidFill>
              </a:rPr>
              <a:t>・実証講座分科会旅費</a:t>
            </a:r>
            <a:br>
              <a:rPr lang="en-US" altLang="ja-JP" sz="800" dirty="0">
                <a:solidFill>
                  <a:srgbClr val="002060"/>
                </a:solidFill>
              </a:rPr>
            </a:br>
            <a:r>
              <a:rPr lang="ja-JP" altLang="en-US" sz="800" dirty="0">
                <a:solidFill>
                  <a:srgbClr val="002060"/>
                </a:solidFill>
              </a:rPr>
              <a:t>　　　　　　　　〇〇千円</a:t>
            </a:r>
            <a:r>
              <a:rPr lang="en-US" altLang="ja-JP" sz="800" dirty="0">
                <a:solidFill>
                  <a:srgbClr val="002060"/>
                </a:solidFill>
              </a:rPr>
              <a:t>×</a:t>
            </a:r>
            <a:r>
              <a:rPr lang="ja-JP" altLang="en-US" sz="800" dirty="0">
                <a:solidFill>
                  <a:srgbClr val="002060"/>
                </a:solidFill>
              </a:rPr>
              <a:t>〇回</a:t>
            </a:r>
            <a:endParaRPr lang="en-US" altLang="ja-JP" sz="800" dirty="0">
              <a:solidFill>
                <a:srgbClr val="002060"/>
              </a:solidFill>
            </a:endParaRPr>
          </a:p>
          <a:p>
            <a:endParaRPr lang="en-US" altLang="ja-JP" sz="800" dirty="0">
              <a:solidFill>
                <a:srgbClr val="002060"/>
              </a:solidFill>
            </a:endParaRPr>
          </a:p>
          <a:p>
            <a:endParaRPr lang="en-US" altLang="ja-JP" sz="800" dirty="0">
              <a:solidFill>
                <a:srgbClr val="002060"/>
              </a:solidFill>
            </a:endParaRPr>
          </a:p>
          <a:p>
            <a:endParaRPr lang="en-US" altLang="ja-JP" sz="800" dirty="0">
              <a:solidFill>
                <a:srgbClr val="002060"/>
              </a:solidFill>
            </a:endParaRPr>
          </a:p>
          <a:p>
            <a:endParaRPr lang="en-US" altLang="ja-JP" sz="800" dirty="0">
              <a:solidFill>
                <a:srgbClr val="002060"/>
              </a:solidFill>
            </a:endParaRPr>
          </a:p>
          <a:p>
            <a:endParaRPr lang="en-US" altLang="ja-JP" sz="800" dirty="0">
              <a:solidFill>
                <a:srgbClr val="002060"/>
              </a:solidFill>
            </a:endParaRPr>
          </a:p>
          <a:p>
            <a:endParaRPr lang="en-US" altLang="ja-JP" sz="800" dirty="0">
              <a:solidFill>
                <a:srgbClr val="002060"/>
              </a:solidFill>
            </a:endParaRPr>
          </a:p>
          <a:p>
            <a:r>
              <a:rPr lang="ja-JP" altLang="en-US" sz="800" dirty="0">
                <a:solidFill>
                  <a:srgbClr val="002060"/>
                </a:solidFill>
              </a:rPr>
              <a:t>　　　　　　　　　　　合計〇〇〇円</a:t>
            </a:r>
            <a:endParaRPr lang="en-US" altLang="ja-JP" sz="800" dirty="0">
              <a:solidFill>
                <a:srgbClr val="002060"/>
              </a:solidFill>
            </a:endParaRPr>
          </a:p>
          <a:p>
            <a:endParaRPr lang="ja-JP" altLang="en-US" sz="800" u="sng" dirty="0">
              <a:solidFill>
                <a:srgbClr val="002060"/>
              </a:solidFill>
            </a:endParaRPr>
          </a:p>
        </p:txBody>
      </p:sp>
      <p:sp>
        <p:nvSpPr>
          <p:cNvPr id="22" name="正方形/長方形 21"/>
          <p:cNvSpPr/>
          <p:nvPr/>
        </p:nvSpPr>
        <p:spPr>
          <a:xfrm>
            <a:off x="7809850" y="2760994"/>
            <a:ext cx="1980000" cy="1980000"/>
          </a:xfrm>
          <a:prstGeom prst="rect">
            <a:avLst/>
          </a:prstGeom>
          <a:noFill/>
          <a:ln w="28575">
            <a:solidFill>
              <a:srgbClr val="00B0F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rgbClr val="002060"/>
                </a:solidFill>
              </a:rPr>
              <a:t>◆会議費</a:t>
            </a:r>
            <a:endParaRPr kumimoji="1" lang="en-US" altLang="ja-JP" sz="800" u="sng" dirty="0">
              <a:solidFill>
                <a:srgbClr val="002060"/>
              </a:solidFill>
            </a:endParaRPr>
          </a:p>
          <a:p>
            <a:r>
              <a:rPr lang="ja-JP" altLang="en-US" sz="800" dirty="0">
                <a:solidFill>
                  <a:srgbClr val="002060"/>
                </a:solidFill>
              </a:rPr>
              <a:t>・企画推進委員会お茶</a:t>
            </a:r>
            <a:br>
              <a:rPr lang="en-US" altLang="ja-JP" sz="800" dirty="0">
                <a:solidFill>
                  <a:srgbClr val="002060"/>
                </a:solidFill>
              </a:rPr>
            </a:br>
            <a:r>
              <a:rPr lang="ja-JP" altLang="en-US" sz="800" dirty="0">
                <a:solidFill>
                  <a:srgbClr val="002060"/>
                </a:solidFill>
              </a:rPr>
              <a:t>　　　　　　　　　</a:t>
            </a:r>
            <a:r>
              <a:rPr lang="en-US" altLang="ja-JP" sz="800" dirty="0">
                <a:solidFill>
                  <a:srgbClr val="002060"/>
                </a:solidFill>
              </a:rPr>
              <a:t>150</a:t>
            </a:r>
            <a:r>
              <a:rPr lang="ja-JP" altLang="en-US" sz="800" dirty="0">
                <a:solidFill>
                  <a:srgbClr val="002060"/>
                </a:solidFill>
              </a:rPr>
              <a:t>円</a:t>
            </a:r>
            <a:r>
              <a:rPr lang="en-US" altLang="ja-JP" sz="800" dirty="0">
                <a:solidFill>
                  <a:srgbClr val="002060"/>
                </a:solidFill>
              </a:rPr>
              <a:t>×</a:t>
            </a:r>
            <a:r>
              <a:rPr lang="ja-JP" altLang="en-US" sz="800" dirty="0">
                <a:solidFill>
                  <a:srgbClr val="002060"/>
                </a:solidFill>
              </a:rPr>
              <a:t>〇人　　　　　　　</a:t>
            </a:r>
            <a:endParaRPr lang="en-US" altLang="ja-JP" sz="800" dirty="0">
              <a:solidFill>
                <a:srgbClr val="002060"/>
              </a:solidFill>
            </a:endParaRPr>
          </a:p>
          <a:p>
            <a:r>
              <a:rPr lang="ja-JP" altLang="en-US" sz="800" dirty="0">
                <a:solidFill>
                  <a:srgbClr val="002060"/>
                </a:solidFill>
              </a:rPr>
              <a:t>・ﾌﾟﾛｸﾞﾗﾑ開発分科会お茶</a:t>
            </a:r>
            <a:br>
              <a:rPr lang="en-US" altLang="ja-JP" sz="800" dirty="0">
                <a:solidFill>
                  <a:srgbClr val="002060"/>
                </a:solidFill>
              </a:rPr>
            </a:br>
            <a:r>
              <a:rPr lang="ja-JP" altLang="en-US" sz="800" dirty="0">
                <a:solidFill>
                  <a:srgbClr val="002060"/>
                </a:solidFill>
              </a:rPr>
              <a:t>　　　　　　　　　</a:t>
            </a:r>
            <a:r>
              <a:rPr lang="en-US" altLang="ja-JP" sz="800" dirty="0">
                <a:solidFill>
                  <a:srgbClr val="002060"/>
                </a:solidFill>
              </a:rPr>
              <a:t>150</a:t>
            </a:r>
            <a:r>
              <a:rPr lang="ja-JP" altLang="en-US" sz="800" dirty="0">
                <a:solidFill>
                  <a:srgbClr val="002060"/>
                </a:solidFill>
              </a:rPr>
              <a:t>円</a:t>
            </a:r>
            <a:r>
              <a:rPr lang="en-US" altLang="ja-JP" sz="800" dirty="0">
                <a:solidFill>
                  <a:srgbClr val="002060"/>
                </a:solidFill>
              </a:rPr>
              <a:t>×</a:t>
            </a:r>
            <a:r>
              <a:rPr lang="ja-JP" altLang="en-US" sz="800" dirty="0">
                <a:solidFill>
                  <a:srgbClr val="002060"/>
                </a:solidFill>
              </a:rPr>
              <a:t>〇人</a:t>
            </a:r>
            <a:endParaRPr lang="en-US" altLang="ja-JP" sz="800" dirty="0">
              <a:solidFill>
                <a:srgbClr val="002060"/>
              </a:solidFill>
            </a:endParaRPr>
          </a:p>
          <a:p>
            <a:r>
              <a:rPr lang="ja-JP" altLang="en-US" sz="800" dirty="0">
                <a:solidFill>
                  <a:srgbClr val="002060"/>
                </a:solidFill>
              </a:rPr>
              <a:t>・実証講座分科会お茶</a:t>
            </a:r>
            <a:br>
              <a:rPr lang="en-US" altLang="ja-JP" sz="800" dirty="0">
                <a:solidFill>
                  <a:srgbClr val="002060"/>
                </a:solidFill>
              </a:rPr>
            </a:br>
            <a:r>
              <a:rPr lang="ja-JP" altLang="en-US" sz="800" dirty="0">
                <a:solidFill>
                  <a:srgbClr val="002060"/>
                </a:solidFill>
              </a:rPr>
              <a:t>　　　　　　　　　</a:t>
            </a:r>
            <a:r>
              <a:rPr lang="en-US" altLang="ja-JP" sz="800" dirty="0">
                <a:solidFill>
                  <a:srgbClr val="002060"/>
                </a:solidFill>
              </a:rPr>
              <a:t>150</a:t>
            </a:r>
            <a:r>
              <a:rPr lang="ja-JP" altLang="en-US" sz="800" dirty="0">
                <a:solidFill>
                  <a:srgbClr val="002060"/>
                </a:solidFill>
              </a:rPr>
              <a:t>円</a:t>
            </a:r>
            <a:r>
              <a:rPr lang="en-US" altLang="ja-JP" sz="800" dirty="0">
                <a:solidFill>
                  <a:srgbClr val="002060"/>
                </a:solidFill>
              </a:rPr>
              <a:t>×</a:t>
            </a:r>
            <a:r>
              <a:rPr lang="ja-JP" altLang="en-US" sz="800" dirty="0">
                <a:solidFill>
                  <a:srgbClr val="002060"/>
                </a:solidFill>
              </a:rPr>
              <a:t>〇人</a:t>
            </a:r>
            <a:endParaRPr lang="en-US" altLang="ja-JP" sz="800" dirty="0">
              <a:solidFill>
                <a:srgbClr val="002060"/>
              </a:solidFill>
            </a:endParaRPr>
          </a:p>
          <a:p>
            <a:endParaRPr lang="en-US" altLang="ja-JP" sz="800" dirty="0">
              <a:solidFill>
                <a:srgbClr val="002060"/>
              </a:solidFill>
            </a:endParaRPr>
          </a:p>
          <a:p>
            <a:endParaRPr lang="en-US" altLang="ja-JP" sz="800" dirty="0">
              <a:solidFill>
                <a:srgbClr val="002060"/>
              </a:solidFill>
            </a:endParaRPr>
          </a:p>
          <a:p>
            <a:endParaRPr lang="en-US" altLang="ja-JP" sz="800" dirty="0">
              <a:solidFill>
                <a:srgbClr val="002060"/>
              </a:solidFill>
            </a:endParaRPr>
          </a:p>
          <a:p>
            <a:endParaRPr lang="en-US" altLang="ja-JP" sz="800" dirty="0">
              <a:solidFill>
                <a:srgbClr val="002060"/>
              </a:solidFill>
            </a:endParaRPr>
          </a:p>
          <a:p>
            <a:r>
              <a:rPr lang="ja-JP" altLang="en-US" sz="800" dirty="0">
                <a:solidFill>
                  <a:srgbClr val="002060"/>
                </a:solidFill>
              </a:rPr>
              <a:t>　　　　　　　</a:t>
            </a:r>
            <a:endParaRPr lang="en-US" altLang="ja-JP" sz="800" dirty="0">
              <a:solidFill>
                <a:srgbClr val="002060"/>
              </a:solidFill>
            </a:endParaRPr>
          </a:p>
          <a:p>
            <a:endParaRPr lang="en-US" altLang="ja-JP" sz="800" dirty="0">
              <a:solidFill>
                <a:srgbClr val="002060"/>
              </a:solidFill>
            </a:endParaRPr>
          </a:p>
          <a:p>
            <a:r>
              <a:rPr lang="ja-JP" altLang="en-US" sz="800" dirty="0">
                <a:solidFill>
                  <a:srgbClr val="002060"/>
                </a:solidFill>
              </a:rPr>
              <a:t>　　　　　　　　　　　　合計〇〇円</a:t>
            </a:r>
            <a:endParaRPr lang="en-US" altLang="ja-JP" sz="800" dirty="0">
              <a:solidFill>
                <a:srgbClr val="002060"/>
              </a:solidFill>
            </a:endParaRPr>
          </a:p>
          <a:p>
            <a:endParaRPr kumimoji="1" lang="ja-JP" altLang="en-US" sz="800" u="sng" dirty="0">
              <a:solidFill>
                <a:srgbClr val="002060"/>
              </a:solidFill>
            </a:endParaRPr>
          </a:p>
        </p:txBody>
      </p:sp>
      <p:sp>
        <p:nvSpPr>
          <p:cNvPr id="23" name="正方形/長方形 22"/>
          <p:cNvSpPr/>
          <p:nvPr/>
        </p:nvSpPr>
        <p:spPr>
          <a:xfrm>
            <a:off x="7809850" y="4813127"/>
            <a:ext cx="1980000" cy="1980000"/>
          </a:xfrm>
          <a:prstGeom prst="rect">
            <a:avLst/>
          </a:prstGeom>
          <a:noFill/>
          <a:ln w="28575">
            <a:solidFill>
              <a:srgbClr val="FFC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rgbClr val="FF9933"/>
                </a:solidFill>
              </a:rPr>
              <a:t>◆再委託費</a:t>
            </a:r>
          </a:p>
        </p:txBody>
      </p:sp>
      <p:sp>
        <p:nvSpPr>
          <p:cNvPr id="24" name="正方形/長方形 23"/>
          <p:cNvSpPr/>
          <p:nvPr/>
        </p:nvSpPr>
        <p:spPr>
          <a:xfrm>
            <a:off x="3686263" y="6093295"/>
            <a:ext cx="1980000" cy="699831"/>
          </a:xfrm>
          <a:prstGeom prst="rect">
            <a:avLst/>
          </a:prstGeom>
          <a:noFill/>
          <a:ln w="28575">
            <a:solidFill>
              <a:srgbClr val="00B0F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rgbClr val="002060"/>
                </a:solidFill>
              </a:rPr>
              <a:t>◆保険料</a:t>
            </a:r>
          </a:p>
        </p:txBody>
      </p:sp>
      <p:sp>
        <p:nvSpPr>
          <p:cNvPr id="25" name="正方形/長方形 24"/>
          <p:cNvSpPr/>
          <p:nvPr/>
        </p:nvSpPr>
        <p:spPr>
          <a:xfrm>
            <a:off x="3559449" y="442263"/>
            <a:ext cx="6321152" cy="640082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5312443" y="321097"/>
            <a:ext cx="2880917" cy="276999"/>
          </a:xfrm>
          <a:prstGeom prst="rect">
            <a:avLst/>
          </a:prstGeom>
          <a:solidFill>
            <a:schemeClr val="bg1"/>
          </a:solidFill>
        </p:spPr>
        <p:txBody>
          <a:bodyPr wrap="none" rtlCol="0">
            <a:spAutoFit/>
          </a:bodyPr>
          <a:lstStyle/>
          <a:p>
            <a:r>
              <a:rPr kumimoji="1" lang="ja-JP" altLang="en-US" sz="1200" dirty="0"/>
              <a:t>摘要（各経費項目に関して主な計上予算）</a:t>
            </a:r>
          </a:p>
        </p:txBody>
      </p:sp>
      <p:sp>
        <p:nvSpPr>
          <p:cNvPr id="28" name="テキスト ボックス 27"/>
          <p:cNvSpPr txBox="1"/>
          <p:nvPr/>
        </p:nvSpPr>
        <p:spPr>
          <a:xfrm>
            <a:off x="4304928" y="6132356"/>
            <a:ext cx="5422209" cy="600164"/>
          </a:xfrm>
          <a:prstGeom prst="rect">
            <a:avLst/>
          </a:prstGeom>
          <a:solidFill>
            <a:schemeClr val="bg1">
              <a:lumMod val="95000"/>
            </a:schemeClr>
          </a:solidFill>
        </p:spPr>
        <p:txBody>
          <a:bodyPr wrap="square" rtlCol="0">
            <a:spAutoFit/>
          </a:bodyPr>
          <a:lstStyle/>
          <a:p>
            <a:r>
              <a:rPr kumimoji="1" lang="en-US" altLang="ja-JP" sz="1100" dirty="0">
                <a:solidFill>
                  <a:srgbClr val="FFC000"/>
                </a:solidFill>
              </a:rPr>
              <a:t>※</a:t>
            </a:r>
            <a:r>
              <a:rPr kumimoji="1" lang="ja-JP" altLang="en-US" sz="1100" dirty="0">
                <a:solidFill>
                  <a:srgbClr val="FFC000"/>
                </a:solidFill>
              </a:rPr>
              <a:t>枠の大きさは</a:t>
            </a:r>
            <a:r>
              <a:rPr kumimoji="1" lang="en-US" altLang="ja-JP" sz="1100" dirty="0">
                <a:solidFill>
                  <a:srgbClr val="FFC000"/>
                </a:solidFill>
              </a:rPr>
              <a:t>､</a:t>
            </a:r>
            <a:r>
              <a:rPr kumimoji="1" lang="ja-JP" altLang="en-US" sz="1100" dirty="0">
                <a:solidFill>
                  <a:srgbClr val="FFC000"/>
                </a:solidFill>
              </a:rPr>
              <a:t>適宜修正し</a:t>
            </a:r>
            <a:r>
              <a:rPr kumimoji="1" lang="en-US" altLang="ja-JP" sz="1100" dirty="0">
                <a:solidFill>
                  <a:srgbClr val="FFC000"/>
                </a:solidFill>
              </a:rPr>
              <a:t>､</a:t>
            </a:r>
            <a:r>
              <a:rPr kumimoji="1" lang="ja-JP" altLang="en-US" sz="1100" dirty="0">
                <a:solidFill>
                  <a:srgbClr val="FFC000"/>
                </a:solidFill>
              </a:rPr>
              <a:t>計上しない費目の枠は削除して</a:t>
            </a:r>
            <a:r>
              <a:rPr kumimoji="1" lang="ja-JP" altLang="en-US" sz="1050" dirty="0">
                <a:solidFill>
                  <a:srgbClr val="FFC000"/>
                </a:solidFill>
              </a:rPr>
              <a:t>ください</a:t>
            </a:r>
            <a:r>
              <a:rPr kumimoji="1" lang="en-US" altLang="ja-JP" sz="1100" dirty="0">
                <a:solidFill>
                  <a:srgbClr val="FFC000"/>
                </a:solidFill>
              </a:rPr>
              <a:t>｡</a:t>
            </a:r>
          </a:p>
          <a:p>
            <a:r>
              <a:rPr kumimoji="1" lang="en-US" altLang="ja-JP" sz="1100" dirty="0">
                <a:solidFill>
                  <a:srgbClr val="FFC000"/>
                </a:solidFill>
              </a:rPr>
              <a:t>※</a:t>
            </a:r>
            <a:r>
              <a:rPr kumimoji="1" lang="ja-JP" altLang="en-US" sz="1100" dirty="0">
                <a:solidFill>
                  <a:srgbClr val="FFC000"/>
                </a:solidFill>
              </a:rPr>
              <a:t>各経費項目の主なものを記載してください</a:t>
            </a:r>
            <a:r>
              <a:rPr kumimoji="1" lang="en-US" altLang="ja-JP" sz="1100" dirty="0">
                <a:solidFill>
                  <a:srgbClr val="FFC000"/>
                </a:solidFill>
              </a:rPr>
              <a:t>｡</a:t>
            </a:r>
            <a:r>
              <a:rPr kumimoji="1" lang="ja-JP" altLang="en-US" sz="1100" dirty="0">
                <a:solidFill>
                  <a:srgbClr val="FFC000"/>
                </a:solidFill>
              </a:rPr>
              <a:t>すべてを網羅する必要はありません</a:t>
            </a:r>
            <a:r>
              <a:rPr kumimoji="1" lang="en-US" altLang="ja-JP" sz="1100" dirty="0">
                <a:solidFill>
                  <a:srgbClr val="FFC000"/>
                </a:solidFill>
              </a:rPr>
              <a:t>｡</a:t>
            </a:r>
          </a:p>
          <a:p>
            <a:r>
              <a:rPr kumimoji="1" lang="en-US" altLang="ja-JP" sz="1100" dirty="0">
                <a:solidFill>
                  <a:srgbClr val="FFC000"/>
                </a:solidFill>
              </a:rPr>
              <a:t>※</a:t>
            </a:r>
            <a:r>
              <a:rPr kumimoji="1" lang="ja-JP" altLang="en-US" sz="1100" dirty="0">
                <a:solidFill>
                  <a:srgbClr val="FFC000"/>
                </a:solidFill>
              </a:rPr>
              <a:t>年次計画に記載のあった全ての年度分を作成してください</a:t>
            </a:r>
            <a:r>
              <a:rPr kumimoji="1" lang="en-US" altLang="ja-JP" sz="1100" dirty="0">
                <a:solidFill>
                  <a:srgbClr val="FFC000"/>
                </a:solidFill>
              </a:rPr>
              <a:t>｡</a:t>
            </a:r>
            <a:endParaRPr lang="en-US" altLang="ja-JP" sz="1100" dirty="0">
              <a:solidFill>
                <a:srgbClr val="FFC000"/>
              </a:solidFill>
            </a:endParaRPr>
          </a:p>
        </p:txBody>
      </p:sp>
      <p:sp>
        <p:nvSpPr>
          <p:cNvPr id="26" name="テキスト ボックス 25"/>
          <p:cNvSpPr txBox="1"/>
          <p:nvPr/>
        </p:nvSpPr>
        <p:spPr>
          <a:xfrm>
            <a:off x="-86422" y="6607531"/>
            <a:ext cx="7488832" cy="230832"/>
          </a:xfrm>
          <a:prstGeom prst="rect">
            <a:avLst/>
          </a:prstGeom>
          <a:noFill/>
        </p:spPr>
        <p:txBody>
          <a:bodyPr wrap="square" rtlCol="0">
            <a:spAutoFit/>
          </a:bodyPr>
          <a:lstStyle/>
          <a:p>
            <a:r>
              <a:rPr kumimoji="1" lang="en-US" altLang="ja-JP" sz="900" dirty="0"/>
              <a:t>※</a:t>
            </a:r>
            <a:r>
              <a:rPr kumimoji="1" lang="ja-JP" altLang="en-US" sz="900" dirty="0"/>
              <a:t>消費税増税を見込んで、消費税相当額は</a:t>
            </a:r>
            <a:r>
              <a:rPr kumimoji="1" lang="en-US" altLang="ja-JP" sz="900" dirty="0"/>
              <a:t>10%</a:t>
            </a:r>
            <a:r>
              <a:rPr kumimoji="1" lang="ja-JP" altLang="en-US" sz="900" dirty="0"/>
              <a:t>で積算してください。</a:t>
            </a:r>
          </a:p>
        </p:txBody>
      </p:sp>
      <p:graphicFrame>
        <p:nvGraphicFramePr>
          <p:cNvPr id="29" name="オブジェクト 28"/>
          <p:cNvGraphicFramePr>
            <a:graphicFrameLocks noChangeAspect="1"/>
          </p:cNvGraphicFramePr>
          <p:nvPr>
            <p:extLst>
              <p:ext uri="{D42A27DB-BD31-4B8C-83A1-F6EECF244321}">
                <p14:modId xmlns:p14="http://schemas.microsoft.com/office/powerpoint/2010/main" val="2321369906"/>
              </p:ext>
            </p:extLst>
          </p:nvPr>
        </p:nvGraphicFramePr>
        <p:xfrm>
          <a:off x="39688" y="706438"/>
          <a:ext cx="3405187" cy="5860771"/>
        </p:xfrm>
        <a:graphic>
          <a:graphicData uri="http://schemas.openxmlformats.org/presentationml/2006/ole">
            <mc:AlternateContent xmlns:mc="http://schemas.openxmlformats.org/markup-compatibility/2006">
              <mc:Choice xmlns:v="urn:schemas-microsoft-com:vml" Requires="v">
                <p:oleObj name="ワークシート" r:id="rId2" imgW="2943379" imgH="5114925" progId="Excel.Sheet.12">
                  <p:embed/>
                </p:oleObj>
              </mc:Choice>
              <mc:Fallback>
                <p:oleObj name="ワークシート" r:id="rId2" imgW="2943379" imgH="5114925" progId="Excel.Sheet.12">
                  <p:embed/>
                  <p:pic>
                    <p:nvPicPr>
                      <p:cNvPr id="29" name="オブジェクト 28"/>
                      <p:cNvPicPr/>
                      <p:nvPr/>
                    </p:nvPicPr>
                    <p:blipFill>
                      <a:blip r:embed="rId3"/>
                      <a:stretch>
                        <a:fillRect/>
                      </a:stretch>
                    </p:blipFill>
                    <p:spPr>
                      <a:xfrm>
                        <a:off x="39688" y="706438"/>
                        <a:ext cx="3405187" cy="5860771"/>
                      </a:xfrm>
                      <a:prstGeom prst="rect">
                        <a:avLst/>
                      </a:prstGeom>
                    </p:spPr>
                  </p:pic>
                </p:oleObj>
              </mc:Fallback>
            </mc:AlternateContent>
          </a:graphicData>
        </a:graphic>
      </p:graphicFrame>
      <p:grpSp>
        <p:nvGrpSpPr>
          <p:cNvPr id="30" name="グループ化 29">
            <a:extLst>
              <a:ext uri="{FF2B5EF4-FFF2-40B4-BE49-F238E27FC236}">
                <a16:creationId xmlns:a16="http://schemas.microsoft.com/office/drawing/2014/main" id="{C5BB9911-ADDB-465C-9A44-5BFC2765F012}"/>
              </a:ext>
            </a:extLst>
          </p:cNvPr>
          <p:cNvGrpSpPr/>
          <p:nvPr/>
        </p:nvGrpSpPr>
        <p:grpSpPr>
          <a:xfrm>
            <a:off x="0" y="-6807"/>
            <a:ext cx="9906000" cy="307777"/>
            <a:chOff x="0" y="-6807"/>
            <a:chExt cx="9906000" cy="307777"/>
          </a:xfrm>
        </p:grpSpPr>
        <p:sp>
          <p:nvSpPr>
            <p:cNvPr id="31" name="正方形/長方形 30">
              <a:extLst>
                <a:ext uri="{FF2B5EF4-FFF2-40B4-BE49-F238E27FC236}">
                  <a16:creationId xmlns:a16="http://schemas.microsoft.com/office/drawing/2014/main" id="{D03C2CA2-D16E-40A5-AADD-8278DEB23B64}"/>
                </a:ext>
              </a:extLst>
            </p:cNvPr>
            <p:cNvSpPr/>
            <p:nvPr/>
          </p:nvSpPr>
          <p:spPr>
            <a:xfrm>
              <a:off x="0" y="0"/>
              <a:ext cx="9906000" cy="26064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dirty="0">
                <a:solidFill>
                  <a:prstClr val="white"/>
                </a:solidFill>
              </a:endParaRPr>
            </a:p>
          </p:txBody>
        </p:sp>
        <p:sp>
          <p:nvSpPr>
            <p:cNvPr id="32" name="テキスト ボックス 31">
              <a:extLst>
                <a:ext uri="{FF2B5EF4-FFF2-40B4-BE49-F238E27FC236}">
                  <a16:creationId xmlns:a16="http://schemas.microsoft.com/office/drawing/2014/main" id="{36BFB338-D36F-4FD2-97A1-3538E03F7D0F}"/>
                </a:ext>
              </a:extLst>
            </p:cNvPr>
            <p:cNvSpPr txBox="1"/>
            <p:nvPr/>
          </p:nvSpPr>
          <p:spPr>
            <a:xfrm>
              <a:off x="0" y="-6807"/>
              <a:ext cx="9905999" cy="307777"/>
            </a:xfrm>
            <a:prstGeom prst="rect">
              <a:avLst/>
            </a:prstGeom>
            <a:noFill/>
          </p:spPr>
          <p:txBody>
            <a:bodyPr wrap="square" rtlCol="0">
              <a:spAutoFit/>
            </a:bodyPr>
            <a:lstStyle/>
            <a:p>
              <a:pPr algn="ctr"/>
              <a:r>
                <a:rPr lang="ja-JP" altLang="en-US" sz="1400" spc="-120" dirty="0">
                  <a:solidFill>
                    <a:schemeClr val="bg1"/>
                  </a:solidFill>
                  <a:latin typeface="+mj-ea"/>
                </a:rPr>
                <a:t>令和○○年度</a:t>
              </a:r>
              <a:r>
                <a:rPr kumimoji="1" lang="ja-JP" altLang="en-US" sz="1400" spc="-120" dirty="0">
                  <a:solidFill>
                    <a:schemeClr val="bg1"/>
                  </a:solidFill>
                  <a:latin typeface="+mj-ea"/>
                  <a:ea typeface="+mj-ea"/>
                </a:rPr>
                <a:t>「専修学校による地域産業中核的人材養成事業」企画提案書</a:t>
              </a:r>
              <a:r>
                <a:rPr kumimoji="1" lang="ja-JP" altLang="en-US" sz="1200" spc="-120" dirty="0">
                  <a:solidFill>
                    <a:schemeClr val="bg1"/>
                  </a:solidFill>
                  <a:latin typeface="+mj-ea"/>
                  <a:ea typeface="+mj-ea"/>
                </a:rPr>
                <a:t>（</a:t>
              </a:r>
              <a:r>
                <a:rPr kumimoji="1" lang="ja-JP" altLang="en-US" sz="1200" spc="-160" dirty="0">
                  <a:solidFill>
                    <a:schemeClr val="bg1"/>
                  </a:solidFill>
                  <a:latin typeface="+mj-ea"/>
                  <a:ea typeface="+mj-ea"/>
                </a:rPr>
                <a:t>学びのセーフティーネット機能の充実強化</a:t>
              </a:r>
              <a:r>
                <a:rPr kumimoji="1" lang="ja-JP" altLang="en-US" sz="1200" spc="-120" dirty="0">
                  <a:solidFill>
                    <a:schemeClr val="bg1"/>
                  </a:solidFill>
                  <a:latin typeface="+mj-ea"/>
                  <a:ea typeface="+mj-ea"/>
                </a:rPr>
                <a:t>）</a:t>
              </a:r>
              <a:r>
                <a:rPr kumimoji="1" lang="en-US" altLang="ja-JP" sz="1100" spc="-120" dirty="0">
                  <a:solidFill>
                    <a:schemeClr val="bg1"/>
                  </a:solidFill>
                  <a:latin typeface="+mj-ea"/>
                  <a:ea typeface="+mj-ea"/>
                </a:rPr>
                <a:t>(</a:t>
              </a:r>
              <a:fld id="{0EE4526C-0D6F-435F-B1C3-7E3703E9C6D2}" type="slidenum">
                <a:rPr lang="en-US" altLang="ja-JP" sz="1100" spc="-120" smtClean="0">
                  <a:solidFill>
                    <a:schemeClr val="bg1"/>
                  </a:solidFill>
                  <a:latin typeface="+mj-ea"/>
                  <a:ea typeface="+mj-ea"/>
                </a:rPr>
                <a:t>16</a:t>
              </a:fld>
              <a:r>
                <a:rPr lang="en-US" altLang="ja-JP" sz="1100" spc="-120" dirty="0">
                  <a:solidFill>
                    <a:schemeClr val="bg1"/>
                  </a:solidFill>
                  <a:latin typeface="+mj-ea"/>
                  <a:ea typeface="+mj-ea"/>
                </a:rPr>
                <a:t>/17</a:t>
              </a:r>
              <a:r>
                <a:rPr kumimoji="1" lang="en-US" altLang="ja-JP" sz="1100" spc="-120" dirty="0">
                  <a:solidFill>
                    <a:schemeClr val="bg1"/>
                  </a:solidFill>
                  <a:latin typeface="+mj-ea"/>
                  <a:ea typeface="+mj-ea"/>
                </a:rPr>
                <a:t>)</a:t>
              </a:r>
              <a:endParaRPr kumimoji="1" lang="ja-JP" altLang="en-US" sz="1100" spc="-120" dirty="0">
                <a:solidFill>
                  <a:schemeClr val="bg1"/>
                </a:solidFill>
                <a:latin typeface="+mj-ea"/>
                <a:ea typeface="+mj-ea"/>
              </a:endParaRPr>
            </a:p>
          </p:txBody>
        </p:sp>
      </p:grpSp>
    </p:spTree>
    <p:extLst>
      <p:ext uri="{BB962C8B-B14F-4D97-AF65-F5344CB8AC3E}">
        <p14:creationId xmlns:p14="http://schemas.microsoft.com/office/powerpoint/2010/main" val="30489864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733312" y="1772816"/>
            <a:ext cx="8468160" cy="1569660"/>
          </a:xfrm>
          <a:prstGeom prst="rect">
            <a:avLst/>
          </a:prstGeom>
          <a:noFill/>
          <a:ln>
            <a:solidFill>
              <a:schemeClr val="tx2">
                <a:lumMod val="40000"/>
                <a:lumOff val="60000"/>
              </a:schemeClr>
            </a:solidFill>
            <a:prstDash val="dash"/>
          </a:ln>
        </p:spPr>
        <p:txBody>
          <a:bodyPr wrap="square" rtlCol="0">
            <a:spAutoFit/>
          </a:bodyPr>
          <a:lstStyle/>
          <a:p>
            <a:pPr marL="180975" indent="-180975"/>
            <a:endParaRPr lang="ja-JP" altLang="en-US" sz="1200" dirty="0">
              <a:solidFill>
                <a:srgbClr val="FFC000"/>
              </a:solidFill>
              <a:latin typeface="+mn-ea"/>
            </a:endParaRPr>
          </a:p>
          <a:p>
            <a:pPr marL="180975" indent="-180975"/>
            <a:r>
              <a:rPr lang="ja-JP" altLang="en-US" sz="1200" dirty="0">
                <a:solidFill>
                  <a:srgbClr val="FFC000"/>
                </a:solidFill>
                <a:latin typeface="+mn-ea"/>
              </a:rPr>
              <a:t>▼様式自由</a:t>
            </a:r>
          </a:p>
          <a:p>
            <a:pPr marL="180975" indent="-180975"/>
            <a:endParaRPr lang="ja-JP" altLang="en-US" sz="1200" dirty="0">
              <a:solidFill>
                <a:srgbClr val="FFC000"/>
              </a:solidFill>
              <a:latin typeface="+mn-ea"/>
            </a:endParaRPr>
          </a:p>
          <a:p>
            <a:pPr marL="180975" indent="-180975"/>
            <a:r>
              <a:rPr lang="ja-JP" altLang="en-US" sz="1200" dirty="0">
                <a:solidFill>
                  <a:srgbClr val="FFC000"/>
                </a:solidFill>
                <a:latin typeface="+mn-ea"/>
              </a:rPr>
              <a:t>▼本ﾍﾟｰｼﾞは</a:t>
            </a:r>
            <a:r>
              <a:rPr lang="en-US" altLang="ja-JP" sz="1200" dirty="0">
                <a:solidFill>
                  <a:srgbClr val="FFC000"/>
                </a:solidFill>
                <a:latin typeface="+mn-ea"/>
              </a:rPr>
              <a:t>､</a:t>
            </a:r>
            <a:r>
              <a:rPr lang="ja-JP" altLang="en-US" sz="1200" dirty="0">
                <a:solidFill>
                  <a:srgbClr val="FFC000"/>
                </a:solidFill>
                <a:latin typeface="+mn-ea"/>
              </a:rPr>
              <a:t>実施事業に関することで</a:t>
            </a:r>
            <a:r>
              <a:rPr lang="en-US" altLang="ja-JP" sz="1200" dirty="0">
                <a:solidFill>
                  <a:srgbClr val="FFC000"/>
                </a:solidFill>
                <a:latin typeface="+mn-ea"/>
              </a:rPr>
              <a:t>､1</a:t>
            </a:r>
            <a:r>
              <a:rPr lang="ja-JP" altLang="en-US" sz="1200" dirty="0">
                <a:solidFill>
                  <a:srgbClr val="FFC000"/>
                </a:solidFill>
                <a:latin typeface="+mn-ea"/>
              </a:rPr>
              <a:t>ﾍﾟｰｼﾞから</a:t>
            </a:r>
            <a:r>
              <a:rPr lang="en-US" altLang="ja-JP" sz="1200" dirty="0">
                <a:solidFill>
                  <a:srgbClr val="FFC000"/>
                </a:solidFill>
                <a:latin typeface="+mn-ea"/>
              </a:rPr>
              <a:t>16</a:t>
            </a:r>
            <a:r>
              <a:rPr lang="ja-JP" altLang="en-US" sz="1200" dirty="0">
                <a:solidFill>
                  <a:srgbClr val="FFC000"/>
                </a:solidFill>
                <a:latin typeface="+mn-ea"/>
              </a:rPr>
              <a:t>ﾍﾟｰｼﾞに記載できなかった内容又は補足が必要な内容があれば</a:t>
            </a:r>
            <a:r>
              <a:rPr lang="en-US" altLang="ja-JP" sz="1200" dirty="0">
                <a:solidFill>
                  <a:srgbClr val="FFC000"/>
                </a:solidFill>
                <a:latin typeface="+mn-ea"/>
              </a:rPr>
              <a:t>､</a:t>
            </a:r>
            <a:r>
              <a:rPr lang="ja-JP" altLang="en-US" sz="1200" dirty="0">
                <a:solidFill>
                  <a:srgbClr val="FFC000"/>
                </a:solidFill>
                <a:latin typeface="+mn-ea"/>
              </a:rPr>
              <a:t>記載すること（</a:t>
            </a:r>
            <a:r>
              <a:rPr lang="en-US" altLang="ja-JP" sz="1200" dirty="0">
                <a:solidFill>
                  <a:srgbClr val="FFC000"/>
                </a:solidFill>
                <a:latin typeface="+mn-ea"/>
              </a:rPr>
              <a:t>1</a:t>
            </a:r>
            <a:r>
              <a:rPr lang="ja-JP" altLang="en-US" sz="1200" dirty="0">
                <a:solidFill>
                  <a:srgbClr val="FFC000"/>
                </a:solidFill>
                <a:latin typeface="+mn-ea"/>
              </a:rPr>
              <a:t>～</a:t>
            </a:r>
            <a:r>
              <a:rPr lang="en-US" altLang="ja-JP" sz="1200" dirty="0">
                <a:solidFill>
                  <a:srgbClr val="FFC000"/>
                </a:solidFill>
                <a:latin typeface="+mn-ea"/>
              </a:rPr>
              <a:t>16</a:t>
            </a:r>
            <a:r>
              <a:rPr lang="ja-JP" altLang="en-US" sz="1200" dirty="0">
                <a:solidFill>
                  <a:srgbClr val="FFC000"/>
                </a:solidFill>
                <a:latin typeface="+mn-ea"/>
              </a:rPr>
              <a:t>ページをそれぞれ複製して必要なページを増やすことも可）</a:t>
            </a:r>
            <a:r>
              <a:rPr lang="en-US" altLang="ja-JP" sz="1200" dirty="0">
                <a:solidFill>
                  <a:srgbClr val="FFC000"/>
                </a:solidFill>
                <a:latin typeface="+mn-ea"/>
              </a:rPr>
              <a:t>｡</a:t>
            </a:r>
            <a:r>
              <a:rPr lang="ja-JP" altLang="en-US" sz="1200" dirty="0">
                <a:solidFill>
                  <a:srgbClr val="FFC000"/>
                </a:solidFill>
                <a:latin typeface="+mn-ea"/>
              </a:rPr>
              <a:t>ただし</a:t>
            </a:r>
            <a:r>
              <a:rPr lang="en-US" altLang="ja-JP" sz="1200" dirty="0">
                <a:solidFill>
                  <a:srgbClr val="FFC000"/>
                </a:solidFill>
                <a:latin typeface="+mn-ea"/>
              </a:rPr>
              <a:t>､</a:t>
            </a:r>
            <a:r>
              <a:rPr lang="ja-JP" altLang="en-US" sz="1200" dirty="0">
                <a:solidFill>
                  <a:srgbClr val="FFC000"/>
                </a:solidFill>
                <a:latin typeface="+mn-ea"/>
              </a:rPr>
              <a:t>原則</a:t>
            </a:r>
            <a:r>
              <a:rPr lang="en-US" altLang="ja-JP" sz="1200" dirty="0">
                <a:solidFill>
                  <a:srgbClr val="FFC000"/>
                </a:solidFill>
                <a:latin typeface="+mn-ea"/>
              </a:rPr>
              <a:t>18</a:t>
            </a:r>
            <a:r>
              <a:rPr lang="ja-JP" altLang="en-US" sz="1200" dirty="0">
                <a:solidFill>
                  <a:srgbClr val="FFC000"/>
                </a:solidFill>
                <a:latin typeface="+mn-ea"/>
              </a:rPr>
              <a:t>枚以内とすること。</a:t>
            </a:r>
            <a:endParaRPr lang="en-US" altLang="ja-JP" sz="1200" dirty="0">
              <a:solidFill>
                <a:srgbClr val="FFC000"/>
              </a:solidFill>
              <a:latin typeface="+mn-ea"/>
            </a:endParaRPr>
          </a:p>
          <a:p>
            <a:pPr marL="180975" indent="-180975"/>
            <a:endParaRPr lang="en-US" altLang="ja-JP" sz="1200" dirty="0">
              <a:solidFill>
                <a:srgbClr val="FFC000"/>
              </a:solidFill>
              <a:latin typeface="+mn-ea"/>
            </a:endParaRPr>
          </a:p>
          <a:p>
            <a:pPr marL="180975" indent="-180975"/>
            <a:r>
              <a:rPr lang="en-US" altLang="ja-JP" sz="1200" dirty="0">
                <a:solidFill>
                  <a:srgbClr val="FFC000"/>
                </a:solidFill>
                <a:latin typeface="+mn-ea"/>
              </a:rPr>
              <a:t>▼</a:t>
            </a:r>
            <a:r>
              <a:rPr lang="ja-JP" altLang="en-US" sz="1200" dirty="0">
                <a:solidFill>
                  <a:srgbClr val="FFC000"/>
                </a:solidFill>
                <a:latin typeface="+mn-ea"/>
              </a:rPr>
              <a:t>記載する文字は</a:t>
            </a:r>
            <a:r>
              <a:rPr lang="en-US" altLang="ja-JP" sz="1200" dirty="0">
                <a:solidFill>
                  <a:srgbClr val="FFC000"/>
                </a:solidFill>
                <a:latin typeface="+mn-ea"/>
              </a:rPr>
              <a:t>､</a:t>
            </a:r>
            <a:r>
              <a:rPr lang="ja-JP" altLang="en-US" sz="1200" dirty="0">
                <a:solidFill>
                  <a:srgbClr val="FFC000"/>
                </a:solidFill>
                <a:latin typeface="+mn-ea"/>
              </a:rPr>
              <a:t>ﾒｲﾘｵ </a:t>
            </a:r>
            <a:r>
              <a:rPr lang="en-US" altLang="ja-JP" sz="1200" dirty="0">
                <a:solidFill>
                  <a:srgbClr val="FFC000"/>
                </a:solidFill>
                <a:latin typeface="+mn-ea"/>
              </a:rPr>
              <a:t>or MS</a:t>
            </a:r>
            <a:r>
              <a:rPr lang="ja-JP" altLang="en-US" sz="1200" dirty="0">
                <a:solidFill>
                  <a:srgbClr val="FFC000"/>
                </a:solidFill>
                <a:latin typeface="+mn-ea"/>
              </a:rPr>
              <a:t>ｺﾞｼｯｸ </a:t>
            </a:r>
            <a:r>
              <a:rPr lang="en-US" altLang="ja-JP" sz="1200" dirty="0">
                <a:solidFill>
                  <a:srgbClr val="FFC000"/>
                </a:solidFill>
                <a:latin typeface="+mn-ea"/>
              </a:rPr>
              <a:t>or </a:t>
            </a:r>
            <a:r>
              <a:rPr lang="ja-JP" altLang="en-US" sz="1200" dirty="0">
                <a:solidFill>
                  <a:srgbClr val="FFC000"/>
                </a:solidFill>
                <a:latin typeface="+mn-ea"/>
              </a:rPr>
              <a:t>ﾒｲﾘｵ </a:t>
            </a:r>
            <a:r>
              <a:rPr lang="en-US" altLang="ja-JP" sz="1200" dirty="0">
                <a:solidFill>
                  <a:srgbClr val="FFC000"/>
                </a:solidFill>
                <a:latin typeface="+mn-ea"/>
              </a:rPr>
              <a:t>11</a:t>
            </a:r>
            <a:r>
              <a:rPr lang="ja-JP" altLang="en-US" sz="1200" dirty="0">
                <a:solidFill>
                  <a:srgbClr val="FFC000"/>
                </a:solidFill>
                <a:latin typeface="+mn-ea"/>
              </a:rPr>
              <a:t>ﾎﾟｲﾝﾄ以上とすること</a:t>
            </a:r>
            <a:r>
              <a:rPr lang="en-US" altLang="ja-JP" sz="1200" dirty="0">
                <a:solidFill>
                  <a:srgbClr val="FFC000"/>
                </a:solidFill>
                <a:latin typeface="+mn-ea"/>
              </a:rPr>
              <a:t>｡(</a:t>
            </a:r>
            <a:r>
              <a:rPr lang="ja-JP" altLang="en-US" sz="1200" dirty="0">
                <a:solidFill>
                  <a:srgbClr val="FFC000"/>
                </a:solidFill>
                <a:latin typeface="+mn-ea"/>
              </a:rPr>
              <a:t>一部の文字がどうしても枠に入りきらない場合にはﾎﾟｲﾝﾄを調整しても構わないが</a:t>
            </a:r>
            <a:r>
              <a:rPr lang="en-US" altLang="ja-JP" sz="1200" dirty="0">
                <a:solidFill>
                  <a:srgbClr val="FFC000"/>
                </a:solidFill>
                <a:latin typeface="+mn-ea"/>
              </a:rPr>
              <a:t>､</a:t>
            </a:r>
            <a:r>
              <a:rPr lang="ja-JP" altLang="en-US" sz="1200" dirty="0">
                <a:solidFill>
                  <a:srgbClr val="FFC000"/>
                </a:solidFill>
                <a:latin typeface="+mn-ea"/>
              </a:rPr>
              <a:t>極端に小さくならないようにすること</a:t>
            </a:r>
            <a:r>
              <a:rPr lang="en-US" altLang="ja-JP" sz="1200" dirty="0">
                <a:solidFill>
                  <a:srgbClr val="FFC000"/>
                </a:solidFill>
                <a:latin typeface="+mn-ea"/>
              </a:rPr>
              <a:t>)</a:t>
            </a:r>
          </a:p>
        </p:txBody>
      </p:sp>
      <p:grpSp>
        <p:nvGrpSpPr>
          <p:cNvPr id="7" name="グループ化 6">
            <a:extLst>
              <a:ext uri="{FF2B5EF4-FFF2-40B4-BE49-F238E27FC236}">
                <a16:creationId xmlns:a16="http://schemas.microsoft.com/office/drawing/2014/main" id="{373FB65D-5BE9-4463-A2FD-D857DBFC0256}"/>
              </a:ext>
            </a:extLst>
          </p:cNvPr>
          <p:cNvGrpSpPr/>
          <p:nvPr/>
        </p:nvGrpSpPr>
        <p:grpSpPr>
          <a:xfrm>
            <a:off x="0" y="-6807"/>
            <a:ext cx="9906000" cy="307777"/>
            <a:chOff x="0" y="-6807"/>
            <a:chExt cx="9906000" cy="307777"/>
          </a:xfrm>
        </p:grpSpPr>
        <p:sp>
          <p:nvSpPr>
            <p:cNvPr id="8" name="正方形/長方形 7">
              <a:extLst>
                <a:ext uri="{FF2B5EF4-FFF2-40B4-BE49-F238E27FC236}">
                  <a16:creationId xmlns:a16="http://schemas.microsoft.com/office/drawing/2014/main" id="{33565B4D-BF45-41CF-89C2-8E4CA1BDF920}"/>
                </a:ext>
              </a:extLst>
            </p:cNvPr>
            <p:cNvSpPr/>
            <p:nvPr/>
          </p:nvSpPr>
          <p:spPr>
            <a:xfrm>
              <a:off x="0" y="0"/>
              <a:ext cx="9906000" cy="26064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dirty="0">
                <a:solidFill>
                  <a:prstClr val="white"/>
                </a:solidFill>
              </a:endParaRPr>
            </a:p>
          </p:txBody>
        </p:sp>
        <p:sp>
          <p:nvSpPr>
            <p:cNvPr id="9" name="テキスト ボックス 8">
              <a:extLst>
                <a:ext uri="{FF2B5EF4-FFF2-40B4-BE49-F238E27FC236}">
                  <a16:creationId xmlns:a16="http://schemas.microsoft.com/office/drawing/2014/main" id="{DB728AE9-0ADA-402B-839A-E00B5A7DEA8D}"/>
                </a:ext>
              </a:extLst>
            </p:cNvPr>
            <p:cNvSpPr txBox="1"/>
            <p:nvPr/>
          </p:nvSpPr>
          <p:spPr>
            <a:xfrm>
              <a:off x="0" y="-6807"/>
              <a:ext cx="9905999" cy="307777"/>
            </a:xfrm>
            <a:prstGeom prst="rect">
              <a:avLst/>
            </a:prstGeom>
            <a:noFill/>
          </p:spPr>
          <p:txBody>
            <a:bodyPr wrap="square" rtlCol="0">
              <a:spAutoFit/>
            </a:bodyPr>
            <a:lstStyle/>
            <a:p>
              <a:pPr algn="ctr"/>
              <a:r>
                <a:rPr lang="ja-JP" altLang="en-US" sz="1400" spc="-120" dirty="0">
                  <a:solidFill>
                    <a:schemeClr val="bg1"/>
                  </a:solidFill>
                  <a:latin typeface="+mj-ea"/>
                </a:rPr>
                <a:t>令和○○年度</a:t>
              </a:r>
              <a:r>
                <a:rPr kumimoji="1" lang="ja-JP" altLang="en-US" sz="1400" spc="-120" dirty="0">
                  <a:solidFill>
                    <a:schemeClr val="bg1"/>
                  </a:solidFill>
                  <a:latin typeface="+mj-ea"/>
                  <a:ea typeface="+mj-ea"/>
                </a:rPr>
                <a:t>「専修学校による地域産業中核的人材養成事業」企画提案書</a:t>
              </a:r>
              <a:r>
                <a:rPr kumimoji="1" lang="ja-JP" altLang="en-US" sz="1200" spc="-120" dirty="0">
                  <a:solidFill>
                    <a:schemeClr val="bg1"/>
                  </a:solidFill>
                  <a:latin typeface="+mj-ea"/>
                  <a:ea typeface="+mj-ea"/>
                </a:rPr>
                <a:t>（</a:t>
              </a:r>
              <a:r>
                <a:rPr kumimoji="1" lang="ja-JP" altLang="en-US" sz="1200" spc="-160" dirty="0">
                  <a:solidFill>
                    <a:schemeClr val="bg1"/>
                  </a:solidFill>
                  <a:latin typeface="+mj-ea"/>
                  <a:ea typeface="+mj-ea"/>
                </a:rPr>
                <a:t>学びのセーフティーネット機能の充実強化</a:t>
              </a:r>
              <a:r>
                <a:rPr kumimoji="1" lang="ja-JP" altLang="en-US" sz="1200" spc="-120" dirty="0">
                  <a:solidFill>
                    <a:schemeClr val="bg1"/>
                  </a:solidFill>
                  <a:latin typeface="+mj-ea"/>
                  <a:ea typeface="+mj-ea"/>
                </a:rPr>
                <a:t>）</a:t>
              </a:r>
              <a:r>
                <a:rPr kumimoji="1" lang="en-US" altLang="ja-JP" sz="1100" spc="-120" dirty="0">
                  <a:solidFill>
                    <a:schemeClr val="bg1"/>
                  </a:solidFill>
                  <a:latin typeface="+mj-ea"/>
                  <a:ea typeface="+mj-ea"/>
                </a:rPr>
                <a:t>(</a:t>
              </a:r>
              <a:fld id="{0EE4526C-0D6F-435F-B1C3-7E3703E9C6D2}" type="slidenum">
                <a:rPr lang="en-US" altLang="ja-JP" sz="1100" spc="-120" smtClean="0">
                  <a:solidFill>
                    <a:schemeClr val="bg1"/>
                  </a:solidFill>
                  <a:latin typeface="+mj-ea"/>
                  <a:ea typeface="+mj-ea"/>
                </a:rPr>
                <a:t>17</a:t>
              </a:fld>
              <a:r>
                <a:rPr lang="en-US" altLang="ja-JP" sz="1100" spc="-120" dirty="0">
                  <a:solidFill>
                    <a:schemeClr val="bg1"/>
                  </a:solidFill>
                  <a:latin typeface="+mj-ea"/>
                  <a:ea typeface="+mj-ea"/>
                </a:rPr>
                <a:t>/17</a:t>
              </a:r>
              <a:r>
                <a:rPr kumimoji="1" lang="en-US" altLang="ja-JP" sz="1100" spc="-120" dirty="0">
                  <a:solidFill>
                    <a:schemeClr val="bg1"/>
                  </a:solidFill>
                  <a:latin typeface="+mj-ea"/>
                  <a:ea typeface="+mj-ea"/>
                </a:rPr>
                <a:t>)</a:t>
              </a:r>
              <a:endParaRPr kumimoji="1" lang="ja-JP" altLang="en-US" sz="1100" spc="-120" dirty="0">
                <a:solidFill>
                  <a:schemeClr val="bg1"/>
                </a:solidFill>
                <a:latin typeface="+mj-ea"/>
                <a:ea typeface="+mj-ea"/>
              </a:endParaRPr>
            </a:p>
          </p:txBody>
        </p:sp>
      </p:grpSp>
    </p:spTree>
    <p:extLst>
      <p:ext uri="{BB962C8B-B14F-4D97-AF65-F5344CB8AC3E}">
        <p14:creationId xmlns:p14="http://schemas.microsoft.com/office/powerpoint/2010/main" val="38167496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正方形/長方形 23"/>
          <p:cNvSpPr/>
          <p:nvPr/>
        </p:nvSpPr>
        <p:spPr>
          <a:xfrm>
            <a:off x="10281592" y="771299"/>
            <a:ext cx="4681113" cy="4881909"/>
          </a:xfrm>
          <a:prstGeom prst="rect">
            <a:avLst/>
          </a:prstGeom>
          <a:noFill/>
          <a:ln w="38100" cmpd="dbl">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▼事業を推進するために連携する関係機関について記載すること</a:t>
            </a:r>
            <a:r>
              <a:rPr kumimoji="1" lang="en-US" altLang="ja-JP" sz="1200" b="0" i="0" u="none" strike="noStrike" kern="1200" cap="none" spc="0" normalizeH="0" baseline="0" noProof="0" dirty="0">
                <a:ln>
                  <a:noFill/>
                </a:ln>
                <a:solidFill>
                  <a:srgbClr val="FF6B6B"/>
                </a:solidFill>
                <a:effectLst/>
                <a:uLnTx/>
                <a:uFillTx/>
                <a:latin typeface="メイリオ"/>
                <a:ea typeface="メイリオ"/>
                <a:cs typeface="+mn-cs"/>
              </a:rPr>
              <a:t>｡</a:t>
            </a:r>
            <a:endPar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▼各機関が果たす役割及び教育カリキュラム・プログラムの開発に当たって協力を得られる事項について、教育機関、行政機関、企業・業界団体毎に具体的に記載すること。</a:t>
            </a:r>
            <a:endParaRPr kumimoji="1" lang="en-US" altLang="ja-JP" sz="1200" b="0" i="0" u="none" strike="noStrike" kern="1200" cap="none" spc="0" normalizeH="0" baseline="0" noProof="0" dirty="0">
              <a:ln>
                <a:noFill/>
              </a:ln>
              <a:solidFill>
                <a:srgbClr val="FF6B6B"/>
              </a:solidFill>
              <a:effectLst/>
              <a:uLnTx/>
              <a:uFillTx/>
              <a:latin typeface="メイリオ"/>
              <a:ea typeface="メイリオ"/>
              <a:cs typeface="+mn-cs"/>
            </a:endParaRPr>
          </a:p>
          <a:p>
            <a:pPr>
              <a:defRPr/>
            </a:pPr>
            <a:r>
              <a:rPr lang="ja-JP" altLang="en-US" sz="1200" dirty="0">
                <a:solidFill>
                  <a:srgbClr val="FF6B6B"/>
                </a:solidFill>
                <a:latin typeface="メイリオ"/>
                <a:ea typeface="メイリオ"/>
              </a:rPr>
              <a:t>　</a:t>
            </a:r>
            <a:r>
              <a:rPr lang="ja-JP" altLang="en-US" sz="1200" dirty="0">
                <a:solidFill>
                  <a:srgbClr val="FF0000"/>
                </a:solidFill>
                <a:latin typeface="メイリオ"/>
                <a:ea typeface="メイリオ"/>
              </a:rPr>
              <a:t>専門学校が参画し、職業実践専門課程認定課程（学科）が連携機関として参画する場合、機関名に（認定課程）と付記すること。また、「役割・協力事項」には役割に応じて「実証講座実施」「プログラムの検討・開発」などと具体的に記載すること。</a:t>
            </a:r>
            <a:endParaRPr kumimoji="1" lang="ja-JP" altLang="en-US" sz="1200" b="0" i="0" u="none" strike="noStrike" kern="1200" cap="none" spc="0" normalizeH="0" baseline="0" noProof="0" dirty="0">
              <a:ln>
                <a:noFill/>
              </a:ln>
              <a:solidFill>
                <a:srgbClr val="FF0000"/>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▼各職業、業界において必要となるデジタルリテラシーやスキルを明らかにし、普及させていく観点から、複数の専修学校が参画していることが望ましい。</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▼記載する文字は、</a:t>
            </a:r>
            <a:r>
              <a:rPr kumimoji="1" lang="en-US" altLang="ja-JP" sz="1200" b="0" i="0" u="none" strike="noStrike" kern="1200" cap="none" spc="0" normalizeH="0" baseline="0" noProof="0" dirty="0">
                <a:ln>
                  <a:noFill/>
                </a:ln>
                <a:solidFill>
                  <a:srgbClr val="FF6B6B"/>
                </a:solidFill>
                <a:effectLst/>
                <a:uLnTx/>
                <a:uFillTx/>
                <a:latin typeface="メイリオ"/>
                <a:ea typeface="メイリオ"/>
                <a:cs typeface="+mn-cs"/>
              </a:rPr>
              <a:t>MS</a:t>
            </a: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ｺﾞｼｯｸ </a:t>
            </a:r>
            <a:r>
              <a:rPr kumimoji="1" lang="en-US" altLang="ja-JP" sz="1200" b="0" i="0" u="none" strike="noStrike" kern="1200" cap="none" spc="0" normalizeH="0" baseline="0" noProof="0" dirty="0">
                <a:ln>
                  <a:noFill/>
                </a:ln>
                <a:solidFill>
                  <a:srgbClr val="FF6B6B"/>
                </a:solidFill>
                <a:effectLst/>
                <a:uLnTx/>
                <a:uFillTx/>
                <a:latin typeface="メイリオ"/>
                <a:ea typeface="メイリオ"/>
                <a:cs typeface="+mn-cs"/>
              </a:rPr>
              <a:t>or </a:t>
            </a: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ﾒｲﾘｵ　１１ポイント以上とすること。（一部の文字がどうしても枠に入りきらない場合にはポイントを調整しても構わないが、極端に小さくならないようにすること）</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6B6B"/>
              </a:solidFill>
              <a:effectLst/>
              <a:uLnTx/>
              <a:uFillTx/>
              <a:latin typeface="メイリオ"/>
              <a:ea typeface="メイリオ"/>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▼「内諾」の欄には申請時点における内諾の有無を○、</a:t>
            </a:r>
            <a:r>
              <a:rPr kumimoji="1" lang="en-US" altLang="ja-JP" sz="1200" b="0" i="0" u="none" strike="noStrike" kern="1200" cap="none" spc="0" normalizeH="0" baseline="0" noProof="0" dirty="0">
                <a:ln>
                  <a:noFill/>
                </a:ln>
                <a:solidFill>
                  <a:srgbClr val="FF6B6B"/>
                </a:solidFill>
                <a:effectLst/>
                <a:uLnTx/>
                <a:uFillTx/>
                <a:latin typeface="メイリオ"/>
                <a:ea typeface="メイリオ"/>
                <a:cs typeface="+mn-cs"/>
              </a:rPr>
              <a:t>×</a:t>
            </a: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にて記載すること。</a:t>
            </a:r>
            <a:endParaRPr kumimoji="1" lang="en-US" altLang="ja-JP" sz="1200" b="0" i="0" u="none" strike="noStrike" kern="1200" cap="none" spc="0" normalizeH="0" baseline="0" noProof="0" dirty="0">
              <a:ln>
                <a:noFill/>
              </a:ln>
              <a:solidFill>
                <a:srgbClr val="FF6B6B"/>
              </a:solidFill>
              <a:effectLst/>
              <a:uLnTx/>
              <a:uFillTx/>
              <a:latin typeface="メイリオ"/>
              <a:ea typeface="メイリオ"/>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6B6B"/>
              </a:solidFill>
              <a:effectLst/>
              <a:uLnTx/>
              <a:uFillTx/>
              <a:latin typeface="メイリオ"/>
              <a:ea typeface="メイリオ"/>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a:t>
            </a:r>
            <a:r>
              <a:rPr kumimoji="1" lang="ja-JP" altLang="en-US" sz="1200" b="0" i="0" u="none" strike="noStrike" kern="1200" cap="none" spc="0" normalizeH="0" baseline="0" noProof="0" dirty="0">
                <a:ln>
                  <a:noFill/>
                </a:ln>
                <a:solidFill>
                  <a:srgbClr val="FF0000"/>
                </a:solidFill>
                <a:effectLst/>
                <a:uLnTx/>
                <a:uFillTx/>
                <a:latin typeface="メイリオ"/>
                <a:ea typeface="メイリオ"/>
                <a:cs typeface="+mn-cs"/>
              </a:rPr>
              <a:t>組織として連携する機関を記載してください。（有識者として大学教員が参画する場合は、組織間の協定等に基づき参画する場合などを除き、当該教員が所属する大学は連携機関には含まれません）</a:t>
            </a:r>
          </a:p>
          <a:p>
            <a:pPr marL="177800" marR="0" lvl="0" indent="-1778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6B6B"/>
              </a:solidFill>
              <a:effectLst/>
              <a:uLnTx/>
              <a:uFillTx/>
              <a:latin typeface="メイリオ"/>
              <a:ea typeface="メイリオ"/>
              <a:cs typeface="+mn-cs"/>
            </a:endParaRPr>
          </a:p>
        </p:txBody>
      </p:sp>
      <p:sp>
        <p:nvSpPr>
          <p:cNvPr id="32" name="正方形/長方形 31"/>
          <p:cNvSpPr/>
          <p:nvPr/>
        </p:nvSpPr>
        <p:spPr>
          <a:xfrm>
            <a:off x="5097016" y="6086351"/>
            <a:ext cx="4734294" cy="661283"/>
          </a:xfrm>
          <a:prstGeom prst="rect">
            <a:avLst/>
          </a:prstGeom>
          <a:noFill/>
          <a:ln w="38100" cmpd="dbl">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323232"/>
                </a:solidFill>
                <a:effectLst/>
                <a:uLnTx/>
                <a:uFillTx/>
                <a:latin typeface="メイリオ"/>
                <a:ea typeface="メイリオ"/>
                <a:cs typeface="+mn-cs"/>
              </a:rPr>
              <a:t>[</a:t>
            </a:r>
            <a:r>
              <a:rPr kumimoji="1" lang="ja-JP" altLang="en-US" sz="1200" b="1" i="0" u="none" strike="noStrike" kern="1200" cap="none" spc="0" normalizeH="0" baseline="0" noProof="0" dirty="0">
                <a:ln>
                  <a:noFill/>
                </a:ln>
                <a:solidFill>
                  <a:srgbClr val="323232"/>
                </a:solidFill>
                <a:effectLst/>
                <a:uLnTx/>
                <a:uFillTx/>
                <a:latin typeface="メイリオ"/>
                <a:ea typeface="メイリオ"/>
                <a:cs typeface="+mn-cs"/>
              </a:rPr>
              <a:t>小計及び合計</a:t>
            </a:r>
            <a:r>
              <a:rPr kumimoji="1" lang="en-US" altLang="ja-JP" sz="1200" b="1" i="0" u="none" strike="noStrike" kern="1200" cap="none" spc="0" normalizeH="0" baseline="0" noProof="0" dirty="0">
                <a:ln>
                  <a:noFill/>
                </a:ln>
                <a:solidFill>
                  <a:srgbClr val="323232"/>
                </a:solidFill>
                <a:effectLst/>
                <a:uLnTx/>
                <a:uFillTx/>
                <a:latin typeface="メイリオ"/>
                <a:ea typeface="メイリオ"/>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323232"/>
                </a:solidFill>
                <a:effectLst/>
                <a:uLnTx/>
                <a:uFillTx/>
                <a:latin typeface="メイリオ"/>
                <a:ea typeface="メイリオ"/>
                <a:cs typeface="+mn-cs"/>
              </a:rPr>
              <a:t>教育機関　〇〇機関／企業数　 〇〇機関／業界団体　〇〇機関／</a:t>
            </a: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323232"/>
                </a:solidFill>
                <a:effectLst/>
                <a:uLnTx/>
                <a:uFillTx/>
                <a:latin typeface="メイリオ"/>
                <a:ea typeface="メイリオ"/>
                <a:cs typeface="+mn-cs"/>
              </a:rPr>
              <a:t>行政機関　○○機関／その他　 〇〇機関</a:t>
            </a:r>
            <a:r>
              <a:rPr kumimoji="1" lang="en-US" altLang="ja-JP" sz="1200" b="0" i="0" u="none" strike="noStrike" kern="1200" cap="none" spc="0" normalizeH="0" baseline="0" noProof="0" dirty="0">
                <a:ln>
                  <a:noFill/>
                </a:ln>
                <a:solidFill>
                  <a:srgbClr val="323232"/>
                </a:solidFill>
                <a:effectLst/>
                <a:uLnTx/>
                <a:uFillTx/>
                <a:latin typeface="游ゴシック Bold"/>
                <a:ea typeface="游ゴシック Bold"/>
                <a:cs typeface="+mn-cs"/>
              </a:rPr>
              <a:t>|  </a:t>
            </a:r>
            <a:r>
              <a:rPr kumimoji="1" lang="ja-JP" altLang="en-US" sz="1200" b="0" i="0" u="sng" strike="noStrike" kern="1200" cap="none" spc="0" normalizeH="0" baseline="0" noProof="0" dirty="0">
                <a:ln>
                  <a:noFill/>
                </a:ln>
                <a:solidFill>
                  <a:srgbClr val="323232"/>
                </a:solidFill>
                <a:effectLst/>
                <a:uLnTx/>
                <a:uFillTx/>
                <a:latin typeface="游ゴシック Bold"/>
                <a:ea typeface="游ゴシック Bold"/>
                <a:cs typeface="+mn-cs"/>
              </a:rPr>
              <a:t>合　　計　〇〇機関</a:t>
            </a:r>
            <a:r>
              <a:rPr kumimoji="1" lang="ja-JP" altLang="en-US" sz="1200" b="0" i="0" u="none" strike="noStrike" kern="1200" cap="none" spc="0" normalizeH="0" baseline="0" noProof="0" dirty="0">
                <a:ln>
                  <a:noFill/>
                </a:ln>
                <a:solidFill>
                  <a:srgbClr val="323232"/>
                </a:solidFill>
                <a:effectLst/>
                <a:uLnTx/>
                <a:uFillTx/>
                <a:latin typeface="游ゴシック Bold"/>
                <a:ea typeface="游ゴシック Bold"/>
                <a:cs typeface="+mn-cs"/>
              </a:rPr>
              <a:t>　</a:t>
            </a:r>
            <a:endParaRPr kumimoji="1" lang="en-US" altLang="ja-JP" sz="1200" b="0" i="0" u="none" strike="noStrike" kern="1200" cap="none" spc="0" normalizeH="0" baseline="0" noProof="0" dirty="0">
              <a:ln>
                <a:noFill/>
              </a:ln>
              <a:solidFill>
                <a:srgbClr val="323232"/>
              </a:solidFill>
              <a:effectLst/>
              <a:uLnTx/>
              <a:uFillTx/>
              <a:latin typeface="游ゴシック Bold"/>
              <a:ea typeface="游ゴシック Bold"/>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p:txBody>
      </p:sp>
      <p:cxnSp>
        <p:nvCxnSpPr>
          <p:cNvPr id="34" name="直線矢印コネクタ 33"/>
          <p:cNvCxnSpPr>
            <a:cxnSpLocks/>
            <a:stCxn id="24" idx="1"/>
          </p:cNvCxnSpPr>
          <p:nvPr/>
        </p:nvCxnSpPr>
        <p:spPr>
          <a:xfrm flipH="1" flipV="1">
            <a:off x="9927598" y="1052736"/>
            <a:ext cx="353994" cy="2159518"/>
          </a:xfrm>
          <a:prstGeom prst="straightConnector1">
            <a:avLst/>
          </a:prstGeom>
          <a:ln w="19050" cap="flat" cmpd="sng" algn="ctr">
            <a:solidFill>
              <a:schemeClr val="accent5">
                <a:lumMod val="60000"/>
                <a:lumOff val="40000"/>
              </a:schemeClr>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graphicFrame>
        <p:nvGraphicFramePr>
          <p:cNvPr id="35" name="表 34"/>
          <p:cNvGraphicFramePr>
            <a:graphicFrameLocks noGrp="1"/>
          </p:cNvGraphicFramePr>
          <p:nvPr>
            <p:extLst>
              <p:ext uri="{D42A27DB-BD31-4B8C-83A1-F6EECF244321}">
                <p14:modId xmlns:p14="http://schemas.microsoft.com/office/powerpoint/2010/main" val="499822691"/>
              </p:ext>
            </p:extLst>
          </p:nvPr>
        </p:nvGraphicFramePr>
        <p:xfrm>
          <a:off x="36129" y="764704"/>
          <a:ext cx="4896144" cy="5976666"/>
        </p:xfrm>
        <a:graphic>
          <a:graphicData uri="http://schemas.openxmlformats.org/drawingml/2006/table">
            <a:tbl>
              <a:tblPr firstRow="1" bandRow="1">
                <a:tableStyleId>{5C22544A-7EE6-4342-B048-85BDC9FD1C3A}</a:tableStyleId>
              </a:tblPr>
              <a:tblGrid>
                <a:gridCol w="2828639">
                  <a:extLst>
                    <a:ext uri="{9D8B030D-6E8A-4147-A177-3AD203B41FA5}">
                      <a16:colId xmlns:a16="http://schemas.microsoft.com/office/drawing/2014/main" val="1108686720"/>
                    </a:ext>
                  </a:extLst>
                </a:gridCol>
                <a:gridCol w="1527505">
                  <a:extLst>
                    <a:ext uri="{9D8B030D-6E8A-4147-A177-3AD203B41FA5}">
                      <a16:colId xmlns:a16="http://schemas.microsoft.com/office/drawing/2014/main" val="403009018"/>
                    </a:ext>
                  </a:extLst>
                </a:gridCol>
                <a:gridCol w="540000">
                  <a:extLst>
                    <a:ext uri="{9D8B030D-6E8A-4147-A177-3AD203B41FA5}">
                      <a16:colId xmlns:a16="http://schemas.microsoft.com/office/drawing/2014/main" val="445501421"/>
                    </a:ext>
                  </a:extLst>
                </a:gridCol>
              </a:tblGrid>
              <a:tr h="330802">
                <a:tc>
                  <a:txBody>
                    <a:bodyPr/>
                    <a:lstStyle/>
                    <a:p>
                      <a:pPr algn="ctr"/>
                      <a:r>
                        <a:rPr kumimoji="1" lang="ja-JP" altLang="en-US" sz="1400" dirty="0"/>
                        <a:t>機関名</a:t>
                      </a:r>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solidFill>
                      <a:schemeClr val="accent1">
                        <a:lumMod val="60000"/>
                        <a:lumOff val="40000"/>
                      </a:schemeClr>
                    </a:solidFill>
                  </a:tcPr>
                </a:tc>
                <a:tc>
                  <a:txBody>
                    <a:bodyPr/>
                    <a:lstStyle/>
                    <a:p>
                      <a:pPr algn="ctr"/>
                      <a:r>
                        <a:rPr kumimoji="1" lang="ja-JP" altLang="en-US" sz="1400" dirty="0"/>
                        <a:t>役割・協力事項</a:t>
                      </a:r>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solidFill>
                      <a:schemeClr val="accent1">
                        <a:lumMod val="60000"/>
                        <a:lumOff val="40000"/>
                      </a:schemeClr>
                    </a:solidFill>
                  </a:tcPr>
                </a:tc>
                <a:tc>
                  <a:txBody>
                    <a:bodyPr/>
                    <a:lstStyle/>
                    <a:p>
                      <a:pPr algn="ctr"/>
                      <a:r>
                        <a:rPr kumimoji="1" lang="ja-JP" altLang="en-US" sz="1400" dirty="0"/>
                        <a:t>内諾</a:t>
                      </a:r>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3021474941"/>
                  </a:ext>
                </a:extLst>
              </a:tr>
              <a:tr h="403276">
                <a:tc>
                  <a:txBody>
                    <a:bodyPr/>
                    <a:lstStyle/>
                    <a:p>
                      <a:endParaRPr kumimoji="1" lang="ja-JP" altLang="en-US" sz="1100" dirty="0"/>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noFill/>
                  </a:tcPr>
                </a:tc>
                <a:extLst>
                  <a:ext uri="{0D108BD9-81ED-4DB2-BD59-A6C34878D82A}">
                    <a16:rowId xmlns:a16="http://schemas.microsoft.com/office/drawing/2014/main" val="3013352149"/>
                  </a:ext>
                </a:extLst>
              </a:tr>
              <a:tr h="403276">
                <a:tc>
                  <a:txBody>
                    <a:bodyPr/>
                    <a:lstStyle/>
                    <a:p>
                      <a:endParaRPr kumimoji="1" lang="ja-JP" altLang="en-US" sz="1100" dirty="0"/>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noFill/>
                  </a:tcPr>
                </a:tc>
                <a:extLst>
                  <a:ext uri="{0D108BD9-81ED-4DB2-BD59-A6C34878D82A}">
                    <a16:rowId xmlns:a16="http://schemas.microsoft.com/office/drawing/2014/main" val="172185759"/>
                  </a:ext>
                </a:extLst>
              </a:tr>
              <a:tr h="403276">
                <a:tc>
                  <a:txBody>
                    <a:bodyPr/>
                    <a:lstStyle/>
                    <a:p>
                      <a:endParaRPr kumimoji="1" lang="ja-JP" altLang="en-US" sz="1100" dirty="0"/>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noFill/>
                  </a:tcPr>
                </a:tc>
                <a:extLst>
                  <a:ext uri="{0D108BD9-81ED-4DB2-BD59-A6C34878D82A}">
                    <a16:rowId xmlns:a16="http://schemas.microsoft.com/office/drawing/2014/main" val="2499359402"/>
                  </a:ext>
                </a:extLst>
              </a:tr>
              <a:tr h="403276">
                <a:tc>
                  <a:txBody>
                    <a:bodyPr/>
                    <a:lstStyle/>
                    <a:p>
                      <a:endParaRPr kumimoji="1" lang="ja-JP" altLang="en-US" sz="1100" dirty="0"/>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noFill/>
                  </a:tcPr>
                </a:tc>
                <a:extLst>
                  <a:ext uri="{0D108BD9-81ED-4DB2-BD59-A6C34878D82A}">
                    <a16:rowId xmlns:a16="http://schemas.microsoft.com/office/drawing/2014/main" val="2579979420"/>
                  </a:ext>
                </a:extLst>
              </a:tr>
              <a:tr h="403276">
                <a:tc>
                  <a:txBody>
                    <a:bodyPr/>
                    <a:lstStyle/>
                    <a:p>
                      <a:endParaRPr kumimoji="1" lang="ja-JP" altLang="en-US" sz="1100" dirty="0"/>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noFill/>
                  </a:tcPr>
                </a:tc>
                <a:extLst>
                  <a:ext uri="{0D108BD9-81ED-4DB2-BD59-A6C34878D82A}">
                    <a16:rowId xmlns:a16="http://schemas.microsoft.com/office/drawing/2014/main" val="4111625514"/>
                  </a:ext>
                </a:extLst>
              </a:tr>
              <a:tr h="403276">
                <a:tc>
                  <a:txBody>
                    <a:bodyPr/>
                    <a:lstStyle/>
                    <a:p>
                      <a:endParaRPr kumimoji="1" lang="ja-JP" altLang="en-US" sz="1100" dirty="0"/>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noFill/>
                  </a:tcPr>
                </a:tc>
                <a:extLst>
                  <a:ext uri="{0D108BD9-81ED-4DB2-BD59-A6C34878D82A}">
                    <a16:rowId xmlns:a16="http://schemas.microsoft.com/office/drawing/2014/main" val="4005596838"/>
                  </a:ext>
                </a:extLst>
              </a:tr>
              <a:tr h="403276">
                <a:tc>
                  <a:txBody>
                    <a:bodyPr/>
                    <a:lstStyle/>
                    <a:p>
                      <a:endParaRPr kumimoji="1" lang="ja-JP" altLang="en-US" sz="1100" dirty="0"/>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noFill/>
                  </a:tcPr>
                </a:tc>
                <a:extLst>
                  <a:ext uri="{0D108BD9-81ED-4DB2-BD59-A6C34878D82A}">
                    <a16:rowId xmlns:a16="http://schemas.microsoft.com/office/drawing/2014/main" val="2653770502"/>
                  </a:ext>
                </a:extLst>
              </a:tr>
              <a:tr h="403276">
                <a:tc>
                  <a:txBody>
                    <a:bodyPr/>
                    <a:lstStyle/>
                    <a:p>
                      <a:endParaRPr kumimoji="1" lang="ja-JP" altLang="en-US" sz="1100" dirty="0"/>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noFill/>
                  </a:tcPr>
                </a:tc>
                <a:extLst>
                  <a:ext uri="{0D108BD9-81ED-4DB2-BD59-A6C34878D82A}">
                    <a16:rowId xmlns:a16="http://schemas.microsoft.com/office/drawing/2014/main" val="1032720607"/>
                  </a:ext>
                </a:extLst>
              </a:tr>
              <a:tr h="403276">
                <a:tc>
                  <a:txBody>
                    <a:bodyPr/>
                    <a:lstStyle/>
                    <a:p>
                      <a:endParaRPr kumimoji="1" lang="ja-JP" altLang="en-US" sz="1100" dirty="0"/>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noFill/>
                  </a:tcPr>
                </a:tc>
                <a:extLst>
                  <a:ext uri="{0D108BD9-81ED-4DB2-BD59-A6C34878D82A}">
                    <a16:rowId xmlns:a16="http://schemas.microsoft.com/office/drawing/2014/main" val="2763228868"/>
                  </a:ext>
                </a:extLst>
              </a:tr>
              <a:tr h="403276">
                <a:tc>
                  <a:txBody>
                    <a:bodyPr/>
                    <a:lstStyle/>
                    <a:p>
                      <a:endParaRPr kumimoji="1" lang="ja-JP" altLang="en-US" sz="1100" dirty="0"/>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noFill/>
                  </a:tcPr>
                </a:tc>
                <a:extLst>
                  <a:ext uri="{0D108BD9-81ED-4DB2-BD59-A6C34878D82A}">
                    <a16:rowId xmlns:a16="http://schemas.microsoft.com/office/drawing/2014/main" val="3390334163"/>
                  </a:ext>
                </a:extLst>
              </a:tr>
              <a:tr h="403276">
                <a:tc>
                  <a:txBody>
                    <a:bodyPr/>
                    <a:lstStyle/>
                    <a:p>
                      <a:endParaRPr kumimoji="1" lang="ja-JP" altLang="en-US" sz="1100" dirty="0"/>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noFill/>
                  </a:tcPr>
                </a:tc>
                <a:extLst>
                  <a:ext uri="{0D108BD9-81ED-4DB2-BD59-A6C34878D82A}">
                    <a16:rowId xmlns:a16="http://schemas.microsoft.com/office/drawing/2014/main" val="1755905969"/>
                  </a:ext>
                </a:extLst>
              </a:tr>
              <a:tr h="403276">
                <a:tc>
                  <a:txBody>
                    <a:bodyPr/>
                    <a:lstStyle/>
                    <a:p>
                      <a:endParaRPr kumimoji="1" lang="ja-JP" altLang="en-US" sz="1100" dirty="0"/>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noFill/>
                  </a:tcPr>
                </a:tc>
                <a:extLst>
                  <a:ext uri="{0D108BD9-81ED-4DB2-BD59-A6C34878D82A}">
                    <a16:rowId xmlns:a16="http://schemas.microsoft.com/office/drawing/2014/main" val="3774763531"/>
                  </a:ext>
                </a:extLst>
              </a:tr>
              <a:tr h="403276">
                <a:tc>
                  <a:txBody>
                    <a:bodyPr/>
                    <a:lstStyle/>
                    <a:p>
                      <a:endParaRPr kumimoji="1" lang="ja-JP" altLang="en-US" sz="1100" dirty="0"/>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noFill/>
                  </a:tcPr>
                </a:tc>
                <a:extLst>
                  <a:ext uri="{0D108BD9-81ED-4DB2-BD59-A6C34878D82A}">
                    <a16:rowId xmlns:a16="http://schemas.microsoft.com/office/drawing/2014/main" val="3294269077"/>
                  </a:ext>
                </a:extLst>
              </a:tr>
              <a:tr h="403276">
                <a:tc>
                  <a:txBody>
                    <a:bodyPr/>
                    <a:lstStyle/>
                    <a:p>
                      <a:endParaRPr kumimoji="1" lang="ja-JP" altLang="en-US" sz="1100" dirty="0"/>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noFill/>
                  </a:tcPr>
                </a:tc>
                <a:extLst>
                  <a:ext uri="{0D108BD9-81ED-4DB2-BD59-A6C34878D82A}">
                    <a16:rowId xmlns:a16="http://schemas.microsoft.com/office/drawing/2014/main" val="1051868760"/>
                  </a:ext>
                </a:extLst>
              </a:tr>
            </a:tbl>
          </a:graphicData>
        </a:graphic>
      </p:graphicFrame>
      <p:graphicFrame>
        <p:nvGraphicFramePr>
          <p:cNvPr id="36" name="表 35"/>
          <p:cNvGraphicFramePr>
            <a:graphicFrameLocks noGrp="1"/>
          </p:cNvGraphicFramePr>
          <p:nvPr>
            <p:extLst>
              <p:ext uri="{D42A27DB-BD31-4B8C-83A1-F6EECF244321}">
                <p14:modId xmlns:p14="http://schemas.microsoft.com/office/powerpoint/2010/main" val="3001515959"/>
              </p:ext>
            </p:extLst>
          </p:nvPr>
        </p:nvGraphicFramePr>
        <p:xfrm>
          <a:off x="4981863" y="764704"/>
          <a:ext cx="4896144" cy="5170114"/>
        </p:xfrm>
        <a:graphic>
          <a:graphicData uri="http://schemas.openxmlformats.org/drawingml/2006/table">
            <a:tbl>
              <a:tblPr firstRow="1" bandRow="1">
                <a:tableStyleId>{5C22544A-7EE6-4342-B048-85BDC9FD1C3A}</a:tableStyleId>
              </a:tblPr>
              <a:tblGrid>
                <a:gridCol w="2923465">
                  <a:extLst>
                    <a:ext uri="{9D8B030D-6E8A-4147-A177-3AD203B41FA5}">
                      <a16:colId xmlns:a16="http://schemas.microsoft.com/office/drawing/2014/main" val="1108686720"/>
                    </a:ext>
                  </a:extLst>
                </a:gridCol>
                <a:gridCol w="1432679">
                  <a:extLst>
                    <a:ext uri="{9D8B030D-6E8A-4147-A177-3AD203B41FA5}">
                      <a16:colId xmlns:a16="http://schemas.microsoft.com/office/drawing/2014/main" val="403009018"/>
                    </a:ext>
                  </a:extLst>
                </a:gridCol>
                <a:gridCol w="540000">
                  <a:extLst>
                    <a:ext uri="{9D8B030D-6E8A-4147-A177-3AD203B41FA5}">
                      <a16:colId xmlns:a16="http://schemas.microsoft.com/office/drawing/2014/main" val="445501421"/>
                    </a:ext>
                  </a:extLst>
                </a:gridCol>
              </a:tblGrid>
              <a:tr h="330802">
                <a:tc>
                  <a:txBody>
                    <a:bodyPr/>
                    <a:lstStyle/>
                    <a:p>
                      <a:pPr algn="ctr"/>
                      <a:r>
                        <a:rPr kumimoji="1" lang="ja-JP" altLang="en-US" sz="1400" dirty="0"/>
                        <a:t>機関名</a:t>
                      </a:r>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solidFill>
                      <a:schemeClr val="accent1">
                        <a:lumMod val="60000"/>
                        <a:lumOff val="40000"/>
                      </a:schemeClr>
                    </a:solidFill>
                  </a:tcPr>
                </a:tc>
                <a:tc>
                  <a:txBody>
                    <a:bodyPr/>
                    <a:lstStyle/>
                    <a:p>
                      <a:pPr algn="ctr"/>
                      <a:r>
                        <a:rPr kumimoji="1" lang="ja-JP" altLang="en-US" sz="1400" dirty="0"/>
                        <a:t>役割・協力事項</a:t>
                      </a:r>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solidFill>
                      <a:schemeClr val="accent1">
                        <a:lumMod val="60000"/>
                        <a:lumOff val="40000"/>
                      </a:schemeClr>
                    </a:solidFill>
                  </a:tcPr>
                </a:tc>
                <a:tc>
                  <a:txBody>
                    <a:bodyPr/>
                    <a:lstStyle/>
                    <a:p>
                      <a:pPr algn="ctr"/>
                      <a:r>
                        <a:rPr kumimoji="1" lang="ja-JP" altLang="en-US" sz="1400" dirty="0"/>
                        <a:t>内諾</a:t>
                      </a:r>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3021474941"/>
                  </a:ext>
                </a:extLst>
              </a:tr>
              <a:tr h="403276">
                <a:tc>
                  <a:txBody>
                    <a:bodyPr/>
                    <a:lstStyle/>
                    <a:p>
                      <a:endParaRPr kumimoji="1" lang="ja-JP" altLang="en-US" sz="1100" dirty="0"/>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noFill/>
                  </a:tcPr>
                </a:tc>
                <a:extLst>
                  <a:ext uri="{0D108BD9-81ED-4DB2-BD59-A6C34878D82A}">
                    <a16:rowId xmlns:a16="http://schemas.microsoft.com/office/drawing/2014/main" val="3013352149"/>
                  </a:ext>
                </a:extLst>
              </a:tr>
              <a:tr h="403276">
                <a:tc>
                  <a:txBody>
                    <a:bodyPr/>
                    <a:lstStyle/>
                    <a:p>
                      <a:endParaRPr kumimoji="1" lang="ja-JP" altLang="en-US" sz="1100" dirty="0"/>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noFill/>
                  </a:tcPr>
                </a:tc>
                <a:extLst>
                  <a:ext uri="{0D108BD9-81ED-4DB2-BD59-A6C34878D82A}">
                    <a16:rowId xmlns:a16="http://schemas.microsoft.com/office/drawing/2014/main" val="172185759"/>
                  </a:ext>
                </a:extLst>
              </a:tr>
              <a:tr h="403276">
                <a:tc>
                  <a:txBody>
                    <a:bodyPr/>
                    <a:lstStyle/>
                    <a:p>
                      <a:endParaRPr kumimoji="1" lang="ja-JP" altLang="en-US" sz="1100" dirty="0"/>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noFill/>
                  </a:tcPr>
                </a:tc>
                <a:extLst>
                  <a:ext uri="{0D108BD9-81ED-4DB2-BD59-A6C34878D82A}">
                    <a16:rowId xmlns:a16="http://schemas.microsoft.com/office/drawing/2014/main" val="2499359402"/>
                  </a:ext>
                </a:extLst>
              </a:tr>
              <a:tr h="403276">
                <a:tc>
                  <a:txBody>
                    <a:bodyPr/>
                    <a:lstStyle/>
                    <a:p>
                      <a:endParaRPr kumimoji="1" lang="ja-JP" altLang="en-US" sz="1100" dirty="0"/>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noFill/>
                  </a:tcPr>
                </a:tc>
                <a:extLst>
                  <a:ext uri="{0D108BD9-81ED-4DB2-BD59-A6C34878D82A}">
                    <a16:rowId xmlns:a16="http://schemas.microsoft.com/office/drawing/2014/main" val="2579979420"/>
                  </a:ext>
                </a:extLst>
              </a:tr>
              <a:tr h="403276">
                <a:tc>
                  <a:txBody>
                    <a:bodyPr/>
                    <a:lstStyle/>
                    <a:p>
                      <a:endParaRPr kumimoji="1" lang="ja-JP" altLang="en-US" sz="1100" dirty="0"/>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noFill/>
                  </a:tcPr>
                </a:tc>
                <a:extLst>
                  <a:ext uri="{0D108BD9-81ED-4DB2-BD59-A6C34878D82A}">
                    <a16:rowId xmlns:a16="http://schemas.microsoft.com/office/drawing/2014/main" val="4111625514"/>
                  </a:ext>
                </a:extLst>
              </a:tr>
              <a:tr h="403276">
                <a:tc>
                  <a:txBody>
                    <a:bodyPr/>
                    <a:lstStyle/>
                    <a:p>
                      <a:endParaRPr kumimoji="1" lang="ja-JP" altLang="en-US" sz="1100" dirty="0"/>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noFill/>
                  </a:tcPr>
                </a:tc>
                <a:extLst>
                  <a:ext uri="{0D108BD9-81ED-4DB2-BD59-A6C34878D82A}">
                    <a16:rowId xmlns:a16="http://schemas.microsoft.com/office/drawing/2014/main" val="4005596838"/>
                  </a:ext>
                </a:extLst>
              </a:tr>
              <a:tr h="403276">
                <a:tc>
                  <a:txBody>
                    <a:bodyPr/>
                    <a:lstStyle/>
                    <a:p>
                      <a:endParaRPr kumimoji="1" lang="ja-JP" altLang="en-US" sz="1100" dirty="0"/>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noFill/>
                  </a:tcPr>
                </a:tc>
                <a:extLst>
                  <a:ext uri="{0D108BD9-81ED-4DB2-BD59-A6C34878D82A}">
                    <a16:rowId xmlns:a16="http://schemas.microsoft.com/office/drawing/2014/main" val="2653770502"/>
                  </a:ext>
                </a:extLst>
              </a:tr>
              <a:tr h="403276">
                <a:tc>
                  <a:txBody>
                    <a:bodyPr/>
                    <a:lstStyle/>
                    <a:p>
                      <a:endParaRPr kumimoji="1" lang="ja-JP" altLang="en-US" sz="1100" dirty="0"/>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noFill/>
                  </a:tcPr>
                </a:tc>
                <a:extLst>
                  <a:ext uri="{0D108BD9-81ED-4DB2-BD59-A6C34878D82A}">
                    <a16:rowId xmlns:a16="http://schemas.microsoft.com/office/drawing/2014/main" val="3390334163"/>
                  </a:ext>
                </a:extLst>
              </a:tr>
              <a:tr h="403276">
                <a:tc>
                  <a:txBody>
                    <a:bodyPr/>
                    <a:lstStyle/>
                    <a:p>
                      <a:endParaRPr kumimoji="1" lang="ja-JP" altLang="en-US" sz="1100" dirty="0"/>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noFill/>
                  </a:tcPr>
                </a:tc>
                <a:extLst>
                  <a:ext uri="{0D108BD9-81ED-4DB2-BD59-A6C34878D82A}">
                    <a16:rowId xmlns:a16="http://schemas.microsoft.com/office/drawing/2014/main" val="1755905969"/>
                  </a:ext>
                </a:extLst>
              </a:tr>
              <a:tr h="403276">
                <a:tc>
                  <a:txBody>
                    <a:bodyPr/>
                    <a:lstStyle/>
                    <a:p>
                      <a:endParaRPr kumimoji="1" lang="ja-JP" altLang="en-US" sz="1100" dirty="0"/>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noFill/>
                  </a:tcPr>
                </a:tc>
                <a:extLst>
                  <a:ext uri="{0D108BD9-81ED-4DB2-BD59-A6C34878D82A}">
                    <a16:rowId xmlns:a16="http://schemas.microsoft.com/office/drawing/2014/main" val="3774763531"/>
                  </a:ext>
                </a:extLst>
              </a:tr>
              <a:tr h="403276">
                <a:tc>
                  <a:txBody>
                    <a:bodyPr/>
                    <a:lstStyle/>
                    <a:p>
                      <a:endParaRPr kumimoji="1" lang="ja-JP" altLang="en-US" sz="1100" dirty="0"/>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noFill/>
                  </a:tcPr>
                </a:tc>
                <a:extLst>
                  <a:ext uri="{0D108BD9-81ED-4DB2-BD59-A6C34878D82A}">
                    <a16:rowId xmlns:a16="http://schemas.microsoft.com/office/drawing/2014/main" val="3294269077"/>
                  </a:ext>
                </a:extLst>
              </a:tr>
              <a:tr h="403276">
                <a:tc>
                  <a:txBody>
                    <a:bodyPr/>
                    <a:lstStyle/>
                    <a:p>
                      <a:endParaRPr kumimoji="1" lang="ja-JP" altLang="en-US" sz="1100" dirty="0"/>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noFill/>
                  </a:tcPr>
                </a:tc>
                <a:extLst>
                  <a:ext uri="{0D108BD9-81ED-4DB2-BD59-A6C34878D82A}">
                    <a16:rowId xmlns:a16="http://schemas.microsoft.com/office/drawing/2014/main" val="1051868760"/>
                  </a:ext>
                </a:extLst>
              </a:tr>
            </a:tbl>
          </a:graphicData>
        </a:graphic>
      </p:graphicFrame>
      <p:sp>
        <p:nvSpPr>
          <p:cNvPr id="12" name="正方形/長方形 11">
            <a:extLst>
              <a:ext uri="{FF2B5EF4-FFF2-40B4-BE49-F238E27FC236}">
                <a16:creationId xmlns:a16="http://schemas.microsoft.com/office/drawing/2014/main" id="{A12BFBE8-E79B-4F65-9942-489C1E9BD77F}"/>
              </a:ext>
            </a:extLst>
          </p:cNvPr>
          <p:cNvSpPr/>
          <p:nvPr/>
        </p:nvSpPr>
        <p:spPr>
          <a:xfrm>
            <a:off x="10281592" y="5934818"/>
            <a:ext cx="4681113" cy="727946"/>
          </a:xfrm>
          <a:prstGeom prst="rect">
            <a:avLst/>
          </a:prstGeom>
          <a:noFill/>
          <a:ln w="38100" cmpd="dbl">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▼参画する機関数（教育機関、企業、業界団体、行政機関、その他、それぞれの小計数及び合計数）を記載する。</a:t>
            </a:r>
            <a:endParaRPr kumimoji="1" lang="en-US" altLang="ja-JP" sz="1200" b="0" i="0" u="none" strike="noStrike" kern="1200" cap="none" spc="0" normalizeH="0" baseline="0" noProof="0" dirty="0">
              <a:ln>
                <a:noFill/>
              </a:ln>
              <a:solidFill>
                <a:srgbClr val="FF6B6B"/>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　　　　　（</a:t>
            </a:r>
            <a:r>
              <a:rPr kumimoji="1" lang="en-US" altLang="ja-JP" sz="1200" b="0" i="0" u="none" strike="noStrike" kern="1200" cap="none" spc="0" normalizeH="0" baseline="0" noProof="0" dirty="0">
                <a:ln>
                  <a:noFill/>
                </a:ln>
                <a:solidFill>
                  <a:srgbClr val="FF6B6B"/>
                </a:solidFill>
                <a:effectLst/>
                <a:uLnTx/>
                <a:uFillTx/>
                <a:latin typeface="メイリオ"/>
                <a:ea typeface="メイリオ"/>
                <a:cs typeface="+mn-cs"/>
              </a:rPr>
              <a:t>MS</a:t>
            </a: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ｺﾞｼｯｸ </a:t>
            </a:r>
            <a:r>
              <a:rPr kumimoji="1" lang="en-US" altLang="ja-JP" sz="1200" b="0" i="0" u="none" strike="noStrike" kern="1200" cap="none" spc="0" normalizeH="0" baseline="0" noProof="0" dirty="0">
                <a:ln>
                  <a:noFill/>
                </a:ln>
                <a:solidFill>
                  <a:srgbClr val="FF6B6B"/>
                </a:solidFill>
                <a:effectLst/>
                <a:uLnTx/>
                <a:uFillTx/>
                <a:latin typeface="メイリオ"/>
                <a:ea typeface="メイリオ"/>
                <a:cs typeface="+mn-cs"/>
              </a:rPr>
              <a:t>or </a:t>
            </a: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ﾒｲﾘｵ　１１ポイント以上）</a:t>
            </a: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p:txBody>
      </p:sp>
      <p:cxnSp>
        <p:nvCxnSpPr>
          <p:cNvPr id="14" name="直線矢印コネクタ 13">
            <a:extLst>
              <a:ext uri="{FF2B5EF4-FFF2-40B4-BE49-F238E27FC236}">
                <a16:creationId xmlns:a16="http://schemas.microsoft.com/office/drawing/2014/main" id="{4DE173B8-59ED-4161-8A7F-0C94A787AD56}"/>
              </a:ext>
            </a:extLst>
          </p:cNvPr>
          <p:cNvCxnSpPr>
            <a:cxnSpLocks/>
            <a:stCxn id="12" idx="1"/>
          </p:cNvCxnSpPr>
          <p:nvPr/>
        </p:nvCxnSpPr>
        <p:spPr>
          <a:xfrm flipH="1">
            <a:off x="9993560" y="6298791"/>
            <a:ext cx="288032" cy="82364"/>
          </a:xfrm>
          <a:prstGeom prst="straightConnector1">
            <a:avLst/>
          </a:prstGeom>
          <a:ln w="19050" cap="flat" cmpd="sng" algn="ctr">
            <a:solidFill>
              <a:schemeClr val="accent5">
                <a:lumMod val="60000"/>
                <a:lumOff val="40000"/>
              </a:schemeClr>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17" name="正方形/長方形 16">
            <a:extLst>
              <a:ext uri="{FF2B5EF4-FFF2-40B4-BE49-F238E27FC236}">
                <a16:creationId xmlns:a16="http://schemas.microsoft.com/office/drawing/2014/main" id="{19E2FE2C-CCD6-49EA-8FA7-D5D6778306B6}"/>
              </a:ext>
            </a:extLst>
          </p:cNvPr>
          <p:cNvSpPr/>
          <p:nvPr/>
        </p:nvSpPr>
        <p:spPr>
          <a:xfrm>
            <a:off x="0" y="0"/>
            <a:ext cx="9906000" cy="26064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18" name="テキスト ボックス 17">
            <a:extLst>
              <a:ext uri="{FF2B5EF4-FFF2-40B4-BE49-F238E27FC236}">
                <a16:creationId xmlns:a16="http://schemas.microsoft.com/office/drawing/2014/main" id="{54252E67-32DF-4915-9DF7-9525BFCBE9E5}"/>
              </a:ext>
            </a:extLst>
          </p:cNvPr>
          <p:cNvSpPr txBox="1"/>
          <p:nvPr/>
        </p:nvSpPr>
        <p:spPr>
          <a:xfrm>
            <a:off x="-35732" y="-11039"/>
            <a:ext cx="9929261" cy="307777"/>
          </a:xfrm>
          <a:prstGeom prst="rect">
            <a:avLst/>
          </a:prstGeom>
          <a:noFill/>
        </p:spPr>
        <p:txBody>
          <a:bodyPr wrap="square" rtlCol="0">
            <a:spAutoFit/>
          </a:bodyPr>
          <a:lstStyle/>
          <a:p>
            <a:pPr algn="ctr"/>
            <a:r>
              <a:rPr lang="ja-JP" altLang="en-US" sz="1400" spc="-120" dirty="0">
                <a:solidFill>
                  <a:schemeClr val="bg1"/>
                </a:solidFill>
                <a:latin typeface="+mj-ea"/>
              </a:rPr>
              <a:t>令和○○年度</a:t>
            </a:r>
            <a:r>
              <a:rPr kumimoji="1" lang="ja-JP" altLang="en-US" sz="1400" spc="-120" dirty="0">
                <a:solidFill>
                  <a:schemeClr val="bg1"/>
                </a:solidFill>
                <a:latin typeface="+mj-ea"/>
                <a:ea typeface="+mj-ea"/>
              </a:rPr>
              <a:t>「専修学校による地域産業中核的人材養成事業」企画提案書</a:t>
            </a:r>
            <a:r>
              <a:rPr kumimoji="1" lang="ja-JP" altLang="en-US" sz="1200" spc="-120" dirty="0">
                <a:solidFill>
                  <a:schemeClr val="bg1"/>
                </a:solidFill>
                <a:latin typeface="+mj-ea"/>
                <a:ea typeface="+mj-ea"/>
              </a:rPr>
              <a:t>（</a:t>
            </a:r>
            <a:r>
              <a:rPr kumimoji="1" lang="ja-JP" altLang="en-US" sz="1200" spc="-160" dirty="0">
                <a:solidFill>
                  <a:schemeClr val="bg1"/>
                </a:solidFill>
                <a:latin typeface="+mj-ea"/>
                <a:ea typeface="+mj-ea"/>
              </a:rPr>
              <a:t>学びのセーフティーネット機能の充実強化</a:t>
            </a:r>
            <a:r>
              <a:rPr kumimoji="1" lang="ja-JP" altLang="en-US" sz="1200" spc="-120" dirty="0">
                <a:solidFill>
                  <a:schemeClr val="bg1"/>
                </a:solidFill>
                <a:latin typeface="+mj-ea"/>
                <a:ea typeface="+mj-ea"/>
              </a:rPr>
              <a:t>）</a:t>
            </a:r>
            <a:r>
              <a:rPr kumimoji="1" lang="en-US" altLang="ja-JP" sz="1100" spc="-120" dirty="0">
                <a:solidFill>
                  <a:schemeClr val="bg1"/>
                </a:solidFill>
                <a:latin typeface="+mj-ea"/>
                <a:ea typeface="+mj-ea"/>
              </a:rPr>
              <a:t>(</a:t>
            </a:r>
            <a:fld id="{0EE4526C-0D6F-435F-B1C3-7E3703E9C6D2}" type="slidenum">
              <a:rPr lang="en-US" altLang="ja-JP" sz="1100" spc="-120" smtClean="0">
                <a:solidFill>
                  <a:schemeClr val="bg1"/>
                </a:solidFill>
                <a:latin typeface="+mj-ea"/>
                <a:ea typeface="+mj-ea"/>
              </a:rPr>
              <a:t>2</a:t>
            </a:fld>
            <a:r>
              <a:rPr lang="en-US" altLang="ja-JP" sz="1100" spc="-120" dirty="0">
                <a:solidFill>
                  <a:schemeClr val="bg1"/>
                </a:solidFill>
                <a:latin typeface="+mj-ea"/>
                <a:ea typeface="+mj-ea"/>
              </a:rPr>
              <a:t>/17</a:t>
            </a:r>
            <a:r>
              <a:rPr kumimoji="1" lang="en-US" altLang="ja-JP" sz="1100" spc="-120" dirty="0">
                <a:solidFill>
                  <a:schemeClr val="bg1"/>
                </a:solidFill>
                <a:latin typeface="+mj-ea"/>
                <a:ea typeface="+mj-ea"/>
              </a:rPr>
              <a:t>)</a:t>
            </a:r>
            <a:endParaRPr kumimoji="1" lang="ja-JP" altLang="en-US" sz="1100" spc="-120" dirty="0">
              <a:solidFill>
                <a:schemeClr val="bg1"/>
              </a:solidFill>
              <a:latin typeface="+mj-ea"/>
              <a:ea typeface="+mj-ea"/>
            </a:endParaRPr>
          </a:p>
        </p:txBody>
      </p:sp>
      <p:sp>
        <p:nvSpPr>
          <p:cNvPr id="22" name="角丸四角形 5">
            <a:extLst>
              <a:ext uri="{FF2B5EF4-FFF2-40B4-BE49-F238E27FC236}">
                <a16:creationId xmlns:a16="http://schemas.microsoft.com/office/drawing/2014/main" id="{D96C2A0B-EEED-4D24-A66E-8D3F82AB95E0}"/>
              </a:ext>
            </a:extLst>
          </p:cNvPr>
          <p:cNvSpPr/>
          <p:nvPr/>
        </p:nvSpPr>
        <p:spPr>
          <a:xfrm>
            <a:off x="36129" y="386721"/>
            <a:ext cx="3444033" cy="288000"/>
          </a:xfrm>
          <a:prstGeom prst="roundRect">
            <a:avLst/>
          </a:prstGeom>
          <a:gradFill rotWithShape="1">
            <a:gsLst>
              <a:gs pos="0">
                <a:srgbClr val="C0504D">
                  <a:tint val="50000"/>
                  <a:satMod val="300000"/>
                </a:srgbClr>
              </a:gs>
              <a:gs pos="35000">
                <a:srgbClr val="C0504D">
                  <a:tint val="37000"/>
                  <a:satMod val="300000"/>
                </a:srgbClr>
              </a:gs>
              <a:gs pos="100000">
                <a:srgbClr val="C0504D">
                  <a:tint val="15000"/>
                  <a:satMod val="350000"/>
                </a:srgbClr>
              </a:gs>
            </a:gsLst>
            <a:lin ang="16200000" scaled="1"/>
          </a:gradFill>
          <a:ln w="9525" cap="flat" cmpd="sng" algn="ctr">
            <a:solidFill>
              <a:srgbClr val="C0504D">
                <a:shade val="95000"/>
                <a:satMod val="105000"/>
              </a:srgbClr>
            </a:solidFill>
            <a:prstDash val="solid"/>
          </a:ln>
          <a:effectLst>
            <a:outerShdw blurRad="40000" dist="20000" dir="5400000" rotWithShape="0">
              <a:srgbClr val="000000">
                <a:alpha val="38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a:ln>
                  <a:noFill/>
                </a:ln>
                <a:solidFill>
                  <a:prstClr val="white">
                    <a:lumMod val="50000"/>
                  </a:prstClr>
                </a:solidFill>
                <a:effectLst/>
                <a:uLnTx/>
                <a:uFillTx/>
                <a:latin typeface="游ゴシック Bold"/>
                <a:ea typeface="游ゴシック Bold"/>
                <a:cs typeface="+mn-cs"/>
              </a:rPr>
              <a:t>連携機関及び各機関の役割・協力事項</a:t>
            </a:r>
          </a:p>
        </p:txBody>
      </p:sp>
    </p:spTree>
    <p:extLst>
      <p:ext uri="{BB962C8B-B14F-4D97-AF65-F5344CB8AC3E}">
        <p14:creationId xmlns:p14="http://schemas.microsoft.com/office/powerpoint/2010/main" val="10406442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9" y="333797"/>
            <a:ext cx="3484501" cy="286891"/>
          </a:xfrm>
          <a:prstGeom prst="round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400" dirty="0">
                <a:solidFill>
                  <a:schemeClr val="bg1">
                    <a:lumMod val="50000"/>
                  </a:schemeClr>
                </a:solidFill>
                <a:latin typeface="+mj-ea"/>
                <a:ea typeface="+mj-ea"/>
              </a:rPr>
              <a:t>当該モデル／調査研究が必要な背景①</a:t>
            </a:r>
          </a:p>
        </p:txBody>
      </p:sp>
      <p:sp>
        <p:nvSpPr>
          <p:cNvPr id="9" name="テキスト ボックス 8"/>
          <p:cNvSpPr txBox="1"/>
          <p:nvPr/>
        </p:nvSpPr>
        <p:spPr>
          <a:xfrm>
            <a:off x="128464" y="2204864"/>
            <a:ext cx="9649072" cy="3046988"/>
          </a:xfrm>
          <a:prstGeom prst="rect">
            <a:avLst/>
          </a:prstGeom>
          <a:noFill/>
          <a:ln>
            <a:solidFill>
              <a:schemeClr val="tx2">
                <a:lumMod val="40000"/>
                <a:lumOff val="60000"/>
              </a:schemeClr>
            </a:solidFill>
            <a:prstDash val="dash"/>
          </a:ln>
        </p:spPr>
        <p:txBody>
          <a:bodyPr wrap="square" rtlCol="0">
            <a:spAutoFit/>
          </a:bodyPr>
          <a:lstStyle/>
          <a:p>
            <a:endParaRPr lang="en-US" altLang="ja-JP" sz="1200" dirty="0">
              <a:solidFill>
                <a:srgbClr val="FFC000"/>
              </a:solidFill>
              <a:latin typeface="+mn-ea"/>
            </a:endParaRPr>
          </a:p>
          <a:p>
            <a:r>
              <a:rPr lang="ja-JP" altLang="en-US" sz="1200" dirty="0">
                <a:solidFill>
                  <a:srgbClr val="FFC000"/>
                </a:solidFill>
                <a:latin typeface="+mn-ea"/>
              </a:rPr>
              <a:t>▼様式自由</a:t>
            </a:r>
            <a:endParaRPr lang="en-US" altLang="ja-JP" sz="1200" dirty="0">
              <a:solidFill>
                <a:srgbClr val="FFC000"/>
              </a:solidFill>
              <a:latin typeface="+mn-ea"/>
            </a:endParaRPr>
          </a:p>
          <a:p>
            <a:endParaRPr lang="en-US" altLang="ja-JP" sz="1200" dirty="0">
              <a:solidFill>
                <a:srgbClr val="FFC000"/>
              </a:solidFill>
              <a:latin typeface="+mn-ea"/>
            </a:endParaRPr>
          </a:p>
          <a:p>
            <a:pPr marL="92075" indent="-92075"/>
            <a:r>
              <a:rPr lang="ja-JP" altLang="en-US" sz="1200" dirty="0">
                <a:solidFill>
                  <a:srgbClr val="FFC000"/>
                </a:solidFill>
                <a:latin typeface="+mn-ea"/>
              </a:rPr>
              <a:t>▼高等専修学校の現状（多様な背景を持つ生徒の受入状況、教員の対応状況　等）や課題を踏まえて、当該取組を行う必要があることを記載すること。</a:t>
            </a:r>
            <a:endParaRPr lang="en-US" altLang="ja-JP" sz="1200" dirty="0">
              <a:solidFill>
                <a:srgbClr val="FFC000"/>
              </a:solidFill>
              <a:latin typeface="+mn-ea"/>
            </a:endParaRPr>
          </a:p>
          <a:p>
            <a:pPr marL="182563" indent="-90488"/>
            <a:r>
              <a:rPr lang="ja-JP" altLang="en-US" sz="1200" dirty="0">
                <a:solidFill>
                  <a:srgbClr val="FFC000"/>
                </a:solidFill>
                <a:latin typeface="+mn-ea"/>
              </a:rPr>
              <a:t>（現状や課題を明確に示すとともに、提案する取組がどのように課題の解決に資するのか示すこと）</a:t>
            </a:r>
            <a:endParaRPr lang="en-US" altLang="ja-JP" sz="1200" dirty="0">
              <a:solidFill>
                <a:srgbClr val="FFC000"/>
              </a:solidFill>
              <a:latin typeface="+mn-ea"/>
            </a:endParaRPr>
          </a:p>
          <a:p>
            <a:endParaRPr lang="en-US" altLang="ja-JP" sz="1200" dirty="0">
              <a:solidFill>
                <a:srgbClr val="FFC000"/>
              </a:solidFill>
              <a:latin typeface="+mn-ea"/>
            </a:endParaRPr>
          </a:p>
          <a:p>
            <a:pPr marL="92075" indent="-92075"/>
            <a:r>
              <a:rPr lang="ja-JP" altLang="en-US" sz="1200" dirty="0">
                <a:solidFill>
                  <a:srgbClr val="FFC000"/>
                </a:solidFill>
                <a:latin typeface="+mn-ea"/>
              </a:rPr>
              <a:t>▼記載する文字は、</a:t>
            </a:r>
            <a:r>
              <a:rPr lang="en-US" altLang="ja-JP" sz="1200" dirty="0">
                <a:solidFill>
                  <a:srgbClr val="FFC000"/>
                </a:solidFill>
                <a:latin typeface="+mn-ea"/>
              </a:rPr>
              <a:t>MS</a:t>
            </a:r>
            <a:r>
              <a:rPr lang="ja-JP" altLang="en-US" sz="1200" dirty="0">
                <a:solidFill>
                  <a:srgbClr val="FFC000"/>
                </a:solidFill>
                <a:latin typeface="+mn-ea"/>
              </a:rPr>
              <a:t>ｺﾞｼｯｸ </a:t>
            </a:r>
            <a:r>
              <a:rPr lang="en-US" altLang="ja-JP" sz="1200" dirty="0">
                <a:solidFill>
                  <a:srgbClr val="FFC000"/>
                </a:solidFill>
                <a:latin typeface="+mn-ea"/>
              </a:rPr>
              <a:t>or </a:t>
            </a:r>
            <a:r>
              <a:rPr lang="ja-JP" altLang="en-US" sz="1200" dirty="0">
                <a:solidFill>
                  <a:srgbClr val="FFC000"/>
                </a:solidFill>
                <a:latin typeface="+mn-ea"/>
              </a:rPr>
              <a:t>ﾒｲﾘｵ　１１ポイント以上とすること。（一部の文字がどうしても枠に入りきらない場合にはポイントを調整しても構わないが、極端に小さくならないようにすること）</a:t>
            </a:r>
            <a:endParaRPr lang="en-US" altLang="ja-JP" sz="1200" dirty="0">
              <a:solidFill>
                <a:srgbClr val="FFC000"/>
              </a:solidFill>
              <a:latin typeface="+mn-ea"/>
            </a:endParaRPr>
          </a:p>
          <a:p>
            <a:pPr marL="92075" indent="-92075"/>
            <a:endParaRPr lang="en-US" altLang="ja-JP" sz="1200" dirty="0">
              <a:solidFill>
                <a:srgbClr val="FFC000"/>
              </a:solidFill>
              <a:latin typeface="+mn-ea"/>
            </a:endParaRPr>
          </a:p>
          <a:p>
            <a:pPr marL="92075" indent="-92075"/>
            <a:endParaRPr lang="en-US" altLang="ja-JP" sz="1200" dirty="0">
              <a:solidFill>
                <a:srgbClr val="FFC000"/>
              </a:solidFill>
              <a:latin typeface="+mn-ea"/>
            </a:endParaRPr>
          </a:p>
          <a:p>
            <a:r>
              <a:rPr lang="en-US" altLang="ja-JP" sz="1200" b="1" dirty="0">
                <a:solidFill>
                  <a:srgbClr val="FFC000"/>
                </a:solidFill>
                <a:latin typeface="+mn-ea"/>
              </a:rPr>
              <a:t>※</a:t>
            </a:r>
            <a:r>
              <a:rPr lang="ja-JP" altLang="en-US" sz="1200" b="1" dirty="0">
                <a:solidFill>
                  <a:srgbClr val="FFC000"/>
                </a:solidFill>
                <a:latin typeface="+mn-ea"/>
              </a:rPr>
              <a:t>企画提案を行う事業メニュー（「高等専修学校と外部とのネットワーク化の推進及び卒業後の「自立」につながる効果的な教育実践の推進」または「高等専修学校の機能高度化に関する調査研究」）に応じて見出しを修正（「モデル」あるいは「調査研究」のいずれか一方のみを残す）し、必要な内容を記載すること。</a:t>
            </a:r>
            <a:endParaRPr lang="en-US" altLang="ja-JP" sz="1200" b="1" dirty="0">
              <a:solidFill>
                <a:srgbClr val="FFC000"/>
              </a:solidFill>
              <a:latin typeface="+mn-ea"/>
            </a:endParaRPr>
          </a:p>
          <a:p>
            <a:pPr marL="92075" indent="-92075"/>
            <a:endParaRPr lang="en-US" altLang="ja-JP" sz="1200" dirty="0">
              <a:solidFill>
                <a:srgbClr val="FFC000"/>
              </a:solidFill>
              <a:latin typeface="+mn-ea"/>
            </a:endParaRPr>
          </a:p>
          <a:p>
            <a:endParaRPr lang="ja-JP" altLang="en-US" sz="1200" dirty="0">
              <a:solidFill>
                <a:srgbClr val="FFC000"/>
              </a:solidFill>
              <a:latin typeface="+mn-ea"/>
            </a:endParaRPr>
          </a:p>
        </p:txBody>
      </p:sp>
      <p:sp>
        <p:nvSpPr>
          <p:cNvPr id="8" name="テキスト ボックス 7"/>
          <p:cNvSpPr txBox="1"/>
          <p:nvPr/>
        </p:nvSpPr>
        <p:spPr>
          <a:xfrm>
            <a:off x="-119717" y="951110"/>
            <a:ext cx="9929261" cy="307777"/>
          </a:xfrm>
          <a:prstGeom prst="rect">
            <a:avLst/>
          </a:prstGeom>
          <a:noFill/>
        </p:spPr>
        <p:txBody>
          <a:bodyPr wrap="square" rtlCol="0">
            <a:spAutoFit/>
          </a:bodyPr>
          <a:lstStyle/>
          <a:p>
            <a:pPr algn="ctr"/>
            <a:r>
              <a:rPr lang="ja-JP" altLang="en-US" sz="1400" spc="-120" dirty="0">
                <a:solidFill>
                  <a:schemeClr val="bg1"/>
                </a:solidFill>
                <a:latin typeface="+mj-ea"/>
              </a:rPr>
              <a:t>令和○○年度</a:t>
            </a:r>
            <a:r>
              <a:rPr kumimoji="1" lang="ja-JP" altLang="en-US" sz="1400" spc="-120" dirty="0">
                <a:solidFill>
                  <a:schemeClr val="bg1"/>
                </a:solidFill>
                <a:latin typeface="+mj-ea"/>
                <a:ea typeface="+mj-ea"/>
              </a:rPr>
              <a:t>「専修学校による地域産業中核的人材養成事業」企画提案書</a:t>
            </a:r>
            <a:r>
              <a:rPr kumimoji="1" lang="ja-JP" altLang="en-US" sz="1200" spc="-120" dirty="0">
                <a:solidFill>
                  <a:schemeClr val="bg1"/>
                </a:solidFill>
                <a:latin typeface="+mj-ea"/>
                <a:ea typeface="+mj-ea"/>
              </a:rPr>
              <a:t>（</a:t>
            </a:r>
            <a:r>
              <a:rPr kumimoji="1" lang="ja-JP" altLang="en-US" sz="1200" spc="-160" dirty="0">
                <a:solidFill>
                  <a:schemeClr val="bg1"/>
                </a:solidFill>
                <a:latin typeface="+mj-ea"/>
                <a:ea typeface="+mj-ea"/>
              </a:rPr>
              <a:t>学びのセーフティーネット機能の充実強化</a:t>
            </a:r>
            <a:r>
              <a:rPr kumimoji="1" lang="ja-JP" altLang="en-US" sz="1200" spc="-120" dirty="0">
                <a:solidFill>
                  <a:schemeClr val="bg1"/>
                </a:solidFill>
                <a:latin typeface="+mj-ea"/>
                <a:ea typeface="+mj-ea"/>
              </a:rPr>
              <a:t>）</a:t>
            </a:r>
            <a:r>
              <a:rPr kumimoji="1" lang="en-US" altLang="ja-JP" sz="1100" spc="-120" dirty="0">
                <a:solidFill>
                  <a:schemeClr val="bg1"/>
                </a:solidFill>
                <a:latin typeface="+mj-ea"/>
                <a:ea typeface="+mj-ea"/>
              </a:rPr>
              <a:t>(</a:t>
            </a:r>
            <a:fld id="{0EE4526C-0D6F-435F-B1C3-7E3703E9C6D2}" type="slidenum">
              <a:rPr lang="en-US" altLang="ja-JP" sz="1100" spc="-120" smtClean="0">
                <a:solidFill>
                  <a:schemeClr val="bg1"/>
                </a:solidFill>
                <a:latin typeface="+mj-ea"/>
                <a:ea typeface="+mj-ea"/>
              </a:rPr>
              <a:t>3</a:t>
            </a:fld>
            <a:r>
              <a:rPr lang="en-US" altLang="ja-JP" sz="1100" spc="-120" dirty="0">
                <a:solidFill>
                  <a:schemeClr val="bg1"/>
                </a:solidFill>
                <a:latin typeface="+mj-ea"/>
                <a:ea typeface="+mj-ea"/>
              </a:rPr>
              <a:t>/16</a:t>
            </a:r>
            <a:r>
              <a:rPr kumimoji="1" lang="en-US" altLang="ja-JP" sz="1100" spc="-120" dirty="0">
                <a:solidFill>
                  <a:schemeClr val="bg1"/>
                </a:solidFill>
                <a:latin typeface="+mj-ea"/>
                <a:ea typeface="+mj-ea"/>
              </a:rPr>
              <a:t>)</a:t>
            </a:r>
            <a:endParaRPr kumimoji="1" lang="ja-JP" altLang="en-US" sz="1100" spc="-120" dirty="0">
              <a:solidFill>
                <a:schemeClr val="bg1"/>
              </a:solidFill>
              <a:latin typeface="+mj-ea"/>
              <a:ea typeface="+mj-ea"/>
            </a:endParaRPr>
          </a:p>
        </p:txBody>
      </p:sp>
      <p:grpSp>
        <p:nvGrpSpPr>
          <p:cNvPr id="7" name="グループ化 6">
            <a:extLst>
              <a:ext uri="{FF2B5EF4-FFF2-40B4-BE49-F238E27FC236}">
                <a16:creationId xmlns:a16="http://schemas.microsoft.com/office/drawing/2014/main" id="{A3C32F78-7FFE-4701-9AB2-1909E52D2604}"/>
              </a:ext>
            </a:extLst>
          </p:cNvPr>
          <p:cNvGrpSpPr/>
          <p:nvPr/>
        </p:nvGrpSpPr>
        <p:grpSpPr>
          <a:xfrm>
            <a:off x="0" y="-6807"/>
            <a:ext cx="9906000" cy="307777"/>
            <a:chOff x="0" y="-6807"/>
            <a:chExt cx="9906000" cy="307777"/>
          </a:xfrm>
        </p:grpSpPr>
        <p:sp>
          <p:nvSpPr>
            <p:cNvPr id="10" name="正方形/長方形 9">
              <a:extLst>
                <a:ext uri="{FF2B5EF4-FFF2-40B4-BE49-F238E27FC236}">
                  <a16:creationId xmlns:a16="http://schemas.microsoft.com/office/drawing/2014/main" id="{E7420CF0-5831-411B-B0D8-8907825B5664}"/>
                </a:ext>
              </a:extLst>
            </p:cNvPr>
            <p:cNvSpPr/>
            <p:nvPr/>
          </p:nvSpPr>
          <p:spPr>
            <a:xfrm>
              <a:off x="0" y="0"/>
              <a:ext cx="9906000" cy="26064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dirty="0">
                <a:solidFill>
                  <a:prstClr val="white"/>
                </a:solidFill>
              </a:endParaRPr>
            </a:p>
          </p:txBody>
        </p:sp>
        <p:sp>
          <p:nvSpPr>
            <p:cNvPr id="11" name="テキスト ボックス 10">
              <a:extLst>
                <a:ext uri="{FF2B5EF4-FFF2-40B4-BE49-F238E27FC236}">
                  <a16:creationId xmlns:a16="http://schemas.microsoft.com/office/drawing/2014/main" id="{20AF18AF-4CBF-4825-9B52-2757E9152A3F}"/>
                </a:ext>
              </a:extLst>
            </p:cNvPr>
            <p:cNvSpPr txBox="1"/>
            <p:nvPr/>
          </p:nvSpPr>
          <p:spPr>
            <a:xfrm>
              <a:off x="0" y="-6807"/>
              <a:ext cx="9905999" cy="307777"/>
            </a:xfrm>
            <a:prstGeom prst="rect">
              <a:avLst/>
            </a:prstGeom>
            <a:noFill/>
          </p:spPr>
          <p:txBody>
            <a:bodyPr wrap="square" rtlCol="0">
              <a:spAutoFit/>
            </a:bodyPr>
            <a:lstStyle/>
            <a:p>
              <a:pPr algn="ctr"/>
              <a:r>
                <a:rPr lang="ja-JP" altLang="en-US" sz="1400" spc="-120" dirty="0">
                  <a:solidFill>
                    <a:schemeClr val="bg1"/>
                  </a:solidFill>
                  <a:latin typeface="+mj-ea"/>
                </a:rPr>
                <a:t>令和○○年度</a:t>
              </a:r>
              <a:r>
                <a:rPr kumimoji="1" lang="ja-JP" altLang="en-US" sz="1400" spc="-120" dirty="0">
                  <a:solidFill>
                    <a:schemeClr val="bg1"/>
                  </a:solidFill>
                  <a:latin typeface="+mj-ea"/>
                  <a:ea typeface="+mj-ea"/>
                </a:rPr>
                <a:t>「専修学校による地域産業中核的人材養成事業」企画提案書</a:t>
              </a:r>
              <a:r>
                <a:rPr kumimoji="1" lang="ja-JP" altLang="en-US" sz="1200" spc="-120" dirty="0">
                  <a:solidFill>
                    <a:schemeClr val="bg1"/>
                  </a:solidFill>
                  <a:latin typeface="+mj-ea"/>
                  <a:ea typeface="+mj-ea"/>
                </a:rPr>
                <a:t>（</a:t>
              </a:r>
              <a:r>
                <a:rPr kumimoji="1" lang="ja-JP" altLang="en-US" sz="1200" spc="-160" dirty="0">
                  <a:solidFill>
                    <a:schemeClr val="bg1"/>
                  </a:solidFill>
                  <a:latin typeface="+mj-ea"/>
                  <a:ea typeface="+mj-ea"/>
                </a:rPr>
                <a:t>学びのセーフティーネット機能の充実強化</a:t>
              </a:r>
              <a:r>
                <a:rPr kumimoji="1" lang="ja-JP" altLang="en-US" sz="1200" spc="-120" dirty="0">
                  <a:solidFill>
                    <a:schemeClr val="bg1"/>
                  </a:solidFill>
                  <a:latin typeface="+mj-ea"/>
                  <a:ea typeface="+mj-ea"/>
                </a:rPr>
                <a:t>）</a:t>
              </a:r>
              <a:r>
                <a:rPr kumimoji="1" lang="en-US" altLang="ja-JP" sz="1100" spc="-120" dirty="0">
                  <a:solidFill>
                    <a:schemeClr val="bg1"/>
                  </a:solidFill>
                  <a:latin typeface="+mj-ea"/>
                  <a:ea typeface="+mj-ea"/>
                </a:rPr>
                <a:t>(</a:t>
              </a:r>
              <a:fld id="{0EE4526C-0D6F-435F-B1C3-7E3703E9C6D2}" type="slidenum">
                <a:rPr lang="en-US" altLang="ja-JP" sz="1100" spc="-120" smtClean="0">
                  <a:solidFill>
                    <a:schemeClr val="bg1"/>
                  </a:solidFill>
                  <a:latin typeface="+mj-ea"/>
                  <a:ea typeface="+mj-ea"/>
                </a:rPr>
                <a:t>3</a:t>
              </a:fld>
              <a:r>
                <a:rPr lang="en-US" altLang="ja-JP" sz="1100" spc="-120" dirty="0">
                  <a:solidFill>
                    <a:schemeClr val="bg1"/>
                  </a:solidFill>
                  <a:latin typeface="+mj-ea"/>
                  <a:ea typeface="+mj-ea"/>
                </a:rPr>
                <a:t>/17</a:t>
              </a:r>
              <a:r>
                <a:rPr kumimoji="1" lang="en-US" altLang="ja-JP" sz="1100" spc="-120" dirty="0">
                  <a:solidFill>
                    <a:schemeClr val="bg1"/>
                  </a:solidFill>
                  <a:latin typeface="+mj-ea"/>
                  <a:ea typeface="+mj-ea"/>
                </a:rPr>
                <a:t>)</a:t>
              </a:r>
              <a:endParaRPr kumimoji="1" lang="ja-JP" altLang="en-US" sz="1100" spc="-120" dirty="0">
                <a:solidFill>
                  <a:schemeClr val="bg1"/>
                </a:solidFill>
                <a:latin typeface="+mj-ea"/>
                <a:ea typeface="+mj-ea"/>
              </a:endParaRPr>
            </a:p>
          </p:txBody>
        </p:sp>
      </p:grpSp>
    </p:spTree>
    <p:extLst>
      <p:ext uri="{BB962C8B-B14F-4D97-AF65-F5344CB8AC3E}">
        <p14:creationId xmlns:p14="http://schemas.microsoft.com/office/powerpoint/2010/main" val="3921754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9" y="333797"/>
            <a:ext cx="3556509" cy="286891"/>
          </a:xfrm>
          <a:prstGeom prst="round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400" dirty="0">
                <a:solidFill>
                  <a:schemeClr val="bg1">
                    <a:lumMod val="50000"/>
                  </a:schemeClr>
                </a:solidFill>
                <a:latin typeface="+mj-ea"/>
                <a:ea typeface="+mj-ea"/>
              </a:rPr>
              <a:t>当該モデル／調査研究が必要な背景②</a:t>
            </a:r>
          </a:p>
        </p:txBody>
      </p:sp>
      <p:grpSp>
        <p:nvGrpSpPr>
          <p:cNvPr id="9" name="グループ化 8">
            <a:extLst>
              <a:ext uri="{FF2B5EF4-FFF2-40B4-BE49-F238E27FC236}">
                <a16:creationId xmlns:a16="http://schemas.microsoft.com/office/drawing/2014/main" id="{80C3D9C9-5CD0-4946-8E52-0265090754E0}"/>
              </a:ext>
            </a:extLst>
          </p:cNvPr>
          <p:cNvGrpSpPr/>
          <p:nvPr/>
        </p:nvGrpSpPr>
        <p:grpSpPr>
          <a:xfrm>
            <a:off x="0" y="-6807"/>
            <a:ext cx="9906000" cy="307777"/>
            <a:chOff x="0" y="-6807"/>
            <a:chExt cx="9906000" cy="307777"/>
          </a:xfrm>
        </p:grpSpPr>
        <p:sp>
          <p:nvSpPr>
            <p:cNvPr id="10" name="正方形/長方形 9">
              <a:extLst>
                <a:ext uri="{FF2B5EF4-FFF2-40B4-BE49-F238E27FC236}">
                  <a16:creationId xmlns:a16="http://schemas.microsoft.com/office/drawing/2014/main" id="{823DF879-D0BB-4D74-8670-2418EDDBF9F6}"/>
                </a:ext>
              </a:extLst>
            </p:cNvPr>
            <p:cNvSpPr/>
            <p:nvPr/>
          </p:nvSpPr>
          <p:spPr>
            <a:xfrm>
              <a:off x="0" y="0"/>
              <a:ext cx="9906000" cy="26064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dirty="0">
                <a:solidFill>
                  <a:prstClr val="white"/>
                </a:solidFill>
              </a:endParaRPr>
            </a:p>
          </p:txBody>
        </p:sp>
        <p:sp>
          <p:nvSpPr>
            <p:cNvPr id="11" name="テキスト ボックス 10">
              <a:extLst>
                <a:ext uri="{FF2B5EF4-FFF2-40B4-BE49-F238E27FC236}">
                  <a16:creationId xmlns:a16="http://schemas.microsoft.com/office/drawing/2014/main" id="{79D27709-B1B5-4B6C-9897-846508E5B2E4}"/>
                </a:ext>
              </a:extLst>
            </p:cNvPr>
            <p:cNvSpPr txBox="1"/>
            <p:nvPr/>
          </p:nvSpPr>
          <p:spPr>
            <a:xfrm>
              <a:off x="0" y="-6807"/>
              <a:ext cx="9905999" cy="307777"/>
            </a:xfrm>
            <a:prstGeom prst="rect">
              <a:avLst/>
            </a:prstGeom>
            <a:noFill/>
          </p:spPr>
          <p:txBody>
            <a:bodyPr wrap="square" rtlCol="0">
              <a:spAutoFit/>
            </a:bodyPr>
            <a:lstStyle/>
            <a:p>
              <a:pPr algn="ctr"/>
              <a:r>
                <a:rPr lang="ja-JP" altLang="en-US" sz="1400" spc="-120" dirty="0">
                  <a:solidFill>
                    <a:schemeClr val="bg1"/>
                  </a:solidFill>
                  <a:latin typeface="+mj-ea"/>
                </a:rPr>
                <a:t>令和○○年度</a:t>
              </a:r>
              <a:r>
                <a:rPr kumimoji="1" lang="ja-JP" altLang="en-US" sz="1400" spc="-120" dirty="0">
                  <a:solidFill>
                    <a:schemeClr val="bg1"/>
                  </a:solidFill>
                  <a:latin typeface="+mj-ea"/>
                  <a:ea typeface="+mj-ea"/>
                </a:rPr>
                <a:t>「専修学校による地域産業中核的人材養成事業」企画提案書</a:t>
              </a:r>
              <a:r>
                <a:rPr kumimoji="1" lang="ja-JP" altLang="en-US" sz="1200" spc="-120" dirty="0">
                  <a:solidFill>
                    <a:schemeClr val="bg1"/>
                  </a:solidFill>
                  <a:latin typeface="+mj-ea"/>
                  <a:ea typeface="+mj-ea"/>
                </a:rPr>
                <a:t>（</a:t>
              </a:r>
              <a:r>
                <a:rPr kumimoji="1" lang="ja-JP" altLang="en-US" sz="1200" spc="-160" dirty="0">
                  <a:solidFill>
                    <a:schemeClr val="bg1"/>
                  </a:solidFill>
                  <a:latin typeface="+mj-ea"/>
                  <a:ea typeface="+mj-ea"/>
                </a:rPr>
                <a:t>学びのセーフティーネット機能の充実強化</a:t>
              </a:r>
              <a:r>
                <a:rPr kumimoji="1" lang="ja-JP" altLang="en-US" sz="1200" spc="-120" dirty="0">
                  <a:solidFill>
                    <a:schemeClr val="bg1"/>
                  </a:solidFill>
                  <a:latin typeface="+mj-ea"/>
                  <a:ea typeface="+mj-ea"/>
                </a:rPr>
                <a:t>）</a:t>
              </a:r>
              <a:r>
                <a:rPr kumimoji="1" lang="en-US" altLang="ja-JP" sz="1100" spc="-120" dirty="0">
                  <a:solidFill>
                    <a:schemeClr val="bg1"/>
                  </a:solidFill>
                  <a:latin typeface="+mj-ea"/>
                  <a:ea typeface="+mj-ea"/>
                </a:rPr>
                <a:t>(</a:t>
              </a:r>
              <a:fld id="{0EE4526C-0D6F-435F-B1C3-7E3703E9C6D2}" type="slidenum">
                <a:rPr lang="en-US" altLang="ja-JP" sz="1100" spc="-120" smtClean="0">
                  <a:solidFill>
                    <a:schemeClr val="bg1"/>
                  </a:solidFill>
                  <a:latin typeface="+mj-ea"/>
                  <a:ea typeface="+mj-ea"/>
                </a:rPr>
                <a:t>4</a:t>
              </a:fld>
              <a:r>
                <a:rPr lang="en-US" altLang="ja-JP" sz="1100" spc="-120" dirty="0">
                  <a:solidFill>
                    <a:schemeClr val="bg1"/>
                  </a:solidFill>
                  <a:latin typeface="+mj-ea"/>
                  <a:ea typeface="+mj-ea"/>
                </a:rPr>
                <a:t>/17</a:t>
              </a:r>
              <a:r>
                <a:rPr kumimoji="1" lang="en-US" altLang="ja-JP" sz="1100" spc="-120" dirty="0">
                  <a:solidFill>
                    <a:schemeClr val="bg1"/>
                  </a:solidFill>
                  <a:latin typeface="+mj-ea"/>
                  <a:ea typeface="+mj-ea"/>
                </a:rPr>
                <a:t>)</a:t>
              </a:r>
              <a:endParaRPr kumimoji="1" lang="ja-JP" altLang="en-US" sz="1100" spc="-120" dirty="0">
                <a:solidFill>
                  <a:schemeClr val="bg1"/>
                </a:solidFill>
                <a:latin typeface="+mj-ea"/>
                <a:ea typeface="+mj-ea"/>
              </a:endParaRPr>
            </a:p>
          </p:txBody>
        </p:sp>
      </p:grpSp>
      <p:sp>
        <p:nvSpPr>
          <p:cNvPr id="2" name="テキスト ボックス 1">
            <a:extLst>
              <a:ext uri="{FF2B5EF4-FFF2-40B4-BE49-F238E27FC236}">
                <a16:creationId xmlns:a16="http://schemas.microsoft.com/office/drawing/2014/main" id="{E5A4EB05-6B28-FFFF-2655-EF259EAE41F6}"/>
              </a:ext>
            </a:extLst>
          </p:cNvPr>
          <p:cNvSpPr txBox="1"/>
          <p:nvPr/>
        </p:nvSpPr>
        <p:spPr>
          <a:xfrm>
            <a:off x="128464" y="2204864"/>
            <a:ext cx="9649072" cy="3046988"/>
          </a:xfrm>
          <a:prstGeom prst="rect">
            <a:avLst/>
          </a:prstGeom>
          <a:noFill/>
          <a:ln>
            <a:solidFill>
              <a:schemeClr val="tx2">
                <a:lumMod val="40000"/>
                <a:lumOff val="60000"/>
              </a:schemeClr>
            </a:solidFill>
            <a:prstDash val="dash"/>
          </a:ln>
        </p:spPr>
        <p:txBody>
          <a:bodyPr wrap="square" rtlCol="0">
            <a:spAutoFit/>
          </a:bodyPr>
          <a:lstStyle/>
          <a:p>
            <a:endParaRPr lang="en-US" altLang="ja-JP" sz="1200" dirty="0">
              <a:solidFill>
                <a:srgbClr val="FFC000"/>
              </a:solidFill>
              <a:latin typeface="+mn-ea"/>
            </a:endParaRPr>
          </a:p>
          <a:p>
            <a:r>
              <a:rPr lang="ja-JP" altLang="en-US" sz="1200" dirty="0">
                <a:solidFill>
                  <a:srgbClr val="FFC000"/>
                </a:solidFill>
                <a:latin typeface="+mn-ea"/>
              </a:rPr>
              <a:t>▼様式自由</a:t>
            </a:r>
            <a:endParaRPr lang="en-US" altLang="ja-JP" sz="1200" dirty="0">
              <a:solidFill>
                <a:srgbClr val="FFC000"/>
              </a:solidFill>
              <a:latin typeface="+mn-ea"/>
            </a:endParaRPr>
          </a:p>
          <a:p>
            <a:endParaRPr lang="en-US" altLang="ja-JP" sz="1200" dirty="0">
              <a:solidFill>
                <a:srgbClr val="FFC000"/>
              </a:solidFill>
              <a:latin typeface="+mn-ea"/>
            </a:endParaRPr>
          </a:p>
          <a:p>
            <a:pPr marL="92075" indent="-92075"/>
            <a:r>
              <a:rPr lang="ja-JP" altLang="en-US" sz="1200" dirty="0">
                <a:solidFill>
                  <a:srgbClr val="FFC000"/>
                </a:solidFill>
                <a:latin typeface="+mn-ea"/>
              </a:rPr>
              <a:t>▼高等専修学校の現状（多様な背景を持つ生徒の受入状況、教員の対応状況　等）や課題を踏まえて、当該取組を行う必要があることを記載すること。</a:t>
            </a:r>
            <a:endParaRPr lang="en-US" altLang="ja-JP" sz="1200" dirty="0">
              <a:solidFill>
                <a:srgbClr val="FFC000"/>
              </a:solidFill>
              <a:latin typeface="+mn-ea"/>
            </a:endParaRPr>
          </a:p>
          <a:p>
            <a:pPr marL="182563" indent="-90488"/>
            <a:r>
              <a:rPr lang="ja-JP" altLang="en-US" sz="1200" dirty="0">
                <a:solidFill>
                  <a:srgbClr val="FFC000"/>
                </a:solidFill>
                <a:latin typeface="+mn-ea"/>
              </a:rPr>
              <a:t>（現状や課題を明確に示すとともに、提案する取組がどのように課題の解決に資するのか示すこと）</a:t>
            </a:r>
            <a:endParaRPr lang="en-US" altLang="ja-JP" sz="1200" dirty="0">
              <a:solidFill>
                <a:srgbClr val="FFC000"/>
              </a:solidFill>
              <a:latin typeface="+mn-ea"/>
            </a:endParaRPr>
          </a:p>
          <a:p>
            <a:endParaRPr lang="en-US" altLang="ja-JP" sz="1200" dirty="0">
              <a:solidFill>
                <a:srgbClr val="FFC000"/>
              </a:solidFill>
              <a:latin typeface="+mn-ea"/>
            </a:endParaRPr>
          </a:p>
          <a:p>
            <a:pPr marL="92075" indent="-92075"/>
            <a:r>
              <a:rPr lang="ja-JP" altLang="en-US" sz="1200" dirty="0">
                <a:solidFill>
                  <a:srgbClr val="FFC000"/>
                </a:solidFill>
                <a:latin typeface="+mn-ea"/>
              </a:rPr>
              <a:t>▼記載する文字は、</a:t>
            </a:r>
            <a:r>
              <a:rPr lang="en-US" altLang="ja-JP" sz="1200" dirty="0">
                <a:solidFill>
                  <a:srgbClr val="FFC000"/>
                </a:solidFill>
                <a:latin typeface="+mn-ea"/>
              </a:rPr>
              <a:t>MS</a:t>
            </a:r>
            <a:r>
              <a:rPr lang="ja-JP" altLang="en-US" sz="1200" dirty="0">
                <a:solidFill>
                  <a:srgbClr val="FFC000"/>
                </a:solidFill>
                <a:latin typeface="+mn-ea"/>
              </a:rPr>
              <a:t>ｺﾞｼｯｸ </a:t>
            </a:r>
            <a:r>
              <a:rPr lang="en-US" altLang="ja-JP" sz="1200" dirty="0">
                <a:solidFill>
                  <a:srgbClr val="FFC000"/>
                </a:solidFill>
                <a:latin typeface="+mn-ea"/>
              </a:rPr>
              <a:t>or </a:t>
            </a:r>
            <a:r>
              <a:rPr lang="ja-JP" altLang="en-US" sz="1200" dirty="0">
                <a:solidFill>
                  <a:srgbClr val="FFC000"/>
                </a:solidFill>
                <a:latin typeface="+mn-ea"/>
              </a:rPr>
              <a:t>ﾒｲﾘｵ　１１ポイント以上とすること。（一部の文字がどうしても枠に入りきらない場合にはポイントを調整しても構わないが、極端に小さくならないようにすること）</a:t>
            </a:r>
            <a:endParaRPr lang="en-US" altLang="ja-JP" sz="1200" dirty="0">
              <a:solidFill>
                <a:srgbClr val="FFC000"/>
              </a:solidFill>
              <a:latin typeface="+mn-ea"/>
            </a:endParaRPr>
          </a:p>
          <a:p>
            <a:pPr marL="92075" indent="-92075"/>
            <a:endParaRPr lang="en-US" altLang="ja-JP" sz="1200" dirty="0">
              <a:solidFill>
                <a:srgbClr val="FFC000"/>
              </a:solidFill>
              <a:latin typeface="+mn-ea"/>
            </a:endParaRPr>
          </a:p>
          <a:p>
            <a:pPr marL="92075" indent="-92075"/>
            <a:endParaRPr lang="en-US" altLang="ja-JP" sz="1200" dirty="0">
              <a:solidFill>
                <a:srgbClr val="FFC000"/>
              </a:solidFill>
              <a:latin typeface="+mn-ea"/>
            </a:endParaRPr>
          </a:p>
          <a:p>
            <a:r>
              <a:rPr lang="en-US" altLang="ja-JP" sz="1200" b="1" dirty="0">
                <a:solidFill>
                  <a:srgbClr val="FFC000"/>
                </a:solidFill>
                <a:latin typeface="+mn-ea"/>
              </a:rPr>
              <a:t>※</a:t>
            </a:r>
            <a:r>
              <a:rPr lang="ja-JP" altLang="en-US" sz="1200" b="1" dirty="0">
                <a:solidFill>
                  <a:srgbClr val="FFC000"/>
                </a:solidFill>
                <a:latin typeface="+mn-ea"/>
              </a:rPr>
              <a:t>企画提案を行う事業メニュー（「高等専修学校と外部とのネットワーク化の推進及び卒業後の「自立」につながる効果的な教育実践の推進」または「高等専修学校の機能高度化に関する調査研究」）に応じて見出しを修正（「モデル」あるいは「調査研究」のいずれか一方のみを残す）し、必要な内容を記載すること。</a:t>
            </a:r>
            <a:endParaRPr lang="en-US" altLang="ja-JP" sz="1200" b="1" dirty="0">
              <a:solidFill>
                <a:srgbClr val="FFC000"/>
              </a:solidFill>
              <a:latin typeface="+mn-ea"/>
            </a:endParaRPr>
          </a:p>
          <a:p>
            <a:pPr marL="92075" indent="-92075"/>
            <a:endParaRPr lang="en-US" altLang="ja-JP" sz="1200" dirty="0">
              <a:solidFill>
                <a:srgbClr val="FFC000"/>
              </a:solidFill>
              <a:latin typeface="+mn-ea"/>
            </a:endParaRPr>
          </a:p>
          <a:p>
            <a:endParaRPr lang="ja-JP" altLang="en-US" sz="1200" dirty="0">
              <a:solidFill>
                <a:srgbClr val="FFC000"/>
              </a:solidFill>
              <a:latin typeface="+mn-ea"/>
            </a:endParaRPr>
          </a:p>
        </p:txBody>
      </p:sp>
    </p:spTree>
    <p:extLst>
      <p:ext uri="{BB962C8B-B14F-4D97-AF65-F5344CB8AC3E}">
        <p14:creationId xmlns:p14="http://schemas.microsoft.com/office/powerpoint/2010/main" val="20592386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9" y="333795"/>
            <a:ext cx="2188357" cy="358901"/>
          </a:xfrm>
          <a:prstGeom prst="roundRect">
            <a:avLst/>
          </a:prstGeom>
          <a:ln/>
        </p:spPr>
        <p:style>
          <a:lnRef idx="1">
            <a:schemeClr val="accent2"/>
          </a:lnRef>
          <a:fillRef idx="2">
            <a:schemeClr val="accent2"/>
          </a:fillRef>
          <a:effectRef idx="1">
            <a:schemeClr val="accent2"/>
          </a:effectRef>
          <a:fontRef idx="minor">
            <a:schemeClr val="dk1"/>
          </a:fontRef>
        </p:style>
        <p:txBody>
          <a:bodyPr rtlCol="0" anchor="ctr"/>
          <a:lstStyle/>
          <a:p>
            <a:r>
              <a:rPr lang="ja-JP" altLang="en-US" sz="1400" dirty="0">
                <a:solidFill>
                  <a:schemeClr val="bg1">
                    <a:lumMod val="50000"/>
                  </a:schemeClr>
                </a:solidFill>
                <a:latin typeface="+mj-ea"/>
                <a:ea typeface="+mj-ea"/>
              </a:rPr>
              <a:t>モデル／調査の概要①</a:t>
            </a:r>
          </a:p>
        </p:txBody>
      </p:sp>
      <p:sp>
        <p:nvSpPr>
          <p:cNvPr id="8" name="テキスト ボックス 7"/>
          <p:cNvSpPr txBox="1"/>
          <p:nvPr/>
        </p:nvSpPr>
        <p:spPr>
          <a:xfrm>
            <a:off x="272480" y="1988840"/>
            <a:ext cx="9217024" cy="3600986"/>
          </a:xfrm>
          <a:prstGeom prst="rect">
            <a:avLst/>
          </a:prstGeom>
          <a:noFill/>
          <a:ln>
            <a:solidFill>
              <a:schemeClr val="tx2">
                <a:lumMod val="40000"/>
                <a:lumOff val="60000"/>
              </a:schemeClr>
            </a:solidFill>
            <a:prstDash val="dash"/>
          </a:ln>
        </p:spPr>
        <p:txBody>
          <a:bodyPr wrap="square" rtlCol="0">
            <a:spAutoFit/>
          </a:bodyPr>
          <a:lstStyle/>
          <a:p>
            <a:endParaRPr lang="en-US" altLang="ja-JP" sz="1200" dirty="0">
              <a:solidFill>
                <a:srgbClr val="FFC000"/>
              </a:solidFill>
            </a:endParaRPr>
          </a:p>
          <a:p>
            <a:r>
              <a:rPr lang="ja-JP" altLang="en-US" sz="1200" dirty="0">
                <a:solidFill>
                  <a:srgbClr val="FFC000"/>
                </a:solidFill>
              </a:rPr>
              <a:t>▼様式自由</a:t>
            </a:r>
            <a:endParaRPr lang="en-US" altLang="ja-JP" sz="1200" dirty="0">
              <a:solidFill>
                <a:srgbClr val="FFC000"/>
              </a:solidFill>
            </a:endParaRPr>
          </a:p>
          <a:p>
            <a:endParaRPr lang="en-US" altLang="ja-JP" sz="1200" dirty="0">
              <a:solidFill>
                <a:srgbClr val="FFC000"/>
              </a:solidFill>
            </a:endParaRPr>
          </a:p>
          <a:p>
            <a:pPr marL="92075" indent="-92075"/>
            <a:r>
              <a:rPr lang="ja-JP" altLang="en-US" sz="1200" dirty="0">
                <a:solidFill>
                  <a:srgbClr val="FFC000"/>
                </a:solidFill>
              </a:rPr>
              <a:t>▼モデル構築の場合は、本事業で目指すネットワーク化の姿及びネットワーク化によって実現を目指す内容を記載すること（現時点での計画で構わない）。</a:t>
            </a:r>
            <a:endParaRPr lang="en-US" altLang="ja-JP" sz="1200" dirty="0">
              <a:solidFill>
                <a:srgbClr val="FFC000"/>
              </a:solidFill>
            </a:endParaRPr>
          </a:p>
          <a:p>
            <a:pPr marL="266700" indent="-266700"/>
            <a:r>
              <a:rPr lang="ja-JP" altLang="en-US" sz="1200" dirty="0">
                <a:solidFill>
                  <a:srgbClr val="FFC000"/>
                </a:solidFill>
              </a:rPr>
              <a:t>　</a:t>
            </a:r>
            <a:r>
              <a:rPr lang="en-US" altLang="ja-JP" sz="1200" dirty="0">
                <a:solidFill>
                  <a:srgbClr val="FFC000"/>
                </a:solidFill>
              </a:rPr>
              <a:t>※</a:t>
            </a:r>
            <a:r>
              <a:rPr lang="ja-JP" altLang="en-US" sz="1200" dirty="0">
                <a:solidFill>
                  <a:srgbClr val="FFC000"/>
                </a:solidFill>
              </a:rPr>
              <a:t>　モデルを開発するための取組内容を記載するページではなく、構築しようとしているモデルの概要を記載するページであることに留意すること。</a:t>
            </a:r>
            <a:endParaRPr lang="en-US" altLang="ja-JP" sz="1200" dirty="0">
              <a:solidFill>
                <a:srgbClr val="FFC000"/>
              </a:solidFill>
            </a:endParaRPr>
          </a:p>
          <a:p>
            <a:pPr marL="266700" indent="-266700"/>
            <a:endParaRPr lang="en-US" altLang="ja-JP" sz="1200" dirty="0">
              <a:solidFill>
                <a:srgbClr val="FFC000"/>
              </a:solidFill>
            </a:endParaRPr>
          </a:p>
          <a:p>
            <a:pPr marL="92075" indent="-92075"/>
            <a:r>
              <a:rPr lang="ja-JP" altLang="en-US" sz="1200" dirty="0">
                <a:solidFill>
                  <a:srgbClr val="FFC000"/>
                </a:solidFill>
              </a:rPr>
              <a:t>▼調査研究の場合は、本調査で明らかにしようとする課題や検証しようとする仮説等及びそれを明らかにするために行う調査の概要を記載すること。</a:t>
            </a:r>
            <a:endParaRPr lang="en-US" altLang="ja-JP" sz="1200" dirty="0">
              <a:solidFill>
                <a:srgbClr val="FFC000"/>
              </a:solidFill>
            </a:endParaRPr>
          </a:p>
          <a:p>
            <a:endParaRPr lang="en-US" altLang="ja-JP" sz="1200" dirty="0">
              <a:solidFill>
                <a:srgbClr val="FFC000"/>
              </a:solidFill>
            </a:endParaRPr>
          </a:p>
          <a:p>
            <a:pPr marL="92075" indent="-92075"/>
            <a:r>
              <a:rPr lang="ja-JP" altLang="en-US" sz="1200" dirty="0">
                <a:solidFill>
                  <a:srgbClr val="FFC000"/>
                </a:solidFill>
              </a:rPr>
              <a:t>▼記載する文字は、</a:t>
            </a:r>
            <a:r>
              <a:rPr lang="en-US" altLang="ja-JP" sz="1200" dirty="0">
                <a:solidFill>
                  <a:srgbClr val="FFC000"/>
                </a:solidFill>
              </a:rPr>
              <a:t>MS</a:t>
            </a:r>
            <a:r>
              <a:rPr lang="ja-JP" altLang="en-US" sz="1200" dirty="0">
                <a:solidFill>
                  <a:srgbClr val="FFC000"/>
                </a:solidFill>
              </a:rPr>
              <a:t>ｺﾞｼｯｸ </a:t>
            </a:r>
            <a:r>
              <a:rPr lang="en-US" altLang="ja-JP" sz="1200" dirty="0">
                <a:solidFill>
                  <a:srgbClr val="FFC000"/>
                </a:solidFill>
              </a:rPr>
              <a:t>or </a:t>
            </a:r>
            <a:r>
              <a:rPr lang="ja-JP" altLang="en-US" sz="1200" dirty="0">
                <a:solidFill>
                  <a:srgbClr val="FFC000"/>
                </a:solidFill>
              </a:rPr>
              <a:t>ﾒｲﾘｵ　１１ポイント以上とすること。（一部の文字がどうしても枠に入りきらない場合にはポイントを調整しても構わないが、極端に小さくならないようにすること）</a:t>
            </a:r>
            <a:endParaRPr lang="en-US" altLang="ja-JP" sz="1200" dirty="0">
              <a:solidFill>
                <a:srgbClr val="FFC000"/>
              </a:solidFill>
            </a:endParaRPr>
          </a:p>
          <a:p>
            <a:pPr marL="92075" indent="-92075"/>
            <a:endParaRPr lang="en-US" altLang="ja-JP" sz="1200" dirty="0">
              <a:solidFill>
                <a:srgbClr val="FFC000"/>
              </a:solidFill>
              <a:latin typeface="ＭＳ ゴシック" panose="020B0609070205080204" pitchFamily="49" charset="-128"/>
              <a:ea typeface="ＭＳ ゴシック" panose="020B0609070205080204" pitchFamily="49" charset="-128"/>
            </a:endParaRPr>
          </a:p>
          <a:p>
            <a:pPr marL="92075" indent="-92075"/>
            <a:endParaRPr lang="en-US" altLang="ja-JP" sz="1200" dirty="0">
              <a:solidFill>
                <a:srgbClr val="FFC000"/>
              </a:solidFill>
              <a:latin typeface="+mn-ea"/>
            </a:endParaRPr>
          </a:p>
          <a:p>
            <a:r>
              <a:rPr lang="en-US" altLang="ja-JP" sz="1200" b="1" dirty="0">
                <a:solidFill>
                  <a:srgbClr val="FFC000"/>
                </a:solidFill>
                <a:latin typeface="+mn-ea"/>
              </a:rPr>
              <a:t>※</a:t>
            </a:r>
            <a:r>
              <a:rPr lang="ja-JP" altLang="en-US" sz="1200" b="1" dirty="0">
                <a:solidFill>
                  <a:srgbClr val="FFC000"/>
                </a:solidFill>
                <a:latin typeface="+mn-ea"/>
              </a:rPr>
              <a:t>企画提案を行う事業メニュー（「高等専修学校と外部とのネットワーク化の推進及び卒業後の「自立」につながる効果的な教育実践の推進」または「高等専修学校の機能高度化に関する調査研究」）に応じて見出しを修正（「モデル」あるいは「調査研究」のいずれか一方のみを残す）し、必要な内容を記載すること。</a:t>
            </a:r>
            <a:endParaRPr lang="ja-JP" altLang="en-US" sz="1200" dirty="0">
              <a:solidFill>
                <a:srgbClr val="FFC000"/>
              </a:solidFill>
              <a:latin typeface="ＭＳ ゴシック" panose="020B0609070205080204" pitchFamily="49" charset="-128"/>
              <a:ea typeface="ＭＳ ゴシック" panose="020B0609070205080204" pitchFamily="49" charset="-128"/>
            </a:endParaRPr>
          </a:p>
          <a:p>
            <a:endParaRPr lang="en-US" altLang="ja-JP" sz="1200" dirty="0">
              <a:solidFill>
                <a:srgbClr val="FFC000"/>
              </a:solidFill>
            </a:endParaRPr>
          </a:p>
        </p:txBody>
      </p:sp>
      <p:grpSp>
        <p:nvGrpSpPr>
          <p:cNvPr id="7" name="グループ化 6">
            <a:extLst>
              <a:ext uri="{FF2B5EF4-FFF2-40B4-BE49-F238E27FC236}">
                <a16:creationId xmlns:a16="http://schemas.microsoft.com/office/drawing/2014/main" id="{0230E234-1221-4A58-997B-9FCB39A13E7F}"/>
              </a:ext>
            </a:extLst>
          </p:cNvPr>
          <p:cNvGrpSpPr/>
          <p:nvPr/>
        </p:nvGrpSpPr>
        <p:grpSpPr>
          <a:xfrm>
            <a:off x="0" y="-6807"/>
            <a:ext cx="9906000" cy="307777"/>
            <a:chOff x="0" y="-6807"/>
            <a:chExt cx="9906000" cy="307777"/>
          </a:xfrm>
        </p:grpSpPr>
        <p:sp>
          <p:nvSpPr>
            <p:cNvPr id="9" name="正方形/長方形 8">
              <a:extLst>
                <a:ext uri="{FF2B5EF4-FFF2-40B4-BE49-F238E27FC236}">
                  <a16:creationId xmlns:a16="http://schemas.microsoft.com/office/drawing/2014/main" id="{E7B22CD6-D835-499A-A806-12D21DC41563}"/>
                </a:ext>
              </a:extLst>
            </p:cNvPr>
            <p:cNvSpPr/>
            <p:nvPr/>
          </p:nvSpPr>
          <p:spPr>
            <a:xfrm>
              <a:off x="0" y="0"/>
              <a:ext cx="9906000" cy="26064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dirty="0">
                <a:solidFill>
                  <a:prstClr val="white"/>
                </a:solidFill>
              </a:endParaRPr>
            </a:p>
          </p:txBody>
        </p:sp>
        <p:sp>
          <p:nvSpPr>
            <p:cNvPr id="11" name="テキスト ボックス 10">
              <a:extLst>
                <a:ext uri="{FF2B5EF4-FFF2-40B4-BE49-F238E27FC236}">
                  <a16:creationId xmlns:a16="http://schemas.microsoft.com/office/drawing/2014/main" id="{E74138D6-7A45-4725-AA00-C0C46AB65BC0}"/>
                </a:ext>
              </a:extLst>
            </p:cNvPr>
            <p:cNvSpPr txBox="1"/>
            <p:nvPr/>
          </p:nvSpPr>
          <p:spPr>
            <a:xfrm>
              <a:off x="0" y="-6807"/>
              <a:ext cx="9905999" cy="307777"/>
            </a:xfrm>
            <a:prstGeom prst="rect">
              <a:avLst/>
            </a:prstGeom>
            <a:noFill/>
          </p:spPr>
          <p:txBody>
            <a:bodyPr wrap="square" rtlCol="0">
              <a:spAutoFit/>
            </a:bodyPr>
            <a:lstStyle/>
            <a:p>
              <a:pPr algn="ctr"/>
              <a:r>
                <a:rPr lang="ja-JP" altLang="en-US" sz="1400" spc="-120" dirty="0">
                  <a:solidFill>
                    <a:schemeClr val="bg1"/>
                  </a:solidFill>
                  <a:latin typeface="+mj-ea"/>
                </a:rPr>
                <a:t>令和○○年度</a:t>
              </a:r>
              <a:r>
                <a:rPr kumimoji="1" lang="ja-JP" altLang="en-US" sz="1400" spc="-120" dirty="0">
                  <a:solidFill>
                    <a:schemeClr val="bg1"/>
                  </a:solidFill>
                  <a:latin typeface="+mj-ea"/>
                  <a:ea typeface="+mj-ea"/>
                </a:rPr>
                <a:t>「専修学校による地域産業中核的人材養成事業」企画提案書</a:t>
              </a:r>
              <a:r>
                <a:rPr kumimoji="1" lang="ja-JP" altLang="en-US" sz="1200" spc="-120" dirty="0">
                  <a:solidFill>
                    <a:schemeClr val="bg1"/>
                  </a:solidFill>
                  <a:latin typeface="+mj-ea"/>
                  <a:ea typeface="+mj-ea"/>
                </a:rPr>
                <a:t>（</a:t>
              </a:r>
              <a:r>
                <a:rPr kumimoji="1" lang="ja-JP" altLang="en-US" sz="1200" spc="-160" dirty="0">
                  <a:solidFill>
                    <a:schemeClr val="bg1"/>
                  </a:solidFill>
                  <a:latin typeface="+mj-ea"/>
                  <a:ea typeface="+mj-ea"/>
                </a:rPr>
                <a:t>学びのセーフティーネット機能の充実強化</a:t>
              </a:r>
              <a:r>
                <a:rPr kumimoji="1" lang="ja-JP" altLang="en-US" sz="1200" spc="-120" dirty="0">
                  <a:solidFill>
                    <a:schemeClr val="bg1"/>
                  </a:solidFill>
                  <a:latin typeface="+mj-ea"/>
                  <a:ea typeface="+mj-ea"/>
                </a:rPr>
                <a:t>）</a:t>
              </a:r>
              <a:r>
                <a:rPr kumimoji="1" lang="en-US" altLang="ja-JP" sz="1100" spc="-120" dirty="0">
                  <a:solidFill>
                    <a:schemeClr val="bg1"/>
                  </a:solidFill>
                  <a:latin typeface="+mj-ea"/>
                  <a:ea typeface="+mj-ea"/>
                </a:rPr>
                <a:t>(</a:t>
              </a:r>
              <a:fld id="{0EE4526C-0D6F-435F-B1C3-7E3703E9C6D2}" type="slidenum">
                <a:rPr lang="en-US" altLang="ja-JP" sz="1100" spc="-120" smtClean="0">
                  <a:solidFill>
                    <a:schemeClr val="bg1"/>
                  </a:solidFill>
                  <a:latin typeface="+mj-ea"/>
                  <a:ea typeface="+mj-ea"/>
                </a:rPr>
                <a:t>5</a:t>
              </a:fld>
              <a:r>
                <a:rPr lang="en-US" altLang="ja-JP" sz="1100" spc="-120" dirty="0">
                  <a:solidFill>
                    <a:schemeClr val="bg1"/>
                  </a:solidFill>
                  <a:latin typeface="+mj-ea"/>
                  <a:ea typeface="+mj-ea"/>
                </a:rPr>
                <a:t>/17</a:t>
              </a:r>
              <a:r>
                <a:rPr kumimoji="1" lang="en-US" altLang="ja-JP" sz="1100" spc="-120" dirty="0">
                  <a:solidFill>
                    <a:schemeClr val="bg1"/>
                  </a:solidFill>
                  <a:latin typeface="+mj-ea"/>
                  <a:ea typeface="+mj-ea"/>
                </a:rPr>
                <a:t>)</a:t>
              </a:r>
              <a:endParaRPr kumimoji="1" lang="ja-JP" altLang="en-US" sz="1100" spc="-120" dirty="0">
                <a:solidFill>
                  <a:schemeClr val="bg1"/>
                </a:solidFill>
                <a:latin typeface="+mj-ea"/>
                <a:ea typeface="+mj-ea"/>
              </a:endParaRPr>
            </a:p>
          </p:txBody>
        </p:sp>
      </p:grpSp>
    </p:spTree>
    <p:extLst>
      <p:ext uri="{BB962C8B-B14F-4D97-AF65-F5344CB8AC3E}">
        <p14:creationId xmlns:p14="http://schemas.microsoft.com/office/powerpoint/2010/main" val="17204427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9" y="333795"/>
            <a:ext cx="2188357" cy="358901"/>
          </a:xfrm>
          <a:prstGeom prst="roundRect">
            <a:avLst/>
          </a:prstGeom>
          <a:ln/>
        </p:spPr>
        <p:style>
          <a:lnRef idx="1">
            <a:schemeClr val="accent2"/>
          </a:lnRef>
          <a:fillRef idx="2">
            <a:schemeClr val="accent2"/>
          </a:fillRef>
          <a:effectRef idx="1">
            <a:schemeClr val="accent2"/>
          </a:effectRef>
          <a:fontRef idx="minor">
            <a:schemeClr val="dk1"/>
          </a:fontRef>
        </p:style>
        <p:txBody>
          <a:bodyPr rtlCol="0" anchor="ctr"/>
          <a:lstStyle/>
          <a:p>
            <a:r>
              <a:rPr lang="ja-JP" altLang="en-US" sz="1400" dirty="0">
                <a:solidFill>
                  <a:schemeClr val="bg1">
                    <a:lumMod val="50000"/>
                  </a:schemeClr>
                </a:solidFill>
                <a:latin typeface="+mj-ea"/>
                <a:ea typeface="+mj-ea"/>
              </a:rPr>
              <a:t>モデル／調査の概要②</a:t>
            </a:r>
          </a:p>
        </p:txBody>
      </p:sp>
      <p:grpSp>
        <p:nvGrpSpPr>
          <p:cNvPr id="9" name="グループ化 8">
            <a:extLst>
              <a:ext uri="{FF2B5EF4-FFF2-40B4-BE49-F238E27FC236}">
                <a16:creationId xmlns:a16="http://schemas.microsoft.com/office/drawing/2014/main" id="{731A585C-FF0A-4214-A4EA-0AC7767EA036}"/>
              </a:ext>
            </a:extLst>
          </p:cNvPr>
          <p:cNvGrpSpPr/>
          <p:nvPr/>
        </p:nvGrpSpPr>
        <p:grpSpPr>
          <a:xfrm>
            <a:off x="0" y="-6807"/>
            <a:ext cx="9906000" cy="307777"/>
            <a:chOff x="0" y="-6807"/>
            <a:chExt cx="9906000" cy="307777"/>
          </a:xfrm>
        </p:grpSpPr>
        <p:sp>
          <p:nvSpPr>
            <p:cNvPr id="10" name="正方形/長方形 9">
              <a:extLst>
                <a:ext uri="{FF2B5EF4-FFF2-40B4-BE49-F238E27FC236}">
                  <a16:creationId xmlns:a16="http://schemas.microsoft.com/office/drawing/2014/main" id="{AE231E46-1C30-4273-AC2E-3A25B2CBA56F}"/>
                </a:ext>
              </a:extLst>
            </p:cNvPr>
            <p:cNvSpPr/>
            <p:nvPr/>
          </p:nvSpPr>
          <p:spPr>
            <a:xfrm>
              <a:off x="0" y="0"/>
              <a:ext cx="9906000" cy="26064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dirty="0">
                <a:solidFill>
                  <a:prstClr val="white"/>
                </a:solidFill>
              </a:endParaRPr>
            </a:p>
          </p:txBody>
        </p:sp>
        <p:sp>
          <p:nvSpPr>
            <p:cNvPr id="11" name="テキスト ボックス 10">
              <a:extLst>
                <a:ext uri="{FF2B5EF4-FFF2-40B4-BE49-F238E27FC236}">
                  <a16:creationId xmlns:a16="http://schemas.microsoft.com/office/drawing/2014/main" id="{05E58FB3-5B74-49C3-95C6-80D1D48B8D8A}"/>
                </a:ext>
              </a:extLst>
            </p:cNvPr>
            <p:cNvSpPr txBox="1"/>
            <p:nvPr/>
          </p:nvSpPr>
          <p:spPr>
            <a:xfrm>
              <a:off x="0" y="-6807"/>
              <a:ext cx="9905999" cy="307777"/>
            </a:xfrm>
            <a:prstGeom prst="rect">
              <a:avLst/>
            </a:prstGeom>
            <a:noFill/>
          </p:spPr>
          <p:txBody>
            <a:bodyPr wrap="square" rtlCol="0">
              <a:spAutoFit/>
            </a:bodyPr>
            <a:lstStyle/>
            <a:p>
              <a:pPr algn="ctr"/>
              <a:r>
                <a:rPr lang="ja-JP" altLang="en-US" sz="1400" spc="-120" dirty="0">
                  <a:solidFill>
                    <a:schemeClr val="bg1"/>
                  </a:solidFill>
                  <a:latin typeface="+mj-ea"/>
                </a:rPr>
                <a:t>令和○○年度</a:t>
              </a:r>
              <a:r>
                <a:rPr kumimoji="1" lang="ja-JP" altLang="en-US" sz="1400" spc="-120" dirty="0">
                  <a:solidFill>
                    <a:schemeClr val="bg1"/>
                  </a:solidFill>
                  <a:latin typeface="+mj-ea"/>
                  <a:ea typeface="+mj-ea"/>
                </a:rPr>
                <a:t>「専修学校による地域産業中核的人材養成事業」企画提案書</a:t>
              </a:r>
              <a:r>
                <a:rPr kumimoji="1" lang="ja-JP" altLang="en-US" sz="1200" spc="-120" dirty="0">
                  <a:solidFill>
                    <a:schemeClr val="bg1"/>
                  </a:solidFill>
                  <a:latin typeface="+mj-ea"/>
                  <a:ea typeface="+mj-ea"/>
                </a:rPr>
                <a:t>（</a:t>
              </a:r>
              <a:r>
                <a:rPr kumimoji="1" lang="ja-JP" altLang="en-US" sz="1200" spc="-160" dirty="0">
                  <a:solidFill>
                    <a:schemeClr val="bg1"/>
                  </a:solidFill>
                  <a:latin typeface="+mj-ea"/>
                  <a:ea typeface="+mj-ea"/>
                </a:rPr>
                <a:t>学びのセーフティーネット機能の充実強化</a:t>
              </a:r>
              <a:r>
                <a:rPr kumimoji="1" lang="ja-JP" altLang="en-US" sz="1200" spc="-120" dirty="0">
                  <a:solidFill>
                    <a:schemeClr val="bg1"/>
                  </a:solidFill>
                  <a:latin typeface="+mj-ea"/>
                  <a:ea typeface="+mj-ea"/>
                </a:rPr>
                <a:t>）</a:t>
              </a:r>
              <a:r>
                <a:rPr kumimoji="1" lang="en-US" altLang="ja-JP" sz="1100" spc="-120" dirty="0">
                  <a:solidFill>
                    <a:schemeClr val="bg1"/>
                  </a:solidFill>
                  <a:latin typeface="+mj-ea"/>
                  <a:ea typeface="+mj-ea"/>
                </a:rPr>
                <a:t>(</a:t>
              </a:r>
              <a:fld id="{0EE4526C-0D6F-435F-B1C3-7E3703E9C6D2}" type="slidenum">
                <a:rPr lang="en-US" altLang="ja-JP" sz="1100" spc="-120" smtClean="0">
                  <a:solidFill>
                    <a:schemeClr val="bg1"/>
                  </a:solidFill>
                  <a:latin typeface="+mj-ea"/>
                  <a:ea typeface="+mj-ea"/>
                </a:rPr>
                <a:t>6</a:t>
              </a:fld>
              <a:r>
                <a:rPr lang="en-US" altLang="ja-JP" sz="1100" spc="-120" dirty="0">
                  <a:solidFill>
                    <a:schemeClr val="bg1"/>
                  </a:solidFill>
                  <a:latin typeface="+mj-ea"/>
                  <a:ea typeface="+mj-ea"/>
                </a:rPr>
                <a:t>/17</a:t>
              </a:r>
              <a:r>
                <a:rPr kumimoji="1" lang="en-US" altLang="ja-JP" sz="1100" spc="-120" dirty="0">
                  <a:solidFill>
                    <a:schemeClr val="bg1"/>
                  </a:solidFill>
                  <a:latin typeface="+mj-ea"/>
                  <a:ea typeface="+mj-ea"/>
                </a:rPr>
                <a:t>)</a:t>
              </a:r>
              <a:endParaRPr kumimoji="1" lang="ja-JP" altLang="en-US" sz="1100" spc="-120" dirty="0">
                <a:solidFill>
                  <a:schemeClr val="bg1"/>
                </a:solidFill>
                <a:latin typeface="+mj-ea"/>
                <a:ea typeface="+mj-ea"/>
              </a:endParaRPr>
            </a:p>
          </p:txBody>
        </p:sp>
      </p:grpSp>
      <p:sp>
        <p:nvSpPr>
          <p:cNvPr id="2" name="テキスト ボックス 1">
            <a:extLst>
              <a:ext uri="{FF2B5EF4-FFF2-40B4-BE49-F238E27FC236}">
                <a16:creationId xmlns:a16="http://schemas.microsoft.com/office/drawing/2014/main" id="{6CC8FDCD-2D96-F168-4C23-40099C398A28}"/>
              </a:ext>
            </a:extLst>
          </p:cNvPr>
          <p:cNvSpPr txBox="1"/>
          <p:nvPr/>
        </p:nvSpPr>
        <p:spPr>
          <a:xfrm>
            <a:off x="272480" y="1988840"/>
            <a:ext cx="9217024" cy="3600986"/>
          </a:xfrm>
          <a:prstGeom prst="rect">
            <a:avLst/>
          </a:prstGeom>
          <a:noFill/>
          <a:ln>
            <a:solidFill>
              <a:schemeClr val="tx2">
                <a:lumMod val="40000"/>
                <a:lumOff val="60000"/>
              </a:schemeClr>
            </a:solidFill>
            <a:prstDash val="dash"/>
          </a:ln>
        </p:spPr>
        <p:txBody>
          <a:bodyPr wrap="square" rtlCol="0">
            <a:spAutoFit/>
          </a:bodyPr>
          <a:lstStyle/>
          <a:p>
            <a:endParaRPr lang="en-US" altLang="ja-JP" sz="1200" dirty="0">
              <a:solidFill>
                <a:srgbClr val="FFC000"/>
              </a:solidFill>
            </a:endParaRPr>
          </a:p>
          <a:p>
            <a:r>
              <a:rPr lang="ja-JP" altLang="en-US" sz="1200" dirty="0">
                <a:solidFill>
                  <a:srgbClr val="FFC000"/>
                </a:solidFill>
              </a:rPr>
              <a:t>▼様式自由</a:t>
            </a:r>
            <a:endParaRPr lang="en-US" altLang="ja-JP" sz="1200" dirty="0">
              <a:solidFill>
                <a:srgbClr val="FFC000"/>
              </a:solidFill>
            </a:endParaRPr>
          </a:p>
          <a:p>
            <a:endParaRPr lang="en-US" altLang="ja-JP" sz="1200" dirty="0">
              <a:solidFill>
                <a:srgbClr val="FFC000"/>
              </a:solidFill>
            </a:endParaRPr>
          </a:p>
          <a:p>
            <a:pPr marL="92075" indent="-92075"/>
            <a:r>
              <a:rPr lang="ja-JP" altLang="en-US" sz="1200" dirty="0">
                <a:solidFill>
                  <a:srgbClr val="FFC000"/>
                </a:solidFill>
              </a:rPr>
              <a:t>▼モデル構築の場合は、本事業で目指すネットワーク化の姿及びネットワーク化によって実現を目指す内容を記載すること（現時点での計画で構わない）。</a:t>
            </a:r>
            <a:endParaRPr lang="en-US" altLang="ja-JP" sz="1200" dirty="0">
              <a:solidFill>
                <a:srgbClr val="FFC000"/>
              </a:solidFill>
            </a:endParaRPr>
          </a:p>
          <a:p>
            <a:pPr marL="266700" indent="-266700"/>
            <a:r>
              <a:rPr lang="ja-JP" altLang="en-US" sz="1200" dirty="0">
                <a:solidFill>
                  <a:srgbClr val="FFC000"/>
                </a:solidFill>
              </a:rPr>
              <a:t>　</a:t>
            </a:r>
            <a:r>
              <a:rPr lang="en-US" altLang="ja-JP" sz="1200" dirty="0">
                <a:solidFill>
                  <a:srgbClr val="FFC000"/>
                </a:solidFill>
              </a:rPr>
              <a:t>※</a:t>
            </a:r>
            <a:r>
              <a:rPr lang="ja-JP" altLang="en-US" sz="1200" dirty="0">
                <a:solidFill>
                  <a:srgbClr val="FFC000"/>
                </a:solidFill>
              </a:rPr>
              <a:t>　モデルを開発するための取組内容を記載するページではなく、構築しようとしているモデルの概要を記載するページであることに留意すること。</a:t>
            </a:r>
            <a:endParaRPr lang="en-US" altLang="ja-JP" sz="1200" dirty="0">
              <a:solidFill>
                <a:srgbClr val="FFC000"/>
              </a:solidFill>
            </a:endParaRPr>
          </a:p>
          <a:p>
            <a:pPr marL="266700" indent="-266700"/>
            <a:endParaRPr lang="en-US" altLang="ja-JP" sz="1200" dirty="0">
              <a:solidFill>
                <a:srgbClr val="FFC000"/>
              </a:solidFill>
            </a:endParaRPr>
          </a:p>
          <a:p>
            <a:pPr marL="92075" indent="-92075"/>
            <a:r>
              <a:rPr lang="ja-JP" altLang="en-US" sz="1200" dirty="0">
                <a:solidFill>
                  <a:srgbClr val="FFC000"/>
                </a:solidFill>
              </a:rPr>
              <a:t>▼調査研究の場合は、本調査で明らかにしようとする課題や検証しようとする仮説等及びそれを明らかにするために行う調査の概要を記載すること。</a:t>
            </a:r>
            <a:endParaRPr lang="en-US" altLang="ja-JP" sz="1200" dirty="0">
              <a:solidFill>
                <a:srgbClr val="FFC000"/>
              </a:solidFill>
            </a:endParaRPr>
          </a:p>
          <a:p>
            <a:endParaRPr lang="en-US" altLang="ja-JP" sz="1200" dirty="0">
              <a:solidFill>
                <a:srgbClr val="FFC000"/>
              </a:solidFill>
            </a:endParaRPr>
          </a:p>
          <a:p>
            <a:pPr marL="92075" indent="-92075"/>
            <a:r>
              <a:rPr lang="ja-JP" altLang="en-US" sz="1200" dirty="0">
                <a:solidFill>
                  <a:srgbClr val="FFC000"/>
                </a:solidFill>
              </a:rPr>
              <a:t>▼記載する文字は、</a:t>
            </a:r>
            <a:r>
              <a:rPr lang="en-US" altLang="ja-JP" sz="1200" dirty="0">
                <a:solidFill>
                  <a:srgbClr val="FFC000"/>
                </a:solidFill>
              </a:rPr>
              <a:t>MS</a:t>
            </a:r>
            <a:r>
              <a:rPr lang="ja-JP" altLang="en-US" sz="1200" dirty="0">
                <a:solidFill>
                  <a:srgbClr val="FFC000"/>
                </a:solidFill>
              </a:rPr>
              <a:t>ｺﾞｼｯｸ </a:t>
            </a:r>
            <a:r>
              <a:rPr lang="en-US" altLang="ja-JP" sz="1200" dirty="0">
                <a:solidFill>
                  <a:srgbClr val="FFC000"/>
                </a:solidFill>
              </a:rPr>
              <a:t>or </a:t>
            </a:r>
            <a:r>
              <a:rPr lang="ja-JP" altLang="en-US" sz="1200" dirty="0">
                <a:solidFill>
                  <a:srgbClr val="FFC000"/>
                </a:solidFill>
              </a:rPr>
              <a:t>ﾒｲﾘｵ　１１ポイント以上とすること。（一部の文字がどうしても枠に入りきらない場合にはポイントを調整しても構わないが、極端に小さくならないようにすること）</a:t>
            </a:r>
            <a:endParaRPr lang="en-US" altLang="ja-JP" sz="1200" dirty="0">
              <a:solidFill>
                <a:srgbClr val="FFC000"/>
              </a:solidFill>
            </a:endParaRPr>
          </a:p>
          <a:p>
            <a:pPr marL="92075" indent="-92075"/>
            <a:endParaRPr lang="en-US" altLang="ja-JP" sz="1200" dirty="0">
              <a:solidFill>
                <a:srgbClr val="FFC000"/>
              </a:solidFill>
              <a:latin typeface="ＭＳ ゴシック" panose="020B0609070205080204" pitchFamily="49" charset="-128"/>
              <a:ea typeface="ＭＳ ゴシック" panose="020B0609070205080204" pitchFamily="49" charset="-128"/>
            </a:endParaRPr>
          </a:p>
          <a:p>
            <a:pPr marL="92075" indent="-92075"/>
            <a:endParaRPr lang="en-US" altLang="ja-JP" sz="1200" dirty="0">
              <a:solidFill>
                <a:srgbClr val="FFC000"/>
              </a:solidFill>
              <a:latin typeface="+mn-ea"/>
            </a:endParaRPr>
          </a:p>
          <a:p>
            <a:r>
              <a:rPr lang="en-US" altLang="ja-JP" sz="1200" b="1" dirty="0">
                <a:solidFill>
                  <a:srgbClr val="FFC000"/>
                </a:solidFill>
                <a:latin typeface="+mn-ea"/>
              </a:rPr>
              <a:t>※</a:t>
            </a:r>
            <a:r>
              <a:rPr lang="ja-JP" altLang="en-US" sz="1200" b="1" dirty="0">
                <a:solidFill>
                  <a:srgbClr val="FFC000"/>
                </a:solidFill>
                <a:latin typeface="+mn-ea"/>
              </a:rPr>
              <a:t>企画提案を行う事業メニュー（「高等専修学校と外部とのネットワーク化の推進及び卒業後の「自立」につながる効果的な教育実践の推進」または「高等専修学校の機能高度化に関する調査研究」）に応じて見出しを修正（「モデル」あるいは「調査研究」のいずれか一方のみを残す）し、必要な内容を記載すること。</a:t>
            </a:r>
            <a:endParaRPr lang="ja-JP" altLang="en-US" sz="1200" dirty="0">
              <a:solidFill>
                <a:srgbClr val="FFC000"/>
              </a:solidFill>
              <a:latin typeface="ＭＳ ゴシック" panose="020B0609070205080204" pitchFamily="49" charset="-128"/>
              <a:ea typeface="ＭＳ ゴシック" panose="020B0609070205080204" pitchFamily="49" charset="-128"/>
            </a:endParaRPr>
          </a:p>
          <a:p>
            <a:endParaRPr lang="en-US" altLang="ja-JP" sz="1200" dirty="0">
              <a:solidFill>
                <a:srgbClr val="FFC000"/>
              </a:solidFill>
            </a:endParaRPr>
          </a:p>
        </p:txBody>
      </p:sp>
    </p:spTree>
    <p:extLst>
      <p:ext uri="{BB962C8B-B14F-4D97-AF65-F5344CB8AC3E}">
        <p14:creationId xmlns:p14="http://schemas.microsoft.com/office/powerpoint/2010/main" val="10912727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直線コネクタ 12"/>
          <p:cNvCxnSpPr/>
          <p:nvPr/>
        </p:nvCxnSpPr>
        <p:spPr>
          <a:xfrm>
            <a:off x="6465168" y="1093684"/>
            <a:ext cx="0" cy="5821992"/>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0" name="テキスト ボックス 19"/>
          <p:cNvSpPr txBox="1"/>
          <p:nvPr/>
        </p:nvSpPr>
        <p:spPr>
          <a:xfrm>
            <a:off x="6598870" y="1040036"/>
            <a:ext cx="3221469" cy="5816977"/>
          </a:xfrm>
          <a:prstGeom prst="rect">
            <a:avLst/>
          </a:prstGeom>
          <a:noFill/>
        </p:spPr>
        <p:txBody>
          <a:bodyPr wrap="square" rtlCol="0">
            <a:spAutoFit/>
          </a:bodyPr>
          <a:lstStyle/>
          <a:p>
            <a:endParaRPr kumimoji="1" lang="en-US" altLang="ja-JP" sz="1200" dirty="0"/>
          </a:p>
          <a:p>
            <a:endParaRPr lang="en-US" altLang="ja-JP" sz="1200" dirty="0"/>
          </a:p>
          <a:p>
            <a:endParaRPr kumimoji="1" lang="en-US" altLang="ja-JP" sz="1200" dirty="0"/>
          </a:p>
          <a:p>
            <a:endParaRPr lang="en-US" altLang="ja-JP" sz="1200" dirty="0"/>
          </a:p>
          <a:p>
            <a:endParaRPr kumimoji="1" lang="en-US" altLang="ja-JP" sz="1200" dirty="0"/>
          </a:p>
          <a:p>
            <a:endParaRPr lang="en-US" altLang="ja-JP" sz="1200" dirty="0"/>
          </a:p>
          <a:p>
            <a:endParaRPr kumimoji="1" lang="en-US" altLang="ja-JP" sz="1200" dirty="0"/>
          </a:p>
          <a:p>
            <a:endParaRPr lang="en-US" altLang="ja-JP" sz="1200" dirty="0"/>
          </a:p>
          <a:p>
            <a:endParaRPr kumimoji="1" lang="en-US" altLang="ja-JP" sz="1200" dirty="0"/>
          </a:p>
          <a:p>
            <a:endParaRPr lang="en-US" altLang="ja-JP" sz="1200" dirty="0"/>
          </a:p>
          <a:p>
            <a:endParaRPr kumimoji="1" lang="en-US" altLang="ja-JP" sz="1200" dirty="0"/>
          </a:p>
          <a:p>
            <a:endParaRPr lang="en-US" altLang="ja-JP" sz="1200" dirty="0"/>
          </a:p>
          <a:p>
            <a:endParaRPr kumimoji="1" lang="en-US" altLang="ja-JP" sz="1200" dirty="0"/>
          </a:p>
          <a:p>
            <a:endParaRPr lang="en-US" altLang="ja-JP" sz="1200" dirty="0"/>
          </a:p>
          <a:p>
            <a:endParaRPr kumimoji="1" lang="en-US" altLang="ja-JP" sz="1200" dirty="0"/>
          </a:p>
          <a:p>
            <a:endParaRPr lang="en-US" altLang="ja-JP" sz="1200" dirty="0"/>
          </a:p>
          <a:p>
            <a:endParaRPr kumimoji="1" lang="en-US" altLang="ja-JP" sz="1200" dirty="0"/>
          </a:p>
          <a:p>
            <a:endParaRPr lang="en-US" altLang="ja-JP" sz="1200" dirty="0"/>
          </a:p>
          <a:p>
            <a:endParaRPr kumimoji="1" lang="en-US" altLang="ja-JP" sz="1200" dirty="0"/>
          </a:p>
          <a:p>
            <a:endParaRPr lang="en-US" altLang="ja-JP" sz="1200" dirty="0"/>
          </a:p>
          <a:p>
            <a:endParaRPr kumimoji="1" lang="en-US" altLang="ja-JP" sz="1200" dirty="0"/>
          </a:p>
          <a:p>
            <a:endParaRPr lang="en-US" altLang="ja-JP" sz="1200" dirty="0"/>
          </a:p>
          <a:p>
            <a:endParaRPr kumimoji="1" lang="en-US" altLang="ja-JP" sz="1200" dirty="0"/>
          </a:p>
          <a:p>
            <a:endParaRPr lang="en-US" altLang="ja-JP" sz="1200" dirty="0"/>
          </a:p>
          <a:p>
            <a:endParaRPr kumimoji="1" lang="en-US" altLang="ja-JP" sz="1200" dirty="0"/>
          </a:p>
          <a:p>
            <a:endParaRPr lang="en-US" altLang="ja-JP" sz="1200" dirty="0"/>
          </a:p>
          <a:p>
            <a:endParaRPr kumimoji="1" lang="en-US" altLang="ja-JP" sz="1200" dirty="0"/>
          </a:p>
          <a:p>
            <a:endParaRPr lang="en-US" altLang="ja-JP" sz="1200" dirty="0"/>
          </a:p>
          <a:p>
            <a:endParaRPr kumimoji="1" lang="en-US" altLang="ja-JP" sz="1200" dirty="0"/>
          </a:p>
          <a:p>
            <a:endParaRPr lang="en-US" altLang="ja-JP" sz="1200" dirty="0">
              <a:latin typeface="ＭＳ ゴシック" panose="020B0609070205080204" pitchFamily="49" charset="-128"/>
              <a:ea typeface="ＭＳ ゴシック" panose="020B0609070205080204" pitchFamily="49" charset="-128"/>
            </a:endParaRPr>
          </a:p>
          <a:p>
            <a:r>
              <a:rPr lang="ja-JP" altLang="en-US" sz="1200" dirty="0">
                <a:latin typeface="ＭＳ ゴシック" panose="020B0609070205080204" pitchFamily="49" charset="-128"/>
                <a:ea typeface="ＭＳ ゴシック" panose="020B0609070205080204" pitchFamily="49" charset="-128"/>
              </a:rPr>
              <a:t>　　　　　　　　　　所要経費：○○千円</a:t>
            </a:r>
            <a:endParaRPr kumimoji="1" lang="ja-JP" altLang="en-US" sz="1200" dirty="0">
              <a:latin typeface="ＭＳ ゴシック" panose="020B0609070205080204" pitchFamily="49" charset="-128"/>
              <a:ea typeface="ＭＳ ゴシック" panose="020B0609070205080204" pitchFamily="49" charset="-128"/>
            </a:endParaRPr>
          </a:p>
        </p:txBody>
      </p:sp>
      <p:sp>
        <p:nvSpPr>
          <p:cNvPr id="6" name="角丸四角形 5"/>
          <p:cNvSpPr/>
          <p:nvPr/>
        </p:nvSpPr>
        <p:spPr>
          <a:xfrm>
            <a:off x="28339" y="321097"/>
            <a:ext cx="2188357" cy="288000"/>
          </a:xfrm>
          <a:prstGeom prst="round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sz="1400" b="1" dirty="0">
                <a:solidFill>
                  <a:schemeClr val="bg1">
                    <a:lumMod val="50000"/>
                  </a:schemeClr>
                </a:solidFill>
              </a:rPr>
              <a:t>事業実施の</a:t>
            </a:r>
            <a:r>
              <a:rPr lang="ja-JP" altLang="en-US" sz="1400" dirty="0">
                <a:solidFill>
                  <a:schemeClr val="bg1">
                    <a:lumMod val="50000"/>
                  </a:schemeClr>
                </a:solidFill>
                <a:latin typeface="+mj-ea"/>
                <a:ea typeface="+mj-ea"/>
              </a:rPr>
              <a:t>年次</a:t>
            </a:r>
            <a:r>
              <a:rPr lang="ja-JP" altLang="en-US" sz="1400" b="1" dirty="0">
                <a:solidFill>
                  <a:schemeClr val="bg1">
                    <a:lumMod val="50000"/>
                  </a:schemeClr>
                </a:solidFill>
              </a:rPr>
              <a:t>計画</a:t>
            </a:r>
          </a:p>
        </p:txBody>
      </p:sp>
      <p:cxnSp>
        <p:nvCxnSpPr>
          <p:cNvPr id="7" name="直線矢印コネクタ 6"/>
          <p:cNvCxnSpPr/>
          <p:nvPr/>
        </p:nvCxnSpPr>
        <p:spPr>
          <a:xfrm>
            <a:off x="-9761" y="1098720"/>
            <a:ext cx="97920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
        <p:nvSpPr>
          <p:cNvPr id="10" name="角丸四角形 9"/>
          <p:cNvSpPr/>
          <p:nvPr/>
        </p:nvSpPr>
        <p:spPr>
          <a:xfrm>
            <a:off x="1208584" y="941756"/>
            <a:ext cx="1224136" cy="324000"/>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rPr>
              <a:t>令和○○年度</a:t>
            </a:r>
            <a:endParaRPr kumimoji="1" lang="ja-JP" altLang="en-US" sz="1200" dirty="0">
              <a:solidFill>
                <a:schemeClr val="tx1"/>
              </a:solidFill>
            </a:endParaRPr>
          </a:p>
        </p:txBody>
      </p:sp>
      <p:sp>
        <p:nvSpPr>
          <p:cNvPr id="11" name="角丸四角形 10"/>
          <p:cNvSpPr/>
          <p:nvPr/>
        </p:nvSpPr>
        <p:spPr>
          <a:xfrm>
            <a:off x="7561162" y="941756"/>
            <a:ext cx="1224136" cy="324000"/>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rPr>
              <a:t>令和○○年度</a:t>
            </a:r>
            <a:endParaRPr kumimoji="1" lang="ja-JP" altLang="en-US" sz="1200" dirty="0">
              <a:solidFill>
                <a:schemeClr val="tx1"/>
              </a:solidFill>
            </a:endParaRPr>
          </a:p>
        </p:txBody>
      </p:sp>
      <p:cxnSp>
        <p:nvCxnSpPr>
          <p:cNvPr id="14" name="直線コネクタ 13"/>
          <p:cNvCxnSpPr/>
          <p:nvPr/>
        </p:nvCxnSpPr>
        <p:spPr>
          <a:xfrm>
            <a:off x="3224808" y="1098720"/>
            <a:ext cx="0" cy="5821992"/>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933004" y="2636912"/>
            <a:ext cx="8280000" cy="1384995"/>
          </a:xfrm>
          <a:prstGeom prst="rect">
            <a:avLst/>
          </a:prstGeom>
          <a:solidFill>
            <a:schemeClr val="bg1"/>
          </a:solidFill>
          <a:ln>
            <a:solidFill>
              <a:schemeClr val="tx2">
                <a:lumMod val="40000"/>
                <a:lumOff val="60000"/>
              </a:schemeClr>
            </a:solidFill>
            <a:prstDash val="dash"/>
          </a:ln>
        </p:spPr>
        <p:txBody>
          <a:bodyPr wrap="square" rtlCol="0">
            <a:spAutoFit/>
          </a:bodyPr>
          <a:lstStyle/>
          <a:p>
            <a:pPr marL="177800" indent="-177800"/>
            <a:endParaRPr lang="en-US" altLang="ja-JP" sz="1200" dirty="0">
              <a:solidFill>
                <a:srgbClr val="FFC000"/>
              </a:solidFill>
              <a:latin typeface="+mn-ea"/>
            </a:endParaRPr>
          </a:p>
          <a:p>
            <a:r>
              <a:rPr lang="ja-JP" altLang="en-US" sz="1200" dirty="0">
                <a:solidFill>
                  <a:srgbClr val="FFC000"/>
                </a:solidFill>
                <a:latin typeface="+mn-ea"/>
              </a:rPr>
              <a:t>▼構築しようとしているモデルの開発または調査研究のために、各年度に実施する取組の概要（年次計画）を具体的に記載すること。</a:t>
            </a:r>
            <a:endParaRPr lang="en-US" altLang="ja-JP" sz="1200" dirty="0">
              <a:solidFill>
                <a:srgbClr val="FFC000"/>
              </a:solidFill>
              <a:latin typeface="+mn-ea"/>
            </a:endParaRPr>
          </a:p>
          <a:p>
            <a:endParaRPr lang="en-US" altLang="ja-JP" sz="1200" dirty="0">
              <a:solidFill>
                <a:srgbClr val="FFC000"/>
              </a:solidFill>
              <a:latin typeface="+mn-ea"/>
            </a:endParaRPr>
          </a:p>
          <a:p>
            <a:pPr marL="92075" indent="-92075"/>
            <a:r>
              <a:rPr lang="ja-JP" altLang="en-US" sz="1200" dirty="0">
                <a:solidFill>
                  <a:srgbClr val="FFC000"/>
                </a:solidFill>
                <a:latin typeface="+mn-ea"/>
              </a:rPr>
              <a:t>▼記載する文字は、</a:t>
            </a:r>
            <a:r>
              <a:rPr lang="en-US" altLang="ja-JP" sz="1200" dirty="0">
                <a:solidFill>
                  <a:srgbClr val="FFC000"/>
                </a:solidFill>
                <a:latin typeface="+mn-ea"/>
              </a:rPr>
              <a:t>MS</a:t>
            </a:r>
            <a:r>
              <a:rPr lang="ja-JP" altLang="en-US" sz="1200" dirty="0">
                <a:solidFill>
                  <a:srgbClr val="FFC000"/>
                </a:solidFill>
                <a:latin typeface="+mn-ea"/>
              </a:rPr>
              <a:t>ｺﾞｼｯｸ </a:t>
            </a:r>
            <a:r>
              <a:rPr lang="en-US" altLang="ja-JP" sz="1200" dirty="0">
                <a:solidFill>
                  <a:srgbClr val="FFC000"/>
                </a:solidFill>
                <a:latin typeface="+mn-ea"/>
              </a:rPr>
              <a:t>or </a:t>
            </a:r>
            <a:r>
              <a:rPr lang="ja-JP" altLang="en-US" sz="1200" dirty="0">
                <a:solidFill>
                  <a:srgbClr val="FFC000"/>
                </a:solidFill>
                <a:latin typeface="+mn-ea"/>
              </a:rPr>
              <a:t>ﾒｲﾘｵ　１１ポイント以上とすること。（一部の文字がどうしても枠に入りきらない場合にはポイントを調整しても構わないが、極端に小さくならないようにすること）</a:t>
            </a:r>
            <a:endParaRPr lang="en-US" altLang="ja-JP" sz="1200" dirty="0">
              <a:solidFill>
                <a:srgbClr val="FFC000"/>
              </a:solidFill>
              <a:latin typeface="+mn-ea"/>
            </a:endParaRPr>
          </a:p>
          <a:p>
            <a:endParaRPr kumimoji="1" lang="ja-JP" altLang="en-US" sz="1200" dirty="0">
              <a:solidFill>
                <a:srgbClr val="FFC000"/>
              </a:solidFill>
              <a:latin typeface="+mn-ea"/>
            </a:endParaRPr>
          </a:p>
        </p:txBody>
      </p:sp>
      <p:sp>
        <p:nvSpPr>
          <p:cNvPr id="12" name="角丸四角形 11"/>
          <p:cNvSpPr/>
          <p:nvPr/>
        </p:nvSpPr>
        <p:spPr>
          <a:xfrm>
            <a:off x="4223120" y="936720"/>
            <a:ext cx="1224136" cy="324000"/>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rPr>
              <a:t>令和○○年度</a:t>
            </a:r>
            <a:endParaRPr kumimoji="1" lang="ja-JP" altLang="en-US" sz="1200" dirty="0">
              <a:solidFill>
                <a:schemeClr val="tx1"/>
              </a:solidFill>
            </a:endParaRPr>
          </a:p>
        </p:txBody>
      </p:sp>
      <p:sp>
        <p:nvSpPr>
          <p:cNvPr id="15" name="テキスト ボックス 14"/>
          <p:cNvSpPr txBox="1"/>
          <p:nvPr/>
        </p:nvSpPr>
        <p:spPr>
          <a:xfrm>
            <a:off x="3387555" y="1038571"/>
            <a:ext cx="3221469" cy="5816977"/>
          </a:xfrm>
          <a:prstGeom prst="rect">
            <a:avLst/>
          </a:prstGeom>
          <a:noFill/>
        </p:spPr>
        <p:txBody>
          <a:bodyPr wrap="square" rtlCol="0">
            <a:spAutoFit/>
          </a:bodyPr>
          <a:lstStyle/>
          <a:p>
            <a:endParaRPr kumimoji="1" lang="en-US" altLang="ja-JP" sz="1200" dirty="0"/>
          </a:p>
          <a:p>
            <a:endParaRPr lang="en-US" altLang="ja-JP" sz="1200" dirty="0"/>
          </a:p>
          <a:p>
            <a:endParaRPr kumimoji="1" lang="en-US" altLang="ja-JP" sz="1200" dirty="0"/>
          </a:p>
          <a:p>
            <a:endParaRPr lang="en-US" altLang="ja-JP" sz="1200" dirty="0"/>
          </a:p>
          <a:p>
            <a:endParaRPr kumimoji="1" lang="en-US" altLang="ja-JP" sz="1200" dirty="0"/>
          </a:p>
          <a:p>
            <a:endParaRPr lang="en-US" altLang="ja-JP" sz="1200" dirty="0"/>
          </a:p>
          <a:p>
            <a:endParaRPr kumimoji="1" lang="en-US" altLang="ja-JP" sz="1200" dirty="0"/>
          </a:p>
          <a:p>
            <a:endParaRPr lang="en-US" altLang="ja-JP" sz="1200" dirty="0"/>
          </a:p>
          <a:p>
            <a:endParaRPr kumimoji="1" lang="en-US" altLang="ja-JP" sz="1200" dirty="0"/>
          </a:p>
          <a:p>
            <a:endParaRPr lang="en-US" altLang="ja-JP" sz="1200" dirty="0"/>
          </a:p>
          <a:p>
            <a:endParaRPr kumimoji="1" lang="en-US" altLang="ja-JP" sz="1200" dirty="0"/>
          </a:p>
          <a:p>
            <a:endParaRPr lang="en-US" altLang="ja-JP" sz="1200" dirty="0"/>
          </a:p>
          <a:p>
            <a:endParaRPr kumimoji="1" lang="en-US" altLang="ja-JP" sz="1200" dirty="0"/>
          </a:p>
          <a:p>
            <a:endParaRPr lang="en-US" altLang="ja-JP" sz="1200" dirty="0"/>
          </a:p>
          <a:p>
            <a:endParaRPr kumimoji="1" lang="en-US" altLang="ja-JP" sz="1200" dirty="0"/>
          </a:p>
          <a:p>
            <a:endParaRPr lang="en-US" altLang="ja-JP" sz="1200" dirty="0"/>
          </a:p>
          <a:p>
            <a:endParaRPr kumimoji="1" lang="en-US" altLang="ja-JP" sz="1200" dirty="0"/>
          </a:p>
          <a:p>
            <a:endParaRPr lang="en-US" altLang="ja-JP" sz="1200" dirty="0"/>
          </a:p>
          <a:p>
            <a:endParaRPr kumimoji="1" lang="en-US" altLang="ja-JP" sz="1200" dirty="0"/>
          </a:p>
          <a:p>
            <a:endParaRPr lang="en-US" altLang="ja-JP" sz="1200" dirty="0"/>
          </a:p>
          <a:p>
            <a:endParaRPr kumimoji="1" lang="en-US" altLang="ja-JP" sz="1200" dirty="0"/>
          </a:p>
          <a:p>
            <a:endParaRPr lang="en-US" altLang="ja-JP" sz="1200" dirty="0"/>
          </a:p>
          <a:p>
            <a:endParaRPr kumimoji="1" lang="en-US" altLang="ja-JP" sz="1200" dirty="0"/>
          </a:p>
          <a:p>
            <a:endParaRPr lang="en-US" altLang="ja-JP" sz="1200" dirty="0"/>
          </a:p>
          <a:p>
            <a:endParaRPr kumimoji="1" lang="en-US" altLang="ja-JP" sz="1200" dirty="0"/>
          </a:p>
          <a:p>
            <a:endParaRPr lang="en-US" altLang="ja-JP" sz="1200" dirty="0"/>
          </a:p>
          <a:p>
            <a:endParaRPr kumimoji="1" lang="en-US" altLang="ja-JP" sz="1200" dirty="0"/>
          </a:p>
          <a:p>
            <a:endParaRPr lang="en-US" altLang="ja-JP" sz="1200" dirty="0"/>
          </a:p>
          <a:p>
            <a:endParaRPr kumimoji="1" lang="en-US" altLang="ja-JP" sz="1200" dirty="0"/>
          </a:p>
          <a:p>
            <a:endParaRPr lang="en-US" altLang="ja-JP" sz="1200" dirty="0">
              <a:latin typeface="ＭＳ ゴシック" panose="020B0609070205080204" pitchFamily="49" charset="-128"/>
              <a:ea typeface="ＭＳ ゴシック" panose="020B0609070205080204" pitchFamily="49" charset="-128"/>
            </a:endParaRPr>
          </a:p>
          <a:p>
            <a:r>
              <a:rPr lang="ja-JP" altLang="en-US" sz="1200" dirty="0">
                <a:latin typeface="ＭＳ ゴシック" panose="020B0609070205080204" pitchFamily="49" charset="-128"/>
                <a:ea typeface="ＭＳ ゴシック" panose="020B0609070205080204" pitchFamily="49" charset="-128"/>
              </a:rPr>
              <a:t>　　　　　　　　　　所要経費：○○千円</a:t>
            </a:r>
            <a:endParaRPr kumimoji="1" lang="ja-JP" altLang="en-US" sz="1200" dirty="0">
              <a:latin typeface="ＭＳ ゴシック" panose="020B0609070205080204" pitchFamily="49" charset="-128"/>
              <a:ea typeface="ＭＳ ゴシック" panose="020B0609070205080204" pitchFamily="49" charset="-128"/>
            </a:endParaRPr>
          </a:p>
        </p:txBody>
      </p:sp>
      <p:sp>
        <p:nvSpPr>
          <p:cNvPr id="16" name="テキスト ボックス 15"/>
          <p:cNvSpPr txBox="1"/>
          <p:nvPr/>
        </p:nvSpPr>
        <p:spPr>
          <a:xfrm>
            <a:off x="-18513" y="1038570"/>
            <a:ext cx="3221469" cy="5816977"/>
          </a:xfrm>
          <a:prstGeom prst="rect">
            <a:avLst/>
          </a:prstGeom>
          <a:noFill/>
        </p:spPr>
        <p:txBody>
          <a:bodyPr wrap="square" rtlCol="0">
            <a:spAutoFit/>
          </a:bodyPr>
          <a:lstStyle/>
          <a:p>
            <a:endParaRPr kumimoji="1" lang="en-US" altLang="ja-JP" sz="1200" dirty="0"/>
          </a:p>
          <a:p>
            <a:endParaRPr lang="en-US" altLang="ja-JP" sz="1200" dirty="0"/>
          </a:p>
          <a:p>
            <a:endParaRPr kumimoji="1" lang="en-US" altLang="ja-JP" sz="1200" dirty="0"/>
          </a:p>
          <a:p>
            <a:endParaRPr lang="en-US" altLang="ja-JP" sz="1200" dirty="0"/>
          </a:p>
          <a:p>
            <a:endParaRPr kumimoji="1" lang="en-US" altLang="ja-JP" sz="1200" dirty="0"/>
          </a:p>
          <a:p>
            <a:endParaRPr lang="en-US" altLang="ja-JP" sz="1200" dirty="0"/>
          </a:p>
          <a:p>
            <a:endParaRPr kumimoji="1" lang="en-US" altLang="ja-JP" sz="1200" dirty="0"/>
          </a:p>
          <a:p>
            <a:endParaRPr lang="en-US" altLang="ja-JP" sz="1200" dirty="0"/>
          </a:p>
          <a:p>
            <a:endParaRPr kumimoji="1" lang="en-US" altLang="ja-JP" sz="1200" dirty="0"/>
          </a:p>
          <a:p>
            <a:endParaRPr lang="en-US" altLang="ja-JP" sz="1200" dirty="0"/>
          </a:p>
          <a:p>
            <a:endParaRPr kumimoji="1" lang="en-US" altLang="ja-JP" sz="1200" dirty="0"/>
          </a:p>
          <a:p>
            <a:endParaRPr lang="en-US" altLang="ja-JP" sz="1200" dirty="0"/>
          </a:p>
          <a:p>
            <a:endParaRPr kumimoji="1" lang="en-US" altLang="ja-JP" sz="1200" dirty="0"/>
          </a:p>
          <a:p>
            <a:endParaRPr lang="en-US" altLang="ja-JP" sz="1200" dirty="0"/>
          </a:p>
          <a:p>
            <a:endParaRPr kumimoji="1" lang="en-US" altLang="ja-JP" sz="1200" dirty="0"/>
          </a:p>
          <a:p>
            <a:endParaRPr lang="en-US" altLang="ja-JP" sz="1200" dirty="0"/>
          </a:p>
          <a:p>
            <a:endParaRPr kumimoji="1" lang="en-US" altLang="ja-JP" sz="1200" dirty="0"/>
          </a:p>
          <a:p>
            <a:endParaRPr lang="en-US" altLang="ja-JP" sz="1200" dirty="0"/>
          </a:p>
          <a:p>
            <a:endParaRPr kumimoji="1" lang="en-US" altLang="ja-JP" sz="1200" dirty="0"/>
          </a:p>
          <a:p>
            <a:endParaRPr lang="en-US" altLang="ja-JP" sz="1200" dirty="0"/>
          </a:p>
          <a:p>
            <a:endParaRPr kumimoji="1" lang="en-US" altLang="ja-JP" sz="1200" dirty="0"/>
          </a:p>
          <a:p>
            <a:endParaRPr lang="en-US" altLang="ja-JP" sz="1200" dirty="0"/>
          </a:p>
          <a:p>
            <a:endParaRPr kumimoji="1" lang="en-US" altLang="ja-JP" sz="1200" dirty="0"/>
          </a:p>
          <a:p>
            <a:endParaRPr lang="en-US" altLang="ja-JP" sz="1200" dirty="0"/>
          </a:p>
          <a:p>
            <a:endParaRPr kumimoji="1" lang="en-US" altLang="ja-JP" sz="1200" dirty="0"/>
          </a:p>
          <a:p>
            <a:endParaRPr lang="en-US" altLang="ja-JP" sz="1200" dirty="0"/>
          </a:p>
          <a:p>
            <a:endParaRPr kumimoji="1" lang="en-US" altLang="ja-JP" sz="1200" dirty="0"/>
          </a:p>
          <a:p>
            <a:endParaRPr lang="en-US" altLang="ja-JP" sz="1200" dirty="0"/>
          </a:p>
          <a:p>
            <a:endParaRPr kumimoji="1" lang="en-US" altLang="ja-JP" sz="1200" dirty="0"/>
          </a:p>
          <a:p>
            <a:endParaRPr lang="en-US" altLang="ja-JP" sz="1200" dirty="0">
              <a:latin typeface="ＭＳ ゴシック" panose="020B0609070205080204" pitchFamily="49" charset="-128"/>
              <a:ea typeface="ＭＳ ゴシック" panose="020B0609070205080204" pitchFamily="49" charset="-128"/>
            </a:endParaRPr>
          </a:p>
          <a:p>
            <a:r>
              <a:rPr lang="ja-JP" altLang="en-US" sz="1200" dirty="0">
                <a:latin typeface="ＭＳ ゴシック" panose="020B0609070205080204" pitchFamily="49" charset="-128"/>
                <a:ea typeface="ＭＳ ゴシック" panose="020B0609070205080204" pitchFamily="49" charset="-128"/>
              </a:rPr>
              <a:t>　　　　　　　　　　所要経費：○○千円</a:t>
            </a:r>
            <a:endParaRPr kumimoji="1" lang="ja-JP" altLang="en-US" sz="1200" dirty="0">
              <a:latin typeface="ＭＳ ゴシック" panose="020B0609070205080204" pitchFamily="49" charset="-128"/>
              <a:ea typeface="ＭＳ ゴシック" panose="020B0609070205080204" pitchFamily="49" charset="-128"/>
            </a:endParaRPr>
          </a:p>
        </p:txBody>
      </p:sp>
      <p:grpSp>
        <p:nvGrpSpPr>
          <p:cNvPr id="18" name="グループ化 17">
            <a:extLst>
              <a:ext uri="{FF2B5EF4-FFF2-40B4-BE49-F238E27FC236}">
                <a16:creationId xmlns:a16="http://schemas.microsoft.com/office/drawing/2014/main" id="{D6B34401-5AB2-44AA-A379-03003651DEDA}"/>
              </a:ext>
            </a:extLst>
          </p:cNvPr>
          <p:cNvGrpSpPr/>
          <p:nvPr/>
        </p:nvGrpSpPr>
        <p:grpSpPr>
          <a:xfrm>
            <a:off x="0" y="-6807"/>
            <a:ext cx="9906000" cy="307777"/>
            <a:chOff x="0" y="-6807"/>
            <a:chExt cx="9906000" cy="307777"/>
          </a:xfrm>
        </p:grpSpPr>
        <p:sp>
          <p:nvSpPr>
            <p:cNvPr id="21" name="正方形/長方形 20">
              <a:extLst>
                <a:ext uri="{FF2B5EF4-FFF2-40B4-BE49-F238E27FC236}">
                  <a16:creationId xmlns:a16="http://schemas.microsoft.com/office/drawing/2014/main" id="{09B07405-6E7F-40E1-B166-27CF99F05A2F}"/>
                </a:ext>
              </a:extLst>
            </p:cNvPr>
            <p:cNvSpPr/>
            <p:nvPr/>
          </p:nvSpPr>
          <p:spPr>
            <a:xfrm>
              <a:off x="0" y="0"/>
              <a:ext cx="9906000" cy="26064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dirty="0">
                <a:solidFill>
                  <a:prstClr val="white"/>
                </a:solidFill>
              </a:endParaRPr>
            </a:p>
          </p:txBody>
        </p:sp>
        <p:sp>
          <p:nvSpPr>
            <p:cNvPr id="22" name="テキスト ボックス 21">
              <a:extLst>
                <a:ext uri="{FF2B5EF4-FFF2-40B4-BE49-F238E27FC236}">
                  <a16:creationId xmlns:a16="http://schemas.microsoft.com/office/drawing/2014/main" id="{45C9460E-0A7E-45E3-A8B1-A43C660BE2ED}"/>
                </a:ext>
              </a:extLst>
            </p:cNvPr>
            <p:cNvSpPr txBox="1"/>
            <p:nvPr/>
          </p:nvSpPr>
          <p:spPr>
            <a:xfrm>
              <a:off x="0" y="-6807"/>
              <a:ext cx="9905999" cy="307777"/>
            </a:xfrm>
            <a:prstGeom prst="rect">
              <a:avLst/>
            </a:prstGeom>
            <a:noFill/>
          </p:spPr>
          <p:txBody>
            <a:bodyPr wrap="square" rtlCol="0">
              <a:spAutoFit/>
            </a:bodyPr>
            <a:lstStyle/>
            <a:p>
              <a:pPr algn="ctr"/>
              <a:r>
                <a:rPr lang="ja-JP" altLang="en-US" sz="1400" spc="-120" dirty="0">
                  <a:solidFill>
                    <a:schemeClr val="bg1"/>
                  </a:solidFill>
                  <a:latin typeface="+mj-ea"/>
                </a:rPr>
                <a:t>令和○○年度</a:t>
              </a:r>
              <a:r>
                <a:rPr kumimoji="1" lang="ja-JP" altLang="en-US" sz="1400" spc="-120" dirty="0">
                  <a:solidFill>
                    <a:schemeClr val="bg1"/>
                  </a:solidFill>
                  <a:latin typeface="+mj-ea"/>
                  <a:ea typeface="+mj-ea"/>
                </a:rPr>
                <a:t>「専修学校による地域産業中核的人材養成事業」企画提案書</a:t>
              </a:r>
              <a:r>
                <a:rPr kumimoji="1" lang="ja-JP" altLang="en-US" sz="1200" spc="-120" dirty="0">
                  <a:solidFill>
                    <a:schemeClr val="bg1"/>
                  </a:solidFill>
                  <a:latin typeface="+mj-ea"/>
                  <a:ea typeface="+mj-ea"/>
                </a:rPr>
                <a:t>（</a:t>
              </a:r>
              <a:r>
                <a:rPr kumimoji="1" lang="ja-JP" altLang="en-US" sz="1200" spc="-160" dirty="0">
                  <a:solidFill>
                    <a:schemeClr val="bg1"/>
                  </a:solidFill>
                  <a:latin typeface="+mj-ea"/>
                  <a:ea typeface="+mj-ea"/>
                </a:rPr>
                <a:t>学びのセーフティーネット機能の充実強化</a:t>
              </a:r>
              <a:r>
                <a:rPr kumimoji="1" lang="ja-JP" altLang="en-US" sz="1200" spc="-120" dirty="0">
                  <a:solidFill>
                    <a:schemeClr val="bg1"/>
                  </a:solidFill>
                  <a:latin typeface="+mj-ea"/>
                  <a:ea typeface="+mj-ea"/>
                </a:rPr>
                <a:t>）</a:t>
              </a:r>
              <a:r>
                <a:rPr kumimoji="1" lang="en-US" altLang="ja-JP" sz="1100" spc="-120" dirty="0">
                  <a:solidFill>
                    <a:schemeClr val="bg1"/>
                  </a:solidFill>
                  <a:latin typeface="+mj-ea"/>
                  <a:ea typeface="+mj-ea"/>
                </a:rPr>
                <a:t>(</a:t>
              </a:r>
              <a:fld id="{0EE4526C-0D6F-435F-B1C3-7E3703E9C6D2}" type="slidenum">
                <a:rPr lang="en-US" altLang="ja-JP" sz="1100" spc="-120" smtClean="0">
                  <a:solidFill>
                    <a:schemeClr val="bg1"/>
                  </a:solidFill>
                  <a:latin typeface="+mj-ea"/>
                  <a:ea typeface="+mj-ea"/>
                </a:rPr>
                <a:t>7</a:t>
              </a:fld>
              <a:r>
                <a:rPr lang="en-US" altLang="ja-JP" sz="1100" spc="-120" dirty="0">
                  <a:solidFill>
                    <a:schemeClr val="bg1"/>
                  </a:solidFill>
                  <a:latin typeface="+mj-ea"/>
                  <a:ea typeface="+mj-ea"/>
                </a:rPr>
                <a:t>/17</a:t>
              </a:r>
              <a:r>
                <a:rPr kumimoji="1" lang="en-US" altLang="ja-JP" sz="1100" spc="-120" dirty="0">
                  <a:solidFill>
                    <a:schemeClr val="bg1"/>
                  </a:solidFill>
                  <a:latin typeface="+mj-ea"/>
                  <a:ea typeface="+mj-ea"/>
                </a:rPr>
                <a:t>)</a:t>
              </a:r>
              <a:endParaRPr kumimoji="1" lang="ja-JP" altLang="en-US" sz="1100" spc="-120" dirty="0">
                <a:solidFill>
                  <a:schemeClr val="bg1"/>
                </a:solidFill>
                <a:latin typeface="+mj-ea"/>
                <a:ea typeface="+mj-ea"/>
              </a:endParaRPr>
            </a:p>
          </p:txBody>
        </p:sp>
      </p:grpSp>
    </p:spTree>
    <p:extLst>
      <p:ext uri="{BB962C8B-B14F-4D97-AF65-F5344CB8AC3E}">
        <p14:creationId xmlns:p14="http://schemas.microsoft.com/office/powerpoint/2010/main" val="42915324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920552" y="2636912"/>
            <a:ext cx="8280000" cy="2308324"/>
          </a:xfrm>
          <a:prstGeom prst="rect">
            <a:avLst/>
          </a:prstGeom>
          <a:noFill/>
          <a:ln>
            <a:solidFill>
              <a:schemeClr val="tx2">
                <a:lumMod val="40000"/>
                <a:lumOff val="60000"/>
              </a:schemeClr>
            </a:solidFill>
            <a:prstDash val="dash"/>
          </a:ln>
        </p:spPr>
        <p:txBody>
          <a:bodyPr wrap="square" rtlCol="0">
            <a:spAutoFit/>
          </a:bodyPr>
          <a:lstStyle/>
          <a:p>
            <a:endParaRPr lang="en-US" altLang="ja-JP" sz="1200" dirty="0">
              <a:solidFill>
                <a:srgbClr val="FFC000"/>
              </a:solidFill>
            </a:endParaRPr>
          </a:p>
          <a:p>
            <a:r>
              <a:rPr lang="ja-JP" altLang="en-US" sz="1200" dirty="0">
                <a:solidFill>
                  <a:srgbClr val="FFC000"/>
                </a:solidFill>
              </a:rPr>
              <a:t>▼様式自由</a:t>
            </a:r>
            <a:endParaRPr lang="en-US" altLang="ja-JP" sz="1200" dirty="0">
              <a:solidFill>
                <a:srgbClr val="FFC000"/>
              </a:solidFill>
            </a:endParaRPr>
          </a:p>
          <a:p>
            <a:endParaRPr lang="en-US" altLang="ja-JP" sz="1200" dirty="0">
              <a:solidFill>
                <a:srgbClr val="FFC000"/>
              </a:solidFill>
            </a:endParaRPr>
          </a:p>
          <a:p>
            <a:r>
              <a:rPr lang="ja-JP" altLang="en-US" sz="1200" dirty="0">
                <a:solidFill>
                  <a:srgbClr val="FFC000"/>
                </a:solidFill>
              </a:rPr>
              <a:t>▼提案年度に取り組む内容について、具体に記載すること。</a:t>
            </a:r>
            <a:endParaRPr lang="en-US" altLang="ja-JP" sz="1200" dirty="0">
              <a:solidFill>
                <a:srgbClr val="FFC000"/>
              </a:solidFill>
            </a:endParaRPr>
          </a:p>
          <a:p>
            <a:endParaRPr lang="en-US" altLang="ja-JP" sz="1200" dirty="0">
              <a:solidFill>
                <a:srgbClr val="FFC000"/>
              </a:solidFill>
            </a:endParaRPr>
          </a:p>
          <a:p>
            <a:pPr marL="85725" indent="-85725"/>
            <a:r>
              <a:rPr lang="ja-JP" altLang="en-US" sz="1200" dirty="0">
                <a:solidFill>
                  <a:srgbClr val="FFC000"/>
                </a:solidFill>
                <a:latin typeface="+mn-ea"/>
              </a:rPr>
              <a:t>▼調査を実施する場合には</a:t>
            </a:r>
            <a:r>
              <a:rPr lang="en-US" altLang="ja-JP" sz="1200" dirty="0">
                <a:solidFill>
                  <a:srgbClr val="FFC000"/>
                </a:solidFill>
                <a:latin typeface="+mn-ea"/>
              </a:rPr>
              <a:t>､</a:t>
            </a:r>
            <a:r>
              <a:rPr lang="ja-JP" altLang="en-US" sz="1200" dirty="0">
                <a:solidFill>
                  <a:srgbClr val="FFC000"/>
                </a:solidFill>
                <a:latin typeface="+mn-ea"/>
              </a:rPr>
              <a:t>調査名、調査目的、調査対象、調査手法、調査項目、分析内容（集計項目）、調査結果を成果（構築しようとしているモデル）にどのように反映するか、を記載すること</a:t>
            </a:r>
            <a:r>
              <a:rPr lang="en-US" altLang="ja-JP" sz="1200" dirty="0">
                <a:solidFill>
                  <a:srgbClr val="FFC000"/>
                </a:solidFill>
                <a:latin typeface="+mn-ea"/>
              </a:rPr>
              <a:t>｡</a:t>
            </a:r>
          </a:p>
          <a:p>
            <a:pPr marL="180975"/>
            <a:r>
              <a:rPr lang="en-US" altLang="ja-JP" sz="1200" dirty="0">
                <a:solidFill>
                  <a:srgbClr val="FFC000"/>
                </a:solidFill>
                <a:latin typeface="+mn-ea"/>
              </a:rPr>
              <a:t>※</a:t>
            </a:r>
            <a:r>
              <a:rPr lang="ja-JP" altLang="en-US" sz="1200" dirty="0">
                <a:solidFill>
                  <a:srgbClr val="FFC000"/>
                </a:solidFill>
                <a:latin typeface="+mn-ea"/>
              </a:rPr>
              <a:t>上記は最小限の項目例であり、必要に応じて追加することは差し支えない。</a:t>
            </a:r>
            <a:endParaRPr lang="en-US" altLang="ja-JP" sz="1200" dirty="0">
              <a:solidFill>
                <a:srgbClr val="FFC000"/>
              </a:solidFill>
              <a:latin typeface="+mn-ea"/>
            </a:endParaRPr>
          </a:p>
          <a:p>
            <a:endParaRPr lang="en-US" altLang="ja-JP" sz="1200" dirty="0">
              <a:solidFill>
                <a:srgbClr val="FFC000"/>
              </a:solidFill>
            </a:endParaRPr>
          </a:p>
          <a:p>
            <a:pPr marL="92075" indent="-92075"/>
            <a:r>
              <a:rPr lang="ja-JP" altLang="en-US" sz="1200" dirty="0">
                <a:solidFill>
                  <a:srgbClr val="FFC000"/>
                </a:solidFill>
                <a:latin typeface="+mn-ea"/>
              </a:rPr>
              <a:t>▼記載する文字は、</a:t>
            </a:r>
            <a:r>
              <a:rPr lang="en-US" altLang="ja-JP" sz="1200" dirty="0">
                <a:solidFill>
                  <a:srgbClr val="FFC000"/>
                </a:solidFill>
                <a:latin typeface="+mn-ea"/>
              </a:rPr>
              <a:t>MS</a:t>
            </a:r>
            <a:r>
              <a:rPr lang="ja-JP" altLang="en-US" sz="1200" dirty="0">
                <a:solidFill>
                  <a:srgbClr val="FFC000"/>
                </a:solidFill>
                <a:latin typeface="+mn-ea"/>
              </a:rPr>
              <a:t>ｺﾞｼｯｸ </a:t>
            </a:r>
            <a:r>
              <a:rPr lang="en-US" altLang="ja-JP" sz="1200" dirty="0">
                <a:solidFill>
                  <a:srgbClr val="FFC000"/>
                </a:solidFill>
                <a:latin typeface="+mn-ea"/>
              </a:rPr>
              <a:t>or </a:t>
            </a:r>
            <a:r>
              <a:rPr lang="ja-JP" altLang="en-US" sz="1200" dirty="0">
                <a:solidFill>
                  <a:srgbClr val="FFC000"/>
                </a:solidFill>
                <a:latin typeface="+mn-ea"/>
              </a:rPr>
              <a:t>ﾒｲﾘｵ　１１ポイント以上とすること。（一部の文字がどうしても枠に入りきらない場合にはポイントを調整しても構わないが、極端に小さくならないようにすること）</a:t>
            </a:r>
            <a:endParaRPr lang="en-US" altLang="ja-JP" sz="1200" dirty="0">
              <a:solidFill>
                <a:srgbClr val="FFC000"/>
              </a:solidFill>
              <a:latin typeface="+mn-ea"/>
            </a:endParaRPr>
          </a:p>
          <a:p>
            <a:endParaRPr lang="en-US" altLang="ja-JP" sz="1200" dirty="0">
              <a:solidFill>
                <a:srgbClr val="FFC000"/>
              </a:solidFill>
            </a:endParaRPr>
          </a:p>
        </p:txBody>
      </p:sp>
      <p:sp>
        <p:nvSpPr>
          <p:cNvPr id="7" name="角丸四角形 5"/>
          <p:cNvSpPr/>
          <p:nvPr/>
        </p:nvSpPr>
        <p:spPr>
          <a:xfrm>
            <a:off x="28338" y="332656"/>
            <a:ext cx="1756310" cy="360040"/>
          </a:xfrm>
          <a:prstGeom prst="roundRect">
            <a:avLst/>
          </a:prstGeom>
          <a:ln/>
        </p:spPr>
        <p:style>
          <a:lnRef idx="1">
            <a:schemeClr val="accent2"/>
          </a:lnRef>
          <a:fillRef idx="2">
            <a:schemeClr val="accent2"/>
          </a:fillRef>
          <a:effectRef idx="1">
            <a:schemeClr val="accent2"/>
          </a:effectRef>
          <a:fontRef idx="minor">
            <a:schemeClr val="dk1"/>
          </a:fontRef>
        </p:style>
        <p:txBody>
          <a:bodyPr rtlCol="0" anchor="ctr"/>
          <a:lstStyle/>
          <a:p>
            <a:r>
              <a:rPr lang="ja-JP" altLang="en-US" sz="1400" dirty="0">
                <a:solidFill>
                  <a:schemeClr val="bg1">
                    <a:lumMod val="50000"/>
                  </a:schemeClr>
                </a:solidFill>
                <a:latin typeface="+mj-ea"/>
                <a:ea typeface="+mj-ea"/>
              </a:rPr>
              <a:t>提案年度の取組①</a:t>
            </a:r>
          </a:p>
        </p:txBody>
      </p:sp>
      <p:grpSp>
        <p:nvGrpSpPr>
          <p:cNvPr id="9" name="グループ化 8">
            <a:extLst>
              <a:ext uri="{FF2B5EF4-FFF2-40B4-BE49-F238E27FC236}">
                <a16:creationId xmlns:a16="http://schemas.microsoft.com/office/drawing/2014/main" id="{367126ED-3DC9-4BC9-85CD-DD60FD847ECC}"/>
              </a:ext>
            </a:extLst>
          </p:cNvPr>
          <p:cNvGrpSpPr/>
          <p:nvPr/>
        </p:nvGrpSpPr>
        <p:grpSpPr>
          <a:xfrm>
            <a:off x="0" y="-6807"/>
            <a:ext cx="9906000" cy="307777"/>
            <a:chOff x="0" y="-6807"/>
            <a:chExt cx="9906000" cy="307777"/>
          </a:xfrm>
        </p:grpSpPr>
        <p:sp>
          <p:nvSpPr>
            <p:cNvPr id="10" name="正方形/長方形 9">
              <a:extLst>
                <a:ext uri="{FF2B5EF4-FFF2-40B4-BE49-F238E27FC236}">
                  <a16:creationId xmlns:a16="http://schemas.microsoft.com/office/drawing/2014/main" id="{1363F3C9-3271-42A8-8172-7C593D6BC3C0}"/>
                </a:ext>
              </a:extLst>
            </p:cNvPr>
            <p:cNvSpPr/>
            <p:nvPr/>
          </p:nvSpPr>
          <p:spPr>
            <a:xfrm>
              <a:off x="0" y="0"/>
              <a:ext cx="9906000" cy="26064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dirty="0">
                <a:solidFill>
                  <a:prstClr val="white"/>
                </a:solidFill>
              </a:endParaRPr>
            </a:p>
          </p:txBody>
        </p:sp>
        <p:sp>
          <p:nvSpPr>
            <p:cNvPr id="11" name="テキスト ボックス 10">
              <a:extLst>
                <a:ext uri="{FF2B5EF4-FFF2-40B4-BE49-F238E27FC236}">
                  <a16:creationId xmlns:a16="http://schemas.microsoft.com/office/drawing/2014/main" id="{27AEC87E-0C45-4195-9003-9F7B4C37D386}"/>
                </a:ext>
              </a:extLst>
            </p:cNvPr>
            <p:cNvSpPr txBox="1"/>
            <p:nvPr/>
          </p:nvSpPr>
          <p:spPr>
            <a:xfrm>
              <a:off x="0" y="-6807"/>
              <a:ext cx="9905999" cy="307777"/>
            </a:xfrm>
            <a:prstGeom prst="rect">
              <a:avLst/>
            </a:prstGeom>
            <a:noFill/>
          </p:spPr>
          <p:txBody>
            <a:bodyPr wrap="square" rtlCol="0">
              <a:spAutoFit/>
            </a:bodyPr>
            <a:lstStyle/>
            <a:p>
              <a:pPr algn="ctr"/>
              <a:r>
                <a:rPr lang="ja-JP" altLang="en-US" sz="1400" spc="-120" dirty="0">
                  <a:solidFill>
                    <a:schemeClr val="bg1"/>
                  </a:solidFill>
                  <a:latin typeface="+mj-ea"/>
                </a:rPr>
                <a:t>令和○○年度</a:t>
              </a:r>
              <a:r>
                <a:rPr kumimoji="1" lang="ja-JP" altLang="en-US" sz="1400" spc="-120" dirty="0">
                  <a:solidFill>
                    <a:schemeClr val="bg1"/>
                  </a:solidFill>
                  <a:latin typeface="+mj-ea"/>
                  <a:ea typeface="+mj-ea"/>
                </a:rPr>
                <a:t>「専修学校による地域産業中核的人材養成事業」企画提案書</a:t>
              </a:r>
              <a:r>
                <a:rPr kumimoji="1" lang="ja-JP" altLang="en-US" sz="1200" spc="-120" dirty="0">
                  <a:solidFill>
                    <a:schemeClr val="bg1"/>
                  </a:solidFill>
                  <a:latin typeface="+mj-ea"/>
                  <a:ea typeface="+mj-ea"/>
                </a:rPr>
                <a:t>（</a:t>
              </a:r>
              <a:r>
                <a:rPr kumimoji="1" lang="ja-JP" altLang="en-US" sz="1200" spc="-160" dirty="0">
                  <a:solidFill>
                    <a:schemeClr val="bg1"/>
                  </a:solidFill>
                  <a:latin typeface="+mj-ea"/>
                  <a:ea typeface="+mj-ea"/>
                </a:rPr>
                <a:t>学びのセーフティーネット機能の充実強化</a:t>
              </a:r>
              <a:r>
                <a:rPr kumimoji="1" lang="ja-JP" altLang="en-US" sz="1200" spc="-120" dirty="0">
                  <a:solidFill>
                    <a:schemeClr val="bg1"/>
                  </a:solidFill>
                  <a:latin typeface="+mj-ea"/>
                  <a:ea typeface="+mj-ea"/>
                </a:rPr>
                <a:t>）</a:t>
              </a:r>
              <a:r>
                <a:rPr kumimoji="1" lang="en-US" altLang="ja-JP" sz="1100" spc="-120" dirty="0">
                  <a:solidFill>
                    <a:schemeClr val="bg1"/>
                  </a:solidFill>
                  <a:latin typeface="+mj-ea"/>
                  <a:ea typeface="+mj-ea"/>
                </a:rPr>
                <a:t>(</a:t>
              </a:r>
              <a:fld id="{0EE4526C-0D6F-435F-B1C3-7E3703E9C6D2}" type="slidenum">
                <a:rPr lang="en-US" altLang="ja-JP" sz="1100" spc="-120" smtClean="0">
                  <a:solidFill>
                    <a:schemeClr val="bg1"/>
                  </a:solidFill>
                  <a:latin typeface="+mj-ea"/>
                  <a:ea typeface="+mj-ea"/>
                </a:rPr>
                <a:t>8</a:t>
              </a:fld>
              <a:r>
                <a:rPr lang="en-US" altLang="ja-JP" sz="1100" spc="-120" dirty="0">
                  <a:solidFill>
                    <a:schemeClr val="bg1"/>
                  </a:solidFill>
                  <a:latin typeface="+mj-ea"/>
                  <a:ea typeface="+mj-ea"/>
                </a:rPr>
                <a:t>/17</a:t>
              </a:r>
              <a:r>
                <a:rPr kumimoji="1" lang="en-US" altLang="ja-JP" sz="1100" spc="-120" dirty="0">
                  <a:solidFill>
                    <a:schemeClr val="bg1"/>
                  </a:solidFill>
                  <a:latin typeface="+mj-ea"/>
                  <a:ea typeface="+mj-ea"/>
                </a:rPr>
                <a:t>)</a:t>
              </a:r>
              <a:endParaRPr kumimoji="1" lang="ja-JP" altLang="en-US" sz="1100" spc="-120" dirty="0">
                <a:solidFill>
                  <a:schemeClr val="bg1"/>
                </a:solidFill>
                <a:latin typeface="+mj-ea"/>
                <a:ea typeface="+mj-ea"/>
              </a:endParaRPr>
            </a:p>
          </p:txBody>
        </p:sp>
      </p:grpSp>
    </p:spTree>
    <p:extLst>
      <p:ext uri="{BB962C8B-B14F-4D97-AF65-F5344CB8AC3E}">
        <p14:creationId xmlns:p14="http://schemas.microsoft.com/office/powerpoint/2010/main" val="15547367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5"/>
          <p:cNvSpPr/>
          <p:nvPr/>
        </p:nvSpPr>
        <p:spPr>
          <a:xfrm>
            <a:off x="28338" y="332656"/>
            <a:ext cx="1756310" cy="360040"/>
          </a:xfrm>
          <a:prstGeom prst="roundRect">
            <a:avLst/>
          </a:prstGeom>
          <a:ln/>
        </p:spPr>
        <p:style>
          <a:lnRef idx="1">
            <a:schemeClr val="accent2"/>
          </a:lnRef>
          <a:fillRef idx="2">
            <a:schemeClr val="accent2"/>
          </a:fillRef>
          <a:effectRef idx="1">
            <a:schemeClr val="accent2"/>
          </a:effectRef>
          <a:fontRef idx="minor">
            <a:schemeClr val="dk1"/>
          </a:fontRef>
        </p:style>
        <p:txBody>
          <a:bodyPr rtlCol="0" anchor="ctr"/>
          <a:lstStyle/>
          <a:p>
            <a:r>
              <a:rPr lang="ja-JP" altLang="en-US" sz="1400" dirty="0">
                <a:solidFill>
                  <a:schemeClr val="bg1">
                    <a:lumMod val="50000"/>
                  </a:schemeClr>
                </a:solidFill>
                <a:latin typeface="+mj-ea"/>
                <a:ea typeface="+mj-ea"/>
              </a:rPr>
              <a:t>提案年度の取組②</a:t>
            </a:r>
          </a:p>
        </p:txBody>
      </p:sp>
      <p:sp>
        <p:nvSpPr>
          <p:cNvPr id="9" name="テキスト ボックス 8"/>
          <p:cNvSpPr txBox="1"/>
          <p:nvPr/>
        </p:nvSpPr>
        <p:spPr>
          <a:xfrm>
            <a:off x="920552" y="2636912"/>
            <a:ext cx="8280000" cy="2308324"/>
          </a:xfrm>
          <a:prstGeom prst="rect">
            <a:avLst/>
          </a:prstGeom>
          <a:noFill/>
          <a:ln>
            <a:solidFill>
              <a:schemeClr val="tx2">
                <a:lumMod val="40000"/>
                <a:lumOff val="60000"/>
              </a:schemeClr>
            </a:solidFill>
            <a:prstDash val="dash"/>
          </a:ln>
        </p:spPr>
        <p:txBody>
          <a:bodyPr wrap="square" rtlCol="0">
            <a:spAutoFit/>
          </a:bodyPr>
          <a:lstStyle/>
          <a:p>
            <a:endParaRPr lang="en-US" altLang="ja-JP" sz="1200" dirty="0">
              <a:solidFill>
                <a:srgbClr val="FFC000"/>
              </a:solidFill>
            </a:endParaRPr>
          </a:p>
          <a:p>
            <a:r>
              <a:rPr lang="ja-JP" altLang="en-US" sz="1200" dirty="0">
                <a:solidFill>
                  <a:srgbClr val="FFC000"/>
                </a:solidFill>
              </a:rPr>
              <a:t>▼様式自由</a:t>
            </a:r>
            <a:endParaRPr lang="en-US" altLang="ja-JP" sz="1200" dirty="0">
              <a:solidFill>
                <a:srgbClr val="FFC000"/>
              </a:solidFill>
            </a:endParaRPr>
          </a:p>
          <a:p>
            <a:endParaRPr lang="en-US" altLang="ja-JP" sz="1200" dirty="0">
              <a:solidFill>
                <a:srgbClr val="FFC000"/>
              </a:solidFill>
            </a:endParaRPr>
          </a:p>
          <a:p>
            <a:r>
              <a:rPr lang="ja-JP" altLang="en-US" sz="1200" dirty="0">
                <a:solidFill>
                  <a:srgbClr val="FFC000"/>
                </a:solidFill>
              </a:rPr>
              <a:t>▼提案年度に取り組む内容について、具体に記載すること。</a:t>
            </a:r>
            <a:endParaRPr lang="en-US" altLang="ja-JP" sz="1200" dirty="0">
              <a:solidFill>
                <a:srgbClr val="FFC000"/>
              </a:solidFill>
            </a:endParaRPr>
          </a:p>
          <a:p>
            <a:endParaRPr lang="en-US" altLang="ja-JP" sz="1200" dirty="0">
              <a:solidFill>
                <a:srgbClr val="FFC000"/>
              </a:solidFill>
            </a:endParaRPr>
          </a:p>
          <a:p>
            <a:pPr marL="85725" indent="-85725"/>
            <a:r>
              <a:rPr lang="ja-JP" altLang="en-US" sz="1200" dirty="0">
                <a:solidFill>
                  <a:srgbClr val="FFC000"/>
                </a:solidFill>
                <a:latin typeface="+mn-ea"/>
              </a:rPr>
              <a:t>▼調査を実施する場合には</a:t>
            </a:r>
            <a:r>
              <a:rPr lang="en-US" altLang="ja-JP" sz="1200" dirty="0">
                <a:solidFill>
                  <a:srgbClr val="FFC000"/>
                </a:solidFill>
                <a:latin typeface="+mn-ea"/>
              </a:rPr>
              <a:t>､</a:t>
            </a:r>
            <a:r>
              <a:rPr lang="ja-JP" altLang="en-US" sz="1200" dirty="0">
                <a:solidFill>
                  <a:srgbClr val="FFC000"/>
                </a:solidFill>
                <a:latin typeface="+mn-ea"/>
              </a:rPr>
              <a:t>調査名、調査目的、調査対象、調査手法、調査項目、分析内容（集計項目）、調査結果を成果（構築しようとしているモデル）にどのように反映するか、を記載すること</a:t>
            </a:r>
            <a:r>
              <a:rPr lang="en-US" altLang="ja-JP" sz="1200" dirty="0">
                <a:solidFill>
                  <a:srgbClr val="FFC000"/>
                </a:solidFill>
                <a:latin typeface="+mn-ea"/>
              </a:rPr>
              <a:t>｡</a:t>
            </a:r>
          </a:p>
          <a:p>
            <a:pPr marL="180975"/>
            <a:r>
              <a:rPr lang="en-US" altLang="ja-JP" sz="1200" dirty="0">
                <a:solidFill>
                  <a:srgbClr val="FFC000"/>
                </a:solidFill>
                <a:latin typeface="+mn-ea"/>
              </a:rPr>
              <a:t>※</a:t>
            </a:r>
            <a:r>
              <a:rPr lang="ja-JP" altLang="en-US" sz="1200" dirty="0">
                <a:solidFill>
                  <a:srgbClr val="FFC000"/>
                </a:solidFill>
                <a:latin typeface="+mn-ea"/>
              </a:rPr>
              <a:t>上記は最小限の項目例であり、必要に応じて追加することは差し支えない。</a:t>
            </a:r>
            <a:endParaRPr lang="en-US" altLang="ja-JP" sz="1200" dirty="0">
              <a:solidFill>
                <a:srgbClr val="FFC000"/>
              </a:solidFill>
              <a:latin typeface="+mn-ea"/>
            </a:endParaRPr>
          </a:p>
          <a:p>
            <a:endParaRPr lang="en-US" altLang="ja-JP" sz="1200" dirty="0">
              <a:solidFill>
                <a:srgbClr val="FFC000"/>
              </a:solidFill>
            </a:endParaRPr>
          </a:p>
          <a:p>
            <a:pPr marL="92075" indent="-92075"/>
            <a:r>
              <a:rPr lang="ja-JP" altLang="en-US" sz="1200" dirty="0">
                <a:solidFill>
                  <a:srgbClr val="FFC000"/>
                </a:solidFill>
                <a:latin typeface="+mn-ea"/>
              </a:rPr>
              <a:t>▼記載する文字は、</a:t>
            </a:r>
            <a:r>
              <a:rPr lang="en-US" altLang="ja-JP" sz="1200" dirty="0">
                <a:solidFill>
                  <a:srgbClr val="FFC000"/>
                </a:solidFill>
                <a:latin typeface="+mn-ea"/>
              </a:rPr>
              <a:t>MS</a:t>
            </a:r>
            <a:r>
              <a:rPr lang="ja-JP" altLang="en-US" sz="1200" dirty="0">
                <a:solidFill>
                  <a:srgbClr val="FFC000"/>
                </a:solidFill>
                <a:latin typeface="+mn-ea"/>
              </a:rPr>
              <a:t>ｺﾞｼｯｸ </a:t>
            </a:r>
            <a:r>
              <a:rPr lang="en-US" altLang="ja-JP" sz="1200" dirty="0">
                <a:solidFill>
                  <a:srgbClr val="FFC000"/>
                </a:solidFill>
                <a:latin typeface="+mn-ea"/>
              </a:rPr>
              <a:t>or </a:t>
            </a:r>
            <a:r>
              <a:rPr lang="ja-JP" altLang="en-US" sz="1200" dirty="0">
                <a:solidFill>
                  <a:srgbClr val="FFC000"/>
                </a:solidFill>
                <a:latin typeface="+mn-ea"/>
              </a:rPr>
              <a:t>ﾒｲﾘｵ　１１ポイント以上とすること。（一部の文字がどうしても枠に入りきらない場合にはポイントを調整しても構わないが、極端に小さくならないようにすること）</a:t>
            </a:r>
            <a:endParaRPr lang="en-US" altLang="ja-JP" sz="1200" dirty="0">
              <a:solidFill>
                <a:srgbClr val="FFC000"/>
              </a:solidFill>
              <a:latin typeface="+mn-ea"/>
            </a:endParaRPr>
          </a:p>
          <a:p>
            <a:endParaRPr lang="en-US" altLang="ja-JP" sz="1200" dirty="0">
              <a:solidFill>
                <a:srgbClr val="FFC000"/>
              </a:solidFill>
            </a:endParaRPr>
          </a:p>
        </p:txBody>
      </p:sp>
      <p:grpSp>
        <p:nvGrpSpPr>
          <p:cNvPr id="8" name="グループ化 7">
            <a:extLst>
              <a:ext uri="{FF2B5EF4-FFF2-40B4-BE49-F238E27FC236}">
                <a16:creationId xmlns:a16="http://schemas.microsoft.com/office/drawing/2014/main" id="{6ACE8B9E-501E-4326-86A3-56E6BF775A0F}"/>
              </a:ext>
            </a:extLst>
          </p:cNvPr>
          <p:cNvGrpSpPr/>
          <p:nvPr/>
        </p:nvGrpSpPr>
        <p:grpSpPr>
          <a:xfrm>
            <a:off x="0" y="-6807"/>
            <a:ext cx="9906000" cy="307777"/>
            <a:chOff x="0" y="-6807"/>
            <a:chExt cx="9906000" cy="307777"/>
          </a:xfrm>
        </p:grpSpPr>
        <p:sp>
          <p:nvSpPr>
            <p:cNvPr id="10" name="正方形/長方形 9">
              <a:extLst>
                <a:ext uri="{FF2B5EF4-FFF2-40B4-BE49-F238E27FC236}">
                  <a16:creationId xmlns:a16="http://schemas.microsoft.com/office/drawing/2014/main" id="{FE8C0231-ABB2-4052-83E3-7111486FD043}"/>
                </a:ext>
              </a:extLst>
            </p:cNvPr>
            <p:cNvSpPr/>
            <p:nvPr/>
          </p:nvSpPr>
          <p:spPr>
            <a:xfrm>
              <a:off x="0" y="0"/>
              <a:ext cx="9906000" cy="26064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dirty="0">
                <a:solidFill>
                  <a:prstClr val="white"/>
                </a:solidFill>
              </a:endParaRPr>
            </a:p>
          </p:txBody>
        </p:sp>
        <p:sp>
          <p:nvSpPr>
            <p:cNvPr id="11" name="テキスト ボックス 10">
              <a:extLst>
                <a:ext uri="{FF2B5EF4-FFF2-40B4-BE49-F238E27FC236}">
                  <a16:creationId xmlns:a16="http://schemas.microsoft.com/office/drawing/2014/main" id="{96093905-7FC4-4BEB-8733-3E96248A02EE}"/>
                </a:ext>
              </a:extLst>
            </p:cNvPr>
            <p:cNvSpPr txBox="1"/>
            <p:nvPr/>
          </p:nvSpPr>
          <p:spPr>
            <a:xfrm>
              <a:off x="0" y="-6807"/>
              <a:ext cx="9905999" cy="307777"/>
            </a:xfrm>
            <a:prstGeom prst="rect">
              <a:avLst/>
            </a:prstGeom>
            <a:noFill/>
          </p:spPr>
          <p:txBody>
            <a:bodyPr wrap="square" rtlCol="0">
              <a:spAutoFit/>
            </a:bodyPr>
            <a:lstStyle/>
            <a:p>
              <a:pPr algn="ctr"/>
              <a:r>
                <a:rPr lang="ja-JP" altLang="en-US" sz="1400" spc="-120" dirty="0">
                  <a:solidFill>
                    <a:schemeClr val="bg1"/>
                  </a:solidFill>
                  <a:latin typeface="+mj-ea"/>
                </a:rPr>
                <a:t>令和○○年度</a:t>
              </a:r>
              <a:r>
                <a:rPr kumimoji="1" lang="ja-JP" altLang="en-US" sz="1400" spc="-120" dirty="0">
                  <a:solidFill>
                    <a:schemeClr val="bg1"/>
                  </a:solidFill>
                  <a:latin typeface="+mj-ea"/>
                  <a:ea typeface="+mj-ea"/>
                </a:rPr>
                <a:t>「専修学校による地域産業中核的人材養成事業」企画提案書</a:t>
              </a:r>
              <a:r>
                <a:rPr kumimoji="1" lang="ja-JP" altLang="en-US" sz="1200" spc="-120" dirty="0">
                  <a:solidFill>
                    <a:schemeClr val="bg1"/>
                  </a:solidFill>
                  <a:latin typeface="+mj-ea"/>
                  <a:ea typeface="+mj-ea"/>
                </a:rPr>
                <a:t>（</a:t>
              </a:r>
              <a:r>
                <a:rPr kumimoji="1" lang="ja-JP" altLang="en-US" sz="1200" spc="-160" dirty="0">
                  <a:solidFill>
                    <a:schemeClr val="bg1"/>
                  </a:solidFill>
                  <a:latin typeface="+mj-ea"/>
                  <a:ea typeface="+mj-ea"/>
                </a:rPr>
                <a:t>学びのセーフティーネット機能の充実強化</a:t>
              </a:r>
              <a:r>
                <a:rPr kumimoji="1" lang="ja-JP" altLang="en-US" sz="1200" spc="-120" dirty="0">
                  <a:solidFill>
                    <a:schemeClr val="bg1"/>
                  </a:solidFill>
                  <a:latin typeface="+mj-ea"/>
                  <a:ea typeface="+mj-ea"/>
                </a:rPr>
                <a:t>）</a:t>
              </a:r>
              <a:r>
                <a:rPr kumimoji="1" lang="en-US" altLang="ja-JP" sz="1100" spc="-120" dirty="0">
                  <a:solidFill>
                    <a:schemeClr val="bg1"/>
                  </a:solidFill>
                  <a:latin typeface="+mj-ea"/>
                  <a:ea typeface="+mj-ea"/>
                </a:rPr>
                <a:t>(</a:t>
              </a:r>
              <a:fld id="{0EE4526C-0D6F-435F-B1C3-7E3703E9C6D2}" type="slidenum">
                <a:rPr lang="en-US" altLang="ja-JP" sz="1100" spc="-120" smtClean="0">
                  <a:solidFill>
                    <a:schemeClr val="bg1"/>
                  </a:solidFill>
                  <a:latin typeface="+mj-ea"/>
                  <a:ea typeface="+mj-ea"/>
                </a:rPr>
                <a:t>9</a:t>
              </a:fld>
              <a:r>
                <a:rPr lang="en-US" altLang="ja-JP" sz="1100" spc="-120" dirty="0">
                  <a:solidFill>
                    <a:schemeClr val="bg1"/>
                  </a:solidFill>
                  <a:latin typeface="+mj-ea"/>
                  <a:ea typeface="+mj-ea"/>
                </a:rPr>
                <a:t>/17</a:t>
              </a:r>
              <a:r>
                <a:rPr kumimoji="1" lang="en-US" altLang="ja-JP" sz="1100" spc="-120" dirty="0">
                  <a:solidFill>
                    <a:schemeClr val="bg1"/>
                  </a:solidFill>
                  <a:latin typeface="+mj-ea"/>
                  <a:ea typeface="+mj-ea"/>
                </a:rPr>
                <a:t>)</a:t>
              </a:r>
              <a:endParaRPr kumimoji="1" lang="ja-JP" altLang="en-US" sz="1100" spc="-120" dirty="0">
                <a:solidFill>
                  <a:schemeClr val="bg1"/>
                </a:solidFill>
                <a:latin typeface="+mj-ea"/>
                <a:ea typeface="+mj-ea"/>
              </a:endParaRPr>
            </a:p>
          </p:txBody>
        </p:sp>
      </p:grpSp>
    </p:spTree>
    <p:extLst>
      <p:ext uri="{BB962C8B-B14F-4D97-AF65-F5344CB8AC3E}">
        <p14:creationId xmlns:p14="http://schemas.microsoft.com/office/powerpoint/2010/main" val="1041761934"/>
      </p:ext>
    </p:extLst>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3">
      <a:majorFont>
        <a:latin typeface="Segoe UI"/>
        <a:ea typeface="游ゴシック Bold"/>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blank">
  <a:themeElements>
    <a:clrScheme name="ユーザー定義 1">
      <a:dk1>
        <a:srgbClr val="323232"/>
      </a:dk1>
      <a:lt1>
        <a:sysClr val="window" lastClr="FFFFFF"/>
      </a:lt1>
      <a:dk2>
        <a:srgbClr val="505050"/>
      </a:dk2>
      <a:lt2>
        <a:srgbClr val="EEECE1"/>
      </a:lt2>
      <a:accent1>
        <a:srgbClr val="30A3B3"/>
      </a:accent1>
      <a:accent2>
        <a:srgbClr val="CC6B9C"/>
      </a:accent2>
      <a:accent3>
        <a:srgbClr val="9BBB59"/>
      </a:accent3>
      <a:accent4>
        <a:srgbClr val="8064A2"/>
      </a:accent4>
      <a:accent5>
        <a:srgbClr val="4BACC6"/>
      </a:accent5>
      <a:accent6>
        <a:srgbClr val="F79646"/>
      </a:accent6>
      <a:hlink>
        <a:srgbClr val="0000FF"/>
      </a:hlink>
      <a:folHlink>
        <a:srgbClr val="800080"/>
      </a:folHlink>
    </a:clrScheme>
    <a:fontScheme name="ユーザー定義 3">
      <a:majorFont>
        <a:latin typeface="Segoe UI"/>
        <a:ea typeface="游ゴシック Bold"/>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23232</TotalTime>
  <Words>4818</Words>
  <Application>Microsoft Office PowerPoint</Application>
  <PresentationFormat>A4 210 x 297 mm</PresentationFormat>
  <Paragraphs>660</Paragraphs>
  <Slides>17</Slides>
  <Notes>4</Notes>
  <HiddenSlides>0</HiddenSlides>
  <MMClips>0</MMClips>
  <ScaleCrop>false</ScaleCrop>
  <HeadingPairs>
    <vt:vector size="8" baseType="variant">
      <vt:variant>
        <vt:lpstr>使用されているフォント</vt:lpstr>
      </vt:variant>
      <vt:variant>
        <vt:i4>6</vt:i4>
      </vt:variant>
      <vt:variant>
        <vt:lpstr>テーマ</vt:lpstr>
      </vt:variant>
      <vt:variant>
        <vt:i4>2</vt:i4>
      </vt:variant>
      <vt:variant>
        <vt:lpstr>埋め込まれた OLE サーバー</vt:lpstr>
      </vt:variant>
      <vt:variant>
        <vt:i4>1</vt:i4>
      </vt:variant>
      <vt:variant>
        <vt:lpstr>スライド タイトル</vt:lpstr>
      </vt:variant>
      <vt:variant>
        <vt:i4>17</vt:i4>
      </vt:variant>
    </vt:vector>
  </HeadingPairs>
  <TitlesOfParts>
    <vt:vector size="26" baseType="lpstr">
      <vt:lpstr>ＭＳ ゴシック</vt:lpstr>
      <vt:lpstr>メイリオ</vt:lpstr>
      <vt:lpstr>游ゴシック</vt:lpstr>
      <vt:lpstr>游ゴシック Bold</vt:lpstr>
      <vt:lpstr>Arial</vt:lpstr>
      <vt:lpstr>Segoe UI</vt:lpstr>
      <vt:lpstr>blank</vt:lpstr>
      <vt:lpstr>1_blank</vt:lpstr>
      <vt:lpstr>ワークシート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文部科学省</dc:creator>
  <cp:lastModifiedBy>小江謙太郎</cp:lastModifiedBy>
  <cp:revision>229</cp:revision>
  <cp:lastPrinted>2018-01-04T11:55:46Z</cp:lastPrinted>
  <dcterms:created xsi:type="dcterms:W3CDTF">2015-11-11T08:20:08Z</dcterms:created>
  <dcterms:modified xsi:type="dcterms:W3CDTF">2023-02-06T10:36:41Z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899a617-f30e-4fb8-b81c-fb6d0b94ac5b_Enabled">
    <vt:lpwstr>true</vt:lpwstr>
  </property>
  <property fmtid="{D5CDD505-2E9C-101B-9397-08002B2CF9AE}" pid="3" name="MSIP_Label_d899a617-f30e-4fb8-b81c-fb6d0b94ac5b_SetDate">
    <vt:lpwstr>2022-02-09T09:00:55Z</vt:lpwstr>
  </property>
  <property fmtid="{D5CDD505-2E9C-101B-9397-08002B2CF9AE}" pid="4" name="MSIP_Label_d899a617-f30e-4fb8-b81c-fb6d0b94ac5b_Method">
    <vt:lpwstr>Standard</vt:lpwstr>
  </property>
  <property fmtid="{D5CDD505-2E9C-101B-9397-08002B2CF9AE}" pid="5" name="MSIP_Label_d899a617-f30e-4fb8-b81c-fb6d0b94ac5b_Name">
    <vt:lpwstr>機密性2情報</vt:lpwstr>
  </property>
  <property fmtid="{D5CDD505-2E9C-101B-9397-08002B2CF9AE}" pid="6" name="MSIP_Label_d899a617-f30e-4fb8-b81c-fb6d0b94ac5b_SiteId">
    <vt:lpwstr>545810b0-36cb-4290-8926-48dbc0f9e92f</vt:lpwstr>
  </property>
  <property fmtid="{D5CDD505-2E9C-101B-9397-08002B2CF9AE}" pid="7" name="MSIP_Label_d899a617-f30e-4fb8-b81c-fb6d0b94ac5b_ActionId">
    <vt:lpwstr>621099de-bac5-4796-9862-f5dadeb1e134</vt:lpwstr>
  </property>
  <property fmtid="{D5CDD505-2E9C-101B-9397-08002B2CF9AE}" pid="8" name="MSIP_Label_d899a617-f30e-4fb8-b81c-fb6d0b94ac5b_ContentBits">
    <vt:lpwstr>0</vt:lpwstr>
  </property>
</Properties>
</file>