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317" r:id="rId4"/>
    <p:sldId id="257" r:id="rId5"/>
    <p:sldId id="294" r:id="rId6"/>
    <p:sldId id="259" r:id="rId7"/>
    <p:sldId id="306" r:id="rId8"/>
    <p:sldId id="318" r:id="rId9"/>
    <p:sldId id="291" r:id="rId10"/>
    <p:sldId id="307" r:id="rId11"/>
    <p:sldId id="263" r:id="rId12"/>
    <p:sldId id="262" r:id="rId13"/>
    <p:sldId id="319" r:id="rId14"/>
    <p:sldId id="264" r:id="rId15"/>
    <p:sldId id="268" r:id="rId16"/>
    <p:sldId id="320" r:id="rId17"/>
    <p:sldId id="321" r:id="rId18"/>
    <p:sldId id="269" r:id="rId19"/>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AB37"/>
    <a:srgbClr val="7EE081"/>
    <a:srgbClr val="FFFFFF"/>
    <a:srgbClr val="3FA34D"/>
    <a:srgbClr val="CCFFCC"/>
    <a:srgbClr val="936C4C"/>
    <a:srgbClr val="A898E5"/>
    <a:srgbClr val="8EB4E3"/>
    <a:srgbClr val="4F81BD"/>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1" autoAdjust="0"/>
    <p:restoredTop sz="94622" autoAdjust="0"/>
  </p:normalViewPr>
  <p:slideViewPr>
    <p:cSldViewPr>
      <p:cViewPr varScale="1">
        <p:scale>
          <a:sx n="67" d="100"/>
          <a:sy n="67" d="100"/>
        </p:scale>
        <p:origin x="1068"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2C15C422-C228-4995-8C2D-ED0193ACED10}" type="datetimeFigureOut">
              <a:rPr kumimoji="1" lang="ja-JP" altLang="en-US" smtClean="0"/>
              <a:t>2023/2/6</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8DBE3763-0B6E-459D-8C1F-6CF4E794B84F}" type="slidenum">
              <a:rPr kumimoji="1" lang="ja-JP" altLang="en-US" smtClean="0"/>
              <a:t>‹#›</a:t>
            </a:fld>
            <a:endParaRPr kumimoji="1" lang="ja-JP" altLang="en-US"/>
          </a:p>
        </p:txBody>
      </p:sp>
    </p:spTree>
    <p:extLst>
      <p:ext uri="{BB962C8B-B14F-4D97-AF65-F5344CB8AC3E}">
        <p14:creationId xmlns:p14="http://schemas.microsoft.com/office/powerpoint/2010/main" val="9908203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2260EF-4784-492A-A386-D07E3DB45E1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35842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868278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352103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14725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861736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37442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4743589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5555933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69420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2995438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7503659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135073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677658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4231" y="392212"/>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事業名</a:t>
            </a:r>
          </a:p>
        </p:txBody>
      </p:sp>
      <p:sp>
        <p:nvSpPr>
          <p:cNvPr id="11" name="正方形/長方形 10"/>
          <p:cNvSpPr/>
          <p:nvPr/>
        </p:nvSpPr>
        <p:spPr>
          <a:xfrm>
            <a:off x="1260622" y="392212"/>
            <a:ext cx="6214852"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〇〇〇〇のための</a:t>
            </a:r>
            <a:r>
              <a:rPr lang="ja-JP" altLang="en-US" sz="1400" dirty="0">
                <a:solidFill>
                  <a:srgbClr val="FFC000"/>
                </a:solidFill>
                <a:latin typeface="+mn-ea"/>
              </a:rPr>
              <a:t>□□□□</a:t>
            </a:r>
            <a:r>
              <a:rPr kumimoji="1" lang="ja-JP" altLang="en-US" sz="1400" dirty="0">
                <a:solidFill>
                  <a:schemeClr val="tx1"/>
                </a:solidFill>
                <a:latin typeface="+mn-ea"/>
              </a:rPr>
              <a:t>事業</a:t>
            </a:r>
            <a:r>
              <a:rPr kumimoji="1" lang="ja-JP" altLang="en-US" sz="1400" dirty="0">
                <a:solidFill>
                  <a:srgbClr val="FFC000"/>
                </a:solidFill>
                <a:latin typeface="+mn-ea"/>
              </a:rPr>
              <a:t>（</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2" name="正方形/長方形 11"/>
          <p:cNvSpPr/>
          <p:nvPr/>
        </p:nvSpPr>
        <p:spPr>
          <a:xfrm>
            <a:off x="53464" y="882907"/>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提案者名</a:t>
            </a:r>
          </a:p>
        </p:txBody>
      </p:sp>
      <p:sp>
        <p:nvSpPr>
          <p:cNvPr id="13" name="正方形/長方形 12"/>
          <p:cNvSpPr/>
          <p:nvPr/>
        </p:nvSpPr>
        <p:spPr>
          <a:xfrm>
            <a:off x="1269854" y="882907"/>
            <a:ext cx="8580000"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学校法人〇〇学園　△△専門学校（</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5" name="角丸四角形 14"/>
          <p:cNvSpPr/>
          <p:nvPr/>
        </p:nvSpPr>
        <p:spPr>
          <a:xfrm>
            <a:off x="53464" y="1845156"/>
            <a:ext cx="1950000"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事業の趣旨・目的</a:t>
            </a:r>
          </a:p>
        </p:txBody>
      </p:sp>
      <p:sp>
        <p:nvSpPr>
          <p:cNvPr id="16" name="正方形/長方形 15"/>
          <p:cNvSpPr/>
          <p:nvPr/>
        </p:nvSpPr>
        <p:spPr>
          <a:xfrm>
            <a:off x="95479" y="2144856"/>
            <a:ext cx="4875000" cy="465183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rgbClr val="FFC000"/>
                </a:solidFill>
                <a:latin typeface="+mn-ea"/>
              </a:rPr>
              <a:t>①〇〇〇〇〇〇〇〇⑩〇〇〇〇〇〇〇〇〇⑳〇〇〇〇〇〇〇〇〇㉚</a:t>
            </a:r>
            <a:endParaRPr lang="en-US" altLang="ja-JP" sz="1200" dirty="0">
              <a:solidFill>
                <a:srgbClr val="FFC000"/>
              </a:solidFill>
              <a:latin typeface="+mn-ea"/>
            </a:endParaRPr>
          </a:p>
          <a:p>
            <a:r>
              <a:rPr lang="ja-JP" altLang="en-US" sz="1200" dirty="0">
                <a:solidFill>
                  <a:srgbClr val="FFC000"/>
                </a:solidFill>
                <a:latin typeface="+mn-ea"/>
              </a:rPr>
              <a:t>②　　</a:t>
            </a:r>
            <a:endParaRPr lang="en-US" altLang="ja-JP" sz="1200" dirty="0">
              <a:solidFill>
                <a:srgbClr val="FFC000"/>
              </a:solidFill>
              <a:latin typeface="+mn-ea"/>
            </a:endParaRPr>
          </a:p>
          <a:p>
            <a:r>
              <a:rPr lang="ja-JP" altLang="en-US" sz="1200" dirty="0">
                <a:solidFill>
                  <a:srgbClr val="FFC000"/>
                </a:solidFill>
                <a:latin typeface="+mn-ea"/>
              </a:rPr>
              <a:t>③　　　　　（</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a:t>
            </a:r>
            <a:endParaRPr lang="en-US" altLang="ja-JP" sz="1200" dirty="0">
              <a:solidFill>
                <a:srgbClr val="FFC000"/>
              </a:solidFill>
              <a:latin typeface="+mn-ea"/>
            </a:endParaRPr>
          </a:p>
          <a:p>
            <a:r>
              <a:rPr lang="ja-JP" altLang="en-US" sz="1200" dirty="0">
                <a:solidFill>
                  <a:srgbClr val="FFC000"/>
                </a:solidFill>
                <a:latin typeface="+mn-ea"/>
              </a:rPr>
              <a:t>④　　　　　（１行 ３０文字 </a:t>
            </a:r>
            <a:r>
              <a:rPr lang="en-US" altLang="ja-JP" sz="1200" dirty="0">
                <a:solidFill>
                  <a:srgbClr val="FFC000"/>
                </a:solidFill>
                <a:latin typeface="+mn-ea"/>
              </a:rPr>
              <a:t>×</a:t>
            </a:r>
            <a:r>
              <a:rPr lang="ja-JP" altLang="en-US" sz="1200" dirty="0">
                <a:solidFill>
                  <a:srgbClr val="FFC000"/>
                </a:solidFill>
                <a:latin typeface="+mn-ea"/>
              </a:rPr>
              <a:t> </a:t>
            </a:r>
            <a:r>
              <a:rPr lang="en-US" altLang="ja-JP" sz="1200" dirty="0">
                <a:solidFill>
                  <a:srgbClr val="FFC000"/>
                </a:solidFill>
                <a:latin typeface="+mn-ea"/>
              </a:rPr>
              <a:t>25</a:t>
            </a:r>
            <a:r>
              <a:rPr lang="ja-JP" altLang="en-US" sz="1200" dirty="0">
                <a:solidFill>
                  <a:srgbClr val="FFC000"/>
                </a:solidFill>
                <a:latin typeface="+mn-ea"/>
              </a:rPr>
              <a:t>行以内）</a:t>
            </a:r>
            <a:endParaRPr lang="en-US" altLang="ja-JP" sz="1200" dirty="0">
              <a:solidFill>
                <a:srgbClr val="FFC000"/>
              </a:solidFill>
              <a:latin typeface="+mn-ea"/>
            </a:endParaRPr>
          </a:p>
          <a:p>
            <a:r>
              <a:rPr lang="ja-JP" altLang="en-US" sz="1200" dirty="0">
                <a:solidFill>
                  <a:srgbClr val="FFC000"/>
                </a:solidFill>
                <a:latin typeface="+mn-ea"/>
              </a:rPr>
              <a:t>⑤　　　　　</a:t>
            </a:r>
            <a:r>
              <a:rPr lang="en-US" altLang="ja-JP" sz="1200" dirty="0">
                <a:solidFill>
                  <a:srgbClr val="FFC000"/>
                </a:solidFill>
                <a:latin typeface="+mn-ea"/>
              </a:rPr>
              <a:t>※750</a:t>
            </a:r>
            <a:r>
              <a:rPr lang="ja-JP" altLang="en-US" sz="1200" dirty="0">
                <a:solidFill>
                  <a:srgbClr val="FFC000"/>
                </a:solidFill>
                <a:latin typeface="+mn-ea"/>
              </a:rPr>
              <a:t>文字以内を厳守すること。</a:t>
            </a:r>
            <a:endParaRPr lang="en-US" altLang="ja-JP" sz="1200" dirty="0">
              <a:solidFill>
                <a:srgbClr val="FFC000"/>
              </a:solidFill>
              <a:latin typeface="+mn-ea"/>
            </a:endParaRPr>
          </a:p>
          <a:p>
            <a:r>
              <a:rPr lang="ja-JP" altLang="en-US" sz="1200" dirty="0">
                <a:solidFill>
                  <a:srgbClr val="FFC000"/>
                </a:solidFill>
                <a:latin typeface="+mn-ea"/>
              </a:rPr>
              <a:t>⑥</a:t>
            </a:r>
            <a:endParaRPr lang="en-US" altLang="ja-JP" sz="1200" dirty="0">
              <a:solidFill>
                <a:srgbClr val="FFC000"/>
              </a:solidFill>
              <a:latin typeface="+mn-ea"/>
            </a:endParaRPr>
          </a:p>
          <a:p>
            <a:r>
              <a:rPr lang="ja-JP" altLang="en-US" sz="1200" dirty="0">
                <a:solidFill>
                  <a:srgbClr val="FFC000"/>
                </a:solidFill>
                <a:latin typeface="+mn-ea"/>
              </a:rPr>
              <a:t>⑦</a:t>
            </a:r>
            <a:endParaRPr lang="en-US" altLang="ja-JP" sz="1200" dirty="0">
              <a:solidFill>
                <a:srgbClr val="FFC000"/>
              </a:solidFill>
              <a:latin typeface="+mn-ea"/>
            </a:endParaRPr>
          </a:p>
          <a:p>
            <a:r>
              <a:rPr lang="ja-JP" altLang="en-US" sz="1200" dirty="0">
                <a:solidFill>
                  <a:srgbClr val="FFC000"/>
                </a:solidFill>
                <a:latin typeface="+mn-ea"/>
              </a:rPr>
              <a:t>⑧</a:t>
            </a:r>
            <a:endParaRPr lang="en-US" altLang="ja-JP" sz="1200" dirty="0">
              <a:solidFill>
                <a:srgbClr val="FFC000"/>
              </a:solidFill>
              <a:latin typeface="+mn-ea"/>
            </a:endParaRPr>
          </a:p>
          <a:p>
            <a:r>
              <a:rPr lang="ja-JP" altLang="en-US" sz="1200" dirty="0">
                <a:solidFill>
                  <a:srgbClr val="FFC000"/>
                </a:solidFill>
                <a:latin typeface="+mn-ea"/>
              </a:rPr>
              <a:t>⑨</a:t>
            </a:r>
            <a:endParaRPr lang="en-US" altLang="ja-JP" sz="1200" dirty="0">
              <a:solidFill>
                <a:srgbClr val="FFC000"/>
              </a:solidFill>
              <a:latin typeface="+mn-ea"/>
            </a:endParaRPr>
          </a:p>
          <a:p>
            <a:r>
              <a:rPr lang="ja-JP" altLang="en-US" sz="1200" dirty="0">
                <a:solidFill>
                  <a:srgbClr val="FFC000"/>
                </a:solidFill>
                <a:latin typeface="+mn-ea"/>
              </a:rPr>
              <a:t>⑩行目</a:t>
            </a:r>
            <a:endParaRPr lang="en-US" altLang="ja-JP" sz="1200" dirty="0">
              <a:solidFill>
                <a:srgbClr val="FFC000"/>
              </a:solidFill>
              <a:latin typeface="+mn-ea"/>
            </a:endParaRPr>
          </a:p>
          <a:p>
            <a:r>
              <a:rPr lang="ja-JP" altLang="en-US" sz="1200" dirty="0">
                <a:solidFill>
                  <a:srgbClr val="FFC000"/>
                </a:solidFill>
                <a:latin typeface="+mn-ea"/>
              </a:rPr>
              <a:t>⑪</a:t>
            </a:r>
            <a:endParaRPr lang="en-US" altLang="ja-JP" sz="1200" dirty="0">
              <a:solidFill>
                <a:srgbClr val="FFC000"/>
              </a:solidFill>
              <a:latin typeface="+mn-ea"/>
            </a:endParaRPr>
          </a:p>
          <a:p>
            <a:r>
              <a:rPr lang="ja-JP" altLang="en-US" sz="1200" dirty="0">
                <a:solidFill>
                  <a:srgbClr val="FFC000"/>
                </a:solidFill>
                <a:latin typeface="+mn-ea"/>
              </a:rPr>
              <a:t>⑫</a:t>
            </a:r>
            <a:endParaRPr lang="en-US" altLang="ja-JP" sz="1200" dirty="0">
              <a:solidFill>
                <a:srgbClr val="FFC000"/>
              </a:solidFill>
              <a:latin typeface="+mn-ea"/>
            </a:endParaRPr>
          </a:p>
          <a:p>
            <a:r>
              <a:rPr lang="ja-JP" altLang="en-US" sz="1200" dirty="0">
                <a:solidFill>
                  <a:srgbClr val="FFC000"/>
                </a:solidFill>
                <a:latin typeface="+mn-ea"/>
              </a:rPr>
              <a:t>⑬</a:t>
            </a:r>
            <a:endParaRPr lang="en-US" altLang="ja-JP" sz="1200" dirty="0">
              <a:solidFill>
                <a:srgbClr val="FFC000"/>
              </a:solidFill>
              <a:latin typeface="+mn-ea"/>
            </a:endParaRPr>
          </a:p>
          <a:p>
            <a:r>
              <a:rPr lang="ja-JP" altLang="en-US" sz="1200" dirty="0">
                <a:solidFill>
                  <a:srgbClr val="FFC000"/>
                </a:solidFill>
                <a:latin typeface="+mn-ea"/>
              </a:rPr>
              <a:t>⑭</a:t>
            </a:r>
            <a:endParaRPr lang="en-US" altLang="ja-JP" sz="1200" dirty="0">
              <a:solidFill>
                <a:srgbClr val="FFC000"/>
              </a:solidFill>
              <a:latin typeface="+mn-ea"/>
            </a:endParaRPr>
          </a:p>
          <a:p>
            <a:r>
              <a:rPr lang="ja-JP" altLang="en-US" sz="1200" dirty="0">
                <a:solidFill>
                  <a:srgbClr val="FFC000"/>
                </a:solidFill>
                <a:latin typeface="+mn-ea"/>
              </a:rPr>
              <a:t>⑮</a:t>
            </a:r>
            <a:endParaRPr lang="en-US" altLang="ja-JP" sz="1200" dirty="0">
              <a:solidFill>
                <a:srgbClr val="FFC000"/>
              </a:solidFill>
              <a:latin typeface="+mn-ea"/>
            </a:endParaRPr>
          </a:p>
          <a:p>
            <a:r>
              <a:rPr lang="ja-JP" altLang="en-US" sz="1200" dirty="0">
                <a:solidFill>
                  <a:srgbClr val="FFC000"/>
                </a:solidFill>
                <a:latin typeface="+mn-ea"/>
              </a:rPr>
              <a:t>⑯</a:t>
            </a:r>
            <a:endParaRPr lang="en-US" altLang="ja-JP" sz="1200" dirty="0">
              <a:solidFill>
                <a:srgbClr val="FFC000"/>
              </a:solidFill>
              <a:latin typeface="+mn-ea"/>
            </a:endParaRPr>
          </a:p>
          <a:p>
            <a:r>
              <a:rPr lang="ja-JP" altLang="en-US" sz="1200" dirty="0">
                <a:solidFill>
                  <a:srgbClr val="FFC000"/>
                </a:solidFill>
                <a:latin typeface="+mn-ea"/>
              </a:rPr>
              <a:t>⑰</a:t>
            </a:r>
            <a:endParaRPr lang="en-US" altLang="ja-JP" sz="1200" dirty="0">
              <a:solidFill>
                <a:srgbClr val="FFC000"/>
              </a:solidFill>
              <a:latin typeface="+mn-ea"/>
            </a:endParaRPr>
          </a:p>
          <a:p>
            <a:r>
              <a:rPr lang="ja-JP" altLang="en-US" sz="1200" dirty="0">
                <a:solidFill>
                  <a:srgbClr val="FFC000"/>
                </a:solidFill>
                <a:latin typeface="+mn-ea"/>
              </a:rPr>
              <a:t>⑱</a:t>
            </a:r>
            <a:endParaRPr lang="en-US" altLang="ja-JP" sz="1200" dirty="0">
              <a:solidFill>
                <a:srgbClr val="FFC000"/>
              </a:solidFill>
              <a:latin typeface="+mn-ea"/>
            </a:endParaRPr>
          </a:p>
          <a:p>
            <a:r>
              <a:rPr lang="ja-JP" altLang="en-US" sz="1200" dirty="0">
                <a:solidFill>
                  <a:srgbClr val="FFC000"/>
                </a:solidFill>
                <a:latin typeface="+mn-ea"/>
              </a:rPr>
              <a:t>⑲</a:t>
            </a:r>
            <a:endParaRPr lang="en-US" altLang="ja-JP" sz="1200" dirty="0">
              <a:solidFill>
                <a:srgbClr val="FFC000"/>
              </a:solidFill>
              <a:latin typeface="+mn-ea"/>
            </a:endParaRPr>
          </a:p>
          <a:p>
            <a:r>
              <a:rPr lang="ja-JP" altLang="en-US" sz="1200" dirty="0">
                <a:solidFill>
                  <a:srgbClr val="FFC000"/>
                </a:solidFill>
                <a:latin typeface="+mn-ea"/>
              </a:rPr>
              <a:t>⑳</a:t>
            </a:r>
            <a:endParaRPr lang="en-US" altLang="ja-JP" sz="1200" dirty="0">
              <a:solidFill>
                <a:srgbClr val="FFC000"/>
              </a:solidFill>
              <a:latin typeface="+mn-ea"/>
            </a:endParaRPr>
          </a:p>
          <a:p>
            <a:r>
              <a:rPr lang="ja-JP" altLang="en-US" sz="1200" dirty="0">
                <a:solidFill>
                  <a:srgbClr val="FFC000"/>
                </a:solidFill>
                <a:latin typeface="+mn-ea"/>
              </a:rPr>
              <a:t>㉑</a:t>
            </a:r>
            <a:endParaRPr lang="en-US" altLang="ja-JP" sz="1200" dirty="0">
              <a:solidFill>
                <a:srgbClr val="FFC000"/>
              </a:solidFill>
              <a:latin typeface="+mn-ea"/>
            </a:endParaRPr>
          </a:p>
          <a:p>
            <a:r>
              <a:rPr lang="ja-JP" altLang="en-US" sz="1200" dirty="0">
                <a:solidFill>
                  <a:srgbClr val="FFC000"/>
                </a:solidFill>
                <a:latin typeface="+mn-ea"/>
              </a:rPr>
              <a:t>㉒</a:t>
            </a:r>
            <a:endParaRPr lang="en-US" altLang="ja-JP" sz="1200" dirty="0">
              <a:solidFill>
                <a:srgbClr val="FFC000"/>
              </a:solidFill>
              <a:latin typeface="+mn-ea"/>
            </a:endParaRPr>
          </a:p>
          <a:p>
            <a:r>
              <a:rPr lang="ja-JP" altLang="en-US" sz="1200" dirty="0">
                <a:solidFill>
                  <a:srgbClr val="FFC000"/>
                </a:solidFill>
                <a:latin typeface="+mn-ea"/>
              </a:rPr>
              <a:t>㉓</a:t>
            </a:r>
            <a:endParaRPr lang="en-US" altLang="ja-JP" sz="1200" dirty="0">
              <a:solidFill>
                <a:srgbClr val="FFC000"/>
              </a:solidFill>
              <a:latin typeface="+mn-ea"/>
            </a:endParaRPr>
          </a:p>
          <a:p>
            <a:r>
              <a:rPr lang="ja-JP" altLang="en-US" sz="1200" dirty="0">
                <a:solidFill>
                  <a:srgbClr val="FFC000"/>
                </a:solidFill>
                <a:latin typeface="+mn-ea"/>
              </a:rPr>
              <a:t>㉔</a:t>
            </a:r>
            <a:endParaRPr lang="en-US" altLang="ja-JP" sz="1200" dirty="0">
              <a:solidFill>
                <a:srgbClr val="FFC000"/>
              </a:solidFill>
              <a:latin typeface="+mn-ea"/>
            </a:endParaRPr>
          </a:p>
          <a:p>
            <a:r>
              <a:rPr lang="ja-JP" altLang="en-US" sz="1200" dirty="0">
                <a:solidFill>
                  <a:srgbClr val="FFC000"/>
                </a:solidFill>
                <a:latin typeface="+mn-ea"/>
              </a:rPr>
              <a:t>㉕行目</a:t>
            </a:r>
            <a:endParaRPr lang="en-US" altLang="ja-JP" sz="1200" dirty="0">
              <a:solidFill>
                <a:srgbClr val="FFC000"/>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
        <p:nvSpPr>
          <p:cNvPr id="23" name="角丸四角形 22"/>
          <p:cNvSpPr/>
          <p:nvPr/>
        </p:nvSpPr>
        <p:spPr>
          <a:xfrm>
            <a:off x="5086393" y="1842792"/>
            <a:ext cx="1950000"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事業実施体制</a:t>
            </a:r>
          </a:p>
        </p:txBody>
      </p:sp>
      <p:sp>
        <p:nvSpPr>
          <p:cNvPr id="24" name="正方形/長方形 23"/>
          <p:cNvSpPr/>
          <p:nvPr/>
        </p:nvSpPr>
        <p:spPr>
          <a:xfrm>
            <a:off x="5159510" y="2168062"/>
            <a:ext cx="4681113" cy="465183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200" dirty="0">
              <a:solidFill>
                <a:srgbClr val="FFC000"/>
              </a:solidFill>
              <a:latin typeface="+mn-ea"/>
            </a:endParaRPr>
          </a:p>
          <a:p>
            <a:r>
              <a:rPr lang="ja-JP" altLang="en-US" sz="1200" dirty="0">
                <a:solidFill>
                  <a:srgbClr val="FFC000"/>
                </a:solidFill>
                <a:latin typeface="+mn-ea"/>
              </a:rPr>
              <a:t>▼様式自由</a:t>
            </a:r>
          </a:p>
          <a:p>
            <a:endParaRPr lang="ja-JP" altLang="en-US" sz="1200" dirty="0">
              <a:solidFill>
                <a:srgbClr val="FFC000"/>
              </a:solidFill>
              <a:latin typeface="+mn-ea"/>
            </a:endParaRPr>
          </a:p>
          <a:p>
            <a:r>
              <a:rPr lang="ja-JP" altLang="en-US" sz="1200" dirty="0">
                <a:solidFill>
                  <a:srgbClr val="FFC000"/>
                </a:solidFill>
                <a:latin typeface="+mn-ea"/>
              </a:rPr>
              <a:t>▼事業を推進するために構築する体制を記載すること</a:t>
            </a:r>
            <a:r>
              <a:rPr lang="en-US" altLang="ja-JP" sz="1200" dirty="0">
                <a:solidFill>
                  <a:srgbClr val="FFC000"/>
                </a:solidFill>
                <a:latin typeface="+mn-ea"/>
              </a:rPr>
              <a:t>｡</a:t>
            </a:r>
          </a:p>
          <a:p>
            <a:endParaRPr lang="en-US" altLang="ja-JP" sz="1200" dirty="0">
              <a:solidFill>
                <a:srgbClr val="FFC000"/>
              </a:solidFill>
              <a:latin typeface="+mn-ea"/>
            </a:endParaRPr>
          </a:p>
          <a:p>
            <a:pPr marL="85725" indent="-8572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p>
          <a:p>
            <a:endParaRPr lang="en-US" altLang="ja-JP" sz="1200" dirty="0">
              <a:solidFill>
                <a:schemeClr val="tx1"/>
              </a:solidFill>
              <a:latin typeface="+mn-ea"/>
            </a:endParaRPr>
          </a:p>
        </p:txBody>
      </p:sp>
      <p:sp>
        <p:nvSpPr>
          <p:cNvPr id="17" name="正方形/長方形 16"/>
          <p:cNvSpPr/>
          <p:nvPr/>
        </p:nvSpPr>
        <p:spPr>
          <a:xfrm>
            <a:off x="53464" y="1368583"/>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所用経費</a:t>
            </a:r>
            <a:endParaRPr kumimoji="1" lang="ja-JP" altLang="en-US" b="1" dirty="0"/>
          </a:p>
        </p:txBody>
      </p:sp>
      <p:sp>
        <p:nvSpPr>
          <p:cNvPr id="18" name="正方形/長方形 17"/>
          <p:cNvSpPr/>
          <p:nvPr/>
        </p:nvSpPr>
        <p:spPr>
          <a:xfrm>
            <a:off x="1269853" y="1378108"/>
            <a:ext cx="8570769" cy="432000"/>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C000"/>
                </a:solidFill>
                <a:latin typeface="+mn-ea"/>
              </a:rPr>
              <a:t>１２，３４５</a:t>
            </a:r>
            <a:r>
              <a:rPr lang="ja-JP" altLang="en-US" sz="1400" dirty="0">
                <a:solidFill>
                  <a:schemeClr val="tx1"/>
                </a:solidFill>
                <a:latin typeface="+mn-ea"/>
              </a:rPr>
              <a:t>千円</a:t>
            </a:r>
            <a:r>
              <a:rPr lang="ja-JP" altLang="en-US" sz="800" dirty="0">
                <a:solidFill>
                  <a:srgbClr val="FFC000"/>
                </a:solidFill>
                <a:latin typeface="+mn-ea"/>
              </a:rPr>
              <a:t>（提案年度の所要経費のみ記載）</a:t>
            </a:r>
            <a:r>
              <a:rPr lang="ja-JP" altLang="en-US" sz="1000" dirty="0">
                <a:solidFill>
                  <a:srgbClr val="FFC000"/>
                </a:solidFill>
                <a:latin typeface="+mn-ea"/>
              </a:rPr>
              <a:t>（</a:t>
            </a:r>
            <a:r>
              <a:rPr lang="en-US" altLang="ja-JP" sz="1000" dirty="0">
                <a:solidFill>
                  <a:srgbClr val="FFC000"/>
                </a:solidFill>
                <a:latin typeface="+mn-ea"/>
              </a:rPr>
              <a:t>MS</a:t>
            </a:r>
            <a:r>
              <a:rPr lang="ja-JP" altLang="en-US" sz="1000" dirty="0">
                <a:solidFill>
                  <a:srgbClr val="FFC000"/>
                </a:solidFill>
                <a:latin typeface="+mn-ea"/>
              </a:rPr>
              <a:t>ｺﾞｼｯｸ </a:t>
            </a:r>
            <a:r>
              <a:rPr lang="en-US" altLang="ja-JP" sz="1000" dirty="0">
                <a:solidFill>
                  <a:srgbClr val="FFC000"/>
                </a:solidFill>
                <a:latin typeface="+mn-ea"/>
              </a:rPr>
              <a:t>or </a:t>
            </a:r>
            <a:r>
              <a:rPr lang="ja-JP" altLang="en-US" sz="1000" dirty="0">
                <a:solidFill>
                  <a:srgbClr val="FFC000"/>
                </a:solidFill>
                <a:latin typeface="+mn-ea"/>
              </a:rPr>
              <a:t>ﾒｲﾘｵ　１４ポイント</a:t>
            </a:r>
            <a:r>
              <a:rPr kumimoji="1" lang="ja-JP" altLang="en-US" sz="1000" dirty="0">
                <a:solidFill>
                  <a:srgbClr val="FFC000"/>
                </a:solidFill>
                <a:latin typeface="+mn-ea"/>
              </a:rPr>
              <a:t>）　</a:t>
            </a:r>
            <a:r>
              <a:rPr kumimoji="1" lang="en-US" altLang="ja-JP" sz="1000" dirty="0">
                <a:solidFill>
                  <a:srgbClr val="FFC000"/>
                </a:solidFill>
                <a:latin typeface="+mn-ea"/>
              </a:rPr>
              <a:t>※</a:t>
            </a:r>
            <a:r>
              <a:rPr kumimoji="1" lang="ja-JP" altLang="en-US" sz="1000" dirty="0">
                <a:solidFill>
                  <a:srgbClr val="FFC000"/>
                </a:solidFill>
                <a:latin typeface="+mn-ea"/>
              </a:rPr>
              <a:t>千円未満切捨て</a:t>
            </a:r>
            <a:endParaRPr kumimoji="1" lang="ja-JP" altLang="en-US" sz="1050" dirty="0">
              <a:solidFill>
                <a:srgbClr val="FFC000"/>
              </a:solidFill>
              <a:latin typeface="+mn-ea"/>
            </a:endParaRPr>
          </a:p>
        </p:txBody>
      </p:sp>
      <p:cxnSp>
        <p:nvCxnSpPr>
          <p:cNvPr id="9" name="直線矢印コネクタ 8"/>
          <p:cNvCxnSpPr>
            <a:stCxn id="34" idx="2"/>
          </p:cNvCxnSpPr>
          <p:nvPr/>
        </p:nvCxnSpPr>
        <p:spPr>
          <a:xfrm flipH="1">
            <a:off x="7609520" y="-304458"/>
            <a:ext cx="1162090" cy="270864"/>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8D9317DC-9F72-4458-A0F5-6A915E2111F1}"/>
              </a:ext>
            </a:extLst>
          </p:cNvPr>
          <p:cNvGrpSpPr/>
          <p:nvPr/>
        </p:nvGrpSpPr>
        <p:grpSpPr>
          <a:xfrm>
            <a:off x="-136112" y="-6132"/>
            <a:ext cx="10082952" cy="361208"/>
            <a:chOff x="-136112" y="-6132"/>
            <a:chExt cx="10082952" cy="361208"/>
          </a:xfrm>
        </p:grpSpPr>
        <p:sp>
          <p:nvSpPr>
            <p:cNvPr id="6" name="正方形/長方形 5"/>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p:cNvSpPr txBox="1"/>
            <p:nvPr/>
          </p:nvSpPr>
          <p:spPr>
            <a:xfrm>
              <a:off x="8337376" y="11229"/>
              <a:ext cx="1609464" cy="307777"/>
            </a:xfrm>
            <a:prstGeom prst="rect">
              <a:avLst/>
            </a:prstGeom>
            <a:noFill/>
          </p:spPr>
          <p:txBody>
            <a:bodyPr wrap="square" rtlCol="0">
              <a:spAutoFit/>
            </a:bodyPr>
            <a:lstStyle/>
            <a:p>
              <a:pPr algn="ctr"/>
              <a:r>
                <a:rPr lang="en-US" altLang="ja-JP" sz="1400" b="1" dirty="0">
                  <a:solidFill>
                    <a:schemeClr val="bg1"/>
                  </a:solidFill>
                </a:rPr>
                <a:t>【</a:t>
              </a:r>
              <a:r>
                <a:rPr kumimoji="1" lang="ja-JP" altLang="en-US" sz="1400" b="1" dirty="0">
                  <a:solidFill>
                    <a:schemeClr val="bg1"/>
                  </a:solidFill>
                </a:rPr>
                <a:t>様式１－１</a:t>
              </a:r>
              <a:r>
                <a:rPr kumimoji="1" lang="en-US" altLang="ja-JP" sz="1400" b="1" dirty="0">
                  <a:solidFill>
                    <a:schemeClr val="bg1"/>
                  </a:solidFill>
                </a:rPr>
                <a:t>】</a:t>
              </a:r>
              <a:endParaRPr kumimoji="1" lang="ja-JP" altLang="en-US" sz="1400" b="1" dirty="0">
                <a:solidFill>
                  <a:schemeClr val="bg1"/>
                </a:solidFill>
              </a:endParaRPr>
            </a:p>
          </p:txBody>
        </p:sp>
        <p:sp>
          <p:nvSpPr>
            <p:cNvPr id="25" name="テキスト ボックス 24"/>
            <p:cNvSpPr txBox="1"/>
            <p:nvPr/>
          </p:nvSpPr>
          <p:spPr>
            <a:xfrm>
              <a:off x="-136112" y="-6132"/>
              <a:ext cx="8761520" cy="292388"/>
            </a:xfrm>
            <a:prstGeom prst="rect">
              <a:avLst/>
            </a:prstGeom>
            <a:noFill/>
          </p:spPr>
          <p:txBody>
            <a:bodyPr wrap="square" rtlCol="0">
              <a:spAutoFit/>
            </a:bodyPr>
            <a:lstStyle/>
            <a:p>
              <a:pPr algn="ctr"/>
              <a:r>
                <a:rPr kumimoji="1" lang="ja-JP" altLang="en-US" sz="1300" spc="-120" dirty="0">
                  <a:solidFill>
                    <a:schemeClr val="bg1"/>
                  </a:solidFill>
                  <a:latin typeface="+mj-ea"/>
                  <a:ea typeface="+mj-ea"/>
                </a:rPr>
                <a:t>令和</a:t>
              </a:r>
              <a:r>
                <a:rPr lang="ja-JP" altLang="en-US" sz="1300" spc="-120" dirty="0">
                  <a:solidFill>
                    <a:schemeClr val="bg1"/>
                  </a:solidFill>
                  <a:latin typeface="+mj-ea"/>
                  <a:ea typeface="+mj-ea"/>
                </a:rPr>
                <a:t>○</a:t>
              </a:r>
              <a:r>
                <a:rPr kumimoji="1" lang="ja-JP" altLang="en-US" sz="1300" spc="-120" dirty="0">
                  <a:solidFill>
                    <a:schemeClr val="bg1"/>
                  </a:solidFill>
                  <a:latin typeface="+mj-ea"/>
                  <a:ea typeface="+mj-ea"/>
                </a:rPr>
                <a:t>年度「専修学校による地域産業中核的人材養成事業」企画提案書</a:t>
              </a:r>
              <a:r>
                <a:rPr kumimoji="1" lang="ja-JP" altLang="en-US" sz="1050" spc="-120" dirty="0">
                  <a:solidFill>
                    <a:schemeClr val="bg1"/>
                  </a:solidFill>
                  <a:latin typeface="+mj-ea"/>
                  <a:ea typeface="+mj-ea"/>
                </a:rPr>
                <a:t>（</a:t>
              </a:r>
              <a:r>
                <a:rPr kumimoji="1" lang="ja-JP" altLang="en-US" sz="1050" spc="-160" dirty="0">
                  <a:solidFill>
                    <a:schemeClr val="bg1"/>
                  </a:solidFill>
                  <a:latin typeface="+mj-ea"/>
                  <a:ea typeface="+mj-ea"/>
                </a:rPr>
                <a:t>専修学校と業界団体等との連携による</a:t>
              </a:r>
              <a:r>
                <a:rPr kumimoji="1" lang="en-US" altLang="ja-JP" sz="1050" spc="-160" dirty="0">
                  <a:solidFill>
                    <a:schemeClr val="bg1"/>
                  </a:solidFill>
                  <a:latin typeface="+mj-ea"/>
                  <a:ea typeface="+mj-ea"/>
                </a:rPr>
                <a:t>DX</a:t>
              </a:r>
              <a:r>
                <a:rPr kumimoji="1" lang="ja-JP" altLang="en-US" sz="1050" spc="-160" dirty="0">
                  <a:solidFill>
                    <a:schemeClr val="bg1"/>
                  </a:solidFill>
                  <a:latin typeface="+mj-ea"/>
                  <a:ea typeface="+mj-ea"/>
                </a:rPr>
                <a:t>人材養成プログラム</a:t>
              </a:r>
              <a:r>
                <a:rPr kumimoji="1" lang="ja-JP" altLang="en-US" sz="1050" spc="-120" dirty="0">
                  <a:solidFill>
                    <a:schemeClr val="bg1"/>
                  </a:solidFill>
                  <a:latin typeface="+mj-ea"/>
                  <a:ea typeface="+mj-ea"/>
                </a:rPr>
                <a:t>）</a:t>
              </a:r>
              <a:r>
                <a:rPr kumimoji="1" lang="en-US" altLang="ja-JP" sz="1050" spc="-120" dirty="0">
                  <a:solidFill>
                    <a:schemeClr val="bg1"/>
                  </a:solidFill>
                  <a:latin typeface="+mj-ea"/>
                  <a:ea typeface="+mj-ea"/>
                </a:rPr>
                <a:t>(</a:t>
              </a:r>
              <a:fld id="{C22BDEFC-2EBD-4631-AC6E-1FA082F69B7C}" type="slidenum">
                <a:rPr kumimoji="1" lang="en-US" altLang="ja-JP" sz="1050" spc="-120" smtClean="0">
                  <a:solidFill>
                    <a:schemeClr val="bg1"/>
                  </a:solidFill>
                  <a:latin typeface="+mj-ea"/>
                  <a:ea typeface="+mj-ea"/>
                </a:rPr>
                <a:t>1</a:t>
              </a:fld>
              <a:r>
                <a:rPr lang="en-US" altLang="ja-JP" sz="1050" spc="-120" dirty="0">
                  <a:solidFill>
                    <a:schemeClr val="bg1"/>
                  </a:solidFill>
                  <a:latin typeface="+mj-ea"/>
                  <a:ea typeface="+mj-ea"/>
                </a:rPr>
                <a:t>/17</a:t>
              </a:r>
              <a:r>
                <a:rPr kumimoji="1" lang="en-US" altLang="ja-JP" sz="1050" spc="-120" dirty="0">
                  <a:solidFill>
                    <a:schemeClr val="bg1"/>
                  </a:solidFill>
                  <a:latin typeface="+mj-ea"/>
                  <a:ea typeface="+mj-ea"/>
                </a:rPr>
                <a:t>)</a:t>
              </a:r>
              <a:endParaRPr kumimoji="1" lang="ja-JP" altLang="en-US" sz="1050" spc="-120" dirty="0">
                <a:solidFill>
                  <a:schemeClr val="bg1"/>
                </a:solidFill>
                <a:latin typeface="+mj-ea"/>
                <a:ea typeface="+mj-ea"/>
              </a:endParaRPr>
            </a:p>
          </p:txBody>
        </p:sp>
      </p:grpSp>
      <p:sp>
        <p:nvSpPr>
          <p:cNvPr id="31" name="正方形/長方形 30"/>
          <p:cNvSpPr/>
          <p:nvPr/>
        </p:nvSpPr>
        <p:spPr>
          <a:xfrm>
            <a:off x="7537752" y="387706"/>
            <a:ext cx="655608"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j-ea"/>
                <a:ea typeface="+mj-ea"/>
              </a:rPr>
              <a:t>分野</a:t>
            </a:r>
            <a:endParaRPr lang="en-US" altLang="ja-JP" dirty="0">
              <a:latin typeface="+mj-ea"/>
              <a:ea typeface="+mj-ea"/>
            </a:endParaRPr>
          </a:p>
        </p:txBody>
      </p:sp>
      <p:sp>
        <p:nvSpPr>
          <p:cNvPr id="32" name="正方形/長方形 31"/>
          <p:cNvSpPr/>
          <p:nvPr/>
        </p:nvSpPr>
        <p:spPr>
          <a:xfrm>
            <a:off x="8228950" y="387311"/>
            <a:ext cx="1629395"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C000"/>
                </a:solidFill>
                <a:latin typeface="+mn-ea"/>
              </a:rPr>
              <a:t>（例）</a:t>
            </a:r>
            <a:endParaRPr lang="en-US" altLang="ja-JP" sz="1400" dirty="0">
              <a:solidFill>
                <a:srgbClr val="FFC000"/>
              </a:solidFill>
              <a:latin typeface="+mn-ea"/>
            </a:endParaRPr>
          </a:p>
          <a:p>
            <a:r>
              <a:rPr lang="zh-TW" altLang="en-US" sz="1400" dirty="0">
                <a:solidFill>
                  <a:srgbClr val="FFC000"/>
                </a:solidFill>
                <a:latin typeface="+mn-ea"/>
              </a:rPr>
              <a:t>商業実務</a:t>
            </a:r>
            <a:r>
              <a:rPr lang="en-US" altLang="zh-TW" sz="1400" dirty="0">
                <a:solidFill>
                  <a:srgbClr val="FFC000"/>
                </a:solidFill>
                <a:latin typeface="+mn-ea"/>
              </a:rPr>
              <a:t>(</a:t>
            </a:r>
            <a:r>
              <a:rPr lang="zh-TW" altLang="en-US" sz="1400" dirty="0">
                <a:solidFill>
                  <a:srgbClr val="FFC000"/>
                </a:solidFill>
                <a:latin typeface="+mn-ea"/>
              </a:rPr>
              <a:t>観光</a:t>
            </a:r>
            <a:r>
              <a:rPr lang="en-US" altLang="zh-TW" sz="1400" dirty="0">
                <a:solidFill>
                  <a:srgbClr val="FFC000"/>
                </a:solidFill>
                <a:latin typeface="+mn-ea"/>
              </a:rPr>
              <a:t>)</a:t>
            </a:r>
            <a:endParaRPr lang="ja-JP" altLang="en-US" sz="1400" dirty="0">
              <a:solidFill>
                <a:srgbClr val="FFC000"/>
              </a:solidFill>
              <a:latin typeface="+mj-ea"/>
            </a:endParaRPr>
          </a:p>
        </p:txBody>
      </p:sp>
      <p:sp>
        <p:nvSpPr>
          <p:cNvPr id="34" name="角丸四角形 6"/>
          <p:cNvSpPr/>
          <p:nvPr/>
        </p:nvSpPr>
        <p:spPr>
          <a:xfrm>
            <a:off x="6829580" y="-749979"/>
            <a:ext cx="3884060" cy="445521"/>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C000"/>
                </a:solidFill>
              </a:rPr>
              <a:t>※</a:t>
            </a:r>
            <a:r>
              <a:rPr lang="ja-JP" altLang="en-US" sz="900" dirty="0">
                <a:solidFill>
                  <a:srgbClr val="FFC000"/>
                </a:solidFill>
              </a:rPr>
              <a:t>「当該ページ／全体ページ数」を記載すること（以下同じ）</a:t>
            </a:r>
            <a:endParaRPr lang="en-US" altLang="ja-JP" sz="900" dirty="0">
              <a:solidFill>
                <a:srgbClr val="FFC000"/>
              </a:solidFill>
            </a:endParaRPr>
          </a:p>
          <a:p>
            <a:r>
              <a:rPr lang="ja-JP" altLang="en-US" sz="900" dirty="0">
                <a:solidFill>
                  <a:srgbClr val="FFC000"/>
                </a:solidFill>
              </a:rPr>
              <a:t>　（当該ページ数は自動的に入力されます。</a:t>
            </a:r>
            <a:endParaRPr lang="en-US" altLang="ja-JP" sz="900" dirty="0">
              <a:solidFill>
                <a:srgbClr val="FFC000"/>
              </a:solidFill>
            </a:endParaRPr>
          </a:p>
          <a:p>
            <a:r>
              <a:rPr lang="ja-JP" altLang="en-US" sz="900" dirty="0">
                <a:solidFill>
                  <a:srgbClr val="FFC000"/>
                </a:solidFill>
              </a:rPr>
              <a:t>　全体ページは置換機能で変換すれば一括で変更できます）</a:t>
            </a:r>
          </a:p>
        </p:txBody>
      </p:sp>
      <p:grpSp>
        <p:nvGrpSpPr>
          <p:cNvPr id="33" name="グループ化 32"/>
          <p:cNvGrpSpPr/>
          <p:nvPr/>
        </p:nvGrpSpPr>
        <p:grpSpPr>
          <a:xfrm>
            <a:off x="9925925" y="301645"/>
            <a:ext cx="5099638" cy="561506"/>
            <a:chOff x="9948408" y="324299"/>
            <a:chExt cx="5099638" cy="561506"/>
          </a:xfrm>
        </p:grpSpPr>
        <p:sp>
          <p:nvSpPr>
            <p:cNvPr id="35" name="角丸四角形 6"/>
            <p:cNvSpPr/>
            <p:nvPr/>
          </p:nvSpPr>
          <p:spPr>
            <a:xfrm>
              <a:off x="10088510" y="324299"/>
              <a:ext cx="4959536" cy="561506"/>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C000"/>
                  </a:solidFill>
                </a:rPr>
                <a:t>※</a:t>
              </a:r>
              <a:r>
                <a:rPr lang="ja-JP" altLang="en-US" sz="900" dirty="0">
                  <a:solidFill>
                    <a:srgbClr val="FFC000"/>
                  </a:solidFill>
                </a:rPr>
                <a:t>取組の対象の職業分野を記載してください（</a:t>
              </a:r>
              <a:r>
                <a:rPr lang="zh-TW" altLang="en-US" sz="900" dirty="0">
                  <a:solidFill>
                    <a:srgbClr val="FFC000"/>
                  </a:solidFill>
                </a:rPr>
                <a:t>専修学校設置基準</a:t>
              </a:r>
              <a:r>
                <a:rPr lang="ja-JP" altLang="en-US" sz="900" dirty="0">
                  <a:solidFill>
                    <a:srgbClr val="FFC000"/>
                  </a:solidFill>
                </a:rPr>
                <a:t>上の分野を記載した後に（）で詳細な職業分野を記載してください。）</a:t>
              </a:r>
              <a:endParaRPr lang="en-US" altLang="ja-JP" sz="900" dirty="0">
                <a:solidFill>
                  <a:srgbClr val="FFC000"/>
                </a:solidFill>
              </a:endParaRPr>
            </a:p>
            <a:p>
              <a:r>
                <a:rPr lang="en-US" altLang="ja-JP" sz="900" dirty="0">
                  <a:solidFill>
                    <a:srgbClr val="FFC000"/>
                  </a:solidFill>
                </a:rPr>
                <a:t>※</a:t>
              </a:r>
              <a:r>
                <a:rPr lang="ja-JP" altLang="en-US" sz="900" dirty="0">
                  <a:solidFill>
                    <a:srgbClr val="FFC000"/>
                  </a:solidFill>
                </a:rPr>
                <a:t>様式の記載例は</a:t>
              </a:r>
              <a:r>
                <a:rPr lang="en-US" altLang="ja-JP" sz="900" dirty="0">
                  <a:solidFill>
                    <a:srgbClr val="FFC000"/>
                  </a:solidFill>
                </a:rPr>
                <a:t>､</a:t>
              </a:r>
              <a:r>
                <a:rPr lang="ja-JP" altLang="en-US" sz="900" dirty="0">
                  <a:solidFill>
                    <a:srgbClr val="FFC000"/>
                  </a:solidFill>
                </a:rPr>
                <a:t>観光分野の場合</a:t>
              </a:r>
              <a:r>
                <a:rPr lang="en-US" altLang="ja-JP" sz="900" dirty="0">
                  <a:solidFill>
                    <a:srgbClr val="FFC000"/>
                  </a:solidFill>
                </a:rPr>
                <a:t>｡</a:t>
              </a:r>
            </a:p>
          </p:txBody>
        </p:sp>
        <p:cxnSp>
          <p:nvCxnSpPr>
            <p:cNvPr id="36" name="直線矢印コネクタ 35"/>
            <p:cNvCxnSpPr>
              <a:stCxn id="35" idx="1"/>
            </p:cNvCxnSpPr>
            <p:nvPr/>
          </p:nvCxnSpPr>
          <p:spPr>
            <a:xfrm flipH="1">
              <a:off x="9948408" y="605052"/>
              <a:ext cx="140102" cy="57992"/>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550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409997"/>
            <a:ext cx="6220805"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開発する教育カリキュラム・プログラム／調査研究結果の検証について</a:t>
            </a:r>
          </a:p>
        </p:txBody>
      </p:sp>
      <p:sp>
        <p:nvSpPr>
          <p:cNvPr id="8" name="テキスト ボックス 7"/>
          <p:cNvSpPr txBox="1"/>
          <p:nvPr/>
        </p:nvSpPr>
        <p:spPr>
          <a:xfrm>
            <a:off x="733312" y="1772816"/>
            <a:ext cx="8468160" cy="4524315"/>
          </a:xfrm>
          <a:prstGeom prst="rect">
            <a:avLst/>
          </a:prstGeom>
          <a:noFill/>
          <a:ln>
            <a:solidFill>
              <a:srgbClr val="62AB37"/>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pPr marL="180975" indent="-180975"/>
            <a:endParaRPr lang="en-US" altLang="ja-JP" sz="1200" dirty="0">
              <a:solidFill>
                <a:srgbClr val="FFC000"/>
              </a:solidFill>
            </a:endParaRPr>
          </a:p>
          <a:p>
            <a:pPr marL="180975" indent="-180975"/>
            <a:r>
              <a:rPr lang="ja-JP" altLang="en-US" sz="1200" dirty="0">
                <a:solidFill>
                  <a:srgbClr val="FFC000"/>
                </a:solidFill>
              </a:rPr>
              <a:t>▼取組によって特定する申請分野・職種において必要とされるデジタルスキルの妥当性、開発した教育カリキュラム・プログラムの効果を検証するに当たって、実証講座の受講者からの評価、並びに教育カリキュラム・プログラムの開発に携わった企業・業界団体等又は第三者である企業・団体等からの評価をどのようにとりこむ体制となっているかを、具体的に記載すること。その際、具体的にどのような観点から、どのようなデータを取ることにより、教育カリキュラム・プログラムの効果に関する評価が可能になるかを併せて記載すること。</a:t>
            </a:r>
            <a:endParaRPr lang="en-US" altLang="ja-JP" sz="1200" dirty="0">
              <a:solidFill>
                <a:srgbClr val="FFC000"/>
              </a:solidFill>
            </a:endParaRPr>
          </a:p>
          <a:p>
            <a:pPr marL="180975" indent="-180975"/>
            <a:r>
              <a:rPr lang="ja-JP" altLang="en-US" sz="1200" dirty="0">
                <a:solidFill>
                  <a:srgbClr val="FFC000"/>
                </a:solidFill>
              </a:rPr>
              <a:t>　　</a:t>
            </a:r>
            <a:endParaRPr lang="en-US" altLang="ja-JP" sz="1200" dirty="0">
              <a:solidFill>
                <a:srgbClr val="FFC000"/>
              </a:solidFill>
            </a:endParaRPr>
          </a:p>
          <a:p>
            <a:pPr marL="180975" indent="-180975"/>
            <a:r>
              <a:rPr lang="ja-JP" altLang="en-US" sz="1200" dirty="0">
                <a:solidFill>
                  <a:srgbClr val="FFC000"/>
                </a:solidFill>
              </a:rPr>
              <a:t>▼検証に当たっては、「満足した」や「ためになった」など受講者の主観的なものにならないよう注意し、教育カリキュラム・プログラムの評価基準など根拠となる指標に基づく評価を活用することなどにより、客観的なデータに基づいて教育カリキュラム・プログラムの有効性を示せるような取組とすること。</a:t>
            </a:r>
            <a:endParaRPr lang="en-US" altLang="ja-JP" sz="1200" dirty="0">
              <a:solidFill>
                <a:srgbClr val="FFC000"/>
              </a:solidFill>
            </a:endParaRPr>
          </a:p>
          <a:p>
            <a:pPr marL="180975" indent="-180975"/>
            <a:endParaRPr lang="en-US" altLang="ja-JP" sz="1200" dirty="0">
              <a:solidFill>
                <a:srgbClr val="FFC000"/>
              </a:solidFill>
            </a:endParaRPr>
          </a:p>
          <a:p>
            <a:pPr marL="180975" indent="-180975"/>
            <a:r>
              <a:rPr lang="ja-JP" altLang="en-US" sz="1200" dirty="0">
                <a:solidFill>
                  <a:srgbClr val="FFC000"/>
                </a:solidFill>
              </a:rPr>
              <a:t>▼検証に当たっては、上記の教育効果の検証に加えて、提案者以外の機関においての導入可能性についても確認すること</a:t>
            </a:r>
            <a:endParaRPr lang="en-US" altLang="ja-JP" sz="1200" dirty="0">
              <a:solidFill>
                <a:srgbClr val="FFC000"/>
              </a:solidFill>
            </a:endParaRPr>
          </a:p>
          <a:p>
            <a:pPr marL="180975" indent="-180975"/>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r>
              <a:rPr lang="ja-JP" altLang="en-US" sz="1200" dirty="0">
                <a:solidFill>
                  <a:srgbClr val="FFC000"/>
                </a:solidFill>
                <a:latin typeface="+mn-ea"/>
              </a:rPr>
              <a:t>記載すべき事項</a:t>
            </a:r>
            <a:r>
              <a:rPr lang="ja-JP" altLang="en-US" sz="1200" dirty="0">
                <a:solidFill>
                  <a:srgbClr val="FFC000"/>
                </a:solidFill>
              </a:rPr>
              <a:t>が多く、枠に入り切らない場合のみ文字のポイントを調整しても構わないが、極端に小さくならないよう注意すること。</a:t>
            </a:r>
            <a:endParaRPr lang="en-US" altLang="ja-JP" sz="1200" dirty="0">
              <a:solidFill>
                <a:srgbClr val="FFC000"/>
              </a:solidFill>
            </a:endParaRPr>
          </a:p>
          <a:p>
            <a:pPr marL="85725" indent="-85725"/>
            <a:endParaRPr lang="en-US" altLang="ja-JP" sz="1200" dirty="0">
              <a:solidFill>
                <a:srgbClr val="FFC000"/>
              </a:solidFill>
            </a:endParaRPr>
          </a:p>
          <a:p>
            <a:pPr marL="92075" indent="-92075"/>
            <a:endParaRPr lang="en-US" altLang="ja-JP" sz="1200" dirty="0">
              <a:solidFill>
                <a:srgbClr val="FFC000"/>
              </a:solidFill>
              <a:latin typeface="+mn-ea"/>
            </a:endParaRPr>
          </a:p>
          <a:p>
            <a:r>
              <a:rPr lang="en-US" altLang="ja-JP" sz="1200" b="1" dirty="0">
                <a:solidFill>
                  <a:srgbClr val="FFC000"/>
                </a:solidFill>
                <a:latin typeface="+mn-ea"/>
              </a:rPr>
              <a:t>※</a:t>
            </a:r>
            <a:r>
              <a:rPr lang="ja-JP" altLang="en-US" sz="1200" b="1" dirty="0">
                <a:solidFill>
                  <a:srgbClr val="FFC000"/>
                </a:solidFill>
                <a:latin typeface="+mn-ea"/>
              </a:rPr>
              <a:t>企画提案を行う事業メニュー（「</a:t>
            </a:r>
            <a:r>
              <a:rPr lang="en-US" altLang="ja-JP" sz="1200" b="1" dirty="0">
                <a:solidFill>
                  <a:srgbClr val="FFC000"/>
                </a:solidFill>
                <a:latin typeface="+mn-ea"/>
              </a:rPr>
              <a:t>DX</a:t>
            </a:r>
            <a:r>
              <a:rPr lang="ja-JP" altLang="en-US" sz="1200" b="1" dirty="0">
                <a:solidFill>
                  <a:srgbClr val="FFC000"/>
                </a:solidFill>
                <a:latin typeface="+mn-ea"/>
              </a:rPr>
              <a:t>人材養成プログラム開発プロジェクト」または「専修学校における</a:t>
            </a:r>
            <a:r>
              <a:rPr lang="en-US" altLang="ja-JP" sz="1200" b="1" dirty="0">
                <a:solidFill>
                  <a:srgbClr val="FFC000"/>
                </a:solidFill>
                <a:latin typeface="+mn-ea"/>
              </a:rPr>
              <a:t>DX</a:t>
            </a:r>
            <a:r>
              <a:rPr lang="ja-JP" altLang="en-US" sz="1200" b="1" dirty="0">
                <a:solidFill>
                  <a:srgbClr val="FFC000"/>
                </a:solidFill>
                <a:latin typeface="+mn-ea"/>
              </a:rPr>
              <a:t>人材養成に係る調査研究」）に応じて見出しを修正（「教育カリキュラム・プログラム」あるいは「調査研究結果」のいずれか一方のみを残す）し、必要な内容を記載すること。</a:t>
            </a:r>
            <a:endParaRPr lang="en-US" altLang="ja-JP" sz="1200" b="1" dirty="0">
              <a:solidFill>
                <a:srgbClr val="FFC000"/>
              </a:solidFill>
              <a:latin typeface="+mn-ea"/>
            </a:endParaRPr>
          </a:p>
          <a:p>
            <a:pPr marL="85725" indent="-85725"/>
            <a:endParaRPr lang="en-US" altLang="ja-JP" sz="1200" dirty="0">
              <a:solidFill>
                <a:srgbClr val="FFC000"/>
              </a:solidFill>
            </a:endParaRPr>
          </a:p>
          <a:p>
            <a:endParaRPr lang="ja-JP" altLang="en-US" sz="1200" dirty="0">
              <a:solidFill>
                <a:srgbClr val="FFC000"/>
              </a:solidFill>
            </a:endParaRPr>
          </a:p>
        </p:txBody>
      </p:sp>
      <p:grpSp>
        <p:nvGrpSpPr>
          <p:cNvPr id="7" name="グループ化 6">
            <a:extLst>
              <a:ext uri="{FF2B5EF4-FFF2-40B4-BE49-F238E27FC236}">
                <a16:creationId xmlns:a16="http://schemas.microsoft.com/office/drawing/2014/main" id="{2B5CD013-FB7A-4EFC-93DC-26B21C7756E5}"/>
              </a:ext>
            </a:extLst>
          </p:cNvPr>
          <p:cNvGrpSpPr/>
          <p:nvPr/>
        </p:nvGrpSpPr>
        <p:grpSpPr>
          <a:xfrm>
            <a:off x="0" y="0"/>
            <a:ext cx="9906000" cy="318367"/>
            <a:chOff x="0" y="0"/>
            <a:chExt cx="9906000" cy="392515"/>
          </a:xfrm>
        </p:grpSpPr>
        <p:sp>
          <p:nvSpPr>
            <p:cNvPr id="9" name="正方形/長方形 8">
              <a:extLst>
                <a:ext uri="{FF2B5EF4-FFF2-40B4-BE49-F238E27FC236}">
                  <a16:creationId xmlns:a16="http://schemas.microsoft.com/office/drawing/2014/main" id="{444366AC-67EF-42C5-B57C-A8A62227D151}"/>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80029601-967F-4B47-BF7D-336CE6006BFC}"/>
                </a:ext>
              </a:extLst>
            </p:cNvPr>
            <p:cNvSpPr txBox="1"/>
            <p:nvPr/>
          </p:nvSpPr>
          <p:spPr>
            <a:xfrm>
              <a:off x="1" y="13056"/>
              <a:ext cx="9878006" cy="379459"/>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a:t>
              </a:r>
              <a:r>
                <a:rPr lang="ja-JP" altLang="en-US" sz="1400" spc="-120" dirty="0">
                  <a:solidFill>
                    <a:schemeClr val="bg1"/>
                  </a:solidFill>
                  <a:latin typeface="+mj-ea"/>
                  <a:ea typeface="+mj-ea"/>
                </a:rPr>
                <a:t>○</a:t>
              </a:r>
              <a:r>
                <a:rPr kumimoji="1" lang="ja-JP" altLang="en-US" sz="1400" spc="-120" dirty="0">
                  <a:solidFill>
                    <a:schemeClr val="bg1"/>
                  </a:solidFill>
                  <a:latin typeface="+mj-ea"/>
                  <a:ea typeface="+mj-ea"/>
                </a:rPr>
                <a:t>年度「専修学校による地域産業中核的人材養成事業」企画提案書</a:t>
              </a:r>
              <a:r>
                <a:rPr kumimoji="1" lang="ja-JP" altLang="en-US" sz="1100" spc="-120" dirty="0">
                  <a:solidFill>
                    <a:schemeClr val="bg1"/>
                  </a:solidFill>
                  <a:latin typeface="+mj-ea"/>
                  <a:ea typeface="+mj-ea"/>
                </a:rPr>
                <a:t>（</a:t>
              </a:r>
              <a:r>
                <a:rPr kumimoji="1" lang="ja-JP" altLang="en-US" sz="1100" spc="-160" dirty="0">
                  <a:solidFill>
                    <a:schemeClr val="bg1"/>
                  </a:solidFill>
                  <a:latin typeface="+mj-ea"/>
                  <a:ea typeface="+mj-ea"/>
                </a:rPr>
                <a:t>専修学校と業界団体等との連携による</a:t>
              </a:r>
              <a:r>
                <a:rPr kumimoji="1" lang="en-US" altLang="ja-JP" sz="1100" spc="-160" dirty="0">
                  <a:solidFill>
                    <a:schemeClr val="bg1"/>
                  </a:solidFill>
                  <a:latin typeface="+mj-ea"/>
                  <a:ea typeface="+mj-ea"/>
                </a:rPr>
                <a:t>DX</a:t>
              </a:r>
              <a:r>
                <a:rPr kumimoji="1" lang="ja-JP" altLang="en-US" sz="1100" spc="-160" dirty="0">
                  <a:solidFill>
                    <a:schemeClr val="bg1"/>
                  </a:solidFill>
                  <a:latin typeface="+mj-ea"/>
                  <a:ea typeface="+mj-ea"/>
                </a:rPr>
                <a:t>人材養成プログラム</a:t>
              </a:r>
              <a:r>
                <a:rPr kumimoji="1" lang="ja-JP" altLang="en-US" sz="11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10</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3259411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733312" y="2132856"/>
            <a:ext cx="8280000" cy="2123658"/>
          </a:xfrm>
          <a:prstGeom prst="rect">
            <a:avLst/>
          </a:prstGeom>
          <a:noFill/>
          <a:ln>
            <a:solidFill>
              <a:srgbClr val="62AB37"/>
            </a:solidFill>
            <a:prstDash val="sys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indent="-177800"/>
            <a:r>
              <a:rPr lang="ja-JP" altLang="en-US" sz="1200" dirty="0">
                <a:solidFill>
                  <a:srgbClr val="FFC000"/>
                </a:solidFill>
                <a:latin typeface="+mn-ea"/>
              </a:rPr>
              <a:t>▼シラバス、コマシラバス、教材、指導計画（教員用のカリキュラム活用要領等を含む）など、教育プログラムを構成するすべての項目に関するアウトプットの概要を具体的かつ明確に記載すること。</a:t>
            </a:r>
            <a:endParaRPr lang="en-US" altLang="ja-JP" sz="1200" dirty="0">
              <a:solidFill>
                <a:srgbClr val="FFC000"/>
              </a:solidFill>
              <a:latin typeface="+mn-ea"/>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▼複数年度で取り組む場合は、最終的なアウトプットと提案年度のアウトプットの双方がわかるように記載すること。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8" name="角丸四角形 12">
            <a:extLst>
              <a:ext uri="{FF2B5EF4-FFF2-40B4-BE49-F238E27FC236}">
                <a16:creationId xmlns:a16="http://schemas.microsoft.com/office/drawing/2014/main" id="{90776093-A0FD-4E88-97C0-A06DAD3E6020}"/>
              </a:ext>
            </a:extLst>
          </p:cNvPr>
          <p:cNvSpPr/>
          <p:nvPr/>
        </p:nvSpPr>
        <p:spPr>
          <a:xfrm>
            <a:off x="128464" y="476672"/>
            <a:ext cx="4259942" cy="2991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事業実施に伴うアウトプット（成果物）</a:t>
            </a:r>
          </a:p>
        </p:txBody>
      </p:sp>
      <p:grpSp>
        <p:nvGrpSpPr>
          <p:cNvPr id="12" name="グループ化 11">
            <a:extLst>
              <a:ext uri="{FF2B5EF4-FFF2-40B4-BE49-F238E27FC236}">
                <a16:creationId xmlns:a16="http://schemas.microsoft.com/office/drawing/2014/main" id="{91ED0EA6-3229-403C-80E2-F80A1AA951FB}"/>
              </a:ext>
            </a:extLst>
          </p:cNvPr>
          <p:cNvGrpSpPr/>
          <p:nvPr/>
        </p:nvGrpSpPr>
        <p:grpSpPr>
          <a:xfrm>
            <a:off x="0" y="0"/>
            <a:ext cx="9906000" cy="318367"/>
            <a:chOff x="0" y="0"/>
            <a:chExt cx="9906000" cy="392515"/>
          </a:xfrm>
        </p:grpSpPr>
        <p:sp>
          <p:nvSpPr>
            <p:cNvPr id="13" name="正方形/長方形 12">
              <a:extLst>
                <a:ext uri="{FF2B5EF4-FFF2-40B4-BE49-F238E27FC236}">
                  <a16:creationId xmlns:a16="http://schemas.microsoft.com/office/drawing/2014/main" id="{5232A860-748E-4576-A3D5-4B2F3AFDCF28}"/>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EB85186F-A999-40FF-8041-9A67068A81E5}"/>
                </a:ext>
              </a:extLst>
            </p:cNvPr>
            <p:cNvSpPr txBox="1"/>
            <p:nvPr/>
          </p:nvSpPr>
          <p:spPr>
            <a:xfrm>
              <a:off x="1" y="13056"/>
              <a:ext cx="9878006" cy="379459"/>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a:t>
              </a:r>
              <a:r>
                <a:rPr lang="ja-JP" altLang="en-US" sz="1400" spc="-120" dirty="0">
                  <a:solidFill>
                    <a:schemeClr val="bg1"/>
                  </a:solidFill>
                  <a:latin typeface="+mj-ea"/>
                  <a:ea typeface="+mj-ea"/>
                </a:rPr>
                <a:t>○</a:t>
              </a:r>
              <a:r>
                <a:rPr kumimoji="1" lang="ja-JP" altLang="en-US" sz="1400" spc="-120" dirty="0">
                  <a:solidFill>
                    <a:schemeClr val="bg1"/>
                  </a:solidFill>
                  <a:latin typeface="+mj-ea"/>
                  <a:ea typeface="+mj-ea"/>
                </a:rPr>
                <a:t>年度「専修学校による地域産業中核的人材養成事業」企画提案書</a:t>
              </a:r>
              <a:r>
                <a:rPr kumimoji="1" lang="ja-JP" altLang="en-US" sz="1100" spc="-120" dirty="0">
                  <a:solidFill>
                    <a:schemeClr val="bg1"/>
                  </a:solidFill>
                  <a:latin typeface="+mj-ea"/>
                  <a:ea typeface="+mj-ea"/>
                </a:rPr>
                <a:t>（</a:t>
              </a:r>
              <a:r>
                <a:rPr kumimoji="1" lang="ja-JP" altLang="en-US" sz="1100" spc="-160" dirty="0">
                  <a:solidFill>
                    <a:schemeClr val="bg1"/>
                  </a:solidFill>
                  <a:latin typeface="+mj-ea"/>
                  <a:ea typeface="+mj-ea"/>
                </a:rPr>
                <a:t>専修学校と業界団体等との連携による</a:t>
              </a:r>
              <a:r>
                <a:rPr kumimoji="1" lang="en-US" altLang="ja-JP" sz="1100" spc="-160" dirty="0">
                  <a:solidFill>
                    <a:schemeClr val="bg1"/>
                  </a:solidFill>
                  <a:latin typeface="+mj-ea"/>
                  <a:ea typeface="+mj-ea"/>
                </a:rPr>
                <a:t>DX</a:t>
              </a:r>
              <a:r>
                <a:rPr kumimoji="1" lang="ja-JP" altLang="en-US" sz="1100" spc="-160" dirty="0">
                  <a:solidFill>
                    <a:schemeClr val="bg1"/>
                  </a:solidFill>
                  <a:latin typeface="+mj-ea"/>
                  <a:ea typeface="+mj-ea"/>
                </a:rPr>
                <a:t>人材養成プログラム</a:t>
              </a:r>
              <a:r>
                <a:rPr kumimoji="1" lang="ja-JP" altLang="en-US" sz="11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11</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996712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00472" y="435088"/>
            <a:ext cx="4259942" cy="2991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事業実施によって達成する成果及び測定指標</a:t>
            </a:r>
          </a:p>
        </p:txBody>
      </p:sp>
      <p:graphicFrame>
        <p:nvGraphicFramePr>
          <p:cNvPr id="7" name="表 6"/>
          <p:cNvGraphicFramePr>
            <a:graphicFrameLocks noGrp="1"/>
          </p:cNvGraphicFramePr>
          <p:nvPr>
            <p:extLst>
              <p:ext uri="{D42A27DB-BD31-4B8C-83A1-F6EECF244321}">
                <p14:modId xmlns:p14="http://schemas.microsoft.com/office/powerpoint/2010/main" val="1059414532"/>
              </p:ext>
            </p:extLst>
          </p:nvPr>
        </p:nvGraphicFramePr>
        <p:xfrm>
          <a:off x="232386" y="823008"/>
          <a:ext cx="9545150" cy="5850030"/>
        </p:xfrm>
        <a:graphic>
          <a:graphicData uri="http://schemas.openxmlformats.org/drawingml/2006/table">
            <a:tbl>
              <a:tblPr firstRow="1" bandRow="1">
                <a:tableStyleId>{5C22544A-7EE6-4342-B048-85BDC9FD1C3A}</a:tableStyleId>
              </a:tblPr>
              <a:tblGrid>
                <a:gridCol w="503870">
                  <a:extLst>
                    <a:ext uri="{9D8B030D-6E8A-4147-A177-3AD203B41FA5}">
                      <a16:colId xmlns:a16="http://schemas.microsoft.com/office/drawing/2014/main" val="2817016327"/>
                    </a:ext>
                  </a:extLst>
                </a:gridCol>
                <a:gridCol w="3164296">
                  <a:extLst>
                    <a:ext uri="{9D8B030D-6E8A-4147-A177-3AD203B41FA5}">
                      <a16:colId xmlns:a16="http://schemas.microsoft.com/office/drawing/2014/main" val="1108686720"/>
                    </a:ext>
                  </a:extLst>
                </a:gridCol>
                <a:gridCol w="580443">
                  <a:extLst>
                    <a:ext uri="{9D8B030D-6E8A-4147-A177-3AD203B41FA5}">
                      <a16:colId xmlns:a16="http://schemas.microsoft.com/office/drawing/2014/main" val="1811059284"/>
                    </a:ext>
                  </a:extLst>
                </a:gridCol>
                <a:gridCol w="798109">
                  <a:extLst>
                    <a:ext uri="{9D8B030D-6E8A-4147-A177-3AD203B41FA5}">
                      <a16:colId xmlns:a16="http://schemas.microsoft.com/office/drawing/2014/main" val="304518259"/>
                    </a:ext>
                  </a:extLst>
                </a:gridCol>
                <a:gridCol w="725554">
                  <a:extLst>
                    <a:ext uri="{9D8B030D-6E8A-4147-A177-3AD203B41FA5}">
                      <a16:colId xmlns:a16="http://schemas.microsoft.com/office/drawing/2014/main" val="1696990943"/>
                    </a:ext>
                  </a:extLst>
                </a:gridCol>
                <a:gridCol w="725554">
                  <a:extLst>
                    <a:ext uri="{9D8B030D-6E8A-4147-A177-3AD203B41FA5}">
                      <a16:colId xmlns:a16="http://schemas.microsoft.com/office/drawing/2014/main" val="290733809"/>
                    </a:ext>
                  </a:extLst>
                </a:gridCol>
                <a:gridCol w="3047324">
                  <a:extLst>
                    <a:ext uri="{9D8B030D-6E8A-4147-A177-3AD203B41FA5}">
                      <a16:colId xmlns:a16="http://schemas.microsoft.com/office/drawing/2014/main" val="2487217783"/>
                    </a:ext>
                  </a:extLst>
                </a:gridCol>
              </a:tblGrid>
              <a:tr h="345134">
                <a:tc rowSpan="2">
                  <a:txBody>
                    <a:bodyPr/>
                    <a:lstStyle/>
                    <a:p>
                      <a:pPr algn="ctr"/>
                      <a:r>
                        <a:rPr kumimoji="1" lang="ja-JP" altLang="en-US" sz="1400" dirty="0"/>
                        <a:t>番号</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rowSpan="2">
                  <a:txBody>
                    <a:bodyPr/>
                    <a:lstStyle/>
                    <a:p>
                      <a:pPr algn="ctr"/>
                      <a:r>
                        <a:rPr kumimoji="1" lang="en-US" altLang="ja-JP" sz="1400" dirty="0"/>
                        <a:t>KPI</a:t>
                      </a:r>
                      <a:r>
                        <a:rPr kumimoji="1" lang="ja-JP" altLang="en-US" sz="1400" dirty="0"/>
                        <a:t>（評価指標）</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rowSpan="2">
                  <a:txBody>
                    <a:bodyPr/>
                    <a:lstStyle/>
                    <a:p>
                      <a:pPr algn="ctr"/>
                      <a:r>
                        <a:rPr kumimoji="1" lang="ja-JP" altLang="en-US" sz="1400" dirty="0"/>
                        <a:t>単位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gridSpan="3">
                  <a:txBody>
                    <a:bodyPr/>
                    <a:lstStyle/>
                    <a:p>
                      <a:pPr algn="ctr"/>
                      <a:r>
                        <a:rPr kumimoji="1" lang="ja-JP" altLang="en-US" sz="1400" dirty="0"/>
                        <a:t>目標値</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hMerge="1">
                  <a:txBody>
                    <a:bodyPr/>
                    <a:lstStyle/>
                    <a:p>
                      <a:pPr algn="ct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hMerge="1">
                  <a:txBody>
                    <a:bodyPr/>
                    <a:lstStyle/>
                    <a:p>
                      <a:pPr algn="ctr"/>
                      <a:endParaRPr kumimoji="1" lang="en-US" altLang="ja-JP" sz="1400" dirty="0"/>
                    </a:p>
                  </a:txBody>
                  <a:tcPr anchor="ctr">
                    <a:lnL w="12700" cap="flat" cmpd="sng" algn="ctr">
                      <a:solidFill>
                        <a:schemeClr val="bg1"/>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rowSpan="2">
                  <a:txBody>
                    <a:bodyPr/>
                    <a:lstStyle/>
                    <a:p>
                      <a:pPr algn="ctr"/>
                      <a:r>
                        <a:rPr kumimoji="1" lang="ja-JP" altLang="en-US" sz="1400" dirty="0"/>
                        <a:t>当該</a:t>
                      </a:r>
                      <a:r>
                        <a:rPr kumimoji="1" lang="en-US" altLang="ja-JP" sz="1400" dirty="0"/>
                        <a:t>KPI</a:t>
                      </a:r>
                      <a:r>
                        <a:rPr kumimoji="1" lang="ja-JP" altLang="en-US" sz="1400" dirty="0"/>
                        <a:t>の測定方法</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519476">
                <a:tc vMerge="1">
                  <a:txBody>
                    <a:bodyPr/>
                    <a:lstStyle/>
                    <a:p>
                      <a:endParaRPr kumimoji="1" lang="ja-JP" altLang="en-US"/>
                    </a:p>
                  </a:txBody>
                  <a:tcPr/>
                </a:tc>
                <a:tc vMerge="1">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vMerge="1">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a:solidFill>
                            <a:schemeClr val="bg1"/>
                          </a:solidFill>
                          <a:latin typeface="+mn-ea"/>
                          <a:ea typeface="+mn-ea"/>
                        </a:rPr>
                        <a:t>○年度</a:t>
                      </a:r>
                      <a:endParaRPr kumimoji="1" lang="ja-JP" altLang="en-US" sz="1400" b="1" dirty="0">
                        <a:solidFill>
                          <a:schemeClr val="bg1"/>
                        </a:solidFill>
                        <a:latin typeface="+mn-ea"/>
                        <a:ea typeface="+mn-ea"/>
                      </a:endParaRP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vMerge="1">
                  <a:txBody>
                    <a:bodyPr/>
                    <a:lstStyle/>
                    <a:p>
                      <a:pPr algn="ctr"/>
                      <a:endParaRPr kumimoji="1" lang="en-US" altLang="ja-JP" sz="1400" b="1" dirty="0">
                        <a:solidFill>
                          <a:schemeClr val="bg1"/>
                        </a:solidFill>
                        <a:latin typeface="+mn-ea"/>
                        <a:ea typeface="+mn-ea"/>
                      </a:endParaRP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1047839248"/>
                  </a:ext>
                </a:extLst>
              </a:tr>
              <a:tr h="759992">
                <a:tc>
                  <a:txBody>
                    <a:bodyPr/>
                    <a:lstStyle/>
                    <a:p>
                      <a:pPr algn="ctr"/>
                      <a:r>
                        <a:rPr kumimoji="1" lang="ja-JP" altLang="en-US" sz="1400" dirty="0"/>
                        <a:t>１</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1056357">
                <a:tc>
                  <a:txBody>
                    <a:bodyPr/>
                    <a:lstStyle/>
                    <a:p>
                      <a:pPr algn="ctr"/>
                      <a:r>
                        <a:rPr kumimoji="1" lang="ja-JP" altLang="en-US" sz="1400" dirty="0"/>
                        <a:t>２</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1056357">
                <a:tc>
                  <a:txBody>
                    <a:bodyPr/>
                    <a:lstStyle/>
                    <a:p>
                      <a:pPr algn="ctr"/>
                      <a:r>
                        <a:rPr kumimoji="1" lang="ja-JP" altLang="en-US" sz="1400" dirty="0"/>
                        <a:t>３</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1056357">
                <a:tc>
                  <a:txBody>
                    <a:bodyPr/>
                    <a:lstStyle/>
                    <a:p>
                      <a:pPr algn="ctr"/>
                      <a:r>
                        <a:rPr kumimoji="1" lang="ja-JP" altLang="en-US" sz="1400" dirty="0"/>
                        <a:t>４</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r h="1056357">
                <a:tc>
                  <a:txBody>
                    <a:bodyPr/>
                    <a:lstStyle/>
                    <a:p>
                      <a:pPr algn="ctr"/>
                      <a:r>
                        <a:rPr kumimoji="1" lang="en-US" altLang="ja-JP" sz="1400" dirty="0"/>
                        <a:t>5</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863469371"/>
                  </a:ext>
                </a:extLst>
              </a:tr>
            </a:tbl>
          </a:graphicData>
        </a:graphic>
      </p:graphicFrame>
      <p:sp>
        <p:nvSpPr>
          <p:cNvPr id="16" name="テキスト ボックス 15"/>
          <p:cNvSpPr txBox="1"/>
          <p:nvPr/>
        </p:nvSpPr>
        <p:spPr>
          <a:xfrm>
            <a:off x="2144688" y="2060848"/>
            <a:ext cx="6264696" cy="3600986"/>
          </a:xfrm>
          <a:prstGeom prst="rect">
            <a:avLst/>
          </a:prstGeom>
          <a:solidFill>
            <a:schemeClr val="bg1"/>
          </a:solidFill>
          <a:ln>
            <a:solidFill>
              <a:srgbClr val="62AB37"/>
            </a:solidFill>
            <a:prstDash val="sys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▼「生徒の○○に関する習熟度を○年（事業開始前）に比べて○％向上する。」など、ＫＰＩ（</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Key Performance Indicator</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）を定め、右の記載欄に具体的な目標値等を示すこと。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▼活動</a:t>
            </a:r>
            <a:r>
              <a:rPr lang="ja-JP" altLang="en-US" sz="1200" dirty="0">
                <a:solidFill>
                  <a:srgbClr val="FFC000"/>
                </a:solidFill>
                <a:latin typeface="メイリオ"/>
                <a:ea typeface="メイリオ"/>
              </a:rPr>
              <a:t>に関する</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指標（例：○○を△個開発するといった、どれだけ活動するかに関する指標）だけでなく、本事業によって得られる成果に関する指標及び目標も記載すること。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の記載欄が足りなければ、適宜追加して記載すること。</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▼「当該</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の測定方法」については、対象者及び人数、手法、実施時期等を簡潔に記載すること。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grpSp>
        <p:nvGrpSpPr>
          <p:cNvPr id="10" name="グループ化 9">
            <a:extLst>
              <a:ext uri="{FF2B5EF4-FFF2-40B4-BE49-F238E27FC236}">
                <a16:creationId xmlns:a16="http://schemas.microsoft.com/office/drawing/2014/main" id="{13113060-8D5A-4794-920F-F62A53E8DDF8}"/>
              </a:ext>
            </a:extLst>
          </p:cNvPr>
          <p:cNvGrpSpPr/>
          <p:nvPr/>
        </p:nvGrpSpPr>
        <p:grpSpPr>
          <a:xfrm>
            <a:off x="0" y="0"/>
            <a:ext cx="9906000" cy="318367"/>
            <a:chOff x="0" y="0"/>
            <a:chExt cx="9906000" cy="392515"/>
          </a:xfrm>
        </p:grpSpPr>
        <p:sp>
          <p:nvSpPr>
            <p:cNvPr id="11" name="正方形/長方形 10">
              <a:extLst>
                <a:ext uri="{FF2B5EF4-FFF2-40B4-BE49-F238E27FC236}">
                  <a16:creationId xmlns:a16="http://schemas.microsoft.com/office/drawing/2014/main" id="{A5C72F9B-C6AA-43DD-8659-4899903DF0FA}"/>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51B1600E-D50D-4BE8-926F-77300C7403DF}"/>
                </a:ext>
              </a:extLst>
            </p:cNvPr>
            <p:cNvSpPr txBox="1"/>
            <p:nvPr/>
          </p:nvSpPr>
          <p:spPr>
            <a:xfrm>
              <a:off x="1" y="13056"/>
              <a:ext cx="9878006" cy="379459"/>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a:t>
              </a:r>
              <a:r>
                <a:rPr lang="ja-JP" altLang="en-US" sz="1400" spc="-120" dirty="0">
                  <a:solidFill>
                    <a:schemeClr val="bg1"/>
                  </a:solidFill>
                  <a:latin typeface="+mj-ea"/>
                  <a:ea typeface="+mj-ea"/>
                </a:rPr>
                <a:t>○</a:t>
              </a:r>
              <a:r>
                <a:rPr kumimoji="1" lang="ja-JP" altLang="en-US" sz="1400" spc="-120" dirty="0">
                  <a:solidFill>
                    <a:schemeClr val="bg1"/>
                  </a:solidFill>
                  <a:latin typeface="+mj-ea"/>
                  <a:ea typeface="+mj-ea"/>
                </a:rPr>
                <a:t>年度「専修学校による地域産業中核的人材養成事業」企画提案書</a:t>
              </a:r>
              <a:r>
                <a:rPr kumimoji="1" lang="ja-JP" altLang="en-US" sz="1100" spc="-120" dirty="0">
                  <a:solidFill>
                    <a:schemeClr val="bg1"/>
                  </a:solidFill>
                  <a:latin typeface="+mj-ea"/>
                  <a:ea typeface="+mj-ea"/>
                </a:rPr>
                <a:t>（</a:t>
              </a:r>
              <a:r>
                <a:rPr kumimoji="1" lang="ja-JP" altLang="en-US" sz="1100" spc="-160" dirty="0">
                  <a:solidFill>
                    <a:schemeClr val="bg1"/>
                  </a:solidFill>
                  <a:latin typeface="+mj-ea"/>
                  <a:ea typeface="+mj-ea"/>
                </a:rPr>
                <a:t>専修学校と業界団体等との連携による</a:t>
              </a:r>
              <a:r>
                <a:rPr kumimoji="1" lang="en-US" altLang="ja-JP" sz="1100" spc="-160" dirty="0">
                  <a:solidFill>
                    <a:schemeClr val="bg1"/>
                  </a:solidFill>
                  <a:latin typeface="+mj-ea"/>
                  <a:ea typeface="+mj-ea"/>
                </a:rPr>
                <a:t>DX</a:t>
              </a:r>
              <a:r>
                <a:rPr kumimoji="1" lang="ja-JP" altLang="en-US" sz="1100" spc="-160" dirty="0">
                  <a:solidFill>
                    <a:schemeClr val="bg1"/>
                  </a:solidFill>
                  <a:latin typeface="+mj-ea"/>
                  <a:ea typeface="+mj-ea"/>
                </a:rPr>
                <a:t>人材養成プログラム</a:t>
              </a:r>
              <a:r>
                <a:rPr kumimoji="1" lang="ja-JP" altLang="en-US" sz="11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12</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1832276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5159510" y="391548"/>
            <a:ext cx="3484501"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本事業終了後</a:t>
            </a:r>
            <a:r>
              <a:rPr lang="en-US" altLang="ja-JP" sz="1400" b="1" dirty="0"/>
              <a:t>※</a:t>
            </a:r>
            <a:r>
              <a:rPr lang="ja-JP" altLang="en-US" sz="1400" b="1" dirty="0"/>
              <a:t>の成果の活用方針・手法</a:t>
            </a:r>
          </a:p>
        </p:txBody>
      </p:sp>
      <p:sp>
        <p:nvSpPr>
          <p:cNvPr id="9" name="角丸四角形 14">
            <a:extLst>
              <a:ext uri="{FF2B5EF4-FFF2-40B4-BE49-F238E27FC236}">
                <a16:creationId xmlns:a16="http://schemas.microsoft.com/office/drawing/2014/main" id="{CD9CE70A-F7CE-47D2-AF42-CD4917D54926}"/>
              </a:ext>
            </a:extLst>
          </p:cNvPr>
          <p:cNvSpPr/>
          <p:nvPr/>
        </p:nvSpPr>
        <p:spPr>
          <a:xfrm>
            <a:off x="114426" y="394068"/>
            <a:ext cx="3974477" cy="28548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提案者の専修学校関係委託事業にかかる実績</a:t>
            </a:r>
            <a:r>
              <a:rPr lang="en-US" altLang="ja-JP" sz="1400" b="1" dirty="0"/>
              <a:t>※</a:t>
            </a:r>
            <a:endParaRPr lang="ja-JP" altLang="en-US" sz="1400" b="1" dirty="0"/>
          </a:p>
        </p:txBody>
      </p:sp>
      <p:sp>
        <p:nvSpPr>
          <p:cNvPr id="10" name="正方形/長方形 9">
            <a:extLst>
              <a:ext uri="{FF2B5EF4-FFF2-40B4-BE49-F238E27FC236}">
                <a16:creationId xmlns:a16="http://schemas.microsoft.com/office/drawing/2014/main" id="{26A3FABC-3DEE-4553-8509-8BE67925751E}"/>
              </a:ext>
            </a:extLst>
          </p:cNvPr>
          <p:cNvSpPr/>
          <p:nvPr/>
        </p:nvSpPr>
        <p:spPr>
          <a:xfrm>
            <a:off x="103204" y="752729"/>
            <a:ext cx="4875000" cy="6067171"/>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過去５年程度までの期間における実績を記載すること。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これまでに申請者が受託した文部科学省の専修学校関係委託事業について、事業名及び当該事業の成果の申請時点までの実績等（受託事業の成果の活用状況、カリキュラムやプログラムについては他の専修学校等への普及・活用状況）を簡潔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その際、代表的な取組についてはその成果報告書を提出すること。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なお、提出方法は、受託事業の成果報告書を掲載しているウェブサイトがある場合は、その</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URL</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を記載することとし、ウェブサイトで公開していない場合には、成果報告書の写（</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PDF</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データ）を本企画提案書の別紙として添付すること。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▼複数の受託実績がある場合は、網羅的にすべてを記載する必要はなく、今回の提案内容と関連が深い取組の実績等について記載すること。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文部科学省の専修学校関係委託事業の受託実績がない場合、文部科学省の他の委託事業及び他省庁の委託事業等のうち、今回の提案内容と関連の深い取組の実績について記載するとともに成果報告書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なお、提出方法は文部科学省の専修学校関係委託事業に関する実績の提出方法に準ずること。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記載すべき</a:t>
            </a:r>
            <a:r>
              <a:rPr lang="ja-JP" altLang="en-US" sz="1200" dirty="0">
                <a:solidFill>
                  <a:srgbClr val="FFC000"/>
                </a:solidFill>
                <a:latin typeface="メイリオ"/>
                <a:ea typeface="メイリオ"/>
              </a:rPr>
              <a:t>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lang="en-US" altLang="ja-JP" sz="1200" dirty="0">
              <a:solidFill>
                <a:srgbClr val="FFC000"/>
              </a:solidFill>
            </a:endParaRPr>
          </a:p>
        </p:txBody>
      </p:sp>
      <p:sp>
        <p:nvSpPr>
          <p:cNvPr id="15" name="正方形/長方形 14">
            <a:extLst>
              <a:ext uri="{FF2B5EF4-FFF2-40B4-BE49-F238E27FC236}">
                <a16:creationId xmlns:a16="http://schemas.microsoft.com/office/drawing/2014/main" id="{1AD31EAA-5D81-465C-91ED-1F5EE1F8B8B4}"/>
              </a:ext>
            </a:extLst>
          </p:cNvPr>
          <p:cNvSpPr/>
          <p:nvPr/>
        </p:nvSpPr>
        <p:spPr>
          <a:xfrm>
            <a:off x="5159510" y="752729"/>
            <a:ext cx="4681113" cy="6067171"/>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rgbClr val="FFC000"/>
              </a:solidFill>
            </a:endParaRPr>
          </a:p>
          <a:p>
            <a:pPr marL="180975" indent="-180975"/>
            <a:r>
              <a:rPr lang="en-US" altLang="ja-JP" sz="1200" dirty="0">
                <a:solidFill>
                  <a:srgbClr val="FFC000"/>
                </a:solidFill>
              </a:rPr>
              <a:t>※</a:t>
            </a:r>
            <a:r>
              <a:rPr lang="ja-JP" altLang="en-US" sz="1200" dirty="0">
                <a:solidFill>
                  <a:srgbClr val="FFC000"/>
                </a:solidFill>
              </a:rPr>
              <a:t>提案年度ではなく、開発終了後３年程度までの期間を想定して記載すること。</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pPr marL="180975" indent="-180975"/>
            <a:endParaRPr lang="en-US" altLang="ja-JP" sz="1200" dirty="0">
              <a:solidFill>
                <a:srgbClr val="FFC000"/>
              </a:solidFill>
            </a:endParaRPr>
          </a:p>
          <a:p>
            <a:pPr marL="180975" indent="-180975"/>
            <a:r>
              <a:rPr lang="ja-JP" altLang="en-US" sz="1200" dirty="0">
                <a:solidFill>
                  <a:srgbClr val="FFC000"/>
                </a:solidFill>
              </a:rPr>
              <a:t>▼開発した教育カリキュラム・プログラム、実施した調査結果をどこで、どのように活用し、横展開を図ることを検討しているのか。またその見通しについて、具体的に記載すること。</a:t>
            </a:r>
            <a:endParaRPr lang="en-US" altLang="ja-JP" sz="1200" dirty="0">
              <a:solidFill>
                <a:srgbClr val="FFC000"/>
              </a:solidFill>
            </a:endParaRPr>
          </a:p>
          <a:p>
            <a:pPr marL="180975" indent="-180975"/>
            <a:endParaRPr lang="en-US" altLang="ja-JP" sz="1200" dirty="0">
              <a:solidFill>
                <a:srgbClr val="FFC000"/>
              </a:solidFill>
            </a:endParaRPr>
          </a:p>
          <a:p>
            <a:pPr marL="180975" indent="-180975"/>
            <a:r>
              <a:rPr lang="ja-JP" altLang="en-US" sz="1200" dirty="0">
                <a:solidFill>
                  <a:srgbClr val="FFC000"/>
                </a:solidFill>
              </a:rPr>
              <a:t>▼事業期間終了後におけるフォローアップ体制・方法についても具体的に記載すること。</a:t>
            </a:r>
            <a:endParaRPr lang="en-US" altLang="ja-JP" sz="1200" dirty="0">
              <a:solidFill>
                <a:srgbClr val="FFC000"/>
              </a:solidFill>
            </a:endParaRPr>
          </a:p>
          <a:p>
            <a:pPr marL="180975" indent="-180975"/>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r>
              <a:rPr lang="ja-JP" altLang="en-US" sz="1200" dirty="0">
                <a:solidFill>
                  <a:srgbClr val="FFC000"/>
                </a:solidFill>
                <a:latin typeface="+mn-ea"/>
              </a:rPr>
              <a:t>記載すべき事項</a:t>
            </a:r>
            <a:r>
              <a:rPr lang="ja-JP" altLang="en-US" sz="1200" dirty="0">
                <a:solidFill>
                  <a:srgbClr val="FFC000"/>
                </a:solidFill>
              </a:rPr>
              <a:t>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chemeClr val="tx1"/>
              </a:solidFill>
              <a:latin typeface="+mn-ea"/>
            </a:endParaRPr>
          </a:p>
        </p:txBody>
      </p:sp>
      <p:grpSp>
        <p:nvGrpSpPr>
          <p:cNvPr id="16" name="グループ化 15">
            <a:extLst>
              <a:ext uri="{FF2B5EF4-FFF2-40B4-BE49-F238E27FC236}">
                <a16:creationId xmlns:a16="http://schemas.microsoft.com/office/drawing/2014/main" id="{0C2959CA-822D-42E8-BAB7-5C9C16F09A84}"/>
              </a:ext>
            </a:extLst>
          </p:cNvPr>
          <p:cNvGrpSpPr/>
          <p:nvPr/>
        </p:nvGrpSpPr>
        <p:grpSpPr>
          <a:xfrm>
            <a:off x="0" y="0"/>
            <a:ext cx="9906000" cy="318367"/>
            <a:chOff x="0" y="0"/>
            <a:chExt cx="9906000" cy="392515"/>
          </a:xfrm>
        </p:grpSpPr>
        <p:sp>
          <p:nvSpPr>
            <p:cNvPr id="17" name="正方形/長方形 16">
              <a:extLst>
                <a:ext uri="{FF2B5EF4-FFF2-40B4-BE49-F238E27FC236}">
                  <a16:creationId xmlns:a16="http://schemas.microsoft.com/office/drawing/2014/main" id="{41BF3352-4CB3-4B66-93EE-B7C260C9BF84}"/>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a:extLst>
                <a:ext uri="{FF2B5EF4-FFF2-40B4-BE49-F238E27FC236}">
                  <a16:creationId xmlns:a16="http://schemas.microsoft.com/office/drawing/2014/main" id="{C5748B7B-DC09-4B3E-97B4-66EB4A1D6C7E}"/>
                </a:ext>
              </a:extLst>
            </p:cNvPr>
            <p:cNvSpPr txBox="1"/>
            <p:nvPr/>
          </p:nvSpPr>
          <p:spPr>
            <a:xfrm>
              <a:off x="1" y="13056"/>
              <a:ext cx="9878006" cy="379459"/>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a:t>
              </a:r>
              <a:r>
                <a:rPr lang="ja-JP" altLang="en-US" sz="1400" spc="-120" dirty="0">
                  <a:solidFill>
                    <a:schemeClr val="bg1"/>
                  </a:solidFill>
                  <a:latin typeface="+mj-ea"/>
                  <a:ea typeface="+mj-ea"/>
                </a:rPr>
                <a:t>○</a:t>
              </a:r>
              <a:r>
                <a:rPr kumimoji="1" lang="ja-JP" altLang="en-US" sz="1400" spc="-120" dirty="0">
                  <a:solidFill>
                    <a:schemeClr val="bg1"/>
                  </a:solidFill>
                  <a:latin typeface="+mj-ea"/>
                  <a:ea typeface="+mj-ea"/>
                </a:rPr>
                <a:t>年度「専修学校による地域産業中核的人材養成事業」企画提案書</a:t>
              </a:r>
              <a:r>
                <a:rPr kumimoji="1" lang="ja-JP" altLang="en-US" sz="1100" spc="-120" dirty="0">
                  <a:solidFill>
                    <a:schemeClr val="bg1"/>
                  </a:solidFill>
                  <a:latin typeface="+mj-ea"/>
                  <a:ea typeface="+mj-ea"/>
                </a:rPr>
                <a:t>（</a:t>
              </a:r>
              <a:r>
                <a:rPr kumimoji="1" lang="ja-JP" altLang="en-US" sz="1100" spc="-160" dirty="0">
                  <a:solidFill>
                    <a:schemeClr val="bg1"/>
                  </a:solidFill>
                  <a:latin typeface="+mj-ea"/>
                  <a:ea typeface="+mj-ea"/>
                </a:rPr>
                <a:t>専修学校と業界団体等との連携による</a:t>
              </a:r>
              <a:r>
                <a:rPr kumimoji="1" lang="en-US" altLang="ja-JP" sz="1100" spc="-160" dirty="0">
                  <a:solidFill>
                    <a:schemeClr val="bg1"/>
                  </a:solidFill>
                  <a:latin typeface="+mj-ea"/>
                  <a:ea typeface="+mj-ea"/>
                </a:rPr>
                <a:t>DX</a:t>
              </a:r>
              <a:r>
                <a:rPr kumimoji="1" lang="ja-JP" altLang="en-US" sz="1100" spc="-160" dirty="0">
                  <a:solidFill>
                    <a:schemeClr val="bg1"/>
                  </a:solidFill>
                  <a:latin typeface="+mj-ea"/>
                  <a:ea typeface="+mj-ea"/>
                </a:rPr>
                <a:t>人材養成プログラム</a:t>
              </a:r>
              <a:r>
                <a:rPr kumimoji="1" lang="ja-JP" altLang="en-US" sz="11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13</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2898635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・ｻｰﾊﾞｰﾚﾝﾀﾙ代</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a:t>
            </a:r>
            <a:r>
              <a:rPr lang="en-US" altLang="ja-JP" sz="800" dirty="0">
                <a:solidFill>
                  <a:srgbClr val="FFC000"/>
                </a:solidFill>
              </a:rPr>
              <a:t>Web</a:t>
            </a:r>
            <a:r>
              <a:rPr lang="ja-JP" altLang="en-US" sz="800" dirty="0">
                <a:solidFill>
                  <a:srgbClr val="FFC000"/>
                </a:solidFill>
              </a:rPr>
              <a:t>ｻｲﾄ構築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114801" y="6121211"/>
            <a:ext cx="5562265"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graphicFrame>
        <p:nvGraphicFramePr>
          <p:cNvPr id="26" name="オブジェクト 25"/>
          <p:cNvGraphicFramePr>
            <a:graphicFrameLocks noChangeAspect="1"/>
          </p:cNvGraphicFramePr>
          <p:nvPr>
            <p:extLst>
              <p:ext uri="{D42A27DB-BD31-4B8C-83A1-F6EECF244321}">
                <p14:modId xmlns:p14="http://schemas.microsoft.com/office/powerpoint/2010/main" val="3909307199"/>
              </p:ext>
            </p:extLst>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6042025"/>
                      </a:xfrm>
                      <a:prstGeom prst="rect">
                        <a:avLst/>
                      </a:prstGeom>
                    </p:spPr>
                  </p:pic>
                </p:oleObj>
              </mc:Fallback>
            </mc:AlternateContent>
          </a:graphicData>
        </a:graphic>
      </p:graphicFrame>
      <p:grpSp>
        <p:nvGrpSpPr>
          <p:cNvPr id="27" name="グループ化 26">
            <a:extLst>
              <a:ext uri="{FF2B5EF4-FFF2-40B4-BE49-F238E27FC236}">
                <a16:creationId xmlns:a16="http://schemas.microsoft.com/office/drawing/2014/main" id="{5D223508-F583-470C-8147-A74389AEF48C}"/>
              </a:ext>
            </a:extLst>
          </p:cNvPr>
          <p:cNvGrpSpPr/>
          <p:nvPr/>
        </p:nvGrpSpPr>
        <p:grpSpPr>
          <a:xfrm>
            <a:off x="0" y="0"/>
            <a:ext cx="9906000" cy="318367"/>
            <a:chOff x="0" y="0"/>
            <a:chExt cx="9906000" cy="392515"/>
          </a:xfrm>
        </p:grpSpPr>
        <p:sp>
          <p:nvSpPr>
            <p:cNvPr id="29" name="正方形/長方形 28">
              <a:extLst>
                <a:ext uri="{FF2B5EF4-FFF2-40B4-BE49-F238E27FC236}">
                  <a16:creationId xmlns:a16="http://schemas.microsoft.com/office/drawing/2014/main" id="{7F4363EE-DFF5-42C8-BC88-667A58065C6D}"/>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テキスト ボックス 29">
              <a:extLst>
                <a:ext uri="{FF2B5EF4-FFF2-40B4-BE49-F238E27FC236}">
                  <a16:creationId xmlns:a16="http://schemas.microsoft.com/office/drawing/2014/main" id="{979A864F-B0D7-48FC-A5B5-F22F824EB107}"/>
                </a:ext>
              </a:extLst>
            </p:cNvPr>
            <p:cNvSpPr txBox="1"/>
            <p:nvPr/>
          </p:nvSpPr>
          <p:spPr>
            <a:xfrm>
              <a:off x="1" y="13056"/>
              <a:ext cx="9878006" cy="379459"/>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a:t>
              </a:r>
              <a:r>
                <a:rPr lang="ja-JP" altLang="en-US" sz="1400" spc="-120" dirty="0">
                  <a:solidFill>
                    <a:schemeClr val="bg1"/>
                  </a:solidFill>
                  <a:latin typeface="+mj-ea"/>
                  <a:ea typeface="+mj-ea"/>
                </a:rPr>
                <a:t>○</a:t>
              </a:r>
              <a:r>
                <a:rPr kumimoji="1" lang="ja-JP" altLang="en-US" sz="1400" spc="-120" dirty="0">
                  <a:solidFill>
                    <a:schemeClr val="bg1"/>
                  </a:solidFill>
                  <a:latin typeface="+mj-ea"/>
                  <a:ea typeface="+mj-ea"/>
                </a:rPr>
                <a:t>年度「専修学校による地域産業中核的人材養成事業」企画提案書</a:t>
              </a:r>
              <a:r>
                <a:rPr kumimoji="1" lang="ja-JP" altLang="en-US" sz="1100" spc="-120" dirty="0">
                  <a:solidFill>
                    <a:schemeClr val="bg1"/>
                  </a:solidFill>
                  <a:latin typeface="+mj-ea"/>
                  <a:ea typeface="+mj-ea"/>
                </a:rPr>
                <a:t>（</a:t>
              </a:r>
              <a:r>
                <a:rPr kumimoji="1" lang="ja-JP" altLang="en-US" sz="1100" spc="-160" dirty="0">
                  <a:solidFill>
                    <a:schemeClr val="bg1"/>
                  </a:solidFill>
                  <a:latin typeface="+mj-ea"/>
                  <a:ea typeface="+mj-ea"/>
                </a:rPr>
                <a:t>専修学校と業界団体等との連携による</a:t>
              </a:r>
              <a:r>
                <a:rPr kumimoji="1" lang="en-US" altLang="ja-JP" sz="1100" spc="-160" dirty="0">
                  <a:solidFill>
                    <a:schemeClr val="bg1"/>
                  </a:solidFill>
                  <a:latin typeface="+mj-ea"/>
                  <a:ea typeface="+mj-ea"/>
                </a:rPr>
                <a:t>DX</a:t>
              </a:r>
              <a:r>
                <a:rPr kumimoji="1" lang="ja-JP" altLang="en-US" sz="1100" spc="-160" dirty="0">
                  <a:solidFill>
                    <a:schemeClr val="bg1"/>
                  </a:solidFill>
                  <a:latin typeface="+mj-ea"/>
                  <a:ea typeface="+mj-ea"/>
                </a:rPr>
                <a:t>人材養成プログラム</a:t>
              </a:r>
              <a:r>
                <a:rPr kumimoji="1" lang="ja-JP" altLang="en-US" sz="11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14</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3816749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・ｻｰﾊﾞｰﾚﾝﾀﾙ代</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a:t>
            </a:r>
            <a:r>
              <a:rPr lang="en-US" altLang="ja-JP" sz="800" dirty="0">
                <a:solidFill>
                  <a:srgbClr val="FFC000"/>
                </a:solidFill>
              </a:rPr>
              <a:t>Web</a:t>
            </a:r>
            <a:r>
              <a:rPr lang="ja-JP" altLang="en-US" sz="800" dirty="0">
                <a:solidFill>
                  <a:srgbClr val="FFC000"/>
                </a:solidFill>
              </a:rPr>
              <a:t>ｻｲﾄ構築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232920" y="6132356"/>
            <a:ext cx="5494217"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graphicFrame>
        <p:nvGraphicFramePr>
          <p:cNvPr id="26" name="オブジェクト 25"/>
          <p:cNvGraphicFramePr>
            <a:graphicFrameLocks noChangeAspect="1"/>
          </p:cNvGraphicFramePr>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6042025"/>
                      </a:xfrm>
                      <a:prstGeom prst="rect">
                        <a:avLst/>
                      </a:prstGeom>
                    </p:spPr>
                  </p:pic>
                </p:oleObj>
              </mc:Fallback>
            </mc:AlternateContent>
          </a:graphicData>
        </a:graphic>
      </p:graphicFrame>
      <p:grpSp>
        <p:nvGrpSpPr>
          <p:cNvPr id="27" name="グループ化 26">
            <a:extLst>
              <a:ext uri="{FF2B5EF4-FFF2-40B4-BE49-F238E27FC236}">
                <a16:creationId xmlns:a16="http://schemas.microsoft.com/office/drawing/2014/main" id="{5385A0BF-07DF-4AED-9103-FF23C6380F39}"/>
              </a:ext>
            </a:extLst>
          </p:cNvPr>
          <p:cNvGrpSpPr/>
          <p:nvPr/>
        </p:nvGrpSpPr>
        <p:grpSpPr>
          <a:xfrm>
            <a:off x="0" y="0"/>
            <a:ext cx="9906000" cy="318367"/>
            <a:chOff x="0" y="0"/>
            <a:chExt cx="9906000" cy="392515"/>
          </a:xfrm>
        </p:grpSpPr>
        <p:sp>
          <p:nvSpPr>
            <p:cNvPr id="29" name="正方形/長方形 28">
              <a:extLst>
                <a:ext uri="{FF2B5EF4-FFF2-40B4-BE49-F238E27FC236}">
                  <a16:creationId xmlns:a16="http://schemas.microsoft.com/office/drawing/2014/main" id="{43879AF0-EC1E-4AB2-ACA6-A7965F48AC7F}"/>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テキスト ボックス 30">
              <a:extLst>
                <a:ext uri="{FF2B5EF4-FFF2-40B4-BE49-F238E27FC236}">
                  <a16:creationId xmlns:a16="http://schemas.microsoft.com/office/drawing/2014/main" id="{A27F9316-C618-4C75-B1DF-BBD546766187}"/>
                </a:ext>
              </a:extLst>
            </p:cNvPr>
            <p:cNvSpPr txBox="1"/>
            <p:nvPr/>
          </p:nvSpPr>
          <p:spPr>
            <a:xfrm>
              <a:off x="1" y="13056"/>
              <a:ext cx="9878006" cy="379459"/>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a:t>
              </a:r>
              <a:r>
                <a:rPr lang="ja-JP" altLang="en-US" sz="1400" spc="-120" dirty="0">
                  <a:solidFill>
                    <a:schemeClr val="bg1"/>
                  </a:solidFill>
                  <a:latin typeface="+mj-ea"/>
                  <a:ea typeface="+mj-ea"/>
                </a:rPr>
                <a:t>○</a:t>
              </a:r>
              <a:r>
                <a:rPr kumimoji="1" lang="ja-JP" altLang="en-US" sz="1400" spc="-120" dirty="0">
                  <a:solidFill>
                    <a:schemeClr val="bg1"/>
                  </a:solidFill>
                  <a:latin typeface="+mj-ea"/>
                  <a:ea typeface="+mj-ea"/>
                </a:rPr>
                <a:t>年度「専修学校による地域産業中核的人材養成事業」企画提案書</a:t>
              </a:r>
              <a:r>
                <a:rPr kumimoji="1" lang="ja-JP" altLang="en-US" sz="1100" spc="-120" dirty="0">
                  <a:solidFill>
                    <a:schemeClr val="bg1"/>
                  </a:solidFill>
                  <a:latin typeface="+mj-ea"/>
                  <a:ea typeface="+mj-ea"/>
                </a:rPr>
                <a:t>（</a:t>
              </a:r>
              <a:r>
                <a:rPr kumimoji="1" lang="ja-JP" altLang="en-US" sz="1100" spc="-160" dirty="0">
                  <a:solidFill>
                    <a:schemeClr val="bg1"/>
                  </a:solidFill>
                  <a:latin typeface="+mj-ea"/>
                  <a:ea typeface="+mj-ea"/>
                </a:rPr>
                <a:t>専修学校と業界団体等との連携による</a:t>
              </a:r>
              <a:r>
                <a:rPr kumimoji="1" lang="en-US" altLang="ja-JP" sz="1100" spc="-160" dirty="0">
                  <a:solidFill>
                    <a:schemeClr val="bg1"/>
                  </a:solidFill>
                  <a:latin typeface="+mj-ea"/>
                  <a:ea typeface="+mj-ea"/>
                </a:rPr>
                <a:t>DX</a:t>
              </a:r>
              <a:r>
                <a:rPr kumimoji="1" lang="ja-JP" altLang="en-US" sz="1100" spc="-160" dirty="0">
                  <a:solidFill>
                    <a:schemeClr val="bg1"/>
                  </a:solidFill>
                  <a:latin typeface="+mj-ea"/>
                  <a:ea typeface="+mj-ea"/>
                </a:rPr>
                <a:t>人材養成プログラム</a:t>
              </a:r>
              <a:r>
                <a:rPr kumimoji="1" lang="ja-JP" altLang="en-US" sz="11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15</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1975962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・ｻｰﾊﾞｰﾚﾝﾀﾙ代</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a:t>
            </a:r>
            <a:r>
              <a:rPr lang="en-US" altLang="ja-JP" sz="800" dirty="0">
                <a:solidFill>
                  <a:srgbClr val="FFC000"/>
                </a:solidFill>
              </a:rPr>
              <a:t>Web</a:t>
            </a:r>
            <a:r>
              <a:rPr lang="ja-JP" altLang="en-US" sz="800" dirty="0">
                <a:solidFill>
                  <a:srgbClr val="FFC000"/>
                </a:solidFill>
              </a:rPr>
              <a:t>ｻｲﾄ構築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graphicFrame>
        <p:nvGraphicFramePr>
          <p:cNvPr id="26" name="オブジェクト 25"/>
          <p:cNvGraphicFramePr>
            <a:graphicFrameLocks noChangeAspect="1"/>
          </p:cNvGraphicFramePr>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6042025"/>
                      </a:xfrm>
                      <a:prstGeom prst="rect">
                        <a:avLst/>
                      </a:prstGeom>
                    </p:spPr>
                  </p:pic>
                </p:oleObj>
              </mc:Fallback>
            </mc:AlternateContent>
          </a:graphicData>
        </a:graphic>
      </p:graphicFrame>
      <p:grpSp>
        <p:nvGrpSpPr>
          <p:cNvPr id="27" name="グループ化 26">
            <a:extLst>
              <a:ext uri="{FF2B5EF4-FFF2-40B4-BE49-F238E27FC236}">
                <a16:creationId xmlns:a16="http://schemas.microsoft.com/office/drawing/2014/main" id="{5606E85F-6583-4B13-A143-37A9CD1F5062}"/>
              </a:ext>
            </a:extLst>
          </p:cNvPr>
          <p:cNvGrpSpPr/>
          <p:nvPr/>
        </p:nvGrpSpPr>
        <p:grpSpPr>
          <a:xfrm>
            <a:off x="0" y="0"/>
            <a:ext cx="9906000" cy="318367"/>
            <a:chOff x="0" y="0"/>
            <a:chExt cx="9906000" cy="392515"/>
          </a:xfrm>
        </p:grpSpPr>
        <p:sp>
          <p:nvSpPr>
            <p:cNvPr id="29" name="正方形/長方形 28">
              <a:extLst>
                <a:ext uri="{FF2B5EF4-FFF2-40B4-BE49-F238E27FC236}">
                  <a16:creationId xmlns:a16="http://schemas.microsoft.com/office/drawing/2014/main" id="{87CD0827-9786-470A-BC78-1B2F825A0975}"/>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テキスト ボックス 30">
              <a:extLst>
                <a:ext uri="{FF2B5EF4-FFF2-40B4-BE49-F238E27FC236}">
                  <a16:creationId xmlns:a16="http://schemas.microsoft.com/office/drawing/2014/main" id="{A7151146-9826-43BC-A1C1-BBBA344AE0C9}"/>
                </a:ext>
              </a:extLst>
            </p:cNvPr>
            <p:cNvSpPr txBox="1"/>
            <p:nvPr/>
          </p:nvSpPr>
          <p:spPr>
            <a:xfrm>
              <a:off x="1" y="13056"/>
              <a:ext cx="9878006" cy="379459"/>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a:t>
              </a:r>
              <a:r>
                <a:rPr lang="ja-JP" altLang="en-US" sz="1400" spc="-120" dirty="0">
                  <a:solidFill>
                    <a:schemeClr val="bg1"/>
                  </a:solidFill>
                  <a:latin typeface="+mj-ea"/>
                  <a:ea typeface="+mj-ea"/>
                </a:rPr>
                <a:t>○</a:t>
              </a:r>
              <a:r>
                <a:rPr kumimoji="1" lang="ja-JP" altLang="en-US" sz="1400" spc="-120" dirty="0">
                  <a:solidFill>
                    <a:schemeClr val="bg1"/>
                  </a:solidFill>
                  <a:latin typeface="+mj-ea"/>
                  <a:ea typeface="+mj-ea"/>
                </a:rPr>
                <a:t>年度「専修学校による地域産業中核的人材養成事業」企画提案書</a:t>
              </a:r>
              <a:r>
                <a:rPr kumimoji="1" lang="ja-JP" altLang="en-US" sz="1100" spc="-120" dirty="0">
                  <a:solidFill>
                    <a:schemeClr val="bg1"/>
                  </a:solidFill>
                  <a:latin typeface="+mj-ea"/>
                  <a:ea typeface="+mj-ea"/>
                </a:rPr>
                <a:t>（</a:t>
              </a:r>
              <a:r>
                <a:rPr kumimoji="1" lang="ja-JP" altLang="en-US" sz="1100" spc="-160" dirty="0">
                  <a:solidFill>
                    <a:schemeClr val="bg1"/>
                  </a:solidFill>
                  <a:latin typeface="+mj-ea"/>
                  <a:ea typeface="+mj-ea"/>
                </a:rPr>
                <a:t>専修学校と業界団体等との連携による</a:t>
              </a:r>
              <a:r>
                <a:rPr kumimoji="1" lang="en-US" altLang="ja-JP" sz="1100" spc="-160" dirty="0">
                  <a:solidFill>
                    <a:schemeClr val="bg1"/>
                  </a:solidFill>
                  <a:latin typeface="+mj-ea"/>
                  <a:ea typeface="+mj-ea"/>
                </a:rPr>
                <a:t>DX</a:t>
              </a:r>
              <a:r>
                <a:rPr kumimoji="1" lang="ja-JP" altLang="en-US" sz="1100" spc="-160" dirty="0">
                  <a:solidFill>
                    <a:schemeClr val="bg1"/>
                  </a:solidFill>
                  <a:latin typeface="+mj-ea"/>
                  <a:ea typeface="+mj-ea"/>
                </a:rPr>
                <a:t>人材養成プログラム</a:t>
              </a:r>
              <a:r>
                <a:rPr kumimoji="1" lang="ja-JP" altLang="en-US" sz="11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16</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1578940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33312" y="1772816"/>
            <a:ext cx="8280000" cy="1569660"/>
          </a:xfrm>
          <a:prstGeom prst="rect">
            <a:avLst/>
          </a:prstGeom>
          <a:noFill/>
          <a:ln>
            <a:solidFill>
              <a:srgbClr val="62AB37"/>
            </a:solidFill>
            <a:prstDash val="dash"/>
          </a:ln>
        </p:spPr>
        <p:txBody>
          <a:bodyPr wrap="square" rtlCol="0">
            <a:spAutoFit/>
          </a:bodyPr>
          <a:lstStyle/>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▼様式自由</a:t>
            </a:r>
          </a:p>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▼本ﾍﾟｰｼﾞは</a:t>
            </a:r>
            <a:r>
              <a:rPr lang="en-US" altLang="ja-JP" sz="1200" dirty="0">
                <a:solidFill>
                  <a:srgbClr val="FFC000"/>
                </a:solidFill>
                <a:latin typeface="+mn-ea"/>
              </a:rPr>
              <a:t>､</a:t>
            </a:r>
            <a:r>
              <a:rPr lang="ja-JP" altLang="en-US" sz="1200" dirty="0">
                <a:solidFill>
                  <a:srgbClr val="FFC000"/>
                </a:solidFill>
                <a:latin typeface="+mn-ea"/>
              </a:rPr>
              <a:t>実施事業に関することで</a:t>
            </a:r>
            <a:r>
              <a:rPr lang="en-US" altLang="ja-JP" sz="1200" dirty="0">
                <a:solidFill>
                  <a:srgbClr val="FFC000"/>
                </a:solidFill>
                <a:latin typeface="+mn-ea"/>
              </a:rPr>
              <a:t>､1</a:t>
            </a:r>
            <a:r>
              <a:rPr lang="ja-JP" altLang="en-US" sz="1200" dirty="0">
                <a:solidFill>
                  <a:srgbClr val="FFC000"/>
                </a:solidFill>
                <a:latin typeface="+mn-ea"/>
              </a:rPr>
              <a:t>ﾍﾟｰｼﾞから</a:t>
            </a:r>
            <a:r>
              <a:rPr lang="en-US" altLang="ja-JP" sz="1200" dirty="0">
                <a:solidFill>
                  <a:srgbClr val="FFC000"/>
                </a:solidFill>
                <a:latin typeface="+mn-ea"/>
              </a:rPr>
              <a:t>16</a:t>
            </a:r>
            <a:r>
              <a:rPr lang="ja-JP" altLang="en-US" sz="1200" dirty="0">
                <a:solidFill>
                  <a:srgbClr val="FFC000"/>
                </a:solidFill>
                <a:latin typeface="+mn-ea"/>
              </a:rPr>
              <a:t>ﾍﾟｰｼﾞに記載できなかった内容又は補足が必要な内容があれば</a:t>
            </a:r>
            <a:r>
              <a:rPr lang="en-US" altLang="ja-JP" sz="1200" dirty="0">
                <a:solidFill>
                  <a:srgbClr val="FFC000"/>
                </a:solidFill>
                <a:latin typeface="+mn-ea"/>
              </a:rPr>
              <a:t>､</a:t>
            </a:r>
            <a:r>
              <a:rPr lang="ja-JP" altLang="en-US" sz="1200" dirty="0">
                <a:solidFill>
                  <a:srgbClr val="FFC000"/>
                </a:solidFill>
                <a:latin typeface="+mn-ea"/>
              </a:rPr>
              <a:t>記載すること（</a:t>
            </a:r>
            <a:r>
              <a:rPr lang="en-US" altLang="ja-JP" sz="1200" dirty="0">
                <a:solidFill>
                  <a:srgbClr val="FFC000"/>
                </a:solidFill>
                <a:latin typeface="+mn-ea"/>
              </a:rPr>
              <a:t>1</a:t>
            </a:r>
            <a:r>
              <a:rPr lang="ja-JP" altLang="en-US" sz="1200" dirty="0">
                <a:solidFill>
                  <a:srgbClr val="FFC000"/>
                </a:solidFill>
                <a:latin typeface="+mn-ea"/>
              </a:rPr>
              <a:t>～</a:t>
            </a:r>
            <a:r>
              <a:rPr lang="en-US" altLang="ja-JP" sz="1200" dirty="0">
                <a:solidFill>
                  <a:srgbClr val="FFC000"/>
                </a:solidFill>
                <a:latin typeface="+mn-ea"/>
              </a:rPr>
              <a:t>16</a:t>
            </a:r>
            <a:r>
              <a:rPr lang="ja-JP" altLang="en-US" sz="1200" dirty="0">
                <a:solidFill>
                  <a:srgbClr val="FFC000"/>
                </a:solidFill>
                <a:latin typeface="+mn-ea"/>
              </a:rPr>
              <a:t>ページをそれぞれ複製して必要なページを増やすことも可）</a:t>
            </a:r>
            <a:r>
              <a:rPr lang="en-US" altLang="ja-JP" sz="1200" dirty="0">
                <a:solidFill>
                  <a:srgbClr val="FFC000"/>
                </a:solidFill>
                <a:latin typeface="+mn-ea"/>
              </a:rPr>
              <a:t>｡</a:t>
            </a:r>
            <a:r>
              <a:rPr lang="ja-JP" altLang="en-US" sz="1200" dirty="0">
                <a:solidFill>
                  <a:srgbClr val="FFC000"/>
                </a:solidFill>
                <a:latin typeface="+mn-ea"/>
              </a:rPr>
              <a:t>ただし</a:t>
            </a:r>
            <a:r>
              <a:rPr lang="en-US" altLang="ja-JP" sz="1200" dirty="0">
                <a:solidFill>
                  <a:srgbClr val="FFC000"/>
                </a:solidFill>
                <a:latin typeface="+mn-ea"/>
              </a:rPr>
              <a:t>､</a:t>
            </a:r>
            <a:r>
              <a:rPr lang="ja-JP" altLang="en-US" sz="1200" dirty="0">
                <a:solidFill>
                  <a:srgbClr val="FFC000"/>
                </a:solidFill>
                <a:latin typeface="+mn-ea"/>
              </a:rPr>
              <a:t>原則</a:t>
            </a:r>
            <a:r>
              <a:rPr lang="en-US" altLang="ja-JP" sz="1200" dirty="0">
                <a:solidFill>
                  <a:srgbClr val="FFC000"/>
                </a:solidFill>
                <a:latin typeface="+mn-ea"/>
              </a:rPr>
              <a:t>18</a:t>
            </a:r>
            <a:r>
              <a:rPr lang="ja-JP" altLang="en-US" sz="1200" dirty="0">
                <a:solidFill>
                  <a:srgbClr val="FFC000"/>
                </a:solidFill>
                <a:latin typeface="+mn-ea"/>
              </a:rPr>
              <a:t>枚以内とすること。</a:t>
            </a:r>
            <a:endParaRPr lang="en-US" altLang="ja-JP" sz="1200" dirty="0">
              <a:solidFill>
                <a:srgbClr val="FFC000"/>
              </a:solidFill>
              <a:latin typeface="+mn-ea"/>
            </a:endParaRPr>
          </a:p>
          <a:p>
            <a:pPr marL="180975" indent="-180975"/>
            <a:endParaRPr lang="en-US" altLang="ja-JP" sz="1200" dirty="0">
              <a:solidFill>
                <a:srgbClr val="FFC000"/>
              </a:solidFill>
              <a:latin typeface="+mn-ea"/>
            </a:endParaRPr>
          </a:p>
          <a:p>
            <a:pPr marL="180975" indent="-18097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a:t>
            </a:r>
            <a:r>
              <a:rPr lang="ja-JP" altLang="en-US" sz="1200" dirty="0">
                <a:solidFill>
                  <a:srgbClr val="FFC000"/>
                </a:solidFill>
                <a:latin typeface="+mn-ea"/>
              </a:rPr>
              <a:t>ﾒｲﾘｵ</a:t>
            </a:r>
            <a:r>
              <a:rPr lang="en-US" altLang="ja-JP" sz="1200" dirty="0">
                <a:solidFill>
                  <a:srgbClr val="FFC000"/>
                </a:solidFill>
                <a:latin typeface="+mn-ea"/>
              </a:rPr>
              <a:t>or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r>
              <a:rPr lang="ja-JP" altLang="en-US" sz="1200" dirty="0">
                <a:solidFill>
                  <a:srgbClr val="FFC000"/>
                </a:solidFill>
                <a:latin typeface="+mn-ea"/>
              </a:rPr>
              <a:t>一部の文字がどうしても枠に入りきらない場合にはﾎﾟｲﾝﾄを調整しても構わないが</a:t>
            </a:r>
            <a:r>
              <a:rPr lang="en-US" altLang="ja-JP" sz="1200" dirty="0">
                <a:solidFill>
                  <a:srgbClr val="FFC000"/>
                </a:solidFill>
                <a:latin typeface="+mn-ea"/>
              </a:rPr>
              <a:t>､</a:t>
            </a:r>
            <a:r>
              <a:rPr lang="ja-JP" altLang="en-US" sz="1200" dirty="0">
                <a:solidFill>
                  <a:srgbClr val="FFC000"/>
                </a:solidFill>
                <a:latin typeface="+mn-ea"/>
              </a:rPr>
              <a:t>極端に小さくならないようにすること</a:t>
            </a:r>
            <a:r>
              <a:rPr lang="en-US" altLang="ja-JP" sz="1200" dirty="0">
                <a:solidFill>
                  <a:srgbClr val="FFC000"/>
                </a:solidFill>
                <a:latin typeface="+mn-ea"/>
              </a:rPr>
              <a:t>)</a:t>
            </a:r>
          </a:p>
        </p:txBody>
      </p:sp>
      <p:grpSp>
        <p:nvGrpSpPr>
          <p:cNvPr id="6" name="グループ化 5">
            <a:extLst>
              <a:ext uri="{FF2B5EF4-FFF2-40B4-BE49-F238E27FC236}">
                <a16:creationId xmlns:a16="http://schemas.microsoft.com/office/drawing/2014/main" id="{1467E298-28C9-457E-93B8-D3BB2E0F84D8}"/>
              </a:ext>
            </a:extLst>
          </p:cNvPr>
          <p:cNvGrpSpPr/>
          <p:nvPr/>
        </p:nvGrpSpPr>
        <p:grpSpPr>
          <a:xfrm>
            <a:off x="0" y="0"/>
            <a:ext cx="9906000" cy="318367"/>
            <a:chOff x="0" y="0"/>
            <a:chExt cx="9906000" cy="392515"/>
          </a:xfrm>
        </p:grpSpPr>
        <p:sp>
          <p:nvSpPr>
            <p:cNvPr id="7" name="正方形/長方形 6">
              <a:extLst>
                <a:ext uri="{FF2B5EF4-FFF2-40B4-BE49-F238E27FC236}">
                  <a16:creationId xmlns:a16="http://schemas.microsoft.com/office/drawing/2014/main" id="{A1EA436B-0E62-4EB8-B490-4B291DD63F59}"/>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a:extLst>
                <a:ext uri="{FF2B5EF4-FFF2-40B4-BE49-F238E27FC236}">
                  <a16:creationId xmlns:a16="http://schemas.microsoft.com/office/drawing/2014/main" id="{E7EFCE83-A054-42AA-804F-23A3AC32689E}"/>
                </a:ext>
              </a:extLst>
            </p:cNvPr>
            <p:cNvSpPr txBox="1"/>
            <p:nvPr/>
          </p:nvSpPr>
          <p:spPr>
            <a:xfrm>
              <a:off x="1" y="13056"/>
              <a:ext cx="9878006" cy="379459"/>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a:t>
              </a:r>
              <a:r>
                <a:rPr lang="ja-JP" altLang="en-US" sz="1400" spc="-120" dirty="0">
                  <a:solidFill>
                    <a:schemeClr val="bg1"/>
                  </a:solidFill>
                  <a:latin typeface="+mj-ea"/>
                  <a:ea typeface="+mj-ea"/>
                </a:rPr>
                <a:t>○</a:t>
              </a:r>
              <a:r>
                <a:rPr kumimoji="1" lang="ja-JP" altLang="en-US" sz="1400" spc="-120" dirty="0">
                  <a:solidFill>
                    <a:schemeClr val="bg1"/>
                  </a:solidFill>
                  <a:latin typeface="+mj-ea"/>
                  <a:ea typeface="+mj-ea"/>
                </a:rPr>
                <a:t>年度「専修学校による地域産業中核的人材養成事業」企画提案書</a:t>
              </a:r>
              <a:r>
                <a:rPr kumimoji="1" lang="ja-JP" altLang="en-US" sz="1100" spc="-120" dirty="0">
                  <a:solidFill>
                    <a:schemeClr val="bg1"/>
                  </a:solidFill>
                  <a:latin typeface="+mj-ea"/>
                  <a:ea typeface="+mj-ea"/>
                </a:rPr>
                <a:t>（</a:t>
              </a:r>
              <a:r>
                <a:rPr kumimoji="1" lang="ja-JP" altLang="en-US" sz="1100" spc="-160" dirty="0">
                  <a:solidFill>
                    <a:schemeClr val="bg1"/>
                  </a:solidFill>
                  <a:latin typeface="+mj-ea"/>
                  <a:ea typeface="+mj-ea"/>
                </a:rPr>
                <a:t>専修学校と業界団体等との連携による</a:t>
              </a:r>
              <a:r>
                <a:rPr kumimoji="1" lang="en-US" altLang="ja-JP" sz="1100" spc="-160" dirty="0">
                  <a:solidFill>
                    <a:schemeClr val="bg1"/>
                  </a:solidFill>
                  <a:latin typeface="+mj-ea"/>
                  <a:ea typeface="+mj-ea"/>
                </a:rPr>
                <a:t>DX</a:t>
              </a:r>
              <a:r>
                <a:rPr kumimoji="1" lang="ja-JP" altLang="en-US" sz="1100" spc="-160" dirty="0">
                  <a:solidFill>
                    <a:schemeClr val="bg1"/>
                  </a:solidFill>
                  <a:latin typeface="+mj-ea"/>
                  <a:ea typeface="+mj-ea"/>
                </a:rPr>
                <a:t>人材養成プログラム</a:t>
              </a:r>
              <a:r>
                <a:rPr kumimoji="1" lang="ja-JP" altLang="en-US" sz="11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17</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381674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36129" y="415890"/>
            <a:ext cx="3548719" cy="307777"/>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連携機関及び各機関の役割・協力事項</a:t>
            </a:r>
          </a:p>
        </p:txBody>
      </p:sp>
      <p:sp>
        <p:nvSpPr>
          <p:cNvPr id="24" name="正方形/長方形 23"/>
          <p:cNvSpPr/>
          <p:nvPr/>
        </p:nvSpPr>
        <p:spPr>
          <a:xfrm>
            <a:off x="10281592" y="771299"/>
            <a:ext cx="4681113" cy="4881909"/>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▼事業を推進するために連携する関係機関について記載すること</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▼各機関が果たす役割及び教育カリキュラム・プログラムの開発に当たって協力を得られる事項について、教育機関、行政機関、企業・業界団体毎に具体的に記載すること。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0000"/>
                </a:solidFill>
                <a:latin typeface="メイリオ"/>
                <a:ea typeface="メイリオ"/>
              </a:rPr>
              <a:t>　専門学校が参画し、職業実践専門課程認定課程（学科）が連携機関として参画する場合、機関名に（認定課程）と付記すること。また、「役割・協力事項」には役割に応じて「実証講座実施」「プログラムの検討・開発」などと具体的に記載すること。</a:t>
            </a:r>
            <a:endPar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▼各職業、業界において必要となるデジタルリテラシーやスキルを明らかにし、普及させていく観点から、複数の専修学校が参画していることが望ましい。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▼「内諾」の欄には申請時点における内諾の有無を○、</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にて記載すること。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6B6B"/>
              </a:solidFill>
              <a:latin typeface="メイリオ"/>
              <a:ea typeface="メイリオ"/>
            </a:endParaRPr>
          </a:p>
          <a:p>
            <a:pPr marL="177800" indent="-177800">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a:t>
            </a:r>
            <a:r>
              <a:rPr lang="ja-JP" altLang="en-US" sz="1200" dirty="0">
                <a:solidFill>
                  <a:srgbClr val="FF0000"/>
                </a:solidFill>
                <a:latin typeface="+mn-ea"/>
              </a:rPr>
              <a:t>組織として連携する機関を記載してください。（有識者として大学教員が参画する場合は、組織間の協定等に基づき参画する場合などを除き、当該教員が所属する大学は連携機関には含まれません）</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p:txBody>
      </p:sp>
      <p:sp>
        <p:nvSpPr>
          <p:cNvPr id="32" name="正方形/長方形 31"/>
          <p:cNvSpPr/>
          <p:nvPr/>
        </p:nvSpPr>
        <p:spPr>
          <a:xfrm>
            <a:off x="5097016" y="6086351"/>
            <a:ext cx="4734294" cy="66128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r>
              <a:rPr kumimoji="1" lang="ja-JP" altLang="en-US" sz="1200" b="1" i="0" u="none" strike="noStrike" kern="1200" cap="none" spc="0" normalizeH="0" baseline="0" noProof="0" dirty="0">
                <a:ln>
                  <a:noFill/>
                </a:ln>
                <a:solidFill>
                  <a:srgbClr val="323232"/>
                </a:solidFill>
                <a:effectLst/>
                <a:uLnTx/>
                <a:uFillTx/>
                <a:latin typeface="メイリオ"/>
                <a:ea typeface="メイリオ"/>
                <a:cs typeface="+mn-cs"/>
              </a:rPr>
              <a:t>小計及び合計</a:t>
            </a: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教育機関　〇〇機関／企業数　 〇〇機関／業界団体　〇〇機関／</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行政機関　○○機関／その他　 〇〇機関</a:t>
            </a:r>
            <a:r>
              <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r>
              <a:rPr kumimoji="1" lang="ja-JP" altLang="en-US" sz="1200" b="0" i="0" u="sng" strike="noStrike" kern="1200" cap="none" spc="0" normalizeH="0" baseline="0" noProof="0" dirty="0">
                <a:ln>
                  <a:noFill/>
                </a:ln>
                <a:solidFill>
                  <a:srgbClr val="323232"/>
                </a:solidFill>
                <a:effectLst/>
                <a:uLnTx/>
                <a:uFillTx/>
                <a:latin typeface="游ゴシック Bold"/>
                <a:ea typeface="游ゴシック Bold"/>
                <a:cs typeface="+mn-cs"/>
              </a:rPr>
              <a:t>合　　計　〇〇機関</a:t>
            </a:r>
            <a:r>
              <a:rPr kumimoji="1" lang="ja-JP" altLang="en-US"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endPar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34" name="直線矢印コネクタ 33"/>
          <p:cNvCxnSpPr>
            <a:cxnSpLocks/>
            <a:stCxn id="24" idx="1"/>
          </p:cNvCxnSpPr>
          <p:nvPr/>
        </p:nvCxnSpPr>
        <p:spPr>
          <a:xfrm flipH="1" flipV="1">
            <a:off x="9927598" y="1052736"/>
            <a:ext cx="353994" cy="2159518"/>
          </a:xfrm>
          <a:prstGeom prst="straightConnector1">
            <a:avLst/>
          </a:prstGeom>
          <a:ln w="19050" cap="flat" cmpd="sng" algn="ctr">
            <a:solidFill>
              <a:srgbClr val="62AB3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aphicFrame>
        <p:nvGraphicFramePr>
          <p:cNvPr id="35" name="表 34"/>
          <p:cNvGraphicFramePr>
            <a:graphicFrameLocks noGrp="1"/>
          </p:cNvGraphicFramePr>
          <p:nvPr>
            <p:extLst>
              <p:ext uri="{D42A27DB-BD31-4B8C-83A1-F6EECF244321}">
                <p14:modId xmlns:p14="http://schemas.microsoft.com/office/powerpoint/2010/main" val="440131689"/>
              </p:ext>
            </p:extLst>
          </p:nvPr>
        </p:nvGraphicFramePr>
        <p:xfrm>
          <a:off x="36129" y="764704"/>
          <a:ext cx="4896144" cy="5976666"/>
        </p:xfrm>
        <a:graphic>
          <a:graphicData uri="http://schemas.openxmlformats.org/drawingml/2006/table">
            <a:tbl>
              <a:tblPr firstRow="1" bandRow="1">
                <a:tableStyleId>{5C22544A-7EE6-4342-B048-85BDC9FD1C3A}</a:tableStyleId>
              </a:tblPr>
              <a:tblGrid>
                <a:gridCol w="2828639">
                  <a:extLst>
                    <a:ext uri="{9D8B030D-6E8A-4147-A177-3AD203B41FA5}">
                      <a16:colId xmlns:a16="http://schemas.microsoft.com/office/drawing/2014/main" val="1108686720"/>
                    </a:ext>
                  </a:extLst>
                </a:gridCol>
                <a:gridCol w="1527505">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役割・協力事項</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内諾</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3272060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76322886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229337142"/>
              </p:ext>
            </p:extLst>
          </p:nvPr>
        </p:nvGraphicFramePr>
        <p:xfrm>
          <a:off x="4981863" y="764704"/>
          <a:ext cx="4896144" cy="5170114"/>
        </p:xfrm>
        <a:graphic>
          <a:graphicData uri="http://schemas.openxmlformats.org/drawingml/2006/table">
            <a:tbl>
              <a:tblPr firstRow="1" bandRow="1">
                <a:tableStyleId>{5C22544A-7EE6-4342-B048-85BDC9FD1C3A}</a:tableStyleId>
              </a:tblPr>
              <a:tblGrid>
                <a:gridCol w="2923465">
                  <a:extLst>
                    <a:ext uri="{9D8B030D-6E8A-4147-A177-3AD203B41FA5}">
                      <a16:colId xmlns:a16="http://schemas.microsoft.com/office/drawing/2014/main" val="1108686720"/>
                    </a:ext>
                  </a:extLst>
                </a:gridCol>
                <a:gridCol w="1432679">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役割・協力事項</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内諾</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grpSp>
        <p:nvGrpSpPr>
          <p:cNvPr id="3" name="グループ化 2">
            <a:extLst>
              <a:ext uri="{FF2B5EF4-FFF2-40B4-BE49-F238E27FC236}">
                <a16:creationId xmlns:a16="http://schemas.microsoft.com/office/drawing/2014/main" id="{7BE387F8-4239-4E64-A73E-CAF1DC279926}"/>
              </a:ext>
            </a:extLst>
          </p:cNvPr>
          <p:cNvGrpSpPr/>
          <p:nvPr/>
        </p:nvGrpSpPr>
        <p:grpSpPr>
          <a:xfrm>
            <a:off x="0" y="0"/>
            <a:ext cx="9906000" cy="318367"/>
            <a:chOff x="0" y="0"/>
            <a:chExt cx="9906000" cy="392515"/>
          </a:xfrm>
        </p:grpSpPr>
        <p:sp>
          <p:nvSpPr>
            <p:cNvPr id="11" name="正方形/長方形 10">
              <a:extLst>
                <a:ext uri="{FF2B5EF4-FFF2-40B4-BE49-F238E27FC236}">
                  <a16:creationId xmlns:a16="http://schemas.microsoft.com/office/drawing/2014/main" id="{C1815D63-7882-4741-AC41-7D831CB82F67}"/>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a:extLst>
                <a:ext uri="{FF2B5EF4-FFF2-40B4-BE49-F238E27FC236}">
                  <a16:creationId xmlns:a16="http://schemas.microsoft.com/office/drawing/2014/main" id="{8E642750-147D-42C2-B2FB-96876DF4601D}"/>
                </a:ext>
              </a:extLst>
            </p:cNvPr>
            <p:cNvSpPr txBox="1"/>
            <p:nvPr/>
          </p:nvSpPr>
          <p:spPr>
            <a:xfrm>
              <a:off x="1" y="13056"/>
              <a:ext cx="9878006" cy="379459"/>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a:t>
              </a:r>
              <a:r>
                <a:rPr lang="ja-JP" altLang="en-US" sz="1400" spc="-120" dirty="0">
                  <a:solidFill>
                    <a:schemeClr val="bg1"/>
                  </a:solidFill>
                  <a:latin typeface="+mj-ea"/>
                  <a:ea typeface="+mj-ea"/>
                </a:rPr>
                <a:t>○</a:t>
              </a:r>
              <a:r>
                <a:rPr kumimoji="1" lang="ja-JP" altLang="en-US" sz="1400" spc="-120" dirty="0">
                  <a:solidFill>
                    <a:schemeClr val="bg1"/>
                  </a:solidFill>
                  <a:latin typeface="+mj-ea"/>
                  <a:ea typeface="+mj-ea"/>
                </a:rPr>
                <a:t>年度「専修学校による地域産業中核的人材養成事業」企画提案書</a:t>
              </a:r>
              <a:r>
                <a:rPr kumimoji="1" lang="ja-JP" altLang="en-US" sz="1100" spc="-120" dirty="0">
                  <a:solidFill>
                    <a:schemeClr val="bg1"/>
                  </a:solidFill>
                  <a:latin typeface="+mj-ea"/>
                  <a:ea typeface="+mj-ea"/>
                </a:rPr>
                <a:t>（</a:t>
              </a:r>
              <a:r>
                <a:rPr kumimoji="1" lang="ja-JP" altLang="en-US" sz="1100" spc="-160" dirty="0">
                  <a:solidFill>
                    <a:schemeClr val="bg1"/>
                  </a:solidFill>
                  <a:latin typeface="+mj-ea"/>
                  <a:ea typeface="+mj-ea"/>
                </a:rPr>
                <a:t>専修学校と業界団体等との連携による</a:t>
              </a:r>
              <a:r>
                <a:rPr kumimoji="1" lang="en-US" altLang="ja-JP" sz="1100" spc="-160" dirty="0">
                  <a:solidFill>
                    <a:schemeClr val="bg1"/>
                  </a:solidFill>
                  <a:latin typeface="+mj-ea"/>
                  <a:ea typeface="+mj-ea"/>
                </a:rPr>
                <a:t>DX</a:t>
              </a:r>
              <a:r>
                <a:rPr kumimoji="1" lang="ja-JP" altLang="en-US" sz="1100" spc="-160" dirty="0">
                  <a:solidFill>
                    <a:schemeClr val="bg1"/>
                  </a:solidFill>
                  <a:latin typeface="+mj-ea"/>
                  <a:ea typeface="+mj-ea"/>
                </a:rPr>
                <a:t>人材養成プログラム</a:t>
              </a:r>
              <a:r>
                <a:rPr kumimoji="1" lang="ja-JP" altLang="en-US" sz="11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2</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
        <p:nvSpPr>
          <p:cNvPr id="12" name="正方形/長方形 11">
            <a:extLst>
              <a:ext uri="{FF2B5EF4-FFF2-40B4-BE49-F238E27FC236}">
                <a16:creationId xmlns:a16="http://schemas.microsoft.com/office/drawing/2014/main" id="{A12BFBE8-E79B-4F65-9942-489C1E9BD77F}"/>
              </a:ext>
            </a:extLst>
          </p:cNvPr>
          <p:cNvSpPr/>
          <p:nvPr/>
        </p:nvSpPr>
        <p:spPr>
          <a:xfrm>
            <a:off x="10281592" y="5934818"/>
            <a:ext cx="4681113" cy="727946"/>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▼参画する機関数（教育機関、企業、業界団体、行政機関、その他、それぞれの小計数及び合計数）を記載する。</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14" name="直線矢印コネクタ 13">
            <a:extLst>
              <a:ext uri="{FF2B5EF4-FFF2-40B4-BE49-F238E27FC236}">
                <a16:creationId xmlns:a16="http://schemas.microsoft.com/office/drawing/2014/main" id="{4DE173B8-59ED-4161-8A7F-0C94A787AD56}"/>
              </a:ext>
            </a:extLst>
          </p:cNvPr>
          <p:cNvCxnSpPr>
            <a:cxnSpLocks/>
            <a:stCxn id="12" idx="1"/>
          </p:cNvCxnSpPr>
          <p:nvPr/>
        </p:nvCxnSpPr>
        <p:spPr>
          <a:xfrm flipH="1">
            <a:off x="9993560" y="6298791"/>
            <a:ext cx="288032" cy="82364"/>
          </a:xfrm>
          <a:prstGeom prst="straightConnector1">
            <a:avLst/>
          </a:prstGeom>
          <a:ln w="19050" cap="flat" cmpd="sng" algn="ctr">
            <a:solidFill>
              <a:srgbClr val="62AB3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04064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8976" y="380960"/>
            <a:ext cx="5654104" cy="2868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当該教育カリキュラム・プログラム／調査研究が必要な背景①</a:t>
            </a:r>
          </a:p>
        </p:txBody>
      </p:sp>
      <p:sp>
        <p:nvSpPr>
          <p:cNvPr id="9" name="テキスト ボックス 8"/>
          <p:cNvSpPr txBox="1"/>
          <p:nvPr/>
        </p:nvSpPr>
        <p:spPr>
          <a:xfrm>
            <a:off x="128464" y="2204864"/>
            <a:ext cx="9649072" cy="3231654"/>
          </a:xfrm>
          <a:prstGeom prst="rect">
            <a:avLst/>
          </a:prstGeom>
          <a:noFill/>
          <a:ln>
            <a:solidFill>
              <a:srgbClr val="62AB37"/>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pPr marL="92075" indent="-92075"/>
            <a:r>
              <a:rPr lang="ja-JP" altLang="en-US" sz="1200" dirty="0">
                <a:solidFill>
                  <a:srgbClr val="FFC000"/>
                </a:solidFill>
              </a:rPr>
              <a:t>▼</a:t>
            </a:r>
            <a:r>
              <a:rPr lang="en-US" altLang="ja-JP" sz="1200" dirty="0">
                <a:solidFill>
                  <a:srgbClr val="FFC000"/>
                </a:solidFill>
              </a:rPr>
              <a:t>DX</a:t>
            </a:r>
            <a:r>
              <a:rPr lang="ja-JP" altLang="en-US" sz="1200" dirty="0">
                <a:solidFill>
                  <a:srgbClr val="FFC000"/>
                </a:solidFill>
              </a:rPr>
              <a:t>（デジタル・トランスフォーメーション）があらゆる業界・分野において必要とされる中、申請分野・職種に関し、地域産業における中核的職業人材として求められるデジタルスキルがどのようなものであると考えられるかを踏まえ、当該教育カリキュラム・プログラムが必要であるとする根拠を記載する。</a:t>
            </a:r>
            <a:endParaRPr lang="en-US" altLang="ja-JP" sz="1200" dirty="0">
              <a:solidFill>
                <a:srgbClr val="FFC000"/>
              </a:solidFill>
            </a:endParaRPr>
          </a:p>
          <a:p>
            <a:pPr marL="182563" indent="-90488"/>
            <a:r>
              <a:rPr lang="ja-JP" altLang="en-US" sz="1200" dirty="0">
                <a:solidFill>
                  <a:srgbClr val="FFC000"/>
                </a:solidFill>
              </a:rPr>
              <a:t>（申請分野・職種において、今後どのような変化が起こる見込みがあるのか、変化を踏まえるとどのような人材が必要となるのか、当該人材の育成をどのように専修学校が担っていくのか、当該人材には今後どのようなデジタルスキルを具体的に身に付けさせる必要があるのかを分析し記載すること）</a:t>
            </a:r>
            <a:endParaRPr lang="en-US" altLang="ja-JP" sz="1200" dirty="0">
              <a:solidFill>
                <a:srgbClr val="FFC000"/>
              </a:solidFill>
            </a:endParaRPr>
          </a:p>
          <a:p>
            <a:endParaRPr lang="en-US" altLang="ja-JP" sz="1200" dirty="0">
              <a:solidFill>
                <a:srgbClr val="FFC000"/>
              </a:solidFill>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a:p>
            <a:r>
              <a:rPr lang="en-US" altLang="ja-JP" sz="1200" b="1" dirty="0">
                <a:solidFill>
                  <a:srgbClr val="FFC000"/>
                </a:solidFill>
                <a:latin typeface="+mn-ea"/>
              </a:rPr>
              <a:t>※</a:t>
            </a:r>
            <a:r>
              <a:rPr lang="ja-JP" altLang="en-US" sz="1200" b="1" dirty="0">
                <a:solidFill>
                  <a:srgbClr val="FFC000"/>
                </a:solidFill>
                <a:latin typeface="+mn-ea"/>
              </a:rPr>
              <a:t>企画提案を行う事業メニュー（「</a:t>
            </a:r>
            <a:r>
              <a:rPr lang="en-US" altLang="ja-JP" sz="1200" b="1" dirty="0">
                <a:solidFill>
                  <a:srgbClr val="FFC000"/>
                </a:solidFill>
                <a:latin typeface="+mn-ea"/>
              </a:rPr>
              <a:t>DX</a:t>
            </a:r>
            <a:r>
              <a:rPr lang="ja-JP" altLang="en-US" sz="1200" b="1" dirty="0">
                <a:solidFill>
                  <a:srgbClr val="FFC000"/>
                </a:solidFill>
                <a:latin typeface="+mn-ea"/>
              </a:rPr>
              <a:t>人材養成プログラム開発プロジェクト」または「専修学校における</a:t>
            </a:r>
            <a:r>
              <a:rPr lang="en-US" altLang="ja-JP" sz="1200" b="1" dirty="0">
                <a:solidFill>
                  <a:srgbClr val="FFC000"/>
                </a:solidFill>
                <a:latin typeface="+mn-ea"/>
              </a:rPr>
              <a:t>DX</a:t>
            </a:r>
            <a:r>
              <a:rPr lang="ja-JP" altLang="en-US" sz="1200" b="1" dirty="0">
                <a:solidFill>
                  <a:srgbClr val="FFC000"/>
                </a:solidFill>
                <a:latin typeface="+mn-ea"/>
              </a:rPr>
              <a:t>人材養成に係る調査研究」）に応じて見出しを修正（「教育カリキュラム・プログラム」あるいは「調査研究」のいずれか一方のみを残す）し、必要な内容を記載すること。</a:t>
            </a:r>
            <a:endParaRPr lang="en-US" altLang="ja-JP" sz="1200" b="1" dirty="0">
              <a:solidFill>
                <a:srgbClr val="FFC000"/>
              </a:solidFill>
              <a:latin typeface="+mn-ea"/>
            </a:endParaRPr>
          </a:p>
          <a:p>
            <a:endParaRPr lang="ja-JP" altLang="en-US" sz="1200" dirty="0">
              <a:solidFill>
                <a:srgbClr val="FFC000"/>
              </a:solidFill>
            </a:endParaRPr>
          </a:p>
        </p:txBody>
      </p:sp>
      <p:grpSp>
        <p:nvGrpSpPr>
          <p:cNvPr id="7" name="グループ化 6">
            <a:extLst>
              <a:ext uri="{FF2B5EF4-FFF2-40B4-BE49-F238E27FC236}">
                <a16:creationId xmlns:a16="http://schemas.microsoft.com/office/drawing/2014/main" id="{1A5E1FBF-4EFC-431D-B545-B8F8976B48AD}"/>
              </a:ext>
            </a:extLst>
          </p:cNvPr>
          <p:cNvGrpSpPr/>
          <p:nvPr/>
        </p:nvGrpSpPr>
        <p:grpSpPr>
          <a:xfrm>
            <a:off x="0" y="0"/>
            <a:ext cx="9906000" cy="318367"/>
            <a:chOff x="0" y="0"/>
            <a:chExt cx="9906000" cy="392515"/>
          </a:xfrm>
        </p:grpSpPr>
        <p:sp>
          <p:nvSpPr>
            <p:cNvPr id="8" name="正方形/長方形 7">
              <a:extLst>
                <a:ext uri="{FF2B5EF4-FFF2-40B4-BE49-F238E27FC236}">
                  <a16:creationId xmlns:a16="http://schemas.microsoft.com/office/drawing/2014/main" id="{F24A95DD-C4F2-4F99-AA12-F5AC06D7D78E}"/>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FDC165D1-830B-43D1-8FEF-EEA1A93FD287}"/>
                </a:ext>
              </a:extLst>
            </p:cNvPr>
            <p:cNvSpPr txBox="1"/>
            <p:nvPr/>
          </p:nvSpPr>
          <p:spPr>
            <a:xfrm>
              <a:off x="1" y="13056"/>
              <a:ext cx="9878006" cy="379459"/>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a:t>
              </a:r>
              <a:r>
                <a:rPr lang="ja-JP" altLang="en-US" sz="1400" spc="-120" dirty="0">
                  <a:solidFill>
                    <a:schemeClr val="bg1"/>
                  </a:solidFill>
                  <a:latin typeface="+mj-ea"/>
                  <a:ea typeface="+mj-ea"/>
                </a:rPr>
                <a:t>○</a:t>
              </a:r>
              <a:r>
                <a:rPr kumimoji="1" lang="ja-JP" altLang="en-US" sz="1400" spc="-120" dirty="0">
                  <a:solidFill>
                    <a:schemeClr val="bg1"/>
                  </a:solidFill>
                  <a:latin typeface="+mj-ea"/>
                  <a:ea typeface="+mj-ea"/>
                </a:rPr>
                <a:t>年度「専修学校による地域産業中核的人材養成事業」企画提案書</a:t>
              </a:r>
              <a:r>
                <a:rPr kumimoji="1" lang="ja-JP" altLang="en-US" sz="1100" spc="-120" dirty="0">
                  <a:solidFill>
                    <a:schemeClr val="bg1"/>
                  </a:solidFill>
                  <a:latin typeface="+mj-ea"/>
                  <a:ea typeface="+mj-ea"/>
                </a:rPr>
                <a:t>（</a:t>
              </a:r>
              <a:r>
                <a:rPr kumimoji="1" lang="ja-JP" altLang="en-US" sz="1100" spc="-160" dirty="0">
                  <a:solidFill>
                    <a:schemeClr val="bg1"/>
                  </a:solidFill>
                  <a:latin typeface="+mj-ea"/>
                  <a:ea typeface="+mj-ea"/>
                </a:rPr>
                <a:t>専修学校と業界団体等との連携による</a:t>
              </a:r>
              <a:r>
                <a:rPr kumimoji="1" lang="en-US" altLang="ja-JP" sz="1100" spc="-160" dirty="0">
                  <a:solidFill>
                    <a:schemeClr val="bg1"/>
                  </a:solidFill>
                  <a:latin typeface="+mj-ea"/>
                  <a:ea typeface="+mj-ea"/>
                </a:rPr>
                <a:t>DX</a:t>
              </a:r>
              <a:r>
                <a:rPr kumimoji="1" lang="ja-JP" altLang="en-US" sz="1100" spc="-160" dirty="0">
                  <a:solidFill>
                    <a:schemeClr val="bg1"/>
                  </a:solidFill>
                  <a:latin typeface="+mj-ea"/>
                  <a:ea typeface="+mj-ea"/>
                </a:rPr>
                <a:t>人材養成プログラム</a:t>
              </a:r>
              <a:r>
                <a:rPr kumimoji="1" lang="ja-JP" altLang="en-US" sz="11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3</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392175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1734C63C-A81E-4BB4-BFB5-073BEA5BC203}"/>
              </a:ext>
            </a:extLst>
          </p:cNvPr>
          <p:cNvGrpSpPr/>
          <p:nvPr/>
        </p:nvGrpSpPr>
        <p:grpSpPr>
          <a:xfrm>
            <a:off x="0" y="0"/>
            <a:ext cx="9906000" cy="318367"/>
            <a:chOff x="0" y="0"/>
            <a:chExt cx="9906000" cy="392515"/>
          </a:xfrm>
        </p:grpSpPr>
        <p:sp>
          <p:nvSpPr>
            <p:cNvPr id="9" name="正方形/長方形 8">
              <a:extLst>
                <a:ext uri="{FF2B5EF4-FFF2-40B4-BE49-F238E27FC236}">
                  <a16:creationId xmlns:a16="http://schemas.microsoft.com/office/drawing/2014/main" id="{0EFF80BE-C8F9-45C2-806A-F606DD9068E7}"/>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94F3BC6D-57AD-496D-98F1-2179F45B8CD8}"/>
                </a:ext>
              </a:extLst>
            </p:cNvPr>
            <p:cNvSpPr txBox="1"/>
            <p:nvPr/>
          </p:nvSpPr>
          <p:spPr>
            <a:xfrm>
              <a:off x="1" y="13056"/>
              <a:ext cx="9878006" cy="379459"/>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a:t>
              </a:r>
              <a:r>
                <a:rPr lang="ja-JP" altLang="en-US" sz="1400" spc="-120" dirty="0">
                  <a:solidFill>
                    <a:schemeClr val="bg1"/>
                  </a:solidFill>
                  <a:latin typeface="+mj-ea"/>
                  <a:ea typeface="+mj-ea"/>
                </a:rPr>
                <a:t>○</a:t>
              </a:r>
              <a:r>
                <a:rPr kumimoji="1" lang="ja-JP" altLang="en-US" sz="1400" spc="-120" dirty="0">
                  <a:solidFill>
                    <a:schemeClr val="bg1"/>
                  </a:solidFill>
                  <a:latin typeface="+mj-ea"/>
                  <a:ea typeface="+mj-ea"/>
                </a:rPr>
                <a:t>年度「専修学校による地域産業中核的人材養成事業」企画提案書</a:t>
              </a:r>
              <a:r>
                <a:rPr kumimoji="1" lang="ja-JP" altLang="en-US" sz="1100" spc="-120" dirty="0">
                  <a:solidFill>
                    <a:schemeClr val="bg1"/>
                  </a:solidFill>
                  <a:latin typeface="+mj-ea"/>
                  <a:ea typeface="+mj-ea"/>
                </a:rPr>
                <a:t>（</a:t>
              </a:r>
              <a:r>
                <a:rPr kumimoji="1" lang="ja-JP" altLang="en-US" sz="1100" spc="-160" dirty="0">
                  <a:solidFill>
                    <a:schemeClr val="bg1"/>
                  </a:solidFill>
                  <a:latin typeface="+mj-ea"/>
                  <a:ea typeface="+mj-ea"/>
                </a:rPr>
                <a:t>専修学校と業界団体等との連携による</a:t>
              </a:r>
              <a:r>
                <a:rPr kumimoji="1" lang="en-US" altLang="ja-JP" sz="1100" spc="-160" dirty="0">
                  <a:solidFill>
                    <a:schemeClr val="bg1"/>
                  </a:solidFill>
                  <a:latin typeface="+mj-ea"/>
                  <a:ea typeface="+mj-ea"/>
                </a:rPr>
                <a:t>DX</a:t>
              </a:r>
              <a:r>
                <a:rPr kumimoji="1" lang="ja-JP" altLang="en-US" sz="1100" spc="-160" dirty="0">
                  <a:solidFill>
                    <a:schemeClr val="bg1"/>
                  </a:solidFill>
                  <a:latin typeface="+mj-ea"/>
                  <a:ea typeface="+mj-ea"/>
                </a:rPr>
                <a:t>人材養成プログラム</a:t>
              </a:r>
              <a:r>
                <a:rPr kumimoji="1" lang="ja-JP" altLang="en-US" sz="11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4</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
        <p:nvSpPr>
          <p:cNvPr id="2" name="角丸四角形 5">
            <a:extLst>
              <a:ext uri="{FF2B5EF4-FFF2-40B4-BE49-F238E27FC236}">
                <a16:creationId xmlns:a16="http://schemas.microsoft.com/office/drawing/2014/main" id="{0E114977-0DB5-EB43-5B7F-D5C61BFCEB88}"/>
              </a:ext>
            </a:extLst>
          </p:cNvPr>
          <p:cNvSpPr/>
          <p:nvPr/>
        </p:nvSpPr>
        <p:spPr>
          <a:xfrm>
            <a:off x="18976" y="380960"/>
            <a:ext cx="5654104" cy="2868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当該教育カリキュラム・プログラム／調査研究が必要な背景②</a:t>
            </a:r>
          </a:p>
        </p:txBody>
      </p:sp>
      <p:sp>
        <p:nvSpPr>
          <p:cNvPr id="3" name="テキスト ボックス 2">
            <a:extLst>
              <a:ext uri="{FF2B5EF4-FFF2-40B4-BE49-F238E27FC236}">
                <a16:creationId xmlns:a16="http://schemas.microsoft.com/office/drawing/2014/main" id="{D96A3D13-DA1C-C378-D130-D8EE5BD64668}"/>
              </a:ext>
            </a:extLst>
          </p:cNvPr>
          <p:cNvSpPr txBox="1"/>
          <p:nvPr/>
        </p:nvSpPr>
        <p:spPr>
          <a:xfrm>
            <a:off x="128464" y="2204864"/>
            <a:ext cx="9649072" cy="3231654"/>
          </a:xfrm>
          <a:prstGeom prst="rect">
            <a:avLst/>
          </a:prstGeom>
          <a:noFill/>
          <a:ln>
            <a:solidFill>
              <a:srgbClr val="62AB37"/>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pPr marL="92075" indent="-92075"/>
            <a:r>
              <a:rPr lang="ja-JP" altLang="en-US" sz="1200" dirty="0">
                <a:solidFill>
                  <a:srgbClr val="FFC000"/>
                </a:solidFill>
              </a:rPr>
              <a:t>▼</a:t>
            </a:r>
            <a:r>
              <a:rPr lang="en-US" altLang="ja-JP" sz="1200" dirty="0">
                <a:solidFill>
                  <a:srgbClr val="FFC000"/>
                </a:solidFill>
              </a:rPr>
              <a:t>DX</a:t>
            </a:r>
            <a:r>
              <a:rPr lang="ja-JP" altLang="en-US" sz="1200" dirty="0">
                <a:solidFill>
                  <a:srgbClr val="FFC000"/>
                </a:solidFill>
              </a:rPr>
              <a:t>（デジタル・トランスフォーメーション）があらゆる業界・分野において必要とされる中、申請分野・職種に関し、地域産業における中核的職業人材として求められるデジタルスキルがどのようなものであると考えられるかを踏まえ、当該教育カリキュラム・プログラムが必要であるとする根拠を記載する。</a:t>
            </a:r>
            <a:endParaRPr lang="en-US" altLang="ja-JP" sz="1200" dirty="0">
              <a:solidFill>
                <a:srgbClr val="FFC000"/>
              </a:solidFill>
            </a:endParaRPr>
          </a:p>
          <a:p>
            <a:pPr marL="182563" indent="-90488"/>
            <a:r>
              <a:rPr lang="ja-JP" altLang="en-US" sz="1200" dirty="0">
                <a:solidFill>
                  <a:srgbClr val="FFC000"/>
                </a:solidFill>
              </a:rPr>
              <a:t>（申請分野・職種において、今後どのような変化が起こる見込みがあるのか、変化を踏まえるとどのような人材が必要となるのか、当該人材の育成をどのように専修学校が担っていくのか、当該人材には今後どのようなデジタルスキルを具体的に身に付けさせる必要があるのかを分析し記載すること）</a:t>
            </a:r>
            <a:endParaRPr lang="en-US" altLang="ja-JP" sz="1200" dirty="0">
              <a:solidFill>
                <a:srgbClr val="FFC000"/>
              </a:solidFill>
            </a:endParaRPr>
          </a:p>
          <a:p>
            <a:endParaRPr lang="en-US" altLang="ja-JP" sz="1200" dirty="0">
              <a:solidFill>
                <a:srgbClr val="FFC000"/>
              </a:solidFill>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a:p>
            <a:r>
              <a:rPr lang="en-US" altLang="ja-JP" sz="1200" b="1" dirty="0">
                <a:solidFill>
                  <a:srgbClr val="FFC000"/>
                </a:solidFill>
                <a:latin typeface="+mn-ea"/>
              </a:rPr>
              <a:t>※</a:t>
            </a:r>
            <a:r>
              <a:rPr lang="ja-JP" altLang="en-US" sz="1200" b="1" dirty="0">
                <a:solidFill>
                  <a:srgbClr val="FFC000"/>
                </a:solidFill>
                <a:latin typeface="+mn-ea"/>
              </a:rPr>
              <a:t>企画提案を行う事業メニュー（「</a:t>
            </a:r>
            <a:r>
              <a:rPr lang="en-US" altLang="ja-JP" sz="1200" b="1" dirty="0">
                <a:solidFill>
                  <a:srgbClr val="FFC000"/>
                </a:solidFill>
                <a:latin typeface="+mn-ea"/>
              </a:rPr>
              <a:t>DX</a:t>
            </a:r>
            <a:r>
              <a:rPr lang="ja-JP" altLang="en-US" sz="1200" b="1" dirty="0">
                <a:solidFill>
                  <a:srgbClr val="FFC000"/>
                </a:solidFill>
                <a:latin typeface="+mn-ea"/>
              </a:rPr>
              <a:t>人材養成プログラム開発プロジェクト」または「専修学校における</a:t>
            </a:r>
            <a:r>
              <a:rPr lang="en-US" altLang="ja-JP" sz="1200" b="1" dirty="0">
                <a:solidFill>
                  <a:srgbClr val="FFC000"/>
                </a:solidFill>
                <a:latin typeface="+mn-ea"/>
              </a:rPr>
              <a:t>DX</a:t>
            </a:r>
            <a:r>
              <a:rPr lang="ja-JP" altLang="en-US" sz="1200" b="1" dirty="0">
                <a:solidFill>
                  <a:srgbClr val="FFC000"/>
                </a:solidFill>
                <a:latin typeface="+mn-ea"/>
              </a:rPr>
              <a:t>人材養成に係る調査研究」）に応じて見出しを修正（「教育カリキュラム・プログラム」あるいは「調査研究」のいずれか一方のみを残す）し、必要な内容を記載すること。</a:t>
            </a:r>
            <a:endParaRPr lang="en-US" altLang="ja-JP" sz="1200" b="1" dirty="0">
              <a:solidFill>
                <a:srgbClr val="FFC000"/>
              </a:solidFill>
              <a:latin typeface="+mn-ea"/>
            </a:endParaRPr>
          </a:p>
          <a:p>
            <a:endParaRPr lang="ja-JP" altLang="en-US" sz="1200" dirty="0">
              <a:solidFill>
                <a:srgbClr val="FFC000"/>
              </a:solidFill>
            </a:endParaRPr>
          </a:p>
        </p:txBody>
      </p:sp>
    </p:spTree>
    <p:extLst>
      <p:ext uri="{BB962C8B-B14F-4D97-AF65-F5344CB8AC3E}">
        <p14:creationId xmlns:p14="http://schemas.microsoft.com/office/powerpoint/2010/main" val="752405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33795"/>
            <a:ext cx="5644741" cy="35890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開発する教育カリキュラム・プログラム／調査研究の概要①</a:t>
            </a:r>
          </a:p>
        </p:txBody>
      </p:sp>
      <p:sp>
        <p:nvSpPr>
          <p:cNvPr id="8" name="テキスト ボックス 7"/>
          <p:cNvSpPr txBox="1"/>
          <p:nvPr/>
        </p:nvSpPr>
        <p:spPr>
          <a:xfrm>
            <a:off x="799004" y="1412776"/>
            <a:ext cx="8280000" cy="5262979"/>
          </a:xfrm>
          <a:prstGeom prst="rect">
            <a:avLst/>
          </a:prstGeom>
          <a:noFill/>
          <a:ln>
            <a:solidFill>
              <a:srgbClr val="62AB37"/>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r>
              <a:rPr lang="ja-JP" altLang="en-US" sz="1200" dirty="0">
                <a:solidFill>
                  <a:srgbClr val="FFC000"/>
                </a:solidFill>
                <a:latin typeface="+mn-ea"/>
              </a:rPr>
              <a:t>▼開発する教育カリキュラム・プログラムの全体像を具体的かつ明確に記載すること。</a:t>
            </a:r>
            <a:endParaRPr lang="en-US" altLang="ja-JP" sz="1200" dirty="0">
              <a:solidFill>
                <a:srgbClr val="FFC000"/>
              </a:solidFill>
              <a:latin typeface="+mn-ea"/>
            </a:endParaRPr>
          </a:p>
          <a:p>
            <a:r>
              <a:rPr lang="ja-JP" altLang="en-US" sz="1200" dirty="0">
                <a:solidFill>
                  <a:srgbClr val="FFC000"/>
                </a:solidFill>
                <a:latin typeface="+mn-ea"/>
              </a:rPr>
              <a:t>　</a:t>
            </a:r>
            <a:r>
              <a:rPr lang="en-US" altLang="ja-JP" sz="1200" dirty="0">
                <a:solidFill>
                  <a:srgbClr val="FFC000"/>
                </a:solidFill>
                <a:latin typeface="+mn-ea"/>
              </a:rPr>
              <a:t>ex)</a:t>
            </a:r>
            <a:r>
              <a:rPr lang="ja-JP" altLang="en-US" sz="1200" dirty="0">
                <a:solidFill>
                  <a:srgbClr val="FFC000"/>
                </a:solidFill>
                <a:latin typeface="+mn-ea"/>
              </a:rPr>
              <a:t> 記載事項例</a:t>
            </a:r>
            <a:endParaRPr lang="en-US" altLang="ja-JP" sz="1200" dirty="0">
              <a:solidFill>
                <a:srgbClr val="FFC000"/>
              </a:solidFill>
              <a:latin typeface="+mn-ea"/>
            </a:endParaRPr>
          </a:p>
          <a:p>
            <a:pPr marL="266700"/>
            <a:r>
              <a:rPr lang="ja-JP" altLang="en-US" sz="1200" dirty="0">
                <a:solidFill>
                  <a:srgbClr val="FFC000"/>
                </a:solidFill>
                <a:latin typeface="+mn-ea"/>
              </a:rPr>
              <a:t>名称、ポリシー、科目構成、各科目の目的、概要、学習成果、単位・時間数　等</a:t>
            </a:r>
            <a:endParaRPr lang="en-US" altLang="ja-JP" sz="1200" dirty="0">
              <a:solidFill>
                <a:srgbClr val="FFC000"/>
              </a:solidFill>
              <a:latin typeface="+mn-ea"/>
            </a:endParaRPr>
          </a:p>
          <a:p>
            <a:pPr marL="361950" indent="-95250"/>
            <a:r>
              <a:rPr lang="en-US" altLang="ja-JP" sz="1200" dirty="0">
                <a:solidFill>
                  <a:srgbClr val="FFC000"/>
                </a:solidFill>
                <a:latin typeface="+mn-ea"/>
              </a:rPr>
              <a:t>※</a:t>
            </a:r>
            <a:r>
              <a:rPr lang="ja-JP" altLang="en-US" sz="1200" dirty="0">
                <a:solidFill>
                  <a:srgbClr val="FFC000"/>
                </a:solidFill>
                <a:latin typeface="+mn-ea"/>
              </a:rPr>
              <a:t>現時点で、シラバスのようにカリキュラム・プログラムを構成する</a:t>
            </a:r>
            <a:r>
              <a:rPr lang="en-US" altLang="ja-JP" sz="1200" dirty="0">
                <a:solidFill>
                  <a:srgbClr val="FFC000"/>
                </a:solidFill>
                <a:latin typeface="+mn-ea"/>
              </a:rPr>
              <a:t>1</a:t>
            </a:r>
            <a:r>
              <a:rPr lang="ja-JP" altLang="en-US" sz="1200" dirty="0">
                <a:solidFill>
                  <a:srgbClr val="FFC000"/>
                </a:solidFill>
                <a:latin typeface="+mn-ea"/>
              </a:rPr>
              <a:t>単位毎の情報を網羅的に記載することを求めている訳ではない（現時点の計画ベースで記載すること）。</a:t>
            </a:r>
            <a:endParaRPr lang="en-US" altLang="ja-JP" sz="1200" dirty="0">
              <a:solidFill>
                <a:srgbClr val="FFC000"/>
              </a:solidFill>
              <a:latin typeface="+mn-ea"/>
            </a:endParaRPr>
          </a:p>
          <a:p>
            <a:pPr marL="361950" indent="-95250">
              <a:tabLst>
                <a:tab pos="266700" algn="l"/>
              </a:tabLst>
            </a:pPr>
            <a:r>
              <a:rPr lang="en-US" altLang="ja-JP" sz="1200" dirty="0">
                <a:solidFill>
                  <a:srgbClr val="FFC000"/>
                </a:solidFill>
                <a:latin typeface="+mn-ea"/>
              </a:rPr>
              <a:t>※</a:t>
            </a:r>
            <a:r>
              <a:rPr lang="ja-JP" altLang="en-US" sz="1200" dirty="0">
                <a:solidFill>
                  <a:srgbClr val="FFC000"/>
                </a:solidFill>
                <a:latin typeface="+mn-ea"/>
              </a:rPr>
              <a:t>　カリキュラム・プログラムの開発のために実施する取組内容を記載するページではないことに留意すること。</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▼教育カリキュラム・プログラムの開発に当たって、構成する科目全てを一から開発する必要はなく、既存のカリキュラム・プログラムに含まれる科目の改訂及び新規科目の追加により作成して構わない。</a:t>
            </a:r>
            <a:endParaRPr lang="en-US" altLang="ja-JP" sz="1200" dirty="0">
              <a:solidFill>
                <a:srgbClr val="FFC000"/>
              </a:solidFill>
              <a:latin typeface="+mn-ea"/>
            </a:endParaRPr>
          </a:p>
          <a:p>
            <a:pPr marL="92075" indent="-92075"/>
            <a:r>
              <a:rPr lang="ja-JP" altLang="en-US" sz="1200" dirty="0">
                <a:solidFill>
                  <a:srgbClr val="FFC000"/>
                </a:solidFill>
                <a:latin typeface="+mn-ea"/>
              </a:rPr>
              <a:t>　（ただし、本ページには既存科目も含めた教育カリキュラム・プログラムの全体像として記載するとともに、どの部分が既存で、どの部分を今回改定及び新規開発する予定なのか分かるようにすること。）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▼これまで提案者が実施してきた既存の教育内容や、他の教育機関又は民間教育事業者が実施している既存の教育プログラムでは背景で示した人材育成に対応できない理由を明確に記載するとともに、</a:t>
            </a:r>
            <a:r>
              <a:rPr lang="ja-JP" altLang="en-US" sz="1200" u="sng" dirty="0">
                <a:solidFill>
                  <a:srgbClr val="FFC000"/>
                </a:solidFill>
                <a:latin typeface="+mn-ea"/>
              </a:rPr>
              <a:t>開発する教育プログラムのどのような点において新規性があるのかを記載すること</a:t>
            </a:r>
            <a:r>
              <a:rPr lang="ja-JP" altLang="en-US" sz="1200" dirty="0">
                <a:solidFill>
                  <a:srgbClr val="FFC000"/>
                </a:solidFill>
                <a:latin typeface="+mn-ea"/>
              </a:rPr>
              <a:t>。</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a:t>
            </a:r>
            <a:r>
              <a:rPr lang="ja-JP" altLang="en-US" sz="1200" u="sng" dirty="0">
                <a:solidFill>
                  <a:srgbClr val="FFC000"/>
                </a:solidFill>
                <a:latin typeface="+mn-ea"/>
              </a:rPr>
              <a:t>申請分野・職種に関する業界団体、関連団体や専修学校と具体的にどのように連携し、どのように当該分野において必要となるデジタルスキルを特定していくのかに関する記載を必ず盛り込むこと</a:t>
            </a:r>
            <a:r>
              <a:rPr lang="ja-JP" altLang="en-US" sz="1200" dirty="0">
                <a:solidFill>
                  <a:srgbClr val="FFC000"/>
                </a:solidFill>
                <a:latin typeface="+mn-ea"/>
              </a:rPr>
              <a:t>。</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r>
              <a:rPr lang="en-US" altLang="ja-JP" sz="1200" b="1" dirty="0">
                <a:solidFill>
                  <a:srgbClr val="FFC000"/>
                </a:solidFill>
                <a:latin typeface="+mn-ea"/>
              </a:rPr>
              <a:t>※</a:t>
            </a:r>
            <a:r>
              <a:rPr lang="ja-JP" altLang="en-US" sz="1200" b="1" dirty="0">
                <a:solidFill>
                  <a:srgbClr val="FFC000"/>
                </a:solidFill>
                <a:latin typeface="+mn-ea"/>
              </a:rPr>
              <a:t>企画提案を行う事業メニュー（「</a:t>
            </a:r>
            <a:r>
              <a:rPr lang="en-US" altLang="ja-JP" sz="1200" b="1" dirty="0">
                <a:solidFill>
                  <a:srgbClr val="FFC000"/>
                </a:solidFill>
                <a:latin typeface="+mn-ea"/>
              </a:rPr>
              <a:t>DX</a:t>
            </a:r>
            <a:r>
              <a:rPr lang="ja-JP" altLang="en-US" sz="1200" b="1" dirty="0">
                <a:solidFill>
                  <a:srgbClr val="FFC000"/>
                </a:solidFill>
                <a:latin typeface="+mn-ea"/>
              </a:rPr>
              <a:t>人材養成プログラム開発プロジェクト」または「専修学校における</a:t>
            </a:r>
            <a:r>
              <a:rPr lang="en-US" altLang="ja-JP" sz="1200" b="1" dirty="0">
                <a:solidFill>
                  <a:srgbClr val="FFC000"/>
                </a:solidFill>
                <a:latin typeface="+mn-ea"/>
              </a:rPr>
              <a:t>DX</a:t>
            </a:r>
            <a:r>
              <a:rPr lang="ja-JP" altLang="en-US" sz="1200" b="1" dirty="0">
                <a:solidFill>
                  <a:srgbClr val="FFC000"/>
                </a:solidFill>
                <a:latin typeface="+mn-ea"/>
              </a:rPr>
              <a:t>人材養成に係る調査研究」）に応じて見出しを修正（「教育カリキュラム・プログラム」あるいは「調査研究」のいずれか一方のみを残す）し、必要な内容を記載すること。</a:t>
            </a:r>
            <a:endParaRPr lang="en-US" altLang="ja-JP" sz="1200" b="1" dirty="0">
              <a:solidFill>
                <a:srgbClr val="FFC000"/>
              </a:solidFill>
              <a:latin typeface="+mn-ea"/>
            </a:endParaRPr>
          </a:p>
        </p:txBody>
      </p:sp>
      <p:sp>
        <p:nvSpPr>
          <p:cNvPr id="13" name="正方形/長方形 12">
            <a:extLst>
              <a:ext uri="{FF2B5EF4-FFF2-40B4-BE49-F238E27FC236}">
                <a16:creationId xmlns:a16="http://schemas.microsoft.com/office/drawing/2014/main" id="{5B3732EE-ACAE-4D40-95CF-31E69E3750B5}"/>
              </a:ext>
            </a:extLst>
          </p:cNvPr>
          <p:cNvSpPr/>
          <p:nvPr/>
        </p:nvSpPr>
        <p:spPr>
          <a:xfrm>
            <a:off x="0" y="0"/>
            <a:ext cx="9906000" cy="288000"/>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7" name="グループ化 6">
            <a:extLst>
              <a:ext uri="{FF2B5EF4-FFF2-40B4-BE49-F238E27FC236}">
                <a16:creationId xmlns:a16="http://schemas.microsoft.com/office/drawing/2014/main" id="{E2DEAF99-EE66-47D7-BB33-4956158B9010}"/>
              </a:ext>
            </a:extLst>
          </p:cNvPr>
          <p:cNvGrpSpPr/>
          <p:nvPr/>
        </p:nvGrpSpPr>
        <p:grpSpPr>
          <a:xfrm>
            <a:off x="0" y="0"/>
            <a:ext cx="9906000" cy="318367"/>
            <a:chOff x="0" y="0"/>
            <a:chExt cx="9906000" cy="392515"/>
          </a:xfrm>
        </p:grpSpPr>
        <p:sp>
          <p:nvSpPr>
            <p:cNvPr id="9" name="正方形/長方形 8">
              <a:extLst>
                <a:ext uri="{FF2B5EF4-FFF2-40B4-BE49-F238E27FC236}">
                  <a16:creationId xmlns:a16="http://schemas.microsoft.com/office/drawing/2014/main" id="{356583AC-148A-4300-A9D2-15E18A0CA7DC}"/>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76C7F437-4B99-4D57-BBCE-351B2A586086}"/>
                </a:ext>
              </a:extLst>
            </p:cNvPr>
            <p:cNvSpPr txBox="1"/>
            <p:nvPr/>
          </p:nvSpPr>
          <p:spPr>
            <a:xfrm>
              <a:off x="1" y="13056"/>
              <a:ext cx="9878006" cy="379459"/>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a:t>
              </a:r>
              <a:r>
                <a:rPr lang="ja-JP" altLang="en-US" sz="1400" spc="-120" dirty="0">
                  <a:solidFill>
                    <a:schemeClr val="bg1"/>
                  </a:solidFill>
                  <a:latin typeface="+mj-ea"/>
                  <a:ea typeface="+mj-ea"/>
                </a:rPr>
                <a:t>○</a:t>
              </a:r>
              <a:r>
                <a:rPr kumimoji="1" lang="ja-JP" altLang="en-US" sz="1400" spc="-120" dirty="0">
                  <a:solidFill>
                    <a:schemeClr val="bg1"/>
                  </a:solidFill>
                  <a:latin typeface="+mj-ea"/>
                  <a:ea typeface="+mj-ea"/>
                </a:rPr>
                <a:t>年度「専修学校による地域産業中核的人材養成事業」企画提案書</a:t>
              </a:r>
              <a:r>
                <a:rPr kumimoji="1" lang="ja-JP" altLang="en-US" sz="1100" spc="-120" dirty="0">
                  <a:solidFill>
                    <a:schemeClr val="bg1"/>
                  </a:solidFill>
                  <a:latin typeface="+mj-ea"/>
                  <a:ea typeface="+mj-ea"/>
                </a:rPr>
                <a:t>（</a:t>
              </a:r>
              <a:r>
                <a:rPr kumimoji="1" lang="ja-JP" altLang="en-US" sz="1100" spc="-160" dirty="0">
                  <a:solidFill>
                    <a:schemeClr val="bg1"/>
                  </a:solidFill>
                  <a:latin typeface="+mj-ea"/>
                  <a:ea typeface="+mj-ea"/>
                </a:rPr>
                <a:t>専修学校と業界団体等との連携による</a:t>
              </a:r>
              <a:r>
                <a:rPr kumimoji="1" lang="en-US" altLang="ja-JP" sz="1100" spc="-160" dirty="0">
                  <a:solidFill>
                    <a:schemeClr val="bg1"/>
                  </a:solidFill>
                  <a:latin typeface="+mj-ea"/>
                  <a:ea typeface="+mj-ea"/>
                </a:rPr>
                <a:t>DX</a:t>
              </a:r>
              <a:r>
                <a:rPr kumimoji="1" lang="ja-JP" altLang="en-US" sz="1100" spc="-160" dirty="0">
                  <a:solidFill>
                    <a:schemeClr val="bg1"/>
                  </a:solidFill>
                  <a:latin typeface="+mj-ea"/>
                  <a:ea typeface="+mj-ea"/>
                </a:rPr>
                <a:t>人材養成プログラム</a:t>
              </a:r>
              <a:r>
                <a:rPr kumimoji="1" lang="ja-JP" altLang="en-US" sz="11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5</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1720442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33795"/>
            <a:ext cx="5140685" cy="35890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開発する教育カリキュラム・プログラム／調査研究の概要②</a:t>
            </a:r>
          </a:p>
        </p:txBody>
      </p:sp>
      <p:sp>
        <p:nvSpPr>
          <p:cNvPr id="7" name="テキスト ボックス 6">
            <a:extLst>
              <a:ext uri="{FF2B5EF4-FFF2-40B4-BE49-F238E27FC236}">
                <a16:creationId xmlns:a16="http://schemas.microsoft.com/office/drawing/2014/main" id="{6F329F24-E876-402F-99BB-0D68248D4B53}"/>
              </a:ext>
            </a:extLst>
          </p:cNvPr>
          <p:cNvSpPr txBox="1"/>
          <p:nvPr/>
        </p:nvSpPr>
        <p:spPr>
          <a:xfrm>
            <a:off x="799004" y="1268760"/>
            <a:ext cx="8280000" cy="5447645"/>
          </a:xfrm>
          <a:prstGeom prst="rect">
            <a:avLst/>
          </a:prstGeom>
          <a:noFill/>
          <a:ln>
            <a:solidFill>
              <a:srgbClr val="62AB37"/>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r>
              <a:rPr lang="ja-JP" altLang="en-US" sz="1200" dirty="0">
                <a:solidFill>
                  <a:srgbClr val="FFC000"/>
                </a:solidFill>
                <a:latin typeface="+mn-ea"/>
              </a:rPr>
              <a:t>▼開発する教育カリキュラム・プログラムの全体像を具体的かつ明確に記載すること。</a:t>
            </a:r>
            <a:endParaRPr lang="en-US" altLang="ja-JP" sz="1200" dirty="0">
              <a:solidFill>
                <a:srgbClr val="FFC000"/>
              </a:solidFill>
              <a:latin typeface="+mn-ea"/>
            </a:endParaRPr>
          </a:p>
          <a:p>
            <a:r>
              <a:rPr lang="ja-JP" altLang="en-US" sz="1200" dirty="0">
                <a:solidFill>
                  <a:srgbClr val="FFC000"/>
                </a:solidFill>
                <a:latin typeface="+mn-ea"/>
              </a:rPr>
              <a:t>　</a:t>
            </a:r>
            <a:r>
              <a:rPr lang="en-US" altLang="ja-JP" sz="1200" dirty="0">
                <a:solidFill>
                  <a:srgbClr val="FFC000"/>
                </a:solidFill>
                <a:latin typeface="+mn-ea"/>
              </a:rPr>
              <a:t>ex)</a:t>
            </a:r>
            <a:r>
              <a:rPr lang="ja-JP" altLang="en-US" sz="1200" dirty="0">
                <a:solidFill>
                  <a:srgbClr val="FFC000"/>
                </a:solidFill>
                <a:latin typeface="+mn-ea"/>
              </a:rPr>
              <a:t> 記載事項例</a:t>
            </a:r>
            <a:endParaRPr lang="en-US" altLang="ja-JP" sz="1200" dirty="0">
              <a:solidFill>
                <a:srgbClr val="FFC000"/>
              </a:solidFill>
              <a:latin typeface="+mn-ea"/>
            </a:endParaRPr>
          </a:p>
          <a:p>
            <a:pPr marL="266700"/>
            <a:r>
              <a:rPr lang="ja-JP" altLang="en-US" sz="1200" dirty="0">
                <a:solidFill>
                  <a:srgbClr val="FFC000"/>
                </a:solidFill>
                <a:latin typeface="+mn-ea"/>
              </a:rPr>
              <a:t>名称、ポリシー、科目構成、各科目の目的、概要、学習成果、単位・時間数　等</a:t>
            </a:r>
            <a:endParaRPr lang="en-US" altLang="ja-JP" sz="1200" dirty="0">
              <a:solidFill>
                <a:srgbClr val="FFC000"/>
              </a:solidFill>
              <a:latin typeface="+mn-ea"/>
            </a:endParaRPr>
          </a:p>
          <a:p>
            <a:pPr marL="361950" indent="-95250"/>
            <a:r>
              <a:rPr lang="en-US" altLang="ja-JP" sz="1200" dirty="0">
                <a:solidFill>
                  <a:srgbClr val="FFC000"/>
                </a:solidFill>
                <a:latin typeface="+mn-ea"/>
              </a:rPr>
              <a:t>※</a:t>
            </a:r>
            <a:r>
              <a:rPr lang="ja-JP" altLang="en-US" sz="1200" dirty="0">
                <a:solidFill>
                  <a:srgbClr val="FFC000"/>
                </a:solidFill>
                <a:latin typeface="+mn-ea"/>
              </a:rPr>
              <a:t>現時点で、シラバスのようにカリキュラム・プログラムを構成する</a:t>
            </a:r>
            <a:r>
              <a:rPr lang="en-US" altLang="ja-JP" sz="1200" dirty="0">
                <a:solidFill>
                  <a:srgbClr val="FFC000"/>
                </a:solidFill>
                <a:latin typeface="+mn-ea"/>
              </a:rPr>
              <a:t>1</a:t>
            </a:r>
            <a:r>
              <a:rPr lang="ja-JP" altLang="en-US" sz="1200" dirty="0">
                <a:solidFill>
                  <a:srgbClr val="FFC000"/>
                </a:solidFill>
                <a:latin typeface="+mn-ea"/>
              </a:rPr>
              <a:t>単位毎の情報を網羅的に記載することを求めている訳ではない（現時点の計画ベースで記載すること）。</a:t>
            </a:r>
            <a:endParaRPr lang="en-US" altLang="ja-JP" sz="1200" dirty="0">
              <a:solidFill>
                <a:srgbClr val="FFC000"/>
              </a:solidFill>
              <a:latin typeface="+mn-ea"/>
            </a:endParaRPr>
          </a:p>
          <a:p>
            <a:pPr marL="361950" indent="-95250">
              <a:tabLst>
                <a:tab pos="266700" algn="l"/>
              </a:tabLst>
            </a:pPr>
            <a:r>
              <a:rPr lang="en-US" altLang="ja-JP" sz="1200" dirty="0">
                <a:solidFill>
                  <a:srgbClr val="FFC000"/>
                </a:solidFill>
                <a:latin typeface="+mn-ea"/>
              </a:rPr>
              <a:t>※</a:t>
            </a:r>
            <a:r>
              <a:rPr lang="ja-JP" altLang="en-US" sz="1200" dirty="0">
                <a:solidFill>
                  <a:srgbClr val="FFC000"/>
                </a:solidFill>
                <a:latin typeface="+mn-ea"/>
              </a:rPr>
              <a:t>　カリキュラム・プログラムの開発のために実施する取組内容を記載するページではないことに留意すること。</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▼教育カリキュラム・プログラムの開発に当たって、構成する科目全てを一から開発する必要はなく、既存のカリキュラム・プログラムに含まれる科目の改訂及び新規科目の追加により作成して構わない。</a:t>
            </a:r>
            <a:endParaRPr lang="en-US" altLang="ja-JP" sz="1200" dirty="0">
              <a:solidFill>
                <a:srgbClr val="FFC000"/>
              </a:solidFill>
              <a:latin typeface="+mn-ea"/>
            </a:endParaRPr>
          </a:p>
          <a:p>
            <a:pPr marL="92075" indent="-92075"/>
            <a:r>
              <a:rPr lang="ja-JP" altLang="en-US" sz="1200" dirty="0">
                <a:solidFill>
                  <a:srgbClr val="FFC000"/>
                </a:solidFill>
                <a:latin typeface="+mn-ea"/>
              </a:rPr>
              <a:t>　（ただし、本ページには既存科目も含めた教育カリキュラム・プログラムの全体像として記載するとともに、どの部分が既存で、どの部分を今回改定及び新規開発する予定なのか分かるようにすること。）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▼これまで提案者が実施してきた既存の教育内容や、他の教育機関又は民間教育事業者が実施している既存の教育プログラムでは背景で示した人材育成に対応できない理由を明確に記載するとともに、</a:t>
            </a:r>
            <a:r>
              <a:rPr lang="ja-JP" altLang="en-US" sz="1200" u="sng" dirty="0">
                <a:solidFill>
                  <a:srgbClr val="FFC000"/>
                </a:solidFill>
                <a:latin typeface="+mn-ea"/>
              </a:rPr>
              <a:t>開発する教育プログラムのどのような点において新規性があるのかを記載すること</a:t>
            </a:r>
            <a:r>
              <a:rPr lang="ja-JP" altLang="en-US" sz="1200" dirty="0">
                <a:solidFill>
                  <a:srgbClr val="FFC000"/>
                </a:solidFill>
                <a:latin typeface="+mn-ea"/>
              </a:rPr>
              <a:t>。</a:t>
            </a:r>
            <a:endParaRPr lang="en-US" altLang="ja-JP" sz="1200" dirty="0">
              <a:solidFill>
                <a:srgbClr val="FFC000"/>
              </a:solidFill>
              <a:latin typeface="+mn-ea"/>
            </a:endParaRPr>
          </a:p>
          <a:p>
            <a:pPr marL="92075" indent="-92075"/>
            <a:endParaRPr lang="en-US" altLang="ja-JP" sz="1200" dirty="0">
              <a:solidFill>
                <a:srgbClr val="FF0000"/>
              </a:solidFill>
              <a:latin typeface="+mn-ea"/>
            </a:endParaRPr>
          </a:p>
          <a:p>
            <a:pPr marL="92075" indent="-92075"/>
            <a:r>
              <a:rPr lang="ja-JP" altLang="en-US" sz="1200" u="sng" dirty="0">
                <a:solidFill>
                  <a:srgbClr val="FFC000"/>
                </a:solidFill>
                <a:latin typeface="+mn-ea"/>
              </a:rPr>
              <a:t>▼申請分野・記載に関する業界団体、関連団体や専修学校と具体的にどのように連携し、どのように当該分野において必要となるデジタルスキルを特定していくのかに関する記載を必ず盛り込むこと。</a:t>
            </a:r>
            <a:endParaRPr lang="en-US" altLang="ja-JP" sz="1200" u="sng"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r>
              <a:rPr lang="en-US" altLang="ja-JP" sz="1200" b="1" dirty="0">
                <a:solidFill>
                  <a:srgbClr val="FFC000"/>
                </a:solidFill>
                <a:latin typeface="+mn-ea"/>
              </a:rPr>
              <a:t>※</a:t>
            </a:r>
            <a:r>
              <a:rPr lang="ja-JP" altLang="en-US" sz="1200" b="1" dirty="0">
                <a:solidFill>
                  <a:srgbClr val="FFC000"/>
                </a:solidFill>
                <a:latin typeface="+mn-ea"/>
              </a:rPr>
              <a:t>企画提案を行う事業メニュー（「</a:t>
            </a:r>
            <a:r>
              <a:rPr lang="en-US" altLang="ja-JP" sz="1200" b="1" dirty="0">
                <a:solidFill>
                  <a:srgbClr val="FFC000"/>
                </a:solidFill>
                <a:latin typeface="+mn-ea"/>
              </a:rPr>
              <a:t>DX</a:t>
            </a:r>
            <a:r>
              <a:rPr lang="ja-JP" altLang="en-US" sz="1200" b="1" dirty="0">
                <a:solidFill>
                  <a:srgbClr val="FFC000"/>
                </a:solidFill>
                <a:latin typeface="+mn-ea"/>
              </a:rPr>
              <a:t>人材養成プログラム開発プロジェクト」または「専修学校における</a:t>
            </a:r>
            <a:r>
              <a:rPr lang="en-US" altLang="ja-JP" sz="1200" b="1" dirty="0">
                <a:solidFill>
                  <a:srgbClr val="FFC000"/>
                </a:solidFill>
                <a:latin typeface="+mn-ea"/>
              </a:rPr>
              <a:t>DX</a:t>
            </a:r>
            <a:r>
              <a:rPr lang="ja-JP" altLang="en-US" sz="1200" b="1" dirty="0">
                <a:solidFill>
                  <a:srgbClr val="FFC000"/>
                </a:solidFill>
                <a:latin typeface="+mn-ea"/>
              </a:rPr>
              <a:t>人材養成に係る調査研究」）に応じて見出しを修正（「教育カリキュラム・プログラム」あるいは「調査研究」のいずれか一方のみを残す）し、必要な内容を記載すること。</a:t>
            </a:r>
            <a:endParaRPr lang="en-US" altLang="ja-JP" sz="1200" b="1" dirty="0">
              <a:solidFill>
                <a:srgbClr val="FFC000"/>
              </a:solidFill>
              <a:latin typeface="+mn-ea"/>
            </a:endParaRPr>
          </a:p>
        </p:txBody>
      </p:sp>
      <p:grpSp>
        <p:nvGrpSpPr>
          <p:cNvPr id="8" name="グループ化 7">
            <a:extLst>
              <a:ext uri="{FF2B5EF4-FFF2-40B4-BE49-F238E27FC236}">
                <a16:creationId xmlns:a16="http://schemas.microsoft.com/office/drawing/2014/main" id="{70D5840B-1653-491C-80CB-67FB040B72D3}"/>
              </a:ext>
            </a:extLst>
          </p:cNvPr>
          <p:cNvGrpSpPr/>
          <p:nvPr/>
        </p:nvGrpSpPr>
        <p:grpSpPr>
          <a:xfrm>
            <a:off x="0" y="0"/>
            <a:ext cx="9906000" cy="318367"/>
            <a:chOff x="0" y="0"/>
            <a:chExt cx="9906000" cy="392515"/>
          </a:xfrm>
        </p:grpSpPr>
        <p:sp>
          <p:nvSpPr>
            <p:cNvPr id="9" name="正方形/長方形 8">
              <a:extLst>
                <a:ext uri="{FF2B5EF4-FFF2-40B4-BE49-F238E27FC236}">
                  <a16:creationId xmlns:a16="http://schemas.microsoft.com/office/drawing/2014/main" id="{DF7F0644-7022-430E-9AB0-9E8B7BF88608}"/>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9AFB8110-A061-4C0A-BDC6-B8278CDECBFB}"/>
                </a:ext>
              </a:extLst>
            </p:cNvPr>
            <p:cNvSpPr txBox="1"/>
            <p:nvPr/>
          </p:nvSpPr>
          <p:spPr>
            <a:xfrm>
              <a:off x="1" y="13056"/>
              <a:ext cx="9878006" cy="379459"/>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a:t>
              </a:r>
              <a:r>
                <a:rPr lang="ja-JP" altLang="en-US" sz="1400" spc="-120" dirty="0">
                  <a:solidFill>
                    <a:schemeClr val="bg1"/>
                  </a:solidFill>
                  <a:latin typeface="+mj-ea"/>
                  <a:ea typeface="+mj-ea"/>
                </a:rPr>
                <a:t>○</a:t>
              </a:r>
              <a:r>
                <a:rPr kumimoji="1" lang="ja-JP" altLang="en-US" sz="1400" spc="-120" dirty="0">
                  <a:solidFill>
                    <a:schemeClr val="bg1"/>
                  </a:solidFill>
                  <a:latin typeface="+mj-ea"/>
                  <a:ea typeface="+mj-ea"/>
                </a:rPr>
                <a:t>年度「専修学校による地域産業中核的人材養成事業」企画提案書</a:t>
              </a:r>
              <a:r>
                <a:rPr kumimoji="1" lang="ja-JP" altLang="en-US" sz="1100" spc="-120" dirty="0">
                  <a:solidFill>
                    <a:schemeClr val="bg1"/>
                  </a:solidFill>
                  <a:latin typeface="+mj-ea"/>
                  <a:ea typeface="+mj-ea"/>
                </a:rPr>
                <a:t>（</a:t>
              </a:r>
              <a:r>
                <a:rPr kumimoji="1" lang="ja-JP" altLang="en-US" sz="1100" spc="-160" dirty="0">
                  <a:solidFill>
                    <a:schemeClr val="bg1"/>
                  </a:solidFill>
                  <a:latin typeface="+mj-ea"/>
                  <a:ea typeface="+mj-ea"/>
                </a:rPr>
                <a:t>専修学校と業界団体等との連携による</a:t>
              </a:r>
              <a:r>
                <a:rPr kumimoji="1" lang="en-US" altLang="ja-JP" sz="1100" spc="-160" dirty="0">
                  <a:solidFill>
                    <a:schemeClr val="bg1"/>
                  </a:solidFill>
                  <a:latin typeface="+mj-ea"/>
                  <a:ea typeface="+mj-ea"/>
                </a:rPr>
                <a:t>DX</a:t>
              </a:r>
              <a:r>
                <a:rPr kumimoji="1" lang="ja-JP" altLang="en-US" sz="1100" spc="-160" dirty="0">
                  <a:solidFill>
                    <a:schemeClr val="bg1"/>
                  </a:solidFill>
                  <a:latin typeface="+mj-ea"/>
                  <a:ea typeface="+mj-ea"/>
                </a:rPr>
                <a:t>人材養成プログラム</a:t>
              </a:r>
              <a:r>
                <a:rPr kumimoji="1" lang="ja-JP" altLang="en-US" sz="11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6</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4120216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p:nvPr/>
        </p:nvCxnSpPr>
        <p:spPr>
          <a:xfrm>
            <a:off x="6465168" y="1093684"/>
            <a:ext cx="0" cy="5821992"/>
          </a:xfrm>
          <a:prstGeom prst="line">
            <a:avLst/>
          </a:prstGeom>
          <a:ln>
            <a:solidFill>
              <a:srgbClr val="62AB37"/>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6598870" y="1040036"/>
            <a:ext cx="3221469" cy="58169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所要経費：○○千円</a:t>
            </a:r>
          </a:p>
        </p:txBody>
      </p:sp>
      <p:cxnSp>
        <p:nvCxnSpPr>
          <p:cNvPr id="7" name="直線矢印コネクタ 6"/>
          <p:cNvCxnSpPr/>
          <p:nvPr/>
        </p:nvCxnSpPr>
        <p:spPr>
          <a:xfrm>
            <a:off x="-9761" y="1098720"/>
            <a:ext cx="9792000" cy="0"/>
          </a:xfrm>
          <a:prstGeom prst="straightConnector1">
            <a:avLst/>
          </a:prstGeom>
          <a:ln w="57150">
            <a:solidFill>
              <a:srgbClr val="62AB37"/>
            </a:solidFill>
            <a:tailEnd type="arrow"/>
          </a:ln>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1208584" y="941756"/>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令和○○年度</a:t>
            </a:r>
          </a:p>
        </p:txBody>
      </p:sp>
      <p:sp>
        <p:nvSpPr>
          <p:cNvPr id="11" name="角丸四角形 10"/>
          <p:cNvSpPr/>
          <p:nvPr/>
        </p:nvSpPr>
        <p:spPr>
          <a:xfrm>
            <a:off x="7561162" y="941756"/>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令和○○年度</a:t>
            </a:r>
          </a:p>
        </p:txBody>
      </p:sp>
      <p:cxnSp>
        <p:nvCxnSpPr>
          <p:cNvPr id="14" name="直線コネクタ 13"/>
          <p:cNvCxnSpPr>
            <a:cxnSpLocks/>
          </p:cNvCxnSpPr>
          <p:nvPr/>
        </p:nvCxnSpPr>
        <p:spPr>
          <a:xfrm flipH="1">
            <a:off x="3222594" y="1098720"/>
            <a:ext cx="2214" cy="5808107"/>
          </a:xfrm>
          <a:prstGeom prst="line">
            <a:avLst/>
          </a:prstGeom>
          <a:ln>
            <a:solidFill>
              <a:srgbClr val="62AB37"/>
            </a:solidFill>
            <a:prstDash val="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933004" y="2636912"/>
            <a:ext cx="8280000" cy="1384995"/>
          </a:xfrm>
          <a:prstGeom prst="rect">
            <a:avLst/>
          </a:prstGeom>
          <a:solidFill>
            <a:schemeClr val="bg1"/>
          </a:solidFill>
          <a:ln>
            <a:solidFill>
              <a:srgbClr val="62AB37"/>
            </a:solidFill>
            <a:prstDash val="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▼構築しようとしているモデルの開発または実施しようとする調査研究のために、各年度に実施する取組の概要（年次計画）を具体的に記載すること。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2" name="角丸四角形 11"/>
          <p:cNvSpPr/>
          <p:nvPr/>
        </p:nvSpPr>
        <p:spPr>
          <a:xfrm>
            <a:off x="4223120" y="936720"/>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令和○○年度</a:t>
            </a:r>
          </a:p>
        </p:txBody>
      </p:sp>
      <p:sp>
        <p:nvSpPr>
          <p:cNvPr id="15" name="テキスト ボックス 14"/>
          <p:cNvSpPr txBox="1"/>
          <p:nvPr/>
        </p:nvSpPr>
        <p:spPr>
          <a:xfrm>
            <a:off x="3387555" y="1038571"/>
            <a:ext cx="3221469" cy="58169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所要経費：○○千円</a:t>
            </a:r>
          </a:p>
        </p:txBody>
      </p:sp>
      <p:sp>
        <p:nvSpPr>
          <p:cNvPr id="16" name="テキスト ボックス 15"/>
          <p:cNvSpPr txBox="1"/>
          <p:nvPr/>
        </p:nvSpPr>
        <p:spPr>
          <a:xfrm>
            <a:off x="-18513" y="1038570"/>
            <a:ext cx="3221469" cy="58169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所要経費：○○千円</a:t>
            </a:r>
          </a:p>
        </p:txBody>
      </p:sp>
      <p:sp>
        <p:nvSpPr>
          <p:cNvPr id="28" name="角丸四角形 5">
            <a:extLst>
              <a:ext uri="{FF2B5EF4-FFF2-40B4-BE49-F238E27FC236}">
                <a16:creationId xmlns:a16="http://schemas.microsoft.com/office/drawing/2014/main" id="{FC851637-FA24-4E02-9BB6-A20759BA0C52}"/>
              </a:ext>
            </a:extLst>
          </p:cNvPr>
          <p:cNvSpPr/>
          <p:nvPr/>
        </p:nvSpPr>
        <p:spPr>
          <a:xfrm>
            <a:off x="21934" y="408823"/>
            <a:ext cx="2188357"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事業実施の年次計画</a:t>
            </a:r>
          </a:p>
        </p:txBody>
      </p:sp>
      <p:grpSp>
        <p:nvGrpSpPr>
          <p:cNvPr id="18" name="グループ化 17">
            <a:extLst>
              <a:ext uri="{FF2B5EF4-FFF2-40B4-BE49-F238E27FC236}">
                <a16:creationId xmlns:a16="http://schemas.microsoft.com/office/drawing/2014/main" id="{57DCEFEF-AD92-4871-AFDB-1DF0DF37A575}"/>
              </a:ext>
            </a:extLst>
          </p:cNvPr>
          <p:cNvGrpSpPr/>
          <p:nvPr/>
        </p:nvGrpSpPr>
        <p:grpSpPr>
          <a:xfrm>
            <a:off x="0" y="0"/>
            <a:ext cx="9906000" cy="318367"/>
            <a:chOff x="0" y="0"/>
            <a:chExt cx="9906000" cy="392515"/>
          </a:xfrm>
        </p:grpSpPr>
        <p:sp>
          <p:nvSpPr>
            <p:cNvPr id="19" name="正方形/長方形 18">
              <a:extLst>
                <a:ext uri="{FF2B5EF4-FFF2-40B4-BE49-F238E27FC236}">
                  <a16:creationId xmlns:a16="http://schemas.microsoft.com/office/drawing/2014/main" id="{2A39418C-4BE0-4904-9E39-DDED718DF6A6}"/>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テキスト ボックス 20">
              <a:extLst>
                <a:ext uri="{FF2B5EF4-FFF2-40B4-BE49-F238E27FC236}">
                  <a16:creationId xmlns:a16="http://schemas.microsoft.com/office/drawing/2014/main" id="{9D7CF9F6-2C9A-4B81-8491-0B42482C937E}"/>
                </a:ext>
              </a:extLst>
            </p:cNvPr>
            <p:cNvSpPr txBox="1"/>
            <p:nvPr/>
          </p:nvSpPr>
          <p:spPr>
            <a:xfrm>
              <a:off x="1" y="13056"/>
              <a:ext cx="9878006" cy="379459"/>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a:t>
              </a:r>
              <a:r>
                <a:rPr lang="ja-JP" altLang="en-US" sz="1400" spc="-120" dirty="0">
                  <a:solidFill>
                    <a:schemeClr val="bg1"/>
                  </a:solidFill>
                  <a:latin typeface="+mj-ea"/>
                  <a:ea typeface="+mj-ea"/>
                </a:rPr>
                <a:t>○</a:t>
              </a:r>
              <a:r>
                <a:rPr kumimoji="1" lang="ja-JP" altLang="en-US" sz="1400" spc="-120" dirty="0">
                  <a:solidFill>
                    <a:schemeClr val="bg1"/>
                  </a:solidFill>
                  <a:latin typeface="+mj-ea"/>
                  <a:ea typeface="+mj-ea"/>
                </a:rPr>
                <a:t>年度「専修学校による地域産業中核的人材養成事業」企画提案書</a:t>
              </a:r>
              <a:r>
                <a:rPr kumimoji="1" lang="ja-JP" altLang="en-US" sz="1100" spc="-120" dirty="0">
                  <a:solidFill>
                    <a:schemeClr val="bg1"/>
                  </a:solidFill>
                  <a:latin typeface="+mj-ea"/>
                  <a:ea typeface="+mj-ea"/>
                </a:rPr>
                <a:t>（</a:t>
              </a:r>
              <a:r>
                <a:rPr kumimoji="1" lang="ja-JP" altLang="en-US" sz="1100" spc="-160" dirty="0">
                  <a:solidFill>
                    <a:schemeClr val="bg1"/>
                  </a:solidFill>
                  <a:latin typeface="+mj-ea"/>
                  <a:ea typeface="+mj-ea"/>
                </a:rPr>
                <a:t>専修学校と業界団体等との連携による</a:t>
              </a:r>
              <a:r>
                <a:rPr kumimoji="1" lang="en-US" altLang="ja-JP" sz="1100" spc="-160" dirty="0">
                  <a:solidFill>
                    <a:schemeClr val="bg1"/>
                  </a:solidFill>
                  <a:latin typeface="+mj-ea"/>
                  <a:ea typeface="+mj-ea"/>
                </a:rPr>
                <a:t>DX</a:t>
              </a:r>
              <a:r>
                <a:rPr kumimoji="1" lang="ja-JP" altLang="en-US" sz="1100" spc="-160" dirty="0">
                  <a:solidFill>
                    <a:schemeClr val="bg1"/>
                  </a:solidFill>
                  <a:latin typeface="+mj-ea"/>
                  <a:ea typeface="+mj-ea"/>
                </a:rPr>
                <a:t>人材養成プログラム</a:t>
              </a:r>
              <a:r>
                <a:rPr kumimoji="1" lang="ja-JP" altLang="en-US" sz="11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7</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771090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813000" y="2564904"/>
            <a:ext cx="8280000" cy="2308324"/>
          </a:xfrm>
          <a:prstGeom prst="rect">
            <a:avLst/>
          </a:prstGeom>
          <a:noFill/>
          <a:ln>
            <a:solidFill>
              <a:srgbClr val="62AB37"/>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調査名、調査目的、調査対象、調査手法、調査項目、分析内容（集計項目）、調査結果を成果（開発する教育カリキュラム・プログラム）にどのように反映するか、を記載すること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r>
              <a:rPr lang="ja-JP" altLang="en-US" sz="1200" dirty="0">
                <a:solidFill>
                  <a:srgbClr val="FFC000"/>
                </a:solidFill>
                <a:latin typeface="+mn-ea"/>
              </a:rPr>
              <a:t>記載すべき事項</a:t>
            </a:r>
            <a:r>
              <a:rPr lang="ja-JP" altLang="en-US" sz="1200" dirty="0">
                <a:solidFill>
                  <a:srgbClr val="FFC000"/>
                </a:solidFill>
              </a:rPr>
              <a:t>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rgbClr val="FFC000"/>
              </a:solidFill>
            </a:endParaRPr>
          </a:p>
        </p:txBody>
      </p:sp>
      <p:sp>
        <p:nvSpPr>
          <p:cNvPr id="7" name="角丸四角形 5"/>
          <p:cNvSpPr/>
          <p:nvPr/>
        </p:nvSpPr>
        <p:spPr>
          <a:xfrm>
            <a:off x="28338" y="332656"/>
            <a:ext cx="1756310" cy="36004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提案年度の取組①</a:t>
            </a:r>
          </a:p>
        </p:txBody>
      </p:sp>
      <p:grpSp>
        <p:nvGrpSpPr>
          <p:cNvPr id="9" name="グループ化 8">
            <a:extLst>
              <a:ext uri="{FF2B5EF4-FFF2-40B4-BE49-F238E27FC236}">
                <a16:creationId xmlns:a16="http://schemas.microsoft.com/office/drawing/2014/main" id="{57BE31FA-A9D9-4EDE-80E2-228D10748A89}"/>
              </a:ext>
            </a:extLst>
          </p:cNvPr>
          <p:cNvGrpSpPr/>
          <p:nvPr/>
        </p:nvGrpSpPr>
        <p:grpSpPr>
          <a:xfrm>
            <a:off x="0" y="0"/>
            <a:ext cx="9906000" cy="318367"/>
            <a:chOff x="0" y="0"/>
            <a:chExt cx="9906000" cy="392515"/>
          </a:xfrm>
        </p:grpSpPr>
        <p:sp>
          <p:nvSpPr>
            <p:cNvPr id="10" name="正方形/長方形 9">
              <a:extLst>
                <a:ext uri="{FF2B5EF4-FFF2-40B4-BE49-F238E27FC236}">
                  <a16:creationId xmlns:a16="http://schemas.microsoft.com/office/drawing/2014/main" id="{EE9020EC-6C22-4D9F-AC18-CB78386A934A}"/>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061B99E3-9C6D-426D-B5B4-589B04AC1C86}"/>
                </a:ext>
              </a:extLst>
            </p:cNvPr>
            <p:cNvSpPr txBox="1"/>
            <p:nvPr/>
          </p:nvSpPr>
          <p:spPr>
            <a:xfrm>
              <a:off x="1" y="13056"/>
              <a:ext cx="9878006" cy="379459"/>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a:t>
              </a:r>
              <a:r>
                <a:rPr lang="ja-JP" altLang="en-US" sz="1400" spc="-120" dirty="0">
                  <a:solidFill>
                    <a:schemeClr val="bg1"/>
                  </a:solidFill>
                  <a:latin typeface="+mj-ea"/>
                  <a:ea typeface="+mj-ea"/>
                </a:rPr>
                <a:t>○</a:t>
              </a:r>
              <a:r>
                <a:rPr kumimoji="1" lang="ja-JP" altLang="en-US" sz="1400" spc="-120" dirty="0">
                  <a:solidFill>
                    <a:schemeClr val="bg1"/>
                  </a:solidFill>
                  <a:latin typeface="+mj-ea"/>
                  <a:ea typeface="+mj-ea"/>
                </a:rPr>
                <a:t>年度「専修学校による地域産業中核的人材養成事業」企画提案書</a:t>
              </a:r>
              <a:r>
                <a:rPr kumimoji="1" lang="ja-JP" altLang="en-US" sz="1100" spc="-120" dirty="0">
                  <a:solidFill>
                    <a:schemeClr val="bg1"/>
                  </a:solidFill>
                  <a:latin typeface="+mj-ea"/>
                  <a:ea typeface="+mj-ea"/>
                </a:rPr>
                <a:t>（</a:t>
              </a:r>
              <a:r>
                <a:rPr kumimoji="1" lang="ja-JP" altLang="en-US" sz="1100" spc="-160" dirty="0">
                  <a:solidFill>
                    <a:schemeClr val="bg1"/>
                  </a:solidFill>
                  <a:latin typeface="+mj-ea"/>
                  <a:ea typeface="+mj-ea"/>
                </a:rPr>
                <a:t>専修学校と業界団体等との連携による</a:t>
              </a:r>
              <a:r>
                <a:rPr kumimoji="1" lang="en-US" altLang="ja-JP" sz="1100" spc="-160" dirty="0">
                  <a:solidFill>
                    <a:schemeClr val="bg1"/>
                  </a:solidFill>
                  <a:latin typeface="+mj-ea"/>
                  <a:ea typeface="+mj-ea"/>
                </a:rPr>
                <a:t>DX</a:t>
              </a:r>
              <a:r>
                <a:rPr kumimoji="1" lang="ja-JP" altLang="en-US" sz="1100" spc="-160" dirty="0">
                  <a:solidFill>
                    <a:schemeClr val="bg1"/>
                  </a:solidFill>
                  <a:latin typeface="+mj-ea"/>
                  <a:ea typeface="+mj-ea"/>
                </a:rPr>
                <a:t>人材養成プログラム</a:t>
              </a:r>
              <a:r>
                <a:rPr kumimoji="1" lang="ja-JP" altLang="en-US" sz="11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8</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155473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5"/>
          <p:cNvSpPr/>
          <p:nvPr/>
        </p:nvSpPr>
        <p:spPr>
          <a:xfrm>
            <a:off x="28338" y="332656"/>
            <a:ext cx="1756310" cy="36004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提案年度の取組②</a:t>
            </a:r>
          </a:p>
        </p:txBody>
      </p:sp>
      <p:sp>
        <p:nvSpPr>
          <p:cNvPr id="10" name="テキスト ボックス 9"/>
          <p:cNvSpPr txBox="1"/>
          <p:nvPr/>
        </p:nvSpPr>
        <p:spPr>
          <a:xfrm>
            <a:off x="920552" y="2636912"/>
            <a:ext cx="8280000" cy="2308324"/>
          </a:xfrm>
          <a:prstGeom prst="rect">
            <a:avLst/>
          </a:prstGeom>
          <a:noFill/>
          <a:ln>
            <a:solidFill>
              <a:srgbClr val="62AB37"/>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調査名、調査目的、調査対象、調査手法、調査項目、分析内容（集計項目）、調査結果を成果（開発する教育カリキュラム・プログラム）にどのように反映するか、を記載すること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r>
              <a:rPr lang="ja-JP" altLang="en-US" sz="1200" dirty="0">
                <a:solidFill>
                  <a:srgbClr val="FFC000"/>
                </a:solidFill>
                <a:latin typeface="+mn-ea"/>
              </a:rPr>
              <a:t>記載すべき事項</a:t>
            </a:r>
            <a:r>
              <a:rPr lang="ja-JP" altLang="en-US" sz="1200" dirty="0">
                <a:solidFill>
                  <a:srgbClr val="FFC000"/>
                </a:solidFill>
              </a:rPr>
              <a:t>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rgbClr val="FFC000"/>
              </a:solidFill>
            </a:endParaRPr>
          </a:p>
        </p:txBody>
      </p:sp>
      <p:grpSp>
        <p:nvGrpSpPr>
          <p:cNvPr id="8" name="グループ化 7">
            <a:extLst>
              <a:ext uri="{FF2B5EF4-FFF2-40B4-BE49-F238E27FC236}">
                <a16:creationId xmlns:a16="http://schemas.microsoft.com/office/drawing/2014/main" id="{63D63423-6EAB-4573-AD79-ABDF48C92047}"/>
              </a:ext>
            </a:extLst>
          </p:cNvPr>
          <p:cNvGrpSpPr/>
          <p:nvPr/>
        </p:nvGrpSpPr>
        <p:grpSpPr>
          <a:xfrm>
            <a:off x="0" y="0"/>
            <a:ext cx="9906000" cy="318367"/>
            <a:chOff x="0" y="0"/>
            <a:chExt cx="9906000" cy="392515"/>
          </a:xfrm>
        </p:grpSpPr>
        <p:sp>
          <p:nvSpPr>
            <p:cNvPr id="9" name="正方形/長方形 8">
              <a:extLst>
                <a:ext uri="{FF2B5EF4-FFF2-40B4-BE49-F238E27FC236}">
                  <a16:creationId xmlns:a16="http://schemas.microsoft.com/office/drawing/2014/main" id="{896B6C31-7B2A-4C1D-B0F3-5CA228EA036E}"/>
                </a:ext>
              </a:extLst>
            </p:cNvPr>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A7FD2437-C187-45BB-8C1D-B0D88408E194}"/>
                </a:ext>
              </a:extLst>
            </p:cNvPr>
            <p:cNvSpPr txBox="1"/>
            <p:nvPr/>
          </p:nvSpPr>
          <p:spPr>
            <a:xfrm>
              <a:off x="1" y="13056"/>
              <a:ext cx="9878006" cy="379459"/>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a:t>
              </a:r>
              <a:r>
                <a:rPr lang="ja-JP" altLang="en-US" sz="1400" spc="-120" dirty="0">
                  <a:solidFill>
                    <a:schemeClr val="bg1"/>
                  </a:solidFill>
                  <a:latin typeface="+mj-ea"/>
                  <a:ea typeface="+mj-ea"/>
                </a:rPr>
                <a:t>○</a:t>
              </a:r>
              <a:r>
                <a:rPr kumimoji="1" lang="ja-JP" altLang="en-US" sz="1400" spc="-120" dirty="0">
                  <a:solidFill>
                    <a:schemeClr val="bg1"/>
                  </a:solidFill>
                  <a:latin typeface="+mj-ea"/>
                  <a:ea typeface="+mj-ea"/>
                </a:rPr>
                <a:t>年度「専修学校による地域産業中核的人材養成事業」企画提案書</a:t>
              </a:r>
              <a:r>
                <a:rPr kumimoji="1" lang="ja-JP" altLang="en-US" sz="1100" spc="-120" dirty="0">
                  <a:solidFill>
                    <a:schemeClr val="bg1"/>
                  </a:solidFill>
                  <a:latin typeface="+mj-ea"/>
                  <a:ea typeface="+mj-ea"/>
                </a:rPr>
                <a:t>（</a:t>
              </a:r>
              <a:r>
                <a:rPr kumimoji="1" lang="ja-JP" altLang="en-US" sz="1100" spc="-160" dirty="0">
                  <a:solidFill>
                    <a:schemeClr val="bg1"/>
                  </a:solidFill>
                  <a:latin typeface="+mj-ea"/>
                  <a:ea typeface="+mj-ea"/>
                </a:rPr>
                <a:t>専修学校と業界団体等との連携による</a:t>
              </a:r>
              <a:r>
                <a:rPr kumimoji="1" lang="en-US" altLang="ja-JP" sz="1100" spc="-160" dirty="0">
                  <a:solidFill>
                    <a:schemeClr val="bg1"/>
                  </a:solidFill>
                  <a:latin typeface="+mj-ea"/>
                  <a:ea typeface="+mj-ea"/>
                </a:rPr>
                <a:t>DX</a:t>
              </a:r>
              <a:r>
                <a:rPr kumimoji="1" lang="ja-JP" altLang="en-US" sz="1100" spc="-160" dirty="0">
                  <a:solidFill>
                    <a:schemeClr val="bg1"/>
                  </a:solidFill>
                  <a:latin typeface="+mj-ea"/>
                  <a:ea typeface="+mj-ea"/>
                </a:rPr>
                <a:t>人材養成プログラム</a:t>
              </a:r>
              <a:r>
                <a:rPr kumimoji="1" lang="ja-JP" altLang="en-US" sz="11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9</a:t>
              </a:fld>
              <a:r>
                <a:rPr lang="en-US" altLang="ja-JP" sz="1100" spc="-120" dirty="0">
                  <a:solidFill>
                    <a:schemeClr val="bg1"/>
                  </a:solidFill>
                  <a:latin typeface="+mj-ea"/>
                  <a:ea typeface="+mj-ea"/>
                </a:rPr>
                <a:t>/17</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532142729"/>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a:themeElements>
    <a:clrScheme name="ユーザー定義 1">
      <a:dk1>
        <a:srgbClr val="323232"/>
      </a:dk1>
      <a:lt1>
        <a:sysClr val="window" lastClr="FFFFFF"/>
      </a:lt1>
      <a:dk2>
        <a:srgbClr val="505050"/>
      </a:dk2>
      <a:lt2>
        <a:srgbClr val="EEECE1"/>
      </a:lt2>
      <a:accent1>
        <a:srgbClr val="30A3B3"/>
      </a:accent1>
      <a:accent2>
        <a:srgbClr val="CC6B9C"/>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14919</TotalTime>
  <Words>5416</Words>
  <Application>Microsoft Office PowerPoint</Application>
  <PresentationFormat>A4 210 x 297 mm</PresentationFormat>
  <Paragraphs>661</Paragraphs>
  <Slides>17</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17</vt:i4>
      </vt:variant>
    </vt:vector>
  </HeadingPairs>
  <TitlesOfParts>
    <vt:vector size="26" baseType="lpstr">
      <vt:lpstr>ＭＳ ゴシック</vt:lpstr>
      <vt:lpstr>メイリオ</vt:lpstr>
      <vt:lpstr>游ゴシック</vt:lpstr>
      <vt:lpstr>游ゴシック Bold</vt:lpstr>
      <vt:lpstr>Arial</vt:lpstr>
      <vt:lpstr>Segoe UI</vt:lpstr>
      <vt:lpstr>blank</vt:lpstr>
      <vt:lpstr>1_blank</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小江謙太郎</cp:lastModifiedBy>
  <cp:revision>199</cp:revision>
  <cp:lastPrinted>2020-03-12T07:13:10Z</cp:lastPrinted>
  <dcterms:created xsi:type="dcterms:W3CDTF">2015-11-11T08:20:08Z</dcterms:created>
  <dcterms:modified xsi:type="dcterms:W3CDTF">2023-02-06T10:52:46Z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2022-01-31T07:50:31Z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9a5f2afc-3304-4aa5-b2b4-f406daea0606</vt:lpwstr>
  </property>
  <property fmtid="{D5CDD505-2E9C-101B-9397-08002B2CF9AE}" pid="8" name="MSIP_Label_d899a617-f30e-4fb8-b81c-fb6d0b94ac5b_ContentBits">
    <vt:lpwstr>0</vt:lpwstr>
  </property>
</Properties>
</file>