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sldIdLst>
    <p:sldId id="256" r:id="rId3"/>
    <p:sldId id="317" r:id="rId4"/>
    <p:sldId id="259" r:id="rId5"/>
    <p:sldId id="306" r:id="rId6"/>
    <p:sldId id="311" r:id="rId7"/>
    <p:sldId id="271" r:id="rId8"/>
    <p:sldId id="291" r:id="rId9"/>
    <p:sldId id="307" r:id="rId10"/>
    <p:sldId id="262" r:id="rId11"/>
    <p:sldId id="319" r:id="rId12"/>
    <p:sldId id="318" r:id="rId13"/>
    <p:sldId id="268" r:id="rId14"/>
    <p:sldId id="309" r:id="rId15"/>
    <p:sldId id="310" r:id="rId16"/>
    <p:sldId id="312" r:id="rId17"/>
    <p:sldId id="269" r:id="rId18"/>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SU 横山 宗明" initials="S横宗" lastIdx="12" clrIdx="0">
    <p:extLst>
      <p:ext uri="{19B8F6BF-5375-455C-9EA6-DF929625EA0E}">
        <p15:presenceInfo xmlns:p15="http://schemas.microsoft.com/office/powerpoint/2012/main" userId="S::aki@mri.co.jp::12c47b8b-d234-4ee6-9e3c-c0ad45e28e7a" providerId="AD"/>
      </p:ext>
    </p:extLst>
  </p:cmAuthor>
  <p:cmAuthor id="2" name="m" initials="m" lastIdx="23" clrIdx="1">
    <p:extLst>
      <p:ext uri="{19B8F6BF-5375-455C-9EA6-DF929625EA0E}">
        <p15:presenceInfo xmlns:p15="http://schemas.microsoft.com/office/powerpoint/2012/main" userId="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E081"/>
    <a:srgbClr val="62AB37"/>
    <a:srgbClr val="3FA34D"/>
    <a:srgbClr val="CCFFCC"/>
    <a:srgbClr val="936C4C"/>
    <a:srgbClr val="A898E5"/>
    <a:srgbClr val="8EB4E3"/>
    <a:srgbClr val="4F81BD"/>
    <a:srgbClr val="CCFF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87" autoAdjust="0"/>
    <p:restoredTop sz="94622" autoAdjust="0"/>
  </p:normalViewPr>
  <p:slideViewPr>
    <p:cSldViewPr>
      <p:cViewPr varScale="1">
        <p:scale>
          <a:sx n="100" d="100"/>
          <a:sy n="100" d="100"/>
        </p:scale>
        <p:origin x="1776" y="9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FEBB4725-2D6D-49AA-B878-55040D080081}" type="datetimeFigureOut">
              <a:rPr kumimoji="1" lang="ja-JP" altLang="en-US" smtClean="0"/>
              <a:t>2023/2/7</a:t>
            </a:fld>
            <a:endParaRPr kumimoji="1" lang="ja-JP" altLang="en-US"/>
          </a:p>
        </p:txBody>
      </p:sp>
      <p:sp>
        <p:nvSpPr>
          <p:cNvPr id="4" name="スライド イメージ プレースホルダー 3"/>
          <p:cNvSpPr>
            <a:spLocks noGrp="1" noRot="1" noChangeAspect="1"/>
          </p:cNvSpPr>
          <p:nvPr>
            <p:ph type="sldImg" idx="2"/>
          </p:nvPr>
        </p:nvSpPr>
        <p:spPr>
          <a:xfrm>
            <a:off x="1054100" y="1279525"/>
            <a:ext cx="4991100"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7E3B9EB1-980B-4731-8D29-02797BF9EB4A}" type="slidenum">
              <a:rPr kumimoji="1" lang="ja-JP" altLang="en-US" smtClean="0"/>
              <a:t>‹#›</a:t>
            </a:fld>
            <a:endParaRPr kumimoji="1" lang="ja-JP" altLang="en-US"/>
          </a:p>
        </p:txBody>
      </p:sp>
    </p:spTree>
    <p:extLst>
      <p:ext uri="{BB962C8B-B14F-4D97-AF65-F5344CB8AC3E}">
        <p14:creationId xmlns:p14="http://schemas.microsoft.com/office/powerpoint/2010/main" val="10576974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2260EF-4784-492A-A386-D07E3DB45E1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35842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284918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2606013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9902477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42939169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6578706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434711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40524037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672457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052127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47899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579896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8737102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4.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p:nvPr/>
        </p:nvSpPr>
        <p:spPr>
          <a:xfrm>
            <a:off x="44231" y="392212"/>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事業名</a:t>
            </a:r>
          </a:p>
        </p:txBody>
      </p:sp>
      <p:sp>
        <p:nvSpPr>
          <p:cNvPr id="11" name="正方形/長方形 10"/>
          <p:cNvSpPr/>
          <p:nvPr/>
        </p:nvSpPr>
        <p:spPr>
          <a:xfrm>
            <a:off x="1260621" y="392212"/>
            <a:ext cx="8583519" cy="43204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〇〇〇〇のための</a:t>
            </a:r>
            <a:r>
              <a:rPr lang="ja-JP" altLang="en-US" sz="1400" dirty="0">
                <a:solidFill>
                  <a:srgbClr val="FFC000"/>
                </a:solidFill>
                <a:latin typeface="+mn-ea"/>
              </a:rPr>
              <a:t>□□□□</a:t>
            </a:r>
            <a:r>
              <a:rPr kumimoji="1" lang="ja-JP" altLang="en-US" sz="1400" dirty="0">
                <a:solidFill>
                  <a:schemeClr val="tx1"/>
                </a:solidFill>
                <a:latin typeface="+mn-ea"/>
              </a:rPr>
              <a:t>事業</a:t>
            </a:r>
            <a:r>
              <a:rPr kumimoji="1" lang="ja-JP" altLang="en-US" sz="1400" dirty="0">
                <a:solidFill>
                  <a:srgbClr val="FFC000"/>
                </a:solidFill>
                <a:latin typeface="+mn-ea"/>
              </a:rPr>
              <a:t>（</a:t>
            </a:r>
            <a:r>
              <a:rPr kumimoji="1" lang="en-US" altLang="ja-JP" sz="1400" dirty="0">
                <a:solidFill>
                  <a:srgbClr val="FFC000"/>
                </a:solidFill>
                <a:latin typeface="+mn-ea"/>
              </a:rPr>
              <a:t>MS</a:t>
            </a:r>
            <a:r>
              <a:rPr kumimoji="1" lang="ja-JP" altLang="en-US" sz="1400" dirty="0">
                <a:solidFill>
                  <a:srgbClr val="FFC000"/>
                </a:solidFill>
                <a:latin typeface="+mn-ea"/>
              </a:rPr>
              <a:t>ｺﾞｼｯｸ </a:t>
            </a:r>
            <a:r>
              <a:rPr kumimoji="1" lang="en-US" altLang="ja-JP" sz="1400" dirty="0">
                <a:solidFill>
                  <a:srgbClr val="FFC000"/>
                </a:solidFill>
                <a:latin typeface="+mn-ea"/>
              </a:rPr>
              <a:t>or </a:t>
            </a:r>
            <a:r>
              <a:rPr kumimoji="1" lang="ja-JP" altLang="en-US" sz="1400" dirty="0">
                <a:solidFill>
                  <a:srgbClr val="FFC000"/>
                </a:solidFill>
                <a:latin typeface="+mn-ea"/>
              </a:rPr>
              <a:t>ﾒｲﾘｵ１４ポイント）</a:t>
            </a:r>
          </a:p>
        </p:txBody>
      </p:sp>
      <p:sp>
        <p:nvSpPr>
          <p:cNvPr id="12" name="正方形/長方形 11"/>
          <p:cNvSpPr/>
          <p:nvPr/>
        </p:nvSpPr>
        <p:spPr>
          <a:xfrm>
            <a:off x="53464" y="882907"/>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提案者名</a:t>
            </a:r>
          </a:p>
        </p:txBody>
      </p:sp>
      <p:sp>
        <p:nvSpPr>
          <p:cNvPr id="13" name="正方形/長方形 12"/>
          <p:cNvSpPr/>
          <p:nvPr/>
        </p:nvSpPr>
        <p:spPr>
          <a:xfrm>
            <a:off x="1269854" y="882907"/>
            <a:ext cx="8570768" cy="43204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〇〇△△（</a:t>
            </a:r>
            <a:r>
              <a:rPr kumimoji="1" lang="en-US" altLang="ja-JP" sz="1400" dirty="0">
                <a:solidFill>
                  <a:srgbClr val="FFC000"/>
                </a:solidFill>
                <a:latin typeface="+mn-ea"/>
              </a:rPr>
              <a:t>MS</a:t>
            </a:r>
            <a:r>
              <a:rPr kumimoji="1" lang="ja-JP" altLang="en-US" sz="1400" dirty="0">
                <a:solidFill>
                  <a:srgbClr val="FFC000"/>
                </a:solidFill>
                <a:latin typeface="+mn-ea"/>
              </a:rPr>
              <a:t>ｺﾞｼｯｸ </a:t>
            </a:r>
            <a:r>
              <a:rPr kumimoji="1" lang="en-US" altLang="ja-JP" sz="1400" dirty="0">
                <a:solidFill>
                  <a:srgbClr val="FFC000"/>
                </a:solidFill>
                <a:latin typeface="+mn-ea"/>
              </a:rPr>
              <a:t>or </a:t>
            </a:r>
            <a:r>
              <a:rPr kumimoji="1" lang="ja-JP" altLang="en-US" sz="1400" dirty="0">
                <a:solidFill>
                  <a:srgbClr val="FFC000"/>
                </a:solidFill>
                <a:latin typeface="+mn-ea"/>
              </a:rPr>
              <a:t>ﾒｲﾘｵ１４ポイント）</a:t>
            </a:r>
          </a:p>
        </p:txBody>
      </p:sp>
      <p:sp>
        <p:nvSpPr>
          <p:cNvPr id="15" name="角丸四角形 14"/>
          <p:cNvSpPr/>
          <p:nvPr/>
        </p:nvSpPr>
        <p:spPr>
          <a:xfrm>
            <a:off x="53464" y="1863444"/>
            <a:ext cx="1950000"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事業の趣旨・目的</a:t>
            </a:r>
          </a:p>
        </p:txBody>
      </p:sp>
      <p:sp>
        <p:nvSpPr>
          <p:cNvPr id="16" name="正方形/長方形 15"/>
          <p:cNvSpPr/>
          <p:nvPr/>
        </p:nvSpPr>
        <p:spPr>
          <a:xfrm>
            <a:off x="103204" y="2213536"/>
            <a:ext cx="4875000" cy="4606363"/>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rgbClr val="FFC000"/>
                </a:solidFill>
                <a:latin typeface="+mn-ea"/>
              </a:rPr>
              <a:t>①〇〇〇〇〇〇〇〇⑩〇〇〇〇〇〇〇〇〇⑳〇〇〇〇〇〇〇〇〇㉚</a:t>
            </a:r>
            <a:endParaRPr lang="en-US" altLang="ja-JP" sz="1200" dirty="0">
              <a:solidFill>
                <a:srgbClr val="FFC000"/>
              </a:solidFill>
              <a:latin typeface="+mn-ea"/>
            </a:endParaRPr>
          </a:p>
          <a:p>
            <a:r>
              <a:rPr lang="ja-JP" altLang="en-US" sz="1200" dirty="0">
                <a:solidFill>
                  <a:srgbClr val="FFC000"/>
                </a:solidFill>
                <a:latin typeface="+mn-ea"/>
              </a:rPr>
              <a:t>②　　</a:t>
            </a:r>
            <a:endParaRPr lang="en-US" altLang="ja-JP" sz="1200" dirty="0">
              <a:solidFill>
                <a:srgbClr val="FFC000"/>
              </a:solidFill>
              <a:latin typeface="+mn-ea"/>
            </a:endParaRPr>
          </a:p>
          <a:p>
            <a:r>
              <a:rPr lang="ja-JP" altLang="en-US" sz="1200" dirty="0">
                <a:solidFill>
                  <a:srgbClr val="FFC000"/>
                </a:solidFill>
                <a:latin typeface="+mn-ea"/>
              </a:rPr>
              <a:t>③　　　　　（</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a:t>
            </a:r>
            <a:endParaRPr lang="en-US" altLang="ja-JP" sz="1200" dirty="0">
              <a:solidFill>
                <a:srgbClr val="FFC000"/>
              </a:solidFill>
              <a:latin typeface="+mn-ea"/>
            </a:endParaRPr>
          </a:p>
          <a:p>
            <a:r>
              <a:rPr lang="ja-JP" altLang="en-US" sz="1200" dirty="0">
                <a:solidFill>
                  <a:srgbClr val="FFC000"/>
                </a:solidFill>
                <a:latin typeface="+mn-ea"/>
              </a:rPr>
              <a:t>④　　　　　（１行 ３０文字 </a:t>
            </a:r>
            <a:r>
              <a:rPr lang="en-US" altLang="ja-JP" sz="1200" dirty="0">
                <a:solidFill>
                  <a:srgbClr val="FFC000"/>
                </a:solidFill>
                <a:latin typeface="+mn-ea"/>
              </a:rPr>
              <a:t>×</a:t>
            </a:r>
            <a:r>
              <a:rPr lang="ja-JP" altLang="en-US" sz="1200" dirty="0">
                <a:solidFill>
                  <a:srgbClr val="FFC000"/>
                </a:solidFill>
                <a:latin typeface="+mn-ea"/>
              </a:rPr>
              <a:t> ㉕行以内）</a:t>
            </a:r>
            <a:endParaRPr lang="en-US" altLang="ja-JP" sz="1200" dirty="0">
              <a:solidFill>
                <a:srgbClr val="FFC000"/>
              </a:solidFill>
              <a:latin typeface="+mn-ea"/>
            </a:endParaRPr>
          </a:p>
          <a:p>
            <a:r>
              <a:rPr lang="ja-JP" altLang="en-US" sz="1200" dirty="0">
                <a:solidFill>
                  <a:srgbClr val="FFC000"/>
                </a:solidFill>
                <a:latin typeface="+mn-ea"/>
              </a:rPr>
              <a:t>⑤　　　　　</a:t>
            </a:r>
            <a:r>
              <a:rPr lang="en-US" altLang="ja-JP" sz="1200" dirty="0">
                <a:solidFill>
                  <a:srgbClr val="FFC000"/>
                </a:solidFill>
                <a:latin typeface="+mn-ea"/>
              </a:rPr>
              <a:t>※</a:t>
            </a:r>
            <a:r>
              <a:rPr lang="ja-JP" altLang="en-US" sz="1200" dirty="0">
                <a:solidFill>
                  <a:srgbClr val="FFC000"/>
                </a:solidFill>
                <a:latin typeface="+mn-ea"/>
              </a:rPr>
              <a:t>７５０文字以内を厳守すること。</a:t>
            </a:r>
            <a:endParaRPr lang="en-US" altLang="ja-JP" sz="1200" dirty="0">
              <a:solidFill>
                <a:srgbClr val="FFC000"/>
              </a:solidFill>
              <a:latin typeface="+mn-ea"/>
            </a:endParaRPr>
          </a:p>
          <a:p>
            <a:r>
              <a:rPr lang="ja-JP" altLang="en-US" sz="1200" dirty="0">
                <a:solidFill>
                  <a:srgbClr val="FFC000"/>
                </a:solidFill>
                <a:latin typeface="+mn-ea"/>
              </a:rPr>
              <a:t>⑥</a:t>
            </a:r>
            <a:endParaRPr lang="en-US" altLang="ja-JP" sz="1200" dirty="0">
              <a:solidFill>
                <a:srgbClr val="FFC000"/>
              </a:solidFill>
              <a:latin typeface="+mn-ea"/>
            </a:endParaRPr>
          </a:p>
          <a:p>
            <a:r>
              <a:rPr lang="ja-JP" altLang="en-US" sz="1200" dirty="0">
                <a:solidFill>
                  <a:srgbClr val="FFC000"/>
                </a:solidFill>
                <a:latin typeface="+mn-ea"/>
              </a:rPr>
              <a:t>⑦</a:t>
            </a:r>
            <a:endParaRPr lang="en-US" altLang="ja-JP" sz="1200" dirty="0">
              <a:solidFill>
                <a:srgbClr val="FFC000"/>
              </a:solidFill>
              <a:latin typeface="+mn-ea"/>
            </a:endParaRPr>
          </a:p>
          <a:p>
            <a:r>
              <a:rPr lang="ja-JP" altLang="en-US" sz="1200" dirty="0">
                <a:solidFill>
                  <a:srgbClr val="FFC000"/>
                </a:solidFill>
                <a:latin typeface="+mn-ea"/>
              </a:rPr>
              <a:t>⑧</a:t>
            </a:r>
            <a:endParaRPr lang="en-US" altLang="ja-JP" sz="1200" dirty="0">
              <a:solidFill>
                <a:srgbClr val="FFC000"/>
              </a:solidFill>
              <a:latin typeface="+mn-ea"/>
            </a:endParaRPr>
          </a:p>
          <a:p>
            <a:r>
              <a:rPr lang="ja-JP" altLang="en-US" sz="1200" dirty="0">
                <a:solidFill>
                  <a:srgbClr val="FFC000"/>
                </a:solidFill>
                <a:latin typeface="+mn-ea"/>
              </a:rPr>
              <a:t>⑨</a:t>
            </a:r>
            <a:endParaRPr lang="en-US" altLang="ja-JP" sz="1200" dirty="0">
              <a:solidFill>
                <a:srgbClr val="FFC000"/>
              </a:solidFill>
              <a:latin typeface="+mn-ea"/>
            </a:endParaRPr>
          </a:p>
          <a:p>
            <a:r>
              <a:rPr lang="ja-JP" altLang="en-US" sz="1200" dirty="0">
                <a:solidFill>
                  <a:srgbClr val="FFC000"/>
                </a:solidFill>
                <a:latin typeface="+mn-ea"/>
              </a:rPr>
              <a:t>⑩行目</a:t>
            </a:r>
            <a:endParaRPr lang="en-US" altLang="ja-JP" sz="1200" dirty="0">
              <a:solidFill>
                <a:srgbClr val="FFC000"/>
              </a:solidFill>
              <a:latin typeface="+mn-ea"/>
            </a:endParaRPr>
          </a:p>
          <a:p>
            <a:r>
              <a:rPr lang="ja-JP" altLang="en-US" sz="1200" dirty="0">
                <a:solidFill>
                  <a:srgbClr val="FFC000"/>
                </a:solidFill>
                <a:latin typeface="+mn-ea"/>
              </a:rPr>
              <a:t>⑪</a:t>
            </a:r>
            <a:endParaRPr lang="en-US" altLang="ja-JP" sz="1200" dirty="0">
              <a:solidFill>
                <a:srgbClr val="FFC000"/>
              </a:solidFill>
              <a:latin typeface="+mn-ea"/>
            </a:endParaRPr>
          </a:p>
          <a:p>
            <a:r>
              <a:rPr lang="ja-JP" altLang="en-US" sz="1200" dirty="0">
                <a:solidFill>
                  <a:srgbClr val="FFC000"/>
                </a:solidFill>
                <a:latin typeface="+mn-ea"/>
              </a:rPr>
              <a:t>⑫</a:t>
            </a:r>
            <a:endParaRPr lang="en-US" altLang="ja-JP" sz="1200" dirty="0">
              <a:solidFill>
                <a:srgbClr val="FFC000"/>
              </a:solidFill>
              <a:latin typeface="+mn-ea"/>
            </a:endParaRPr>
          </a:p>
          <a:p>
            <a:r>
              <a:rPr lang="ja-JP" altLang="en-US" sz="1200" dirty="0">
                <a:solidFill>
                  <a:srgbClr val="FFC000"/>
                </a:solidFill>
                <a:latin typeface="+mn-ea"/>
              </a:rPr>
              <a:t>⑬</a:t>
            </a:r>
            <a:endParaRPr lang="en-US" altLang="ja-JP" sz="1200" dirty="0">
              <a:solidFill>
                <a:srgbClr val="FFC000"/>
              </a:solidFill>
              <a:latin typeface="+mn-ea"/>
            </a:endParaRPr>
          </a:p>
          <a:p>
            <a:r>
              <a:rPr lang="ja-JP" altLang="en-US" sz="1200" dirty="0">
                <a:solidFill>
                  <a:srgbClr val="FFC000"/>
                </a:solidFill>
                <a:latin typeface="+mn-ea"/>
              </a:rPr>
              <a:t>⑭</a:t>
            </a:r>
            <a:endParaRPr lang="en-US" altLang="ja-JP" sz="1200" dirty="0">
              <a:solidFill>
                <a:srgbClr val="FFC000"/>
              </a:solidFill>
              <a:latin typeface="+mn-ea"/>
            </a:endParaRPr>
          </a:p>
          <a:p>
            <a:r>
              <a:rPr lang="ja-JP" altLang="en-US" sz="1200" dirty="0">
                <a:solidFill>
                  <a:srgbClr val="FFC000"/>
                </a:solidFill>
                <a:latin typeface="+mn-ea"/>
              </a:rPr>
              <a:t>⑮</a:t>
            </a:r>
            <a:endParaRPr lang="en-US" altLang="ja-JP" sz="1200" dirty="0">
              <a:solidFill>
                <a:srgbClr val="FFC000"/>
              </a:solidFill>
              <a:latin typeface="+mn-ea"/>
            </a:endParaRPr>
          </a:p>
          <a:p>
            <a:r>
              <a:rPr lang="ja-JP" altLang="en-US" sz="1200" dirty="0">
                <a:solidFill>
                  <a:srgbClr val="FFC000"/>
                </a:solidFill>
                <a:latin typeface="+mn-ea"/>
              </a:rPr>
              <a:t>⑯</a:t>
            </a:r>
            <a:endParaRPr lang="en-US" altLang="ja-JP" sz="1200" dirty="0">
              <a:solidFill>
                <a:srgbClr val="FFC000"/>
              </a:solidFill>
              <a:latin typeface="+mn-ea"/>
            </a:endParaRPr>
          </a:p>
          <a:p>
            <a:r>
              <a:rPr lang="ja-JP" altLang="en-US" sz="1200" dirty="0">
                <a:solidFill>
                  <a:srgbClr val="FFC000"/>
                </a:solidFill>
                <a:latin typeface="+mn-ea"/>
              </a:rPr>
              <a:t>⑰</a:t>
            </a:r>
            <a:endParaRPr lang="en-US" altLang="ja-JP" sz="1200" dirty="0">
              <a:solidFill>
                <a:srgbClr val="FFC000"/>
              </a:solidFill>
              <a:latin typeface="+mn-ea"/>
            </a:endParaRPr>
          </a:p>
          <a:p>
            <a:r>
              <a:rPr lang="ja-JP" altLang="en-US" sz="1200" dirty="0">
                <a:solidFill>
                  <a:srgbClr val="FFC000"/>
                </a:solidFill>
                <a:latin typeface="+mn-ea"/>
              </a:rPr>
              <a:t>⑱</a:t>
            </a:r>
            <a:endParaRPr lang="en-US" altLang="ja-JP" sz="1200" dirty="0">
              <a:solidFill>
                <a:srgbClr val="FFC000"/>
              </a:solidFill>
              <a:latin typeface="+mn-ea"/>
            </a:endParaRPr>
          </a:p>
          <a:p>
            <a:r>
              <a:rPr lang="ja-JP" altLang="en-US" sz="1200" dirty="0">
                <a:solidFill>
                  <a:srgbClr val="FFC000"/>
                </a:solidFill>
                <a:latin typeface="+mn-ea"/>
              </a:rPr>
              <a:t>⑲</a:t>
            </a:r>
            <a:endParaRPr lang="en-US" altLang="ja-JP" sz="1200" dirty="0">
              <a:solidFill>
                <a:srgbClr val="FFC000"/>
              </a:solidFill>
              <a:latin typeface="+mn-ea"/>
            </a:endParaRPr>
          </a:p>
          <a:p>
            <a:r>
              <a:rPr lang="ja-JP" altLang="en-US" sz="1200" dirty="0">
                <a:solidFill>
                  <a:srgbClr val="FFC000"/>
                </a:solidFill>
                <a:latin typeface="+mn-ea"/>
              </a:rPr>
              <a:t>⑳行目</a:t>
            </a:r>
            <a:endParaRPr lang="en-US" altLang="ja-JP" sz="1200" dirty="0">
              <a:solidFill>
                <a:srgbClr val="FFC000"/>
              </a:solidFill>
              <a:latin typeface="+mn-ea"/>
            </a:endParaRPr>
          </a:p>
          <a:p>
            <a:r>
              <a:rPr lang="ja-JP" altLang="en-US" sz="1200" dirty="0">
                <a:solidFill>
                  <a:srgbClr val="FFC000"/>
                </a:solidFill>
                <a:latin typeface="+mn-ea"/>
              </a:rPr>
              <a:t>㉑</a:t>
            </a:r>
            <a:endParaRPr lang="en-US" altLang="ja-JP" sz="1200" dirty="0">
              <a:solidFill>
                <a:srgbClr val="FFC000"/>
              </a:solidFill>
              <a:latin typeface="+mn-ea"/>
            </a:endParaRPr>
          </a:p>
          <a:p>
            <a:r>
              <a:rPr lang="ja-JP" altLang="en-US" sz="1200" dirty="0">
                <a:solidFill>
                  <a:srgbClr val="FFC000"/>
                </a:solidFill>
                <a:latin typeface="+mn-ea"/>
              </a:rPr>
              <a:t>㉒</a:t>
            </a:r>
            <a:endParaRPr lang="en-US" altLang="ja-JP" sz="1200" dirty="0">
              <a:solidFill>
                <a:srgbClr val="FFC000"/>
              </a:solidFill>
              <a:latin typeface="+mn-ea"/>
            </a:endParaRPr>
          </a:p>
          <a:p>
            <a:r>
              <a:rPr lang="ja-JP" altLang="en-US" sz="1200" dirty="0">
                <a:solidFill>
                  <a:srgbClr val="FFC000"/>
                </a:solidFill>
                <a:latin typeface="+mn-ea"/>
              </a:rPr>
              <a:t>㉓</a:t>
            </a:r>
            <a:endParaRPr lang="en-US" altLang="ja-JP" sz="1200" dirty="0">
              <a:solidFill>
                <a:srgbClr val="FFC000"/>
              </a:solidFill>
              <a:latin typeface="+mn-ea"/>
            </a:endParaRPr>
          </a:p>
          <a:p>
            <a:r>
              <a:rPr lang="ja-JP" altLang="en-US" sz="1200" dirty="0">
                <a:solidFill>
                  <a:srgbClr val="FFC000"/>
                </a:solidFill>
                <a:latin typeface="+mn-ea"/>
              </a:rPr>
              <a:t>㉔</a:t>
            </a:r>
            <a:endParaRPr lang="en-US" altLang="ja-JP" sz="1200" dirty="0">
              <a:solidFill>
                <a:srgbClr val="FFC000"/>
              </a:solidFill>
              <a:latin typeface="+mn-ea"/>
            </a:endParaRPr>
          </a:p>
          <a:p>
            <a:r>
              <a:rPr lang="ja-JP" altLang="en-US" sz="1200" dirty="0">
                <a:solidFill>
                  <a:srgbClr val="FFC000"/>
                </a:solidFill>
                <a:latin typeface="+mn-ea"/>
              </a:rPr>
              <a:t>㉕行目</a:t>
            </a:r>
            <a:endParaRPr lang="en-US" altLang="ja-JP" sz="1200" dirty="0">
              <a:solidFill>
                <a:srgbClr val="FFC000"/>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
        <p:nvSpPr>
          <p:cNvPr id="17" name="正方形/長方形 16"/>
          <p:cNvSpPr/>
          <p:nvPr/>
        </p:nvSpPr>
        <p:spPr>
          <a:xfrm>
            <a:off x="53464" y="1368583"/>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所用経費</a:t>
            </a:r>
            <a:endParaRPr kumimoji="1" lang="ja-JP" altLang="en-US" b="1" dirty="0"/>
          </a:p>
        </p:txBody>
      </p:sp>
      <p:sp>
        <p:nvSpPr>
          <p:cNvPr id="18" name="正方形/長方形 17"/>
          <p:cNvSpPr/>
          <p:nvPr/>
        </p:nvSpPr>
        <p:spPr>
          <a:xfrm>
            <a:off x="1269853" y="1378108"/>
            <a:ext cx="8570769" cy="432000"/>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C000"/>
                </a:solidFill>
                <a:latin typeface="+mn-ea"/>
              </a:rPr>
              <a:t>１２，３４５</a:t>
            </a:r>
            <a:r>
              <a:rPr lang="ja-JP" altLang="en-US" sz="1400" dirty="0">
                <a:solidFill>
                  <a:schemeClr val="tx1"/>
                </a:solidFill>
                <a:latin typeface="+mn-ea"/>
              </a:rPr>
              <a:t>千円</a:t>
            </a:r>
            <a:r>
              <a:rPr lang="ja-JP" altLang="en-US" sz="800" dirty="0">
                <a:solidFill>
                  <a:srgbClr val="FFC000"/>
                </a:solidFill>
                <a:latin typeface="+mn-ea"/>
              </a:rPr>
              <a:t>（提案年度の所要経費のみ記載）</a:t>
            </a:r>
            <a:r>
              <a:rPr lang="ja-JP" altLang="en-US" sz="1000" dirty="0">
                <a:solidFill>
                  <a:srgbClr val="FFC000"/>
                </a:solidFill>
                <a:latin typeface="+mn-ea"/>
              </a:rPr>
              <a:t>（</a:t>
            </a:r>
            <a:r>
              <a:rPr lang="en-US" altLang="ja-JP" sz="1000" dirty="0">
                <a:solidFill>
                  <a:srgbClr val="FFC000"/>
                </a:solidFill>
                <a:latin typeface="+mn-ea"/>
              </a:rPr>
              <a:t>MS</a:t>
            </a:r>
            <a:r>
              <a:rPr lang="ja-JP" altLang="en-US" sz="1000" dirty="0">
                <a:solidFill>
                  <a:srgbClr val="FFC000"/>
                </a:solidFill>
                <a:latin typeface="+mn-ea"/>
              </a:rPr>
              <a:t>ｺﾞｼｯｸ </a:t>
            </a:r>
            <a:r>
              <a:rPr lang="en-US" altLang="ja-JP" sz="1000" dirty="0">
                <a:solidFill>
                  <a:srgbClr val="FFC000"/>
                </a:solidFill>
                <a:latin typeface="+mn-ea"/>
              </a:rPr>
              <a:t>or </a:t>
            </a:r>
            <a:r>
              <a:rPr lang="ja-JP" altLang="en-US" sz="1000" dirty="0">
                <a:solidFill>
                  <a:srgbClr val="FFC000"/>
                </a:solidFill>
                <a:latin typeface="+mn-ea"/>
              </a:rPr>
              <a:t>ﾒｲﾘｵ　１４ポイント</a:t>
            </a:r>
            <a:r>
              <a:rPr kumimoji="1" lang="ja-JP" altLang="en-US" sz="1000" dirty="0">
                <a:solidFill>
                  <a:srgbClr val="FFC000"/>
                </a:solidFill>
                <a:latin typeface="+mn-ea"/>
              </a:rPr>
              <a:t>）　</a:t>
            </a:r>
            <a:r>
              <a:rPr kumimoji="1" lang="en-US" altLang="ja-JP" sz="1000" dirty="0">
                <a:solidFill>
                  <a:srgbClr val="FFC000"/>
                </a:solidFill>
                <a:latin typeface="+mn-ea"/>
              </a:rPr>
              <a:t>※</a:t>
            </a:r>
            <a:r>
              <a:rPr kumimoji="1" lang="ja-JP" altLang="en-US" sz="1000" dirty="0">
                <a:solidFill>
                  <a:srgbClr val="FFC000"/>
                </a:solidFill>
                <a:latin typeface="+mn-ea"/>
              </a:rPr>
              <a:t>千円未満切捨て</a:t>
            </a:r>
            <a:endParaRPr kumimoji="1" lang="ja-JP" altLang="en-US" sz="1050" dirty="0">
              <a:solidFill>
                <a:srgbClr val="FFC000"/>
              </a:solidFill>
              <a:latin typeface="+mn-ea"/>
            </a:endParaRPr>
          </a:p>
        </p:txBody>
      </p:sp>
      <p:cxnSp>
        <p:nvCxnSpPr>
          <p:cNvPr id="9" name="直線矢印コネクタ 8"/>
          <p:cNvCxnSpPr>
            <a:stCxn id="34" idx="2"/>
          </p:cNvCxnSpPr>
          <p:nvPr/>
        </p:nvCxnSpPr>
        <p:spPr>
          <a:xfrm flipH="1">
            <a:off x="7609520" y="-304458"/>
            <a:ext cx="1162090" cy="270864"/>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8337376" y="11229"/>
            <a:ext cx="1609464" cy="307777"/>
          </a:xfrm>
          <a:prstGeom prst="rect">
            <a:avLst/>
          </a:prstGeom>
          <a:noFill/>
        </p:spPr>
        <p:txBody>
          <a:bodyPr wrap="square" rtlCol="0">
            <a:spAutoFit/>
          </a:bodyPr>
          <a:lstStyle/>
          <a:p>
            <a:pPr algn="ctr"/>
            <a:r>
              <a:rPr lang="en-US" altLang="ja-JP" sz="1400" b="1" dirty="0">
                <a:solidFill>
                  <a:schemeClr val="bg1"/>
                </a:solidFill>
              </a:rPr>
              <a:t>【</a:t>
            </a:r>
            <a:r>
              <a:rPr kumimoji="1" lang="ja-JP" altLang="en-US" sz="1400" b="1" dirty="0">
                <a:solidFill>
                  <a:schemeClr val="bg1"/>
                </a:solidFill>
              </a:rPr>
              <a:t>様式１－２</a:t>
            </a:r>
            <a:r>
              <a:rPr kumimoji="1" lang="en-US" altLang="ja-JP" sz="1400" b="1" dirty="0">
                <a:solidFill>
                  <a:schemeClr val="bg1"/>
                </a:solidFill>
              </a:rPr>
              <a:t>】</a:t>
            </a:r>
            <a:endParaRPr kumimoji="1" lang="ja-JP" altLang="en-US" sz="1400" b="1" dirty="0">
              <a:solidFill>
                <a:schemeClr val="bg1"/>
              </a:solidFill>
            </a:endParaRPr>
          </a:p>
        </p:txBody>
      </p:sp>
      <p:sp>
        <p:nvSpPr>
          <p:cNvPr id="25" name="テキスト ボックス 24"/>
          <p:cNvSpPr txBox="1"/>
          <p:nvPr/>
        </p:nvSpPr>
        <p:spPr>
          <a:xfrm>
            <a:off x="-136112" y="-6132"/>
            <a:ext cx="8761520"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令和○年度「専修学校における先端技術利活用実証研究」企画提案書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a:t>
            </a:fld>
            <a:r>
              <a:rPr lang="en-US" altLang="ja-JP" sz="1100" spc="-120" dirty="0">
                <a:solidFill>
                  <a:schemeClr val="bg1"/>
                </a:solidFill>
                <a:latin typeface="+mj-ea"/>
                <a:ea typeface="+mj-ea"/>
              </a:rPr>
              <a:t>/16)</a:t>
            </a:r>
            <a:endParaRPr kumimoji="1" lang="ja-JP" altLang="en-US" sz="1100" spc="-120" dirty="0">
              <a:solidFill>
                <a:schemeClr val="bg1"/>
              </a:solidFill>
              <a:latin typeface="+mj-ea"/>
              <a:ea typeface="+mj-ea"/>
            </a:endParaRPr>
          </a:p>
        </p:txBody>
      </p:sp>
      <p:sp>
        <p:nvSpPr>
          <p:cNvPr id="34" name="角丸四角形 6"/>
          <p:cNvSpPr/>
          <p:nvPr/>
        </p:nvSpPr>
        <p:spPr>
          <a:xfrm>
            <a:off x="6829580" y="-749979"/>
            <a:ext cx="3884060" cy="445521"/>
          </a:xfrm>
          <a:prstGeom prst="roundRect">
            <a:avLst/>
          </a:prstGeom>
          <a:solidFill>
            <a:schemeClr val="bg1"/>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a:solidFill>
                  <a:srgbClr val="FFC000"/>
                </a:solidFill>
              </a:rPr>
              <a:t>※</a:t>
            </a:r>
            <a:r>
              <a:rPr lang="ja-JP" altLang="en-US" sz="900" dirty="0">
                <a:solidFill>
                  <a:srgbClr val="FFC000"/>
                </a:solidFill>
              </a:rPr>
              <a:t>「当該ページ／全体ページ数」を記載すること（以下同じ）</a:t>
            </a:r>
            <a:endParaRPr lang="en-US" altLang="ja-JP" sz="900" dirty="0">
              <a:solidFill>
                <a:srgbClr val="FFC000"/>
              </a:solidFill>
            </a:endParaRPr>
          </a:p>
          <a:p>
            <a:r>
              <a:rPr lang="ja-JP" altLang="en-US" sz="900" dirty="0">
                <a:solidFill>
                  <a:srgbClr val="FFC000"/>
                </a:solidFill>
              </a:rPr>
              <a:t>　（当該ページ数は自動的に入力されます。</a:t>
            </a:r>
            <a:endParaRPr lang="en-US" altLang="ja-JP" sz="900" dirty="0">
              <a:solidFill>
                <a:srgbClr val="FFC000"/>
              </a:solidFill>
            </a:endParaRPr>
          </a:p>
          <a:p>
            <a:r>
              <a:rPr lang="ja-JP" altLang="en-US" sz="900" dirty="0">
                <a:solidFill>
                  <a:srgbClr val="FFC000"/>
                </a:solidFill>
              </a:rPr>
              <a:t>　全体ページは置換機能で変換すれば一括で変更できます）</a:t>
            </a:r>
          </a:p>
        </p:txBody>
      </p:sp>
      <p:sp>
        <p:nvSpPr>
          <p:cNvPr id="19" name="角丸四角形 22">
            <a:extLst>
              <a:ext uri="{FF2B5EF4-FFF2-40B4-BE49-F238E27FC236}">
                <a16:creationId xmlns:a16="http://schemas.microsoft.com/office/drawing/2014/main" id="{3432EA8E-9484-4A23-891E-7713B5064180}"/>
              </a:ext>
            </a:extLst>
          </p:cNvPr>
          <p:cNvSpPr/>
          <p:nvPr/>
        </p:nvSpPr>
        <p:spPr>
          <a:xfrm>
            <a:off x="5048566" y="1890637"/>
            <a:ext cx="1950000" cy="260184"/>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事業実施体制</a:t>
            </a:r>
          </a:p>
        </p:txBody>
      </p:sp>
      <p:sp>
        <p:nvSpPr>
          <p:cNvPr id="20" name="正方形/長方形 19">
            <a:extLst>
              <a:ext uri="{FF2B5EF4-FFF2-40B4-BE49-F238E27FC236}">
                <a16:creationId xmlns:a16="http://schemas.microsoft.com/office/drawing/2014/main" id="{A28CD051-E17E-45B0-AC27-6C24F423FAF6}"/>
              </a:ext>
            </a:extLst>
          </p:cNvPr>
          <p:cNvSpPr/>
          <p:nvPr/>
        </p:nvSpPr>
        <p:spPr>
          <a:xfrm>
            <a:off x="5121683" y="2202006"/>
            <a:ext cx="4681113" cy="4606363"/>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200" dirty="0">
              <a:solidFill>
                <a:srgbClr val="FFC000"/>
              </a:solidFill>
              <a:latin typeface="+mn-ea"/>
            </a:endParaRPr>
          </a:p>
          <a:p>
            <a:r>
              <a:rPr lang="ja-JP" altLang="en-US" sz="1200" dirty="0">
                <a:solidFill>
                  <a:srgbClr val="FFC000"/>
                </a:solidFill>
                <a:latin typeface="+mn-ea"/>
              </a:rPr>
              <a:t>▼様式自由</a:t>
            </a:r>
          </a:p>
          <a:p>
            <a:endParaRPr lang="ja-JP" altLang="en-US" sz="1200" dirty="0">
              <a:solidFill>
                <a:srgbClr val="FFC000"/>
              </a:solidFill>
              <a:latin typeface="+mn-ea"/>
            </a:endParaRPr>
          </a:p>
          <a:p>
            <a:r>
              <a:rPr lang="ja-JP" altLang="en-US" sz="1200" dirty="0">
                <a:solidFill>
                  <a:srgbClr val="FFC000"/>
                </a:solidFill>
                <a:latin typeface="+mn-ea"/>
              </a:rPr>
              <a:t>▼事業を推進するために構築する体制を記載すること</a:t>
            </a:r>
            <a:r>
              <a:rPr lang="en-US" altLang="ja-JP" sz="1200" dirty="0">
                <a:solidFill>
                  <a:srgbClr val="FFC000"/>
                </a:solidFill>
                <a:latin typeface="+mn-ea"/>
              </a:rPr>
              <a:t>｡</a:t>
            </a:r>
          </a:p>
          <a:p>
            <a:endParaRPr lang="en-US" altLang="ja-JP" sz="1200" dirty="0">
              <a:solidFill>
                <a:srgbClr val="FFC000"/>
              </a:solidFill>
              <a:latin typeface="+mn-ea"/>
            </a:endParaRPr>
          </a:p>
          <a:p>
            <a:pPr marL="85725" indent="-8572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 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p>
          <a:p>
            <a:endParaRPr lang="en-US" altLang="ja-JP" sz="1200" dirty="0">
              <a:solidFill>
                <a:schemeClr val="tx1"/>
              </a:solidFill>
              <a:latin typeface="+mn-ea"/>
            </a:endParaRPr>
          </a:p>
        </p:txBody>
      </p:sp>
    </p:spTree>
    <p:extLst>
      <p:ext uri="{BB962C8B-B14F-4D97-AF65-F5344CB8AC3E}">
        <p14:creationId xmlns:p14="http://schemas.microsoft.com/office/powerpoint/2010/main" val="39550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00472" y="435088"/>
            <a:ext cx="4259942" cy="29919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事業実施によって達成する成果及び測定指標</a:t>
            </a:r>
          </a:p>
        </p:txBody>
      </p:sp>
      <p:graphicFrame>
        <p:nvGraphicFramePr>
          <p:cNvPr id="7" name="表 6"/>
          <p:cNvGraphicFramePr>
            <a:graphicFrameLocks noGrp="1"/>
          </p:cNvGraphicFramePr>
          <p:nvPr>
            <p:extLst>
              <p:ext uri="{D42A27DB-BD31-4B8C-83A1-F6EECF244321}">
                <p14:modId xmlns:p14="http://schemas.microsoft.com/office/powerpoint/2010/main" val="1057873063"/>
              </p:ext>
            </p:extLst>
          </p:nvPr>
        </p:nvGraphicFramePr>
        <p:xfrm>
          <a:off x="232386" y="823008"/>
          <a:ext cx="9545150" cy="5850030"/>
        </p:xfrm>
        <a:graphic>
          <a:graphicData uri="http://schemas.openxmlformats.org/drawingml/2006/table">
            <a:tbl>
              <a:tblPr firstRow="1" bandRow="1">
                <a:tableStyleId>{5C22544A-7EE6-4342-B048-85BDC9FD1C3A}</a:tableStyleId>
              </a:tblPr>
              <a:tblGrid>
                <a:gridCol w="503870">
                  <a:extLst>
                    <a:ext uri="{9D8B030D-6E8A-4147-A177-3AD203B41FA5}">
                      <a16:colId xmlns:a16="http://schemas.microsoft.com/office/drawing/2014/main" val="2817016327"/>
                    </a:ext>
                  </a:extLst>
                </a:gridCol>
                <a:gridCol w="3164296">
                  <a:extLst>
                    <a:ext uri="{9D8B030D-6E8A-4147-A177-3AD203B41FA5}">
                      <a16:colId xmlns:a16="http://schemas.microsoft.com/office/drawing/2014/main" val="1108686720"/>
                    </a:ext>
                  </a:extLst>
                </a:gridCol>
                <a:gridCol w="580443">
                  <a:extLst>
                    <a:ext uri="{9D8B030D-6E8A-4147-A177-3AD203B41FA5}">
                      <a16:colId xmlns:a16="http://schemas.microsoft.com/office/drawing/2014/main" val="1811059284"/>
                    </a:ext>
                  </a:extLst>
                </a:gridCol>
                <a:gridCol w="798109">
                  <a:extLst>
                    <a:ext uri="{9D8B030D-6E8A-4147-A177-3AD203B41FA5}">
                      <a16:colId xmlns:a16="http://schemas.microsoft.com/office/drawing/2014/main" val="304518259"/>
                    </a:ext>
                  </a:extLst>
                </a:gridCol>
                <a:gridCol w="725554">
                  <a:extLst>
                    <a:ext uri="{9D8B030D-6E8A-4147-A177-3AD203B41FA5}">
                      <a16:colId xmlns:a16="http://schemas.microsoft.com/office/drawing/2014/main" val="1696990943"/>
                    </a:ext>
                  </a:extLst>
                </a:gridCol>
                <a:gridCol w="725554">
                  <a:extLst>
                    <a:ext uri="{9D8B030D-6E8A-4147-A177-3AD203B41FA5}">
                      <a16:colId xmlns:a16="http://schemas.microsoft.com/office/drawing/2014/main" val="290733809"/>
                    </a:ext>
                  </a:extLst>
                </a:gridCol>
                <a:gridCol w="3047324">
                  <a:extLst>
                    <a:ext uri="{9D8B030D-6E8A-4147-A177-3AD203B41FA5}">
                      <a16:colId xmlns:a16="http://schemas.microsoft.com/office/drawing/2014/main" val="2487217783"/>
                    </a:ext>
                  </a:extLst>
                </a:gridCol>
              </a:tblGrid>
              <a:tr h="345134">
                <a:tc rowSpan="2">
                  <a:txBody>
                    <a:bodyPr/>
                    <a:lstStyle/>
                    <a:p>
                      <a:pPr algn="ctr"/>
                      <a:r>
                        <a:rPr kumimoji="1" lang="ja-JP" altLang="en-US" sz="1400" dirty="0"/>
                        <a:t>番号</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rowSpan="2">
                  <a:txBody>
                    <a:bodyPr/>
                    <a:lstStyle/>
                    <a:p>
                      <a:pPr algn="ctr"/>
                      <a:r>
                        <a:rPr kumimoji="1" lang="en-US" altLang="ja-JP" sz="1400" dirty="0"/>
                        <a:t>KPI</a:t>
                      </a:r>
                      <a:r>
                        <a:rPr kumimoji="1" lang="ja-JP" altLang="en-US" sz="1400" dirty="0"/>
                        <a:t>（評価指標）</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rowSpan="2">
                  <a:txBody>
                    <a:bodyPr/>
                    <a:lstStyle/>
                    <a:p>
                      <a:pPr algn="ctr"/>
                      <a:r>
                        <a:rPr kumimoji="1" lang="ja-JP" altLang="en-US" sz="1400" dirty="0"/>
                        <a:t>単位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gridSpan="3">
                  <a:txBody>
                    <a:bodyPr/>
                    <a:lstStyle/>
                    <a:p>
                      <a:pPr algn="ctr"/>
                      <a:r>
                        <a:rPr kumimoji="1" lang="ja-JP" altLang="en-US" sz="1400" dirty="0"/>
                        <a:t>目標値</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hMerge="1">
                  <a:txBody>
                    <a:bodyPr/>
                    <a:lstStyle/>
                    <a:p>
                      <a:pPr algn="ctr"/>
                      <a:endParaRPr kumimoji="1" lang="ja-JP" alt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hMerge="1">
                  <a:txBody>
                    <a:bodyPr/>
                    <a:lstStyle/>
                    <a:p>
                      <a:pPr algn="ctr"/>
                      <a:endParaRPr kumimoji="1" lang="en-US" altLang="ja-JP" sz="1400" dirty="0"/>
                    </a:p>
                  </a:txBody>
                  <a:tcPr anchor="ctr">
                    <a:lnL w="12700" cap="flat" cmpd="sng" algn="ctr">
                      <a:solidFill>
                        <a:schemeClr val="bg1"/>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rowSpan="2">
                  <a:txBody>
                    <a:bodyPr/>
                    <a:lstStyle/>
                    <a:p>
                      <a:pPr algn="ctr"/>
                      <a:r>
                        <a:rPr kumimoji="1" lang="ja-JP" altLang="en-US" sz="1400" dirty="0"/>
                        <a:t>当該</a:t>
                      </a:r>
                      <a:r>
                        <a:rPr kumimoji="1" lang="en-US" altLang="ja-JP" sz="1400" dirty="0"/>
                        <a:t>KPI</a:t>
                      </a:r>
                      <a:r>
                        <a:rPr kumimoji="1" lang="ja-JP" altLang="en-US" sz="1400" dirty="0"/>
                        <a:t>の測定方法</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519476">
                <a:tc vMerge="1">
                  <a:txBody>
                    <a:bodyPr/>
                    <a:lstStyle/>
                    <a:p>
                      <a:endParaRPr kumimoji="1" lang="ja-JP" altLang="en-US"/>
                    </a:p>
                  </a:txBody>
                  <a:tcPr/>
                </a:tc>
                <a:tc vMerge="1">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vMerge="1">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vMerge="1">
                  <a:txBody>
                    <a:bodyPr/>
                    <a:lstStyle/>
                    <a:p>
                      <a:pPr algn="ctr"/>
                      <a:endParaRPr kumimoji="1" lang="en-US" altLang="ja-JP" sz="1400" b="1" dirty="0">
                        <a:solidFill>
                          <a:schemeClr val="bg1"/>
                        </a:solidFill>
                        <a:latin typeface="+mn-ea"/>
                        <a:ea typeface="+mn-ea"/>
                      </a:endParaRP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1047839248"/>
                  </a:ext>
                </a:extLst>
              </a:tr>
              <a:tr h="759992">
                <a:tc>
                  <a:txBody>
                    <a:bodyPr/>
                    <a:lstStyle/>
                    <a:p>
                      <a:pPr algn="ctr"/>
                      <a:r>
                        <a:rPr kumimoji="1" lang="ja-JP" altLang="en-US" sz="1400" dirty="0"/>
                        <a:t>１</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1056357">
                <a:tc>
                  <a:txBody>
                    <a:bodyPr/>
                    <a:lstStyle/>
                    <a:p>
                      <a:pPr algn="ctr"/>
                      <a:r>
                        <a:rPr kumimoji="1" lang="ja-JP" altLang="en-US" sz="1400" dirty="0"/>
                        <a:t>２</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1056357">
                <a:tc>
                  <a:txBody>
                    <a:bodyPr/>
                    <a:lstStyle/>
                    <a:p>
                      <a:pPr algn="ctr"/>
                      <a:r>
                        <a:rPr kumimoji="1" lang="ja-JP" altLang="en-US" sz="1400" dirty="0"/>
                        <a:t>３</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1056357">
                <a:tc>
                  <a:txBody>
                    <a:bodyPr/>
                    <a:lstStyle/>
                    <a:p>
                      <a:pPr algn="ctr"/>
                      <a:r>
                        <a:rPr kumimoji="1" lang="ja-JP" altLang="en-US" sz="1400" dirty="0"/>
                        <a:t>４</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r h="1056357">
                <a:tc>
                  <a:txBody>
                    <a:bodyPr/>
                    <a:lstStyle/>
                    <a:p>
                      <a:pPr algn="ctr"/>
                      <a:r>
                        <a:rPr kumimoji="1" lang="en-US" altLang="ja-JP" sz="1400" dirty="0"/>
                        <a:t>5</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863469371"/>
                  </a:ext>
                </a:extLst>
              </a:tr>
            </a:tbl>
          </a:graphicData>
        </a:graphic>
      </p:graphicFrame>
      <p:sp>
        <p:nvSpPr>
          <p:cNvPr id="16" name="テキスト ボックス 15"/>
          <p:cNvSpPr txBox="1"/>
          <p:nvPr/>
        </p:nvSpPr>
        <p:spPr>
          <a:xfrm>
            <a:off x="2144688" y="2060848"/>
            <a:ext cx="6264696" cy="2862322"/>
          </a:xfrm>
          <a:prstGeom prst="rect">
            <a:avLst/>
          </a:prstGeom>
          <a:solidFill>
            <a:schemeClr val="bg1"/>
          </a:solidFill>
          <a:ln>
            <a:solidFill>
              <a:srgbClr val="62AB37"/>
            </a:solidFill>
            <a:prstDash val="sys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▼「生徒の○○に関する習熟度を○年（事業開始前）に比べて○％向上する。」など、ＫＰＩ（</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Key Performance Indicator</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）を定め、右の記載欄に具体的な目標値等を示すこと。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rPr>
              <a:t>▼活動に関する指標（例：○○を△個開発するといった、どれだけ活動するかに関する指標）だけでなく、本事業によって得られる成果に関する指標及び目標も記載すること。</a:t>
            </a:r>
            <a:endParaRPr kumimoji="1" lang="en-US" altLang="ja-JP" sz="1200" b="0" i="0" u="none" strike="noStrike" kern="1200" cap="none" spc="0" normalizeH="0" baseline="0" noProof="0" dirty="0">
              <a:ln>
                <a:noFill/>
              </a:ln>
              <a:solidFill>
                <a:srgbClr val="FF0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KPI</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の記載欄が足りなければ、適宜追加して記載すること。</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grpSp>
        <p:nvGrpSpPr>
          <p:cNvPr id="10" name="グループ化 9">
            <a:extLst>
              <a:ext uri="{FF2B5EF4-FFF2-40B4-BE49-F238E27FC236}">
                <a16:creationId xmlns:a16="http://schemas.microsoft.com/office/drawing/2014/main" id="{6B515291-1BC2-4BB4-B300-F05F58832378}"/>
              </a:ext>
            </a:extLst>
          </p:cNvPr>
          <p:cNvGrpSpPr/>
          <p:nvPr/>
        </p:nvGrpSpPr>
        <p:grpSpPr>
          <a:xfrm>
            <a:off x="-54040" y="-6132"/>
            <a:ext cx="9960040" cy="307777"/>
            <a:chOff x="-54040" y="-6132"/>
            <a:chExt cx="9960040" cy="307777"/>
          </a:xfrm>
        </p:grpSpPr>
        <p:sp>
          <p:nvSpPr>
            <p:cNvPr id="11" name="正方形/長方形 10">
              <a:extLst>
                <a:ext uri="{FF2B5EF4-FFF2-40B4-BE49-F238E27FC236}">
                  <a16:creationId xmlns:a16="http://schemas.microsoft.com/office/drawing/2014/main" id="{89EC17A9-2454-4BCB-99EE-D662AF4B90F4}"/>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2" name="テキスト ボックス 11">
              <a:extLst>
                <a:ext uri="{FF2B5EF4-FFF2-40B4-BE49-F238E27FC236}">
                  <a16:creationId xmlns:a16="http://schemas.microsoft.com/office/drawing/2014/main" id="{492FC9A9-1DC4-466F-8314-21B2FF60F85E}"/>
                </a:ext>
              </a:extLst>
            </p:cNvPr>
            <p:cNvSpPr txBox="1"/>
            <p:nvPr/>
          </p:nvSpPr>
          <p:spPr>
            <a:xfrm>
              <a:off x="-54040" y="-6132"/>
              <a:ext cx="996004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zh-TW" altLang="en-US" sz="1200" spc="-160" dirty="0">
                  <a:solidFill>
                    <a:schemeClr val="bg1"/>
                  </a:solidFill>
                  <a:latin typeface="+mj-ea"/>
                  <a:ea typeface="+mj-ea"/>
                </a:rPr>
                <a:t>分野横断連絡調整会議</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/16)</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pSp>
    </p:spTree>
    <p:extLst>
      <p:ext uri="{BB962C8B-B14F-4D97-AF65-F5344CB8AC3E}">
        <p14:creationId xmlns:p14="http://schemas.microsoft.com/office/powerpoint/2010/main" val="1832276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159510" y="391548"/>
            <a:ext cx="4546018"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企業等への成果の周知及び普及等に関する手法の提案</a:t>
            </a:r>
          </a:p>
        </p:txBody>
      </p:sp>
      <p:sp>
        <p:nvSpPr>
          <p:cNvPr id="9" name="角丸四角形 14">
            <a:extLst>
              <a:ext uri="{FF2B5EF4-FFF2-40B4-BE49-F238E27FC236}">
                <a16:creationId xmlns:a16="http://schemas.microsoft.com/office/drawing/2014/main" id="{CD9CE70A-F7CE-47D2-AF42-CD4917D54926}"/>
              </a:ext>
            </a:extLst>
          </p:cNvPr>
          <p:cNvSpPr/>
          <p:nvPr/>
        </p:nvSpPr>
        <p:spPr>
          <a:xfrm>
            <a:off x="114426" y="394068"/>
            <a:ext cx="3974477" cy="28548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提案者の専修学校関係委託事業にかかる実績</a:t>
            </a:r>
            <a:r>
              <a:rPr kumimoji="1" lang="en-US" altLang="ja-JP" sz="1400" b="1" i="0" u="none" strike="noStrike" kern="1200" cap="none" spc="0" normalizeH="0" baseline="0" noProof="0" dirty="0">
                <a:ln>
                  <a:noFill/>
                </a:ln>
                <a:solidFill>
                  <a:prstClr val="white"/>
                </a:solidFill>
                <a:effectLst/>
                <a:uLnTx/>
                <a:uFillTx/>
                <a:latin typeface="Segoe UI"/>
                <a:ea typeface="メイリオ"/>
                <a:cs typeface="+mn-cs"/>
              </a:rPr>
              <a:t>※</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0" name="正方形/長方形 9">
            <a:extLst>
              <a:ext uri="{FF2B5EF4-FFF2-40B4-BE49-F238E27FC236}">
                <a16:creationId xmlns:a16="http://schemas.microsoft.com/office/drawing/2014/main" id="{26A3FABC-3DEE-4553-8509-8BE67925751E}"/>
              </a:ext>
            </a:extLst>
          </p:cNvPr>
          <p:cNvSpPr/>
          <p:nvPr/>
        </p:nvSpPr>
        <p:spPr>
          <a:xfrm>
            <a:off x="103204" y="752729"/>
            <a:ext cx="4875000" cy="6067171"/>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過去５年程度までの期間における実績を記載すること。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これまでに申請者が受託した文部科学省の専修学校関係委託事業について、事業名及び当該事業の成果の申請時点までの実績等（受託事業の成果の活用状況、カリキュラムやプログラムについては他の専修学校等への普及・活用状況）を簡潔に記載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　その際、代表的な取組についてはその成果報告書を提出すること。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　なお、提出方法は、受託事業の成果報告書を掲載しているウェブサイトがある場合は、その</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URL</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を記載することとし、ウェブサイトで公開していない場合には、成果報告書の写（</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PDF</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データ）を本企画提案書の別紙として添付すること。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▼複数の受託実績がある場合は、網羅的にすべてを記載する必要はなく、今回の提案内容と関連が深い取組の実績等について記載すること。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文部科学省の専修学校関係委託事業の受託実績がない場合、文部科学省の他の委託事業及び他省庁の委託事業等のうち、今回の提案内容と関連の深い取組の実績について記載するとともに成果報告書を本企画提案書の別紙として添付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　なお、提出方法は文部科学省の専修学校関係委託事業に関する実績の提出方法に準ずること。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１１ポイント以上とすること。記載すべき事項が多く、枠に入り切らない場合のみ文字のポイントを調整しても構わないが、極端に小さくならないよう注意すること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5" name="正方形/長方形 14">
            <a:extLst>
              <a:ext uri="{FF2B5EF4-FFF2-40B4-BE49-F238E27FC236}">
                <a16:creationId xmlns:a16="http://schemas.microsoft.com/office/drawing/2014/main" id="{1AD31EAA-5D81-465C-91ED-1F5EE1F8B8B4}"/>
              </a:ext>
            </a:extLst>
          </p:cNvPr>
          <p:cNvSpPr/>
          <p:nvPr/>
        </p:nvSpPr>
        <p:spPr>
          <a:xfrm>
            <a:off x="5159510" y="752729"/>
            <a:ext cx="4681113" cy="6067171"/>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▼即戦力となる専門人材を育成するという観点、最先端の技術の教育効果をフィードバックしていくという観点から、企業等への成果の普及方策について簡潔に記載すること。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１１ポイント以上とすること。記載すべき事項が多く、枠に入り切らない場合のみ文字のポイントを調整しても構わないが、極端に小さくならないよう注意すること。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grpSp>
        <p:nvGrpSpPr>
          <p:cNvPr id="14" name="グループ化 13">
            <a:extLst>
              <a:ext uri="{FF2B5EF4-FFF2-40B4-BE49-F238E27FC236}">
                <a16:creationId xmlns:a16="http://schemas.microsoft.com/office/drawing/2014/main" id="{C8462432-61F2-4111-A160-8F0AED2ED3DE}"/>
              </a:ext>
            </a:extLst>
          </p:cNvPr>
          <p:cNvGrpSpPr/>
          <p:nvPr/>
        </p:nvGrpSpPr>
        <p:grpSpPr>
          <a:xfrm>
            <a:off x="-54040" y="-6132"/>
            <a:ext cx="9960040" cy="307777"/>
            <a:chOff x="-54040" y="-6132"/>
            <a:chExt cx="9960040" cy="307777"/>
          </a:xfrm>
        </p:grpSpPr>
        <p:sp>
          <p:nvSpPr>
            <p:cNvPr id="16" name="正方形/長方形 15">
              <a:extLst>
                <a:ext uri="{FF2B5EF4-FFF2-40B4-BE49-F238E27FC236}">
                  <a16:creationId xmlns:a16="http://schemas.microsoft.com/office/drawing/2014/main" id="{B1399B87-C381-45E5-B82D-9F2FC18B7B8C}"/>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7" name="テキスト ボックス 16">
              <a:extLst>
                <a:ext uri="{FF2B5EF4-FFF2-40B4-BE49-F238E27FC236}">
                  <a16:creationId xmlns:a16="http://schemas.microsoft.com/office/drawing/2014/main" id="{EB58C88E-293E-40EA-A83C-D3EC8AF95CF3}"/>
                </a:ext>
              </a:extLst>
            </p:cNvPr>
            <p:cNvSpPr txBox="1"/>
            <p:nvPr/>
          </p:nvSpPr>
          <p:spPr>
            <a:xfrm>
              <a:off x="-54040" y="-6132"/>
              <a:ext cx="996004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zh-TW" altLang="en-US" sz="1200" spc="-160" dirty="0">
                  <a:solidFill>
                    <a:schemeClr val="bg1"/>
                  </a:solidFill>
                  <a:latin typeface="+mj-ea"/>
                  <a:ea typeface="+mj-ea"/>
                </a:rPr>
                <a:t>分野横断連絡調整会議</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/16)</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pSp>
    </p:spTree>
    <p:extLst>
      <p:ext uri="{BB962C8B-B14F-4D97-AF65-F5344CB8AC3E}">
        <p14:creationId xmlns:p14="http://schemas.microsoft.com/office/powerpoint/2010/main" val="2230752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3FA34D"/>
                </a:solidFill>
              </a:rPr>
              <a:t>◆人件費</a:t>
            </a:r>
            <a:endParaRPr kumimoji="1" lang="en-US" altLang="ja-JP" sz="800" u="sng" dirty="0">
              <a:solidFill>
                <a:srgbClr val="3FA34D"/>
              </a:solidFill>
            </a:endParaRPr>
          </a:p>
          <a:p>
            <a:r>
              <a:rPr kumimoji="1" lang="ja-JP" altLang="en-US" sz="800" dirty="0">
                <a:solidFill>
                  <a:srgbClr val="FFC000"/>
                </a:solidFill>
              </a:rPr>
              <a:t>・事業専任職員賃金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・ｺｰﾃﾞｨﾈｰﾀｰ賃金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・人件費附帯経費　　　〇〇千円</a:t>
            </a:r>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合計〇〇〇円</a:t>
            </a:r>
            <a:endParaRPr kumimoji="1" lang="en-US" altLang="ja-JP" sz="800" dirty="0">
              <a:solidFill>
                <a:srgbClr val="FFC000"/>
              </a:solidFill>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◆借損料</a:t>
            </a:r>
            <a:endParaRPr lang="en-US" altLang="ja-JP" sz="800" u="sng" dirty="0">
              <a:solidFill>
                <a:srgbClr val="92D050"/>
              </a:solidFill>
            </a:endParaRPr>
          </a:p>
          <a:p>
            <a:r>
              <a:rPr lang="ja-JP" altLang="en-US" sz="800" dirty="0">
                <a:solidFill>
                  <a:srgbClr val="FFC000"/>
                </a:solidFill>
              </a:rPr>
              <a:t>・企画推進委員会会議室借料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pPr marL="88900" indent="-88900"/>
            <a:r>
              <a:rPr lang="ja-JP" altLang="en-US" sz="800" dirty="0">
                <a:solidFill>
                  <a:srgbClr val="FFC000"/>
                </a:solidFill>
              </a:rPr>
              <a:t>・ﾌﾟﾛｸﾞﾗﾑ開発分科会会議室借料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・実証機材借料</a:t>
            </a:r>
            <a:endParaRPr lang="en-US" altLang="ja-JP" sz="800" dirty="0">
              <a:solidFill>
                <a:srgbClr val="FFC000"/>
              </a:solidFill>
            </a:endParaRPr>
          </a:p>
          <a:p>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◆通信運搬費</a:t>
            </a:r>
            <a:endParaRPr lang="en-US" altLang="ja-JP" sz="800" u="sng" dirty="0">
              <a:solidFill>
                <a:srgbClr val="92D050"/>
              </a:solidFill>
            </a:endParaRPr>
          </a:p>
          <a:p>
            <a:pPr lvl="0"/>
            <a:r>
              <a:rPr lang="ja-JP" altLang="en-US" sz="800" dirty="0">
                <a:solidFill>
                  <a:srgbClr val="FFC000"/>
                </a:solidFill>
              </a:rPr>
              <a:t>・報告書郵送費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・実証講座案内郵送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endParaRPr lang="en-US" altLang="ja-JP" sz="800" dirty="0">
              <a:solidFill>
                <a:srgbClr val="FFC000"/>
              </a:solidFill>
            </a:endParaRPr>
          </a:p>
          <a:p>
            <a:pPr lvl="0"/>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r>
              <a:rPr lang="ja-JP" altLang="en-US" sz="800" dirty="0">
                <a:solidFill>
                  <a:srgbClr val="FFC000"/>
                </a:solidFill>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◆諸謝金</a:t>
            </a:r>
            <a:endParaRPr lang="en-US" altLang="ja-JP" sz="800" u="sng" dirty="0">
              <a:solidFill>
                <a:srgbClr val="92D050"/>
              </a:solidFill>
            </a:endParaRPr>
          </a:p>
          <a:p>
            <a:r>
              <a:rPr lang="ja-JP" altLang="en-US" sz="800" dirty="0">
                <a:solidFill>
                  <a:srgbClr val="FFC000"/>
                </a:solidFill>
              </a:rPr>
              <a:t>・企画推進委員会謝金</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◆消耗品費</a:t>
            </a:r>
            <a:endParaRPr kumimoji="1" lang="en-US" altLang="ja-JP" sz="800" u="sng" dirty="0">
              <a:solidFill>
                <a:srgbClr val="92D050"/>
              </a:solidFill>
            </a:endParaRPr>
          </a:p>
          <a:p>
            <a:r>
              <a:rPr kumimoji="1" lang="ja-JP" altLang="en-US" sz="800" dirty="0">
                <a:solidFill>
                  <a:srgbClr val="FFC000"/>
                </a:solidFill>
              </a:rPr>
              <a:t>・ﾎﾞｰﾙﾍﾟﾝ</a:t>
            </a:r>
            <a:r>
              <a:rPr lang="ja-JP" altLang="en-US" sz="800" dirty="0">
                <a:solidFill>
                  <a:srgbClr val="FFC000"/>
                </a:solidFill>
              </a:rPr>
              <a:t>　　　〇百円</a:t>
            </a:r>
            <a:r>
              <a:rPr lang="en-US" altLang="ja-JP" sz="800" dirty="0">
                <a:solidFill>
                  <a:srgbClr val="FFC000"/>
                </a:solidFill>
              </a:rPr>
              <a:t>×</a:t>
            </a:r>
            <a:r>
              <a:rPr lang="ja-JP" altLang="en-US" sz="800" dirty="0">
                <a:solidFill>
                  <a:srgbClr val="FFC000"/>
                </a:solidFill>
              </a:rPr>
              <a:t>〇本</a:t>
            </a:r>
            <a:endParaRPr lang="en-US" altLang="ja-JP" sz="800" dirty="0">
              <a:solidFill>
                <a:srgbClr val="FFC000"/>
              </a:solidFill>
            </a:endParaRPr>
          </a:p>
          <a:p>
            <a:r>
              <a:rPr kumimoji="1" lang="ja-JP" altLang="en-US" sz="800" dirty="0">
                <a:solidFill>
                  <a:srgbClr val="FFC000"/>
                </a:solidFill>
              </a:rPr>
              <a:t>・ﾊｰﾄﾞﾌｧｲﾙ　〇千円</a:t>
            </a:r>
            <a:r>
              <a:rPr kumimoji="1" lang="en-US" altLang="ja-JP" sz="800" dirty="0">
                <a:solidFill>
                  <a:srgbClr val="FFC000"/>
                </a:solidFill>
              </a:rPr>
              <a:t>×</a:t>
            </a:r>
            <a:r>
              <a:rPr kumimoji="1" lang="ja-JP" altLang="en-US" sz="800" dirty="0">
                <a:solidFill>
                  <a:srgbClr val="FFC000"/>
                </a:solidFill>
              </a:rPr>
              <a:t>〇冊</a:t>
            </a:r>
            <a:endParaRPr kumimoji="1" lang="en-US" altLang="ja-JP" sz="800" dirty="0">
              <a:solidFill>
                <a:srgbClr val="FFC000"/>
              </a:solidFill>
            </a:endParaRPr>
          </a:p>
          <a:p>
            <a:r>
              <a:rPr kumimoji="1" lang="ja-JP" altLang="en-US" sz="800" dirty="0">
                <a:solidFill>
                  <a:srgbClr val="FFC000"/>
                </a:solidFill>
              </a:rPr>
              <a:t>・</a:t>
            </a:r>
            <a:endParaRPr kumimoji="1" lang="en-US" altLang="ja-JP" sz="800" dirty="0">
              <a:solidFill>
                <a:srgbClr val="FFC000"/>
              </a:solidFill>
            </a:endParaRPr>
          </a:p>
          <a:p>
            <a:r>
              <a:rPr lang="ja-JP" altLang="en-US" sz="800" dirty="0">
                <a:solidFill>
                  <a:srgbClr val="FFC000"/>
                </a:solidFill>
              </a:rPr>
              <a:t>・</a:t>
            </a:r>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合計〇〇円　</a:t>
            </a:r>
            <a:r>
              <a:rPr kumimoji="1" lang="ja-JP" altLang="en-US" sz="800" dirty="0">
                <a:solidFill>
                  <a:schemeClr val="bg1">
                    <a:lumMod val="75000"/>
                  </a:schemeClr>
                </a:solidFill>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◆雑役務費</a:t>
            </a:r>
            <a:endParaRPr lang="en-US" altLang="ja-JP" sz="800" u="sng" dirty="0">
              <a:solidFill>
                <a:srgbClr val="92D050"/>
              </a:solidFill>
            </a:endParaRPr>
          </a:p>
          <a:p>
            <a:pPr lvl="0"/>
            <a:r>
              <a:rPr lang="ja-JP" altLang="en-US" sz="800" dirty="0">
                <a:solidFill>
                  <a:srgbClr val="FFC000"/>
                </a:solidFill>
              </a:rPr>
              <a:t>・コンテンツ開発費　　〇〇〇円</a:t>
            </a:r>
            <a:endParaRPr lang="en-US" altLang="ja-JP" sz="800" dirty="0">
              <a:solidFill>
                <a:srgbClr val="FFC000"/>
              </a:solidFill>
            </a:endParaRPr>
          </a:p>
          <a:p>
            <a:pPr lvl="0"/>
            <a:r>
              <a:rPr lang="ja-JP" altLang="en-US" sz="800" dirty="0">
                <a:solidFill>
                  <a:srgbClr val="FFC000"/>
                </a:solidFill>
              </a:rPr>
              <a:t>・報告書印刷費　 　〇〇〇円</a:t>
            </a:r>
            <a:endParaRPr lang="en-US" altLang="ja-JP" sz="800" dirty="0">
              <a:solidFill>
                <a:srgbClr val="FFC000"/>
              </a:solidFill>
            </a:endParaRPr>
          </a:p>
          <a:p>
            <a:pPr lvl="0"/>
            <a:r>
              <a:rPr lang="ja-JP" altLang="en-US" sz="800" dirty="0">
                <a:solidFill>
                  <a:srgbClr val="FFC000"/>
                </a:solidFill>
              </a:rPr>
              <a:t>・事務職員派遣　　</a:t>
            </a:r>
            <a:endParaRPr lang="en-US" altLang="ja-JP" sz="800" dirty="0">
              <a:solidFill>
                <a:srgbClr val="FFC000"/>
              </a:solidFill>
            </a:endParaRPr>
          </a:p>
          <a:p>
            <a:pPr lvl="0"/>
            <a:r>
              <a:rPr lang="ja-JP" altLang="en-US" sz="800" dirty="0">
                <a:solidFill>
                  <a:srgbClr val="FFC000"/>
                </a:solidFill>
              </a:rPr>
              <a:t>　　　　〇〇〇円</a:t>
            </a:r>
            <a:r>
              <a:rPr lang="en-US" altLang="ja-JP" sz="800" dirty="0">
                <a:solidFill>
                  <a:srgbClr val="FFC000"/>
                </a:solidFill>
              </a:rPr>
              <a:t>×20</a:t>
            </a:r>
            <a:r>
              <a:rPr lang="ja-JP" altLang="en-US" sz="800" dirty="0">
                <a:solidFill>
                  <a:srgbClr val="FFC000"/>
                </a:solidFill>
              </a:rPr>
              <a:t>日</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◆旅費</a:t>
            </a:r>
            <a:endParaRPr lang="en-US" altLang="ja-JP" sz="800" u="sng" dirty="0">
              <a:solidFill>
                <a:srgbClr val="92D050"/>
              </a:solidFill>
            </a:endParaRPr>
          </a:p>
          <a:p>
            <a:r>
              <a:rPr lang="ja-JP" altLang="en-US" sz="800" dirty="0">
                <a:solidFill>
                  <a:srgbClr val="FFC000"/>
                </a:solidFill>
              </a:rPr>
              <a:t>・企画推進委員会実施旅費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計〇〇〇円</a:t>
            </a:r>
            <a:endParaRPr lang="en-US" altLang="ja-JP" sz="800" dirty="0">
              <a:solidFill>
                <a:srgbClr val="FFC000"/>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◆会議費</a:t>
            </a:r>
            <a:endParaRPr kumimoji="1" lang="en-US" altLang="ja-JP" sz="800" u="sng" dirty="0">
              <a:solidFill>
                <a:srgbClr val="92D050"/>
              </a:solidFill>
            </a:endParaRPr>
          </a:p>
          <a:p>
            <a:r>
              <a:rPr lang="ja-JP" altLang="en-US" sz="800" dirty="0">
                <a:solidFill>
                  <a:srgbClr val="FFC000"/>
                </a:solidFill>
              </a:rPr>
              <a:t>・企画推進委員会お茶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　　　　　　　</a:t>
            </a:r>
            <a:endParaRPr lang="en-US" altLang="ja-JP" sz="800" dirty="0">
              <a:solidFill>
                <a:srgbClr val="FFC000"/>
              </a:solidFill>
            </a:endParaRPr>
          </a:p>
          <a:p>
            <a:r>
              <a:rPr lang="ja-JP" altLang="en-US" sz="800" dirty="0">
                <a:solidFill>
                  <a:srgbClr val="FFC000"/>
                </a:solidFill>
              </a:rPr>
              <a:t>・ﾌﾟﾛｸﾞﾗﾑ開発分科会お茶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r>
              <a:rPr lang="ja-JP" altLang="en-US" sz="800" dirty="0">
                <a:solidFill>
                  <a:srgbClr val="FFC000"/>
                </a:solidFill>
              </a:rPr>
              <a:t>・実証講座分科会お茶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合計〇〇円</a:t>
            </a:r>
            <a:endParaRPr lang="en-US" altLang="ja-JP" sz="800" dirty="0">
              <a:solidFill>
                <a:srgbClr val="FFC000"/>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8" name="テキスト ボックス 27"/>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sp>
        <p:nvSpPr>
          <p:cNvPr id="30" name="テキスト ボックス 29"/>
          <p:cNvSpPr txBox="1"/>
          <p:nvPr/>
        </p:nvSpPr>
        <p:spPr>
          <a:xfrm>
            <a:off x="-86422" y="-6132"/>
            <a:ext cx="9992421"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「専修学校における先端技術利活用実証研究」企画提案書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12</a:t>
            </a:fld>
            <a:r>
              <a:rPr lang="en-US" altLang="ja-JP" sz="1100" spc="-120" dirty="0">
                <a:solidFill>
                  <a:schemeClr val="bg1"/>
                </a:solidFill>
                <a:latin typeface="+mj-ea"/>
                <a:ea typeface="+mj-ea"/>
              </a:rPr>
              <a:t>/16</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aphicFrame>
        <p:nvGraphicFramePr>
          <p:cNvPr id="26" name="オブジェクト 25"/>
          <p:cNvGraphicFramePr>
            <a:graphicFrameLocks noChangeAspect="1"/>
          </p:cNvGraphicFramePr>
          <p:nvPr>
            <p:extLst>
              <p:ext uri="{D42A27DB-BD31-4B8C-83A1-F6EECF244321}">
                <p14:modId xmlns:p14="http://schemas.microsoft.com/office/powerpoint/2010/main" val="650353634"/>
              </p:ext>
            </p:extLst>
          </p:nvPr>
        </p:nvGraphicFramePr>
        <p:xfrm>
          <a:off x="39688" y="706438"/>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 name="オブジェクト 1"/>
                      <p:cNvPicPr/>
                      <p:nvPr/>
                    </p:nvPicPr>
                    <p:blipFill>
                      <a:blip r:embed="rId3"/>
                      <a:stretch>
                        <a:fillRect/>
                      </a:stretch>
                    </p:blipFill>
                    <p:spPr>
                      <a:xfrm>
                        <a:off x="39688" y="706438"/>
                        <a:ext cx="3405187" cy="5896364"/>
                      </a:xfrm>
                      <a:prstGeom prst="rect">
                        <a:avLst/>
                      </a:prstGeom>
                    </p:spPr>
                  </p:pic>
                </p:oleObj>
              </mc:Fallback>
            </mc:AlternateContent>
          </a:graphicData>
        </a:graphic>
      </p:graphicFrame>
    </p:spTree>
    <p:extLst>
      <p:ext uri="{BB962C8B-B14F-4D97-AF65-F5344CB8AC3E}">
        <p14:creationId xmlns:p14="http://schemas.microsoft.com/office/powerpoint/2010/main" val="3816749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3FA34D"/>
                </a:solidFill>
              </a:rPr>
              <a:t>◆人件費</a:t>
            </a:r>
            <a:endParaRPr kumimoji="1" lang="en-US" altLang="ja-JP" sz="800" u="sng" dirty="0">
              <a:solidFill>
                <a:srgbClr val="3FA34D"/>
              </a:solidFill>
            </a:endParaRPr>
          </a:p>
          <a:p>
            <a:r>
              <a:rPr kumimoji="1" lang="ja-JP" altLang="en-US" sz="800" dirty="0">
                <a:solidFill>
                  <a:srgbClr val="FFC000"/>
                </a:solidFill>
              </a:rPr>
              <a:t>・事業専任職員賃金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・ｺｰﾃﾞｨﾈｰﾀｰ賃金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・人件費附帯経費　　　〇〇千円</a:t>
            </a:r>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合計〇〇〇円</a:t>
            </a:r>
            <a:endParaRPr kumimoji="1" lang="en-US" altLang="ja-JP" sz="800" dirty="0">
              <a:solidFill>
                <a:srgbClr val="FFC000"/>
              </a:solidFill>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◆借損料</a:t>
            </a:r>
            <a:endParaRPr lang="en-US" altLang="ja-JP" sz="800" u="sng" dirty="0">
              <a:solidFill>
                <a:srgbClr val="92D050"/>
              </a:solidFill>
            </a:endParaRPr>
          </a:p>
          <a:p>
            <a:r>
              <a:rPr lang="ja-JP" altLang="en-US" sz="800" dirty="0">
                <a:solidFill>
                  <a:srgbClr val="FFC000"/>
                </a:solidFill>
              </a:rPr>
              <a:t>・企画推進委員会会議室借料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pPr marL="88900" indent="-88900"/>
            <a:r>
              <a:rPr lang="ja-JP" altLang="en-US" sz="800" dirty="0">
                <a:solidFill>
                  <a:srgbClr val="FFC000"/>
                </a:solidFill>
              </a:rPr>
              <a:t>・ﾌﾟﾛｸﾞﾗﾑ開発分科会会議室借料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・実証機材借料</a:t>
            </a:r>
            <a:endParaRPr lang="en-US" altLang="ja-JP" sz="800" dirty="0">
              <a:solidFill>
                <a:srgbClr val="FFC000"/>
              </a:solidFill>
            </a:endParaRPr>
          </a:p>
          <a:p>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◆通信運搬費</a:t>
            </a:r>
            <a:endParaRPr lang="en-US" altLang="ja-JP" sz="800" u="sng" dirty="0">
              <a:solidFill>
                <a:srgbClr val="92D050"/>
              </a:solidFill>
            </a:endParaRPr>
          </a:p>
          <a:p>
            <a:pPr lvl="0"/>
            <a:r>
              <a:rPr lang="ja-JP" altLang="en-US" sz="800" dirty="0">
                <a:solidFill>
                  <a:srgbClr val="FFC000"/>
                </a:solidFill>
              </a:rPr>
              <a:t>・報告書郵送費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・実証講座案内郵送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endParaRPr lang="en-US" altLang="ja-JP" sz="800" dirty="0">
              <a:solidFill>
                <a:srgbClr val="FFC000"/>
              </a:solidFill>
            </a:endParaRPr>
          </a:p>
          <a:p>
            <a:pPr lvl="0"/>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r>
              <a:rPr lang="ja-JP" altLang="en-US" sz="800" dirty="0">
                <a:solidFill>
                  <a:srgbClr val="FFC000"/>
                </a:solidFill>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◆諸謝金</a:t>
            </a:r>
            <a:endParaRPr lang="en-US" altLang="ja-JP" sz="800" u="sng" dirty="0">
              <a:solidFill>
                <a:srgbClr val="92D050"/>
              </a:solidFill>
            </a:endParaRPr>
          </a:p>
          <a:p>
            <a:r>
              <a:rPr lang="ja-JP" altLang="en-US" sz="800" dirty="0">
                <a:solidFill>
                  <a:srgbClr val="FFC000"/>
                </a:solidFill>
              </a:rPr>
              <a:t>・企画推進委員会謝金</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◆消耗品費</a:t>
            </a:r>
            <a:endParaRPr kumimoji="1" lang="en-US" altLang="ja-JP" sz="800" u="sng" dirty="0">
              <a:solidFill>
                <a:srgbClr val="92D050"/>
              </a:solidFill>
            </a:endParaRPr>
          </a:p>
          <a:p>
            <a:r>
              <a:rPr kumimoji="1" lang="ja-JP" altLang="en-US" sz="800" dirty="0">
                <a:solidFill>
                  <a:srgbClr val="FFC000"/>
                </a:solidFill>
              </a:rPr>
              <a:t>・ﾎﾞｰﾙﾍﾟﾝ</a:t>
            </a:r>
            <a:r>
              <a:rPr lang="ja-JP" altLang="en-US" sz="800" dirty="0">
                <a:solidFill>
                  <a:srgbClr val="FFC000"/>
                </a:solidFill>
              </a:rPr>
              <a:t>　　　〇百円</a:t>
            </a:r>
            <a:r>
              <a:rPr lang="en-US" altLang="ja-JP" sz="800" dirty="0">
                <a:solidFill>
                  <a:srgbClr val="FFC000"/>
                </a:solidFill>
              </a:rPr>
              <a:t>×</a:t>
            </a:r>
            <a:r>
              <a:rPr lang="ja-JP" altLang="en-US" sz="800" dirty="0">
                <a:solidFill>
                  <a:srgbClr val="FFC000"/>
                </a:solidFill>
              </a:rPr>
              <a:t>〇本</a:t>
            </a:r>
            <a:endParaRPr lang="en-US" altLang="ja-JP" sz="800" dirty="0">
              <a:solidFill>
                <a:srgbClr val="FFC000"/>
              </a:solidFill>
            </a:endParaRPr>
          </a:p>
          <a:p>
            <a:r>
              <a:rPr kumimoji="1" lang="ja-JP" altLang="en-US" sz="800" dirty="0">
                <a:solidFill>
                  <a:srgbClr val="FFC000"/>
                </a:solidFill>
              </a:rPr>
              <a:t>・ﾊｰﾄﾞﾌｧｲﾙ　〇千円</a:t>
            </a:r>
            <a:r>
              <a:rPr kumimoji="1" lang="en-US" altLang="ja-JP" sz="800" dirty="0">
                <a:solidFill>
                  <a:srgbClr val="FFC000"/>
                </a:solidFill>
              </a:rPr>
              <a:t>×</a:t>
            </a:r>
            <a:r>
              <a:rPr kumimoji="1" lang="ja-JP" altLang="en-US" sz="800" dirty="0">
                <a:solidFill>
                  <a:srgbClr val="FFC000"/>
                </a:solidFill>
              </a:rPr>
              <a:t>〇冊</a:t>
            </a:r>
            <a:endParaRPr kumimoji="1" lang="en-US" altLang="ja-JP" sz="800" dirty="0">
              <a:solidFill>
                <a:srgbClr val="FFC000"/>
              </a:solidFill>
            </a:endParaRPr>
          </a:p>
          <a:p>
            <a:r>
              <a:rPr kumimoji="1" lang="ja-JP" altLang="en-US" sz="800" dirty="0">
                <a:solidFill>
                  <a:srgbClr val="FFC000"/>
                </a:solidFill>
              </a:rPr>
              <a:t>・</a:t>
            </a:r>
            <a:endParaRPr kumimoji="1" lang="en-US" altLang="ja-JP" sz="800" dirty="0">
              <a:solidFill>
                <a:srgbClr val="FFC000"/>
              </a:solidFill>
            </a:endParaRPr>
          </a:p>
          <a:p>
            <a:r>
              <a:rPr lang="ja-JP" altLang="en-US" sz="800" dirty="0">
                <a:solidFill>
                  <a:srgbClr val="FFC000"/>
                </a:solidFill>
              </a:rPr>
              <a:t>・</a:t>
            </a:r>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合計〇〇円　</a:t>
            </a:r>
            <a:r>
              <a:rPr kumimoji="1" lang="ja-JP" altLang="en-US" sz="800" dirty="0">
                <a:solidFill>
                  <a:schemeClr val="bg1">
                    <a:lumMod val="75000"/>
                  </a:schemeClr>
                </a:solidFill>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◆雑役務費</a:t>
            </a:r>
            <a:endParaRPr lang="en-US" altLang="ja-JP" sz="800" u="sng" dirty="0">
              <a:solidFill>
                <a:srgbClr val="92D050"/>
              </a:solidFill>
            </a:endParaRPr>
          </a:p>
          <a:p>
            <a:pPr lvl="0"/>
            <a:r>
              <a:rPr lang="ja-JP" altLang="en-US" sz="800" dirty="0">
                <a:solidFill>
                  <a:srgbClr val="FFC000"/>
                </a:solidFill>
              </a:rPr>
              <a:t>・コンテンツ開発費　　〇〇〇円</a:t>
            </a:r>
            <a:endParaRPr lang="en-US" altLang="ja-JP" sz="800" dirty="0">
              <a:solidFill>
                <a:srgbClr val="FFC000"/>
              </a:solidFill>
            </a:endParaRPr>
          </a:p>
          <a:p>
            <a:pPr lvl="0"/>
            <a:r>
              <a:rPr lang="ja-JP" altLang="en-US" sz="800" dirty="0">
                <a:solidFill>
                  <a:srgbClr val="FFC000"/>
                </a:solidFill>
              </a:rPr>
              <a:t>・報告書印刷費　 　〇〇〇円</a:t>
            </a:r>
            <a:endParaRPr lang="en-US" altLang="ja-JP" sz="800" dirty="0">
              <a:solidFill>
                <a:srgbClr val="FFC000"/>
              </a:solidFill>
            </a:endParaRPr>
          </a:p>
          <a:p>
            <a:pPr lvl="0"/>
            <a:r>
              <a:rPr lang="ja-JP" altLang="en-US" sz="800" dirty="0">
                <a:solidFill>
                  <a:srgbClr val="FFC000"/>
                </a:solidFill>
              </a:rPr>
              <a:t>・事務職員派遣　　</a:t>
            </a:r>
            <a:endParaRPr lang="en-US" altLang="ja-JP" sz="800" dirty="0">
              <a:solidFill>
                <a:srgbClr val="FFC000"/>
              </a:solidFill>
            </a:endParaRPr>
          </a:p>
          <a:p>
            <a:pPr lvl="0"/>
            <a:r>
              <a:rPr lang="ja-JP" altLang="en-US" sz="800" dirty="0">
                <a:solidFill>
                  <a:srgbClr val="FFC000"/>
                </a:solidFill>
              </a:rPr>
              <a:t>　　　　〇〇〇円</a:t>
            </a:r>
            <a:r>
              <a:rPr lang="en-US" altLang="ja-JP" sz="800" dirty="0">
                <a:solidFill>
                  <a:srgbClr val="FFC000"/>
                </a:solidFill>
              </a:rPr>
              <a:t>×20</a:t>
            </a:r>
            <a:r>
              <a:rPr lang="ja-JP" altLang="en-US" sz="800" dirty="0">
                <a:solidFill>
                  <a:srgbClr val="FFC000"/>
                </a:solidFill>
              </a:rPr>
              <a:t>日</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◆旅費</a:t>
            </a:r>
            <a:endParaRPr lang="en-US" altLang="ja-JP" sz="800" u="sng" dirty="0">
              <a:solidFill>
                <a:srgbClr val="92D050"/>
              </a:solidFill>
            </a:endParaRPr>
          </a:p>
          <a:p>
            <a:r>
              <a:rPr lang="ja-JP" altLang="en-US" sz="800" dirty="0">
                <a:solidFill>
                  <a:srgbClr val="FFC000"/>
                </a:solidFill>
              </a:rPr>
              <a:t>・企画推進委員会実施旅費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計〇〇〇円</a:t>
            </a:r>
            <a:endParaRPr lang="en-US" altLang="ja-JP" sz="800" dirty="0">
              <a:solidFill>
                <a:srgbClr val="FFC000"/>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◆会議費</a:t>
            </a:r>
            <a:endParaRPr kumimoji="1" lang="en-US" altLang="ja-JP" sz="800" u="sng" dirty="0">
              <a:solidFill>
                <a:srgbClr val="92D050"/>
              </a:solidFill>
            </a:endParaRPr>
          </a:p>
          <a:p>
            <a:r>
              <a:rPr lang="ja-JP" altLang="en-US" sz="800" dirty="0">
                <a:solidFill>
                  <a:srgbClr val="FFC000"/>
                </a:solidFill>
              </a:rPr>
              <a:t>・企画推進委員会お茶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　　　　　　　</a:t>
            </a:r>
            <a:endParaRPr lang="en-US" altLang="ja-JP" sz="800" dirty="0">
              <a:solidFill>
                <a:srgbClr val="FFC000"/>
              </a:solidFill>
            </a:endParaRPr>
          </a:p>
          <a:p>
            <a:r>
              <a:rPr lang="ja-JP" altLang="en-US" sz="800" dirty="0">
                <a:solidFill>
                  <a:srgbClr val="FFC000"/>
                </a:solidFill>
              </a:rPr>
              <a:t>・ﾌﾟﾛｸﾞﾗﾑ開発分科会お茶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r>
              <a:rPr lang="ja-JP" altLang="en-US" sz="800" dirty="0">
                <a:solidFill>
                  <a:srgbClr val="FFC000"/>
                </a:solidFill>
              </a:rPr>
              <a:t>・実証講座分科会お茶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合計〇〇円</a:t>
            </a:r>
            <a:endParaRPr lang="en-US" altLang="ja-JP" sz="800" dirty="0">
              <a:solidFill>
                <a:srgbClr val="FFC000"/>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8" name="テキスト ボックス 27"/>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sp>
        <p:nvSpPr>
          <p:cNvPr id="30" name="テキスト ボックス 29"/>
          <p:cNvSpPr txBox="1"/>
          <p:nvPr/>
        </p:nvSpPr>
        <p:spPr>
          <a:xfrm>
            <a:off x="-86422" y="-6132"/>
            <a:ext cx="9992421"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「専修学校における先端技術利活用実証研究」企画提案書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13</a:t>
            </a:fld>
            <a:r>
              <a:rPr lang="en-US" altLang="ja-JP" sz="1100" spc="-120" dirty="0">
                <a:solidFill>
                  <a:schemeClr val="bg1"/>
                </a:solidFill>
                <a:latin typeface="+mj-ea"/>
                <a:ea typeface="+mj-ea"/>
              </a:rPr>
              <a:t>/16</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aphicFrame>
        <p:nvGraphicFramePr>
          <p:cNvPr id="26" name="オブジェクト 25"/>
          <p:cNvGraphicFramePr>
            <a:graphicFrameLocks noChangeAspect="1"/>
          </p:cNvGraphicFramePr>
          <p:nvPr>
            <p:extLst>
              <p:ext uri="{D42A27DB-BD31-4B8C-83A1-F6EECF244321}">
                <p14:modId xmlns:p14="http://schemas.microsoft.com/office/powerpoint/2010/main" val="650353634"/>
              </p:ext>
            </p:extLst>
          </p:nvPr>
        </p:nvGraphicFramePr>
        <p:xfrm>
          <a:off x="39688" y="706438"/>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 name="オブジェクト 1"/>
                      <p:cNvPicPr/>
                      <p:nvPr/>
                    </p:nvPicPr>
                    <p:blipFill>
                      <a:blip r:embed="rId3"/>
                      <a:stretch>
                        <a:fillRect/>
                      </a:stretch>
                    </p:blipFill>
                    <p:spPr>
                      <a:xfrm>
                        <a:off x="39688" y="706438"/>
                        <a:ext cx="3405187" cy="5896364"/>
                      </a:xfrm>
                      <a:prstGeom prst="rect">
                        <a:avLst/>
                      </a:prstGeom>
                    </p:spPr>
                  </p:pic>
                </p:oleObj>
              </mc:Fallback>
            </mc:AlternateContent>
          </a:graphicData>
        </a:graphic>
      </p:graphicFrame>
    </p:spTree>
    <p:extLst>
      <p:ext uri="{BB962C8B-B14F-4D97-AF65-F5344CB8AC3E}">
        <p14:creationId xmlns:p14="http://schemas.microsoft.com/office/powerpoint/2010/main" val="3341278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3FA34D"/>
                </a:solidFill>
              </a:rPr>
              <a:t>◆人件費</a:t>
            </a:r>
            <a:endParaRPr kumimoji="1" lang="en-US" altLang="ja-JP" sz="800" u="sng" dirty="0">
              <a:solidFill>
                <a:srgbClr val="3FA34D"/>
              </a:solidFill>
            </a:endParaRPr>
          </a:p>
          <a:p>
            <a:r>
              <a:rPr kumimoji="1" lang="ja-JP" altLang="en-US" sz="800" dirty="0">
                <a:solidFill>
                  <a:srgbClr val="FFC000"/>
                </a:solidFill>
              </a:rPr>
              <a:t>・事業専任職員賃金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・ｺｰﾃﾞｨﾈｰﾀｰ賃金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・人件費附帯経費　　　〇〇千円</a:t>
            </a:r>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合計〇〇〇円</a:t>
            </a:r>
            <a:endParaRPr kumimoji="1" lang="en-US" altLang="ja-JP" sz="800" dirty="0">
              <a:solidFill>
                <a:srgbClr val="FFC000"/>
              </a:solidFill>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◆借損料</a:t>
            </a:r>
            <a:endParaRPr lang="en-US" altLang="ja-JP" sz="800" u="sng" dirty="0">
              <a:solidFill>
                <a:srgbClr val="92D050"/>
              </a:solidFill>
            </a:endParaRPr>
          </a:p>
          <a:p>
            <a:r>
              <a:rPr lang="ja-JP" altLang="en-US" sz="800" dirty="0">
                <a:solidFill>
                  <a:srgbClr val="FFC000"/>
                </a:solidFill>
              </a:rPr>
              <a:t>・企画推進委員会会議室借料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pPr marL="88900" indent="-88900"/>
            <a:r>
              <a:rPr lang="ja-JP" altLang="en-US" sz="800" dirty="0">
                <a:solidFill>
                  <a:srgbClr val="FFC000"/>
                </a:solidFill>
              </a:rPr>
              <a:t>・ﾌﾟﾛｸﾞﾗﾑ開発分科会会議室借料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・実証機材借料</a:t>
            </a:r>
            <a:endParaRPr lang="en-US" altLang="ja-JP" sz="800" dirty="0">
              <a:solidFill>
                <a:srgbClr val="FFC000"/>
              </a:solidFill>
            </a:endParaRPr>
          </a:p>
          <a:p>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◆通信運搬費</a:t>
            </a:r>
            <a:endParaRPr lang="en-US" altLang="ja-JP" sz="800" u="sng" dirty="0">
              <a:solidFill>
                <a:srgbClr val="92D050"/>
              </a:solidFill>
            </a:endParaRPr>
          </a:p>
          <a:p>
            <a:pPr lvl="0"/>
            <a:r>
              <a:rPr lang="ja-JP" altLang="en-US" sz="800" dirty="0">
                <a:solidFill>
                  <a:srgbClr val="FFC000"/>
                </a:solidFill>
              </a:rPr>
              <a:t>・報告書郵送費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・実証講座案内郵送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endParaRPr lang="en-US" altLang="ja-JP" sz="800" dirty="0">
              <a:solidFill>
                <a:srgbClr val="FFC000"/>
              </a:solidFill>
            </a:endParaRPr>
          </a:p>
          <a:p>
            <a:pPr lvl="0"/>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r>
              <a:rPr lang="ja-JP" altLang="en-US" sz="800" dirty="0">
                <a:solidFill>
                  <a:srgbClr val="FFC000"/>
                </a:solidFill>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◆諸謝金</a:t>
            </a:r>
            <a:endParaRPr lang="en-US" altLang="ja-JP" sz="800" u="sng" dirty="0">
              <a:solidFill>
                <a:srgbClr val="92D050"/>
              </a:solidFill>
            </a:endParaRPr>
          </a:p>
          <a:p>
            <a:r>
              <a:rPr lang="ja-JP" altLang="en-US" sz="800" dirty="0">
                <a:solidFill>
                  <a:srgbClr val="FFC000"/>
                </a:solidFill>
              </a:rPr>
              <a:t>・企画推進委員会謝金</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◆消耗品費</a:t>
            </a:r>
            <a:endParaRPr kumimoji="1" lang="en-US" altLang="ja-JP" sz="800" u="sng" dirty="0">
              <a:solidFill>
                <a:srgbClr val="92D050"/>
              </a:solidFill>
            </a:endParaRPr>
          </a:p>
          <a:p>
            <a:r>
              <a:rPr kumimoji="1" lang="ja-JP" altLang="en-US" sz="800" dirty="0">
                <a:solidFill>
                  <a:srgbClr val="FFC000"/>
                </a:solidFill>
              </a:rPr>
              <a:t>・ﾎﾞｰﾙﾍﾟﾝ</a:t>
            </a:r>
            <a:r>
              <a:rPr lang="ja-JP" altLang="en-US" sz="800" dirty="0">
                <a:solidFill>
                  <a:srgbClr val="FFC000"/>
                </a:solidFill>
              </a:rPr>
              <a:t>　　　〇百円</a:t>
            </a:r>
            <a:r>
              <a:rPr lang="en-US" altLang="ja-JP" sz="800" dirty="0">
                <a:solidFill>
                  <a:srgbClr val="FFC000"/>
                </a:solidFill>
              </a:rPr>
              <a:t>×</a:t>
            </a:r>
            <a:r>
              <a:rPr lang="ja-JP" altLang="en-US" sz="800" dirty="0">
                <a:solidFill>
                  <a:srgbClr val="FFC000"/>
                </a:solidFill>
              </a:rPr>
              <a:t>〇本</a:t>
            </a:r>
            <a:endParaRPr lang="en-US" altLang="ja-JP" sz="800" dirty="0">
              <a:solidFill>
                <a:srgbClr val="FFC000"/>
              </a:solidFill>
            </a:endParaRPr>
          </a:p>
          <a:p>
            <a:r>
              <a:rPr kumimoji="1" lang="ja-JP" altLang="en-US" sz="800" dirty="0">
                <a:solidFill>
                  <a:srgbClr val="FFC000"/>
                </a:solidFill>
              </a:rPr>
              <a:t>・ﾊｰﾄﾞﾌｧｲﾙ　〇千円</a:t>
            </a:r>
            <a:r>
              <a:rPr kumimoji="1" lang="en-US" altLang="ja-JP" sz="800" dirty="0">
                <a:solidFill>
                  <a:srgbClr val="FFC000"/>
                </a:solidFill>
              </a:rPr>
              <a:t>×</a:t>
            </a:r>
            <a:r>
              <a:rPr kumimoji="1" lang="ja-JP" altLang="en-US" sz="800" dirty="0">
                <a:solidFill>
                  <a:srgbClr val="FFC000"/>
                </a:solidFill>
              </a:rPr>
              <a:t>〇冊</a:t>
            </a:r>
            <a:endParaRPr kumimoji="1" lang="en-US" altLang="ja-JP" sz="800" dirty="0">
              <a:solidFill>
                <a:srgbClr val="FFC000"/>
              </a:solidFill>
            </a:endParaRPr>
          </a:p>
          <a:p>
            <a:r>
              <a:rPr kumimoji="1" lang="ja-JP" altLang="en-US" sz="800" dirty="0">
                <a:solidFill>
                  <a:srgbClr val="FFC000"/>
                </a:solidFill>
              </a:rPr>
              <a:t>・</a:t>
            </a:r>
            <a:endParaRPr kumimoji="1" lang="en-US" altLang="ja-JP" sz="800" dirty="0">
              <a:solidFill>
                <a:srgbClr val="FFC000"/>
              </a:solidFill>
            </a:endParaRPr>
          </a:p>
          <a:p>
            <a:r>
              <a:rPr lang="ja-JP" altLang="en-US" sz="800" dirty="0">
                <a:solidFill>
                  <a:srgbClr val="FFC000"/>
                </a:solidFill>
              </a:rPr>
              <a:t>・</a:t>
            </a:r>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合計〇〇円　</a:t>
            </a:r>
            <a:r>
              <a:rPr kumimoji="1" lang="ja-JP" altLang="en-US" sz="800" dirty="0">
                <a:solidFill>
                  <a:schemeClr val="bg1">
                    <a:lumMod val="75000"/>
                  </a:schemeClr>
                </a:solidFill>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◆雑役務費</a:t>
            </a:r>
            <a:endParaRPr lang="en-US" altLang="ja-JP" sz="800" u="sng" dirty="0">
              <a:solidFill>
                <a:srgbClr val="92D050"/>
              </a:solidFill>
            </a:endParaRPr>
          </a:p>
          <a:p>
            <a:pPr lvl="0"/>
            <a:r>
              <a:rPr lang="ja-JP" altLang="en-US" sz="800" dirty="0">
                <a:solidFill>
                  <a:srgbClr val="FFC000"/>
                </a:solidFill>
              </a:rPr>
              <a:t>・コンテンツ開発費　　〇〇〇円</a:t>
            </a:r>
            <a:endParaRPr lang="en-US" altLang="ja-JP" sz="800" dirty="0">
              <a:solidFill>
                <a:srgbClr val="FFC000"/>
              </a:solidFill>
            </a:endParaRPr>
          </a:p>
          <a:p>
            <a:pPr lvl="0"/>
            <a:r>
              <a:rPr lang="ja-JP" altLang="en-US" sz="800" dirty="0">
                <a:solidFill>
                  <a:srgbClr val="FFC000"/>
                </a:solidFill>
              </a:rPr>
              <a:t>・報告書印刷費　 　〇〇〇円</a:t>
            </a:r>
            <a:endParaRPr lang="en-US" altLang="ja-JP" sz="800" dirty="0">
              <a:solidFill>
                <a:srgbClr val="FFC000"/>
              </a:solidFill>
            </a:endParaRPr>
          </a:p>
          <a:p>
            <a:pPr lvl="0"/>
            <a:r>
              <a:rPr lang="ja-JP" altLang="en-US" sz="800" dirty="0">
                <a:solidFill>
                  <a:srgbClr val="FFC000"/>
                </a:solidFill>
              </a:rPr>
              <a:t>・事務職員派遣　　</a:t>
            </a:r>
            <a:endParaRPr lang="en-US" altLang="ja-JP" sz="800" dirty="0">
              <a:solidFill>
                <a:srgbClr val="FFC000"/>
              </a:solidFill>
            </a:endParaRPr>
          </a:p>
          <a:p>
            <a:pPr lvl="0"/>
            <a:r>
              <a:rPr lang="ja-JP" altLang="en-US" sz="800" dirty="0">
                <a:solidFill>
                  <a:srgbClr val="FFC000"/>
                </a:solidFill>
              </a:rPr>
              <a:t>　　　　〇〇〇円</a:t>
            </a:r>
            <a:r>
              <a:rPr lang="en-US" altLang="ja-JP" sz="800" dirty="0">
                <a:solidFill>
                  <a:srgbClr val="FFC000"/>
                </a:solidFill>
              </a:rPr>
              <a:t>×20</a:t>
            </a:r>
            <a:r>
              <a:rPr lang="ja-JP" altLang="en-US" sz="800" dirty="0">
                <a:solidFill>
                  <a:srgbClr val="FFC000"/>
                </a:solidFill>
              </a:rPr>
              <a:t>日</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◆旅費</a:t>
            </a:r>
            <a:endParaRPr lang="en-US" altLang="ja-JP" sz="800" u="sng" dirty="0">
              <a:solidFill>
                <a:srgbClr val="92D050"/>
              </a:solidFill>
            </a:endParaRPr>
          </a:p>
          <a:p>
            <a:r>
              <a:rPr lang="ja-JP" altLang="en-US" sz="800" dirty="0">
                <a:solidFill>
                  <a:srgbClr val="FFC000"/>
                </a:solidFill>
              </a:rPr>
              <a:t>・企画推進委員会実施旅費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計〇〇〇円</a:t>
            </a:r>
            <a:endParaRPr lang="en-US" altLang="ja-JP" sz="800" dirty="0">
              <a:solidFill>
                <a:srgbClr val="FFC000"/>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◆会議費</a:t>
            </a:r>
            <a:endParaRPr kumimoji="1" lang="en-US" altLang="ja-JP" sz="800" u="sng" dirty="0">
              <a:solidFill>
                <a:srgbClr val="92D050"/>
              </a:solidFill>
            </a:endParaRPr>
          </a:p>
          <a:p>
            <a:r>
              <a:rPr lang="ja-JP" altLang="en-US" sz="800" dirty="0">
                <a:solidFill>
                  <a:srgbClr val="FFC000"/>
                </a:solidFill>
              </a:rPr>
              <a:t>・企画推進委員会お茶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　　　　　　　</a:t>
            </a:r>
            <a:endParaRPr lang="en-US" altLang="ja-JP" sz="800" dirty="0">
              <a:solidFill>
                <a:srgbClr val="FFC000"/>
              </a:solidFill>
            </a:endParaRPr>
          </a:p>
          <a:p>
            <a:r>
              <a:rPr lang="ja-JP" altLang="en-US" sz="800" dirty="0">
                <a:solidFill>
                  <a:srgbClr val="FFC000"/>
                </a:solidFill>
              </a:rPr>
              <a:t>・ﾌﾟﾛｸﾞﾗﾑ開発分科会お茶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r>
              <a:rPr lang="ja-JP" altLang="en-US" sz="800" dirty="0">
                <a:solidFill>
                  <a:srgbClr val="FFC000"/>
                </a:solidFill>
              </a:rPr>
              <a:t>・実証講座分科会お茶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合計〇〇円</a:t>
            </a:r>
            <a:endParaRPr lang="en-US" altLang="ja-JP" sz="800" dirty="0">
              <a:solidFill>
                <a:srgbClr val="FFC000"/>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8" name="テキスト ボックス 27"/>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sp>
        <p:nvSpPr>
          <p:cNvPr id="30" name="テキスト ボックス 29"/>
          <p:cNvSpPr txBox="1"/>
          <p:nvPr/>
        </p:nvSpPr>
        <p:spPr>
          <a:xfrm>
            <a:off x="-86422" y="-6132"/>
            <a:ext cx="9992421"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「専修学校における先端技術利活用実証研究」企画提案書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14</a:t>
            </a:fld>
            <a:r>
              <a:rPr lang="en-US" altLang="ja-JP" sz="1100" spc="-120" dirty="0">
                <a:solidFill>
                  <a:schemeClr val="bg1"/>
                </a:solidFill>
                <a:latin typeface="+mj-ea"/>
                <a:ea typeface="+mj-ea"/>
              </a:rPr>
              <a:t>/16</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aphicFrame>
        <p:nvGraphicFramePr>
          <p:cNvPr id="26" name="オブジェクト 25"/>
          <p:cNvGraphicFramePr>
            <a:graphicFrameLocks noChangeAspect="1"/>
          </p:cNvGraphicFramePr>
          <p:nvPr>
            <p:extLst>
              <p:ext uri="{D42A27DB-BD31-4B8C-83A1-F6EECF244321}">
                <p14:modId xmlns:p14="http://schemas.microsoft.com/office/powerpoint/2010/main" val="650353634"/>
              </p:ext>
            </p:extLst>
          </p:nvPr>
        </p:nvGraphicFramePr>
        <p:xfrm>
          <a:off x="39688" y="706438"/>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 name="オブジェクト 1"/>
                      <p:cNvPicPr/>
                      <p:nvPr/>
                    </p:nvPicPr>
                    <p:blipFill>
                      <a:blip r:embed="rId3"/>
                      <a:stretch>
                        <a:fillRect/>
                      </a:stretch>
                    </p:blipFill>
                    <p:spPr>
                      <a:xfrm>
                        <a:off x="39688" y="706438"/>
                        <a:ext cx="3405187" cy="5896364"/>
                      </a:xfrm>
                      <a:prstGeom prst="rect">
                        <a:avLst/>
                      </a:prstGeom>
                    </p:spPr>
                  </p:pic>
                </p:oleObj>
              </mc:Fallback>
            </mc:AlternateContent>
          </a:graphicData>
        </a:graphic>
      </p:graphicFrame>
    </p:spTree>
    <p:extLst>
      <p:ext uri="{BB962C8B-B14F-4D97-AF65-F5344CB8AC3E}">
        <p14:creationId xmlns:p14="http://schemas.microsoft.com/office/powerpoint/2010/main" val="1085679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3FA34D"/>
                </a:solidFill>
                <a:effectLst/>
                <a:uLnTx/>
                <a:uFillTx/>
                <a:latin typeface="Segoe UI"/>
                <a:ea typeface="メイリオ"/>
                <a:cs typeface="+mn-cs"/>
              </a:rPr>
              <a:t>◆人件費</a:t>
            </a:r>
            <a:endParaRPr kumimoji="1" lang="en-US" altLang="ja-JP" sz="800" b="0" i="0" u="sng" strike="noStrike" kern="1200" cap="none" spc="0" normalizeH="0" baseline="0" noProof="0" dirty="0">
              <a:ln>
                <a:noFill/>
              </a:ln>
              <a:solidFill>
                <a:srgbClr val="3FA34D"/>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・事業専任職員賃金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・ｺｰﾃﾞｨﾈｰﾀｰ賃金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・人件費附帯経費　　　〇〇千円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◆借損料</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・企画推進委員会会議室借料</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・ﾌﾟﾛｸﾞﾗﾑ開発分科会会議室借料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・実証講座分科会会議室借料</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・実証機材借料</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white">
                  <a:lumMod val="75000"/>
                </a:prstClr>
              </a:solidFill>
              <a:effectLst/>
              <a:uLnTx/>
              <a:uFillTx/>
              <a:latin typeface="Segoe UI"/>
              <a:ea typeface="メイリオ"/>
              <a:cs typeface="+mn-cs"/>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◆通信運搬費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・報告書郵送費　　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・実証講座案内郵送　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◆諸謝金</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・企画推進委員会謝金</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◆消耗品費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・ﾎﾞｰﾙﾍﾟﾝ　　　〇百円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〇本</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・ﾊｰﾄﾞﾌｧｲﾙ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〇冊</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　</a:t>
            </a:r>
            <a:r>
              <a:rPr kumimoji="1" lang="ja-JP" altLang="en-US" sz="800" b="0" i="0" u="none" strike="noStrike" kern="1200" cap="none" spc="0" normalizeH="0" baseline="0" noProof="0" dirty="0">
                <a:ln>
                  <a:noFill/>
                </a:ln>
                <a:solidFill>
                  <a:prstClr val="white">
                    <a:lumMod val="75000"/>
                  </a:prstClr>
                </a:solidFill>
                <a:effectLst/>
                <a:uLnTx/>
                <a:uFillTx/>
                <a:latin typeface="Segoe UI"/>
                <a:ea typeface="メイリオ"/>
                <a:cs typeface="+mn-cs"/>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◆雑役務費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・コンテンツ開発費　　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・報告書印刷費　 　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・事務職員派遣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×20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日</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◆旅費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・企画推進委員会実施旅費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92D050"/>
              </a:solidFill>
              <a:effectLst/>
              <a:uLnTx/>
              <a:uFillTx/>
              <a:latin typeface="Segoe UI"/>
              <a:ea typeface="メイリオ"/>
              <a:cs typeface="+mn-cs"/>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◆会議費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FFC000"/>
              </a:solidFill>
              <a:effectLst/>
              <a:uLnTx/>
              <a:uFillTx/>
              <a:latin typeface="Segoe UI"/>
              <a:ea typeface="メイリオ"/>
              <a:cs typeface="+mn-cs"/>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C0504D">
                    <a:lumMod val="60000"/>
                    <a:lumOff val="40000"/>
                  </a:srgbClr>
                </a:solidFill>
                <a:effectLst/>
                <a:uLnTx/>
                <a:uFillTx/>
                <a:latin typeface="Segoe UI"/>
                <a:ea typeface="メイリオ"/>
                <a:cs typeface="+mn-cs"/>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摘要（各経費項目に関して主な計上予算）</a:t>
            </a:r>
          </a:p>
        </p:txBody>
      </p:sp>
      <p:sp>
        <p:nvSpPr>
          <p:cNvPr id="28" name="テキスト ボックス 27"/>
          <p:cNvSpPr txBox="1"/>
          <p:nvPr/>
        </p:nvSpPr>
        <p:spPr>
          <a:xfrm>
            <a:off x="4304928" y="6132356"/>
            <a:ext cx="5422209" cy="600164"/>
          </a:xfrm>
          <a:prstGeom prst="rect">
            <a:avLst/>
          </a:prstGeom>
          <a:solidFill>
            <a:schemeClr val="bg1">
              <a:lumMod val="95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枠の大きさは</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適宜修正し</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計上しない費目の枠は削除して</a:t>
            </a:r>
            <a:r>
              <a:rPr kumimoji="1" lang="ja-JP" altLang="en-US" sz="1050" b="0" i="0" u="none" strike="noStrike" kern="1200" cap="none" spc="0" normalizeH="0" baseline="0" noProof="0" dirty="0">
                <a:ln>
                  <a:noFill/>
                </a:ln>
                <a:solidFill>
                  <a:srgbClr val="FFC000"/>
                </a:solidFill>
                <a:effectLst/>
                <a:uLnTx/>
                <a:uFillTx/>
                <a:latin typeface="Segoe UI"/>
                <a:ea typeface="メイリオ"/>
                <a:cs typeface="+mn-cs"/>
              </a:rPr>
              <a:t>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各経費項目の主なものを記載してください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すべてを網羅する必要はありません</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100" b="0" i="0" u="none" strike="noStrike" kern="1200" cap="none" spc="0" normalizeH="0" baseline="0" noProof="0" dirty="0">
                <a:ln>
                  <a:noFill/>
                </a:ln>
                <a:solidFill>
                  <a:srgbClr val="FFC000"/>
                </a:solidFill>
                <a:effectLst/>
                <a:uLnTx/>
                <a:uFillTx/>
                <a:latin typeface="Segoe UI"/>
                <a:ea typeface="メイリオ"/>
                <a:cs typeface="+mn-cs"/>
              </a:rPr>
              <a:t>年次計画に記載のあった全ての年度分を年度毎に作成してください</a:t>
            </a:r>
            <a:r>
              <a:rPr kumimoji="1" lang="en-US" altLang="ja-JP" sz="1100" b="0" i="0" u="none" strike="noStrike" kern="1200" cap="none" spc="0" normalizeH="0" baseline="0" noProof="0" dirty="0">
                <a:ln>
                  <a:noFill/>
                </a:ln>
                <a:solidFill>
                  <a:srgbClr val="FFC000"/>
                </a:solidFill>
                <a:effectLst/>
                <a:uLnTx/>
                <a:uFillTx/>
                <a:latin typeface="Segoe UI"/>
                <a:ea typeface="メイリオ"/>
                <a:cs typeface="+mn-cs"/>
              </a:rPr>
              <a:t>｡</a:t>
            </a:r>
          </a:p>
        </p:txBody>
      </p:sp>
      <p:sp>
        <p:nvSpPr>
          <p:cNvPr id="30" name="テキスト ボックス 29"/>
          <p:cNvSpPr txBox="1"/>
          <p:nvPr/>
        </p:nvSpPr>
        <p:spPr>
          <a:xfrm>
            <a:off x="-86422" y="-6132"/>
            <a:ext cx="9992421"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zh-TW" altLang="en-US" sz="1200" b="0" i="0" u="none" strike="noStrike" kern="1200" cap="none" spc="-160" normalizeH="0" baseline="0" noProof="0" dirty="0">
                <a:ln>
                  <a:noFill/>
                </a:ln>
                <a:solidFill>
                  <a:prstClr val="white"/>
                </a:solidFill>
                <a:effectLst/>
                <a:uLnTx/>
                <a:uFillTx/>
                <a:latin typeface="游ゴシック Bold"/>
                <a:ea typeface="游ゴシック Bold"/>
                <a:cs typeface="+mn-cs"/>
              </a:rPr>
              <a:t>分野横断連絡調整会議</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15</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/16)</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aphicFrame>
        <p:nvGraphicFramePr>
          <p:cNvPr id="26" name="オブジェクト 25"/>
          <p:cNvGraphicFramePr>
            <a:graphicFrameLocks noChangeAspect="1"/>
          </p:cNvGraphicFramePr>
          <p:nvPr>
            <p:extLst>
              <p:ext uri="{D42A27DB-BD31-4B8C-83A1-F6EECF244321}">
                <p14:modId xmlns:p14="http://schemas.microsoft.com/office/powerpoint/2010/main" val="650353634"/>
              </p:ext>
            </p:extLst>
          </p:nvPr>
        </p:nvGraphicFramePr>
        <p:xfrm>
          <a:off x="39688" y="706438"/>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 name="オブジェクト 1"/>
                      <p:cNvPicPr/>
                      <p:nvPr/>
                    </p:nvPicPr>
                    <p:blipFill>
                      <a:blip r:embed="rId3"/>
                      <a:stretch>
                        <a:fillRect/>
                      </a:stretch>
                    </p:blipFill>
                    <p:spPr>
                      <a:xfrm>
                        <a:off x="39688" y="706438"/>
                        <a:ext cx="3405187" cy="5896364"/>
                      </a:xfrm>
                      <a:prstGeom prst="rect">
                        <a:avLst/>
                      </a:prstGeom>
                    </p:spPr>
                  </p:pic>
                </p:oleObj>
              </mc:Fallback>
            </mc:AlternateContent>
          </a:graphicData>
        </a:graphic>
      </p:graphicFrame>
    </p:spTree>
    <p:extLst>
      <p:ext uri="{BB962C8B-B14F-4D97-AF65-F5344CB8AC3E}">
        <p14:creationId xmlns:p14="http://schemas.microsoft.com/office/powerpoint/2010/main" val="3501430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5" name="テキスト ボックス 4"/>
          <p:cNvSpPr txBox="1"/>
          <p:nvPr/>
        </p:nvSpPr>
        <p:spPr>
          <a:xfrm>
            <a:off x="733312" y="1772816"/>
            <a:ext cx="8280000" cy="1569660"/>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▼様式自由</a:t>
            </a:r>
          </a:p>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▼本ﾍﾟｰｼﾞは</a:t>
            </a:r>
            <a:r>
              <a:rPr lang="en-US" altLang="ja-JP" sz="1200" dirty="0">
                <a:solidFill>
                  <a:srgbClr val="FFC000"/>
                </a:solidFill>
                <a:latin typeface="+mn-ea"/>
              </a:rPr>
              <a:t>､</a:t>
            </a:r>
            <a:r>
              <a:rPr lang="ja-JP" altLang="en-US" sz="1200" dirty="0">
                <a:solidFill>
                  <a:srgbClr val="FFC000"/>
                </a:solidFill>
                <a:latin typeface="+mn-ea"/>
              </a:rPr>
              <a:t>実施事業に関することで</a:t>
            </a:r>
            <a:r>
              <a:rPr lang="en-US" altLang="ja-JP" sz="1200" dirty="0">
                <a:solidFill>
                  <a:srgbClr val="FFC000"/>
                </a:solidFill>
                <a:latin typeface="+mn-ea"/>
              </a:rPr>
              <a:t>､1</a:t>
            </a:r>
            <a:r>
              <a:rPr lang="ja-JP" altLang="en-US" sz="1200" dirty="0">
                <a:solidFill>
                  <a:srgbClr val="FFC000"/>
                </a:solidFill>
                <a:latin typeface="+mn-ea"/>
              </a:rPr>
              <a:t>ﾍﾟｰｼﾞから</a:t>
            </a:r>
            <a:r>
              <a:rPr lang="en-US" altLang="ja-JP" sz="1200" dirty="0">
                <a:solidFill>
                  <a:srgbClr val="FFC000"/>
                </a:solidFill>
                <a:latin typeface="+mn-ea"/>
              </a:rPr>
              <a:t>15</a:t>
            </a:r>
            <a:r>
              <a:rPr lang="ja-JP" altLang="en-US" sz="1200" dirty="0">
                <a:solidFill>
                  <a:srgbClr val="FFC000"/>
                </a:solidFill>
                <a:latin typeface="+mn-ea"/>
              </a:rPr>
              <a:t>ﾍﾟｰｼﾞに記載できなかった内容又は補足が必要な内容があれば</a:t>
            </a:r>
            <a:r>
              <a:rPr lang="en-US" altLang="ja-JP" sz="1200" dirty="0">
                <a:solidFill>
                  <a:srgbClr val="FFC000"/>
                </a:solidFill>
                <a:latin typeface="+mn-ea"/>
              </a:rPr>
              <a:t>､</a:t>
            </a:r>
            <a:r>
              <a:rPr lang="ja-JP" altLang="en-US" sz="1200" dirty="0">
                <a:solidFill>
                  <a:srgbClr val="FFC000"/>
                </a:solidFill>
                <a:latin typeface="+mn-ea"/>
              </a:rPr>
              <a:t>記載すること（</a:t>
            </a:r>
            <a:r>
              <a:rPr lang="en-US" altLang="ja-JP" sz="1200" dirty="0">
                <a:solidFill>
                  <a:srgbClr val="FFC000"/>
                </a:solidFill>
                <a:latin typeface="+mn-ea"/>
              </a:rPr>
              <a:t>1</a:t>
            </a:r>
            <a:r>
              <a:rPr lang="ja-JP" altLang="en-US" sz="1200" dirty="0">
                <a:solidFill>
                  <a:srgbClr val="FFC000"/>
                </a:solidFill>
                <a:latin typeface="+mn-ea"/>
              </a:rPr>
              <a:t>～</a:t>
            </a:r>
            <a:r>
              <a:rPr lang="en-US" altLang="ja-JP" sz="1200" dirty="0">
                <a:solidFill>
                  <a:srgbClr val="FFC000"/>
                </a:solidFill>
                <a:latin typeface="+mn-ea"/>
              </a:rPr>
              <a:t>14</a:t>
            </a:r>
            <a:r>
              <a:rPr lang="ja-JP" altLang="en-US" sz="1200" dirty="0">
                <a:solidFill>
                  <a:srgbClr val="FFC000"/>
                </a:solidFill>
                <a:latin typeface="+mn-ea"/>
              </a:rPr>
              <a:t>ページをそれぞれ複製して必要なページを増やすことも可）</a:t>
            </a:r>
            <a:r>
              <a:rPr lang="en-US" altLang="ja-JP" sz="1200" dirty="0">
                <a:solidFill>
                  <a:srgbClr val="FFC000"/>
                </a:solidFill>
                <a:latin typeface="+mn-ea"/>
              </a:rPr>
              <a:t>｡</a:t>
            </a:r>
            <a:r>
              <a:rPr lang="ja-JP" altLang="en-US" sz="1200" dirty="0">
                <a:solidFill>
                  <a:srgbClr val="FFC000"/>
                </a:solidFill>
                <a:latin typeface="+mn-ea"/>
              </a:rPr>
              <a:t>ただし</a:t>
            </a:r>
            <a:r>
              <a:rPr lang="en-US" altLang="ja-JP" sz="1200" dirty="0">
                <a:solidFill>
                  <a:srgbClr val="FFC000"/>
                </a:solidFill>
                <a:latin typeface="+mn-ea"/>
              </a:rPr>
              <a:t>､</a:t>
            </a:r>
            <a:r>
              <a:rPr lang="ja-JP" altLang="en-US" sz="1200" dirty="0">
                <a:solidFill>
                  <a:srgbClr val="FFC000"/>
                </a:solidFill>
                <a:latin typeface="+mn-ea"/>
              </a:rPr>
              <a:t>原則</a:t>
            </a:r>
            <a:r>
              <a:rPr lang="en-US" altLang="ja-JP" sz="1200" dirty="0">
                <a:solidFill>
                  <a:srgbClr val="FFC000"/>
                </a:solidFill>
                <a:latin typeface="+mn-ea"/>
              </a:rPr>
              <a:t>18</a:t>
            </a:r>
            <a:r>
              <a:rPr lang="ja-JP" altLang="en-US" sz="1200" dirty="0">
                <a:solidFill>
                  <a:srgbClr val="FFC000"/>
                </a:solidFill>
                <a:latin typeface="+mn-ea"/>
              </a:rPr>
              <a:t>枚以内とすること。</a:t>
            </a:r>
            <a:endParaRPr lang="en-US" altLang="ja-JP" sz="1200" dirty="0">
              <a:solidFill>
                <a:srgbClr val="FFC000"/>
              </a:solidFill>
              <a:latin typeface="+mn-ea"/>
            </a:endParaRPr>
          </a:p>
          <a:p>
            <a:pPr marL="180975" indent="-180975"/>
            <a:endParaRPr lang="en-US" altLang="ja-JP" sz="1200" dirty="0">
              <a:solidFill>
                <a:srgbClr val="FFC000"/>
              </a:solidFill>
              <a:latin typeface="+mn-ea"/>
            </a:endParaRPr>
          </a:p>
          <a:p>
            <a:pPr marL="180975" indent="-18097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a:t>
            </a:r>
            <a:r>
              <a:rPr lang="ja-JP" altLang="en-US" sz="1200" dirty="0">
                <a:solidFill>
                  <a:srgbClr val="FFC000"/>
                </a:solidFill>
                <a:latin typeface="+mn-ea"/>
              </a:rPr>
              <a:t>ﾒｲﾘｵ</a:t>
            </a:r>
            <a:r>
              <a:rPr lang="en-US" altLang="ja-JP" sz="1200" dirty="0">
                <a:solidFill>
                  <a:srgbClr val="FFC000"/>
                </a:solidFill>
                <a:latin typeface="+mn-ea"/>
              </a:rPr>
              <a:t>or 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r>
              <a:rPr lang="ja-JP" altLang="en-US" sz="1200" dirty="0">
                <a:solidFill>
                  <a:srgbClr val="FFC000"/>
                </a:solidFill>
                <a:latin typeface="+mn-ea"/>
              </a:rPr>
              <a:t>一部の文字がどうしても枠に入りきらない場合にはﾎﾟｲﾝﾄを調整しても構わないが</a:t>
            </a:r>
            <a:r>
              <a:rPr lang="en-US" altLang="ja-JP" sz="1200" dirty="0">
                <a:solidFill>
                  <a:srgbClr val="FFC000"/>
                </a:solidFill>
                <a:latin typeface="+mn-ea"/>
              </a:rPr>
              <a:t>､</a:t>
            </a:r>
            <a:r>
              <a:rPr lang="ja-JP" altLang="en-US" sz="1200" dirty="0">
                <a:solidFill>
                  <a:srgbClr val="FFC000"/>
                </a:solidFill>
                <a:latin typeface="+mn-ea"/>
              </a:rPr>
              <a:t>極端に小さくならないようにすること</a:t>
            </a:r>
            <a:r>
              <a:rPr lang="en-US" altLang="ja-JP" sz="1200" dirty="0">
                <a:solidFill>
                  <a:srgbClr val="FFC000"/>
                </a:solidFill>
                <a:latin typeface="+mn-ea"/>
              </a:rPr>
              <a:t>)</a:t>
            </a:r>
          </a:p>
        </p:txBody>
      </p:sp>
      <p:sp>
        <p:nvSpPr>
          <p:cNvPr id="9" name="テキスト ボックス 8"/>
          <p:cNvSpPr txBox="1"/>
          <p:nvPr/>
        </p:nvSpPr>
        <p:spPr>
          <a:xfrm>
            <a:off x="-86422" y="-6132"/>
            <a:ext cx="9992421"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「専修学校における先端技術利活用実証研究」企画提案書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16</a:t>
            </a:fld>
            <a:r>
              <a:rPr lang="en-US" altLang="ja-JP" sz="1100" spc="-120" dirty="0">
                <a:solidFill>
                  <a:schemeClr val="bg1"/>
                </a:solidFill>
                <a:latin typeface="+mj-ea"/>
                <a:ea typeface="+mj-ea"/>
              </a:rPr>
              <a:t>/16</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spTree>
    <p:extLst>
      <p:ext uri="{BB962C8B-B14F-4D97-AF65-F5344CB8AC3E}">
        <p14:creationId xmlns:p14="http://schemas.microsoft.com/office/powerpoint/2010/main" val="381674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36129" y="415890"/>
            <a:ext cx="3548719" cy="307777"/>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連携機関及び各機関の役割・協力事項</a:t>
            </a:r>
          </a:p>
        </p:txBody>
      </p:sp>
      <p:sp>
        <p:nvSpPr>
          <p:cNvPr id="24" name="正方形/長方形 23"/>
          <p:cNvSpPr/>
          <p:nvPr/>
        </p:nvSpPr>
        <p:spPr>
          <a:xfrm>
            <a:off x="10281592" y="771299"/>
            <a:ext cx="4681113" cy="4881909"/>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▼事業を推進するために連携する関係機関について記載すること</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▼各機関が果たす役割及び教育カリキュラム・プログラムの開発に当たって協力を得られる事項について、教育機関、行政機関、企業・業界団体毎に具体的に記載すること。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▼各職業、業界において必要となるデジタルリテラシーやスキルを明らかにし、普及させていく観点から、複数の専修学校が参画していることが望ましい。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▼「内諾」の欄には申請時点における内諾の有無を○、</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にて記載すること。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rPr>
              <a:t>組織として連携する機関を記載してください。（有識者として大学教員が参画する場合は、組織間の協定等に基づき参画する場合などを除き、当該教員が所属する大学は連携機関には含まれません）</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p:txBody>
      </p:sp>
      <p:sp>
        <p:nvSpPr>
          <p:cNvPr id="32" name="正方形/長方形 31"/>
          <p:cNvSpPr/>
          <p:nvPr/>
        </p:nvSpPr>
        <p:spPr>
          <a:xfrm>
            <a:off x="5097016" y="6086351"/>
            <a:ext cx="4734294" cy="661283"/>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r>
              <a:rPr kumimoji="1" lang="ja-JP" altLang="en-US" sz="1200" b="1" i="0" u="none" strike="noStrike" kern="1200" cap="none" spc="0" normalizeH="0" baseline="0" noProof="0" dirty="0">
                <a:ln>
                  <a:noFill/>
                </a:ln>
                <a:solidFill>
                  <a:srgbClr val="323232"/>
                </a:solidFill>
                <a:effectLst/>
                <a:uLnTx/>
                <a:uFillTx/>
                <a:latin typeface="メイリオ"/>
                <a:ea typeface="メイリオ"/>
                <a:cs typeface="+mn-cs"/>
              </a:rPr>
              <a:t>小計及び合計</a:t>
            </a: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教育機関　〇〇機関／企業数　 〇〇機関／業界団体　〇〇機関／</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行政機関　○○機関／その他　 〇〇機関</a:t>
            </a:r>
            <a:r>
              <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r>
              <a:rPr kumimoji="1" lang="ja-JP" altLang="en-US" sz="1200" b="0" i="0" u="sng" strike="noStrike" kern="1200" cap="none" spc="0" normalizeH="0" baseline="0" noProof="0" dirty="0">
                <a:ln>
                  <a:noFill/>
                </a:ln>
                <a:solidFill>
                  <a:srgbClr val="323232"/>
                </a:solidFill>
                <a:effectLst/>
                <a:uLnTx/>
                <a:uFillTx/>
                <a:latin typeface="游ゴシック Bold"/>
                <a:ea typeface="游ゴシック Bold"/>
                <a:cs typeface="+mn-cs"/>
              </a:rPr>
              <a:t>合　　計　〇〇機関</a:t>
            </a:r>
            <a:r>
              <a:rPr kumimoji="1" lang="ja-JP" altLang="en-US"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endPar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34" name="直線矢印コネクタ 33"/>
          <p:cNvCxnSpPr>
            <a:cxnSpLocks/>
            <a:stCxn id="24" idx="1"/>
          </p:cNvCxnSpPr>
          <p:nvPr/>
        </p:nvCxnSpPr>
        <p:spPr>
          <a:xfrm flipH="1" flipV="1">
            <a:off x="9927598" y="1052736"/>
            <a:ext cx="353994" cy="2159518"/>
          </a:xfrm>
          <a:prstGeom prst="straightConnector1">
            <a:avLst/>
          </a:prstGeom>
          <a:ln w="19050" cap="flat" cmpd="sng" algn="ctr">
            <a:solidFill>
              <a:srgbClr val="62AB37"/>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aphicFrame>
        <p:nvGraphicFramePr>
          <p:cNvPr id="35" name="表 34"/>
          <p:cNvGraphicFramePr>
            <a:graphicFrameLocks noGrp="1"/>
          </p:cNvGraphicFramePr>
          <p:nvPr/>
        </p:nvGraphicFramePr>
        <p:xfrm>
          <a:off x="36129" y="764704"/>
          <a:ext cx="4896144" cy="5976666"/>
        </p:xfrm>
        <a:graphic>
          <a:graphicData uri="http://schemas.openxmlformats.org/drawingml/2006/table">
            <a:tbl>
              <a:tblPr firstRow="1" bandRow="1">
                <a:tableStyleId>{5C22544A-7EE6-4342-B048-85BDC9FD1C3A}</a:tableStyleId>
              </a:tblPr>
              <a:tblGrid>
                <a:gridCol w="2828639">
                  <a:extLst>
                    <a:ext uri="{9D8B030D-6E8A-4147-A177-3AD203B41FA5}">
                      <a16:colId xmlns:a16="http://schemas.microsoft.com/office/drawing/2014/main" val="1108686720"/>
                    </a:ext>
                  </a:extLst>
                </a:gridCol>
                <a:gridCol w="1527505">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役割・協力事項</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内諾</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3272060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76322886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graphicFrame>
        <p:nvGraphicFramePr>
          <p:cNvPr id="36" name="表 35"/>
          <p:cNvGraphicFramePr>
            <a:graphicFrameLocks noGrp="1"/>
          </p:cNvGraphicFramePr>
          <p:nvPr/>
        </p:nvGraphicFramePr>
        <p:xfrm>
          <a:off x="4981863" y="764704"/>
          <a:ext cx="4896144" cy="5170114"/>
        </p:xfrm>
        <a:graphic>
          <a:graphicData uri="http://schemas.openxmlformats.org/drawingml/2006/table">
            <a:tbl>
              <a:tblPr firstRow="1" bandRow="1">
                <a:tableStyleId>{5C22544A-7EE6-4342-B048-85BDC9FD1C3A}</a:tableStyleId>
              </a:tblPr>
              <a:tblGrid>
                <a:gridCol w="2923465">
                  <a:extLst>
                    <a:ext uri="{9D8B030D-6E8A-4147-A177-3AD203B41FA5}">
                      <a16:colId xmlns:a16="http://schemas.microsoft.com/office/drawing/2014/main" val="1108686720"/>
                    </a:ext>
                  </a:extLst>
                </a:gridCol>
                <a:gridCol w="1432679">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役割・協力事項</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内諾</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sp>
        <p:nvSpPr>
          <p:cNvPr id="12" name="正方形/長方形 11">
            <a:extLst>
              <a:ext uri="{FF2B5EF4-FFF2-40B4-BE49-F238E27FC236}">
                <a16:creationId xmlns:a16="http://schemas.microsoft.com/office/drawing/2014/main" id="{A12BFBE8-E79B-4F65-9942-489C1E9BD77F}"/>
              </a:ext>
            </a:extLst>
          </p:cNvPr>
          <p:cNvSpPr/>
          <p:nvPr/>
        </p:nvSpPr>
        <p:spPr>
          <a:xfrm>
            <a:off x="10281592" y="5934818"/>
            <a:ext cx="4681113" cy="727946"/>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▼参画する機関数（教育機関、企業、業界団体、行政機関、その他、それぞれの小計数及び合計数）を記載する。</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14" name="直線矢印コネクタ 13">
            <a:extLst>
              <a:ext uri="{FF2B5EF4-FFF2-40B4-BE49-F238E27FC236}">
                <a16:creationId xmlns:a16="http://schemas.microsoft.com/office/drawing/2014/main" id="{4DE173B8-59ED-4161-8A7F-0C94A787AD56}"/>
              </a:ext>
            </a:extLst>
          </p:cNvPr>
          <p:cNvCxnSpPr>
            <a:cxnSpLocks/>
            <a:stCxn id="12" idx="1"/>
          </p:cNvCxnSpPr>
          <p:nvPr/>
        </p:nvCxnSpPr>
        <p:spPr>
          <a:xfrm flipH="1">
            <a:off x="9993560" y="6298791"/>
            <a:ext cx="288032" cy="82364"/>
          </a:xfrm>
          <a:prstGeom prst="straightConnector1">
            <a:avLst/>
          </a:prstGeom>
          <a:ln w="19050" cap="flat" cmpd="sng" algn="ctr">
            <a:solidFill>
              <a:srgbClr val="62AB37"/>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2" name="グループ化 1">
            <a:extLst>
              <a:ext uri="{FF2B5EF4-FFF2-40B4-BE49-F238E27FC236}">
                <a16:creationId xmlns:a16="http://schemas.microsoft.com/office/drawing/2014/main" id="{1CA7AF59-2E9F-496F-92D6-7BAC3549BCB9}"/>
              </a:ext>
            </a:extLst>
          </p:cNvPr>
          <p:cNvGrpSpPr/>
          <p:nvPr/>
        </p:nvGrpSpPr>
        <p:grpSpPr>
          <a:xfrm>
            <a:off x="-54040" y="-6132"/>
            <a:ext cx="9960040" cy="307777"/>
            <a:chOff x="-54040" y="-6132"/>
            <a:chExt cx="9960040" cy="307777"/>
          </a:xfrm>
        </p:grpSpPr>
        <p:sp>
          <p:nvSpPr>
            <p:cNvPr id="15" name="正方形/長方形 14">
              <a:extLst>
                <a:ext uri="{FF2B5EF4-FFF2-40B4-BE49-F238E27FC236}">
                  <a16:creationId xmlns:a16="http://schemas.microsoft.com/office/drawing/2014/main" id="{E48D4D5A-C65E-4126-8E9A-FFDC28B79D8C}"/>
                </a:ext>
              </a:extLst>
            </p:cNvPr>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6" name="テキスト ボックス 15">
              <a:extLst>
                <a:ext uri="{FF2B5EF4-FFF2-40B4-BE49-F238E27FC236}">
                  <a16:creationId xmlns:a16="http://schemas.microsoft.com/office/drawing/2014/main" id="{2B3B7534-3087-4067-A4D0-69C538E5D95C}"/>
                </a:ext>
              </a:extLst>
            </p:cNvPr>
            <p:cNvSpPr txBox="1"/>
            <p:nvPr/>
          </p:nvSpPr>
          <p:spPr>
            <a:xfrm>
              <a:off x="-54040" y="-6132"/>
              <a:ext cx="996004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zh-TW" altLang="en-US" sz="1200" spc="-160" dirty="0">
                  <a:solidFill>
                    <a:schemeClr val="bg1"/>
                  </a:solidFill>
                  <a:latin typeface="+mj-ea"/>
                  <a:ea typeface="+mj-ea"/>
                </a:rPr>
                <a:t>分野横断連絡調整会議</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/16)</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grpSp>
    </p:spTree>
    <p:extLst>
      <p:ext uri="{BB962C8B-B14F-4D97-AF65-F5344CB8AC3E}">
        <p14:creationId xmlns:p14="http://schemas.microsoft.com/office/powerpoint/2010/main" val="104064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6" name="角丸四角形 5"/>
          <p:cNvSpPr/>
          <p:nvPr/>
        </p:nvSpPr>
        <p:spPr>
          <a:xfrm>
            <a:off x="28339" y="333795"/>
            <a:ext cx="8597069" cy="35890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rPr>
              <a:t>先端技術利活用検証プロジェクト又は</a:t>
            </a:r>
            <a:r>
              <a:rPr lang="ja-JP" altLang="en-US" sz="1400" b="1" dirty="0">
                <a:solidFill>
                  <a:schemeClr val="bg1"/>
                </a:solidFill>
                <a:latin typeface="+mn-ea"/>
              </a:rPr>
              <a:t>遠隔教育導入モデルの構築に係る取組</a:t>
            </a:r>
            <a:r>
              <a:rPr lang="ja-JP" altLang="en-US" sz="1400" b="1" dirty="0">
                <a:solidFill>
                  <a:schemeClr val="bg1"/>
                </a:solidFill>
              </a:rPr>
              <a:t>の進捗管理に係る方策、工夫</a:t>
            </a:r>
          </a:p>
        </p:txBody>
      </p:sp>
      <p:sp>
        <p:nvSpPr>
          <p:cNvPr id="8" name="テキスト ボックス 7"/>
          <p:cNvSpPr txBox="1"/>
          <p:nvPr/>
        </p:nvSpPr>
        <p:spPr>
          <a:xfrm>
            <a:off x="704528" y="1988840"/>
            <a:ext cx="8280000" cy="2677656"/>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rgbClr val="FFC000"/>
                </a:solidFill>
                <a:latin typeface="+mn-ea"/>
              </a:rPr>
              <a:t>▼様式自由</a:t>
            </a:r>
            <a:endParaRPr lang="en-US" altLang="ja-JP" sz="1200" dirty="0">
              <a:solidFill>
                <a:srgbClr val="FFC000"/>
              </a:solidFill>
              <a:latin typeface="+mn-ea"/>
            </a:endParaRPr>
          </a:p>
          <a:p>
            <a:endParaRPr lang="en-US" altLang="ja-JP" sz="1200" dirty="0">
              <a:solidFill>
                <a:srgbClr val="FFC000"/>
              </a:solidFill>
              <a:latin typeface="+mn-ea"/>
            </a:endParaRPr>
          </a:p>
          <a:p>
            <a:r>
              <a:rPr lang="ja-JP" altLang="en-US" sz="1200" dirty="0">
                <a:solidFill>
                  <a:srgbClr val="FFC000"/>
                </a:solidFill>
                <a:latin typeface="+mn-ea"/>
              </a:rPr>
              <a:t>▼各プロジェクト又は各取組の進捗を確認し、プロジェクトごとの質の均衡を図るための方策や工夫などについて記載すること。</a:t>
            </a:r>
            <a:endParaRPr lang="en-US" altLang="ja-JP" sz="1200" dirty="0">
              <a:solidFill>
                <a:srgbClr val="FFC000"/>
              </a:solidFill>
              <a:latin typeface="+mn-ea"/>
            </a:endParaRPr>
          </a:p>
          <a:p>
            <a:r>
              <a:rPr lang="ja-JP" altLang="en-US" sz="1200" dirty="0">
                <a:solidFill>
                  <a:srgbClr val="FFC000"/>
                </a:solidFill>
                <a:latin typeface="+mn-ea"/>
              </a:rPr>
              <a:t>　</a:t>
            </a:r>
            <a:r>
              <a:rPr lang="en-US" altLang="ja-JP" sz="1200" dirty="0">
                <a:solidFill>
                  <a:srgbClr val="FFC000"/>
                </a:solidFill>
                <a:latin typeface="+mn-ea"/>
              </a:rPr>
              <a:t>ex)</a:t>
            </a:r>
            <a:r>
              <a:rPr lang="ja-JP" altLang="en-US" sz="1200" dirty="0">
                <a:solidFill>
                  <a:srgbClr val="FFC000"/>
                </a:solidFill>
                <a:latin typeface="+mn-ea"/>
              </a:rPr>
              <a:t> 記載事項例</a:t>
            </a:r>
            <a:endParaRPr lang="en-US" altLang="ja-JP" sz="1200" dirty="0">
              <a:solidFill>
                <a:srgbClr val="FFC000"/>
              </a:solidFill>
              <a:latin typeface="+mn-ea"/>
            </a:endParaRPr>
          </a:p>
          <a:p>
            <a:pPr marL="266700"/>
            <a:r>
              <a:rPr lang="ja-JP" altLang="en-US" sz="1200" dirty="0">
                <a:solidFill>
                  <a:srgbClr val="FFC000"/>
                </a:solidFill>
                <a:latin typeface="+mn-ea"/>
              </a:rPr>
              <a:t>各プロジェクト又は各取組への助言が可能な有識者の活用、コンテンツ開発企業・ベンダーとプロジェクト実施者をつなぐイベントの開催　等</a:t>
            </a:r>
            <a:endParaRPr lang="en-US" altLang="ja-JP" sz="1200" dirty="0">
              <a:solidFill>
                <a:srgbClr val="FFC000"/>
              </a:solidFill>
              <a:latin typeface="+mn-ea"/>
            </a:endParaRPr>
          </a:p>
          <a:p>
            <a:pPr marL="266700"/>
            <a:endParaRPr lang="en-US" altLang="ja-JP" sz="1200" dirty="0">
              <a:solidFill>
                <a:srgbClr val="FFC000"/>
              </a:solidFill>
              <a:latin typeface="+mn-ea"/>
            </a:endParaRPr>
          </a:p>
          <a:p>
            <a:r>
              <a:rPr lang="ja-JP" altLang="en-US" sz="1200" dirty="0">
                <a:solidFill>
                  <a:srgbClr val="FFC000"/>
                </a:solidFill>
                <a:latin typeface="+mn-ea"/>
              </a:rPr>
              <a:t>▼各プロジェクトについての課題を把握し集約し、解決策を提示するための工夫について記載すること。</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p:txBody>
      </p:sp>
      <p:sp>
        <p:nvSpPr>
          <p:cNvPr id="11" name="テキスト ボックス 10"/>
          <p:cNvSpPr txBox="1"/>
          <p:nvPr/>
        </p:nvSpPr>
        <p:spPr>
          <a:xfrm>
            <a:off x="-54040" y="-6132"/>
            <a:ext cx="9960040"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「専修学校における先端技術利活用実証研究」企画提案書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3</a:t>
            </a:fld>
            <a:r>
              <a:rPr lang="en-US" altLang="ja-JP" sz="1100" spc="-120" dirty="0">
                <a:solidFill>
                  <a:schemeClr val="bg1"/>
                </a:solidFill>
                <a:latin typeface="+mj-ea"/>
                <a:ea typeface="+mj-ea"/>
              </a:rPr>
              <a:t>/16</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spTree>
    <p:extLst>
      <p:ext uri="{BB962C8B-B14F-4D97-AF65-F5344CB8AC3E}">
        <p14:creationId xmlns:p14="http://schemas.microsoft.com/office/powerpoint/2010/main" val="1720442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7" name="テキスト ボックス 6"/>
          <p:cNvSpPr txBox="1"/>
          <p:nvPr/>
        </p:nvSpPr>
        <p:spPr>
          <a:xfrm>
            <a:off x="-54040" y="-6132"/>
            <a:ext cx="9960040"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「専修学校における先端技術利活用実証研究」企画提案書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4</a:t>
            </a:fld>
            <a:r>
              <a:rPr lang="en-US" altLang="ja-JP" sz="1100" spc="-120" dirty="0">
                <a:solidFill>
                  <a:schemeClr val="bg1"/>
                </a:solidFill>
                <a:latin typeface="+mj-ea"/>
                <a:ea typeface="+mj-ea"/>
              </a:rPr>
              <a:t>/16</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sp>
        <p:nvSpPr>
          <p:cNvPr id="9" name="角丸四角形 8"/>
          <p:cNvSpPr/>
          <p:nvPr/>
        </p:nvSpPr>
        <p:spPr>
          <a:xfrm>
            <a:off x="28339" y="332656"/>
            <a:ext cx="7156909" cy="35890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先端技術利活用検証プロジェクトにおける成果の体系化、普及・定着方策の立案・実践</a:t>
            </a:r>
          </a:p>
        </p:txBody>
      </p:sp>
      <p:sp>
        <p:nvSpPr>
          <p:cNvPr id="10" name="テキスト ボックス 9"/>
          <p:cNvSpPr txBox="1"/>
          <p:nvPr/>
        </p:nvSpPr>
        <p:spPr>
          <a:xfrm>
            <a:off x="704528" y="1988840"/>
            <a:ext cx="8280000" cy="3785652"/>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rgbClr val="FFC000"/>
                </a:solidFill>
                <a:latin typeface="+mn-ea"/>
              </a:rPr>
              <a:t>▼様式自由</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▼各プロジェクト又は各取組によってまとめられる実証研究結果を、他の専修学校が活用しやすいよう、分野毎の類型や指導方法毎の類型に分類し、体系的に整理する方策を現時点の見込みから記載する。</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専修学校教育や先端技術保有企業等の実態等を踏まえた上で、遠隔教育を含めた先端技術の導入により専修学校の教育及び運営がより効率的・効果的になることについての理解を広げ、行動を促すための方策（普及・定着方策）を立案する。</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▼各プロジェクト又は各取組から得られる様々なデータを分析し、成果として対外的にわかりやすく発信する方策を記載すること。</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▼立案した同方策のうち、その一部を実施する。</a:t>
            </a:r>
            <a:endParaRPr lang="en-US" altLang="ja-JP" sz="1200" dirty="0">
              <a:solidFill>
                <a:srgbClr val="FFC000"/>
              </a:solidFill>
              <a:latin typeface="+mn-ea"/>
            </a:endParaRPr>
          </a:p>
          <a:p>
            <a:r>
              <a:rPr lang="ja-JP" altLang="en-US" sz="1200" dirty="0">
                <a:solidFill>
                  <a:srgbClr val="FFC000"/>
                </a:solidFill>
                <a:latin typeface="+mn-ea"/>
              </a:rPr>
              <a:t>　</a:t>
            </a:r>
            <a:r>
              <a:rPr lang="en-US" altLang="ja-JP" sz="1200" dirty="0">
                <a:solidFill>
                  <a:srgbClr val="FFC000"/>
                </a:solidFill>
                <a:latin typeface="+mn-ea"/>
              </a:rPr>
              <a:t>ex)</a:t>
            </a:r>
            <a:r>
              <a:rPr lang="ja-JP" altLang="en-US" sz="1200" dirty="0">
                <a:solidFill>
                  <a:srgbClr val="FFC000"/>
                </a:solidFill>
                <a:latin typeface="+mn-ea"/>
              </a:rPr>
              <a:t> 記載事項例</a:t>
            </a:r>
            <a:endParaRPr lang="en-US" altLang="ja-JP" sz="1200" dirty="0">
              <a:solidFill>
                <a:srgbClr val="FFC000"/>
              </a:solidFill>
              <a:latin typeface="+mn-ea"/>
            </a:endParaRPr>
          </a:p>
          <a:p>
            <a:pPr marL="266700"/>
            <a:r>
              <a:rPr lang="ja-JP" altLang="en-US" sz="1200" dirty="0">
                <a:solidFill>
                  <a:srgbClr val="FFC000"/>
                </a:solidFill>
                <a:latin typeface="+mn-ea"/>
              </a:rPr>
              <a:t>普及ガイドラインの作成、セミナー等広報活動の実施　等</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p:txBody>
      </p:sp>
    </p:spTree>
    <p:extLst>
      <p:ext uri="{BB962C8B-B14F-4D97-AF65-F5344CB8AC3E}">
        <p14:creationId xmlns:p14="http://schemas.microsoft.com/office/powerpoint/2010/main" val="4120216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7" name="テキスト ボックス 6"/>
          <p:cNvSpPr txBox="1"/>
          <p:nvPr/>
        </p:nvSpPr>
        <p:spPr>
          <a:xfrm>
            <a:off x="-54040" y="-6132"/>
            <a:ext cx="996004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120" normalizeH="0" baseline="0" noProof="0" dirty="0">
                <a:ln>
                  <a:noFill/>
                </a:ln>
                <a:solidFill>
                  <a:prstClr val="white"/>
                </a:solidFill>
                <a:effectLst/>
                <a:uLnTx/>
                <a:uFillTx/>
                <a:latin typeface="游ゴシック Bold"/>
                <a:ea typeface="メイリオ"/>
                <a:cs typeface="+mn-cs"/>
              </a:rPr>
              <a:t>令和○年度</a:t>
            </a:r>
            <a:r>
              <a:rPr kumimoji="1" lang="ja-JP" altLang="en-US" sz="1400" b="0" i="0" u="none" strike="noStrike" kern="1200" cap="none" spc="-120" normalizeH="0" baseline="0" noProof="0" dirty="0">
                <a:ln>
                  <a:noFill/>
                </a:ln>
                <a:solidFill>
                  <a:prstClr val="white"/>
                </a:solidFill>
                <a:effectLst/>
                <a:uLnTx/>
                <a:uFillTx/>
                <a:latin typeface="游ゴシック Bold"/>
                <a:ea typeface="游ゴシック Bold"/>
                <a:cs typeface="+mn-cs"/>
              </a:rPr>
              <a:t>「専修学校における先端技術利活用実証研究」企画提案書</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zh-TW" altLang="en-US" sz="1200" b="0" i="0" u="none" strike="noStrike" kern="1200" cap="none" spc="-160" normalizeH="0" baseline="0" noProof="0" dirty="0">
                <a:ln>
                  <a:noFill/>
                </a:ln>
                <a:solidFill>
                  <a:prstClr val="white"/>
                </a:solidFill>
                <a:effectLst/>
                <a:uLnTx/>
                <a:uFillTx/>
                <a:latin typeface="游ゴシック Bold"/>
                <a:ea typeface="游ゴシック Bold"/>
                <a:cs typeface="+mn-cs"/>
              </a:rPr>
              <a:t>分野横断連絡調整会議</a:t>
            </a:r>
            <a:r>
              <a:rPr kumimoji="1" lang="ja-JP" altLang="en-US" sz="1200" b="0" i="0" u="none" strike="noStrike" kern="1200" cap="none" spc="-120" normalizeH="0" baseline="0" noProof="0" dirty="0">
                <a:ln>
                  <a:noFill/>
                </a:ln>
                <a:solidFill>
                  <a:prstClr val="white"/>
                </a:solidFill>
                <a:effectLst/>
                <a:uLnTx/>
                <a:uFillTx/>
                <a:latin typeface="游ゴシック Bold"/>
                <a:ea typeface="游ゴシック Bold"/>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a:t>
            </a:r>
            <a:fld id="{C22BDEFC-2EBD-4631-AC6E-1FA082F69B7C}"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游ゴシック Bold"/>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r>
              <a:rPr kumimoji="1" lang="en-US" altLang="ja-JP" sz="1100" b="0" i="0" u="none" strike="noStrike" kern="1200" cap="none" spc="-120" normalizeH="0" baseline="0" noProof="0" dirty="0">
                <a:ln>
                  <a:noFill/>
                </a:ln>
                <a:solidFill>
                  <a:prstClr val="white"/>
                </a:solidFill>
                <a:effectLst/>
                <a:uLnTx/>
                <a:uFillTx/>
                <a:latin typeface="游ゴシック Bold"/>
                <a:ea typeface="游ゴシック Bold"/>
                <a:cs typeface="+mn-cs"/>
              </a:rPr>
              <a:t>/16)</a:t>
            </a:r>
            <a:endParaRPr kumimoji="1" lang="ja-JP" altLang="en-US" sz="1100" b="0" i="0" u="none" strike="noStrike" kern="1200" cap="none" spc="-120" normalizeH="0" baseline="0" noProof="0" dirty="0">
              <a:ln>
                <a:noFill/>
              </a:ln>
              <a:solidFill>
                <a:prstClr val="white"/>
              </a:solidFill>
              <a:effectLst/>
              <a:uLnTx/>
              <a:uFillTx/>
              <a:latin typeface="游ゴシック Bold"/>
              <a:ea typeface="游ゴシック Bold"/>
              <a:cs typeface="+mn-cs"/>
            </a:endParaRPr>
          </a:p>
        </p:txBody>
      </p:sp>
      <p:sp>
        <p:nvSpPr>
          <p:cNvPr id="9" name="角丸四角形 8"/>
          <p:cNvSpPr/>
          <p:nvPr/>
        </p:nvSpPr>
        <p:spPr>
          <a:xfrm>
            <a:off x="28339" y="332656"/>
            <a:ext cx="6652853" cy="35890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新たな先端技術の開発動向や活用事例のリサーチ</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0" name="テキスト ボックス 9"/>
          <p:cNvSpPr txBox="1"/>
          <p:nvPr/>
        </p:nvSpPr>
        <p:spPr>
          <a:xfrm>
            <a:off x="704528" y="1988840"/>
            <a:ext cx="8280000" cy="1754326"/>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▼我が国をはじめ諸外国における新たな技術開発の動向や先進的な活用事例に関して、専修学校教育への導入可能性を考慮した計画を記載する。</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１１ポイント以上とすること。ただし、記載すべき事項が多く、枠に入り切らない場合のみ文字のポイントを調整しても構わないが、極端に小さくならないよう注意すること。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Tree>
    <p:extLst>
      <p:ext uri="{BB962C8B-B14F-4D97-AF65-F5344CB8AC3E}">
        <p14:creationId xmlns:p14="http://schemas.microsoft.com/office/powerpoint/2010/main" val="3555102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直線コネクタ 18"/>
          <p:cNvCxnSpPr/>
          <p:nvPr/>
        </p:nvCxnSpPr>
        <p:spPr>
          <a:xfrm>
            <a:off x="7401272" y="1110911"/>
            <a:ext cx="0" cy="5821992"/>
          </a:xfrm>
          <a:prstGeom prst="line">
            <a:avLst/>
          </a:prstGeom>
          <a:ln>
            <a:solidFill>
              <a:srgbClr val="62AB37"/>
            </a:solidFill>
            <a:prstDash val="dash"/>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456361" y="6453336"/>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4" name="正方形/長方形 3"/>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6" name="角丸四角形 5"/>
          <p:cNvSpPr/>
          <p:nvPr/>
        </p:nvSpPr>
        <p:spPr>
          <a:xfrm>
            <a:off x="28339" y="321097"/>
            <a:ext cx="2188357"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事業実施の年次計画</a:t>
            </a:r>
          </a:p>
        </p:txBody>
      </p:sp>
      <p:cxnSp>
        <p:nvCxnSpPr>
          <p:cNvPr id="7" name="直線矢印コネクタ 6"/>
          <p:cNvCxnSpPr/>
          <p:nvPr/>
        </p:nvCxnSpPr>
        <p:spPr>
          <a:xfrm>
            <a:off x="-9761" y="1098720"/>
            <a:ext cx="9915761" cy="0"/>
          </a:xfrm>
          <a:prstGeom prst="straightConnector1">
            <a:avLst/>
          </a:prstGeom>
          <a:ln w="57150">
            <a:solidFill>
              <a:srgbClr val="62AB37"/>
            </a:solidFill>
            <a:tailEnd type="arrow"/>
          </a:ln>
        </p:spPr>
        <p:style>
          <a:lnRef idx="1">
            <a:schemeClr val="accent1"/>
          </a:lnRef>
          <a:fillRef idx="0">
            <a:schemeClr val="accent1"/>
          </a:fillRef>
          <a:effectRef idx="0">
            <a:schemeClr val="accent1"/>
          </a:effectRef>
          <a:fontRef idx="minor">
            <a:schemeClr val="tx1"/>
          </a:fontRef>
        </p:style>
      </p:cxnSp>
      <p:sp>
        <p:nvSpPr>
          <p:cNvPr id="10" name="角丸四角形 9"/>
          <p:cNvSpPr/>
          <p:nvPr/>
        </p:nvSpPr>
        <p:spPr>
          <a:xfrm>
            <a:off x="555893" y="941756"/>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sp>
        <p:nvSpPr>
          <p:cNvPr id="11" name="角丸四角形 10"/>
          <p:cNvSpPr/>
          <p:nvPr/>
        </p:nvSpPr>
        <p:spPr>
          <a:xfrm>
            <a:off x="5597114" y="941756"/>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n-ea"/>
              </a:rPr>
              <a:t>令和○年度</a:t>
            </a:r>
            <a:endParaRPr kumimoji="1" lang="ja-JP" altLang="en-US" sz="1200" dirty="0">
              <a:solidFill>
                <a:schemeClr val="tx1"/>
              </a:solidFill>
              <a:latin typeface="+mn-ea"/>
            </a:endParaRPr>
          </a:p>
        </p:txBody>
      </p:sp>
      <p:cxnSp>
        <p:nvCxnSpPr>
          <p:cNvPr id="14" name="直線コネクタ 13"/>
          <p:cNvCxnSpPr/>
          <p:nvPr/>
        </p:nvCxnSpPr>
        <p:spPr>
          <a:xfrm>
            <a:off x="2432720" y="1110911"/>
            <a:ext cx="0" cy="5821992"/>
          </a:xfrm>
          <a:prstGeom prst="line">
            <a:avLst/>
          </a:prstGeom>
          <a:ln>
            <a:solidFill>
              <a:srgbClr val="62AB37"/>
            </a:solidFill>
            <a:prstDash val="dash"/>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28034" y="-6132"/>
            <a:ext cx="9877966"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専修学校における先端技術利活用実証研究」企画提案書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6</a:t>
            </a:fld>
            <a:r>
              <a:rPr lang="en-US" altLang="ja-JP" sz="1100" spc="-120" dirty="0">
                <a:solidFill>
                  <a:schemeClr val="bg1"/>
                </a:solidFill>
                <a:latin typeface="+mj-ea"/>
                <a:ea typeface="+mj-ea"/>
              </a:rPr>
              <a:t>/16</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sp>
        <p:nvSpPr>
          <p:cNvPr id="13" name="角丸四角形 12"/>
          <p:cNvSpPr/>
          <p:nvPr/>
        </p:nvSpPr>
        <p:spPr>
          <a:xfrm>
            <a:off x="3072420" y="950212"/>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sp>
        <p:nvSpPr>
          <p:cNvPr id="21" name="テキスト ボックス 20"/>
          <p:cNvSpPr txBox="1"/>
          <p:nvPr/>
        </p:nvSpPr>
        <p:spPr>
          <a:xfrm>
            <a:off x="1991910" y="6464369"/>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23" name="テキスト ボックス 22"/>
          <p:cNvSpPr txBox="1"/>
          <p:nvPr/>
        </p:nvSpPr>
        <p:spPr>
          <a:xfrm>
            <a:off x="7021572" y="6464369"/>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15" name="角丸四角形 14"/>
          <p:cNvSpPr/>
          <p:nvPr/>
        </p:nvSpPr>
        <p:spPr>
          <a:xfrm>
            <a:off x="7886206" y="941756"/>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n-ea"/>
              </a:rPr>
              <a:t>令和○年度</a:t>
            </a:r>
            <a:endParaRPr kumimoji="1" lang="ja-JP" altLang="en-US" sz="1200" dirty="0">
              <a:solidFill>
                <a:schemeClr val="tx1"/>
              </a:solidFill>
              <a:latin typeface="+mn-ea"/>
            </a:endParaRPr>
          </a:p>
        </p:txBody>
      </p:sp>
      <p:sp>
        <p:nvSpPr>
          <p:cNvPr id="16" name="テキスト ボックス 15"/>
          <p:cNvSpPr txBox="1"/>
          <p:nvPr/>
        </p:nvSpPr>
        <p:spPr>
          <a:xfrm>
            <a:off x="4583368" y="6464369"/>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cxnSp>
        <p:nvCxnSpPr>
          <p:cNvPr id="20" name="直線コネクタ 19"/>
          <p:cNvCxnSpPr/>
          <p:nvPr/>
        </p:nvCxnSpPr>
        <p:spPr>
          <a:xfrm>
            <a:off x="4953000" y="1107176"/>
            <a:ext cx="0" cy="5821992"/>
          </a:xfrm>
          <a:prstGeom prst="line">
            <a:avLst/>
          </a:prstGeom>
          <a:ln>
            <a:solidFill>
              <a:srgbClr val="62AB37"/>
            </a:solidFill>
            <a:prstDash val="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933004" y="2636912"/>
            <a:ext cx="8412484" cy="2123658"/>
          </a:xfrm>
          <a:prstGeom prst="rect">
            <a:avLst/>
          </a:prstGeom>
          <a:solidFill>
            <a:schemeClr val="bg1"/>
          </a:solidFill>
          <a:ln>
            <a:solidFill>
              <a:schemeClr val="tx2">
                <a:lumMod val="40000"/>
                <a:lumOff val="60000"/>
              </a:schemeClr>
            </a:solidFill>
            <a:prstDash val="dash"/>
          </a:ln>
        </p:spPr>
        <p:txBody>
          <a:bodyPr wrap="square" rtlCol="0">
            <a:spAutoFit/>
          </a:bodyPr>
          <a:lstStyle/>
          <a:p>
            <a:pPr marL="177800" indent="-177800"/>
            <a:endParaRPr lang="en-US" altLang="ja-JP" sz="1200" dirty="0">
              <a:solidFill>
                <a:srgbClr val="FFC000"/>
              </a:solidFill>
              <a:latin typeface="+mn-ea"/>
            </a:endParaRPr>
          </a:p>
          <a:p>
            <a:r>
              <a:rPr lang="ja-JP" altLang="en-US" sz="1200" dirty="0">
                <a:solidFill>
                  <a:srgbClr val="FFC000"/>
                </a:solidFill>
                <a:latin typeface="+mn-ea"/>
              </a:rPr>
              <a:t>▼当該実証研究を行うにあたって、各年度に実施する取組の概要（年次計画）を具体的に記載すること。</a:t>
            </a:r>
            <a:endParaRPr lang="en-US" altLang="ja-JP" sz="1200" dirty="0">
              <a:solidFill>
                <a:srgbClr val="FFC000"/>
              </a:solidFill>
              <a:latin typeface="+mn-ea"/>
            </a:endParaRPr>
          </a:p>
          <a:p>
            <a:endParaRPr lang="en-US" altLang="ja-JP" sz="1200" dirty="0">
              <a:solidFill>
                <a:srgbClr val="FFC000"/>
              </a:solidFill>
              <a:latin typeface="+mn-ea"/>
            </a:endParaRPr>
          </a:p>
          <a:p>
            <a:pPr marL="180000" indent="-180000"/>
            <a:r>
              <a:rPr lang="ja-JP" altLang="en-US" sz="1200" dirty="0">
                <a:solidFill>
                  <a:srgbClr val="FFC000"/>
                </a:solidFill>
                <a:latin typeface="+mn-ea"/>
              </a:rPr>
              <a:t>▼１年目は普及定着方策の検討・実施、各プロジェクト又は各取組間の連絡調整、２～３年目は各プロジェクト又は各取組間の連絡調整・助言、諸外国等の動向調査、４年目は各プロジェクト又は各取組における成果のとりまとめなど、具体的に実施する内容を示しつつ、流れがわかるように記載すること。</a:t>
            </a:r>
            <a:endParaRPr lang="en-US" altLang="ja-JP" sz="1200" dirty="0">
              <a:solidFill>
                <a:srgbClr val="FFC000"/>
              </a:solidFill>
              <a:latin typeface="+mn-ea"/>
            </a:endParaRPr>
          </a:p>
          <a:p>
            <a:endParaRPr lang="en-US" altLang="ja-JP" sz="1200" dirty="0">
              <a:solidFill>
                <a:srgbClr val="FFC000"/>
              </a:solidFill>
              <a:latin typeface="+mn-ea"/>
            </a:endParaRPr>
          </a:p>
          <a:p>
            <a:pPr marL="177800" indent="-177800"/>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a:p>
            <a:endParaRPr kumimoji="1" lang="ja-JP" altLang="en-US" sz="1200" dirty="0">
              <a:solidFill>
                <a:srgbClr val="FFC000"/>
              </a:solidFill>
              <a:latin typeface="+mn-ea"/>
            </a:endParaRPr>
          </a:p>
        </p:txBody>
      </p:sp>
    </p:spTree>
    <p:extLst>
      <p:ext uri="{BB962C8B-B14F-4D97-AF65-F5344CB8AC3E}">
        <p14:creationId xmlns:p14="http://schemas.microsoft.com/office/powerpoint/2010/main" val="4291532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8" name="テキスト ボックス 7"/>
          <p:cNvSpPr txBox="1"/>
          <p:nvPr/>
        </p:nvSpPr>
        <p:spPr>
          <a:xfrm>
            <a:off x="920552" y="2636912"/>
            <a:ext cx="8280000" cy="2308324"/>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▼提案年度に取り組む内容について、具体に記載すること。</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latin typeface="+mn-ea"/>
              </a:rPr>
              <a:t>▼調査を実施する場合には</a:t>
            </a:r>
            <a:r>
              <a:rPr lang="en-US" altLang="ja-JP" sz="1200" dirty="0">
                <a:solidFill>
                  <a:srgbClr val="FFC000"/>
                </a:solidFill>
                <a:latin typeface="+mn-ea"/>
              </a:rPr>
              <a:t>､</a:t>
            </a:r>
            <a:r>
              <a:rPr lang="ja-JP" altLang="en-US" sz="1200" dirty="0">
                <a:solidFill>
                  <a:srgbClr val="FFC000"/>
                </a:solidFill>
                <a:latin typeface="+mn-ea"/>
              </a:rPr>
              <a:t>調査名、調査目的、調査対象、調査手法、調査項目、分析内容（集計項目）、調査結果を成果にどのように反映するか、を記載すること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１１ポイント以上とすること。記載すべき事項が多く、枠に入り切らない場合のみ文字のポイントを調整しても構わないが、極端に小さくならないよう注意すること。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en-US" altLang="ja-JP" sz="1200" dirty="0">
              <a:solidFill>
                <a:srgbClr val="FFC000"/>
              </a:solidFill>
            </a:endParaRPr>
          </a:p>
        </p:txBody>
      </p:sp>
      <p:sp>
        <p:nvSpPr>
          <p:cNvPr id="7" name="角丸四角形 5"/>
          <p:cNvSpPr/>
          <p:nvPr/>
        </p:nvSpPr>
        <p:spPr>
          <a:xfrm>
            <a:off x="28338" y="332656"/>
            <a:ext cx="1756310" cy="36004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提案年度の取組①</a:t>
            </a:r>
          </a:p>
        </p:txBody>
      </p:sp>
      <p:sp>
        <p:nvSpPr>
          <p:cNvPr id="11" name="テキスト ボックス 10"/>
          <p:cNvSpPr txBox="1"/>
          <p:nvPr/>
        </p:nvSpPr>
        <p:spPr>
          <a:xfrm>
            <a:off x="-54040" y="-6132"/>
            <a:ext cx="9960040"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「専修学校における先端技術利活用実証研究」企画提案書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7</a:t>
            </a:fld>
            <a:r>
              <a:rPr lang="en-US" altLang="ja-JP" sz="1100" spc="-120" dirty="0">
                <a:solidFill>
                  <a:schemeClr val="bg1"/>
                </a:solidFill>
                <a:latin typeface="+mj-ea"/>
                <a:ea typeface="+mj-ea"/>
              </a:rPr>
              <a:t>/16</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spTree>
    <p:extLst>
      <p:ext uri="{BB962C8B-B14F-4D97-AF65-F5344CB8AC3E}">
        <p14:creationId xmlns:p14="http://schemas.microsoft.com/office/powerpoint/2010/main" val="1554736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7" name="角丸四角形 5"/>
          <p:cNvSpPr/>
          <p:nvPr/>
        </p:nvSpPr>
        <p:spPr>
          <a:xfrm>
            <a:off x="28338" y="332656"/>
            <a:ext cx="1756310" cy="36004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提案年度の取組②</a:t>
            </a:r>
          </a:p>
        </p:txBody>
      </p:sp>
      <p:sp>
        <p:nvSpPr>
          <p:cNvPr id="6" name="テキスト ボックス 5"/>
          <p:cNvSpPr txBox="1"/>
          <p:nvPr/>
        </p:nvSpPr>
        <p:spPr>
          <a:xfrm>
            <a:off x="-54040" y="-6132"/>
            <a:ext cx="9960040"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「専修学校における先端技術利活用実証研究」企画提案書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8</a:t>
            </a:fld>
            <a:r>
              <a:rPr lang="en-US" altLang="ja-JP" sz="1100" spc="-120" dirty="0">
                <a:solidFill>
                  <a:schemeClr val="bg1"/>
                </a:solidFill>
                <a:latin typeface="+mj-ea"/>
                <a:ea typeface="+mj-ea"/>
              </a:rPr>
              <a:t>/16</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sp>
        <p:nvSpPr>
          <p:cNvPr id="10" name="テキスト ボックス 9"/>
          <p:cNvSpPr txBox="1"/>
          <p:nvPr/>
        </p:nvSpPr>
        <p:spPr>
          <a:xfrm>
            <a:off x="920552" y="2636912"/>
            <a:ext cx="8280000" cy="2308324"/>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▼提案年度に取り組む内容について、具体に記載すること。</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latin typeface="+mn-ea"/>
              </a:rPr>
              <a:t>▼調査を実施する場合には</a:t>
            </a:r>
            <a:r>
              <a:rPr lang="en-US" altLang="ja-JP" sz="1200" dirty="0">
                <a:solidFill>
                  <a:srgbClr val="FFC000"/>
                </a:solidFill>
                <a:latin typeface="+mn-ea"/>
              </a:rPr>
              <a:t>､</a:t>
            </a:r>
            <a:r>
              <a:rPr lang="ja-JP" altLang="en-US" sz="1200" dirty="0">
                <a:solidFill>
                  <a:srgbClr val="FFC000"/>
                </a:solidFill>
                <a:latin typeface="+mn-ea"/>
              </a:rPr>
              <a:t>調査名、調査目的、調査対象、調査手法、調査項目、分析内容（集計項目）、調査結果を成果にどのように反映するか、を記載すること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１１ポイント以上とすること。記載すべき事項が多く、枠に入り切らない場合のみ文字のポイントを調整しても構わないが、極端に小さくならないよう注意すること。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en-US" altLang="ja-JP" sz="1200" dirty="0">
              <a:solidFill>
                <a:srgbClr val="FFC000"/>
              </a:solidFill>
            </a:endParaRPr>
          </a:p>
        </p:txBody>
      </p:sp>
    </p:spTree>
    <p:extLst>
      <p:ext uri="{BB962C8B-B14F-4D97-AF65-F5344CB8AC3E}">
        <p14:creationId xmlns:p14="http://schemas.microsoft.com/office/powerpoint/2010/main" val="532142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6" name="角丸四角形 5"/>
          <p:cNvSpPr/>
          <p:nvPr/>
        </p:nvSpPr>
        <p:spPr>
          <a:xfrm>
            <a:off x="28339" y="333797"/>
            <a:ext cx="3700525"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事業実施に伴うアウトプット（成果物）</a:t>
            </a:r>
          </a:p>
        </p:txBody>
      </p:sp>
      <p:sp>
        <p:nvSpPr>
          <p:cNvPr id="3" name="テキスト ボックス 2"/>
          <p:cNvSpPr txBox="1"/>
          <p:nvPr/>
        </p:nvSpPr>
        <p:spPr>
          <a:xfrm>
            <a:off x="733312" y="2132856"/>
            <a:ext cx="8280000" cy="2677656"/>
          </a:xfrm>
          <a:prstGeom prst="rect">
            <a:avLst/>
          </a:prstGeom>
          <a:noFill/>
          <a:ln>
            <a:solidFill>
              <a:schemeClr val="tx2">
                <a:lumMod val="40000"/>
                <a:lumOff val="60000"/>
              </a:schemeClr>
            </a:solidFill>
            <a:prstDash val="sysDash"/>
          </a:ln>
        </p:spPr>
        <p:txBody>
          <a:bodyPr wrap="square" rtlCol="0">
            <a:spAutoFit/>
          </a:bodyPr>
          <a:lstStyle/>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▼様式自由</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▼アウトプットの概要を具体的かつ明確に記載すること。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▼複数年度で取り組む場合は、最終的なアウトプットと各年度のアウトプットの双方がわかるように記載すること。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▼先端技術利活用検証プロジェクト又は遠隔教育導入モデルにおける成果の体系化、普及・定着方策の検討における記載も踏まえた記載とすること。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１１ポイント以上とすること。記載すべき事項が多く、枠に入り切らない場合のみ文字のポイントを調整しても構わないが、極端に小さくならないよう注意すること。</a:t>
            </a:r>
          </a:p>
          <a:p>
            <a:endParaRPr lang="ja-JP" altLang="en-US" sz="1200" dirty="0">
              <a:solidFill>
                <a:srgbClr val="FFC000"/>
              </a:solidFill>
              <a:latin typeface="+mn-ea"/>
            </a:endParaRPr>
          </a:p>
          <a:p>
            <a:endParaRPr kumimoji="1" lang="ja-JP" altLang="en-US" sz="1200" dirty="0">
              <a:solidFill>
                <a:srgbClr val="FFC000"/>
              </a:solidFill>
              <a:latin typeface="+mn-ea"/>
            </a:endParaRPr>
          </a:p>
        </p:txBody>
      </p:sp>
      <p:sp>
        <p:nvSpPr>
          <p:cNvPr id="9" name="テキスト ボックス 8"/>
          <p:cNvSpPr txBox="1"/>
          <p:nvPr/>
        </p:nvSpPr>
        <p:spPr>
          <a:xfrm>
            <a:off x="-86422" y="-6132"/>
            <a:ext cx="9992421"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「専修学校における先端技術利活用実証研究」企画提案書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9</a:t>
            </a:fld>
            <a:r>
              <a:rPr lang="en-US" altLang="ja-JP" sz="1100" spc="-120" dirty="0">
                <a:solidFill>
                  <a:schemeClr val="bg1"/>
                </a:solidFill>
                <a:latin typeface="+mj-ea"/>
                <a:ea typeface="+mj-ea"/>
              </a:rPr>
              <a:t>/16</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spTree>
    <p:extLst>
      <p:ext uri="{BB962C8B-B14F-4D97-AF65-F5344CB8AC3E}">
        <p14:creationId xmlns:p14="http://schemas.microsoft.com/office/powerpoint/2010/main" val="996712252"/>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lank">
  <a:themeElements>
    <a:clrScheme name="ユーザー定義 1">
      <a:dk1>
        <a:srgbClr val="323232"/>
      </a:dk1>
      <a:lt1>
        <a:sysClr val="window" lastClr="FFFFFF"/>
      </a:lt1>
      <a:dk2>
        <a:srgbClr val="505050"/>
      </a:dk2>
      <a:lt2>
        <a:srgbClr val="EEECE1"/>
      </a:lt2>
      <a:accent1>
        <a:srgbClr val="30A3B3"/>
      </a:accent1>
      <a:accent2>
        <a:srgbClr val="CC6B9C"/>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13958</TotalTime>
  <Words>4078</Words>
  <Application>Microsoft Office PowerPoint</Application>
  <PresentationFormat>A4 210 x 297 mm</PresentationFormat>
  <Paragraphs>615</Paragraphs>
  <Slides>16</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埋め込まれた OLE サーバー</vt:lpstr>
      </vt:variant>
      <vt:variant>
        <vt:i4>1</vt:i4>
      </vt:variant>
      <vt:variant>
        <vt:lpstr>スライド タイトル</vt:lpstr>
      </vt:variant>
      <vt:variant>
        <vt:i4>16</vt:i4>
      </vt:variant>
    </vt:vector>
  </HeadingPairs>
  <TitlesOfParts>
    <vt:vector size="24" baseType="lpstr">
      <vt:lpstr>メイリオ</vt:lpstr>
      <vt:lpstr>游ゴシック</vt:lpstr>
      <vt:lpstr>游ゴシック Bold</vt:lpstr>
      <vt:lpstr>Arial</vt:lpstr>
      <vt:lpstr>Segoe UI</vt:lpstr>
      <vt:lpstr>blank</vt:lpstr>
      <vt:lpstr>1_blank</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小江謙太郎</cp:lastModifiedBy>
  <cp:revision>211</cp:revision>
  <cp:lastPrinted>2020-03-27T05:24:51Z</cp:lastPrinted>
  <dcterms:created xsi:type="dcterms:W3CDTF">2015-11-11T08:20:08Z</dcterms:created>
  <dcterms:modified xsi:type="dcterms:W3CDTF">2023-02-07T08:38:52Z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2022-02-02T07:34:16Z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a59b32ce-9df1-4abf-ac5c-1e43a8cec23e</vt:lpwstr>
  </property>
  <property fmtid="{D5CDD505-2E9C-101B-9397-08002B2CF9AE}" pid="8" name="MSIP_Label_d899a617-f30e-4fb8-b81c-fb6d0b94ac5b_ContentBits">
    <vt:lpwstr>0</vt:lpwstr>
  </property>
</Properties>
</file>