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317" r:id="rId4"/>
    <p:sldId id="257" r:id="rId5"/>
    <p:sldId id="311" r:id="rId6"/>
    <p:sldId id="259" r:id="rId7"/>
    <p:sldId id="312" r:id="rId8"/>
    <p:sldId id="271" r:id="rId9"/>
    <p:sldId id="291" r:id="rId10"/>
    <p:sldId id="307" r:id="rId11"/>
    <p:sldId id="263" r:id="rId12"/>
    <p:sldId id="262" r:id="rId13"/>
    <p:sldId id="319" r:id="rId14"/>
    <p:sldId id="318" r:id="rId15"/>
    <p:sldId id="268" r:id="rId16"/>
    <p:sldId id="309" r:id="rId17"/>
    <p:sldId id="310" r:id="rId18"/>
    <p:sldId id="269" r:id="rId1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E081"/>
    <a:srgbClr val="62AB37"/>
    <a:srgbClr val="3FA34D"/>
    <a:srgbClr val="CCFFCC"/>
    <a:srgbClr val="936C4C"/>
    <a:srgbClr val="A898E5"/>
    <a:srgbClr val="8EB4E3"/>
    <a:srgbClr val="4F81BD"/>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4622" autoAdjust="0"/>
  </p:normalViewPr>
  <p:slideViewPr>
    <p:cSldViewPr>
      <p:cViewPr varScale="1">
        <p:scale>
          <a:sx n="100" d="100"/>
          <a:sy n="100" d="100"/>
        </p:scale>
        <p:origin x="204"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1B99314-938F-4908-B0FB-88CD876BC067}" type="datetimeFigureOut">
              <a:rPr kumimoji="1" lang="ja-JP" altLang="en-US" smtClean="0"/>
              <a:t>2023/2/7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280E552-115A-4A2A-B5CE-9CD18B3A9A45}" type="slidenum">
              <a:rPr kumimoji="1" lang="ja-JP" altLang="en-US" smtClean="0"/>
              <a:t>‹#›</a:t>
            </a:fld>
            <a:endParaRPr kumimoji="1" lang="ja-JP" altLang="en-US"/>
          </a:p>
        </p:txBody>
      </p:sp>
    </p:spTree>
    <p:extLst>
      <p:ext uri="{BB962C8B-B14F-4D97-AF65-F5344CB8AC3E}">
        <p14:creationId xmlns:p14="http://schemas.microsoft.com/office/powerpoint/2010/main" val="15468611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033404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9479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29567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173739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654180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2293330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83434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694644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455325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7505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057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46658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2" y="392212"/>
            <a:ext cx="6214852"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6205620"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学校法人〇〇学園　△△専門学校（</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46153" y="1856664"/>
            <a:ext cx="1950000" cy="260184"/>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103204" y="2178857"/>
            <a:ext cx="4875000"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FFC000"/>
                </a:solidFill>
                <a:latin typeface="+mn-ea"/>
              </a:rPr>
              <a:t>①〇〇〇〇〇〇〇〇⑩〇〇〇〇〇〇〇〇〇⑳〇〇〇〇〇〇〇〇〇㉚</a:t>
            </a:r>
            <a:endParaRPr lang="en-US" altLang="ja-JP" sz="1100" dirty="0">
              <a:solidFill>
                <a:srgbClr val="FFC000"/>
              </a:solidFill>
              <a:latin typeface="+mn-ea"/>
            </a:endParaRPr>
          </a:p>
          <a:p>
            <a:r>
              <a:rPr lang="ja-JP" altLang="en-US" sz="1100" dirty="0">
                <a:solidFill>
                  <a:srgbClr val="FFC000"/>
                </a:solidFill>
                <a:latin typeface="+mn-ea"/>
              </a:rPr>
              <a:t>②　　</a:t>
            </a:r>
            <a:endParaRPr lang="en-US" altLang="ja-JP" sz="1100" dirty="0">
              <a:solidFill>
                <a:srgbClr val="FFC000"/>
              </a:solidFill>
              <a:latin typeface="+mn-ea"/>
            </a:endParaRPr>
          </a:p>
          <a:p>
            <a:r>
              <a:rPr lang="ja-JP" altLang="en-US" sz="1100" dirty="0">
                <a:solidFill>
                  <a:srgbClr val="FFC000"/>
                </a:solidFill>
                <a:latin typeface="+mn-ea"/>
              </a:rPr>
              <a:t>③　　　　　（</a:t>
            </a:r>
            <a:r>
              <a:rPr lang="en-US" altLang="ja-JP" sz="1100" dirty="0">
                <a:solidFill>
                  <a:srgbClr val="FFC000"/>
                </a:solidFill>
                <a:latin typeface="+mn-ea"/>
              </a:rPr>
              <a:t>MS</a:t>
            </a:r>
            <a:r>
              <a:rPr lang="ja-JP" altLang="en-US" sz="1100" dirty="0">
                <a:solidFill>
                  <a:srgbClr val="FFC000"/>
                </a:solidFill>
                <a:latin typeface="+mn-ea"/>
              </a:rPr>
              <a:t>ｺﾞｼｯｸ </a:t>
            </a:r>
            <a:r>
              <a:rPr lang="en-US" altLang="ja-JP" sz="1100" dirty="0">
                <a:solidFill>
                  <a:srgbClr val="FFC000"/>
                </a:solidFill>
                <a:latin typeface="+mn-ea"/>
              </a:rPr>
              <a:t>or </a:t>
            </a:r>
            <a:r>
              <a:rPr lang="ja-JP" altLang="en-US" sz="1100" dirty="0">
                <a:solidFill>
                  <a:srgbClr val="FFC000"/>
                </a:solidFill>
                <a:latin typeface="+mn-ea"/>
              </a:rPr>
              <a:t>ﾒｲﾘｵ　１１ポイント以上）</a:t>
            </a:r>
            <a:endParaRPr lang="en-US" altLang="ja-JP" sz="1100" dirty="0">
              <a:solidFill>
                <a:srgbClr val="FFC000"/>
              </a:solidFill>
              <a:latin typeface="+mn-ea"/>
            </a:endParaRPr>
          </a:p>
          <a:p>
            <a:r>
              <a:rPr lang="ja-JP" altLang="en-US" sz="1100" dirty="0">
                <a:solidFill>
                  <a:srgbClr val="FFC000"/>
                </a:solidFill>
                <a:latin typeface="+mn-ea"/>
              </a:rPr>
              <a:t>④　　　　　（１行 ３０文字 </a:t>
            </a:r>
            <a:r>
              <a:rPr lang="en-US" altLang="ja-JP" sz="1100" dirty="0">
                <a:solidFill>
                  <a:srgbClr val="FFC000"/>
                </a:solidFill>
                <a:latin typeface="+mn-ea"/>
              </a:rPr>
              <a:t>×</a:t>
            </a:r>
            <a:r>
              <a:rPr lang="ja-JP" altLang="en-US" sz="1100" dirty="0">
                <a:solidFill>
                  <a:srgbClr val="FFC000"/>
                </a:solidFill>
                <a:latin typeface="+mn-ea"/>
              </a:rPr>
              <a:t> １８行以内）</a:t>
            </a:r>
            <a:endParaRPr lang="en-US" altLang="ja-JP" sz="1100" dirty="0">
              <a:solidFill>
                <a:srgbClr val="FFC000"/>
              </a:solidFill>
              <a:latin typeface="+mn-ea"/>
            </a:endParaRPr>
          </a:p>
          <a:p>
            <a:r>
              <a:rPr lang="ja-JP" altLang="en-US" sz="1100" dirty="0">
                <a:solidFill>
                  <a:srgbClr val="FFC000"/>
                </a:solidFill>
                <a:latin typeface="+mn-ea"/>
              </a:rPr>
              <a:t>⑤　　　　　</a:t>
            </a:r>
            <a:r>
              <a:rPr lang="en-US" altLang="ja-JP" sz="1100" dirty="0">
                <a:solidFill>
                  <a:srgbClr val="FFC000"/>
                </a:solidFill>
                <a:latin typeface="+mn-ea"/>
              </a:rPr>
              <a:t>※</a:t>
            </a:r>
            <a:r>
              <a:rPr lang="ja-JP" altLang="en-US" sz="1100" dirty="0">
                <a:solidFill>
                  <a:srgbClr val="FFC000"/>
                </a:solidFill>
                <a:latin typeface="+mn-ea"/>
              </a:rPr>
              <a:t>５４０文字以内を厳守すること。</a:t>
            </a:r>
            <a:endParaRPr lang="en-US" altLang="ja-JP" sz="1100" dirty="0">
              <a:solidFill>
                <a:srgbClr val="FFC000"/>
              </a:solidFill>
              <a:latin typeface="+mn-ea"/>
            </a:endParaRPr>
          </a:p>
          <a:p>
            <a:r>
              <a:rPr lang="ja-JP" altLang="en-US" sz="1100" dirty="0">
                <a:solidFill>
                  <a:srgbClr val="FFC000"/>
                </a:solidFill>
                <a:latin typeface="+mn-ea"/>
              </a:rPr>
              <a:t>⑥</a:t>
            </a:r>
            <a:endParaRPr lang="en-US" altLang="ja-JP" sz="1100" dirty="0">
              <a:solidFill>
                <a:srgbClr val="FFC000"/>
              </a:solidFill>
              <a:latin typeface="+mn-ea"/>
            </a:endParaRPr>
          </a:p>
          <a:p>
            <a:r>
              <a:rPr lang="ja-JP" altLang="en-US" sz="1100" dirty="0">
                <a:solidFill>
                  <a:srgbClr val="FFC000"/>
                </a:solidFill>
                <a:latin typeface="+mn-ea"/>
              </a:rPr>
              <a:t>⑦</a:t>
            </a:r>
            <a:endParaRPr lang="en-US" altLang="ja-JP" sz="1100" dirty="0">
              <a:solidFill>
                <a:srgbClr val="FFC000"/>
              </a:solidFill>
              <a:latin typeface="+mn-ea"/>
            </a:endParaRPr>
          </a:p>
          <a:p>
            <a:r>
              <a:rPr lang="ja-JP" altLang="en-US" sz="1100" dirty="0">
                <a:solidFill>
                  <a:srgbClr val="FFC000"/>
                </a:solidFill>
                <a:latin typeface="+mn-ea"/>
              </a:rPr>
              <a:t>⑧</a:t>
            </a:r>
            <a:endParaRPr lang="en-US" altLang="ja-JP" sz="1100" dirty="0">
              <a:solidFill>
                <a:srgbClr val="FFC000"/>
              </a:solidFill>
              <a:latin typeface="+mn-ea"/>
            </a:endParaRPr>
          </a:p>
          <a:p>
            <a:r>
              <a:rPr lang="ja-JP" altLang="en-US" sz="1100" dirty="0">
                <a:solidFill>
                  <a:srgbClr val="FFC000"/>
                </a:solidFill>
                <a:latin typeface="+mn-ea"/>
              </a:rPr>
              <a:t>⑨</a:t>
            </a:r>
            <a:endParaRPr lang="en-US" altLang="ja-JP" sz="1100" dirty="0">
              <a:solidFill>
                <a:srgbClr val="FFC000"/>
              </a:solidFill>
              <a:latin typeface="+mn-ea"/>
            </a:endParaRPr>
          </a:p>
          <a:p>
            <a:r>
              <a:rPr lang="ja-JP" altLang="en-US" sz="1100" dirty="0">
                <a:solidFill>
                  <a:srgbClr val="FFC000"/>
                </a:solidFill>
                <a:latin typeface="+mn-ea"/>
              </a:rPr>
              <a:t>⑩行目</a:t>
            </a:r>
            <a:endParaRPr lang="en-US" altLang="ja-JP" sz="1100" dirty="0">
              <a:solidFill>
                <a:srgbClr val="FFC000"/>
              </a:solidFill>
              <a:latin typeface="+mn-ea"/>
            </a:endParaRPr>
          </a:p>
          <a:p>
            <a:r>
              <a:rPr lang="ja-JP" altLang="en-US" sz="1100" dirty="0">
                <a:solidFill>
                  <a:srgbClr val="FFC000"/>
                </a:solidFill>
                <a:latin typeface="+mn-ea"/>
              </a:rPr>
              <a:t>⑪</a:t>
            </a:r>
            <a:endParaRPr lang="en-US" altLang="ja-JP" sz="1100" dirty="0">
              <a:solidFill>
                <a:srgbClr val="FFC000"/>
              </a:solidFill>
              <a:latin typeface="+mn-ea"/>
            </a:endParaRPr>
          </a:p>
          <a:p>
            <a:r>
              <a:rPr lang="ja-JP" altLang="en-US" sz="1100" dirty="0">
                <a:solidFill>
                  <a:srgbClr val="FFC000"/>
                </a:solidFill>
                <a:latin typeface="+mn-ea"/>
              </a:rPr>
              <a:t>⑫</a:t>
            </a:r>
            <a:endParaRPr lang="en-US" altLang="ja-JP" sz="1100" dirty="0">
              <a:solidFill>
                <a:srgbClr val="FFC000"/>
              </a:solidFill>
              <a:latin typeface="+mn-ea"/>
            </a:endParaRPr>
          </a:p>
          <a:p>
            <a:r>
              <a:rPr lang="ja-JP" altLang="en-US" sz="1100" dirty="0">
                <a:solidFill>
                  <a:srgbClr val="FFC000"/>
                </a:solidFill>
                <a:latin typeface="+mn-ea"/>
              </a:rPr>
              <a:t>⑬</a:t>
            </a:r>
            <a:endParaRPr lang="en-US" altLang="ja-JP" sz="1100" dirty="0">
              <a:solidFill>
                <a:srgbClr val="FFC000"/>
              </a:solidFill>
              <a:latin typeface="+mn-ea"/>
            </a:endParaRPr>
          </a:p>
          <a:p>
            <a:r>
              <a:rPr lang="ja-JP" altLang="en-US" sz="1100" dirty="0">
                <a:solidFill>
                  <a:srgbClr val="FFC000"/>
                </a:solidFill>
                <a:latin typeface="+mn-ea"/>
              </a:rPr>
              <a:t>⑭</a:t>
            </a:r>
            <a:endParaRPr lang="en-US" altLang="ja-JP" sz="1100" dirty="0">
              <a:solidFill>
                <a:srgbClr val="FFC000"/>
              </a:solidFill>
              <a:latin typeface="+mn-ea"/>
            </a:endParaRPr>
          </a:p>
          <a:p>
            <a:r>
              <a:rPr lang="ja-JP" altLang="en-US" sz="1100" dirty="0">
                <a:solidFill>
                  <a:srgbClr val="FFC000"/>
                </a:solidFill>
                <a:latin typeface="+mn-ea"/>
              </a:rPr>
              <a:t>⑮</a:t>
            </a:r>
            <a:endParaRPr lang="en-US" altLang="ja-JP" sz="1100" dirty="0">
              <a:solidFill>
                <a:srgbClr val="FFC000"/>
              </a:solidFill>
              <a:latin typeface="+mn-ea"/>
            </a:endParaRPr>
          </a:p>
          <a:p>
            <a:r>
              <a:rPr lang="ja-JP" altLang="en-US" sz="1100" dirty="0">
                <a:solidFill>
                  <a:srgbClr val="FFC000"/>
                </a:solidFill>
                <a:latin typeface="+mn-ea"/>
              </a:rPr>
              <a:t>⑯</a:t>
            </a:r>
            <a:endParaRPr lang="en-US" altLang="ja-JP" sz="1100" dirty="0">
              <a:solidFill>
                <a:srgbClr val="FFC000"/>
              </a:solidFill>
              <a:latin typeface="+mn-ea"/>
            </a:endParaRPr>
          </a:p>
          <a:p>
            <a:r>
              <a:rPr lang="ja-JP" altLang="en-US" sz="1100" dirty="0">
                <a:solidFill>
                  <a:srgbClr val="FFC000"/>
                </a:solidFill>
                <a:latin typeface="+mn-ea"/>
              </a:rPr>
              <a:t>⑰</a:t>
            </a:r>
            <a:endParaRPr lang="en-US" altLang="ja-JP" sz="11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541132" y="47299"/>
            <a:ext cx="1462225" cy="307777"/>
          </a:xfrm>
          <a:prstGeom prst="rect">
            <a:avLst/>
          </a:prstGeom>
          <a:noFill/>
        </p:spPr>
        <p:txBody>
          <a:bodyPr wrap="square" rtlCol="0">
            <a:spAutoFit/>
          </a:bodyPr>
          <a:lstStyle/>
          <a:p>
            <a:pPr algn="ctr"/>
            <a:r>
              <a:rPr lang="en-US" altLang="ja-JP" sz="1400" b="1" dirty="0">
                <a:solidFill>
                  <a:schemeClr val="bg1"/>
                </a:solidFill>
              </a:rPr>
              <a:t>【</a:t>
            </a:r>
            <a:r>
              <a:rPr kumimoji="1" lang="ja-JP" altLang="en-US" sz="1400" b="1" dirty="0">
                <a:solidFill>
                  <a:schemeClr val="bg1"/>
                </a:solidFill>
              </a:rPr>
              <a:t>様式１－１</a:t>
            </a:r>
            <a:r>
              <a:rPr kumimoji="1" lang="en-US" altLang="ja-JP" sz="1400" b="1" dirty="0">
                <a:solidFill>
                  <a:schemeClr val="bg1"/>
                </a:solidFill>
              </a:rPr>
              <a:t>】</a:t>
            </a:r>
            <a:endParaRPr kumimoji="1" lang="ja-JP" altLang="en-US" sz="1400" b="1" dirty="0">
              <a:solidFill>
                <a:schemeClr val="bg1"/>
              </a:solidFill>
            </a:endParaRPr>
          </a:p>
        </p:txBody>
      </p:sp>
      <p:cxnSp>
        <p:nvCxnSpPr>
          <p:cNvPr id="30" name="直線矢印コネクタ 29"/>
          <p:cNvCxnSpPr/>
          <p:nvPr/>
        </p:nvCxnSpPr>
        <p:spPr>
          <a:xfrm flipH="1">
            <a:off x="9925925" y="1569248"/>
            <a:ext cx="154865" cy="8752"/>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521864" y="387705"/>
            <a:ext cx="671496" cy="927249"/>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分野</a:t>
            </a:r>
            <a:endParaRPr lang="en-US" altLang="ja-JP" dirty="0">
              <a:latin typeface="+mj-ea"/>
              <a:ea typeface="+mj-ea"/>
            </a:endParaRPr>
          </a:p>
          <a:p>
            <a:pPr algn="ctr"/>
            <a:r>
              <a:rPr lang="en-US" altLang="ja-JP" sz="900" dirty="0">
                <a:latin typeface="+mj-ea"/>
                <a:ea typeface="+mj-ea"/>
              </a:rPr>
              <a:t>【</a:t>
            </a:r>
            <a:r>
              <a:rPr lang="ja-JP" altLang="en-US" sz="900" dirty="0">
                <a:latin typeface="+mj-ea"/>
                <a:ea typeface="+mj-ea"/>
              </a:rPr>
              <a:t>職種</a:t>
            </a:r>
            <a:r>
              <a:rPr lang="en-US" altLang="ja-JP" sz="900" dirty="0">
                <a:latin typeface="+mj-ea"/>
                <a:ea typeface="+mj-ea"/>
              </a:rPr>
              <a:t>】</a:t>
            </a:r>
          </a:p>
        </p:txBody>
      </p:sp>
      <p:sp>
        <p:nvSpPr>
          <p:cNvPr id="32" name="正方形/長方形 31"/>
          <p:cNvSpPr/>
          <p:nvPr/>
        </p:nvSpPr>
        <p:spPr>
          <a:xfrm>
            <a:off x="8228950" y="387310"/>
            <a:ext cx="1629395" cy="92764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C000"/>
                </a:solidFill>
                <a:latin typeface="+mn-ea"/>
              </a:rPr>
              <a:t>教育・社会福祉</a:t>
            </a:r>
            <a:endParaRPr lang="en-US" altLang="ja-JP" sz="1400" dirty="0">
              <a:solidFill>
                <a:srgbClr val="FFC000"/>
              </a:solidFill>
              <a:latin typeface="+mn-ea"/>
            </a:endParaRPr>
          </a:p>
          <a:p>
            <a:pPr algn="ctr"/>
            <a:r>
              <a:rPr lang="en-US" altLang="ja-JP" sz="1400" dirty="0">
                <a:solidFill>
                  <a:srgbClr val="FFC000"/>
                </a:solidFill>
                <a:latin typeface="+mn-ea"/>
              </a:rPr>
              <a:t>【</a:t>
            </a:r>
            <a:r>
              <a:rPr lang="ja-JP" altLang="en-US" sz="1400" dirty="0">
                <a:solidFill>
                  <a:srgbClr val="FFC000"/>
                </a:solidFill>
                <a:latin typeface="+mn-ea"/>
              </a:rPr>
              <a:t>介護福祉士</a:t>
            </a:r>
            <a:r>
              <a:rPr lang="en-US" altLang="ja-JP" sz="1400" dirty="0">
                <a:solidFill>
                  <a:srgbClr val="FFC000"/>
                </a:solidFill>
                <a:latin typeface="+mn-ea"/>
              </a:rPr>
              <a:t>】</a:t>
            </a:r>
            <a:endParaRPr lang="ja-JP" altLang="en-US" sz="1400" dirty="0">
              <a:solidFill>
                <a:srgbClr val="FFC000"/>
              </a:solidFill>
              <a:latin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grpSp>
        <p:nvGrpSpPr>
          <p:cNvPr id="33" name="グループ化 32"/>
          <p:cNvGrpSpPr/>
          <p:nvPr/>
        </p:nvGrpSpPr>
        <p:grpSpPr>
          <a:xfrm>
            <a:off x="9925925" y="301645"/>
            <a:ext cx="5099638" cy="561506"/>
            <a:chOff x="9948408" y="324299"/>
            <a:chExt cx="5099638" cy="561506"/>
          </a:xfrm>
        </p:grpSpPr>
        <p:sp>
          <p:nvSpPr>
            <p:cNvPr id="35" name="角丸四角形 6"/>
            <p:cNvSpPr/>
            <p:nvPr/>
          </p:nvSpPr>
          <p:spPr>
            <a:xfrm>
              <a:off x="10088510" y="324299"/>
              <a:ext cx="4959536" cy="561506"/>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取組の対象の職業分野を記載してください（</a:t>
              </a:r>
              <a:r>
                <a:rPr lang="zh-TW" altLang="en-US" sz="900" dirty="0">
                  <a:solidFill>
                    <a:srgbClr val="FFC000"/>
                  </a:solidFill>
                </a:rPr>
                <a:t>専修学校設置基準</a:t>
              </a:r>
              <a:r>
                <a:rPr lang="ja-JP" altLang="en-US" sz="900" dirty="0">
                  <a:solidFill>
                    <a:srgbClr val="FFC000"/>
                  </a:solidFill>
                </a:rPr>
                <a:t>上の分野を記載した後に</a:t>
              </a:r>
              <a:r>
                <a:rPr lang="en-US" altLang="ja-JP" sz="900" dirty="0">
                  <a:solidFill>
                    <a:srgbClr val="FFC000"/>
                  </a:solidFill>
                </a:rPr>
                <a:t>【】</a:t>
              </a:r>
              <a:r>
                <a:rPr lang="ja-JP" altLang="en-US" sz="900" dirty="0">
                  <a:solidFill>
                    <a:srgbClr val="FFC000"/>
                  </a:solidFill>
                </a:rPr>
                <a:t>で詳細な職種を記載してください。）</a:t>
              </a:r>
              <a:endParaRPr lang="en-US" altLang="ja-JP" sz="900" dirty="0">
                <a:solidFill>
                  <a:srgbClr val="FFC000"/>
                </a:solidFill>
              </a:endParaRPr>
            </a:p>
            <a:p>
              <a:r>
                <a:rPr lang="en-US" altLang="ja-JP" sz="900" dirty="0">
                  <a:solidFill>
                    <a:srgbClr val="FFC000"/>
                  </a:solidFill>
                </a:rPr>
                <a:t>※</a:t>
              </a:r>
              <a:r>
                <a:rPr lang="ja-JP" altLang="en-US" sz="900" dirty="0">
                  <a:solidFill>
                    <a:srgbClr val="FFC000"/>
                  </a:solidFill>
                </a:rPr>
                <a:t>様式の記載例は</a:t>
              </a:r>
              <a:r>
                <a:rPr lang="en-US" altLang="ja-JP" sz="900" dirty="0">
                  <a:solidFill>
                    <a:srgbClr val="FFC000"/>
                  </a:solidFill>
                </a:rPr>
                <a:t>､</a:t>
              </a:r>
              <a:r>
                <a:rPr lang="ja-JP" altLang="en-US" sz="900" dirty="0">
                  <a:solidFill>
                    <a:srgbClr val="FFC000"/>
                  </a:solidFill>
                </a:rPr>
                <a:t>観光分野の場合</a:t>
              </a:r>
              <a:r>
                <a:rPr lang="en-US" altLang="ja-JP" sz="900" dirty="0">
                  <a:solidFill>
                    <a:srgbClr val="FFC000"/>
                  </a:solidFill>
                </a:rPr>
                <a:t>｡</a:t>
              </a:r>
            </a:p>
          </p:txBody>
        </p:sp>
        <p:cxnSp>
          <p:nvCxnSpPr>
            <p:cNvPr id="36" name="直線矢印コネクタ 35"/>
            <p:cNvCxnSpPr>
              <a:stCxn id="35" idx="1"/>
            </p:cNvCxnSpPr>
            <p:nvPr/>
          </p:nvCxnSpPr>
          <p:spPr>
            <a:xfrm flipH="1">
              <a:off x="9948408" y="605052"/>
              <a:ext cx="140102" cy="57992"/>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sp>
        <p:nvSpPr>
          <p:cNvPr id="26" name="角丸四角形 22">
            <a:extLst>
              <a:ext uri="{FF2B5EF4-FFF2-40B4-BE49-F238E27FC236}">
                <a16:creationId xmlns:a16="http://schemas.microsoft.com/office/drawing/2014/main" id="{4B50548B-D17B-4755-B1F8-5BC7D14E994E}"/>
              </a:ext>
            </a:extLst>
          </p:cNvPr>
          <p:cNvSpPr/>
          <p:nvPr/>
        </p:nvSpPr>
        <p:spPr>
          <a:xfrm>
            <a:off x="5045371" y="1867488"/>
            <a:ext cx="1950000" cy="260184"/>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事業実施体制</a:t>
            </a:r>
          </a:p>
        </p:txBody>
      </p:sp>
      <p:sp>
        <p:nvSpPr>
          <p:cNvPr id="27" name="正方形/長方形 26">
            <a:extLst>
              <a:ext uri="{FF2B5EF4-FFF2-40B4-BE49-F238E27FC236}">
                <a16:creationId xmlns:a16="http://schemas.microsoft.com/office/drawing/2014/main" id="{E935F54A-90AB-497F-BF4F-D0E391841668}"/>
              </a:ext>
            </a:extLst>
          </p:cNvPr>
          <p:cNvSpPr/>
          <p:nvPr/>
        </p:nvSpPr>
        <p:spPr>
          <a:xfrm>
            <a:off x="5118488" y="2178857"/>
            <a:ext cx="4681113"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p:txBody>
      </p:sp>
      <p:sp>
        <p:nvSpPr>
          <p:cNvPr id="28" name="テキスト ボックス 27">
            <a:extLst>
              <a:ext uri="{FF2B5EF4-FFF2-40B4-BE49-F238E27FC236}">
                <a16:creationId xmlns:a16="http://schemas.microsoft.com/office/drawing/2014/main" id="{CF2D05A7-AF55-4701-A5A9-C1E88FCDDFD8}"/>
              </a:ext>
            </a:extLst>
          </p:cNvPr>
          <p:cNvSpPr txBox="1"/>
          <p:nvPr/>
        </p:nvSpPr>
        <p:spPr>
          <a:xfrm>
            <a:off x="-205668" y="42074"/>
            <a:ext cx="9147432"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09997"/>
            <a:ext cx="4564621" cy="282699"/>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遠隔教育導入に係る教育効果・コストの検証について</a:t>
            </a:r>
          </a:p>
        </p:txBody>
      </p:sp>
      <p:sp>
        <p:nvSpPr>
          <p:cNvPr id="8" name="テキスト ボックス 7"/>
          <p:cNvSpPr txBox="1"/>
          <p:nvPr/>
        </p:nvSpPr>
        <p:spPr>
          <a:xfrm>
            <a:off x="733312" y="1772816"/>
            <a:ext cx="8468160" cy="341632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専修学校に遠隔教育を導入することの教育効果を検証するに当たって、実証講座の受講者からの評価、並びに教育カリキュラム・プログラムの開発に携わった企業・業界団体等又は第三者である企業・団体等からの評価をどのようにとりこむ体制となっているかを、具体的に記載すること。その際、具体的にどのような観点から、どのようなデータを取ることにより、教育効果に関する評価が可能になるかを併せて記載すること。</a:t>
            </a:r>
            <a:endParaRPr lang="en-US" altLang="ja-JP" sz="1200" dirty="0">
              <a:solidFill>
                <a:srgbClr val="FFC000"/>
              </a:solidFill>
            </a:endParaRPr>
          </a:p>
          <a:p>
            <a:pPr marL="180975" indent="-180975"/>
            <a:r>
              <a:rPr lang="ja-JP" altLang="en-US" sz="1200" dirty="0">
                <a:solidFill>
                  <a:srgbClr val="FFC000"/>
                </a:solidFill>
              </a:rPr>
              <a:t>　　</a:t>
            </a:r>
            <a:endParaRPr lang="en-US" altLang="ja-JP" sz="1200" dirty="0">
              <a:solidFill>
                <a:srgbClr val="FFC000"/>
              </a:solidFill>
            </a:endParaRPr>
          </a:p>
          <a:p>
            <a:pPr marL="180975" indent="-180975"/>
            <a:r>
              <a:rPr lang="ja-JP" altLang="en-US" sz="1200" dirty="0">
                <a:solidFill>
                  <a:srgbClr val="FFC000"/>
                </a:solidFill>
              </a:rPr>
              <a:t>▼検証に当たっては、「満足した」や「ためになった」など受講者の主観的なものではなく、実証グループと非実証グループを分けて効果を定量的に測定（生徒の理解度や学習到達度、学習時間の削減、教員の負担の軽減）したり、遠隔教育を導入した場合のコストを中長期的に分析するなど、客観的なデータに基づいて遠隔教育を導入することの有効性を示せるような取組とすること。</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▼検証に当たっては、上記の教育効果の検証に加えて、提案者以外の機関においての導入可能性についても確認すること。</a:t>
            </a:r>
            <a:endParaRPr lang="en-US" altLang="ja-JP" sz="1200" dirty="0">
              <a:solidFill>
                <a:srgbClr val="FFC000"/>
              </a:solidFill>
            </a:endParaRPr>
          </a:p>
          <a:p>
            <a:pPr marL="180975" indent="-180975"/>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ja-JP" altLang="en-US" sz="1200" dirty="0">
              <a:solidFill>
                <a:srgbClr val="FFC000"/>
              </a:solidFill>
            </a:endParaRPr>
          </a:p>
        </p:txBody>
      </p:sp>
      <p:grpSp>
        <p:nvGrpSpPr>
          <p:cNvPr id="7" name="グループ化 6">
            <a:extLst>
              <a:ext uri="{FF2B5EF4-FFF2-40B4-BE49-F238E27FC236}">
                <a16:creationId xmlns:a16="http://schemas.microsoft.com/office/drawing/2014/main" id="{3C0325AD-E0E8-457B-B605-42213FF29493}"/>
              </a:ext>
            </a:extLst>
          </p:cNvPr>
          <p:cNvGrpSpPr/>
          <p:nvPr/>
        </p:nvGrpSpPr>
        <p:grpSpPr>
          <a:xfrm>
            <a:off x="-54040" y="-6132"/>
            <a:ext cx="9960040" cy="307777"/>
            <a:chOff x="-54040" y="-6132"/>
            <a:chExt cx="9960040" cy="307777"/>
          </a:xfrm>
        </p:grpSpPr>
        <p:sp>
          <p:nvSpPr>
            <p:cNvPr id="9" name="正方形/長方形 8">
              <a:extLst>
                <a:ext uri="{FF2B5EF4-FFF2-40B4-BE49-F238E27FC236}">
                  <a16:creationId xmlns:a16="http://schemas.microsoft.com/office/drawing/2014/main" id="{FBFE98CE-D51A-4CE9-89DC-D68D87E8F7AD}"/>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テキスト ボックス 9">
              <a:extLst>
                <a:ext uri="{FF2B5EF4-FFF2-40B4-BE49-F238E27FC236}">
                  <a16:creationId xmlns:a16="http://schemas.microsoft.com/office/drawing/2014/main" id="{84234234-12C2-451A-9FD2-0E31E74DA715}"/>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325941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3700525"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事業実施に伴うアウトプット（成果物）</a:t>
            </a:r>
          </a:p>
        </p:txBody>
      </p:sp>
      <p:sp>
        <p:nvSpPr>
          <p:cNvPr id="3" name="テキスト ボックス 2"/>
          <p:cNvSpPr txBox="1"/>
          <p:nvPr/>
        </p:nvSpPr>
        <p:spPr>
          <a:xfrm>
            <a:off x="733312" y="2132856"/>
            <a:ext cx="8280000" cy="2492990"/>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▼アウトプットの公開・提供方法の見込みを具体的かつ明確に記載すること。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grpSp>
        <p:nvGrpSpPr>
          <p:cNvPr id="7" name="グループ化 6">
            <a:extLst>
              <a:ext uri="{FF2B5EF4-FFF2-40B4-BE49-F238E27FC236}">
                <a16:creationId xmlns:a16="http://schemas.microsoft.com/office/drawing/2014/main" id="{3C71F9B5-7E9B-439E-A6B3-DEB5D4F83E28}"/>
              </a:ext>
            </a:extLst>
          </p:cNvPr>
          <p:cNvGrpSpPr/>
          <p:nvPr/>
        </p:nvGrpSpPr>
        <p:grpSpPr>
          <a:xfrm>
            <a:off x="-54040" y="-6132"/>
            <a:ext cx="9960040" cy="307777"/>
            <a:chOff x="-54040" y="-6132"/>
            <a:chExt cx="9960040" cy="307777"/>
          </a:xfrm>
        </p:grpSpPr>
        <p:sp>
          <p:nvSpPr>
            <p:cNvPr id="8" name="正方形/長方形 7">
              <a:extLst>
                <a:ext uri="{FF2B5EF4-FFF2-40B4-BE49-F238E27FC236}">
                  <a16:creationId xmlns:a16="http://schemas.microsoft.com/office/drawing/2014/main" id="{3C21A3ED-B6E2-4D99-9F69-11E03D2A4DC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テキスト ボックス 9">
              <a:extLst>
                <a:ext uri="{FF2B5EF4-FFF2-40B4-BE49-F238E27FC236}">
                  <a16:creationId xmlns:a16="http://schemas.microsoft.com/office/drawing/2014/main" id="{C80F78ED-0EE3-4B9D-B28F-4D9DD5A94D74}"/>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99671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2980891340"/>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a:solidFill>
                            <a:schemeClr val="bg1"/>
                          </a:solidFill>
                          <a:latin typeface="+mn-ea"/>
                          <a:ea typeface="+mn-ea"/>
                        </a:rPr>
                        <a:t>○年度</a:t>
                      </a:r>
                      <a:endParaRPr kumimoji="1" lang="ja-JP" altLang="en-US"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1784648" y="2090172"/>
            <a:ext cx="6336704" cy="267765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0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10" name="グループ化 9">
            <a:extLst>
              <a:ext uri="{FF2B5EF4-FFF2-40B4-BE49-F238E27FC236}">
                <a16:creationId xmlns:a16="http://schemas.microsoft.com/office/drawing/2014/main" id="{833F2BCC-3A3F-43E4-84D1-FA58F6E79D90}"/>
              </a:ext>
            </a:extLst>
          </p:cNvPr>
          <p:cNvGrpSpPr/>
          <p:nvPr/>
        </p:nvGrpSpPr>
        <p:grpSpPr>
          <a:xfrm>
            <a:off x="-54040" y="-6132"/>
            <a:ext cx="9960040" cy="307777"/>
            <a:chOff x="-54040" y="-6132"/>
            <a:chExt cx="9960040" cy="307777"/>
          </a:xfrm>
        </p:grpSpPr>
        <p:sp>
          <p:nvSpPr>
            <p:cNvPr id="11" name="正方形/長方形 10">
              <a:extLst>
                <a:ext uri="{FF2B5EF4-FFF2-40B4-BE49-F238E27FC236}">
                  <a16:creationId xmlns:a16="http://schemas.microsoft.com/office/drawing/2014/main" id="{9E2C8C77-C270-4289-B339-803013F861B6}"/>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5DFCDE7B-8945-43F6-A278-BA2BD6FF5416}"/>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83227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3484501"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本事業終了後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の成果の活用方針・手法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提案年度ではなく、開発終了後３年程度までの期間を想定して記載すること。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▼開発した教育カリキュラム・プログラムをどこで、どのように活用し、横展開を図ることを検討しているのか。またその見通しについて、具体的に記載すること。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▼事業期間終了後におけるフォローアップ体制・方法についても具体的に記載すること。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１１ポイント以上とすること。記載すべき事項が多く、枠に入り切らない場合のみ文字のポイントを調整しても構わないが、極端に小さくならないよう注意すること。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11" name="グループ化 10">
            <a:extLst>
              <a:ext uri="{FF2B5EF4-FFF2-40B4-BE49-F238E27FC236}">
                <a16:creationId xmlns:a16="http://schemas.microsoft.com/office/drawing/2014/main" id="{B0BE7B85-5AA0-421F-BB97-B1A03A3DC623}"/>
              </a:ext>
            </a:extLst>
          </p:cNvPr>
          <p:cNvGrpSpPr/>
          <p:nvPr/>
        </p:nvGrpSpPr>
        <p:grpSpPr>
          <a:xfrm>
            <a:off x="-54040" y="-6132"/>
            <a:ext cx="9960040" cy="307777"/>
            <a:chOff x="-54040" y="-6132"/>
            <a:chExt cx="9960040" cy="307777"/>
          </a:xfrm>
        </p:grpSpPr>
        <p:sp>
          <p:nvSpPr>
            <p:cNvPr id="12" name="正方形/長方形 11">
              <a:extLst>
                <a:ext uri="{FF2B5EF4-FFF2-40B4-BE49-F238E27FC236}">
                  <a16:creationId xmlns:a16="http://schemas.microsoft.com/office/drawing/2014/main" id="{D943C438-E155-434D-88CC-A5D5A0B14253}"/>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C53622DF-E779-4B77-A611-4A505DAD5F33}"/>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56125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3984993439"/>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0" name=""/>
                      <p:cNvPicPr/>
                      <p:nvPr/>
                    </p:nvPicPr>
                    <p:blipFill>
                      <a:blip r:embed="rId3"/>
                      <a:stretch>
                        <a:fillRect/>
                      </a:stretch>
                    </p:blipFill>
                    <p:spPr>
                      <a:xfrm>
                        <a:off x="39688" y="706438"/>
                        <a:ext cx="3405187" cy="5896364"/>
                      </a:xfrm>
                      <a:prstGeom prst="rect">
                        <a:avLst/>
                      </a:prstGeom>
                    </p:spPr>
                  </p:pic>
                </p:oleObj>
              </mc:Fallback>
            </mc:AlternateContent>
          </a:graphicData>
        </a:graphic>
      </p:graphicFrame>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164872" y="6132356"/>
            <a:ext cx="5562265"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pSp>
        <p:nvGrpSpPr>
          <p:cNvPr id="26" name="グループ化 25">
            <a:extLst>
              <a:ext uri="{FF2B5EF4-FFF2-40B4-BE49-F238E27FC236}">
                <a16:creationId xmlns:a16="http://schemas.microsoft.com/office/drawing/2014/main" id="{791A6320-8081-4846-BE06-D63760CF7331}"/>
              </a:ext>
            </a:extLst>
          </p:cNvPr>
          <p:cNvGrpSpPr/>
          <p:nvPr/>
        </p:nvGrpSpPr>
        <p:grpSpPr>
          <a:xfrm>
            <a:off x="-54040" y="-6132"/>
            <a:ext cx="9960040" cy="307777"/>
            <a:chOff x="-54040" y="-6132"/>
            <a:chExt cx="9960040" cy="307777"/>
          </a:xfrm>
        </p:grpSpPr>
        <p:sp>
          <p:nvSpPr>
            <p:cNvPr id="27" name="正方形/長方形 26">
              <a:extLst>
                <a:ext uri="{FF2B5EF4-FFF2-40B4-BE49-F238E27FC236}">
                  <a16:creationId xmlns:a16="http://schemas.microsoft.com/office/drawing/2014/main" id="{D8C041D9-BB5F-4399-AF72-89F713B01146}"/>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29" name="テキスト ボックス 28">
              <a:extLst>
                <a:ext uri="{FF2B5EF4-FFF2-40B4-BE49-F238E27FC236}">
                  <a16:creationId xmlns:a16="http://schemas.microsoft.com/office/drawing/2014/main" id="{7546C8B6-E113-464E-BDD1-A96FA288FE44}"/>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3816749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33619014-9F6F-4593-93C4-1641A6835C35}"/>
              </a:ext>
            </a:extLst>
          </p:cNvPr>
          <p:cNvGrpSpPr/>
          <p:nvPr/>
        </p:nvGrpSpPr>
        <p:grpSpPr>
          <a:xfrm>
            <a:off x="-54040" y="-6132"/>
            <a:ext cx="9960040" cy="307777"/>
            <a:chOff x="-54040" y="-6132"/>
            <a:chExt cx="9960040" cy="307777"/>
          </a:xfrm>
        </p:grpSpPr>
        <p:sp>
          <p:nvSpPr>
            <p:cNvPr id="29" name="正方形/長方形 28">
              <a:extLst>
                <a:ext uri="{FF2B5EF4-FFF2-40B4-BE49-F238E27FC236}">
                  <a16:creationId xmlns:a16="http://schemas.microsoft.com/office/drawing/2014/main" id="{6FE348EA-3544-4C35-A74B-0A8EBCEB5E17}"/>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31" name="テキスト ボックス 30">
              <a:extLst>
                <a:ext uri="{FF2B5EF4-FFF2-40B4-BE49-F238E27FC236}">
                  <a16:creationId xmlns:a16="http://schemas.microsoft.com/office/drawing/2014/main" id="{1B761221-AF53-41EE-B65B-C4BF03193EF7}"/>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3341278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10791AC7-CE95-4642-8A79-8984BFBB8C63}"/>
              </a:ext>
            </a:extLst>
          </p:cNvPr>
          <p:cNvGrpSpPr/>
          <p:nvPr/>
        </p:nvGrpSpPr>
        <p:grpSpPr>
          <a:xfrm>
            <a:off x="-54040" y="-6132"/>
            <a:ext cx="9960040" cy="307777"/>
            <a:chOff x="-54040" y="-6132"/>
            <a:chExt cx="9960040" cy="307777"/>
          </a:xfrm>
        </p:grpSpPr>
        <p:sp>
          <p:nvSpPr>
            <p:cNvPr id="29" name="正方形/長方形 28">
              <a:extLst>
                <a:ext uri="{FF2B5EF4-FFF2-40B4-BE49-F238E27FC236}">
                  <a16:creationId xmlns:a16="http://schemas.microsoft.com/office/drawing/2014/main" id="{E5B98C27-B380-4FC9-BE27-B2DF9B10816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31" name="テキスト ボックス 30">
              <a:extLst>
                <a:ext uri="{FF2B5EF4-FFF2-40B4-BE49-F238E27FC236}">
                  <a16:creationId xmlns:a16="http://schemas.microsoft.com/office/drawing/2014/main" id="{C2BC2219-20CE-4647-898A-C561727567D8}"/>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085679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16</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15</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18</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6" name="グループ化 5">
            <a:extLst>
              <a:ext uri="{FF2B5EF4-FFF2-40B4-BE49-F238E27FC236}">
                <a16:creationId xmlns:a16="http://schemas.microsoft.com/office/drawing/2014/main" id="{65FFE216-49CF-403C-9DDA-CF1A70368648}"/>
              </a:ext>
            </a:extLst>
          </p:cNvPr>
          <p:cNvGrpSpPr/>
          <p:nvPr/>
        </p:nvGrpSpPr>
        <p:grpSpPr>
          <a:xfrm>
            <a:off x="-54040" y="-6132"/>
            <a:ext cx="9960040" cy="307777"/>
            <a:chOff x="-54040" y="-6132"/>
            <a:chExt cx="9960040" cy="307777"/>
          </a:xfrm>
        </p:grpSpPr>
        <p:sp>
          <p:nvSpPr>
            <p:cNvPr id="7" name="正方形/長方形 6">
              <a:extLst>
                <a:ext uri="{FF2B5EF4-FFF2-40B4-BE49-F238E27FC236}">
                  <a16:creationId xmlns:a16="http://schemas.microsoft.com/office/drawing/2014/main" id="{DC0CFFD4-4364-43BD-B285-85842DFEAF9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テキスト ボックス 7">
              <a:extLst>
                <a:ext uri="{FF2B5EF4-FFF2-40B4-BE49-F238E27FC236}">
                  <a16:creationId xmlns:a16="http://schemas.microsoft.com/office/drawing/2014/main" id="{C2D469BB-B1B4-4106-AFDD-4D75C15A354B}"/>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a:defRPr/>
            </a:pPr>
            <a:r>
              <a:rPr lang="ja-JP" altLang="en-US" sz="1200" dirty="0">
                <a:solidFill>
                  <a:srgbClr val="FF0000"/>
                </a:solidFill>
                <a:latin typeface="メイリオ"/>
                <a:ea typeface="メイリオ"/>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endPar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 name="グループ化 1">
            <a:extLst>
              <a:ext uri="{FF2B5EF4-FFF2-40B4-BE49-F238E27FC236}">
                <a16:creationId xmlns:a16="http://schemas.microsoft.com/office/drawing/2014/main" id="{1CA7AF59-2E9F-496F-92D6-7BAC3549BCB9}"/>
              </a:ext>
            </a:extLst>
          </p:cNvPr>
          <p:cNvGrpSpPr/>
          <p:nvPr/>
        </p:nvGrpSpPr>
        <p:grpSpPr>
          <a:xfrm>
            <a:off x="-54040" y="-6132"/>
            <a:ext cx="9960040" cy="307777"/>
            <a:chOff x="-54040" y="-6132"/>
            <a:chExt cx="9960040" cy="307777"/>
          </a:xfrm>
        </p:grpSpPr>
        <p:sp>
          <p:nvSpPr>
            <p:cNvPr id="15" name="正方形/長方形 14">
              <a:extLst>
                <a:ext uri="{FF2B5EF4-FFF2-40B4-BE49-F238E27FC236}">
                  <a16:creationId xmlns:a16="http://schemas.microsoft.com/office/drawing/2014/main" id="{E48D4D5A-C65E-4126-8E9A-FFDC28B79D8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6" name="テキスト ボックス 15">
              <a:extLst>
                <a:ext uri="{FF2B5EF4-FFF2-40B4-BE49-F238E27FC236}">
                  <a16:creationId xmlns:a16="http://schemas.microsoft.com/office/drawing/2014/main" id="{2B3B7534-3087-4067-A4D0-69C538E5D95C}"/>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9" y="333797"/>
            <a:ext cx="4492613"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当該モデルが必要な背景①</a:t>
            </a:r>
          </a:p>
        </p:txBody>
      </p:sp>
      <p:sp>
        <p:nvSpPr>
          <p:cNvPr id="9" name="テキスト ボックス 8"/>
          <p:cNvSpPr txBox="1"/>
          <p:nvPr/>
        </p:nvSpPr>
        <p:spPr>
          <a:xfrm>
            <a:off x="128464" y="2204864"/>
            <a:ext cx="9649072" cy="249299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申請する分野や職種において、現在どの様な課題があるのか、その課題を踏まえてどの様な解決策が想定され、遠隔教育導入モデルの開発がその解決策にどの程度有効であるのかについての仮説を具体的なデータや根拠を示しながら記載する。</a:t>
            </a:r>
            <a:endParaRPr lang="en-US" altLang="ja-JP" sz="1200" dirty="0">
              <a:solidFill>
                <a:srgbClr val="FFC000"/>
              </a:solidFill>
            </a:endParaRPr>
          </a:p>
          <a:p>
            <a:pPr lvl="0">
              <a:defRPr/>
            </a:pPr>
            <a:r>
              <a:rPr lang="ja-JP" altLang="en-US" sz="1200" dirty="0">
                <a:solidFill>
                  <a:srgbClr val="FFC000"/>
                </a:solidFill>
                <a:latin typeface="メイリオ"/>
              </a:rPr>
              <a:t>　</a:t>
            </a:r>
            <a:r>
              <a:rPr lang="en-US" altLang="ja-JP" sz="1200" dirty="0">
                <a:solidFill>
                  <a:srgbClr val="FFC000"/>
                </a:solidFill>
                <a:latin typeface="メイリオ"/>
              </a:rPr>
              <a:t>ex)</a:t>
            </a:r>
            <a:r>
              <a:rPr lang="ja-JP" altLang="en-US" sz="1200" dirty="0">
                <a:solidFill>
                  <a:srgbClr val="FFC000"/>
                </a:solidFill>
                <a:latin typeface="メイリオ"/>
              </a:rPr>
              <a:t> 記載事項例</a:t>
            </a:r>
            <a:endParaRPr lang="en-US" altLang="ja-JP" sz="1200" dirty="0">
              <a:solidFill>
                <a:srgbClr val="FFC000"/>
              </a:solidFill>
              <a:latin typeface="メイリオ"/>
            </a:endParaRPr>
          </a:p>
          <a:p>
            <a:pPr marL="266700" lvl="0">
              <a:defRPr/>
            </a:pPr>
            <a:r>
              <a:rPr lang="ja-JP" altLang="en-US" sz="1200" dirty="0">
                <a:solidFill>
                  <a:srgbClr val="FFC000"/>
                </a:solidFill>
                <a:latin typeface="メイリオ"/>
              </a:rPr>
              <a:t>専修学校に特化したラーニングマネジメントシステム（</a:t>
            </a:r>
            <a:r>
              <a:rPr lang="en-US" altLang="ja-JP" sz="1200" dirty="0">
                <a:solidFill>
                  <a:srgbClr val="FFC000"/>
                </a:solidFill>
                <a:latin typeface="メイリオ"/>
              </a:rPr>
              <a:t>LMS</a:t>
            </a:r>
            <a:r>
              <a:rPr lang="ja-JP" altLang="en-US" sz="1200" dirty="0">
                <a:solidFill>
                  <a:srgbClr val="FFC000"/>
                </a:solidFill>
                <a:latin typeface="メイリオ"/>
              </a:rPr>
              <a:t>）が普及しているとは言えず、学習ログを活用した学修評価にはほとんど取組まれていない。遠隔授業に取組んできたものの、どの様な授業が対面よりも効果が高いのか検証がなされていない。　等</a:t>
            </a:r>
            <a:endParaRPr lang="en-US" altLang="ja-JP" sz="1200" dirty="0">
              <a:solidFill>
                <a:srgbClr val="FFC000"/>
              </a:solidFill>
              <a:latin typeface="メイリオ"/>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endParaRPr lang="ja-JP" altLang="en-US" sz="1200" dirty="0">
              <a:solidFill>
                <a:srgbClr val="FFC000"/>
              </a:solidFill>
            </a:endParaRPr>
          </a:p>
        </p:txBody>
      </p:sp>
      <p:grpSp>
        <p:nvGrpSpPr>
          <p:cNvPr id="7" name="グループ化 6">
            <a:extLst>
              <a:ext uri="{FF2B5EF4-FFF2-40B4-BE49-F238E27FC236}">
                <a16:creationId xmlns:a16="http://schemas.microsoft.com/office/drawing/2014/main" id="{BD284886-7A1F-4B62-8F70-6EEDB1C21FBC}"/>
              </a:ext>
            </a:extLst>
          </p:cNvPr>
          <p:cNvGrpSpPr/>
          <p:nvPr/>
        </p:nvGrpSpPr>
        <p:grpSpPr>
          <a:xfrm>
            <a:off x="-54040" y="-6132"/>
            <a:ext cx="9960040" cy="307777"/>
            <a:chOff x="-54040" y="-6132"/>
            <a:chExt cx="9960040" cy="307777"/>
          </a:xfrm>
        </p:grpSpPr>
        <p:sp>
          <p:nvSpPr>
            <p:cNvPr id="8" name="正方形/長方形 7">
              <a:extLst>
                <a:ext uri="{FF2B5EF4-FFF2-40B4-BE49-F238E27FC236}">
                  <a16:creationId xmlns:a16="http://schemas.microsoft.com/office/drawing/2014/main" id="{325987CE-F5CD-447C-97DF-B8E9377B334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1" name="テキスト ボックス 10">
              <a:extLst>
                <a:ext uri="{FF2B5EF4-FFF2-40B4-BE49-F238E27FC236}">
                  <a16:creationId xmlns:a16="http://schemas.microsoft.com/office/drawing/2014/main" id="{55F06B39-8C6C-40DB-81AD-C8ABDA7260F3}"/>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39217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4492613"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当該モデルが必要な背景②</a:t>
            </a:r>
          </a:p>
        </p:txBody>
      </p:sp>
      <p:sp>
        <p:nvSpPr>
          <p:cNvPr id="9" name="テキスト ボックス 8"/>
          <p:cNvSpPr txBox="1"/>
          <p:nvPr/>
        </p:nvSpPr>
        <p:spPr>
          <a:xfrm>
            <a:off x="128464" y="2204864"/>
            <a:ext cx="9649072" cy="249299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申請する分野や職種において、現在どの様な課題があるのか、その課題を踏まえてどの様な解決策が想定され、遠隔教育導入モデルの開発がその解決策にどの程度有効であるのかについての仮説を具体的なデータや根拠を示しながら記載する。</a:t>
            </a:r>
            <a:endParaRPr lang="en-US" altLang="ja-JP" sz="1200" dirty="0">
              <a:solidFill>
                <a:srgbClr val="FFC000"/>
              </a:solidFill>
            </a:endParaRPr>
          </a:p>
          <a:p>
            <a:pPr lvl="0">
              <a:defRPr/>
            </a:pPr>
            <a:r>
              <a:rPr lang="ja-JP" altLang="en-US" sz="1200" dirty="0">
                <a:solidFill>
                  <a:srgbClr val="FFC000"/>
                </a:solidFill>
                <a:latin typeface="メイリオ"/>
              </a:rPr>
              <a:t>　</a:t>
            </a:r>
            <a:r>
              <a:rPr lang="en-US" altLang="ja-JP" sz="1200" dirty="0">
                <a:solidFill>
                  <a:srgbClr val="FFC000"/>
                </a:solidFill>
                <a:latin typeface="メイリオ"/>
              </a:rPr>
              <a:t>ex)</a:t>
            </a:r>
            <a:r>
              <a:rPr lang="ja-JP" altLang="en-US" sz="1200" dirty="0">
                <a:solidFill>
                  <a:srgbClr val="FFC000"/>
                </a:solidFill>
                <a:latin typeface="メイリオ"/>
              </a:rPr>
              <a:t> 記載事項例</a:t>
            </a:r>
            <a:endParaRPr lang="en-US" altLang="ja-JP" sz="1200" dirty="0">
              <a:solidFill>
                <a:srgbClr val="FFC000"/>
              </a:solidFill>
              <a:latin typeface="メイリオ"/>
            </a:endParaRPr>
          </a:p>
          <a:p>
            <a:pPr marL="266700" lvl="0">
              <a:defRPr/>
            </a:pPr>
            <a:r>
              <a:rPr lang="ja-JP" altLang="en-US" sz="1200" dirty="0">
                <a:solidFill>
                  <a:srgbClr val="FFC000"/>
                </a:solidFill>
                <a:latin typeface="メイリオ"/>
              </a:rPr>
              <a:t>専修学校に特化したラーニングマネジメントシステム（</a:t>
            </a:r>
            <a:r>
              <a:rPr lang="en-US" altLang="ja-JP" sz="1200" dirty="0">
                <a:solidFill>
                  <a:srgbClr val="FFC000"/>
                </a:solidFill>
                <a:latin typeface="メイリオ"/>
              </a:rPr>
              <a:t>LMS</a:t>
            </a:r>
            <a:r>
              <a:rPr lang="ja-JP" altLang="en-US" sz="1200" dirty="0">
                <a:solidFill>
                  <a:srgbClr val="FFC000"/>
                </a:solidFill>
                <a:latin typeface="メイリオ"/>
              </a:rPr>
              <a:t>）が普及しているとは言えず、学習ログを活用した学修評価にはほとんど取組まれていない。遠隔授業に取組んできたものの、どの様な授業が対面よりも効果が高いのか検証がなされていない。　等</a:t>
            </a:r>
            <a:endParaRPr lang="en-US" altLang="ja-JP" sz="1200" dirty="0">
              <a:solidFill>
                <a:srgbClr val="FFC000"/>
              </a:solidFill>
              <a:latin typeface="メイリオ"/>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p:txBody>
      </p:sp>
      <p:grpSp>
        <p:nvGrpSpPr>
          <p:cNvPr id="7" name="グループ化 6">
            <a:extLst>
              <a:ext uri="{FF2B5EF4-FFF2-40B4-BE49-F238E27FC236}">
                <a16:creationId xmlns:a16="http://schemas.microsoft.com/office/drawing/2014/main" id="{D48EFCAD-AEDE-4B38-87A8-BE2DE3BF4FB1}"/>
              </a:ext>
            </a:extLst>
          </p:cNvPr>
          <p:cNvGrpSpPr/>
          <p:nvPr/>
        </p:nvGrpSpPr>
        <p:grpSpPr>
          <a:xfrm>
            <a:off x="-54040" y="-6132"/>
            <a:ext cx="9960040" cy="307777"/>
            <a:chOff x="-54040" y="-6132"/>
            <a:chExt cx="9960040" cy="307777"/>
          </a:xfrm>
        </p:grpSpPr>
        <p:sp>
          <p:nvSpPr>
            <p:cNvPr id="8" name="正方形/長方形 7">
              <a:extLst>
                <a:ext uri="{FF2B5EF4-FFF2-40B4-BE49-F238E27FC236}">
                  <a16:creationId xmlns:a16="http://schemas.microsoft.com/office/drawing/2014/main" id="{A76FEF78-C04F-423B-89CA-2538BD5535E1}"/>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1" name="テキスト ボックス 10">
              <a:extLst>
                <a:ext uri="{FF2B5EF4-FFF2-40B4-BE49-F238E27FC236}">
                  <a16:creationId xmlns:a16="http://schemas.microsoft.com/office/drawing/2014/main" id="{2A8582DB-F0BE-40F2-A528-F123B10C6122}"/>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3312084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56945"/>
            <a:ext cx="5212693"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遠隔教育の導入方策とそのモデル化の概要①</a:t>
            </a:r>
          </a:p>
        </p:txBody>
      </p:sp>
      <p:sp>
        <p:nvSpPr>
          <p:cNvPr id="8" name="テキスト ボックス 7"/>
          <p:cNvSpPr txBox="1"/>
          <p:nvPr/>
        </p:nvSpPr>
        <p:spPr>
          <a:xfrm>
            <a:off x="632520" y="1988840"/>
            <a:ext cx="8568952" cy="267765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▼遠隔教育の導入方策とそのモデル化の取組について、その全体像を具体的かつ簡潔に記載すること。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使用する機器、ソフトウェア（オペレーションシステム、アプリケーション等）、導入範囲、方法、単位・時間数　等</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内容では背景で示した人材育成に対応できない理由を明確に記載するとともに、遠隔教育の導入によってどのような点で課題を解決することが可能であるのか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7" name="グループ化 6">
            <a:extLst>
              <a:ext uri="{FF2B5EF4-FFF2-40B4-BE49-F238E27FC236}">
                <a16:creationId xmlns:a16="http://schemas.microsoft.com/office/drawing/2014/main" id="{B1A03E37-A196-4A68-B4C4-1C1DFB9BDD3F}"/>
              </a:ext>
            </a:extLst>
          </p:cNvPr>
          <p:cNvGrpSpPr/>
          <p:nvPr/>
        </p:nvGrpSpPr>
        <p:grpSpPr>
          <a:xfrm>
            <a:off x="-54040" y="-6132"/>
            <a:ext cx="9960040" cy="307777"/>
            <a:chOff x="-54040" y="-6132"/>
            <a:chExt cx="9960040" cy="307777"/>
          </a:xfrm>
        </p:grpSpPr>
        <p:sp>
          <p:nvSpPr>
            <p:cNvPr id="9" name="正方形/長方形 8">
              <a:extLst>
                <a:ext uri="{FF2B5EF4-FFF2-40B4-BE49-F238E27FC236}">
                  <a16:creationId xmlns:a16="http://schemas.microsoft.com/office/drawing/2014/main" id="{D57EA594-AA19-4F1A-A629-A0A771C9BE36}"/>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テキスト ボックス 9">
              <a:extLst>
                <a:ext uri="{FF2B5EF4-FFF2-40B4-BE49-F238E27FC236}">
                  <a16:creationId xmlns:a16="http://schemas.microsoft.com/office/drawing/2014/main" id="{0561DD94-9C4C-4FA1-BDA4-E3968BBE9834}"/>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72044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5212693"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400" b="1" dirty="0"/>
              <a:t>遠隔教育の導入方策とそのモデル化の概要</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①</a:t>
            </a:r>
          </a:p>
        </p:txBody>
      </p:sp>
      <p:sp>
        <p:nvSpPr>
          <p:cNvPr id="7" name="テキスト ボックス 6"/>
          <p:cNvSpPr txBox="1"/>
          <p:nvPr/>
        </p:nvSpPr>
        <p:spPr>
          <a:xfrm>
            <a:off x="632520" y="1988840"/>
            <a:ext cx="8568952" cy="267765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▼遠隔教育の導入方策とそのモデル化の取組について、その全体像を具体的かつ簡潔に記載すること。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使用する機器、ソフトウェア（オペレーションシステム、アプリケーション等）、導入範囲、方法、単位・時間数　等</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内容では背景で示した人材育成に対応できない理由を明確に記載するとともに、遠隔教育の導入によってどのような点で課題を解決することが可能であるのか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8" name="グループ化 7">
            <a:extLst>
              <a:ext uri="{FF2B5EF4-FFF2-40B4-BE49-F238E27FC236}">
                <a16:creationId xmlns:a16="http://schemas.microsoft.com/office/drawing/2014/main" id="{52D243FE-4765-4222-8087-300570169BA4}"/>
              </a:ext>
            </a:extLst>
          </p:cNvPr>
          <p:cNvGrpSpPr/>
          <p:nvPr/>
        </p:nvGrpSpPr>
        <p:grpSpPr>
          <a:xfrm>
            <a:off x="-54040" y="-6132"/>
            <a:ext cx="9960040" cy="307777"/>
            <a:chOff x="-54040" y="-6132"/>
            <a:chExt cx="9960040" cy="307777"/>
          </a:xfrm>
        </p:grpSpPr>
        <p:sp>
          <p:nvSpPr>
            <p:cNvPr id="9" name="正方形/長方形 8">
              <a:extLst>
                <a:ext uri="{FF2B5EF4-FFF2-40B4-BE49-F238E27FC236}">
                  <a16:creationId xmlns:a16="http://schemas.microsoft.com/office/drawing/2014/main" id="{B42A20E8-C944-4D63-8B6E-2351BCD245B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テキスト ボックス 9">
              <a:extLst>
                <a:ext uri="{FF2B5EF4-FFF2-40B4-BE49-F238E27FC236}">
                  <a16:creationId xmlns:a16="http://schemas.microsoft.com/office/drawing/2014/main" id="{4038D1E6-6DEC-43D4-B011-E60D34914879}"/>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09353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直線コネクタ 18"/>
          <p:cNvCxnSpPr/>
          <p:nvPr/>
        </p:nvCxnSpPr>
        <p:spPr>
          <a:xfrm>
            <a:off x="6626867" y="1110911"/>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8034" y="6453336"/>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21097"/>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p:nvPr/>
        </p:nvCxnSpPr>
        <p:spPr>
          <a:xfrm>
            <a:off x="-9761" y="1098720"/>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1040288"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1" name="角丸四角形 10"/>
          <p:cNvSpPr/>
          <p:nvPr/>
        </p:nvSpPr>
        <p:spPr>
          <a:xfrm>
            <a:off x="7757354"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令和○年度</a:t>
            </a:r>
            <a:endParaRPr kumimoji="1" lang="ja-JP" altLang="en-US" sz="1200" dirty="0">
              <a:solidFill>
                <a:schemeClr val="tx1"/>
              </a:solidFill>
              <a:latin typeface="+mn-ea"/>
            </a:endParaRPr>
          </a:p>
        </p:txBody>
      </p:sp>
      <p:cxnSp>
        <p:nvCxnSpPr>
          <p:cNvPr id="14" name="直線コネクタ 13"/>
          <p:cNvCxnSpPr/>
          <p:nvPr/>
        </p:nvCxnSpPr>
        <p:spPr>
          <a:xfrm>
            <a:off x="3359732" y="1110911"/>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32520" y="2636912"/>
            <a:ext cx="8712968" cy="2677656"/>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▼当該実証研究を行うにあたって、各年度に実施する取組の概要（年次計画）を具体的に記載すること。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１年目は遠隔教育を導入する科目、学科、実習等の特定、プレ実証、本格的開発・実証における比較のためのデータ収集（学習理解度等）、２年目は導入モデルの本格的開発・実証（何人の学生を対象にどの様に行うのかについて、イメージを簡潔に記載）、３年目は実証を踏まえた教育効果とコストの検証と再実証、とりまとめなどの流れがわかるように記載すること。</a:t>
            </a:r>
            <a:endParaRPr lang="en-US" altLang="ja-JP" sz="1200" dirty="0">
              <a:solidFill>
                <a:srgbClr val="FFC000"/>
              </a:solidFill>
              <a:latin typeface="+mn-ea"/>
            </a:endParaRPr>
          </a:p>
          <a:p>
            <a:pPr marL="180000" indent="-180000"/>
            <a:endParaRPr lang="en-US" altLang="ja-JP" sz="1200" dirty="0">
              <a:solidFill>
                <a:srgbClr val="FFC000"/>
              </a:solidFill>
              <a:latin typeface="+mn-ea"/>
            </a:endParaRPr>
          </a:p>
          <a:p>
            <a:pPr marL="180000" indent="-180000"/>
            <a:r>
              <a:rPr lang="ja-JP" altLang="en-US" sz="1200" dirty="0">
                <a:solidFill>
                  <a:srgbClr val="FFC000"/>
                </a:solidFill>
                <a:latin typeface="+mn-ea"/>
              </a:rPr>
              <a:t>▼所要経費は概算で構わないが、それぞれの年度に行う取組に応じて説得力のある金額とすること。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endParaRPr kumimoji="1" lang="ja-JP" altLang="en-US" sz="1200" dirty="0">
              <a:solidFill>
                <a:srgbClr val="FFC000"/>
              </a:solidFill>
              <a:latin typeface="+mn-ea"/>
            </a:endParaRPr>
          </a:p>
        </p:txBody>
      </p:sp>
      <p:sp>
        <p:nvSpPr>
          <p:cNvPr id="22" name="テキスト ボックス 21"/>
          <p:cNvSpPr txBox="1"/>
          <p:nvPr/>
        </p:nvSpPr>
        <p:spPr>
          <a:xfrm>
            <a:off x="28034" y="-6132"/>
            <a:ext cx="9877966"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（専修学校遠隔教育導入モデル構築プロジェクト）</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7</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13" name="角丸四角形 12"/>
          <p:cNvSpPr/>
          <p:nvPr/>
        </p:nvSpPr>
        <p:spPr>
          <a:xfrm>
            <a:off x="4407571"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21" name="テキスト ボックス 20"/>
          <p:cNvSpPr txBox="1"/>
          <p:nvPr/>
        </p:nvSpPr>
        <p:spPr>
          <a:xfrm>
            <a:off x="3412410"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23" name="テキスト ボックス 22"/>
          <p:cNvSpPr txBox="1"/>
          <p:nvPr/>
        </p:nvSpPr>
        <p:spPr>
          <a:xfrm>
            <a:off x="6724778"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Tree>
    <p:extLst>
      <p:ext uri="{BB962C8B-B14F-4D97-AF65-F5344CB8AC3E}">
        <p14:creationId xmlns:p14="http://schemas.microsoft.com/office/powerpoint/2010/main" val="4291532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8" name="テキスト ボックス 7"/>
          <p:cNvSpPr txBox="1"/>
          <p:nvPr/>
        </p:nvSpPr>
        <p:spPr>
          <a:xfrm>
            <a:off x="920552" y="2060848"/>
            <a:ext cx="8280000" cy="341632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pPr marL="180975"/>
            <a:endParaRPr lang="en-US" altLang="ja-JP" sz="1200" dirty="0">
              <a:solidFill>
                <a:srgbClr val="FFC000"/>
              </a:solidFill>
              <a:latin typeface="+mn-ea"/>
            </a:endParaRPr>
          </a:p>
          <a:p>
            <a:pPr marL="85725" indent="-85725"/>
            <a:r>
              <a:rPr lang="ja-JP" altLang="en-US" sz="1200" dirty="0">
                <a:solidFill>
                  <a:srgbClr val="FFC000"/>
                </a:solidFill>
                <a:latin typeface="+mn-ea"/>
              </a:rPr>
              <a:t>▼実証や実験を行う場合には、実証・実験名、目的、対象、手法、項目、分析方法、獲得し得る知見、成果への反映方策について記載すること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pPr marL="180975"/>
            <a:endParaRPr lang="en-US" altLang="ja-JP" sz="1200" dirty="0">
              <a:solidFill>
                <a:srgbClr val="FFC000"/>
              </a:solidFill>
              <a:latin typeface="+mn-ea"/>
            </a:endParaRPr>
          </a:p>
          <a:p>
            <a:pPr indent="-457200"/>
            <a:r>
              <a:rPr lang="ja-JP" altLang="en-US" sz="1200" dirty="0">
                <a:solidFill>
                  <a:srgbClr val="FFC000"/>
                </a:solidFill>
                <a:latin typeface="+mn-ea"/>
              </a:rPr>
              <a:t>▼導入に向けた学内及び協力校間での調整に関する見込みについても記載すること。</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6" name="グループ化 5">
            <a:extLst>
              <a:ext uri="{FF2B5EF4-FFF2-40B4-BE49-F238E27FC236}">
                <a16:creationId xmlns:a16="http://schemas.microsoft.com/office/drawing/2014/main" id="{8A2DEFAF-38F6-41B1-A586-85083B7393A8}"/>
              </a:ext>
            </a:extLst>
          </p:cNvPr>
          <p:cNvGrpSpPr/>
          <p:nvPr/>
        </p:nvGrpSpPr>
        <p:grpSpPr>
          <a:xfrm>
            <a:off x="-54040" y="-6132"/>
            <a:ext cx="9960040" cy="307777"/>
            <a:chOff x="-54040" y="-6132"/>
            <a:chExt cx="9960040" cy="307777"/>
          </a:xfrm>
        </p:grpSpPr>
        <p:sp>
          <p:nvSpPr>
            <p:cNvPr id="9" name="正方形/長方形 8">
              <a:extLst>
                <a:ext uri="{FF2B5EF4-FFF2-40B4-BE49-F238E27FC236}">
                  <a16:creationId xmlns:a16="http://schemas.microsoft.com/office/drawing/2014/main" id="{34A8A383-D311-4AEF-B209-3E371CF67977}"/>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テキスト ボックス 9">
              <a:extLst>
                <a:ext uri="{FF2B5EF4-FFF2-40B4-BE49-F238E27FC236}">
                  <a16:creationId xmlns:a16="http://schemas.microsoft.com/office/drawing/2014/main" id="{921657B3-0683-4547-909A-2EC7242D99D5}"/>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 </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55473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8" name="テキスト ボックス 7"/>
          <p:cNvSpPr txBox="1"/>
          <p:nvPr/>
        </p:nvSpPr>
        <p:spPr>
          <a:xfrm>
            <a:off x="920552" y="2060848"/>
            <a:ext cx="8280000" cy="341632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pPr marL="180975"/>
            <a:endParaRPr lang="en-US" altLang="ja-JP" sz="1200" dirty="0">
              <a:solidFill>
                <a:srgbClr val="FFC000"/>
              </a:solidFill>
              <a:latin typeface="+mn-ea"/>
            </a:endParaRPr>
          </a:p>
          <a:p>
            <a:pPr marL="85725" indent="-85725"/>
            <a:r>
              <a:rPr lang="ja-JP" altLang="en-US" sz="1200" dirty="0">
                <a:solidFill>
                  <a:srgbClr val="FFC000"/>
                </a:solidFill>
                <a:latin typeface="+mn-ea"/>
              </a:rPr>
              <a:t>▼実証や実験を行う場合には、実証・実験名、目的、対象、手法、項目、分析方法、獲得し得る知見、成果への反映方策について記載すること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pPr marL="180975"/>
            <a:endParaRPr lang="en-US" altLang="ja-JP" sz="1200" dirty="0">
              <a:solidFill>
                <a:srgbClr val="FFC000"/>
              </a:solidFill>
              <a:latin typeface="+mn-ea"/>
            </a:endParaRPr>
          </a:p>
          <a:p>
            <a:pPr indent="-457200"/>
            <a:r>
              <a:rPr lang="ja-JP" altLang="en-US" sz="1200" dirty="0">
                <a:solidFill>
                  <a:srgbClr val="FFC000"/>
                </a:solidFill>
                <a:latin typeface="+mn-ea"/>
              </a:rPr>
              <a:t>▼導入に向けた学内及び協力校間での調整に関する見込みについても記載すること。</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9" name="グループ化 8">
            <a:extLst>
              <a:ext uri="{FF2B5EF4-FFF2-40B4-BE49-F238E27FC236}">
                <a16:creationId xmlns:a16="http://schemas.microsoft.com/office/drawing/2014/main" id="{FE994BDE-4156-4682-BD78-3386FDDEB593}"/>
              </a:ext>
            </a:extLst>
          </p:cNvPr>
          <p:cNvGrpSpPr/>
          <p:nvPr/>
        </p:nvGrpSpPr>
        <p:grpSpPr>
          <a:xfrm>
            <a:off x="-54040" y="-6132"/>
            <a:ext cx="9960040" cy="307777"/>
            <a:chOff x="-54040" y="-6132"/>
            <a:chExt cx="9960040" cy="307777"/>
          </a:xfrm>
        </p:grpSpPr>
        <p:sp>
          <p:nvSpPr>
            <p:cNvPr id="10" name="正方形/長方形 9">
              <a:extLst>
                <a:ext uri="{FF2B5EF4-FFF2-40B4-BE49-F238E27FC236}">
                  <a16:creationId xmlns:a16="http://schemas.microsoft.com/office/drawing/2014/main" id="{D209343A-D541-422B-9C68-E0DC047AF137}"/>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1" name="テキスト ボックス 10">
              <a:extLst>
                <a:ext uri="{FF2B5EF4-FFF2-40B4-BE49-F238E27FC236}">
                  <a16:creationId xmlns:a16="http://schemas.microsoft.com/office/drawing/2014/main" id="{005F035A-35A3-4094-8046-8C98715CA09E}"/>
                </a:ext>
              </a:extLst>
            </p:cNvPr>
            <p:cNvSpPr txBox="1"/>
            <p:nvPr/>
          </p:nvSpPr>
          <p:spPr>
            <a:xfrm>
              <a:off x="-54040" y="-6132"/>
              <a:ext cx="9906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spc="-120" dirty="0">
                  <a:solidFill>
                    <a:schemeClr val="bg1"/>
                  </a:solidFill>
                  <a:latin typeface="+mj-ea"/>
                  <a:ea typeface="+mj-ea"/>
                </a:rPr>
                <a:t> 専修学校遠隔教育導入モデル構築プロジェクト</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/17)</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53214272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13631</TotalTime>
  <Words>4725</Words>
  <Application>Microsoft Office PowerPoint</Application>
  <PresentationFormat>A4 210 x 297 mm</PresentationFormat>
  <Paragraphs>563</Paragraphs>
  <Slides>17</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25"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203</cp:revision>
  <cp:lastPrinted>2021-02-05T02:09:51Z</cp:lastPrinted>
  <dcterms:created xsi:type="dcterms:W3CDTF">2015-11-11T08:20:08Z</dcterms:created>
  <dcterms:modified xsi:type="dcterms:W3CDTF">2023-02-07T08:36:14Z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2022-02-02T06:56:36Z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b5b273c3-2863-4a10-ba72-2435611d4e3f</vt:lpwstr>
  </property>
  <property fmtid="{D5CDD505-2E9C-101B-9397-08002B2CF9AE}" pid="8" name="MSIP_Label_d899a617-f30e-4fb8-b81c-fb6d0b94ac5b_ContentBits">
    <vt:lpwstr>0</vt:lpwstr>
  </property>
</Properties>
</file>