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19" r:id="rId2"/>
    <p:sldId id="311" r:id="rId3"/>
    <p:sldId id="316" r:id="rId4"/>
    <p:sldId id="317" r:id="rId5"/>
    <p:sldId id="324" r:id="rId6"/>
    <p:sldId id="320" r:id="rId7"/>
    <p:sldId id="321" r:id="rId8"/>
    <p:sldId id="302" r:id="rId9"/>
    <p:sldId id="323" r:id="rId10"/>
    <p:sldId id="325" r:id="rId11"/>
    <p:sldId id="305" r:id="rId1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8BB2"/>
    <a:srgbClr val="EF9694"/>
    <a:srgbClr val="EF476F"/>
    <a:srgbClr val="073B4C"/>
    <a:srgbClr val="A3E7FF"/>
    <a:srgbClr val="CCFFFF"/>
    <a:srgbClr val="CCFF99"/>
    <a:srgbClr val="FF7C80"/>
    <a:srgbClr val="FF99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72" autoAdjust="0"/>
    <p:restoredTop sz="94622" autoAdjust="0"/>
  </p:normalViewPr>
  <p:slideViewPr>
    <p:cSldViewPr>
      <p:cViewPr varScale="1">
        <p:scale>
          <a:sx n="72" d="100"/>
          <a:sy n="72" d="100"/>
        </p:scale>
        <p:origin x="1574" y="67"/>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E7D57A1B-6562-4CEC-A40E-B98327757B9A}" type="datetimeFigureOut">
              <a:rPr kumimoji="1" lang="ja-JP" altLang="en-US" smtClean="0"/>
              <a:t>2023/3/7</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9714CCE3-DC86-4AF6-AB4F-B9FFE6DAFB08}" type="slidenum">
              <a:rPr kumimoji="1" lang="ja-JP" altLang="en-US" smtClean="0"/>
              <a:t>‹#›</a:t>
            </a:fld>
            <a:endParaRPr kumimoji="1" lang="ja-JP" altLang="en-US"/>
          </a:p>
        </p:txBody>
      </p:sp>
    </p:spTree>
    <p:extLst>
      <p:ext uri="{BB962C8B-B14F-4D97-AF65-F5344CB8AC3E}">
        <p14:creationId xmlns:p14="http://schemas.microsoft.com/office/powerpoint/2010/main" val="39953811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2023/3/7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2023/3/7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2023/3/7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2023/3/7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2023/3/7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2023/3/7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2023/3/7</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2023/3/7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2023/3/7</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2023/3/7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2023/3/7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2023/3/7</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69480" y="861479"/>
            <a:ext cx="9361040" cy="3600986"/>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○本ページ以降の記載内容は、文部科学省における本事業採択についての対外的な説明や、審査における論点の明確化の観点から、</a:t>
            </a:r>
            <a:endParaRPr lang="en-US" altLang="ja-JP" sz="1200" dirty="0">
              <a:latin typeface="+mn-ea"/>
            </a:endParaRPr>
          </a:p>
          <a:p>
            <a:pPr marL="180975" indent="-180975"/>
            <a:r>
              <a:rPr lang="ja-JP" altLang="en-US" sz="1200" dirty="0">
                <a:latin typeface="+mn-ea"/>
              </a:rPr>
              <a:t>　本事業の仕様書等を踏まえ、最低限記載いただきたい論点や内容について明記したものです。</a:t>
            </a:r>
            <a:endParaRPr lang="en-US" altLang="ja-JP" sz="1200" dirty="0">
              <a:latin typeface="+mn-ea"/>
            </a:endParaRPr>
          </a:p>
          <a:p>
            <a:pPr marL="180975" indent="-180975"/>
            <a:r>
              <a:rPr lang="ja-JP" altLang="en-US" sz="1200" dirty="0">
                <a:latin typeface="+mn-ea"/>
              </a:rPr>
              <a:t>　したがって、実施事業に関することで項目に記載できなかった内容又は補足が必要な内容があれば</a:t>
            </a:r>
            <a:r>
              <a:rPr lang="en-US" altLang="ja-JP" sz="1200" dirty="0">
                <a:latin typeface="+mn-ea"/>
              </a:rPr>
              <a:t>､</a:t>
            </a:r>
            <a:r>
              <a:rPr lang="ja-JP" altLang="en-US" sz="1200" dirty="0">
                <a:latin typeface="+mn-ea"/>
              </a:rPr>
              <a:t>記載願います。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〇各項目の枠の大きさは便宜的なものですので、適宜変更の上、作成願います。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〇仕様書記載事項に加え、積極的に独自提案を記載願います。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〇スライドの枚数は、</a:t>
            </a:r>
            <a:r>
              <a:rPr lang="en-US" altLang="ja-JP" sz="1200" dirty="0">
                <a:latin typeface="+mn-ea"/>
              </a:rPr>
              <a:t>50</a:t>
            </a:r>
            <a:r>
              <a:rPr lang="ja-JP" altLang="en-US" sz="1200" dirty="0">
                <a:latin typeface="+mn-ea"/>
              </a:rPr>
              <a:t>枚以内としてください。</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a:t>
            </a:r>
            <a:r>
              <a:rPr kumimoji="1" lang="ja-JP" altLang="en-US" sz="1200" b="0" i="0" u="none" strike="noStrike" kern="1200" cap="none" spc="0" normalizeH="0" baseline="0" noProof="0" dirty="0">
                <a:ln>
                  <a:noFill/>
                </a:ln>
                <a:effectLst/>
                <a:uLnTx/>
                <a:uFillTx/>
                <a:latin typeface="Segoe UI"/>
                <a:ea typeface="メイリオ"/>
                <a:cs typeface="+mn-cs"/>
              </a:rPr>
              <a:t>様式自由</a:t>
            </a:r>
            <a:r>
              <a:rPr kumimoji="1" lang="ja-JP" altLang="en-US" sz="1200" b="0" i="0" u="none" strike="noStrike" kern="1200" cap="none" spc="0" normalizeH="0" baseline="0" noProof="0" dirty="0">
                <a:ln>
                  <a:noFill/>
                </a:ln>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effectLst/>
                <a:uLnTx/>
                <a:uFillTx/>
                <a:latin typeface="メイリオ"/>
                <a:ea typeface="メイリオ"/>
                <a:cs typeface="+mn-cs"/>
              </a:rPr>
              <a:t>､MS</a:t>
            </a:r>
            <a:r>
              <a:rPr kumimoji="1" lang="ja-JP" altLang="en-US" sz="1200" b="0" i="0" u="none" strike="noStrike" kern="1200" cap="none" spc="0" normalizeH="0" baseline="0" noProof="0" dirty="0">
                <a:ln>
                  <a:noFill/>
                </a:ln>
                <a:effectLst/>
                <a:uLnTx/>
                <a:uFillTx/>
                <a:latin typeface="メイリオ"/>
                <a:ea typeface="メイリオ"/>
                <a:cs typeface="+mn-cs"/>
              </a:rPr>
              <a:t>ｺﾞｼｯｸ </a:t>
            </a:r>
            <a:r>
              <a:rPr kumimoji="1" lang="en-US" altLang="ja-JP" sz="1200" b="0" i="0" u="none" strike="noStrike" kern="1200" cap="none" spc="0" normalizeH="0" baseline="0" noProof="0" dirty="0">
                <a:ln>
                  <a:noFill/>
                </a:ln>
                <a:effectLst/>
                <a:uLnTx/>
                <a:uFillTx/>
                <a:latin typeface="メイリオ"/>
                <a:ea typeface="メイリオ"/>
                <a:cs typeface="+mn-cs"/>
              </a:rPr>
              <a:t>or </a:t>
            </a:r>
            <a:r>
              <a:rPr kumimoji="1" lang="ja-JP" altLang="en-US" sz="1200" b="0" i="0" u="none" strike="noStrike" kern="1200" cap="none" spc="0" normalizeH="0" baseline="0" noProof="0" dirty="0">
                <a:ln>
                  <a:noFill/>
                </a:ln>
                <a:effectLst/>
                <a:uLnTx/>
                <a:uFillTx/>
                <a:latin typeface="メイリオ"/>
                <a:ea typeface="メイリオ"/>
                <a:cs typeface="+mn-cs"/>
              </a:rPr>
              <a:t>ﾒｲﾘｵ </a:t>
            </a:r>
            <a:r>
              <a:rPr kumimoji="1" lang="en-US" altLang="ja-JP" sz="1200" b="0" i="0" u="none" strike="noStrike" kern="1200" cap="none" spc="0" normalizeH="0" baseline="0" noProof="0" dirty="0">
                <a:ln>
                  <a:noFill/>
                </a:ln>
                <a:effectLst/>
                <a:uLnTx/>
                <a:uFillTx/>
                <a:latin typeface="メイリオ"/>
                <a:ea typeface="メイリオ"/>
                <a:cs typeface="+mn-cs"/>
              </a:rPr>
              <a:t>11</a:t>
            </a:r>
            <a:r>
              <a:rPr kumimoji="1" lang="ja-JP" altLang="en-US" sz="1200" b="0" i="0" u="none" strike="noStrike" kern="1200" cap="none" spc="0" normalizeH="0" baseline="0" noProof="0" dirty="0">
                <a:ln>
                  <a:noFill/>
                </a:ln>
                <a:effectLst/>
                <a:uLnTx/>
                <a:uFillTx/>
                <a:latin typeface="メイリオ"/>
                <a:ea typeface="メイリオ"/>
                <a:cs typeface="+mn-cs"/>
              </a:rPr>
              <a:t>ﾎﾟｲﾝﾄ以上とすること（以降、同様とする）</a:t>
            </a:r>
            <a:r>
              <a:rPr kumimoji="1" lang="en-US" altLang="ja-JP" sz="1200" b="0" i="0" u="none" strike="noStrike" kern="1200" cap="none" spc="0" normalizeH="0" baseline="0" noProof="0" dirty="0">
                <a:ln>
                  <a:noFill/>
                </a:ln>
                <a:effectLst/>
                <a:uLnTx/>
                <a:uFillTx/>
                <a:latin typeface="メイリオ"/>
                <a:ea typeface="メイリオ"/>
                <a:cs typeface="+mn-cs"/>
              </a:rPr>
              <a:t>｡</a:t>
            </a:r>
          </a:p>
          <a:p>
            <a:pPr marL="180975" indent="-180975"/>
            <a:endParaRPr lang="en-US" altLang="ja-JP" sz="1200" dirty="0">
              <a:latin typeface="メイリオ"/>
              <a:ea typeface="メイリオ"/>
            </a:endParaRPr>
          </a:p>
          <a:p>
            <a:pPr marL="180975" indent="-180975"/>
            <a:r>
              <a:rPr kumimoji="1" lang="ja-JP" altLang="en-US" sz="1200" b="0" i="0" u="none" strike="noStrike" kern="1200" cap="none" spc="0" normalizeH="0" baseline="0" noProof="0" dirty="0">
                <a:ln>
                  <a:noFill/>
                </a:ln>
                <a:effectLst/>
                <a:uLnTx/>
                <a:uFillTx/>
                <a:latin typeface="メイリオ"/>
                <a:ea typeface="メイリオ"/>
                <a:cs typeface="+mn-cs"/>
              </a:rPr>
              <a:t>○作成にあたっては、社名等が判明しないように留意してください。</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975" indent="-180975"/>
            <a:endParaRPr lang="en-US" altLang="ja-JP" sz="1200" dirty="0">
              <a:latin typeface="メイリオ"/>
              <a:ea typeface="メイリオ"/>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1"/>
            <a:ext cx="9900000" cy="492147"/>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spc="-120" dirty="0">
                <a:solidFill>
                  <a:schemeClr val="bg1"/>
                </a:solidFill>
                <a:latin typeface="+mj-ea"/>
              </a:rPr>
              <a:t>令和４年度「成長分野における即戦力人材輩出に向けたリカレント教育推進事業（伴走支援・横展開事業）」</a:t>
            </a:r>
            <a:r>
              <a:rPr lang="ja-JP" altLang="en-US" sz="1200" spc="-120" dirty="0">
                <a:solidFill>
                  <a:schemeClr val="bg1"/>
                </a:solidFill>
                <a:latin typeface="+mn-ea"/>
              </a:rPr>
              <a:t>　技術提案書</a:t>
            </a:r>
            <a:r>
              <a:rPr lang="en-US" altLang="ja-JP" sz="1200" spc="-120" dirty="0">
                <a:solidFill>
                  <a:schemeClr val="bg1"/>
                </a:solidFill>
                <a:latin typeface="+mn-ea"/>
              </a:rPr>
              <a:t>_</a:t>
            </a:r>
            <a:r>
              <a:rPr lang="zh-TW" altLang="en-US" sz="1200" b="1" dirty="0">
                <a:solidFill>
                  <a:schemeClr val="bg1"/>
                </a:solidFill>
                <a:latin typeface="+mn-ea"/>
              </a:rPr>
              <a:t>様式</a:t>
            </a:r>
            <a:r>
              <a:rPr lang="ja-JP" altLang="en-US" sz="1200" b="1" dirty="0">
                <a:solidFill>
                  <a:schemeClr val="bg1"/>
                </a:solidFill>
                <a:latin typeface="+mn-ea"/>
              </a:rPr>
              <a:t>２　　　</a:t>
            </a:r>
            <a:r>
              <a:rPr lang="en-US" altLang="ja-JP" sz="1200" spc="-120" dirty="0">
                <a:solidFill>
                  <a:schemeClr val="bg1"/>
                </a:solidFill>
                <a:latin typeface="+mn-ea"/>
              </a:rPr>
              <a:t>(P</a:t>
            </a:r>
            <a:fld id="{7DF22854-5471-4D76-A61C-50AF16AABE74}" type="slidenum">
              <a:rPr lang="en-US" altLang="ja-JP" sz="1200" spc="-120" smtClean="0">
                <a:solidFill>
                  <a:schemeClr val="bg1"/>
                </a:solidFill>
                <a:latin typeface="+mn-ea"/>
              </a:rPr>
              <a:pPr/>
              <a:t>1</a:t>
            </a:fld>
            <a:r>
              <a:rPr lang="en-US" altLang="ja-JP" sz="1200" spc="-120" dirty="0">
                <a:solidFill>
                  <a:schemeClr val="bg1"/>
                </a:solidFill>
                <a:latin typeface="+mn-ea"/>
              </a:rPr>
              <a:t>)</a:t>
            </a:r>
            <a:r>
              <a:rPr lang="ja-JP" altLang="en-US" sz="1200" spc="-120" dirty="0">
                <a:solidFill>
                  <a:schemeClr val="bg1"/>
                </a:solidFill>
                <a:latin typeface="+mn-ea"/>
              </a:rPr>
              <a:t>　</a:t>
            </a:r>
            <a:endParaRPr lang="ja-JP" altLang="en-US" sz="1200" b="1" dirty="0">
              <a:solidFill>
                <a:schemeClr val="bg1"/>
              </a:solidFill>
            </a:endParaRPr>
          </a:p>
        </p:txBody>
      </p:sp>
      <p:sp>
        <p:nvSpPr>
          <p:cNvPr id="2" name="テキスト ボックス 1">
            <a:extLst>
              <a:ext uri="{FF2B5EF4-FFF2-40B4-BE49-F238E27FC236}">
                <a16:creationId xmlns:a16="http://schemas.microsoft.com/office/drawing/2014/main" id="{708F11C9-E403-4417-9E26-5B56E8088ECC}"/>
              </a:ext>
            </a:extLst>
          </p:cNvPr>
          <p:cNvSpPr txBox="1"/>
          <p:nvPr/>
        </p:nvSpPr>
        <p:spPr>
          <a:xfrm>
            <a:off x="200472" y="492147"/>
            <a:ext cx="3672408" cy="369332"/>
          </a:xfrm>
          <a:prstGeom prst="rect">
            <a:avLst/>
          </a:prstGeom>
          <a:noFill/>
        </p:spPr>
        <p:txBody>
          <a:bodyPr wrap="square" rtlCol="0">
            <a:spAutoFit/>
          </a:bodyPr>
          <a:lstStyle/>
          <a:p>
            <a:r>
              <a:rPr kumimoji="1" lang="ja-JP" altLang="en-US" dirty="0"/>
              <a:t>＜記載にあたっての留意点＞</a:t>
            </a:r>
          </a:p>
        </p:txBody>
      </p:sp>
    </p:spTree>
    <p:extLst>
      <p:ext uri="{BB962C8B-B14F-4D97-AF65-F5344CB8AC3E}">
        <p14:creationId xmlns:p14="http://schemas.microsoft.com/office/powerpoint/2010/main" val="2027949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16496" y="1123095"/>
            <a:ext cx="9361040" cy="2677656"/>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ja-JP" altLang="en-US" sz="1200" dirty="0">
              <a:latin typeface="+mn-ea"/>
            </a:endParaRPr>
          </a:p>
          <a:p>
            <a:pPr marL="180975" indent="-180975"/>
            <a:r>
              <a:rPr lang="ja-JP" altLang="en-US" sz="1200" dirty="0">
                <a:latin typeface="+mn-ea"/>
              </a:rPr>
              <a:t>●事業担当予定者が過去に類似の業務・役割等を実施した実績があれば記載すること。</a:t>
            </a:r>
            <a:endParaRPr lang="en-US" altLang="ja-JP" sz="1200" dirty="0">
              <a:latin typeface="+mn-ea"/>
            </a:endParaRPr>
          </a:p>
          <a:p>
            <a:pPr marL="180975" indent="-180975"/>
            <a:r>
              <a:rPr lang="ja-JP" altLang="en-US" sz="1200" dirty="0">
                <a:latin typeface="+mn-ea"/>
              </a:rPr>
              <a:t>　（これまでの大学等関係事業、デジタル・グリーン分野等における人材育成関係の実績があれば記載）</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●事業担当予定者全員の略歴、資格、これまで携わってきた業務を簡単にまとめてください。</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●事業担当予定者の事業内容に関する知識・知見・人的ネットワークについて記載すること。</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●社名等が判明しないように留意してください。</a:t>
            </a:r>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p:txBody>
      </p:sp>
      <p:sp>
        <p:nvSpPr>
          <p:cNvPr id="9" name="角丸四角形 8"/>
          <p:cNvSpPr/>
          <p:nvPr/>
        </p:nvSpPr>
        <p:spPr>
          <a:xfrm>
            <a:off x="19910" y="693836"/>
            <a:ext cx="3124462" cy="286892"/>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mn-ea"/>
              </a:rPr>
              <a:t>事業担当予定者の経験・能力</a:t>
            </a: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n-ea"/>
              </a:rPr>
              <a:t>令和２年度</a:t>
            </a:r>
            <a:r>
              <a:rPr lang="ja-JP" altLang="en-US" sz="1100" spc="-120" dirty="0">
                <a:solidFill>
                  <a:schemeClr val="bg1"/>
                </a:solidFill>
                <a:latin typeface="+mn-ea"/>
              </a:rPr>
              <a:t>「就職・転職支援のための大学リカレント教育推進事業</a:t>
            </a:r>
            <a:r>
              <a:rPr lang="ja-JP" altLang="en-US" sz="900" spc="-120" dirty="0">
                <a:solidFill>
                  <a:schemeClr val="bg1"/>
                </a:solidFill>
                <a:latin typeface="+mn-ea"/>
              </a:rPr>
              <a:t>（就職・転職支援のためのリカレント教育プログラムの開発・実施）</a:t>
            </a:r>
            <a:r>
              <a:rPr lang="ja-JP" altLang="en-US" sz="1100" spc="-120" dirty="0">
                <a:solidFill>
                  <a:schemeClr val="bg1"/>
                </a:solidFill>
                <a:latin typeface="+mn-ea"/>
              </a:rPr>
              <a:t>」企画提案書（</a:t>
            </a:r>
            <a:r>
              <a:rPr lang="en-US" altLang="ja-JP" sz="1100" spc="-120" dirty="0">
                <a:solidFill>
                  <a:schemeClr val="bg1"/>
                </a:solidFill>
                <a:latin typeface="+mn-ea"/>
              </a:rPr>
              <a:t>a</a:t>
            </a:r>
            <a:r>
              <a:rPr lang="ja-JP" altLang="en-US" sz="1100" spc="-120" dirty="0">
                <a:solidFill>
                  <a:schemeClr val="bg1"/>
                </a:solidFill>
                <a:latin typeface="+mn-ea"/>
              </a:rPr>
              <a:t>：求職支援）</a:t>
            </a:r>
            <a:r>
              <a:rPr lang="en-US" altLang="ja-JP" sz="1100" spc="-120" dirty="0">
                <a:solidFill>
                  <a:schemeClr val="bg1"/>
                </a:solidFill>
                <a:latin typeface="+mn-ea"/>
              </a:rPr>
              <a:t>(P</a:t>
            </a:r>
            <a:fld id="{7DF22854-5471-4D76-A61C-50AF16AABE74}" type="slidenum">
              <a:rPr lang="en-US" altLang="ja-JP" sz="1100" spc="-120" smtClean="0">
                <a:solidFill>
                  <a:schemeClr val="bg1"/>
                </a:solidFill>
                <a:latin typeface="+mn-ea"/>
              </a:rPr>
              <a:pPr algn="ctr"/>
              <a:t>10</a:t>
            </a:fld>
            <a:r>
              <a:rPr lang="en-US" altLang="ja-JP" sz="1100" spc="-120" dirty="0">
                <a:solidFill>
                  <a:schemeClr val="bg1"/>
                </a:solidFill>
                <a:latin typeface="+mn-ea"/>
              </a:rPr>
              <a:t>)</a:t>
            </a:r>
            <a:endParaRPr kumimoji="1" lang="ja-JP" altLang="en-US" sz="1100" dirty="0">
              <a:solidFill>
                <a:schemeClr val="bg1"/>
              </a:solidFill>
              <a:latin typeface="+mn-ea"/>
            </a:endParaRPr>
          </a:p>
        </p:txBody>
      </p:sp>
      <p:sp>
        <p:nvSpPr>
          <p:cNvPr id="2" name="正方形/長方形 1">
            <a:extLst>
              <a:ext uri="{FF2B5EF4-FFF2-40B4-BE49-F238E27FC236}">
                <a16:creationId xmlns:a16="http://schemas.microsoft.com/office/drawing/2014/main" id="{0CEAA54A-8C71-2166-CA38-3BD5C4817ACB}"/>
              </a:ext>
            </a:extLst>
          </p:cNvPr>
          <p:cNvSpPr/>
          <p:nvPr/>
        </p:nvSpPr>
        <p:spPr>
          <a:xfrm>
            <a:off x="0" y="-1"/>
            <a:ext cx="9900000" cy="492147"/>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spc="-120" dirty="0">
                <a:solidFill>
                  <a:schemeClr val="bg1"/>
                </a:solidFill>
                <a:latin typeface="+mn-ea"/>
              </a:rPr>
              <a:t>令和４年度「成長分野における即戦力人材輩出に向けたリカレント教育推進事業（伴走支援・横展開事業）」　技術提案書</a:t>
            </a:r>
            <a:r>
              <a:rPr lang="en-US" altLang="ja-JP" sz="1200" spc="-120" dirty="0">
                <a:solidFill>
                  <a:schemeClr val="bg1"/>
                </a:solidFill>
                <a:latin typeface="+mn-ea"/>
              </a:rPr>
              <a:t>_</a:t>
            </a:r>
            <a:r>
              <a:rPr lang="zh-TW" altLang="en-US" sz="1200" b="1" dirty="0">
                <a:solidFill>
                  <a:schemeClr val="bg1"/>
                </a:solidFill>
                <a:latin typeface="+mn-ea"/>
              </a:rPr>
              <a:t>様式</a:t>
            </a:r>
            <a:r>
              <a:rPr lang="ja-JP" altLang="en-US" sz="1200" b="1" dirty="0">
                <a:solidFill>
                  <a:schemeClr val="bg1"/>
                </a:solidFill>
                <a:latin typeface="+mn-ea"/>
              </a:rPr>
              <a:t>２　　　</a:t>
            </a:r>
            <a:r>
              <a:rPr lang="en-US" altLang="ja-JP" sz="1200" spc="-120" dirty="0">
                <a:solidFill>
                  <a:schemeClr val="bg1"/>
                </a:solidFill>
                <a:latin typeface="+mn-ea"/>
              </a:rPr>
              <a:t>(P</a:t>
            </a:r>
            <a:fld id="{7DF22854-5471-4D76-A61C-50AF16AABE74}" type="slidenum">
              <a:rPr lang="en-US" altLang="ja-JP" sz="1200" spc="-120" smtClean="0">
                <a:solidFill>
                  <a:schemeClr val="bg1"/>
                </a:solidFill>
                <a:latin typeface="+mn-ea"/>
              </a:rPr>
              <a:pPr/>
              <a:t>10</a:t>
            </a:fld>
            <a:r>
              <a:rPr lang="en-US" altLang="ja-JP" sz="1200" spc="-120" dirty="0">
                <a:solidFill>
                  <a:schemeClr val="bg1"/>
                </a:solidFill>
                <a:latin typeface="+mn-ea"/>
              </a:rPr>
              <a:t>)</a:t>
            </a:r>
            <a:r>
              <a:rPr lang="ja-JP" altLang="en-US" sz="1200" spc="-120" dirty="0">
                <a:solidFill>
                  <a:schemeClr val="bg1"/>
                </a:solidFill>
                <a:latin typeface="+mn-ea"/>
              </a:rPr>
              <a:t>　</a:t>
            </a:r>
            <a:endParaRPr lang="ja-JP" altLang="en-US" sz="1200" b="1" dirty="0">
              <a:solidFill>
                <a:schemeClr val="bg1"/>
              </a:solidFill>
              <a:latin typeface="+mn-ea"/>
            </a:endParaRPr>
          </a:p>
        </p:txBody>
      </p:sp>
    </p:spTree>
    <p:extLst>
      <p:ext uri="{BB962C8B-B14F-4D97-AF65-F5344CB8AC3E}">
        <p14:creationId xmlns:p14="http://schemas.microsoft.com/office/powerpoint/2010/main" val="549786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16496" y="1123095"/>
            <a:ext cx="9361040" cy="2123658"/>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ja-JP" altLang="en-US" sz="1200" dirty="0">
              <a:latin typeface="+mn-ea"/>
            </a:endParaRPr>
          </a:p>
          <a:p>
            <a:pPr marL="180975" indent="-180975"/>
            <a:r>
              <a:rPr lang="ja-JP" altLang="en-US" sz="1200" dirty="0">
                <a:latin typeface="+mn-ea"/>
              </a:rPr>
              <a:t>●実施事業に関することで項目に記載できなかった内容又は補足が必要な内容があれば</a:t>
            </a:r>
            <a:r>
              <a:rPr lang="en-US" altLang="ja-JP" sz="1200" dirty="0">
                <a:latin typeface="+mn-ea"/>
              </a:rPr>
              <a:t>､</a:t>
            </a:r>
            <a:r>
              <a:rPr lang="ja-JP" altLang="en-US" sz="1200" dirty="0">
                <a:latin typeface="+mn-ea"/>
              </a:rPr>
              <a:t>記載すること（各ページをそれぞれ複製して必要なページを増やすことも可）</a:t>
            </a:r>
            <a:r>
              <a:rPr lang="en-US" altLang="ja-JP" sz="1200" dirty="0">
                <a:latin typeface="+mn-ea"/>
              </a:rPr>
              <a:t>｡</a:t>
            </a:r>
            <a:r>
              <a:rPr lang="ja-JP" altLang="en-US" sz="1200" dirty="0">
                <a:latin typeface="+mn-ea"/>
              </a:rPr>
              <a:t>ただし</a:t>
            </a:r>
            <a:r>
              <a:rPr lang="en-US" altLang="ja-JP" sz="1200" dirty="0">
                <a:latin typeface="+mn-ea"/>
              </a:rPr>
              <a:t>､</a:t>
            </a:r>
            <a:r>
              <a:rPr lang="ja-JP" altLang="en-US" sz="1200" dirty="0">
                <a:latin typeface="+mn-ea"/>
              </a:rPr>
              <a:t>全体で</a:t>
            </a:r>
            <a:r>
              <a:rPr lang="en-US" altLang="ja-JP" sz="1200" dirty="0">
                <a:latin typeface="+mn-ea"/>
              </a:rPr>
              <a:t>50</a:t>
            </a:r>
            <a:r>
              <a:rPr lang="ja-JP" altLang="en-US" sz="1200" dirty="0">
                <a:latin typeface="+mn-ea"/>
              </a:rPr>
              <a:t>枚以内とすること。</a:t>
            </a:r>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p:txBody>
      </p:sp>
      <p:sp>
        <p:nvSpPr>
          <p:cNvPr id="9" name="角丸四角形 8"/>
          <p:cNvSpPr/>
          <p:nvPr/>
        </p:nvSpPr>
        <p:spPr>
          <a:xfrm>
            <a:off x="19910" y="693836"/>
            <a:ext cx="3124462" cy="286892"/>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n-ea"/>
              </a:rPr>
              <a:t>その他補足が必要な内容等</a:t>
            </a: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n-ea"/>
              </a:rPr>
              <a:t>令和２年度</a:t>
            </a:r>
            <a:r>
              <a:rPr lang="ja-JP" altLang="en-US" sz="1100" spc="-120" dirty="0">
                <a:solidFill>
                  <a:schemeClr val="bg1"/>
                </a:solidFill>
                <a:latin typeface="+mn-ea"/>
              </a:rPr>
              <a:t>「就職・転職支援のための大学リカレント教育推進事業</a:t>
            </a:r>
            <a:r>
              <a:rPr lang="ja-JP" altLang="en-US" sz="900" spc="-120" dirty="0">
                <a:solidFill>
                  <a:schemeClr val="bg1"/>
                </a:solidFill>
                <a:latin typeface="+mn-ea"/>
              </a:rPr>
              <a:t>（就職・転職支援のためのリカレント教育プログラムの開発・実施）</a:t>
            </a:r>
            <a:r>
              <a:rPr lang="ja-JP" altLang="en-US" sz="1100" spc="-120" dirty="0">
                <a:solidFill>
                  <a:schemeClr val="bg1"/>
                </a:solidFill>
                <a:latin typeface="+mn-ea"/>
              </a:rPr>
              <a:t>」企画提案書（</a:t>
            </a:r>
            <a:r>
              <a:rPr lang="en-US" altLang="ja-JP" sz="1100" spc="-120" dirty="0">
                <a:solidFill>
                  <a:schemeClr val="bg1"/>
                </a:solidFill>
                <a:latin typeface="+mn-ea"/>
              </a:rPr>
              <a:t>a</a:t>
            </a:r>
            <a:r>
              <a:rPr lang="ja-JP" altLang="en-US" sz="1100" spc="-120" dirty="0">
                <a:solidFill>
                  <a:schemeClr val="bg1"/>
                </a:solidFill>
                <a:latin typeface="+mn-ea"/>
              </a:rPr>
              <a:t>：求職支援）</a:t>
            </a:r>
            <a:r>
              <a:rPr lang="en-US" altLang="ja-JP" sz="1100" spc="-120" dirty="0">
                <a:solidFill>
                  <a:schemeClr val="bg1"/>
                </a:solidFill>
                <a:latin typeface="+mn-ea"/>
              </a:rPr>
              <a:t>(P</a:t>
            </a:r>
            <a:fld id="{7DF22854-5471-4D76-A61C-50AF16AABE74}" type="slidenum">
              <a:rPr lang="en-US" altLang="ja-JP" sz="1100" spc="-120" smtClean="0">
                <a:solidFill>
                  <a:schemeClr val="bg1"/>
                </a:solidFill>
                <a:latin typeface="+mn-ea"/>
              </a:rPr>
              <a:pPr algn="ctr"/>
              <a:t>11</a:t>
            </a:fld>
            <a:r>
              <a:rPr lang="en-US" altLang="ja-JP" sz="1100" spc="-120" dirty="0">
                <a:solidFill>
                  <a:schemeClr val="bg1"/>
                </a:solidFill>
                <a:latin typeface="+mn-ea"/>
              </a:rPr>
              <a:t>)</a:t>
            </a:r>
            <a:endParaRPr kumimoji="1" lang="ja-JP" altLang="en-US" sz="1100" dirty="0">
              <a:solidFill>
                <a:schemeClr val="bg1"/>
              </a:solidFill>
              <a:latin typeface="+mn-ea"/>
            </a:endParaRPr>
          </a:p>
        </p:txBody>
      </p:sp>
      <p:sp>
        <p:nvSpPr>
          <p:cNvPr id="2" name="正方形/長方形 1">
            <a:extLst>
              <a:ext uri="{FF2B5EF4-FFF2-40B4-BE49-F238E27FC236}">
                <a16:creationId xmlns:a16="http://schemas.microsoft.com/office/drawing/2014/main" id="{5868C0D3-91D7-0AEB-E8F5-B1520CF096F0}"/>
              </a:ext>
            </a:extLst>
          </p:cNvPr>
          <p:cNvSpPr/>
          <p:nvPr/>
        </p:nvSpPr>
        <p:spPr>
          <a:xfrm>
            <a:off x="0" y="-1"/>
            <a:ext cx="9900000" cy="492147"/>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spc="-120" dirty="0">
                <a:solidFill>
                  <a:schemeClr val="bg1"/>
                </a:solidFill>
                <a:latin typeface="+mn-ea"/>
              </a:rPr>
              <a:t>令和４年度「成長分野における即戦力人材輩出に向けたリカレント教育推進事業（伴走支援・横展開事業）」　技術提案書</a:t>
            </a:r>
            <a:r>
              <a:rPr lang="en-US" altLang="ja-JP" sz="1200" spc="-120" dirty="0">
                <a:solidFill>
                  <a:schemeClr val="bg1"/>
                </a:solidFill>
                <a:latin typeface="+mn-ea"/>
              </a:rPr>
              <a:t>_</a:t>
            </a:r>
            <a:r>
              <a:rPr lang="zh-TW" altLang="en-US" sz="1200" b="1" dirty="0">
                <a:solidFill>
                  <a:schemeClr val="bg1"/>
                </a:solidFill>
                <a:latin typeface="+mn-ea"/>
              </a:rPr>
              <a:t>様式</a:t>
            </a:r>
            <a:r>
              <a:rPr lang="ja-JP" altLang="en-US" sz="1200" b="1" dirty="0">
                <a:solidFill>
                  <a:schemeClr val="bg1"/>
                </a:solidFill>
                <a:latin typeface="+mn-ea"/>
              </a:rPr>
              <a:t>２　　　</a:t>
            </a:r>
            <a:r>
              <a:rPr lang="en-US" altLang="ja-JP" sz="1200" spc="-120" dirty="0">
                <a:solidFill>
                  <a:schemeClr val="bg1"/>
                </a:solidFill>
                <a:latin typeface="+mn-ea"/>
              </a:rPr>
              <a:t>(P</a:t>
            </a:r>
            <a:fld id="{7DF22854-5471-4D76-A61C-50AF16AABE74}" type="slidenum">
              <a:rPr lang="en-US" altLang="ja-JP" sz="1200" spc="-120" smtClean="0">
                <a:solidFill>
                  <a:schemeClr val="bg1"/>
                </a:solidFill>
                <a:latin typeface="+mn-ea"/>
              </a:rPr>
              <a:pPr/>
              <a:t>11</a:t>
            </a:fld>
            <a:r>
              <a:rPr lang="en-US" altLang="ja-JP" sz="1200" spc="-120" dirty="0">
                <a:solidFill>
                  <a:schemeClr val="bg1"/>
                </a:solidFill>
                <a:latin typeface="+mn-ea"/>
              </a:rPr>
              <a:t>)</a:t>
            </a:r>
            <a:r>
              <a:rPr lang="ja-JP" altLang="en-US" sz="1200" spc="-120" dirty="0">
                <a:solidFill>
                  <a:schemeClr val="bg1"/>
                </a:solidFill>
                <a:latin typeface="+mn-ea"/>
              </a:rPr>
              <a:t>　</a:t>
            </a:r>
            <a:endParaRPr lang="ja-JP" altLang="en-US" sz="1200" b="1" dirty="0">
              <a:solidFill>
                <a:schemeClr val="bg1"/>
              </a:solidFill>
              <a:latin typeface="+mn-ea"/>
            </a:endParaRPr>
          </a:p>
        </p:txBody>
      </p:sp>
    </p:spTree>
    <p:extLst>
      <p:ext uri="{BB962C8B-B14F-4D97-AF65-F5344CB8AC3E}">
        <p14:creationId xmlns:p14="http://schemas.microsoft.com/office/powerpoint/2010/main" val="3816749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mn-ea"/>
                <a:cs typeface="+mn-cs"/>
              </a:rPr>
              <a:t>令和３年度</a:t>
            </a:r>
            <a:r>
              <a:rPr kumimoji="1" lang="ja-JP" altLang="en-US" sz="1100" b="0" i="0" u="none" strike="noStrike" kern="1200" cap="none" spc="-120" normalizeH="0" baseline="0" noProof="0" dirty="0">
                <a:ln>
                  <a:noFill/>
                </a:ln>
                <a:solidFill>
                  <a:prstClr val="white"/>
                </a:solidFill>
                <a:effectLst/>
                <a:uLnTx/>
                <a:uFillTx/>
                <a:latin typeface="+mn-ea"/>
                <a:cs typeface="+mn-cs"/>
              </a:rPr>
              <a:t>「</a:t>
            </a:r>
            <a:r>
              <a:rPr kumimoji="1" lang="en-US" altLang="ja-JP" sz="1100" b="0" i="0" u="none" strike="noStrike" kern="1200" cap="none" spc="-120" normalizeH="0" baseline="0" noProof="0" dirty="0">
                <a:ln>
                  <a:noFill/>
                </a:ln>
                <a:solidFill>
                  <a:prstClr val="white"/>
                </a:solidFill>
                <a:effectLst/>
                <a:uLnTx/>
                <a:uFillTx/>
                <a:latin typeface="+mn-ea"/>
                <a:cs typeface="+mn-cs"/>
              </a:rPr>
              <a:t>DX</a:t>
            </a:r>
            <a:r>
              <a:rPr kumimoji="1" lang="ja-JP" altLang="en-US" sz="1100" b="0" i="0" u="none" strike="noStrike" kern="1200" cap="none" spc="-120" normalizeH="0" baseline="0" noProof="0" dirty="0">
                <a:ln>
                  <a:noFill/>
                </a:ln>
                <a:solidFill>
                  <a:prstClr val="white"/>
                </a:solidFill>
                <a:effectLst/>
                <a:uLnTx/>
                <a:uFillTx/>
                <a:latin typeface="+mn-ea"/>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mn-ea"/>
                <a:cs typeface="+mn-cs"/>
              </a:rPr>
              <a:t>Ⅰ</a:t>
            </a:r>
            <a:r>
              <a:rPr kumimoji="1" lang="ja-JP" altLang="en-US" sz="1100" b="0" i="0" u="none" strike="noStrike" kern="1200" cap="none" spc="-120" normalizeH="0" baseline="0" noProof="0" dirty="0">
                <a:ln>
                  <a:noFill/>
                </a:ln>
                <a:solidFill>
                  <a:prstClr val="white"/>
                </a:solidFill>
                <a:effectLst/>
                <a:uLnTx/>
                <a:uFillTx/>
                <a:latin typeface="+mn-ea"/>
                <a:cs typeface="+mn-cs"/>
              </a:rPr>
              <a:t>：</a:t>
            </a:r>
            <a:r>
              <a:rPr kumimoji="1" lang="en-US" altLang="ja-JP" sz="1100" b="0" i="0" u="none" strike="noStrike" kern="1200" cap="none" spc="-120" normalizeH="0" baseline="0" noProof="0" dirty="0">
                <a:ln>
                  <a:noFill/>
                </a:ln>
                <a:solidFill>
                  <a:prstClr val="white"/>
                </a:solidFill>
                <a:effectLst/>
                <a:uLnTx/>
                <a:uFillTx/>
                <a:latin typeface="+mn-ea"/>
                <a:cs typeface="+mn-cs"/>
              </a:rPr>
              <a:t>DX</a:t>
            </a:r>
            <a:r>
              <a:rPr kumimoji="1" lang="ja-JP" altLang="en-US" sz="1100" b="0" i="0" u="none" strike="noStrike" kern="1200" cap="none" spc="-120" normalizeH="0" baseline="0" noProof="0" dirty="0">
                <a:ln>
                  <a:noFill/>
                </a:ln>
                <a:solidFill>
                  <a:prstClr val="white"/>
                </a:solidFill>
                <a:effectLst/>
                <a:uLnTx/>
                <a:uFillTx/>
                <a:latin typeface="+mn-ea"/>
                <a:cs typeface="+mn-cs"/>
              </a:rPr>
              <a:t>リテラシー）</a:t>
            </a:r>
            <a:r>
              <a:rPr kumimoji="1" lang="en-US" altLang="ja-JP" sz="1100" b="0" i="0" u="none" strike="noStrike" kern="1200" cap="none" spc="-120" normalizeH="0" baseline="0" noProof="0" dirty="0">
                <a:ln>
                  <a:noFill/>
                </a:ln>
                <a:solidFill>
                  <a:prstClr val="white"/>
                </a:solidFill>
                <a:effectLst/>
                <a:uLnTx/>
                <a:uFillTx/>
                <a:latin typeface="+mn-ea"/>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r>
              <a:rPr kumimoji="1" lang="en-US" altLang="ja-JP" sz="1100" b="0" i="0" u="none" strike="noStrike" kern="1200" cap="none" spc="-120" normalizeH="0" baseline="0" noProof="0" dirty="0">
                <a:ln>
                  <a:noFill/>
                </a:ln>
                <a:solidFill>
                  <a:prstClr val="white"/>
                </a:solidFill>
                <a:effectLst/>
                <a:uLnTx/>
                <a:uFillTx/>
                <a:latin typeface="+mn-ea"/>
                <a:cs typeface="+mn-cs"/>
              </a:rPr>
              <a:t>)</a:t>
            </a:r>
            <a:endParaRPr kumimoji="1" lang="ja-JP" altLang="en-US" sz="1100" b="0" i="0" u="none" strike="noStrike" kern="1200" cap="none" spc="0" normalizeH="0" baseline="0" noProof="0" dirty="0">
              <a:ln>
                <a:noFill/>
              </a:ln>
              <a:solidFill>
                <a:prstClr val="white"/>
              </a:solidFill>
              <a:effectLst/>
              <a:uLnTx/>
              <a:uFillTx/>
              <a:latin typeface="+mn-ea"/>
              <a:cs typeface="+mn-cs"/>
            </a:endParaRPr>
          </a:p>
        </p:txBody>
      </p:sp>
      <p:sp>
        <p:nvSpPr>
          <p:cNvPr id="13" name="角丸四角形 10">
            <a:extLst>
              <a:ext uri="{FF2B5EF4-FFF2-40B4-BE49-F238E27FC236}">
                <a16:creationId xmlns:a16="http://schemas.microsoft.com/office/drawing/2014/main" id="{3B936A68-B6A7-41BA-9787-50822B3CCC36}"/>
              </a:ext>
            </a:extLst>
          </p:cNvPr>
          <p:cNvSpPr/>
          <p:nvPr/>
        </p:nvSpPr>
        <p:spPr>
          <a:xfrm>
            <a:off x="65218" y="693368"/>
            <a:ext cx="5043560"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mn-ea"/>
              </a:rPr>
              <a:t>プログラムの開発・実施等に関する伴走支援</a:t>
            </a:r>
            <a:endParaRPr kumimoji="1" lang="ja-JP" altLang="en-US" sz="1400" b="0" i="0" u="none" strike="noStrike" kern="1200" cap="none" spc="0" normalizeH="0" baseline="0" noProof="0" dirty="0">
              <a:ln>
                <a:noFill/>
              </a:ln>
              <a:solidFill>
                <a:prstClr val="white"/>
              </a:solidFill>
              <a:effectLst/>
              <a:uLnTx/>
              <a:uFillTx/>
              <a:latin typeface="+mn-ea"/>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125464" y="1556792"/>
            <a:ext cx="9649072" cy="1938992"/>
          </a:xfrm>
          <a:prstGeom prst="rect">
            <a:avLst/>
          </a:prstGeom>
          <a:noFill/>
          <a:ln>
            <a:solidFill>
              <a:schemeClr val="tx2">
                <a:lumMod val="40000"/>
                <a:lumOff val="60000"/>
              </a:schemeClr>
            </a:solidFill>
            <a:prstDash val="dash"/>
          </a:ln>
        </p:spPr>
        <p:txBody>
          <a:bodyPr wrap="square" rtlCol="0">
            <a:spAutoFit/>
          </a:bodyPr>
          <a:lstStyle/>
          <a:p>
            <a:pPr algn="l"/>
            <a:r>
              <a:rPr lang="ja-JP" altLang="en-US" sz="1200" dirty="0">
                <a:latin typeface="+mn-ea"/>
              </a:rPr>
              <a:t>●大学等によるプログラム開発段階における、プログラムが提供する教育分野に関する雇用ニーズの発掘や身に着けるべき能力・スキル等に関して、どのように情報収集・助言等を行うか、具体的に記載願います。</a:t>
            </a:r>
            <a:endParaRPr lang="en-US" altLang="ja-JP" sz="1200" dirty="0">
              <a:latin typeface="+mn-ea"/>
            </a:endParaRPr>
          </a:p>
          <a:p>
            <a:pPr algn="l"/>
            <a:endParaRPr lang="en-US" altLang="ja-JP" sz="1200" dirty="0">
              <a:latin typeface="+mn-ea"/>
            </a:endParaRPr>
          </a:p>
          <a:p>
            <a:pPr algn="l"/>
            <a:r>
              <a:rPr lang="ja-JP" altLang="en-US" sz="1200" dirty="0">
                <a:latin typeface="+mn-ea"/>
              </a:rPr>
              <a:t>●なお、これまでに大学等のリカレントプログラム開発に際して開発支援を行った実績、成果を生み出した実績等あれば記載願います。</a:t>
            </a:r>
            <a:endParaRPr lang="en-US" altLang="ja-JP" sz="1200" dirty="0">
              <a:latin typeface="+mn-ea"/>
            </a:endParaRPr>
          </a:p>
          <a:p>
            <a:pPr algn="l"/>
            <a:endParaRPr lang="en-US" altLang="ja-JP" sz="1200" dirty="0">
              <a:latin typeface="+mn-ea"/>
            </a:endParaRPr>
          </a:p>
          <a:p>
            <a:pPr algn="l"/>
            <a:endParaRPr lang="en-US" altLang="ja-JP" sz="1200" dirty="0">
              <a:latin typeface="+mn-ea"/>
            </a:endParaRPr>
          </a:p>
          <a:p>
            <a:pPr algn="l"/>
            <a:endParaRPr lang="en-US" altLang="ja-JP" sz="1200" dirty="0">
              <a:latin typeface="+mn-ea"/>
            </a:endParaRPr>
          </a:p>
          <a:p>
            <a:pPr algn="l"/>
            <a:endParaRPr lang="en-US" altLang="ja-JP" sz="1200" dirty="0">
              <a:latin typeface="+mn-ea"/>
            </a:endParaRPr>
          </a:p>
          <a:p>
            <a:pPr algn="l"/>
            <a:endParaRPr lang="en-US" altLang="ja-JP" sz="1200" dirty="0">
              <a:latin typeface="+mn-ea"/>
            </a:endParaRPr>
          </a:p>
          <a:p>
            <a:pPr algn="l"/>
            <a:endParaRPr lang="en-US" altLang="ja-JP" sz="1200" dirty="0">
              <a:latin typeface="+mn-ea"/>
            </a:endParaRPr>
          </a:p>
        </p:txBody>
      </p:sp>
      <p:sp>
        <p:nvSpPr>
          <p:cNvPr id="4" name="正方形/長方形 3">
            <a:extLst>
              <a:ext uri="{FF2B5EF4-FFF2-40B4-BE49-F238E27FC236}">
                <a16:creationId xmlns:a16="http://schemas.microsoft.com/office/drawing/2014/main" id="{844470A8-67BF-E30E-2B33-D84EB5F69FF3}"/>
              </a:ext>
            </a:extLst>
          </p:cNvPr>
          <p:cNvSpPr/>
          <p:nvPr/>
        </p:nvSpPr>
        <p:spPr>
          <a:xfrm>
            <a:off x="0" y="-1"/>
            <a:ext cx="9900000" cy="492147"/>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spc="-120" dirty="0">
                <a:solidFill>
                  <a:schemeClr val="bg1"/>
                </a:solidFill>
                <a:latin typeface="+mn-ea"/>
              </a:rPr>
              <a:t>令和４年度「成長分野における即戦力人材輩出に向けたリカレント教育推進事業（伴走支援・横展開事業）」　技術提案書</a:t>
            </a:r>
            <a:r>
              <a:rPr lang="en-US" altLang="ja-JP" sz="1200" spc="-120" dirty="0">
                <a:solidFill>
                  <a:schemeClr val="bg1"/>
                </a:solidFill>
                <a:latin typeface="+mn-ea"/>
              </a:rPr>
              <a:t>_</a:t>
            </a:r>
            <a:r>
              <a:rPr lang="zh-TW" altLang="en-US" sz="1200" b="1" dirty="0">
                <a:solidFill>
                  <a:schemeClr val="bg1"/>
                </a:solidFill>
                <a:latin typeface="+mn-ea"/>
              </a:rPr>
              <a:t>様式</a:t>
            </a:r>
            <a:r>
              <a:rPr lang="ja-JP" altLang="en-US" sz="1200" b="1" dirty="0">
                <a:solidFill>
                  <a:schemeClr val="bg1"/>
                </a:solidFill>
                <a:latin typeface="+mn-ea"/>
              </a:rPr>
              <a:t>２　　　</a:t>
            </a:r>
            <a:r>
              <a:rPr lang="en-US" altLang="ja-JP" sz="1200" spc="-120" dirty="0">
                <a:solidFill>
                  <a:schemeClr val="bg1"/>
                </a:solidFill>
                <a:latin typeface="+mn-ea"/>
              </a:rPr>
              <a:t>(P</a:t>
            </a:r>
            <a:fld id="{7DF22854-5471-4D76-A61C-50AF16AABE74}" type="slidenum">
              <a:rPr lang="en-US" altLang="ja-JP" sz="1200" spc="-120" smtClean="0">
                <a:solidFill>
                  <a:schemeClr val="bg1"/>
                </a:solidFill>
                <a:latin typeface="+mn-ea"/>
              </a:rPr>
              <a:pPr/>
              <a:t>2</a:t>
            </a:fld>
            <a:r>
              <a:rPr lang="en-US" altLang="ja-JP" sz="1200" spc="-120" dirty="0">
                <a:solidFill>
                  <a:schemeClr val="bg1"/>
                </a:solidFill>
                <a:latin typeface="+mn-ea"/>
              </a:rPr>
              <a:t>)</a:t>
            </a:r>
            <a:r>
              <a:rPr lang="ja-JP" altLang="en-US" sz="1200" spc="-120" dirty="0">
                <a:solidFill>
                  <a:schemeClr val="bg1"/>
                </a:solidFill>
                <a:latin typeface="+mn-ea"/>
              </a:rPr>
              <a:t>　</a:t>
            </a:r>
            <a:endParaRPr lang="ja-JP" altLang="en-US" sz="1200" b="1" dirty="0">
              <a:solidFill>
                <a:schemeClr val="bg1"/>
              </a:solidFill>
              <a:latin typeface="+mn-ea"/>
            </a:endParaRPr>
          </a:p>
        </p:txBody>
      </p:sp>
      <p:sp>
        <p:nvSpPr>
          <p:cNvPr id="2" name="テキスト ボックス 1">
            <a:extLst>
              <a:ext uri="{FF2B5EF4-FFF2-40B4-BE49-F238E27FC236}">
                <a16:creationId xmlns:a16="http://schemas.microsoft.com/office/drawing/2014/main" id="{1557019F-CD72-397C-EE40-50B72A1D5BE4}"/>
              </a:ext>
            </a:extLst>
          </p:cNvPr>
          <p:cNvSpPr txBox="1"/>
          <p:nvPr/>
        </p:nvSpPr>
        <p:spPr>
          <a:xfrm>
            <a:off x="125464" y="4248378"/>
            <a:ext cx="9649072" cy="2492990"/>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mn-ea"/>
                <a:cs typeface="+mn-cs"/>
              </a:rPr>
              <a:t>●</a:t>
            </a:r>
            <a:r>
              <a:rPr lang="ja-JP" altLang="en-US" sz="1200" dirty="0">
                <a:latin typeface="+mn-ea"/>
              </a:rPr>
              <a:t>大学等によるプログラム実施段階（</a:t>
            </a:r>
            <a:r>
              <a:rPr kumimoji="1" lang="ja-JP" altLang="en-US" sz="1200" b="0" i="0" u="none" strike="noStrike" kern="1200" cap="none" spc="0" normalizeH="0" baseline="0" noProof="0" dirty="0">
                <a:ln>
                  <a:noFill/>
                </a:ln>
                <a:effectLst/>
                <a:uLnTx/>
                <a:uFillTx/>
                <a:latin typeface="+mn-ea"/>
                <a:cs typeface="+mn-cs"/>
              </a:rPr>
              <a:t>受講生募集、講座実施、プログラム終了後といった各段階）においてどのような支援ができるかを記載願います。</a:t>
            </a: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mn-ea"/>
            </a:endParaRPr>
          </a:p>
        </p:txBody>
      </p:sp>
      <p:sp>
        <p:nvSpPr>
          <p:cNvPr id="3" name="角丸四角形 10">
            <a:extLst>
              <a:ext uri="{FF2B5EF4-FFF2-40B4-BE49-F238E27FC236}">
                <a16:creationId xmlns:a16="http://schemas.microsoft.com/office/drawing/2014/main" id="{BD004FEF-A9B6-8E36-F292-58CA8CA9EC2F}"/>
              </a:ext>
            </a:extLst>
          </p:cNvPr>
          <p:cNvSpPr/>
          <p:nvPr/>
        </p:nvSpPr>
        <p:spPr>
          <a:xfrm>
            <a:off x="125464" y="1155552"/>
            <a:ext cx="4683520" cy="348953"/>
          </a:xfrm>
          <a:prstGeom prst="roundRect">
            <a:avLst/>
          </a:prstGeom>
          <a:solidFill>
            <a:schemeClr val="bg1"/>
          </a:solidFill>
          <a:ln>
            <a:solidFill>
              <a:srgbClr val="118B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srgbClr val="118BB2"/>
                </a:solidFill>
                <a:latin typeface="+mn-ea"/>
              </a:rPr>
              <a:t>プログラムの開発段階における支援</a:t>
            </a:r>
            <a:endParaRPr kumimoji="1" lang="ja-JP" altLang="en-US" sz="1400" b="0" i="0" u="none" strike="noStrike" kern="1200" cap="none" spc="0" normalizeH="0" baseline="0" noProof="0" dirty="0">
              <a:ln>
                <a:noFill/>
              </a:ln>
              <a:solidFill>
                <a:srgbClr val="118BB2"/>
              </a:solidFill>
              <a:effectLst/>
              <a:uLnTx/>
              <a:uFillTx/>
              <a:latin typeface="+mn-ea"/>
              <a:cs typeface="+mn-cs"/>
            </a:endParaRPr>
          </a:p>
        </p:txBody>
      </p:sp>
      <p:sp>
        <p:nvSpPr>
          <p:cNvPr id="5" name="角丸四角形 10">
            <a:extLst>
              <a:ext uri="{FF2B5EF4-FFF2-40B4-BE49-F238E27FC236}">
                <a16:creationId xmlns:a16="http://schemas.microsoft.com/office/drawing/2014/main" id="{D1061C06-2BE3-D6A0-82A2-671B38F58DCF}"/>
              </a:ext>
            </a:extLst>
          </p:cNvPr>
          <p:cNvSpPr/>
          <p:nvPr/>
        </p:nvSpPr>
        <p:spPr>
          <a:xfrm>
            <a:off x="154668" y="3835778"/>
            <a:ext cx="4683520" cy="348953"/>
          </a:xfrm>
          <a:prstGeom prst="roundRect">
            <a:avLst/>
          </a:prstGeom>
          <a:solidFill>
            <a:schemeClr val="bg1"/>
          </a:solidFill>
          <a:ln>
            <a:solidFill>
              <a:srgbClr val="118B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srgbClr val="118BB2"/>
                </a:solidFill>
                <a:latin typeface="+mn-ea"/>
              </a:rPr>
              <a:t>プログラムの実施段階における支援</a:t>
            </a:r>
            <a:endParaRPr kumimoji="1" lang="ja-JP" altLang="en-US" sz="1400" b="0" i="0" u="none" strike="noStrike" kern="1200" cap="none" spc="0" normalizeH="0" baseline="0" noProof="0" dirty="0">
              <a:ln>
                <a:noFill/>
              </a:ln>
              <a:solidFill>
                <a:srgbClr val="118BB2"/>
              </a:solidFill>
              <a:effectLst/>
              <a:uLnTx/>
              <a:uFillTx/>
              <a:latin typeface="+mn-ea"/>
              <a:cs typeface="+mn-cs"/>
            </a:endParaRPr>
          </a:p>
        </p:txBody>
      </p:sp>
      <p:sp>
        <p:nvSpPr>
          <p:cNvPr id="6" name="テキスト ボックス 5">
            <a:extLst>
              <a:ext uri="{FF2B5EF4-FFF2-40B4-BE49-F238E27FC236}">
                <a16:creationId xmlns:a16="http://schemas.microsoft.com/office/drawing/2014/main" id="{F9E00F25-CDEE-1318-CAB5-CDB5EF9B71F8}"/>
              </a:ext>
            </a:extLst>
          </p:cNvPr>
          <p:cNvSpPr txBox="1"/>
          <p:nvPr/>
        </p:nvSpPr>
        <p:spPr>
          <a:xfrm>
            <a:off x="5313040" y="804198"/>
            <a:ext cx="4320480" cy="461665"/>
          </a:xfrm>
          <a:prstGeom prst="rect">
            <a:avLst/>
          </a:prstGeom>
          <a:noFill/>
        </p:spPr>
        <p:txBody>
          <a:bodyPr wrap="square" rtlCol="0">
            <a:spAutoFit/>
          </a:bodyPr>
          <a:lstStyle/>
          <a:p>
            <a:r>
              <a:rPr kumimoji="1" lang="en-US" altLang="ja-JP" sz="1200" dirty="0">
                <a:latin typeface="+mn-ea"/>
              </a:rPr>
              <a:t>※</a:t>
            </a:r>
            <a:r>
              <a:rPr kumimoji="1" lang="ja-JP" altLang="en-US" sz="1200" dirty="0">
                <a:latin typeface="+mn-ea"/>
              </a:rPr>
              <a:t>仕様書「４委託事業の内容」</a:t>
            </a:r>
            <a:endParaRPr kumimoji="1" lang="en-US" altLang="ja-JP" sz="1200" dirty="0">
              <a:latin typeface="+mn-ea"/>
            </a:endParaRPr>
          </a:p>
          <a:p>
            <a:r>
              <a:rPr kumimoji="1" lang="ja-JP" altLang="en-US" sz="1200" dirty="0">
                <a:latin typeface="+mn-ea"/>
              </a:rPr>
              <a:t>（１）プログラムの開発・実施等に関する伴走支援　を参照</a:t>
            </a:r>
          </a:p>
        </p:txBody>
      </p:sp>
    </p:spTree>
    <p:extLst>
      <p:ext uri="{BB962C8B-B14F-4D97-AF65-F5344CB8AC3E}">
        <p14:creationId xmlns:p14="http://schemas.microsoft.com/office/powerpoint/2010/main" val="961318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mn-ea"/>
                <a:cs typeface="+mn-cs"/>
              </a:rPr>
              <a:t>令和３年度</a:t>
            </a:r>
            <a:r>
              <a:rPr kumimoji="1" lang="ja-JP" altLang="en-US" sz="1100" b="0" i="0" u="none" strike="noStrike" kern="1200" cap="none" spc="-120" normalizeH="0" baseline="0" noProof="0" dirty="0">
                <a:ln>
                  <a:noFill/>
                </a:ln>
                <a:solidFill>
                  <a:prstClr val="white"/>
                </a:solidFill>
                <a:effectLst/>
                <a:uLnTx/>
                <a:uFillTx/>
                <a:latin typeface="+mn-ea"/>
                <a:cs typeface="+mn-cs"/>
              </a:rPr>
              <a:t>「</a:t>
            </a:r>
            <a:r>
              <a:rPr kumimoji="1" lang="en-US" altLang="ja-JP" sz="1100" b="0" i="0" u="none" strike="noStrike" kern="1200" cap="none" spc="-120" normalizeH="0" baseline="0" noProof="0" dirty="0">
                <a:ln>
                  <a:noFill/>
                </a:ln>
                <a:solidFill>
                  <a:prstClr val="white"/>
                </a:solidFill>
                <a:effectLst/>
                <a:uLnTx/>
                <a:uFillTx/>
                <a:latin typeface="+mn-ea"/>
                <a:cs typeface="+mn-cs"/>
              </a:rPr>
              <a:t>DX</a:t>
            </a:r>
            <a:r>
              <a:rPr kumimoji="1" lang="ja-JP" altLang="en-US" sz="1100" b="0" i="0" u="none" strike="noStrike" kern="1200" cap="none" spc="-120" normalizeH="0" baseline="0" noProof="0" dirty="0">
                <a:ln>
                  <a:noFill/>
                </a:ln>
                <a:solidFill>
                  <a:prstClr val="white"/>
                </a:solidFill>
                <a:effectLst/>
                <a:uLnTx/>
                <a:uFillTx/>
                <a:latin typeface="+mn-ea"/>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mn-ea"/>
                <a:cs typeface="+mn-cs"/>
              </a:rPr>
              <a:t>Ⅰ</a:t>
            </a:r>
            <a:r>
              <a:rPr kumimoji="1" lang="ja-JP" altLang="en-US" sz="1100" b="0" i="0" u="none" strike="noStrike" kern="1200" cap="none" spc="-120" normalizeH="0" baseline="0" noProof="0" dirty="0">
                <a:ln>
                  <a:noFill/>
                </a:ln>
                <a:solidFill>
                  <a:prstClr val="white"/>
                </a:solidFill>
                <a:effectLst/>
                <a:uLnTx/>
                <a:uFillTx/>
                <a:latin typeface="+mn-ea"/>
                <a:cs typeface="+mn-cs"/>
              </a:rPr>
              <a:t>：</a:t>
            </a:r>
            <a:r>
              <a:rPr kumimoji="1" lang="en-US" altLang="ja-JP" sz="1100" b="0" i="0" u="none" strike="noStrike" kern="1200" cap="none" spc="-120" normalizeH="0" baseline="0" noProof="0" dirty="0">
                <a:ln>
                  <a:noFill/>
                </a:ln>
                <a:solidFill>
                  <a:prstClr val="white"/>
                </a:solidFill>
                <a:effectLst/>
                <a:uLnTx/>
                <a:uFillTx/>
                <a:latin typeface="+mn-ea"/>
                <a:cs typeface="+mn-cs"/>
              </a:rPr>
              <a:t>DX</a:t>
            </a:r>
            <a:r>
              <a:rPr kumimoji="1" lang="ja-JP" altLang="en-US" sz="1100" b="0" i="0" u="none" strike="noStrike" kern="1200" cap="none" spc="-120" normalizeH="0" baseline="0" noProof="0" dirty="0">
                <a:ln>
                  <a:noFill/>
                </a:ln>
                <a:solidFill>
                  <a:prstClr val="white"/>
                </a:solidFill>
                <a:effectLst/>
                <a:uLnTx/>
                <a:uFillTx/>
                <a:latin typeface="+mn-ea"/>
                <a:cs typeface="+mn-cs"/>
              </a:rPr>
              <a:t>リテラシー）</a:t>
            </a:r>
            <a:r>
              <a:rPr kumimoji="1" lang="en-US" altLang="ja-JP" sz="1100" b="0" i="0" u="none" strike="noStrike" kern="1200" cap="none" spc="-120" normalizeH="0" baseline="0" noProof="0" dirty="0">
                <a:ln>
                  <a:noFill/>
                </a:ln>
                <a:solidFill>
                  <a:prstClr val="white"/>
                </a:solidFill>
                <a:effectLst/>
                <a:uLnTx/>
                <a:uFillTx/>
                <a:latin typeface="+mn-ea"/>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r>
              <a:rPr kumimoji="1" lang="en-US" altLang="ja-JP" sz="1100" b="0" i="0" u="none" strike="noStrike" kern="1200" cap="none" spc="-120" normalizeH="0" baseline="0" noProof="0" dirty="0">
                <a:ln>
                  <a:noFill/>
                </a:ln>
                <a:solidFill>
                  <a:prstClr val="white"/>
                </a:solidFill>
                <a:effectLst/>
                <a:uLnTx/>
                <a:uFillTx/>
                <a:latin typeface="+mn-ea"/>
                <a:cs typeface="+mn-cs"/>
              </a:rPr>
              <a:t>)</a:t>
            </a:r>
            <a:endParaRPr kumimoji="1" lang="ja-JP" altLang="en-US" sz="1100" b="0" i="0" u="none" strike="noStrike" kern="1200" cap="none" spc="0" normalizeH="0" baseline="0" noProof="0" dirty="0">
              <a:ln>
                <a:noFill/>
              </a:ln>
              <a:solidFill>
                <a:prstClr val="white"/>
              </a:solidFill>
              <a:effectLst/>
              <a:uLnTx/>
              <a:uFillTx/>
              <a:latin typeface="+mn-ea"/>
              <a:cs typeface="+mn-cs"/>
            </a:endParaRPr>
          </a:p>
        </p:txBody>
      </p:sp>
      <p:sp>
        <p:nvSpPr>
          <p:cNvPr id="7" name="テキスト ボックス 6">
            <a:extLst>
              <a:ext uri="{FF2B5EF4-FFF2-40B4-BE49-F238E27FC236}">
                <a16:creationId xmlns:a16="http://schemas.microsoft.com/office/drawing/2014/main" id="{19619C0B-4B22-4B88-8DCB-BCDF643D9F5A}"/>
              </a:ext>
            </a:extLst>
          </p:cNvPr>
          <p:cNvSpPr txBox="1"/>
          <p:nvPr/>
        </p:nvSpPr>
        <p:spPr>
          <a:xfrm>
            <a:off x="125464" y="1152034"/>
            <a:ext cx="9649072" cy="2492990"/>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mn-ea"/>
                <a:cs typeface="+mn-cs"/>
              </a:rPr>
              <a:t>●大学等への積極的な支援や大学等からの相談に関して、実施体制を具体的に記載願います。</a:t>
            </a: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mn-ea"/>
            </a:endParaRPr>
          </a:p>
        </p:txBody>
      </p:sp>
      <p:sp>
        <p:nvSpPr>
          <p:cNvPr id="2" name="正方形/長方形 1">
            <a:extLst>
              <a:ext uri="{FF2B5EF4-FFF2-40B4-BE49-F238E27FC236}">
                <a16:creationId xmlns:a16="http://schemas.microsoft.com/office/drawing/2014/main" id="{C3081EC5-A244-E914-A405-DEFAC8D161F3}"/>
              </a:ext>
            </a:extLst>
          </p:cNvPr>
          <p:cNvSpPr/>
          <p:nvPr/>
        </p:nvSpPr>
        <p:spPr>
          <a:xfrm>
            <a:off x="0" y="-1"/>
            <a:ext cx="9900000" cy="492147"/>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spc="-120" dirty="0">
                <a:solidFill>
                  <a:schemeClr val="bg1"/>
                </a:solidFill>
                <a:latin typeface="+mn-ea"/>
              </a:rPr>
              <a:t>令和４年度「成長分野における即戦力人材輩出に向けたリカレント教育推進事業（伴走支援・横展開事業）」　技術提案書</a:t>
            </a:r>
            <a:r>
              <a:rPr lang="en-US" altLang="ja-JP" sz="1200" spc="-120" dirty="0">
                <a:solidFill>
                  <a:schemeClr val="bg1"/>
                </a:solidFill>
                <a:latin typeface="+mn-ea"/>
              </a:rPr>
              <a:t>_</a:t>
            </a:r>
            <a:r>
              <a:rPr lang="zh-TW" altLang="en-US" sz="1200" b="1" dirty="0">
                <a:solidFill>
                  <a:schemeClr val="bg1"/>
                </a:solidFill>
                <a:latin typeface="+mn-ea"/>
              </a:rPr>
              <a:t>様式</a:t>
            </a:r>
            <a:r>
              <a:rPr lang="ja-JP" altLang="en-US" sz="1200" b="1" dirty="0">
                <a:solidFill>
                  <a:schemeClr val="bg1"/>
                </a:solidFill>
                <a:latin typeface="+mn-ea"/>
              </a:rPr>
              <a:t>２　　　</a:t>
            </a:r>
            <a:r>
              <a:rPr lang="en-US" altLang="ja-JP" sz="1200" spc="-120" dirty="0">
                <a:solidFill>
                  <a:schemeClr val="bg1"/>
                </a:solidFill>
                <a:latin typeface="+mn-ea"/>
              </a:rPr>
              <a:t>(P</a:t>
            </a:r>
            <a:fld id="{7DF22854-5471-4D76-A61C-50AF16AABE74}" type="slidenum">
              <a:rPr lang="en-US" altLang="ja-JP" sz="1200" spc="-120" smtClean="0">
                <a:solidFill>
                  <a:schemeClr val="bg1"/>
                </a:solidFill>
                <a:latin typeface="+mn-ea"/>
              </a:rPr>
              <a:pPr/>
              <a:t>3</a:t>
            </a:fld>
            <a:r>
              <a:rPr lang="en-US" altLang="ja-JP" sz="1200" spc="-120" dirty="0">
                <a:solidFill>
                  <a:schemeClr val="bg1"/>
                </a:solidFill>
                <a:latin typeface="+mn-ea"/>
              </a:rPr>
              <a:t>)</a:t>
            </a:r>
            <a:r>
              <a:rPr lang="ja-JP" altLang="en-US" sz="1200" spc="-120" dirty="0">
                <a:solidFill>
                  <a:schemeClr val="bg1"/>
                </a:solidFill>
                <a:latin typeface="+mn-ea"/>
              </a:rPr>
              <a:t>　</a:t>
            </a:r>
            <a:endParaRPr lang="ja-JP" altLang="en-US" sz="1200" b="1" dirty="0">
              <a:solidFill>
                <a:schemeClr val="bg1"/>
              </a:solidFill>
              <a:latin typeface="+mn-ea"/>
            </a:endParaRPr>
          </a:p>
        </p:txBody>
      </p:sp>
      <p:sp>
        <p:nvSpPr>
          <p:cNvPr id="3" name="角丸四角形 10">
            <a:extLst>
              <a:ext uri="{FF2B5EF4-FFF2-40B4-BE49-F238E27FC236}">
                <a16:creationId xmlns:a16="http://schemas.microsoft.com/office/drawing/2014/main" id="{8A9397EA-B49A-6719-9578-7B502D4763DB}"/>
              </a:ext>
            </a:extLst>
          </p:cNvPr>
          <p:cNvSpPr/>
          <p:nvPr/>
        </p:nvSpPr>
        <p:spPr>
          <a:xfrm>
            <a:off x="103194" y="768533"/>
            <a:ext cx="4683520" cy="348953"/>
          </a:xfrm>
          <a:prstGeom prst="roundRect">
            <a:avLst/>
          </a:prstGeom>
          <a:solidFill>
            <a:schemeClr val="bg1"/>
          </a:solidFill>
          <a:ln>
            <a:solidFill>
              <a:srgbClr val="118B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srgbClr val="118BB2"/>
                </a:solidFill>
                <a:latin typeface="+mn-ea"/>
              </a:rPr>
              <a:t>大学等への支援体制</a:t>
            </a:r>
            <a:endParaRPr kumimoji="1" lang="ja-JP" altLang="en-US" sz="1400" b="0" i="0" u="none" strike="noStrike" kern="1200" cap="none" spc="0" normalizeH="0" baseline="0" noProof="0" dirty="0">
              <a:ln>
                <a:noFill/>
              </a:ln>
              <a:solidFill>
                <a:srgbClr val="118BB2"/>
              </a:solidFill>
              <a:effectLst/>
              <a:uLnTx/>
              <a:uFillTx/>
              <a:latin typeface="+mn-ea"/>
              <a:cs typeface="+mn-cs"/>
            </a:endParaRPr>
          </a:p>
        </p:txBody>
      </p:sp>
      <p:sp>
        <p:nvSpPr>
          <p:cNvPr id="4" name="テキスト ボックス 3">
            <a:extLst>
              <a:ext uri="{FF2B5EF4-FFF2-40B4-BE49-F238E27FC236}">
                <a16:creationId xmlns:a16="http://schemas.microsoft.com/office/drawing/2014/main" id="{005E241A-2C52-F8CD-DF2C-F919A02F4135}"/>
              </a:ext>
            </a:extLst>
          </p:cNvPr>
          <p:cNvSpPr txBox="1"/>
          <p:nvPr/>
        </p:nvSpPr>
        <p:spPr>
          <a:xfrm>
            <a:off x="103194" y="4149080"/>
            <a:ext cx="9649072" cy="2492990"/>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mn-ea"/>
                <a:cs typeface="+mn-cs"/>
              </a:rPr>
              <a:t>●大学等によるリカレント教育が、大学等の教育・研究の一環として継続的に実施されるよう、大学等によるプログラムの自律的な運営・実施に向けて、どのような支援や助言等を行うか。具体的に記載願います。</a:t>
            </a: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mn-ea"/>
            </a:endParaRPr>
          </a:p>
        </p:txBody>
      </p:sp>
      <p:sp>
        <p:nvSpPr>
          <p:cNvPr id="5" name="角丸四角形 10">
            <a:extLst>
              <a:ext uri="{FF2B5EF4-FFF2-40B4-BE49-F238E27FC236}">
                <a16:creationId xmlns:a16="http://schemas.microsoft.com/office/drawing/2014/main" id="{0252EEDB-1AFA-C948-859E-F88764B8B77C}"/>
              </a:ext>
            </a:extLst>
          </p:cNvPr>
          <p:cNvSpPr/>
          <p:nvPr/>
        </p:nvSpPr>
        <p:spPr>
          <a:xfrm>
            <a:off x="80924" y="3765579"/>
            <a:ext cx="4683520" cy="348953"/>
          </a:xfrm>
          <a:prstGeom prst="roundRect">
            <a:avLst/>
          </a:prstGeom>
          <a:solidFill>
            <a:schemeClr val="bg1"/>
          </a:solidFill>
          <a:ln>
            <a:solidFill>
              <a:srgbClr val="118B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118BB2"/>
                </a:solidFill>
                <a:effectLst/>
                <a:uLnTx/>
                <a:uFillTx/>
                <a:latin typeface="+mn-ea"/>
                <a:cs typeface="+mn-cs"/>
              </a:rPr>
              <a:t>リカレント教育の継続実施に向けた支援</a:t>
            </a:r>
          </a:p>
        </p:txBody>
      </p:sp>
    </p:spTree>
    <p:extLst>
      <p:ext uri="{BB962C8B-B14F-4D97-AF65-F5344CB8AC3E}">
        <p14:creationId xmlns:p14="http://schemas.microsoft.com/office/powerpoint/2010/main" val="329801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mn-ea"/>
                <a:cs typeface="+mn-cs"/>
              </a:rPr>
              <a:t>令和３年度</a:t>
            </a:r>
            <a:r>
              <a:rPr kumimoji="1" lang="ja-JP" altLang="en-US" sz="1100" b="0" i="0" u="none" strike="noStrike" kern="1200" cap="none" spc="-120" normalizeH="0" baseline="0" noProof="0" dirty="0">
                <a:ln>
                  <a:noFill/>
                </a:ln>
                <a:solidFill>
                  <a:prstClr val="white"/>
                </a:solidFill>
                <a:effectLst/>
                <a:uLnTx/>
                <a:uFillTx/>
                <a:latin typeface="+mn-ea"/>
                <a:cs typeface="+mn-cs"/>
              </a:rPr>
              <a:t>「</a:t>
            </a:r>
            <a:r>
              <a:rPr kumimoji="1" lang="en-US" altLang="ja-JP" sz="1100" b="0" i="0" u="none" strike="noStrike" kern="1200" cap="none" spc="-120" normalizeH="0" baseline="0" noProof="0" dirty="0">
                <a:ln>
                  <a:noFill/>
                </a:ln>
                <a:solidFill>
                  <a:prstClr val="white"/>
                </a:solidFill>
                <a:effectLst/>
                <a:uLnTx/>
                <a:uFillTx/>
                <a:latin typeface="+mn-ea"/>
                <a:cs typeface="+mn-cs"/>
              </a:rPr>
              <a:t>DX</a:t>
            </a:r>
            <a:r>
              <a:rPr kumimoji="1" lang="ja-JP" altLang="en-US" sz="1100" b="0" i="0" u="none" strike="noStrike" kern="1200" cap="none" spc="-120" normalizeH="0" baseline="0" noProof="0" dirty="0">
                <a:ln>
                  <a:noFill/>
                </a:ln>
                <a:solidFill>
                  <a:prstClr val="white"/>
                </a:solidFill>
                <a:effectLst/>
                <a:uLnTx/>
                <a:uFillTx/>
                <a:latin typeface="+mn-ea"/>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mn-ea"/>
                <a:cs typeface="+mn-cs"/>
              </a:rPr>
              <a:t>Ⅰ</a:t>
            </a:r>
            <a:r>
              <a:rPr kumimoji="1" lang="ja-JP" altLang="en-US" sz="1100" b="0" i="0" u="none" strike="noStrike" kern="1200" cap="none" spc="-120" normalizeH="0" baseline="0" noProof="0" dirty="0">
                <a:ln>
                  <a:noFill/>
                </a:ln>
                <a:solidFill>
                  <a:prstClr val="white"/>
                </a:solidFill>
                <a:effectLst/>
                <a:uLnTx/>
                <a:uFillTx/>
                <a:latin typeface="+mn-ea"/>
                <a:cs typeface="+mn-cs"/>
              </a:rPr>
              <a:t>：</a:t>
            </a:r>
            <a:r>
              <a:rPr kumimoji="1" lang="en-US" altLang="ja-JP" sz="1100" b="0" i="0" u="none" strike="noStrike" kern="1200" cap="none" spc="-120" normalizeH="0" baseline="0" noProof="0" dirty="0">
                <a:ln>
                  <a:noFill/>
                </a:ln>
                <a:solidFill>
                  <a:prstClr val="white"/>
                </a:solidFill>
                <a:effectLst/>
                <a:uLnTx/>
                <a:uFillTx/>
                <a:latin typeface="+mn-ea"/>
                <a:cs typeface="+mn-cs"/>
              </a:rPr>
              <a:t>DX</a:t>
            </a:r>
            <a:r>
              <a:rPr kumimoji="1" lang="ja-JP" altLang="en-US" sz="1100" b="0" i="0" u="none" strike="noStrike" kern="1200" cap="none" spc="-120" normalizeH="0" baseline="0" noProof="0" dirty="0">
                <a:ln>
                  <a:noFill/>
                </a:ln>
                <a:solidFill>
                  <a:prstClr val="white"/>
                </a:solidFill>
                <a:effectLst/>
                <a:uLnTx/>
                <a:uFillTx/>
                <a:latin typeface="+mn-ea"/>
                <a:cs typeface="+mn-cs"/>
              </a:rPr>
              <a:t>リテラシー）</a:t>
            </a:r>
            <a:r>
              <a:rPr kumimoji="1" lang="en-US" altLang="ja-JP" sz="1100" b="0" i="0" u="none" strike="noStrike" kern="1200" cap="none" spc="-120" normalizeH="0" baseline="0" noProof="0" dirty="0">
                <a:ln>
                  <a:noFill/>
                </a:ln>
                <a:solidFill>
                  <a:prstClr val="white"/>
                </a:solidFill>
                <a:effectLst/>
                <a:uLnTx/>
                <a:uFillTx/>
                <a:latin typeface="+mn-ea"/>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r>
              <a:rPr kumimoji="1" lang="en-US" altLang="ja-JP" sz="1100" b="0" i="0" u="none" strike="noStrike" kern="1200" cap="none" spc="-120" normalizeH="0" baseline="0" noProof="0" dirty="0">
                <a:ln>
                  <a:noFill/>
                </a:ln>
                <a:solidFill>
                  <a:prstClr val="white"/>
                </a:solidFill>
                <a:effectLst/>
                <a:uLnTx/>
                <a:uFillTx/>
                <a:latin typeface="+mn-ea"/>
                <a:cs typeface="+mn-cs"/>
              </a:rPr>
              <a:t>)</a:t>
            </a:r>
            <a:endParaRPr kumimoji="1" lang="ja-JP" altLang="en-US" sz="1100" b="0" i="0" u="none" strike="noStrike" kern="1200" cap="none" spc="0" normalizeH="0" baseline="0" noProof="0" dirty="0">
              <a:ln>
                <a:noFill/>
              </a:ln>
              <a:solidFill>
                <a:prstClr val="white"/>
              </a:solidFill>
              <a:effectLst/>
              <a:uLnTx/>
              <a:uFillTx/>
              <a:latin typeface="+mn-ea"/>
              <a:cs typeface="+mn-cs"/>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256928" y="1543432"/>
            <a:ext cx="9520608" cy="2677656"/>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mn-ea"/>
                <a:cs typeface="+mn-cs"/>
              </a:rPr>
              <a:t>●他の大学等（未実施大学等含む）がリカレント教育を実施する際に参考になるような取り組みの情報収集や分析、効果の発信をどのように行うか具体的に記載願います。</a:t>
            </a: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rPr>
              <a:t>●</a:t>
            </a:r>
            <a:r>
              <a:rPr kumimoji="1" lang="ja-JP" altLang="en-US" sz="1200" b="0" i="0" u="none" strike="noStrike" kern="1200" cap="none" spc="0" normalizeH="0" baseline="0" noProof="0" dirty="0">
                <a:ln>
                  <a:noFill/>
                </a:ln>
                <a:effectLst/>
                <a:uLnTx/>
                <a:uFillTx/>
                <a:latin typeface="+mn-ea"/>
                <a:cs typeface="+mn-cs"/>
              </a:rPr>
              <a:t>分析や発信の際にどのような創意工夫を用いてリカレント教育を実施していない大学等にプログラムの開発・実施を行ってもらうか記載願います。</a:t>
            </a: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p:txBody>
      </p:sp>
      <p:sp>
        <p:nvSpPr>
          <p:cNvPr id="6" name="角丸四角形 10">
            <a:extLst>
              <a:ext uri="{FF2B5EF4-FFF2-40B4-BE49-F238E27FC236}">
                <a16:creationId xmlns:a16="http://schemas.microsoft.com/office/drawing/2014/main" id="{E2A1CB6D-A493-4DA6-8C84-BFD5791A51A6}"/>
              </a:ext>
            </a:extLst>
          </p:cNvPr>
          <p:cNvSpPr/>
          <p:nvPr/>
        </p:nvSpPr>
        <p:spPr>
          <a:xfrm>
            <a:off x="65218" y="693368"/>
            <a:ext cx="5043560"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mn-ea"/>
                <a:cs typeface="+mn-cs"/>
              </a:rPr>
              <a:t>調査・分析</a:t>
            </a:r>
          </a:p>
        </p:txBody>
      </p:sp>
      <p:sp>
        <p:nvSpPr>
          <p:cNvPr id="8" name="テキスト ボックス 7">
            <a:extLst>
              <a:ext uri="{FF2B5EF4-FFF2-40B4-BE49-F238E27FC236}">
                <a16:creationId xmlns:a16="http://schemas.microsoft.com/office/drawing/2014/main" id="{80806854-99CE-45A5-9E5D-E194CEC990BD}"/>
              </a:ext>
            </a:extLst>
          </p:cNvPr>
          <p:cNvSpPr txBox="1"/>
          <p:nvPr/>
        </p:nvSpPr>
        <p:spPr>
          <a:xfrm>
            <a:off x="256928" y="4401363"/>
            <a:ext cx="9520608" cy="2308324"/>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n-ea"/>
                <a:cs typeface="+mn-cs"/>
              </a:rPr>
              <a:t>●事例について、どの程度の規模を想定しているか。また、メニュー、分野、地域の実情、実施内容・成果等どのような観点で選定することを考えているか記載願います。</a:t>
            </a: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n-ea"/>
              <a:cs typeface="+mn-cs"/>
            </a:endParaRPr>
          </a:p>
        </p:txBody>
      </p:sp>
      <p:sp>
        <p:nvSpPr>
          <p:cNvPr id="2" name="正方形/長方形 1">
            <a:extLst>
              <a:ext uri="{FF2B5EF4-FFF2-40B4-BE49-F238E27FC236}">
                <a16:creationId xmlns:a16="http://schemas.microsoft.com/office/drawing/2014/main" id="{EC12C14E-F46C-6805-99B4-C27DB7C8826D}"/>
              </a:ext>
            </a:extLst>
          </p:cNvPr>
          <p:cNvSpPr/>
          <p:nvPr/>
        </p:nvSpPr>
        <p:spPr>
          <a:xfrm>
            <a:off x="0" y="-1"/>
            <a:ext cx="9900000" cy="492147"/>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spc="-120" dirty="0">
                <a:solidFill>
                  <a:schemeClr val="bg1"/>
                </a:solidFill>
                <a:latin typeface="+mn-ea"/>
              </a:rPr>
              <a:t>令和４年度「成長分野における即戦力人材輩出に向けたリカレント教育推進事業（伴走支援・横展開事業）」　技術提案書</a:t>
            </a:r>
            <a:r>
              <a:rPr lang="en-US" altLang="ja-JP" sz="1200" spc="-120" dirty="0">
                <a:solidFill>
                  <a:schemeClr val="bg1"/>
                </a:solidFill>
                <a:latin typeface="+mn-ea"/>
              </a:rPr>
              <a:t>_</a:t>
            </a:r>
            <a:r>
              <a:rPr lang="zh-TW" altLang="en-US" sz="1200" b="1" dirty="0">
                <a:solidFill>
                  <a:schemeClr val="bg1"/>
                </a:solidFill>
                <a:latin typeface="+mn-ea"/>
              </a:rPr>
              <a:t>様式</a:t>
            </a:r>
            <a:r>
              <a:rPr lang="ja-JP" altLang="en-US" sz="1200" b="1" dirty="0">
                <a:solidFill>
                  <a:schemeClr val="bg1"/>
                </a:solidFill>
                <a:latin typeface="+mn-ea"/>
              </a:rPr>
              <a:t>２　　　</a:t>
            </a:r>
            <a:r>
              <a:rPr lang="en-US" altLang="ja-JP" sz="1200" spc="-120" dirty="0">
                <a:solidFill>
                  <a:schemeClr val="bg1"/>
                </a:solidFill>
                <a:latin typeface="+mn-ea"/>
              </a:rPr>
              <a:t>(P</a:t>
            </a:r>
            <a:fld id="{7DF22854-5471-4D76-A61C-50AF16AABE74}" type="slidenum">
              <a:rPr lang="en-US" altLang="ja-JP" sz="1200" spc="-120" smtClean="0">
                <a:solidFill>
                  <a:schemeClr val="bg1"/>
                </a:solidFill>
                <a:latin typeface="+mn-ea"/>
              </a:rPr>
              <a:pPr/>
              <a:t>4</a:t>
            </a:fld>
            <a:r>
              <a:rPr lang="en-US" altLang="ja-JP" sz="1200" spc="-120" dirty="0">
                <a:solidFill>
                  <a:schemeClr val="bg1"/>
                </a:solidFill>
                <a:latin typeface="+mn-ea"/>
              </a:rPr>
              <a:t>)</a:t>
            </a:r>
            <a:r>
              <a:rPr lang="ja-JP" altLang="en-US" sz="1200" spc="-120" dirty="0">
                <a:solidFill>
                  <a:schemeClr val="bg1"/>
                </a:solidFill>
                <a:latin typeface="+mn-ea"/>
              </a:rPr>
              <a:t>　</a:t>
            </a:r>
            <a:endParaRPr lang="ja-JP" altLang="en-US" sz="1200" b="1" dirty="0">
              <a:solidFill>
                <a:schemeClr val="bg1"/>
              </a:solidFill>
              <a:latin typeface="+mn-ea"/>
            </a:endParaRPr>
          </a:p>
        </p:txBody>
      </p:sp>
      <p:sp>
        <p:nvSpPr>
          <p:cNvPr id="3" name="角丸四角形 10">
            <a:extLst>
              <a:ext uri="{FF2B5EF4-FFF2-40B4-BE49-F238E27FC236}">
                <a16:creationId xmlns:a16="http://schemas.microsoft.com/office/drawing/2014/main" id="{627C569D-30A2-5ED3-C040-6C2CB6A34BF3}"/>
              </a:ext>
            </a:extLst>
          </p:cNvPr>
          <p:cNvSpPr/>
          <p:nvPr/>
        </p:nvSpPr>
        <p:spPr>
          <a:xfrm>
            <a:off x="103194" y="1135831"/>
            <a:ext cx="4683520" cy="348953"/>
          </a:xfrm>
          <a:prstGeom prst="roundRect">
            <a:avLst/>
          </a:prstGeom>
          <a:solidFill>
            <a:schemeClr val="bg1"/>
          </a:solidFill>
          <a:ln>
            <a:solidFill>
              <a:srgbClr val="118B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118BB2"/>
                </a:solidFill>
                <a:effectLst/>
                <a:uLnTx/>
                <a:uFillTx/>
                <a:latin typeface="+mn-ea"/>
                <a:cs typeface="+mn-cs"/>
              </a:rPr>
              <a:t>優良事例の収集・分析</a:t>
            </a:r>
          </a:p>
        </p:txBody>
      </p:sp>
      <p:sp>
        <p:nvSpPr>
          <p:cNvPr id="4" name="テキスト ボックス 3">
            <a:extLst>
              <a:ext uri="{FF2B5EF4-FFF2-40B4-BE49-F238E27FC236}">
                <a16:creationId xmlns:a16="http://schemas.microsoft.com/office/drawing/2014/main" id="{5B4057EE-70FE-0B7D-1463-271C561D8659}"/>
              </a:ext>
            </a:extLst>
          </p:cNvPr>
          <p:cNvSpPr txBox="1"/>
          <p:nvPr/>
        </p:nvSpPr>
        <p:spPr>
          <a:xfrm>
            <a:off x="5529064" y="804198"/>
            <a:ext cx="3960440" cy="461665"/>
          </a:xfrm>
          <a:prstGeom prst="rect">
            <a:avLst/>
          </a:prstGeom>
          <a:noFill/>
        </p:spPr>
        <p:txBody>
          <a:bodyPr wrap="square" rtlCol="0">
            <a:spAutoFit/>
          </a:bodyPr>
          <a:lstStyle/>
          <a:p>
            <a:r>
              <a:rPr kumimoji="1" lang="en-US" altLang="ja-JP" sz="1200" dirty="0">
                <a:latin typeface="+mn-ea"/>
              </a:rPr>
              <a:t>※</a:t>
            </a:r>
            <a:r>
              <a:rPr kumimoji="1" lang="ja-JP" altLang="en-US" sz="1200" dirty="0">
                <a:latin typeface="+mn-ea"/>
              </a:rPr>
              <a:t>仕様書「４委託事業の内容」（２）調査・分析　　</a:t>
            </a:r>
            <a:endParaRPr kumimoji="1" lang="en-US" altLang="ja-JP" sz="1200" dirty="0">
              <a:latin typeface="+mn-ea"/>
            </a:endParaRPr>
          </a:p>
          <a:p>
            <a:r>
              <a:rPr lang="ja-JP" altLang="en-US" sz="1200" dirty="0">
                <a:latin typeface="+mn-ea"/>
              </a:rPr>
              <a:t>　</a:t>
            </a:r>
            <a:r>
              <a:rPr kumimoji="1" lang="ja-JP" altLang="en-US" sz="1200" dirty="0">
                <a:latin typeface="+mn-ea"/>
              </a:rPr>
              <a:t>を参照</a:t>
            </a:r>
          </a:p>
        </p:txBody>
      </p:sp>
    </p:spTree>
    <p:extLst>
      <p:ext uri="{BB962C8B-B14F-4D97-AF65-F5344CB8AC3E}">
        <p14:creationId xmlns:p14="http://schemas.microsoft.com/office/powerpoint/2010/main" val="244287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mn-ea"/>
                <a:cs typeface="+mn-cs"/>
              </a:rPr>
              <a:t>令和３年度</a:t>
            </a:r>
            <a:r>
              <a:rPr kumimoji="1" lang="ja-JP" altLang="en-US" sz="1100" b="0" i="0" u="none" strike="noStrike" kern="1200" cap="none" spc="-120" normalizeH="0" baseline="0" noProof="0" dirty="0">
                <a:ln>
                  <a:noFill/>
                </a:ln>
                <a:solidFill>
                  <a:prstClr val="white"/>
                </a:solidFill>
                <a:effectLst/>
                <a:uLnTx/>
                <a:uFillTx/>
                <a:latin typeface="+mn-ea"/>
                <a:cs typeface="+mn-cs"/>
              </a:rPr>
              <a:t>「</a:t>
            </a:r>
            <a:r>
              <a:rPr kumimoji="1" lang="en-US" altLang="ja-JP" sz="1100" b="0" i="0" u="none" strike="noStrike" kern="1200" cap="none" spc="-120" normalizeH="0" baseline="0" noProof="0" dirty="0">
                <a:ln>
                  <a:noFill/>
                </a:ln>
                <a:solidFill>
                  <a:prstClr val="white"/>
                </a:solidFill>
                <a:effectLst/>
                <a:uLnTx/>
                <a:uFillTx/>
                <a:latin typeface="+mn-ea"/>
                <a:cs typeface="+mn-cs"/>
              </a:rPr>
              <a:t>DX</a:t>
            </a:r>
            <a:r>
              <a:rPr kumimoji="1" lang="ja-JP" altLang="en-US" sz="1100" b="0" i="0" u="none" strike="noStrike" kern="1200" cap="none" spc="-120" normalizeH="0" baseline="0" noProof="0" dirty="0">
                <a:ln>
                  <a:noFill/>
                </a:ln>
                <a:solidFill>
                  <a:prstClr val="white"/>
                </a:solidFill>
                <a:effectLst/>
                <a:uLnTx/>
                <a:uFillTx/>
                <a:latin typeface="+mn-ea"/>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mn-ea"/>
                <a:cs typeface="+mn-cs"/>
              </a:rPr>
              <a:t>Ⅰ</a:t>
            </a:r>
            <a:r>
              <a:rPr kumimoji="1" lang="ja-JP" altLang="en-US" sz="1100" b="0" i="0" u="none" strike="noStrike" kern="1200" cap="none" spc="-120" normalizeH="0" baseline="0" noProof="0" dirty="0">
                <a:ln>
                  <a:noFill/>
                </a:ln>
                <a:solidFill>
                  <a:prstClr val="white"/>
                </a:solidFill>
                <a:effectLst/>
                <a:uLnTx/>
                <a:uFillTx/>
                <a:latin typeface="+mn-ea"/>
                <a:cs typeface="+mn-cs"/>
              </a:rPr>
              <a:t>：</a:t>
            </a:r>
            <a:r>
              <a:rPr kumimoji="1" lang="en-US" altLang="ja-JP" sz="1100" b="0" i="0" u="none" strike="noStrike" kern="1200" cap="none" spc="-120" normalizeH="0" baseline="0" noProof="0" dirty="0">
                <a:ln>
                  <a:noFill/>
                </a:ln>
                <a:solidFill>
                  <a:prstClr val="white"/>
                </a:solidFill>
                <a:effectLst/>
                <a:uLnTx/>
                <a:uFillTx/>
                <a:latin typeface="+mn-ea"/>
                <a:cs typeface="+mn-cs"/>
              </a:rPr>
              <a:t>DX</a:t>
            </a:r>
            <a:r>
              <a:rPr kumimoji="1" lang="ja-JP" altLang="en-US" sz="1100" b="0" i="0" u="none" strike="noStrike" kern="1200" cap="none" spc="-120" normalizeH="0" baseline="0" noProof="0" dirty="0">
                <a:ln>
                  <a:noFill/>
                </a:ln>
                <a:solidFill>
                  <a:prstClr val="white"/>
                </a:solidFill>
                <a:effectLst/>
                <a:uLnTx/>
                <a:uFillTx/>
                <a:latin typeface="+mn-ea"/>
                <a:cs typeface="+mn-cs"/>
              </a:rPr>
              <a:t>リテラシー）</a:t>
            </a:r>
            <a:r>
              <a:rPr kumimoji="1" lang="en-US" altLang="ja-JP" sz="1100" b="0" i="0" u="none" strike="noStrike" kern="1200" cap="none" spc="-120" normalizeH="0" baseline="0" noProof="0" dirty="0">
                <a:ln>
                  <a:noFill/>
                </a:ln>
                <a:solidFill>
                  <a:prstClr val="white"/>
                </a:solidFill>
                <a:effectLst/>
                <a:uLnTx/>
                <a:uFillTx/>
                <a:latin typeface="+mn-ea"/>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r>
              <a:rPr kumimoji="1" lang="en-US" altLang="ja-JP" sz="1100" b="0" i="0" u="none" strike="noStrike" kern="1200" cap="none" spc="-120" normalizeH="0" baseline="0" noProof="0" dirty="0">
                <a:ln>
                  <a:noFill/>
                </a:ln>
                <a:solidFill>
                  <a:prstClr val="white"/>
                </a:solidFill>
                <a:effectLst/>
                <a:uLnTx/>
                <a:uFillTx/>
                <a:latin typeface="+mn-ea"/>
                <a:cs typeface="+mn-cs"/>
              </a:rPr>
              <a:t>)</a:t>
            </a:r>
            <a:endParaRPr kumimoji="1" lang="ja-JP" altLang="en-US" sz="1100" b="0" i="0" u="none" strike="noStrike" kern="1200" cap="none" spc="0" normalizeH="0" baseline="0" noProof="0" dirty="0">
              <a:ln>
                <a:noFill/>
              </a:ln>
              <a:solidFill>
                <a:prstClr val="white"/>
              </a:solidFill>
              <a:effectLst/>
              <a:uLnTx/>
              <a:uFillTx/>
              <a:latin typeface="+mn-ea"/>
              <a:cs typeface="+mn-cs"/>
            </a:endParaRPr>
          </a:p>
        </p:txBody>
      </p:sp>
      <p:sp>
        <p:nvSpPr>
          <p:cNvPr id="7" name="テキスト ボックス 6">
            <a:extLst>
              <a:ext uri="{FF2B5EF4-FFF2-40B4-BE49-F238E27FC236}">
                <a16:creationId xmlns:a16="http://schemas.microsoft.com/office/drawing/2014/main" id="{19619C0B-4B22-4B88-8DCB-BCDF643D9F5A}"/>
              </a:ext>
            </a:extLst>
          </p:cNvPr>
          <p:cNvSpPr txBox="1"/>
          <p:nvPr/>
        </p:nvSpPr>
        <p:spPr>
          <a:xfrm>
            <a:off x="125464" y="1152034"/>
            <a:ext cx="9649072" cy="2123658"/>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mn-ea"/>
                <a:cs typeface="+mn-cs"/>
              </a:rPr>
              <a:t>●プログラム受講者への修了後のアンケート調査等、受講者や受講者を派遣した企業等への調査や分析、効果の発信をどのように行うか、具体的に記載願います。</a:t>
            </a: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mn-ea"/>
            </a:endParaRPr>
          </a:p>
        </p:txBody>
      </p:sp>
      <p:sp>
        <p:nvSpPr>
          <p:cNvPr id="2" name="正方形/長方形 1">
            <a:extLst>
              <a:ext uri="{FF2B5EF4-FFF2-40B4-BE49-F238E27FC236}">
                <a16:creationId xmlns:a16="http://schemas.microsoft.com/office/drawing/2014/main" id="{C3081EC5-A244-E914-A405-DEFAC8D161F3}"/>
              </a:ext>
            </a:extLst>
          </p:cNvPr>
          <p:cNvSpPr/>
          <p:nvPr/>
        </p:nvSpPr>
        <p:spPr>
          <a:xfrm>
            <a:off x="0" y="-1"/>
            <a:ext cx="9900000" cy="492147"/>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spc="-120" dirty="0">
                <a:solidFill>
                  <a:schemeClr val="bg1"/>
                </a:solidFill>
                <a:latin typeface="+mn-ea"/>
              </a:rPr>
              <a:t>令和４年度「成長分野における即戦力人材輩出に向けたリカレント教育推進事業（伴走支援・横展開事業）」　技術提案書</a:t>
            </a:r>
            <a:r>
              <a:rPr lang="en-US" altLang="ja-JP" sz="1200" spc="-120" dirty="0">
                <a:solidFill>
                  <a:schemeClr val="bg1"/>
                </a:solidFill>
                <a:latin typeface="+mn-ea"/>
              </a:rPr>
              <a:t>_</a:t>
            </a:r>
            <a:r>
              <a:rPr lang="zh-TW" altLang="en-US" sz="1200" b="1" dirty="0">
                <a:solidFill>
                  <a:schemeClr val="bg1"/>
                </a:solidFill>
                <a:latin typeface="+mn-ea"/>
              </a:rPr>
              <a:t>様式</a:t>
            </a:r>
            <a:r>
              <a:rPr lang="ja-JP" altLang="en-US" sz="1200" b="1" dirty="0">
                <a:solidFill>
                  <a:schemeClr val="bg1"/>
                </a:solidFill>
                <a:latin typeface="+mn-ea"/>
              </a:rPr>
              <a:t>２　　　</a:t>
            </a:r>
            <a:r>
              <a:rPr lang="en-US" altLang="ja-JP" sz="1200" spc="-120" dirty="0">
                <a:solidFill>
                  <a:schemeClr val="bg1"/>
                </a:solidFill>
                <a:latin typeface="+mn-ea"/>
              </a:rPr>
              <a:t>(P</a:t>
            </a:r>
            <a:fld id="{7DF22854-5471-4D76-A61C-50AF16AABE74}" type="slidenum">
              <a:rPr lang="en-US" altLang="ja-JP" sz="1200" spc="-120" smtClean="0">
                <a:solidFill>
                  <a:schemeClr val="bg1"/>
                </a:solidFill>
                <a:latin typeface="+mn-ea"/>
              </a:rPr>
              <a:pPr/>
              <a:t>5</a:t>
            </a:fld>
            <a:r>
              <a:rPr lang="en-US" altLang="ja-JP" sz="1200" spc="-120" dirty="0">
                <a:solidFill>
                  <a:schemeClr val="bg1"/>
                </a:solidFill>
                <a:latin typeface="+mn-ea"/>
              </a:rPr>
              <a:t>)</a:t>
            </a:r>
            <a:r>
              <a:rPr lang="ja-JP" altLang="en-US" sz="1200" spc="-120" dirty="0">
                <a:solidFill>
                  <a:schemeClr val="bg1"/>
                </a:solidFill>
                <a:latin typeface="+mn-ea"/>
              </a:rPr>
              <a:t>　</a:t>
            </a:r>
            <a:endParaRPr lang="ja-JP" altLang="en-US" sz="1200" b="1" dirty="0">
              <a:solidFill>
                <a:schemeClr val="bg1"/>
              </a:solidFill>
              <a:latin typeface="+mn-ea"/>
            </a:endParaRPr>
          </a:p>
        </p:txBody>
      </p:sp>
      <p:sp>
        <p:nvSpPr>
          <p:cNvPr id="3" name="角丸四角形 10">
            <a:extLst>
              <a:ext uri="{FF2B5EF4-FFF2-40B4-BE49-F238E27FC236}">
                <a16:creationId xmlns:a16="http://schemas.microsoft.com/office/drawing/2014/main" id="{8A9397EA-B49A-6719-9578-7B502D4763DB}"/>
              </a:ext>
            </a:extLst>
          </p:cNvPr>
          <p:cNvSpPr/>
          <p:nvPr/>
        </p:nvSpPr>
        <p:spPr>
          <a:xfrm>
            <a:off x="103194" y="768533"/>
            <a:ext cx="4683520" cy="348953"/>
          </a:xfrm>
          <a:prstGeom prst="roundRect">
            <a:avLst/>
          </a:prstGeom>
          <a:solidFill>
            <a:schemeClr val="bg1"/>
          </a:solidFill>
          <a:ln>
            <a:solidFill>
              <a:srgbClr val="118B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118BB2"/>
                </a:solidFill>
                <a:effectLst/>
                <a:uLnTx/>
                <a:uFillTx/>
                <a:latin typeface="+mn-ea"/>
                <a:cs typeface="+mn-cs"/>
              </a:rPr>
              <a:t>受講者・企業等への効果分析</a:t>
            </a:r>
          </a:p>
        </p:txBody>
      </p:sp>
      <p:sp>
        <p:nvSpPr>
          <p:cNvPr id="4" name="テキスト ボックス 3">
            <a:extLst>
              <a:ext uri="{FF2B5EF4-FFF2-40B4-BE49-F238E27FC236}">
                <a16:creationId xmlns:a16="http://schemas.microsoft.com/office/drawing/2014/main" id="{005E241A-2C52-F8CD-DF2C-F919A02F4135}"/>
              </a:ext>
            </a:extLst>
          </p:cNvPr>
          <p:cNvSpPr txBox="1"/>
          <p:nvPr/>
        </p:nvSpPr>
        <p:spPr>
          <a:xfrm>
            <a:off x="103194" y="4149080"/>
            <a:ext cx="9649072" cy="2308324"/>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mn-ea"/>
                <a:cs typeface="+mn-cs"/>
              </a:rPr>
              <a:t>●補助事業で開発・実施したプログラムを中心として、リカレント教育を実施することによる大学等の教育・研究・運営等への効果や課題に関する調査や分析、効果の発信をどのように行うか、具体的に記載願います。</a:t>
            </a: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mn-ea"/>
            </a:endParaRPr>
          </a:p>
        </p:txBody>
      </p:sp>
      <p:sp>
        <p:nvSpPr>
          <p:cNvPr id="5" name="角丸四角形 10">
            <a:extLst>
              <a:ext uri="{FF2B5EF4-FFF2-40B4-BE49-F238E27FC236}">
                <a16:creationId xmlns:a16="http://schemas.microsoft.com/office/drawing/2014/main" id="{0252EEDB-1AFA-C948-859E-F88764B8B77C}"/>
              </a:ext>
            </a:extLst>
          </p:cNvPr>
          <p:cNvSpPr/>
          <p:nvPr/>
        </p:nvSpPr>
        <p:spPr>
          <a:xfrm>
            <a:off x="80924" y="3765579"/>
            <a:ext cx="4683520" cy="348953"/>
          </a:xfrm>
          <a:prstGeom prst="roundRect">
            <a:avLst/>
          </a:prstGeom>
          <a:solidFill>
            <a:schemeClr val="bg1"/>
          </a:solidFill>
          <a:ln>
            <a:solidFill>
              <a:srgbClr val="118B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118BB2"/>
                </a:solidFill>
                <a:effectLst/>
                <a:uLnTx/>
                <a:uFillTx/>
                <a:latin typeface="+mn-ea"/>
                <a:cs typeface="+mn-cs"/>
              </a:rPr>
              <a:t>プログラム実施による大学等への効果分析等</a:t>
            </a:r>
          </a:p>
        </p:txBody>
      </p:sp>
    </p:spTree>
    <p:extLst>
      <p:ext uri="{BB962C8B-B14F-4D97-AF65-F5344CB8AC3E}">
        <p14:creationId xmlns:p14="http://schemas.microsoft.com/office/powerpoint/2010/main" val="2665932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mn-ea"/>
                <a:cs typeface="+mn-cs"/>
              </a:rPr>
              <a:t>令和３年度</a:t>
            </a:r>
            <a:r>
              <a:rPr kumimoji="1" lang="ja-JP" altLang="en-US" sz="1100" b="0" i="0" u="none" strike="noStrike" kern="1200" cap="none" spc="-120" normalizeH="0" baseline="0" noProof="0" dirty="0">
                <a:ln>
                  <a:noFill/>
                </a:ln>
                <a:solidFill>
                  <a:prstClr val="white"/>
                </a:solidFill>
                <a:effectLst/>
                <a:uLnTx/>
                <a:uFillTx/>
                <a:latin typeface="+mn-ea"/>
                <a:cs typeface="+mn-cs"/>
              </a:rPr>
              <a:t>「</a:t>
            </a:r>
            <a:r>
              <a:rPr kumimoji="1" lang="en-US" altLang="ja-JP" sz="1100" b="0" i="0" u="none" strike="noStrike" kern="1200" cap="none" spc="-120" normalizeH="0" baseline="0" noProof="0" dirty="0">
                <a:ln>
                  <a:noFill/>
                </a:ln>
                <a:solidFill>
                  <a:prstClr val="white"/>
                </a:solidFill>
                <a:effectLst/>
                <a:uLnTx/>
                <a:uFillTx/>
                <a:latin typeface="+mn-ea"/>
                <a:cs typeface="+mn-cs"/>
              </a:rPr>
              <a:t>DX</a:t>
            </a:r>
            <a:r>
              <a:rPr kumimoji="1" lang="ja-JP" altLang="en-US" sz="1100" b="0" i="0" u="none" strike="noStrike" kern="1200" cap="none" spc="-120" normalizeH="0" baseline="0" noProof="0" dirty="0">
                <a:ln>
                  <a:noFill/>
                </a:ln>
                <a:solidFill>
                  <a:prstClr val="white"/>
                </a:solidFill>
                <a:effectLst/>
                <a:uLnTx/>
                <a:uFillTx/>
                <a:latin typeface="+mn-ea"/>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mn-ea"/>
                <a:cs typeface="+mn-cs"/>
              </a:rPr>
              <a:t>Ⅰ</a:t>
            </a:r>
            <a:r>
              <a:rPr kumimoji="1" lang="ja-JP" altLang="en-US" sz="1100" b="0" i="0" u="none" strike="noStrike" kern="1200" cap="none" spc="-120" normalizeH="0" baseline="0" noProof="0" dirty="0">
                <a:ln>
                  <a:noFill/>
                </a:ln>
                <a:solidFill>
                  <a:prstClr val="white"/>
                </a:solidFill>
                <a:effectLst/>
                <a:uLnTx/>
                <a:uFillTx/>
                <a:latin typeface="+mn-ea"/>
                <a:cs typeface="+mn-cs"/>
              </a:rPr>
              <a:t>：</a:t>
            </a:r>
            <a:r>
              <a:rPr kumimoji="1" lang="en-US" altLang="ja-JP" sz="1100" b="0" i="0" u="none" strike="noStrike" kern="1200" cap="none" spc="-120" normalizeH="0" baseline="0" noProof="0" dirty="0">
                <a:ln>
                  <a:noFill/>
                </a:ln>
                <a:solidFill>
                  <a:prstClr val="white"/>
                </a:solidFill>
                <a:effectLst/>
                <a:uLnTx/>
                <a:uFillTx/>
                <a:latin typeface="+mn-ea"/>
                <a:cs typeface="+mn-cs"/>
              </a:rPr>
              <a:t>DX</a:t>
            </a:r>
            <a:r>
              <a:rPr kumimoji="1" lang="ja-JP" altLang="en-US" sz="1100" b="0" i="0" u="none" strike="noStrike" kern="1200" cap="none" spc="-120" normalizeH="0" baseline="0" noProof="0" dirty="0">
                <a:ln>
                  <a:noFill/>
                </a:ln>
                <a:solidFill>
                  <a:prstClr val="white"/>
                </a:solidFill>
                <a:effectLst/>
                <a:uLnTx/>
                <a:uFillTx/>
                <a:latin typeface="+mn-ea"/>
                <a:cs typeface="+mn-cs"/>
              </a:rPr>
              <a:t>リテラシー）</a:t>
            </a:r>
            <a:r>
              <a:rPr kumimoji="1" lang="en-US" altLang="ja-JP" sz="1100" b="0" i="0" u="none" strike="noStrike" kern="1200" cap="none" spc="-120" normalizeH="0" baseline="0" noProof="0" dirty="0">
                <a:ln>
                  <a:noFill/>
                </a:ln>
                <a:solidFill>
                  <a:prstClr val="white"/>
                </a:solidFill>
                <a:effectLst/>
                <a:uLnTx/>
                <a:uFillTx/>
                <a:latin typeface="+mn-ea"/>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r>
              <a:rPr kumimoji="1" lang="en-US" altLang="ja-JP" sz="1100" b="0" i="0" u="none" strike="noStrike" kern="1200" cap="none" spc="-120" normalizeH="0" baseline="0" noProof="0" dirty="0">
                <a:ln>
                  <a:noFill/>
                </a:ln>
                <a:solidFill>
                  <a:prstClr val="white"/>
                </a:solidFill>
                <a:effectLst/>
                <a:uLnTx/>
                <a:uFillTx/>
                <a:latin typeface="+mn-ea"/>
                <a:cs typeface="+mn-cs"/>
              </a:rPr>
              <a:t>)</a:t>
            </a:r>
            <a:endParaRPr kumimoji="1" lang="ja-JP" altLang="en-US" sz="1100" b="0" i="0" u="none" strike="noStrike" kern="1200" cap="none" spc="0" normalizeH="0" baseline="0" noProof="0" dirty="0">
              <a:ln>
                <a:noFill/>
              </a:ln>
              <a:solidFill>
                <a:prstClr val="white"/>
              </a:solidFill>
              <a:effectLst/>
              <a:uLnTx/>
              <a:uFillTx/>
              <a:latin typeface="+mn-ea"/>
              <a:cs typeface="+mn-cs"/>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128464" y="4361036"/>
            <a:ext cx="9649072" cy="2308324"/>
          </a:xfrm>
          <a:prstGeom prst="rect">
            <a:avLst/>
          </a:prstGeom>
          <a:noFill/>
          <a:ln>
            <a:solidFill>
              <a:schemeClr val="tx2">
                <a:lumMod val="40000"/>
                <a:lumOff val="60000"/>
              </a:schemeClr>
            </a:solidFill>
            <a:prstDash val="dash"/>
          </a:ln>
        </p:spPr>
        <p:txBody>
          <a:bodyPr wrap="square" rtlCol="0">
            <a:spAutoFit/>
          </a:bodyPr>
          <a:lstStyle/>
          <a:p>
            <a:pPr>
              <a:defRPr/>
            </a:pPr>
            <a:r>
              <a:rPr kumimoji="1" lang="ja-JP" altLang="en-US" sz="1200" b="0" i="0" u="none" strike="noStrike" kern="1200" cap="none" spc="0" normalizeH="0" baseline="0" noProof="0" dirty="0">
                <a:ln>
                  <a:noFill/>
                </a:ln>
                <a:solidFill>
                  <a:prstClr val="black"/>
                </a:solidFill>
                <a:effectLst/>
                <a:uLnTx/>
                <a:uFillTx/>
                <a:latin typeface="+mn-ea"/>
                <a:cs typeface="+mn-cs"/>
              </a:rPr>
              <a:t>●補助事業で開発・実施したプログラムの事例及び効果等について、</a:t>
            </a:r>
            <a:r>
              <a:rPr lang="ja-JP" altLang="ja-JP" sz="1200" dirty="0">
                <a:solidFill>
                  <a:srgbClr val="000000"/>
                </a:solidFill>
                <a:effectLst/>
                <a:latin typeface="+mn-ea"/>
                <a:cs typeface="ＭＳ 明朝" panose="02020609040205080304" pitchFamily="17" charset="-128"/>
              </a:rPr>
              <a:t>社会人（受講有無問わず）、大学等（プログラム実施有無問わず）、企業、</a:t>
            </a:r>
            <a:r>
              <a:rPr lang="ja-JP" altLang="en-US" sz="1200" dirty="0">
                <a:solidFill>
                  <a:srgbClr val="000000"/>
                </a:solidFill>
                <a:effectLst/>
                <a:latin typeface="+mn-ea"/>
                <a:cs typeface="ＭＳ 明朝" panose="02020609040205080304" pitchFamily="17" charset="-128"/>
              </a:rPr>
              <a:t>地方公共団体</a:t>
            </a:r>
            <a:r>
              <a:rPr lang="ja-JP" altLang="ja-JP" sz="1200" dirty="0">
                <a:solidFill>
                  <a:srgbClr val="000000"/>
                </a:solidFill>
                <a:effectLst/>
                <a:latin typeface="+mn-ea"/>
                <a:cs typeface="ＭＳ 明朝" panose="02020609040205080304" pitchFamily="17" charset="-128"/>
              </a:rPr>
              <a:t>等</a:t>
            </a:r>
            <a:r>
              <a:rPr lang="ja-JP" altLang="en-US" sz="1200" dirty="0">
                <a:solidFill>
                  <a:srgbClr val="000000"/>
                </a:solidFill>
                <a:effectLst/>
                <a:latin typeface="+mn-ea"/>
                <a:cs typeface="ＭＳ 明朝" panose="02020609040205080304" pitchFamily="17" charset="-128"/>
              </a:rPr>
              <a:t>に対して、</a:t>
            </a:r>
            <a:r>
              <a:rPr lang="ja-JP" altLang="ja-JP" sz="1200" dirty="0">
                <a:solidFill>
                  <a:srgbClr val="000000"/>
                </a:solidFill>
                <a:effectLst/>
                <a:latin typeface="+mn-ea"/>
                <a:cs typeface="ＭＳ 明朝" panose="02020609040205080304" pitchFamily="17" charset="-128"/>
              </a:rPr>
              <a:t>リカレント教育</a:t>
            </a:r>
            <a:r>
              <a:rPr lang="ja-JP" altLang="en-US" sz="1200" dirty="0">
                <a:solidFill>
                  <a:srgbClr val="000000"/>
                </a:solidFill>
                <a:effectLst/>
                <a:latin typeface="+mn-ea"/>
                <a:cs typeface="ＭＳ 明朝" panose="02020609040205080304" pitchFamily="17" charset="-128"/>
              </a:rPr>
              <a:t>の推進</a:t>
            </a:r>
            <a:r>
              <a:rPr lang="ja-JP" altLang="ja-JP" sz="1200" dirty="0">
                <a:solidFill>
                  <a:srgbClr val="000000"/>
                </a:solidFill>
                <a:effectLst/>
                <a:latin typeface="+mn-ea"/>
                <a:cs typeface="ＭＳ 明朝" panose="02020609040205080304" pitchFamily="17" charset="-128"/>
              </a:rPr>
              <a:t>に資する広報・周知活動</a:t>
            </a:r>
            <a:r>
              <a:rPr lang="ja-JP" altLang="en-US" sz="1200" dirty="0">
                <a:solidFill>
                  <a:srgbClr val="000000"/>
                </a:solidFill>
                <a:effectLst/>
                <a:latin typeface="+mn-ea"/>
                <a:cs typeface="ＭＳ 明朝" panose="02020609040205080304" pitchFamily="17" charset="-128"/>
              </a:rPr>
              <a:t>方法について記載願います。</a:t>
            </a:r>
            <a:endParaRPr lang="ja-JP" altLang="ja-JP" sz="1200" dirty="0">
              <a:solidFill>
                <a:srgbClr val="000000"/>
              </a:solidFill>
              <a:effectLst/>
              <a:latin typeface="+mn-ea"/>
              <a:cs typeface="ＭＳ 明朝" panose="02020609040205080304" pitchFamily="17"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n-ea"/>
              <a:cs typeface="+mn-cs"/>
            </a:endParaRPr>
          </a:p>
        </p:txBody>
      </p:sp>
      <p:sp>
        <p:nvSpPr>
          <p:cNvPr id="6" name="角丸四角形 10">
            <a:extLst>
              <a:ext uri="{FF2B5EF4-FFF2-40B4-BE49-F238E27FC236}">
                <a16:creationId xmlns:a16="http://schemas.microsoft.com/office/drawing/2014/main" id="{E2A1CB6D-A493-4DA6-8C84-BFD5791A51A6}"/>
              </a:ext>
            </a:extLst>
          </p:cNvPr>
          <p:cNvSpPr/>
          <p:nvPr/>
        </p:nvSpPr>
        <p:spPr>
          <a:xfrm>
            <a:off x="65218" y="693368"/>
            <a:ext cx="5043560"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mn-ea"/>
              </a:rPr>
              <a:t>広報・周知</a:t>
            </a:r>
            <a:endParaRPr kumimoji="1" lang="ja-JP" altLang="en-US" sz="1400" b="0" i="0" u="none" strike="noStrike" kern="1200" cap="none" spc="0" normalizeH="0" baseline="0" noProof="0" dirty="0">
              <a:ln>
                <a:noFill/>
              </a:ln>
              <a:solidFill>
                <a:prstClr val="white"/>
              </a:solidFill>
              <a:effectLst/>
              <a:uLnTx/>
              <a:uFillTx/>
              <a:latin typeface="+mn-ea"/>
              <a:cs typeface="+mn-cs"/>
            </a:endParaRPr>
          </a:p>
        </p:txBody>
      </p:sp>
      <p:sp>
        <p:nvSpPr>
          <p:cNvPr id="8" name="テキスト ボックス 7">
            <a:extLst>
              <a:ext uri="{FF2B5EF4-FFF2-40B4-BE49-F238E27FC236}">
                <a16:creationId xmlns:a16="http://schemas.microsoft.com/office/drawing/2014/main" id="{80806854-99CE-45A5-9E5D-E194CEC990BD}"/>
              </a:ext>
            </a:extLst>
          </p:cNvPr>
          <p:cNvSpPr txBox="1"/>
          <p:nvPr/>
        </p:nvSpPr>
        <p:spPr>
          <a:xfrm>
            <a:off x="128464" y="1565208"/>
            <a:ext cx="9649072" cy="2308324"/>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n-ea"/>
                <a:cs typeface="+mn-cs"/>
              </a:rPr>
              <a:t>●</a:t>
            </a:r>
            <a:r>
              <a:rPr lang="ja-JP" altLang="ja-JP" sz="1200" dirty="0">
                <a:solidFill>
                  <a:srgbClr val="000000"/>
                </a:solidFill>
                <a:effectLst/>
                <a:latin typeface="+mn-ea"/>
                <a:cs typeface="ＭＳ 明朝" panose="02020609040205080304" pitchFamily="17" charset="-128"/>
              </a:rPr>
              <a:t> </a:t>
            </a:r>
            <a:r>
              <a:rPr lang="ja-JP" altLang="en-US" sz="1200" dirty="0">
                <a:solidFill>
                  <a:srgbClr val="000000"/>
                </a:solidFill>
                <a:effectLst/>
                <a:latin typeface="+mn-ea"/>
                <a:cs typeface="ＭＳ 明朝" panose="02020609040205080304" pitchFamily="17" charset="-128"/>
              </a:rPr>
              <a:t>補助事業</a:t>
            </a:r>
            <a:r>
              <a:rPr lang="ja-JP" altLang="ja-JP" sz="1200" dirty="0">
                <a:solidFill>
                  <a:srgbClr val="000000"/>
                </a:solidFill>
                <a:effectLst/>
                <a:latin typeface="+mn-ea"/>
                <a:cs typeface="ＭＳ 明朝" panose="02020609040205080304" pitchFamily="17" charset="-128"/>
              </a:rPr>
              <a:t>で開発したプログラム</a:t>
            </a:r>
            <a:r>
              <a:rPr lang="ja-JP" altLang="en-US" sz="1200" dirty="0">
                <a:solidFill>
                  <a:srgbClr val="000000"/>
                </a:solidFill>
                <a:effectLst/>
                <a:latin typeface="+mn-ea"/>
                <a:cs typeface="ＭＳ 明朝" panose="02020609040205080304" pitchFamily="17" charset="-128"/>
              </a:rPr>
              <a:t>の実施における、</a:t>
            </a:r>
            <a:r>
              <a:rPr lang="ja-JP" altLang="ja-JP" sz="1200" dirty="0">
                <a:solidFill>
                  <a:srgbClr val="000000"/>
                </a:solidFill>
                <a:effectLst/>
                <a:latin typeface="+mn-ea"/>
                <a:cs typeface="ＭＳ 明朝" panose="02020609040205080304" pitchFamily="17" charset="-128"/>
              </a:rPr>
              <a:t>広報・周知、受講者募集</a:t>
            </a:r>
            <a:r>
              <a:rPr lang="ja-JP" altLang="en-US" sz="1200" dirty="0">
                <a:solidFill>
                  <a:srgbClr val="000000"/>
                </a:solidFill>
                <a:effectLst/>
                <a:latin typeface="+mn-ea"/>
                <a:cs typeface="ＭＳ 明朝" panose="02020609040205080304" pitchFamily="17" charset="-128"/>
              </a:rPr>
              <a:t>、また、</a:t>
            </a:r>
            <a:r>
              <a:rPr lang="ja-JP" altLang="ja-JP" sz="1200" dirty="0">
                <a:solidFill>
                  <a:srgbClr val="000000"/>
                </a:solidFill>
                <a:effectLst/>
                <a:latin typeface="+mn-ea"/>
                <a:cs typeface="ＭＳ 明朝" panose="02020609040205080304" pitchFamily="17" charset="-128"/>
              </a:rPr>
              <a:t>企業や</a:t>
            </a:r>
            <a:r>
              <a:rPr lang="ja-JP" altLang="en-US" sz="1200" dirty="0">
                <a:solidFill>
                  <a:srgbClr val="000000"/>
                </a:solidFill>
                <a:effectLst/>
                <a:latin typeface="+mn-ea"/>
                <a:cs typeface="ＭＳ 明朝" panose="02020609040205080304" pitchFamily="17" charset="-128"/>
              </a:rPr>
              <a:t>地方公共団体等</a:t>
            </a:r>
            <a:r>
              <a:rPr lang="ja-JP" altLang="en-US" sz="1200" dirty="0">
                <a:solidFill>
                  <a:srgbClr val="000000"/>
                </a:solidFill>
                <a:latin typeface="+mn-ea"/>
                <a:cs typeface="ＭＳ 明朝" panose="02020609040205080304" pitchFamily="17" charset="-128"/>
              </a:rPr>
              <a:t>を通じた部分受講者の募集</a:t>
            </a:r>
            <a:r>
              <a:rPr lang="ja-JP" altLang="ja-JP" sz="1200" dirty="0">
                <a:solidFill>
                  <a:srgbClr val="000000"/>
                </a:solidFill>
                <a:effectLst/>
                <a:latin typeface="+mn-ea"/>
                <a:cs typeface="ＭＳ 明朝" panose="02020609040205080304" pitchFamily="17" charset="-128"/>
              </a:rPr>
              <a:t>支援</a:t>
            </a:r>
            <a:r>
              <a:rPr lang="ja-JP" altLang="en-US" sz="1200" dirty="0">
                <a:solidFill>
                  <a:srgbClr val="000000"/>
                </a:solidFill>
                <a:effectLst/>
                <a:latin typeface="+mn-ea"/>
                <a:cs typeface="ＭＳ 明朝" panose="02020609040205080304" pitchFamily="17" charset="-128"/>
              </a:rPr>
              <a:t>について記載願います。</a:t>
            </a: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n-ea"/>
              <a:cs typeface="+mn-cs"/>
            </a:endParaRPr>
          </a:p>
        </p:txBody>
      </p:sp>
      <p:sp>
        <p:nvSpPr>
          <p:cNvPr id="2" name="正方形/長方形 1">
            <a:extLst>
              <a:ext uri="{FF2B5EF4-FFF2-40B4-BE49-F238E27FC236}">
                <a16:creationId xmlns:a16="http://schemas.microsoft.com/office/drawing/2014/main" id="{B0A6DC2B-F721-F94F-5C82-26C0A2D08AFD}"/>
              </a:ext>
            </a:extLst>
          </p:cNvPr>
          <p:cNvSpPr/>
          <p:nvPr/>
        </p:nvSpPr>
        <p:spPr>
          <a:xfrm>
            <a:off x="0" y="-1"/>
            <a:ext cx="9900000" cy="492147"/>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spc="-120" dirty="0">
                <a:solidFill>
                  <a:schemeClr val="bg1"/>
                </a:solidFill>
                <a:latin typeface="+mn-ea"/>
              </a:rPr>
              <a:t>令和４年度「成長分野における即戦力人材輩出に向けたリカレント教育推進事業（伴走支援・横展開事業）」　技術提案書</a:t>
            </a:r>
            <a:r>
              <a:rPr lang="en-US" altLang="ja-JP" sz="1200" spc="-120" dirty="0">
                <a:solidFill>
                  <a:schemeClr val="bg1"/>
                </a:solidFill>
                <a:latin typeface="+mn-ea"/>
              </a:rPr>
              <a:t>_</a:t>
            </a:r>
            <a:r>
              <a:rPr lang="zh-TW" altLang="en-US" sz="1200" b="1" dirty="0">
                <a:solidFill>
                  <a:schemeClr val="bg1"/>
                </a:solidFill>
                <a:latin typeface="+mn-ea"/>
              </a:rPr>
              <a:t>様式</a:t>
            </a:r>
            <a:r>
              <a:rPr lang="ja-JP" altLang="en-US" sz="1200" b="1" dirty="0">
                <a:solidFill>
                  <a:schemeClr val="bg1"/>
                </a:solidFill>
                <a:latin typeface="+mn-ea"/>
              </a:rPr>
              <a:t>２　　　</a:t>
            </a:r>
            <a:r>
              <a:rPr lang="en-US" altLang="ja-JP" sz="1200" spc="-120" dirty="0">
                <a:solidFill>
                  <a:schemeClr val="bg1"/>
                </a:solidFill>
                <a:latin typeface="+mn-ea"/>
              </a:rPr>
              <a:t>(P</a:t>
            </a:r>
            <a:fld id="{7DF22854-5471-4D76-A61C-50AF16AABE74}" type="slidenum">
              <a:rPr lang="en-US" altLang="ja-JP" sz="1200" spc="-120" smtClean="0">
                <a:solidFill>
                  <a:schemeClr val="bg1"/>
                </a:solidFill>
                <a:latin typeface="+mn-ea"/>
              </a:rPr>
              <a:pPr/>
              <a:t>6</a:t>
            </a:fld>
            <a:r>
              <a:rPr lang="en-US" altLang="ja-JP" sz="1200" spc="-120" dirty="0">
                <a:solidFill>
                  <a:schemeClr val="bg1"/>
                </a:solidFill>
                <a:latin typeface="+mn-ea"/>
              </a:rPr>
              <a:t>)</a:t>
            </a:r>
            <a:r>
              <a:rPr lang="ja-JP" altLang="en-US" sz="1200" spc="-120" dirty="0">
                <a:solidFill>
                  <a:schemeClr val="bg1"/>
                </a:solidFill>
                <a:latin typeface="+mn-ea"/>
              </a:rPr>
              <a:t>　</a:t>
            </a:r>
            <a:endParaRPr lang="ja-JP" altLang="en-US" sz="1200" b="1" dirty="0">
              <a:solidFill>
                <a:schemeClr val="bg1"/>
              </a:solidFill>
              <a:latin typeface="+mn-ea"/>
            </a:endParaRPr>
          </a:p>
        </p:txBody>
      </p:sp>
      <p:sp>
        <p:nvSpPr>
          <p:cNvPr id="3" name="角丸四角形 10">
            <a:extLst>
              <a:ext uri="{FF2B5EF4-FFF2-40B4-BE49-F238E27FC236}">
                <a16:creationId xmlns:a16="http://schemas.microsoft.com/office/drawing/2014/main" id="{A4846586-B1D4-CDAB-FAF3-98119ADCC382}"/>
              </a:ext>
            </a:extLst>
          </p:cNvPr>
          <p:cNvSpPr/>
          <p:nvPr/>
        </p:nvSpPr>
        <p:spPr>
          <a:xfrm>
            <a:off x="103194" y="1124744"/>
            <a:ext cx="4683520" cy="348953"/>
          </a:xfrm>
          <a:prstGeom prst="roundRect">
            <a:avLst/>
          </a:prstGeom>
          <a:solidFill>
            <a:schemeClr val="bg1"/>
          </a:solidFill>
          <a:ln>
            <a:solidFill>
              <a:srgbClr val="118B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118BB2"/>
                </a:solidFill>
                <a:effectLst/>
                <a:uLnTx/>
                <a:uFillTx/>
                <a:latin typeface="+mn-ea"/>
                <a:cs typeface="+mn-cs"/>
              </a:rPr>
              <a:t>プログラム実施段階における広報・周知</a:t>
            </a:r>
          </a:p>
        </p:txBody>
      </p:sp>
      <p:sp>
        <p:nvSpPr>
          <p:cNvPr id="4" name="角丸四角形 10">
            <a:extLst>
              <a:ext uri="{FF2B5EF4-FFF2-40B4-BE49-F238E27FC236}">
                <a16:creationId xmlns:a16="http://schemas.microsoft.com/office/drawing/2014/main" id="{78124867-25DB-DC37-BD04-523BF828825D}"/>
              </a:ext>
            </a:extLst>
          </p:cNvPr>
          <p:cNvSpPr/>
          <p:nvPr/>
        </p:nvSpPr>
        <p:spPr>
          <a:xfrm>
            <a:off x="65187" y="4012083"/>
            <a:ext cx="4683520" cy="348953"/>
          </a:xfrm>
          <a:prstGeom prst="roundRect">
            <a:avLst/>
          </a:prstGeom>
          <a:solidFill>
            <a:schemeClr val="bg1"/>
          </a:solidFill>
          <a:ln>
            <a:solidFill>
              <a:srgbClr val="118B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118BB2"/>
                </a:solidFill>
                <a:effectLst/>
                <a:uLnTx/>
                <a:uFillTx/>
                <a:latin typeface="+mn-ea"/>
                <a:cs typeface="+mn-cs"/>
              </a:rPr>
              <a:t>リカレント教育推進に向けた広報・周知</a:t>
            </a:r>
          </a:p>
        </p:txBody>
      </p:sp>
      <p:sp>
        <p:nvSpPr>
          <p:cNvPr id="5" name="テキスト ボックス 4">
            <a:extLst>
              <a:ext uri="{FF2B5EF4-FFF2-40B4-BE49-F238E27FC236}">
                <a16:creationId xmlns:a16="http://schemas.microsoft.com/office/drawing/2014/main" id="{3831E675-747C-5F7B-E426-8F746E80F111}"/>
              </a:ext>
            </a:extLst>
          </p:cNvPr>
          <p:cNvSpPr txBox="1"/>
          <p:nvPr/>
        </p:nvSpPr>
        <p:spPr>
          <a:xfrm>
            <a:off x="5529064" y="804198"/>
            <a:ext cx="3960440" cy="461665"/>
          </a:xfrm>
          <a:prstGeom prst="rect">
            <a:avLst/>
          </a:prstGeom>
          <a:noFill/>
        </p:spPr>
        <p:txBody>
          <a:bodyPr wrap="square" rtlCol="0">
            <a:spAutoFit/>
          </a:bodyPr>
          <a:lstStyle/>
          <a:p>
            <a:r>
              <a:rPr kumimoji="1" lang="en-US" altLang="ja-JP" sz="1200" dirty="0">
                <a:latin typeface="+mn-ea"/>
              </a:rPr>
              <a:t>※</a:t>
            </a:r>
            <a:r>
              <a:rPr kumimoji="1" lang="ja-JP" altLang="en-US" sz="1200" dirty="0">
                <a:latin typeface="+mn-ea"/>
              </a:rPr>
              <a:t>仕様書「４委託事業の内容」（３）広報・周知　</a:t>
            </a:r>
            <a:endParaRPr kumimoji="1" lang="en-US" altLang="ja-JP" sz="1200" dirty="0">
              <a:latin typeface="+mn-ea"/>
            </a:endParaRPr>
          </a:p>
          <a:p>
            <a:r>
              <a:rPr lang="ja-JP" altLang="en-US" sz="1200" dirty="0">
                <a:latin typeface="+mn-ea"/>
              </a:rPr>
              <a:t>　</a:t>
            </a:r>
            <a:r>
              <a:rPr kumimoji="1" lang="ja-JP" altLang="en-US" sz="1200" dirty="0">
                <a:latin typeface="+mn-ea"/>
              </a:rPr>
              <a:t>を参照</a:t>
            </a:r>
          </a:p>
        </p:txBody>
      </p:sp>
    </p:spTree>
    <p:extLst>
      <p:ext uri="{BB962C8B-B14F-4D97-AF65-F5344CB8AC3E}">
        <p14:creationId xmlns:p14="http://schemas.microsoft.com/office/powerpoint/2010/main" val="3431110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令和３年度</a:t>
            </a:r>
            <a:r>
              <a:rPr kumimoji="1" lang="ja-JP" altLang="en-US" sz="1100" b="0"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a:t>
            </a:r>
            <a:r>
              <a:rPr kumimoji="1" lang="en-US" altLang="ja-JP" sz="1100" b="0"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DX</a:t>
            </a:r>
            <a:r>
              <a:rPr kumimoji="1" lang="ja-JP" altLang="en-US" sz="1100" b="0"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Ⅰ</a:t>
            </a:r>
            <a:r>
              <a:rPr kumimoji="1" lang="ja-JP" altLang="en-US" sz="1100" b="0"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a:t>
            </a:r>
            <a:r>
              <a:rPr kumimoji="1" lang="en-US" altLang="ja-JP" sz="1100" b="0"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DX</a:t>
            </a:r>
            <a:r>
              <a:rPr kumimoji="1" lang="ja-JP" altLang="en-US" sz="1100" b="0"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リテラシー）</a:t>
            </a:r>
            <a:r>
              <a:rPr kumimoji="1" lang="en-US" altLang="ja-JP" sz="1100" b="0"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メイリオ" panose="020B0604030504040204" pitchFamily="50" charset="-128"/>
                <a:ea typeface="メイリオ" panose="020B0604030504040204" pitchFamily="50" charset="-128"/>
              </a:rPr>
              <a:pPr marL="0" marR="0" lvl="0" indent="0" algn="ctr" defTabSz="914400" rtl="0" eaLnBrk="1" fontAlgn="auto" latinLnBrk="0" hangingPunct="1">
                <a:lnSpc>
                  <a:spcPct val="100000"/>
                </a:lnSpc>
                <a:spcBef>
                  <a:spcPts val="0"/>
                </a:spcBef>
                <a:spcAft>
                  <a:spcPts val="0"/>
                </a:spcAft>
                <a:buClrTx/>
                <a:buSzTx/>
                <a:buFontTx/>
                <a:buNone/>
                <a:tabLst/>
                <a:defRPr/>
              </a:pPr>
              <a:t>7</a:t>
            </a:fld>
            <a:r>
              <a:rPr kumimoji="1" lang="en-US" altLang="ja-JP" sz="1100" b="0"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a:t>
            </a:r>
            <a:endParaRPr kumimoji="1" lang="ja-JP" altLang="en-US" sz="11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80806854-99CE-45A5-9E5D-E194CEC990BD}"/>
              </a:ext>
            </a:extLst>
          </p:cNvPr>
          <p:cNvSpPr txBox="1"/>
          <p:nvPr/>
        </p:nvSpPr>
        <p:spPr>
          <a:xfrm>
            <a:off x="128464" y="836712"/>
            <a:ext cx="9649072" cy="5632311"/>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本事業のプログラムについては社会人の学びのポータルサイト「マナパス」で特設ページを設けプログラム内容や成果等を発信することとしているが、特設ページにはどのようなコンテンツ（仕様書に記載されていることも含む）を加えて効果的な情報発信を行うか記載願います。</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73BD90C3-E849-3AD4-55E6-0D2E397D9D8C}"/>
              </a:ext>
            </a:extLst>
          </p:cNvPr>
          <p:cNvSpPr/>
          <p:nvPr/>
        </p:nvSpPr>
        <p:spPr>
          <a:xfrm>
            <a:off x="0" y="-1"/>
            <a:ext cx="9900000" cy="492147"/>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spc="-120" dirty="0">
                <a:solidFill>
                  <a:schemeClr val="bg1"/>
                </a:solidFill>
                <a:latin typeface="メイリオ" panose="020B0604030504040204" pitchFamily="50" charset="-128"/>
                <a:ea typeface="メイリオ" panose="020B0604030504040204" pitchFamily="50" charset="-128"/>
              </a:rPr>
              <a:t>令和４年度「成長分野における即戦力人材輩出に向けたリカレント教育推進事業（伴走支援・横展開事業）」</a:t>
            </a:r>
            <a:r>
              <a:rPr lang="ja-JP" altLang="en-US" sz="1200" spc="-120" dirty="0">
                <a:solidFill>
                  <a:schemeClr val="bg1"/>
                </a:solidFill>
                <a:latin typeface="+mn-ea"/>
              </a:rPr>
              <a:t>　技術提案書</a:t>
            </a:r>
            <a:r>
              <a:rPr lang="en-US" altLang="ja-JP" sz="1200" spc="-120" dirty="0">
                <a:solidFill>
                  <a:schemeClr val="bg1"/>
                </a:solidFill>
                <a:latin typeface="+mn-ea"/>
              </a:rPr>
              <a:t>_</a:t>
            </a:r>
            <a:r>
              <a:rPr lang="zh-TW" altLang="en-US" sz="1200" b="1" dirty="0">
                <a:solidFill>
                  <a:schemeClr val="bg1"/>
                </a:solidFill>
                <a:latin typeface="+mn-ea"/>
              </a:rPr>
              <a:t>様式</a:t>
            </a:r>
            <a:r>
              <a:rPr lang="ja-JP" altLang="en-US" sz="1200" b="1" dirty="0">
                <a:solidFill>
                  <a:schemeClr val="bg1"/>
                </a:solidFill>
                <a:latin typeface="+mn-ea"/>
              </a:rPr>
              <a:t>２　　　</a:t>
            </a:r>
            <a:r>
              <a:rPr lang="en-US" altLang="ja-JP" sz="1200" spc="-120" dirty="0">
                <a:solidFill>
                  <a:schemeClr val="bg1"/>
                </a:solidFill>
                <a:latin typeface="+mn-ea"/>
              </a:rPr>
              <a:t>(P</a:t>
            </a:r>
            <a:fld id="{7DF22854-5471-4D76-A61C-50AF16AABE74}" type="slidenum">
              <a:rPr lang="en-US" altLang="ja-JP" sz="1200" spc="-120" smtClean="0">
                <a:solidFill>
                  <a:schemeClr val="bg1"/>
                </a:solidFill>
                <a:latin typeface="+mn-ea"/>
              </a:rPr>
              <a:pPr/>
              <a:t>7</a:t>
            </a:fld>
            <a:r>
              <a:rPr lang="en-US" altLang="ja-JP" sz="1200" spc="-120" dirty="0">
                <a:solidFill>
                  <a:schemeClr val="bg1"/>
                </a:solidFill>
                <a:latin typeface="+mn-ea"/>
              </a:rPr>
              <a:t>)</a:t>
            </a:r>
            <a:r>
              <a:rPr lang="ja-JP" altLang="en-US" sz="1200" spc="-120" dirty="0">
                <a:solidFill>
                  <a:schemeClr val="bg1"/>
                </a:solidFill>
                <a:latin typeface="+mn-ea"/>
              </a:rPr>
              <a:t>　</a:t>
            </a:r>
            <a:endParaRPr lang="ja-JP" altLang="en-US" sz="12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913887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6456" y="692696"/>
            <a:ext cx="1756310"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n-ea"/>
              </a:rPr>
              <a:t>取組の年間計画</a:t>
            </a: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n-ea"/>
              </a:rPr>
              <a:t>令和２年度</a:t>
            </a:r>
            <a:r>
              <a:rPr lang="ja-JP" altLang="en-US" sz="1100" spc="-120" dirty="0">
                <a:solidFill>
                  <a:schemeClr val="bg1"/>
                </a:solidFill>
                <a:latin typeface="+mn-ea"/>
              </a:rPr>
              <a:t>「就職・転職支援のための大学リカレント教育推進事業</a:t>
            </a:r>
            <a:r>
              <a:rPr lang="ja-JP" altLang="en-US" sz="900" spc="-120" dirty="0">
                <a:solidFill>
                  <a:schemeClr val="bg1"/>
                </a:solidFill>
                <a:latin typeface="+mn-ea"/>
              </a:rPr>
              <a:t>（就職・転職支援のためのリカレント教育プログラムの開発・実施）</a:t>
            </a:r>
            <a:r>
              <a:rPr lang="ja-JP" altLang="en-US" sz="1100" spc="-120" dirty="0">
                <a:solidFill>
                  <a:schemeClr val="bg1"/>
                </a:solidFill>
                <a:latin typeface="+mn-ea"/>
              </a:rPr>
              <a:t>」企画提案書（</a:t>
            </a:r>
            <a:r>
              <a:rPr lang="en-US" altLang="ja-JP" sz="1100" spc="-120" dirty="0">
                <a:solidFill>
                  <a:schemeClr val="bg1"/>
                </a:solidFill>
                <a:latin typeface="+mn-ea"/>
              </a:rPr>
              <a:t>a</a:t>
            </a:r>
            <a:r>
              <a:rPr lang="ja-JP" altLang="en-US" sz="1100" spc="-120" dirty="0">
                <a:solidFill>
                  <a:schemeClr val="bg1"/>
                </a:solidFill>
                <a:latin typeface="+mn-ea"/>
              </a:rPr>
              <a:t>：求職支援）</a:t>
            </a:r>
            <a:r>
              <a:rPr lang="en-US" altLang="ja-JP" sz="1100" spc="-120" dirty="0">
                <a:solidFill>
                  <a:schemeClr val="bg1"/>
                </a:solidFill>
                <a:latin typeface="+mn-ea"/>
              </a:rPr>
              <a:t>(P</a:t>
            </a:r>
            <a:fld id="{7DF22854-5471-4D76-A61C-50AF16AABE74}" type="slidenum">
              <a:rPr lang="en-US" altLang="ja-JP" sz="1100" spc="-120" smtClean="0">
                <a:solidFill>
                  <a:schemeClr val="bg1"/>
                </a:solidFill>
                <a:latin typeface="+mn-ea"/>
              </a:rPr>
              <a:pPr algn="ctr"/>
              <a:t>8</a:t>
            </a:fld>
            <a:r>
              <a:rPr lang="en-US" altLang="ja-JP" sz="1100" spc="-120" dirty="0">
                <a:solidFill>
                  <a:schemeClr val="bg1"/>
                </a:solidFill>
                <a:latin typeface="+mn-ea"/>
              </a:rPr>
              <a:t>)</a:t>
            </a:r>
            <a:endParaRPr kumimoji="1" lang="ja-JP" altLang="en-US" sz="1100" dirty="0">
              <a:solidFill>
                <a:schemeClr val="bg1"/>
              </a:solidFill>
              <a:latin typeface="+mn-ea"/>
            </a:endParaRPr>
          </a:p>
        </p:txBody>
      </p:sp>
      <p:cxnSp>
        <p:nvCxnSpPr>
          <p:cNvPr id="5" name="直線矢印コネクタ 4">
            <a:extLst>
              <a:ext uri="{FF2B5EF4-FFF2-40B4-BE49-F238E27FC236}">
                <a16:creationId xmlns:a16="http://schemas.microsoft.com/office/drawing/2014/main" id="{4664C267-C5ED-489D-9785-D02EBB1A8916}"/>
              </a:ext>
            </a:extLst>
          </p:cNvPr>
          <p:cNvCxnSpPr/>
          <p:nvPr/>
        </p:nvCxnSpPr>
        <p:spPr>
          <a:xfrm>
            <a:off x="164468" y="1259018"/>
            <a:ext cx="9577064"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7" name="角丸四角形 10">
            <a:extLst>
              <a:ext uri="{FF2B5EF4-FFF2-40B4-BE49-F238E27FC236}">
                <a16:creationId xmlns:a16="http://schemas.microsoft.com/office/drawing/2014/main" id="{6898727B-A80D-43D9-9431-62A090B6BADB}"/>
              </a:ext>
            </a:extLst>
          </p:cNvPr>
          <p:cNvSpPr/>
          <p:nvPr/>
        </p:nvSpPr>
        <p:spPr>
          <a:xfrm>
            <a:off x="4232920" y="1052736"/>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latin typeface="+mn-ea"/>
              </a:rPr>
              <a:t>令和５年度</a:t>
            </a:r>
            <a:endParaRPr kumimoji="1" lang="ja-JP" altLang="en-US" sz="1200" dirty="0">
              <a:solidFill>
                <a:schemeClr val="tx1"/>
              </a:solidFill>
              <a:latin typeface="+mn-ea"/>
            </a:endParaRPr>
          </a:p>
        </p:txBody>
      </p:sp>
      <p:sp>
        <p:nvSpPr>
          <p:cNvPr id="8" name="テキスト ボックス 7">
            <a:extLst>
              <a:ext uri="{FF2B5EF4-FFF2-40B4-BE49-F238E27FC236}">
                <a16:creationId xmlns:a16="http://schemas.microsoft.com/office/drawing/2014/main" id="{ED9FE843-E6B2-4B75-870B-267A72FD94CE}"/>
              </a:ext>
            </a:extLst>
          </p:cNvPr>
          <p:cNvSpPr txBox="1"/>
          <p:nvPr/>
        </p:nvSpPr>
        <p:spPr>
          <a:xfrm>
            <a:off x="269480" y="1597693"/>
            <a:ext cx="9361040" cy="5078313"/>
          </a:xfrm>
          <a:prstGeom prst="rect">
            <a:avLst/>
          </a:prstGeom>
          <a:solidFill>
            <a:schemeClr val="bg1"/>
          </a:solidFill>
          <a:ln>
            <a:solidFill>
              <a:schemeClr val="tx2">
                <a:lumMod val="40000"/>
                <a:lumOff val="60000"/>
              </a:schemeClr>
            </a:solidFill>
            <a:prstDash val="dash"/>
          </a:ln>
        </p:spPr>
        <p:txBody>
          <a:bodyPr wrap="square" rtlCol="0">
            <a:spAutoFit/>
          </a:bodyPr>
          <a:lstStyle/>
          <a:p>
            <a:endParaRPr lang="ja-JP" altLang="en-US" sz="1200" dirty="0">
              <a:solidFill>
                <a:srgbClr val="FFC000"/>
              </a:solidFill>
              <a:latin typeface="+mn-ea"/>
            </a:endParaRPr>
          </a:p>
          <a:p>
            <a:r>
              <a:rPr lang="ja-JP" altLang="en-US" sz="1200" dirty="0">
                <a:latin typeface="+mn-ea"/>
              </a:rPr>
              <a:t>●伴走支援、調査・分析、広報・周知等の取組の年間計画を具体的に記載願います。</a:t>
            </a:r>
            <a:endParaRPr lang="en-US" altLang="ja-JP" sz="1200" dirty="0">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p:txBody>
      </p:sp>
      <p:sp>
        <p:nvSpPr>
          <p:cNvPr id="2" name="正方形/長方形 1">
            <a:extLst>
              <a:ext uri="{FF2B5EF4-FFF2-40B4-BE49-F238E27FC236}">
                <a16:creationId xmlns:a16="http://schemas.microsoft.com/office/drawing/2014/main" id="{766C3866-CD80-3AE7-328D-41B833CA26E8}"/>
              </a:ext>
            </a:extLst>
          </p:cNvPr>
          <p:cNvSpPr/>
          <p:nvPr/>
        </p:nvSpPr>
        <p:spPr>
          <a:xfrm>
            <a:off x="0" y="-1"/>
            <a:ext cx="9900000" cy="492147"/>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spc="-120" dirty="0">
                <a:solidFill>
                  <a:schemeClr val="bg1"/>
                </a:solidFill>
                <a:latin typeface="+mn-ea"/>
              </a:rPr>
              <a:t>令和４年度「成長分野における即戦力人材輩出に向けたリカレント教育推進事業（伴走支援・横展開事業）」　技術提案書</a:t>
            </a:r>
            <a:r>
              <a:rPr lang="en-US" altLang="ja-JP" sz="1200" spc="-120" dirty="0">
                <a:solidFill>
                  <a:schemeClr val="bg1"/>
                </a:solidFill>
                <a:latin typeface="+mn-ea"/>
              </a:rPr>
              <a:t>_</a:t>
            </a:r>
            <a:r>
              <a:rPr lang="zh-TW" altLang="en-US" sz="1200" b="1" dirty="0">
                <a:solidFill>
                  <a:schemeClr val="bg1"/>
                </a:solidFill>
                <a:latin typeface="+mn-ea"/>
              </a:rPr>
              <a:t>様式</a:t>
            </a:r>
            <a:r>
              <a:rPr lang="ja-JP" altLang="en-US" sz="1200" b="1" dirty="0">
                <a:solidFill>
                  <a:schemeClr val="bg1"/>
                </a:solidFill>
                <a:latin typeface="+mn-ea"/>
              </a:rPr>
              <a:t>２　　　</a:t>
            </a:r>
            <a:r>
              <a:rPr lang="en-US" altLang="ja-JP" sz="1200" spc="-120" dirty="0">
                <a:solidFill>
                  <a:schemeClr val="bg1"/>
                </a:solidFill>
                <a:latin typeface="+mn-ea"/>
              </a:rPr>
              <a:t>(P</a:t>
            </a:r>
            <a:fld id="{7DF22854-5471-4D76-A61C-50AF16AABE74}" type="slidenum">
              <a:rPr lang="en-US" altLang="ja-JP" sz="1200" spc="-120" smtClean="0">
                <a:solidFill>
                  <a:schemeClr val="bg1"/>
                </a:solidFill>
                <a:latin typeface="+mn-ea"/>
              </a:rPr>
              <a:pPr/>
              <a:t>8</a:t>
            </a:fld>
            <a:r>
              <a:rPr lang="en-US" altLang="ja-JP" sz="1200" spc="-120" dirty="0">
                <a:solidFill>
                  <a:schemeClr val="bg1"/>
                </a:solidFill>
                <a:latin typeface="+mn-ea"/>
              </a:rPr>
              <a:t>)</a:t>
            </a:r>
            <a:r>
              <a:rPr lang="ja-JP" altLang="en-US" sz="1200" spc="-120" dirty="0">
                <a:solidFill>
                  <a:schemeClr val="bg1"/>
                </a:solidFill>
                <a:latin typeface="+mn-ea"/>
              </a:rPr>
              <a:t>　</a:t>
            </a:r>
            <a:endParaRPr lang="ja-JP" altLang="en-US" sz="1200" b="1" dirty="0">
              <a:solidFill>
                <a:schemeClr val="bg1"/>
              </a:solidFill>
              <a:latin typeface="+mn-ea"/>
            </a:endParaRPr>
          </a:p>
        </p:txBody>
      </p:sp>
    </p:spTree>
    <p:extLst>
      <p:ext uri="{BB962C8B-B14F-4D97-AF65-F5344CB8AC3E}">
        <p14:creationId xmlns:p14="http://schemas.microsoft.com/office/powerpoint/2010/main" val="1047168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16496" y="1123095"/>
            <a:ext cx="9361040" cy="3046988"/>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ja-JP" altLang="en-US" sz="1200" dirty="0">
              <a:latin typeface="+mn-ea"/>
            </a:endParaRPr>
          </a:p>
          <a:p>
            <a:pPr marL="180975" indent="-180975"/>
            <a:r>
              <a:rPr lang="ja-JP" altLang="en-US" sz="1200" dirty="0">
                <a:latin typeface="+mn-ea"/>
              </a:rPr>
              <a:t>●組織が過去に類似の業務・役務等を実施した実績があれば記載。</a:t>
            </a:r>
            <a:endParaRPr lang="en-US" altLang="ja-JP" sz="1200" dirty="0">
              <a:latin typeface="+mn-ea"/>
            </a:endParaRPr>
          </a:p>
          <a:p>
            <a:pPr marL="180975" indent="-180975"/>
            <a:r>
              <a:rPr lang="ja-JP" altLang="en-US" sz="1200" dirty="0">
                <a:latin typeface="+mn-ea"/>
              </a:rPr>
              <a:t>　（これまでの大学等関係事業、デジタル・グリーン分野等における人材育成関係の実績があれば記載すること。）</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●組織の事業実施体制図により、役割分担等を記載すること。</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●組織として事業実施するための知見・人的ネットワーク・情報処理能力について記載すること。</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●組織の財務基盤、経理能力について記載すること。</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●社名等が判明しないように留意してください。</a:t>
            </a:r>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p:txBody>
      </p:sp>
      <p:sp>
        <p:nvSpPr>
          <p:cNvPr id="9" name="角丸四角形 8"/>
          <p:cNvSpPr/>
          <p:nvPr/>
        </p:nvSpPr>
        <p:spPr>
          <a:xfrm>
            <a:off x="19910" y="693836"/>
            <a:ext cx="3124462" cy="286892"/>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mn-ea"/>
              </a:rPr>
              <a:t>組織の経験・能力</a:t>
            </a: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n-ea"/>
              </a:rPr>
              <a:t>令和２年度</a:t>
            </a:r>
            <a:r>
              <a:rPr lang="ja-JP" altLang="en-US" sz="1100" spc="-120" dirty="0">
                <a:solidFill>
                  <a:schemeClr val="bg1"/>
                </a:solidFill>
                <a:latin typeface="+mn-ea"/>
              </a:rPr>
              <a:t>「就職・転職支援のための大学リカレント教育推進事業</a:t>
            </a:r>
            <a:r>
              <a:rPr lang="ja-JP" altLang="en-US" sz="900" spc="-120" dirty="0">
                <a:solidFill>
                  <a:schemeClr val="bg1"/>
                </a:solidFill>
                <a:latin typeface="+mn-ea"/>
              </a:rPr>
              <a:t>（就職・転職支援のためのリカレント教育プログラムの開発・実施）</a:t>
            </a:r>
            <a:r>
              <a:rPr lang="ja-JP" altLang="en-US" sz="1100" spc="-120" dirty="0">
                <a:solidFill>
                  <a:schemeClr val="bg1"/>
                </a:solidFill>
                <a:latin typeface="+mn-ea"/>
              </a:rPr>
              <a:t>」企画提案書（</a:t>
            </a:r>
            <a:r>
              <a:rPr lang="en-US" altLang="ja-JP" sz="1100" spc="-120" dirty="0">
                <a:solidFill>
                  <a:schemeClr val="bg1"/>
                </a:solidFill>
                <a:latin typeface="+mn-ea"/>
              </a:rPr>
              <a:t>a</a:t>
            </a:r>
            <a:r>
              <a:rPr lang="ja-JP" altLang="en-US" sz="1100" spc="-120" dirty="0">
                <a:solidFill>
                  <a:schemeClr val="bg1"/>
                </a:solidFill>
                <a:latin typeface="+mn-ea"/>
              </a:rPr>
              <a:t>：求職支援）</a:t>
            </a:r>
            <a:r>
              <a:rPr lang="en-US" altLang="ja-JP" sz="1100" spc="-120" dirty="0">
                <a:solidFill>
                  <a:schemeClr val="bg1"/>
                </a:solidFill>
                <a:latin typeface="+mn-ea"/>
              </a:rPr>
              <a:t>(P</a:t>
            </a:r>
            <a:fld id="{7DF22854-5471-4D76-A61C-50AF16AABE74}" type="slidenum">
              <a:rPr lang="en-US" altLang="ja-JP" sz="1100" spc="-120" smtClean="0">
                <a:solidFill>
                  <a:schemeClr val="bg1"/>
                </a:solidFill>
                <a:latin typeface="+mn-ea"/>
              </a:rPr>
              <a:pPr algn="ctr"/>
              <a:t>9</a:t>
            </a:fld>
            <a:r>
              <a:rPr lang="en-US" altLang="ja-JP" sz="1100" spc="-120" dirty="0">
                <a:solidFill>
                  <a:schemeClr val="bg1"/>
                </a:solidFill>
                <a:latin typeface="+mn-ea"/>
              </a:rPr>
              <a:t>)</a:t>
            </a:r>
            <a:endParaRPr kumimoji="1" lang="ja-JP" altLang="en-US" sz="1100" dirty="0">
              <a:solidFill>
                <a:schemeClr val="bg1"/>
              </a:solidFill>
              <a:latin typeface="+mn-ea"/>
            </a:endParaRPr>
          </a:p>
        </p:txBody>
      </p:sp>
      <p:sp>
        <p:nvSpPr>
          <p:cNvPr id="2" name="正方形/長方形 1">
            <a:extLst>
              <a:ext uri="{FF2B5EF4-FFF2-40B4-BE49-F238E27FC236}">
                <a16:creationId xmlns:a16="http://schemas.microsoft.com/office/drawing/2014/main" id="{0CEAA54A-8C71-2166-CA38-3BD5C4817ACB}"/>
              </a:ext>
            </a:extLst>
          </p:cNvPr>
          <p:cNvSpPr/>
          <p:nvPr/>
        </p:nvSpPr>
        <p:spPr>
          <a:xfrm>
            <a:off x="0" y="-1"/>
            <a:ext cx="9900000" cy="492147"/>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spc="-120" dirty="0">
                <a:solidFill>
                  <a:schemeClr val="bg1"/>
                </a:solidFill>
                <a:latin typeface="+mn-ea"/>
              </a:rPr>
              <a:t>令和４年度「成長分野における即戦力人材輩出に向けたリカレント教育推進事業（伴走支援・横展開事業）」　技術提案書</a:t>
            </a:r>
            <a:r>
              <a:rPr lang="en-US" altLang="ja-JP" sz="1200" spc="-120" dirty="0">
                <a:solidFill>
                  <a:schemeClr val="bg1"/>
                </a:solidFill>
                <a:latin typeface="+mn-ea"/>
              </a:rPr>
              <a:t>_</a:t>
            </a:r>
            <a:r>
              <a:rPr lang="zh-TW" altLang="en-US" sz="1200" b="1" dirty="0">
                <a:solidFill>
                  <a:schemeClr val="bg1"/>
                </a:solidFill>
                <a:latin typeface="+mn-ea"/>
              </a:rPr>
              <a:t>様式</a:t>
            </a:r>
            <a:r>
              <a:rPr lang="ja-JP" altLang="en-US" sz="1200" b="1" dirty="0">
                <a:solidFill>
                  <a:schemeClr val="bg1"/>
                </a:solidFill>
                <a:latin typeface="+mn-ea"/>
              </a:rPr>
              <a:t>２　　　</a:t>
            </a:r>
            <a:r>
              <a:rPr lang="en-US" altLang="ja-JP" sz="1200" spc="-120" dirty="0">
                <a:solidFill>
                  <a:schemeClr val="bg1"/>
                </a:solidFill>
                <a:latin typeface="+mn-ea"/>
              </a:rPr>
              <a:t>(P</a:t>
            </a:r>
            <a:fld id="{7DF22854-5471-4D76-A61C-50AF16AABE74}" type="slidenum">
              <a:rPr lang="en-US" altLang="ja-JP" sz="1200" spc="-120" smtClean="0">
                <a:solidFill>
                  <a:schemeClr val="bg1"/>
                </a:solidFill>
                <a:latin typeface="+mn-ea"/>
              </a:rPr>
              <a:pPr/>
              <a:t>9</a:t>
            </a:fld>
            <a:r>
              <a:rPr lang="en-US" altLang="ja-JP" sz="1200" spc="-120" dirty="0">
                <a:solidFill>
                  <a:schemeClr val="bg1"/>
                </a:solidFill>
                <a:latin typeface="+mn-ea"/>
              </a:rPr>
              <a:t>)</a:t>
            </a:r>
            <a:r>
              <a:rPr lang="ja-JP" altLang="en-US" sz="1200" spc="-120" dirty="0">
                <a:solidFill>
                  <a:schemeClr val="bg1"/>
                </a:solidFill>
                <a:latin typeface="+mn-ea"/>
              </a:rPr>
              <a:t>　</a:t>
            </a:r>
            <a:endParaRPr lang="ja-JP" altLang="en-US" sz="1200" b="1" dirty="0">
              <a:solidFill>
                <a:schemeClr val="bg1"/>
              </a:solidFill>
              <a:latin typeface="+mn-ea"/>
            </a:endParaRPr>
          </a:p>
        </p:txBody>
      </p:sp>
    </p:spTree>
    <p:extLst>
      <p:ext uri="{BB962C8B-B14F-4D97-AF65-F5344CB8AC3E}">
        <p14:creationId xmlns:p14="http://schemas.microsoft.com/office/powerpoint/2010/main" val="1364808674"/>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12522</TotalTime>
  <Words>2001</Words>
  <Application>Microsoft Office PowerPoint</Application>
  <PresentationFormat>A4 210 x 297 mm</PresentationFormat>
  <Paragraphs>239</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メイリオ</vt:lpstr>
      <vt:lpstr>游ゴシック</vt:lpstr>
      <vt:lpstr>游ゴシック Bold</vt:lpstr>
      <vt:lpstr>Arial</vt:lpstr>
      <vt:lpstr>Segoe UI</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前原まき子</cp:lastModifiedBy>
  <cp:revision>287</cp:revision>
  <cp:lastPrinted>2023-02-13T07:24:09Z</cp:lastPrinted>
  <dcterms:created xsi:type="dcterms:W3CDTF">2015-11-11T08:20:08Z</dcterms:created>
  <dcterms:modified xsi:type="dcterms:W3CDTF">2023-03-07T00:36:14Z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2022-01-19T07:56:08Z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61db9007-0fc3-4b8f-b3ea-0d73c341796b</vt:lpwstr>
  </property>
  <property fmtid="{D5CDD505-2E9C-101B-9397-08002B2CF9AE}" pid="8" name="MSIP_Label_d899a617-f30e-4fb8-b81c-fb6d0b94ac5b_ContentBits">
    <vt:lpwstr>0</vt:lpwstr>
  </property>
</Properties>
</file>