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7ECC30-A6C1-FF27-A7EA-2519F6676E8D}"/>
              </a:ext>
            </a:extLst>
          </p:cNvPr>
          <p:cNvSpPr/>
          <p:nvPr/>
        </p:nvSpPr>
        <p:spPr>
          <a:xfrm>
            <a:off x="76200" y="76200"/>
            <a:ext cx="9753600" cy="67056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691D4E-8A7E-71CF-1AFA-4D2254EBE762}"/>
              </a:ext>
            </a:extLst>
          </p:cNvPr>
          <p:cNvSpPr txBox="1"/>
          <p:nvPr/>
        </p:nvSpPr>
        <p:spPr>
          <a:xfrm>
            <a:off x="76200" y="152400"/>
            <a:ext cx="61722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【</a:t>
            </a:r>
            <a:r>
              <a:rPr kumimoji="1" lang="ja-JP" altLang="en-US" dirty="0">
                <a:solidFill>
                  <a:schemeClr val="bg1"/>
                </a:solidFill>
              </a:rPr>
              <a:t>テーマ〇：</a:t>
            </a:r>
            <a:r>
              <a:rPr kumimoji="1" lang="en-US" altLang="ja-JP" dirty="0">
                <a:solidFill>
                  <a:schemeClr val="bg1"/>
                </a:solidFill>
              </a:rPr>
              <a:t>】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AFC9FE1-3188-5E1A-7BE3-0731A9CC6AAB}"/>
              </a:ext>
            </a:extLst>
          </p:cNvPr>
          <p:cNvSpPr txBox="1"/>
          <p:nvPr/>
        </p:nvSpPr>
        <p:spPr>
          <a:xfrm>
            <a:off x="102704" y="609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【</a:t>
            </a:r>
            <a:r>
              <a:rPr kumimoji="1" lang="ja-JP" altLang="en-US" sz="2400" dirty="0"/>
              <a:t>団体名</a:t>
            </a:r>
            <a:r>
              <a:rPr kumimoji="1" lang="en-US" altLang="ja-JP" sz="2400" dirty="0"/>
              <a:t>】</a:t>
            </a:r>
            <a:endParaRPr kumimoji="1" lang="ja-JP" altLang="en-US" sz="2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9CC5FF-64CA-F17A-3C16-0A512426D3C7}"/>
              </a:ext>
            </a:extLst>
          </p:cNvPr>
          <p:cNvSpPr txBox="1"/>
          <p:nvPr/>
        </p:nvSpPr>
        <p:spPr>
          <a:xfrm>
            <a:off x="228600" y="1048074"/>
            <a:ext cx="47244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7D6A050-8901-B6DB-ADC9-656B3A68C5F9}"/>
              </a:ext>
            </a:extLst>
          </p:cNvPr>
          <p:cNvSpPr txBox="1"/>
          <p:nvPr/>
        </p:nvSpPr>
        <p:spPr>
          <a:xfrm>
            <a:off x="76200" y="2464328"/>
            <a:ext cx="4876800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モデル開発概要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74EF356-B03C-8864-6084-92D8AB60294C}"/>
              </a:ext>
            </a:extLst>
          </p:cNvPr>
          <p:cNvSpPr txBox="1"/>
          <p:nvPr/>
        </p:nvSpPr>
        <p:spPr>
          <a:xfrm>
            <a:off x="4953000" y="674949"/>
            <a:ext cx="4876800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高度化に資する取組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36CE80-3E7C-4F5D-8EA2-5B80E90785D9}"/>
              </a:ext>
            </a:extLst>
          </p:cNvPr>
          <p:cNvSpPr txBox="1"/>
          <p:nvPr/>
        </p:nvSpPr>
        <p:spPr>
          <a:xfrm>
            <a:off x="4953000" y="4669695"/>
            <a:ext cx="4876800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モデルを活用する上でのポイントや期待される効果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6B65ECF-35AB-C7F1-1697-A9E44124F113}"/>
              </a:ext>
            </a:extLst>
          </p:cNvPr>
          <p:cNvSpPr txBox="1"/>
          <p:nvPr/>
        </p:nvSpPr>
        <p:spPr>
          <a:xfrm>
            <a:off x="5029200" y="1033702"/>
            <a:ext cx="4724400" cy="35394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1148E7-CED0-524E-D864-369F8B0CC13F}"/>
              </a:ext>
            </a:extLst>
          </p:cNvPr>
          <p:cNvSpPr txBox="1"/>
          <p:nvPr/>
        </p:nvSpPr>
        <p:spPr>
          <a:xfrm>
            <a:off x="114300" y="2803416"/>
            <a:ext cx="4816929" cy="28931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t">
            <a:spAutoFit/>
          </a:bodyPr>
          <a:lstStyle/>
          <a:p>
            <a:r>
              <a:rPr kumimoji="1" lang="ja-JP" altLang="en-US" sz="1400" b="1" u="sng" dirty="0"/>
              <a:t>現場における課題</a:t>
            </a:r>
            <a:endParaRPr kumimoji="1" lang="en-US" altLang="ja-JP" sz="1400" b="1" u="sng" dirty="0"/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u"/>
            </a:pPr>
            <a:endParaRPr kumimoji="1" lang="en-US" altLang="ja-JP" sz="1400" dirty="0"/>
          </a:p>
          <a:p>
            <a:r>
              <a:rPr kumimoji="1" lang="ja-JP" altLang="en-US" sz="1400" b="1" u="sng" dirty="0"/>
              <a:t>研究テーマ</a:t>
            </a:r>
            <a:endParaRPr kumimoji="1" lang="en-US" altLang="ja-JP" sz="1400" b="1" u="sng" dirty="0"/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u"/>
            </a:pP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b="1" u="sng" dirty="0"/>
              <a:t>モデルの概要</a:t>
            </a:r>
            <a:endParaRPr kumimoji="1" lang="en-US" altLang="ja-JP" sz="1400" b="1" u="sng" dirty="0"/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u"/>
            </a:pP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b="1" u="sng" dirty="0"/>
              <a:t>活用する技術・ツール等</a:t>
            </a:r>
            <a:endParaRPr kumimoji="1" lang="en-US" altLang="ja-JP" sz="1400" b="1" u="sng" dirty="0"/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0446815-87F0-D226-B0E0-B0C0CBB042E6}"/>
              </a:ext>
            </a:extLst>
          </p:cNvPr>
          <p:cNvSpPr txBox="1"/>
          <p:nvPr/>
        </p:nvSpPr>
        <p:spPr>
          <a:xfrm>
            <a:off x="4953000" y="4979186"/>
            <a:ext cx="48768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wrap="square" rtlCol="0" anchor="t">
            <a:spAutoFit/>
          </a:bodyPr>
          <a:lstStyle/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u"/>
            </a:pPr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900" dirty="0"/>
          </a:p>
          <a:p>
            <a:endParaRPr kumimoji="1" lang="en-US" altLang="ja-JP" sz="900" dirty="0"/>
          </a:p>
          <a:p>
            <a:endParaRPr kumimoji="1" lang="en-US" altLang="ja-JP" sz="800" dirty="0"/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641B6F70-A73C-6DB7-667A-9DC0F5013DD1}"/>
              </a:ext>
            </a:extLst>
          </p:cNvPr>
          <p:cNvSpPr/>
          <p:nvPr/>
        </p:nvSpPr>
        <p:spPr>
          <a:xfrm>
            <a:off x="-1981200" y="2057400"/>
            <a:ext cx="1866900" cy="914400"/>
          </a:xfrm>
          <a:prstGeom prst="wedgeRoundRectCallout">
            <a:avLst>
              <a:gd name="adj1" fmla="val 64286"/>
              <a:gd name="adj2" fmla="val 57646"/>
              <a:gd name="adj3" fmla="val 16667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調査研究の前提となる課題意識を記載してください。</a:t>
            </a:r>
            <a:endParaRPr kumimoji="1" lang="ja-JP" altLang="en-US" dirty="0"/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3EDB989-E583-472D-9FF1-6ED62BEAF516}"/>
              </a:ext>
            </a:extLst>
          </p:cNvPr>
          <p:cNvSpPr/>
          <p:nvPr/>
        </p:nvSpPr>
        <p:spPr>
          <a:xfrm>
            <a:off x="10210800" y="2091179"/>
            <a:ext cx="1866900" cy="1714500"/>
          </a:xfrm>
          <a:prstGeom prst="wedgeRoundRectCallout">
            <a:avLst>
              <a:gd name="adj1" fmla="val -72585"/>
              <a:gd name="adj2" fmla="val -115263"/>
              <a:gd name="adj3" fmla="val 16667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モデルの取組について、実際の様子が分かりやすくなるよう、図や画像等適宜使用してください。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38F33D91-B4C9-775F-E2FF-97512BAB82CD}"/>
              </a:ext>
            </a:extLst>
          </p:cNvPr>
          <p:cNvSpPr/>
          <p:nvPr/>
        </p:nvSpPr>
        <p:spPr>
          <a:xfrm>
            <a:off x="-2379949" y="609600"/>
            <a:ext cx="2122714" cy="1297632"/>
          </a:xfrm>
          <a:prstGeom prst="wedgeRoundRectCallout">
            <a:avLst>
              <a:gd name="adj1" fmla="val 70947"/>
              <a:gd name="adj2" fmla="val 16238"/>
              <a:gd name="adj3" fmla="val 16667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</a:rPr>
              <a:t>調査研究に関する基礎情報を記載してください。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・研究協力校、協力委員会、協力企業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・対象人数　等</a:t>
            </a:r>
            <a:endParaRPr kumimoji="1" lang="en-US" altLang="ja-JP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2023-02-16T08:49:20Z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2023-02-14T12:35:01Z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d1bc8d39-d697-4787-a0d5-d5cc963e1b4c</vt:lpwstr>
  </property>
  <property fmtid="{D5CDD505-2E9C-101B-9397-08002B2CF9AE}" pid="8" name="MSIP_Label_d899a617-f30e-4fb8-b81c-fb6d0b94ac5b_ContentBits">
    <vt:lpwstr>0</vt:lpwstr>
  </property>
</Properties>
</file>