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7" saveSubsetFonts="1">
  <p:sldMasterIdLst>
    <p:sldMasterId id="2147483660" r:id="rId1"/>
  </p:sldMasterIdLst>
  <p:notesMasterIdLst>
    <p:notesMasterId r:id="rId4"/>
  </p:notesMasterIdLst>
  <p:sldIdLst>
    <p:sldId id="259" r:id="rId2"/>
    <p:sldId id="258"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文部科学省"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6659" autoAdjust="0"/>
  </p:normalViewPr>
  <p:slideViewPr>
    <p:cSldViewPr>
      <p:cViewPr varScale="1">
        <p:scale>
          <a:sx n="108" d="100"/>
          <a:sy n="108" d="100"/>
        </p:scale>
        <p:origin x="2148"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2" tIns="46106" rIns="92212" bIns="461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2" tIns="46106" rIns="92212" bIns="46106" rtlCol="0"/>
          <a:lstStyle>
            <a:lvl1pPr algn="r">
              <a:defRPr sz="1300"/>
            </a:lvl1pPr>
          </a:lstStyle>
          <a:p>
            <a:fld id="{33C85B84-83B8-4C86-9747-C975377793E6}"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212" tIns="46106" rIns="92212" bIns="46106" rtlCol="0" anchor="ctr"/>
          <a:lstStyle/>
          <a:p>
            <a:endParaRPr lang="ja-JP" altLang="en-US"/>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2" tIns="46106" rIns="92212"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12" tIns="46106" rIns="92212" bIns="461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2" tIns="46106" rIns="92212" bIns="46106" rtlCol="0" anchor="b"/>
          <a:lstStyle>
            <a:lvl1pPr algn="r">
              <a:defRPr sz="1300"/>
            </a:lvl1pPr>
          </a:lstStyle>
          <a:p>
            <a:fld id="{A647B5E2-3DDA-4D56-AE07-385310F22AAA}" type="slidenum">
              <a:rPr kumimoji="1" lang="ja-JP" altLang="en-US" smtClean="0"/>
              <a:t>‹#›</a:t>
            </a:fld>
            <a:endParaRPr kumimoji="1" lang="ja-JP" altLang="en-US"/>
          </a:p>
        </p:txBody>
      </p:sp>
    </p:spTree>
    <p:extLst>
      <p:ext uri="{BB962C8B-B14F-4D97-AF65-F5344CB8AC3E}">
        <p14:creationId xmlns:p14="http://schemas.microsoft.com/office/powerpoint/2010/main" val="39859813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E57074-37DF-46F6-9693-C9AE19D5F861}" type="slidenum">
              <a:rPr lang="ja-JP" altLang="en-US">
                <a:solidFill>
                  <a:prstClr val="black"/>
                </a:solidFill>
                <a:latin typeface="Arial" charset="0"/>
              </a:rPr>
              <a:pPr eaLnBrk="1" hangingPunct="1">
                <a:spcBef>
                  <a:spcPct val="0"/>
                </a:spcBef>
              </a:pPr>
              <a:t>37</a:t>
            </a:fld>
            <a:endParaRPr lang="ja-JP" altLang="en-US">
              <a:solidFill>
                <a:prstClr val="black"/>
              </a:solidFill>
              <a:latin typeface="Arial" charset="0"/>
            </a:endParaRPr>
          </a:p>
        </p:txBody>
      </p:sp>
    </p:spTree>
    <p:extLst>
      <p:ext uri="{BB962C8B-B14F-4D97-AF65-F5344CB8AC3E}">
        <p14:creationId xmlns:p14="http://schemas.microsoft.com/office/powerpoint/2010/main" val="243586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E57074-37DF-46F6-9693-C9AE19D5F861}" type="slidenum">
              <a:rPr lang="ja-JP" altLang="en-US">
                <a:solidFill>
                  <a:prstClr val="black"/>
                </a:solidFill>
                <a:latin typeface="Arial" charset="0"/>
              </a:rPr>
              <a:pPr eaLnBrk="1" hangingPunct="1">
                <a:spcBef>
                  <a:spcPct val="0"/>
                </a:spcBef>
              </a:pPr>
              <a:t>38</a:t>
            </a:fld>
            <a:endParaRPr lang="ja-JP" altLang="en-US">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6012BD83-1ED6-4834-A167-D759526E323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511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84123B-E598-4BBC-9344-280836189DA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94047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5A747C-4A01-459B-900B-01579DE12DA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0061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CD2D5E1C-4EA6-40B2-AF41-0632CD433F6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821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A6FFD3-A20A-4F1C-923E-CEB8E514CAA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88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4C95F0-2C23-4F37-AE52-0709FA9E2BF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1177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02222AE-B5CC-4D81-BD8C-CED7FD39A99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2936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AF03871-615A-4887-9EA1-92A23FCE1E9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0758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C884F8-1916-40F7-AF54-D9655A99A3D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757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41F738-9A97-445E-AA4D-F34F9BC1F34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5572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980C9F-C3EC-4421-B7C1-6D218BD137F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9811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2"/>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4B09C84B-CBCB-4CDD-BA1B-A35EC744903C}"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2227922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eaLnBrk="1" fontAlgn="base" hangingPunct="1">
              <a:spcBef>
                <a:spcPct val="0"/>
              </a:spcBef>
              <a:spcAft>
                <a:spcPct val="0"/>
              </a:spcAft>
              <a:buFontTx/>
              <a:buNone/>
              <a:defRPr/>
            </a:pP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「○○」の概要</a:t>
            </a:r>
            <a:endParaRPr lang="ja-JP" altLang="en-US" sz="10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背景・目的・実施内容、育成する人材像、技術開発の出口、目指している将来像など、本提案では何を目指して何を実施するのか、ポイントを絞ってその概要を分かりやすく示して下さい。</a:t>
            </a:r>
          </a:p>
        </p:txBody>
      </p:sp>
      <p:sp>
        <p:nvSpPr>
          <p:cNvPr id="4123" name="正方形/長方形 24"/>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fontAlgn="base">
              <a:spcBef>
                <a:spcPct val="0"/>
              </a:spcBef>
              <a:spcAft>
                <a:spcPct val="0"/>
              </a:spcAft>
              <a:buNone/>
            </a:pPr>
            <a:r>
              <a:rPr lang="ja-JP" altLang="ja-JP" sz="1100" dirty="0">
                <a:solidFill>
                  <a:schemeClr val="bg1"/>
                </a:solidFill>
                <a:latin typeface="ＭＳ ゴシック" panose="020B0609070205080204" pitchFamily="49" charset="-128"/>
                <a:ea typeface="ＭＳ ゴシック" panose="020B0609070205080204" pitchFamily="49" charset="-128"/>
              </a:rPr>
              <a:t>注１）ページ数</a:t>
            </a:r>
            <a:r>
              <a:rPr lang="ja-JP" altLang="en-US" sz="1100" dirty="0">
                <a:solidFill>
                  <a:schemeClr val="bg1"/>
                </a:solidFill>
                <a:latin typeface="ＭＳ ゴシック" panose="020B0609070205080204" pitchFamily="49" charset="-128"/>
                <a:ea typeface="ＭＳ ゴシック" panose="020B0609070205080204" pitchFamily="49" charset="-128"/>
              </a:rPr>
              <a:t>は１枚限りです。</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注２）細かいレイアウト・デザインは自由ですが、「本提案のポイント」「成果展開の方針」等の項目は極力、変更しないでください。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注３）本資料は提案書の概要を分かりやすく簡潔に説明するための資料です。イメージや図表等を積極的に活用して下さい。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注４）審査を経て採択された場合、本資料または本資料を一部修正した資料を公開する可能性があります。</a:t>
            </a:r>
            <a:endParaRPr lang="ja-JP" altLang="ja-JP" sz="1100" dirty="0">
              <a:solidFill>
                <a:schemeClr val="bg1"/>
              </a:solidFill>
              <a:latin typeface="ＭＳ ゴシック" panose="020B0609070205080204" pitchFamily="49" charset="-128"/>
              <a:ea typeface="ＭＳ ゴシック" panose="020B0609070205080204" pitchFamily="49" charset="-128"/>
            </a:endParaRP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r>
              <a:rPr kumimoji="1" lang="ja-JP" altLang="en-US" sz="1050" dirty="0"/>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EC55F598-91E6-4FE0-949C-55907E9827B6}"/>
              </a:ext>
            </a:extLst>
          </p:cNvPr>
          <p:cNvSpPr txBox="1"/>
          <p:nvPr/>
        </p:nvSpPr>
        <p:spPr>
          <a:xfrm>
            <a:off x="145941" y="461864"/>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r>
              <a:rPr lang="en-US" altLang="ja-JP" sz="900" dirty="0"/>
              <a:t>※</a:t>
            </a:r>
            <a:r>
              <a:rPr lang="ja-JP" altLang="en-US" sz="900" dirty="0"/>
              <a:t>　提案課題名を記入して下さい。</a:t>
            </a:r>
          </a:p>
        </p:txBody>
      </p:sp>
      <p:graphicFrame>
        <p:nvGraphicFramePr>
          <p:cNvPr id="5" name="表 4"/>
          <p:cNvGraphicFramePr>
            <a:graphicFrameLocks noGrp="1"/>
          </p:cNvGraphicFramePr>
          <p:nvPr>
            <p:extLst>
              <p:ext uri="{D42A27DB-BD31-4B8C-83A1-F6EECF244321}">
                <p14:modId xmlns:p14="http://schemas.microsoft.com/office/powerpoint/2010/main" val="2699409362"/>
              </p:ext>
            </p:extLst>
          </p:nvPr>
        </p:nvGraphicFramePr>
        <p:xfrm>
          <a:off x="145941" y="692696"/>
          <a:ext cx="9626400" cy="134909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338400">
                  <a:extLst>
                    <a:ext uri="{9D8B030D-6E8A-4147-A177-3AD203B41FA5}">
                      <a16:colId xmlns:a16="http://schemas.microsoft.com/office/drawing/2014/main" val="3590854068"/>
                    </a:ext>
                  </a:extLst>
                </a:gridCol>
                <a:gridCol w="900000">
                  <a:extLst>
                    <a:ext uri="{9D8B030D-6E8A-4147-A177-3AD203B41FA5}">
                      <a16:colId xmlns:a16="http://schemas.microsoft.com/office/drawing/2014/main" val="1354479751"/>
                    </a:ext>
                  </a:extLst>
                </a:gridCol>
                <a:gridCol w="360000">
                  <a:extLst>
                    <a:ext uri="{9D8B030D-6E8A-4147-A177-3AD203B41FA5}">
                      <a16:colId xmlns:a16="http://schemas.microsoft.com/office/drawing/2014/main" val="488088429"/>
                    </a:ext>
                  </a:extLst>
                </a:gridCol>
                <a:gridCol w="849600">
                  <a:extLst>
                    <a:ext uri="{9D8B030D-6E8A-4147-A177-3AD203B41FA5}">
                      <a16:colId xmlns:a16="http://schemas.microsoft.com/office/drawing/2014/main" val="534491800"/>
                    </a:ext>
                  </a:extLst>
                </a:gridCol>
                <a:gridCol w="849600">
                  <a:extLst>
                    <a:ext uri="{9D8B030D-6E8A-4147-A177-3AD203B41FA5}">
                      <a16:colId xmlns:a16="http://schemas.microsoft.com/office/drawing/2014/main" val="1726586475"/>
                    </a:ext>
                  </a:extLst>
                </a:gridCol>
                <a:gridCol w="849600">
                  <a:extLst>
                    <a:ext uri="{9D8B030D-6E8A-4147-A177-3AD203B41FA5}">
                      <a16:colId xmlns:a16="http://schemas.microsoft.com/office/drawing/2014/main" val="3671134844"/>
                    </a:ext>
                  </a:extLst>
                </a:gridCol>
                <a:gridCol w="849600">
                  <a:extLst>
                    <a:ext uri="{9D8B030D-6E8A-4147-A177-3AD203B41FA5}">
                      <a16:colId xmlns:a16="http://schemas.microsoft.com/office/drawing/2014/main" val="3722742808"/>
                    </a:ext>
                  </a:extLst>
                </a:gridCol>
                <a:gridCol w="849600">
                  <a:extLst>
                    <a:ext uri="{9D8B030D-6E8A-4147-A177-3AD203B41FA5}">
                      <a16:colId xmlns:a16="http://schemas.microsoft.com/office/drawing/2014/main" val="3316652507"/>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宇宙航空人材育成プログラム</a:t>
                      </a: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1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５</a:t>
                      </a: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年度～○年度</a:t>
                      </a:r>
                      <a:endParaRPr kumimoji="1" lang="en-US" altLang="ja-JP"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実施予定規模</a:t>
                      </a:r>
                      <a:endPar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百万円（上限</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４年目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５年目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p>
                      <a:pPr algn="ctr">
                        <a:lnSpc>
                          <a:spcPts val="1100"/>
                        </a:lnSpc>
                      </a:pP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r>
                        <a:rPr kumimoji="1" lang="en-US" altLang="ja-JP" sz="6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endParaRPr kumimoji="1" lang="ja-JP" altLang="en-US" sz="6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18" name="テキスト ボックス 17">
            <a:extLst>
              <a:ext uri="{FF2B5EF4-FFF2-40B4-BE49-F238E27FC236}">
                <a16:creationId xmlns:a16="http://schemas.microsoft.com/office/drawing/2014/main" id="{CD460366-F8A3-43FB-B51A-AA4F1E166017}"/>
              </a:ext>
            </a:extLst>
          </p:cNvPr>
          <p:cNvSpPr txBox="1"/>
          <p:nvPr/>
        </p:nvSpPr>
        <p:spPr>
          <a:xfrm>
            <a:off x="6849498" y="1428745"/>
            <a:ext cx="2725791" cy="200055"/>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実施予定規模は小数点を切り捨て整数で記入してください。</a:t>
            </a:r>
          </a:p>
        </p:txBody>
      </p:sp>
      <p:sp>
        <p:nvSpPr>
          <p:cNvPr id="3" name="テキスト ボックス 2">
            <a:extLst>
              <a:ext uri="{FF2B5EF4-FFF2-40B4-BE49-F238E27FC236}">
                <a16:creationId xmlns:a16="http://schemas.microsoft.com/office/drawing/2014/main" id="{76FF0A88-64DD-DF6E-3484-0ABDBF2D0508}"/>
              </a:ext>
            </a:extLst>
          </p:cNvPr>
          <p:cNvSpPr txBox="1"/>
          <p:nvPr/>
        </p:nvSpPr>
        <p:spPr>
          <a:xfrm>
            <a:off x="4445131" y="792319"/>
            <a:ext cx="4759892" cy="307777"/>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prstClr val="black"/>
                </a:solidFill>
                <a:latin typeface="ＭＳ ゴシック" panose="020B0609070205080204" pitchFamily="49" charset="-128"/>
                <a:ea typeface="ＭＳ ゴシック" panose="020B0609070205080204" pitchFamily="49" charset="-128"/>
              </a:defRPr>
            </a:lvl1pPr>
          </a:lstStyle>
          <a:p>
            <a:r>
              <a:rPr lang="en-US" altLang="ja-JP" dirty="0">
                <a:solidFill>
                  <a:schemeClr val="bg1"/>
                </a:solidFill>
              </a:rPr>
              <a:t>※</a:t>
            </a:r>
            <a:r>
              <a:rPr lang="ja-JP" altLang="en-US" dirty="0">
                <a:solidFill>
                  <a:schemeClr val="bg1"/>
                </a:solidFill>
              </a:rPr>
              <a:t>　「宇宙航空人材育成プログラム</a:t>
            </a:r>
            <a:r>
              <a:rPr lang="en-US" altLang="ja-JP" dirty="0">
                <a:solidFill>
                  <a:schemeClr val="bg1"/>
                </a:solidFill>
              </a:rPr>
              <a:t>【</a:t>
            </a:r>
            <a:r>
              <a:rPr lang="ja-JP" altLang="en-US" dirty="0">
                <a:solidFill>
                  <a:schemeClr val="bg1"/>
                </a:solidFill>
              </a:rPr>
              <a:t>専門人材育成</a:t>
            </a:r>
            <a:r>
              <a:rPr lang="en-US" altLang="ja-JP" dirty="0">
                <a:solidFill>
                  <a:schemeClr val="bg1"/>
                </a:solidFill>
              </a:rPr>
              <a:t>】</a:t>
            </a:r>
            <a:r>
              <a:rPr lang="ja-JP" altLang="en-US" dirty="0">
                <a:solidFill>
                  <a:schemeClr val="bg1"/>
                </a:solidFill>
              </a:rPr>
              <a:t>」、「宇宙航空人材育成プログラム</a:t>
            </a:r>
            <a:r>
              <a:rPr lang="en-US" altLang="ja-JP" dirty="0">
                <a:solidFill>
                  <a:schemeClr val="bg1"/>
                </a:solidFill>
              </a:rPr>
              <a:t>【</a:t>
            </a:r>
            <a:r>
              <a:rPr lang="ja-JP" altLang="en-US" dirty="0">
                <a:solidFill>
                  <a:schemeClr val="bg1"/>
                </a:solidFill>
              </a:rPr>
              <a:t>アーキテクト育成</a:t>
            </a:r>
            <a:r>
              <a:rPr lang="en-US" altLang="ja-JP" dirty="0">
                <a:solidFill>
                  <a:schemeClr val="bg1"/>
                </a:solidFill>
              </a:rPr>
              <a:t>】</a:t>
            </a:r>
            <a:r>
              <a:rPr lang="ja-JP" altLang="en-US" dirty="0">
                <a:solidFill>
                  <a:schemeClr val="bg1"/>
                </a:solidFill>
              </a:rPr>
              <a:t>」用の様式です。いずれかを選んで記入して下さい。</a:t>
            </a:r>
          </a:p>
        </p:txBody>
      </p:sp>
      <p:sp>
        <p:nvSpPr>
          <p:cNvPr id="2" name="テキスト ボックス 1">
            <a:extLst>
              <a:ext uri="{FF2B5EF4-FFF2-40B4-BE49-F238E27FC236}">
                <a16:creationId xmlns:a16="http://schemas.microsoft.com/office/drawing/2014/main" id="{CCDD4F73-31B3-471C-A769-7E24B559EAA4}"/>
              </a:ext>
            </a:extLst>
          </p:cNvPr>
          <p:cNvSpPr txBox="1"/>
          <p:nvPr/>
        </p:nvSpPr>
        <p:spPr>
          <a:xfrm>
            <a:off x="6872991" y="2006405"/>
            <a:ext cx="2725791" cy="307777"/>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通常の金額の範囲内のみで申請する場合、上限額の記載は不要ですので削除してください。</a:t>
            </a:r>
          </a:p>
        </p:txBody>
      </p:sp>
      <p:sp>
        <p:nvSpPr>
          <p:cNvPr id="6" name="テキスト ボックス 5">
            <a:extLst>
              <a:ext uri="{FF2B5EF4-FFF2-40B4-BE49-F238E27FC236}">
                <a16:creationId xmlns:a16="http://schemas.microsoft.com/office/drawing/2014/main" id="{3E11B87D-4C5E-02A4-5350-F15440D36FE4}"/>
              </a:ext>
            </a:extLst>
          </p:cNvPr>
          <p:cNvSpPr txBox="1"/>
          <p:nvPr/>
        </p:nvSpPr>
        <p:spPr>
          <a:xfrm>
            <a:off x="3008784" y="63561"/>
            <a:ext cx="6196239" cy="584775"/>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r>
              <a:rPr lang="ja-JP" altLang="en-US" sz="1600" dirty="0">
                <a:solidFill>
                  <a:schemeClr val="bg1"/>
                </a:solidFill>
              </a:rPr>
              <a:t>「宇宙航空人材育成プログラム</a:t>
            </a:r>
            <a:r>
              <a:rPr lang="en-US" altLang="ja-JP" sz="1600" dirty="0">
                <a:solidFill>
                  <a:schemeClr val="bg1"/>
                </a:solidFill>
              </a:rPr>
              <a:t>【</a:t>
            </a:r>
            <a:r>
              <a:rPr lang="ja-JP" altLang="en-US" sz="1600" dirty="0">
                <a:solidFill>
                  <a:schemeClr val="bg1"/>
                </a:solidFill>
              </a:rPr>
              <a:t>専門人材育成</a:t>
            </a:r>
            <a:r>
              <a:rPr lang="en-US" altLang="ja-JP" sz="1600" dirty="0">
                <a:solidFill>
                  <a:schemeClr val="bg1"/>
                </a:solidFill>
              </a:rPr>
              <a:t>】</a:t>
            </a:r>
            <a:r>
              <a:rPr lang="ja-JP" altLang="en-US" sz="1600" dirty="0">
                <a:solidFill>
                  <a:schemeClr val="bg1"/>
                </a:solidFill>
              </a:rPr>
              <a:t>」、「宇宙航空人材育成プログラム</a:t>
            </a:r>
            <a:r>
              <a:rPr lang="en-US" altLang="ja-JP" sz="1600" dirty="0">
                <a:solidFill>
                  <a:schemeClr val="bg1"/>
                </a:solidFill>
              </a:rPr>
              <a:t>【</a:t>
            </a:r>
            <a:r>
              <a:rPr lang="ja-JP" altLang="en-US" sz="1600" dirty="0">
                <a:solidFill>
                  <a:schemeClr val="bg1"/>
                </a:solidFill>
              </a:rPr>
              <a:t>アーキテクト育成</a:t>
            </a:r>
            <a:r>
              <a:rPr lang="en-US" altLang="ja-JP" sz="1600" dirty="0">
                <a:solidFill>
                  <a:schemeClr val="bg1"/>
                </a:solidFill>
              </a:rPr>
              <a:t>】</a:t>
            </a:r>
            <a:r>
              <a:rPr lang="ja-JP" altLang="en-US" sz="1600" dirty="0">
                <a:solidFill>
                  <a:schemeClr val="bg1"/>
                </a:solidFill>
              </a:rPr>
              <a:t>用様式</a:t>
            </a:r>
            <a:endParaRPr lang="ja-JP" altLang="en-US" dirty="0"/>
          </a:p>
        </p:txBody>
      </p:sp>
    </p:spTree>
    <p:extLst>
      <p:ext uri="{BB962C8B-B14F-4D97-AF65-F5344CB8AC3E}">
        <p14:creationId xmlns:p14="http://schemas.microsoft.com/office/powerpoint/2010/main" val="159483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eaLnBrk="1" fontAlgn="base" hangingPunct="1">
              <a:spcBef>
                <a:spcPct val="0"/>
              </a:spcBef>
              <a:spcAft>
                <a:spcPct val="0"/>
              </a:spcAft>
              <a:buFontTx/>
              <a:buNone/>
              <a:defRPr/>
            </a:pP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「○○」の概要</a:t>
            </a:r>
            <a:endParaRPr lang="ja-JP" altLang="en-US" sz="10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背景・目的・実施内容、育成する人材像、技術開発の出口、目指している将来像など、本提案では何を目指して何を実施するのか、ポイントを絞ってその概要を分かりやすく示して下さい。</a:t>
            </a: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r>
              <a:rPr kumimoji="1" lang="ja-JP" altLang="en-US" sz="1050" dirty="0"/>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extLst>
              <p:ext uri="{D42A27DB-BD31-4B8C-83A1-F6EECF244321}">
                <p14:modId xmlns:p14="http://schemas.microsoft.com/office/powerpoint/2010/main" val="1184780703"/>
              </p:ext>
            </p:extLst>
          </p:nvPr>
        </p:nvGraphicFramePr>
        <p:xfrm>
          <a:off x="145941" y="692696"/>
          <a:ext cx="9625765" cy="134909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540000">
                  <a:extLst>
                    <a:ext uri="{9D8B030D-6E8A-4147-A177-3AD203B41FA5}">
                      <a16:colId xmlns:a16="http://schemas.microsoft.com/office/drawing/2014/main" val="3590854068"/>
                    </a:ext>
                  </a:extLst>
                </a:gridCol>
                <a:gridCol w="1440160">
                  <a:extLst>
                    <a:ext uri="{9D8B030D-6E8A-4147-A177-3AD203B41FA5}">
                      <a16:colId xmlns:a16="http://schemas.microsoft.com/office/drawing/2014/main" val="1354479751"/>
                    </a:ext>
                  </a:extLst>
                </a:gridCol>
                <a:gridCol w="540000">
                  <a:extLst>
                    <a:ext uri="{9D8B030D-6E8A-4147-A177-3AD203B41FA5}">
                      <a16:colId xmlns:a16="http://schemas.microsoft.com/office/drawing/2014/main" val="488088429"/>
                    </a:ext>
                  </a:extLst>
                </a:gridCol>
                <a:gridCol w="1108535">
                  <a:extLst>
                    <a:ext uri="{9D8B030D-6E8A-4147-A177-3AD203B41FA5}">
                      <a16:colId xmlns:a16="http://schemas.microsoft.com/office/drawing/2014/main" val="534491800"/>
                    </a:ext>
                  </a:extLst>
                </a:gridCol>
                <a:gridCol w="1108535">
                  <a:extLst>
                    <a:ext uri="{9D8B030D-6E8A-4147-A177-3AD203B41FA5}">
                      <a16:colId xmlns:a16="http://schemas.microsoft.com/office/drawing/2014/main" val="1726586475"/>
                    </a:ext>
                  </a:extLst>
                </a:gridCol>
                <a:gridCol w="1108535">
                  <a:extLst>
                    <a:ext uri="{9D8B030D-6E8A-4147-A177-3AD203B41FA5}">
                      <a16:colId xmlns:a16="http://schemas.microsoft.com/office/drawing/2014/main" val="3671134844"/>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宇宙航空脱炭素技術等創出プログラム</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宇宙航探査基盤技術等創出プログラム</a:t>
                      </a: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2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５</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規模</a:t>
                      </a: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百万円（上限</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p>
                      <a:pPr algn="ctr">
                        <a:lnSpc>
                          <a:spcPts val="1100"/>
                        </a:lnSpc>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（上限○○百万円）</a:t>
                      </a: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18" name="テキスト ボックス 17">
            <a:extLst>
              <a:ext uri="{FF2B5EF4-FFF2-40B4-BE49-F238E27FC236}">
                <a16:creationId xmlns:a16="http://schemas.microsoft.com/office/drawing/2014/main" id="{CD460366-F8A3-43FB-B51A-AA4F1E166017}"/>
              </a:ext>
            </a:extLst>
          </p:cNvPr>
          <p:cNvSpPr txBox="1"/>
          <p:nvPr/>
        </p:nvSpPr>
        <p:spPr>
          <a:xfrm>
            <a:off x="6849498" y="1428745"/>
            <a:ext cx="2725791" cy="200055"/>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実施予定規模は小数点を切り捨て整数で記入してください。</a:t>
            </a:r>
          </a:p>
        </p:txBody>
      </p:sp>
      <p:sp>
        <p:nvSpPr>
          <p:cNvPr id="3" name="テキスト ボックス 2">
            <a:extLst>
              <a:ext uri="{FF2B5EF4-FFF2-40B4-BE49-F238E27FC236}">
                <a16:creationId xmlns:a16="http://schemas.microsoft.com/office/drawing/2014/main" id="{76FF0A88-64DD-DF6E-3484-0ABDBF2D0508}"/>
              </a:ext>
            </a:extLst>
          </p:cNvPr>
          <p:cNvSpPr txBox="1"/>
          <p:nvPr/>
        </p:nvSpPr>
        <p:spPr>
          <a:xfrm>
            <a:off x="3807285" y="870314"/>
            <a:ext cx="5768004" cy="200055"/>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prstClr val="black"/>
                </a:solidFill>
                <a:latin typeface="ＭＳ ゴシック" panose="020B0609070205080204" pitchFamily="49" charset="-128"/>
                <a:ea typeface="ＭＳ ゴシック" panose="020B0609070205080204" pitchFamily="49" charset="-128"/>
              </a:defRPr>
            </a:lvl1pPr>
          </a:lstStyle>
          <a:p>
            <a:r>
              <a:rPr lang="en-US" altLang="ja-JP" dirty="0">
                <a:solidFill>
                  <a:schemeClr val="bg1"/>
                </a:solidFill>
              </a:rPr>
              <a:t>※</a:t>
            </a:r>
            <a:r>
              <a:rPr lang="ja-JP" altLang="en-US" dirty="0">
                <a:solidFill>
                  <a:schemeClr val="bg1"/>
                </a:solidFill>
              </a:rPr>
              <a:t>　「宇宙航空脱炭素技術等創出プログラム」、「宇宙探査基盤技術高度化プログラム」用の様式です。いずれかを選んで記入して下さい。</a:t>
            </a:r>
          </a:p>
        </p:txBody>
      </p:sp>
      <p:sp>
        <p:nvSpPr>
          <p:cNvPr id="6" name="テキスト ボックス 5">
            <a:extLst>
              <a:ext uri="{FF2B5EF4-FFF2-40B4-BE49-F238E27FC236}">
                <a16:creationId xmlns:a16="http://schemas.microsoft.com/office/drawing/2014/main" id="{DFF5F126-681F-051B-CDA7-E4BD615B67DD}"/>
              </a:ext>
            </a:extLst>
          </p:cNvPr>
          <p:cNvSpPr txBox="1"/>
          <p:nvPr/>
        </p:nvSpPr>
        <p:spPr>
          <a:xfrm>
            <a:off x="6872991" y="2006405"/>
            <a:ext cx="2725791" cy="307777"/>
          </a:xfrm>
          <a:prstGeom prst="rect">
            <a:avLst/>
          </a:prstGeom>
          <a:solidFill>
            <a:schemeClr val="tx1"/>
          </a:solidFill>
        </p:spPr>
        <p:txBody>
          <a:bodyPr wrap="square" anchor="t" anchorCtr="0">
            <a:spAutoFit/>
          </a:bodyPr>
          <a:lstStyle/>
          <a:p>
            <a:pPr marL="180975" indent="-180975" fontAlgn="base">
              <a:spcBef>
                <a:spcPct val="0"/>
              </a:spcBef>
              <a:spcAft>
                <a:spcPct val="0"/>
              </a:spcAft>
              <a:defRPr/>
            </a:pPr>
            <a:r>
              <a:rPr lang="en-US" altLang="ja-JP" sz="700" dirty="0">
                <a:solidFill>
                  <a:schemeClr val="bg1"/>
                </a:solidFill>
                <a:latin typeface="ＭＳ ゴシック" panose="020B0609070205080204" pitchFamily="49" charset="-128"/>
                <a:ea typeface="ＭＳ ゴシック" panose="020B0609070205080204" pitchFamily="49" charset="-128"/>
              </a:rPr>
              <a:t>※</a:t>
            </a:r>
            <a:r>
              <a:rPr lang="ja-JP" altLang="en-US" sz="700" dirty="0">
                <a:solidFill>
                  <a:schemeClr val="bg1"/>
                </a:solidFill>
                <a:latin typeface="ＭＳ ゴシック" panose="020B0609070205080204" pitchFamily="49" charset="-128"/>
                <a:ea typeface="ＭＳ ゴシック" panose="020B0609070205080204" pitchFamily="49" charset="-128"/>
              </a:rPr>
              <a:t>　通常の金額の範囲内のみで申請する場合、上限額の記載は不要ですので削除してください。</a:t>
            </a:r>
          </a:p>
        </p:txBody>
      </p:sp>
      <p:sp>
        <p:nvSpPr>
          <p:cNvPr id="8" name="テキスト ボックス 7">
            <a:extLst>
              <a:ext uri="{FF2B5EF4-FFF2-40B4-BE49-F238E27FC236}">
                <a16:creationId xmlns:a16="http://schemas.microsoft.com/office/drawing/2014/main" id="{ABD37B69-11AB-7903-6A87-43CBE1E81336}"/>
              </a:ext>
            </a:extLst>
          </p:cNvPr>
          <p:cNvSpPr txBox="1"/>
          <p:nvPr/>
        </p:nvSpPr>
        <p:spPr>
          <a:xfrm>
            <a:off x="3008784" y="63561"/>
            <a:ext cx="6196239" cy="646331"/>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87313" indent="-87313"/>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「宇宙航空脱炭素技術等創出プログラム」、「宇宙探査基盤技術高度化プログラム」</a:t>
            </a:r>
            <a:r>
              <a:rPr lang="ja-JP" altLang="en-US" sz="1600" dirty="0">
                <a:solidFill>
                  <a:schemeClr val="bg1"/>
                </a:solidFill>
              </a:rPr>
              <a:t>用様式</a:t>
            </a:r>
            <a:endParaRPr lang="ja-JP" altLang="en-US" dirty="0"/>
          </a:p>
        </p:txBody>
      </p:sp>
      <p:sp>
        <p:nvSpPr>
          <p:cNvPr id="9" name="正方形/長方形 24">
            <a:extLst>
              <a:ext uri="{FF2B5EF4-FFF2-40B4-BE49-F238E27FC236}">
                <a16:creationId xmlns:a16="http://schemas.microsoft.com/office/drawing/2014/main" id="{04237BA6-944A-925B-3D13-459983022BEE}"/>
              </a:ext>
            </a:extLst>
          </p:cNvPr>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indent="0" fontAlgn="base">
              <a:spcBef>
                <a:spcPct val="0"/>
              </a:spcBef>
              <a:spcAft>
                <a:spcPct val="0"/>
              </a:spcAft>
              <a:buNone/>
            </a:pPr>
            <a:r>
              <a:rPr lang="ja-JP" altLang="ja-JP" sz="1100" dirty="0">
                <a:solidFill>
                  <a:schemeClr val="bg1"/>
                </a:solidFill>
                <a:latin typeface="ＭＳ ゴシック" panose="020B0609070205080204" pitchFamily="49" charset="-128"/>
                <a:ea typeface="ＭＳ ゴシック" panose="020B0609070205080204" pitchFamily="49" charset="-128"/>
              </a:rPr>
              <a:t>注１）ページ数</a:t>
            </a:r>
            <a:r>
              <a:rPr lang="ja-JP" altLang="en-US" sz="1100" dirty="0">
                <a:solidFill>
                  <a:schemeClr val="bg1"/>
                </a:solidFill>
                <a:latin typeface="ＭＳ ゴシック" panose="020B0609070205080204" pitchFamily="49" charset="-128"/>
                <a:ea typeface="ＭＳ ゴシック" panose="020B0609070205080204" pitchFamily="49" charset="-128"/>
              </a:rPr>
              <a:t>は１枚限りです。</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注２）細かいレイアウト・デザインは自由ですが、「本提案のポイント」「成果展開の方針」等の項目は極力、変更しないでください。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注３）本資料は提案書の概要を分かりやすく簡潔に説明するための資料です。イメージや図表等を積極的に活用して下さい。</a:t>
            </a:r>
            <a:endParaRPr lang="en-US" altLang="ja-JP" sz="1100" dirty="0">
              <a:solidFill>
                <a:schemeClr val="bg1"/>
              </a:solidFill>
              <a:latin typeface="ＭＳ ゴシック" panose="020B0609070205080204" pitchFamily="49" charset="-128"/>
              <a:ea typeface="ＭＳ ゴシック" panose="020B0609070205080204" pitchFamily="49" charset="-128"/>
            </a:endParaRPr>
          </a:p>
          <a:p>
            <a:pPr marL="0" indent="0" fontAlgn="base">
              <a:spcBef>
                <a:spcPct val="0"/>
              </a:spcBef>
              <a:spcAft>
                <a:spcPct val="0"/>
              </a:spcAft>
              <a:buNone/>
            </a:pPr>
            <a:r>
              <a:rPr lang="ja-JP" altLang="en-US" sz="1100" dirty="0">
                <a:solidFill>
                  <a:schemeClr val="bg1"/>
                </a:solidFill>
                <a:latin typeface="ＭＳ ゴシック" panose="020B0609070205080204" pitchFamily="49" charset="-128"/>
                <a:ea typeface="ＭＳ ゴシック" panose="020B0609070205080204" pitchFamily="49" charset="-128"/>
              </a:rPr>
              <a:t>注４）審査を経て採択された場合、本資料または本資料を一部修正した資料を公開する可能性があります。</a:t>
            </a:r>
            <a:endParaRPr lang="ja-JP" altLang="ja-JP" sz="1100" dirty="0">
              <a:solidFill>
                <a:schemeClr val="bg1"/>
              </a:solidFill>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4F7A2388-D92B-6E70-2B99-1C4E750F7129}"/>
              </a:ext>
            </a:extLst>
          </p:cNvPr>
          <p:cNvSpPr txBox="1"/>
          <p:nvPr/>
        </p:nvSpPr>
        <p:spPr>
          <a:xfrm>
            <a:off x="145941" y="461864"/>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r>
              <a:rPr lang="en-US" altLang="ja-JP" sz="900" dirty="0"/>
              <a:t>※</a:t>
            </a:r>
            <a:r>
              <a:rPr lang="ja-JP" altLang="en-US" sz="900" dirty="0"/>
              <a:t>　提案課題名を記入して下さい。</a:t>
            </a:r>
          </a:p>
        </p:txBody>
      </p:sp>
    </p:spTree>
    <p:extLst>
      <p:ext uri="{BB962C8B-B14F-4D97-AF65-F5344CB8AC3E}">
        <p14:creationId xmlns:p14="http://schemas.microsoft.com/office/powerpoint/2010/main" val="4282903896"/>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1334</TotalTime>
  <Words>901</Words>
  <PresentationFormat>A4 210 x 297 mm</PresentationFormat>
  <Paragraphs>109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HGS創英角ｺﾞｼｯｸUB</vt:lpstr>
      <vt:lpstr>ＭＳ ゴシック</vt:lpstr>
      <vt:lpstr>Arial</vt:lpstr>
      <vt:lpstr>Calibri</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課題概要</dc:title>
  <dc:creator>文部科学省</dc:creator>
  <cp:lastPrinted>2023-02-21T05:57:14Z</cp:lastPrinted>
  <dcterms:created xsi:type="dcterms:W3CDTF">2013-03-01T04:49:15Z</dcterms:created>
  <dcterms:modified xsi:type="dcterms:W3CDTF">2023-02-22T02:16:35Z</dcterms:modified>
</cp:coreProperties>
</file>