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1004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74" d="100"/>
          <a:sy n="74" d="100"/>
        </p:scale>
        <p:origin x="7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A3AB3-4300-F543-888D-6FB780957F2B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33228-8BDE-B549-AA40-EAC3F1292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sz="1200" kern="1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＜実習＞</a:t>
            </a:r>
          </a:p>
          <a:p>
            <a:r>
              <a:rPr lang="en-US" altLang="ja-JP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(1)</a:t>
            </a:r>
            <a:r>
              <a:rPr lang="ja-JP" altLang="ja-JP" sz="1200" kern="1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中学生</a:t>
            </a:r>
            <a:r>
              <a:rPr lang="ja-JP" altLang="en-US" sz="1200" kern="1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は高校の</a:t>
            </a:r>
            <a:r>
              <a:rPr lang="ja-JP" altLang="ja-JP" sz="1200" kern="1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どんなことを見たり、</a:t>
            </a:r>
            <a:r>
              <a:rPr lang="ja-JP" altLang="en-US" sz="1200" kern="1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知りたいのかを</a:t>
            </a:r>
            <a:r>
              <a:rPr lang="ja-JP" altLang="ja-JP" sz="1200" kern="1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考え、ワークシートに記入</a:t>
            </a:r>
          </a:p>
          <a:p>
            <a:r>
              <a:rPr lang="ja-JP" altLang="ja-JP" sz="1200" kern="1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共感マップとかを使ってブレインストーミング。</a:t>
            </a:r>
          </a:p>
          <a:p>
            <a:endParaRPr kumimoji="1" lang="ja-JP" altLang="en-US"/>
          </a:p>
          <a:p>
            <a:endParaRPr kumimoji="1" lang="ja-JP" altLang="en-US"/>
          </a:p>
          <a:p>
            <a:endParaRPr kumimoji="1" lang="ja-JP" altLang="en-US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6E338A-BE89-44DF-AE2A-FB53B520F06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6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E9F981-D271-BD52-64AA-8AB1075D3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D9CEC0C-2E38-49E5-76D2-9C8AE00F0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443321-6AFB-ABA3-A2FD-1DAA39BC3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F5C-2157-674D-8670-479C0CF324AD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FB7B8A-5E12-2018-749B-C9AF25C22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8D9F07-6CBA-C5E7-037A-26EE2AD73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E67-FCC1-1042-B529-D33ED14E6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587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073253-C329-32B9-1C81-DF096780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D91441D-00E8-97C2-3BB0-6B41CF7E0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5E1AE8-8A98-0BA1-6343-395D6A9C8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F5C-2157-674D-8670-479C0CF324AD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153CD7-FD0E-E48C-8FDA-2DFC2BA99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6AF723-B467-FA2F-BC50-AD2FC2813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E67-FCC1-1042-B529-D33ED14E6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23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309BF73-E1B0-8299-733E-87AC4A335C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AC954D-5449-F049-8789-7BE77A06D0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39AD3F-B912-A382-D84D-3118D807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F5C-2157-674D-8670-479C0CF324AD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EDA5E2-4C8B-6972-9CD7-778B20ABF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AC5BD5-0349-EC33-9990-A5D6AE995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E67-FCC1-1042-B529-D33ED14E6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620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共感マップ（ベース3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&#10;&#10;自動的に生成された説明">
            <a:extLst>
              <a:ext uri="{FF2B5EF4-FFF2-40B4-BE49-F238E27FC236}">
                <a16:creationId xmlns:a16="http://schemas.microsoft.com/office/drawing/2014/main" id="{41F0152E-EB30-041D-3D4B-C9F72D2364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69" y="1035813"/>
            <a:ext cx="10375019" cy="5640503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27CE9D-5082-4D17-B196-D967D3950782}"/>
              </a:ext>
            </a:extLst>
          </p:cNvPr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43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7F3826F-B174-B693-EC47-E69A3152D81A}"/>
              </a:ext>
            </a:extLst>
          </p:cNvPr>
          <p:cNvSpPr/>
          <p:nvPr userDrawn="1"/>
        </p:nvSpPr>
        <p:spPr>
          <a:xfrm>
            <a:off x="4895134" y="2908204"/>
            <a:ext cx="642830" cy="268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21EED1-F25E-982D-7AEE-DCFCA2DE0C95}"/>
              </a:ext>
            </a:extLst>
          </p:cNvPr>
          <p:cNvSpPr/>
          <p:nvPr userDrawn="1"/>
        </p:nvSpPr>
        <p:spPr>
          <a:xfrm>
            <a:off x="4995970" y="3105293"/>
            <a:ext cx="642830" cy="268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34B75D-DF4C-6BF5-3F03-22D7F52EC41B}"/>
              </a:ext>
            </a:extLst>
          </p:cNvPr>
          <p:cNvSpPr txBox="1"/>
          <p:nvPr userDrawn="1"/>
        </p:nvSpPr>
        <p:spPr>
          <a:xfrm>
            <a:off x="4669711" y="2850829"/>
            <a:ext cx="994968" cy="369332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kumimoji="1" lang="en-US" altLang="ja-JP" sz="900" b="1" dirty="0">
                <a:solidFill>
                  <a:srgbClr val="05A7F6"/>
                </a:solidFill>
                <a:latin typeface="+mn-lt"/>
              </a:rPr>
              <a:t>   【</a:t>
            </a:r>
            <a:r>
              <a:rPr kumimoji="1" lang="ja-JP" altLang="en-US" sz="900" b="1">
                <a:solidFill>
                  <a:srgbClr val="05A7F6"/>
                </a:solidFill>
                <a:latin typeface="+mn-lt"/>
              </a:rPr>
              <a:t>ユーザー</a:t>
            </a:r>
            <a:r>
              <a:rPr kumimoji="1" lang="en-US" altLang="ja-JP" sz="900" b="1" dirty="0">
                <a:solidFill>
                  <a:srgbClr val="05A7F6"/>
                </a:solidFill>
                <a:latin typeface="+mn-lt"/>
              </a:rPr>
              <a:t>】</a:t>
            </a:r>
          </a:p>
          <a:p>
            <a:r>
              <a:rPr kumimoji="1" lang="ja-JP" altLang="en-US" sz="900" b="1">
                <a:solidFill>
                  <a:srgbClr val="05A7F6"/>
                </a:solidFill>
                <a:latin typeface="+mn-lt"/>
              </a:rPr>
              <a:t>プロフィール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CDF614A-C7C1-9507-70F0-DC1FED5F99CB}"/>
              </a:ext>
            </a:extLst>
          </p:cNvPr>
          <p:cNvSpPr/>
          <p:nvPr userDrawn="1"/>
        </p:nvSpPr>
        <p:spPr>
          <a:xfrm>
            <a:off x="425345" y="6313938"/>
            <a:ext cx="3876806" cy="147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728527-2CDB-291B-B3D0-59B42D9B7647}"/>
              </a:ext>
            </a:extLst>
          </p:cNvPr>
          <p:cNvSpPr txBox="1"/>
          <p:nvPr userDrawn="1"/>
        </p:nvSpPr>
        <p:spPr>
          <a:xfrm>
            <a:off x="380128" y="6282623"/>
            <a:ext cx="37346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>
                <a:solidFill>
                  <a:srgbClr val="0BA6F5"/>
                </a:solidFill>
              </a:rPr>
              <a:t>障害となることやリスク、ストレス、恐れとなるような要素</a:t>
            </a:r>
          </a:p>
        </p:txBody>
      </p:sp>
    </p:spTree>
    <p:extLst>
      <p:ext uri="{BB962C8B-B14F-4D97-AF65-F5344CB8AC3E}">
        <p14:creationId xmlns:p14="http://schemas.microsoft.com/office/powerpoint/2010/main" val="203162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EF2C40-039A-AFBE-E447-B3DC2BD6C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92A225-B7EC-CBA4-1455-7405A4A1C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28B040-990F-689B-6D71-19ADEAF95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F5C-2157-674D-8670-479C0CF324AD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56B9DE-92E0-E7D5-DB38-6ED063F35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DBC9AF-80AA-0A91-00FC-0E21D0437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E67-FCC1-1042-B529-D33ED14E6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653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BE175B-C01E-2DC3-DE1D-B5069C200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86DE96-36B1-C401-A2DA-73C32AE9F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9AEDCC-9213-BAF7-F1A5-57A83E49A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F5C-2157-674D-8670-479C0CF324AD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6A53CA-AC7F-4357-2676-10C394B5A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F74C45-7B9B-32FA-92DB-C88EC6021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E67-FCC1-1042-B529-D33ED14E6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428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938D00-44E9-A9AF-810A-611CDBC83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291186-7479-8075-902C-6015D2F284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9D46546-7593-8174-F9E8-8857BB3B9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72FAD4-88E6-0FB8-D04D-20FCDF925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F5C-2157-674D-8670-479C0CF324AD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C3808E-2C70-47EF-8CB4-1995F43FB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B1E4F58-6B7D-9577-24A8-629FAC65E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E67-FCC1-1042-B529-D33ED14E6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91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B5F938-F342-5AF5-3752-4BB52A9C3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0BCE95-313C-0035-478A-8138DD0DF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951F4B-B946-B126-7201-39C9298B2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F271779-4353-AB31-76EE-9687EBBF95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A8E63BA-DF4D-FA19-340C-5177EDE06F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9B17FFD-F18C-F493-66DF-C1CBEFEA9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F5C-2157-674D-8670-479C0CF324AD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2DF6AB6-AE16-75B5-CA06-F137A4A44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72B39DC-ED03-4962-0322-99C1F0BC0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E67-FCC1-1042-B529-D33ED14E6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63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64C38D-168D-AD72-D851-72F9492F9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D800CB1-4A69-A0B3-0261-6CE01B9C9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F5C-2157-674D-8670-479C0CF324AD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3EB4DCF-8C67-5A7B-771F-25CDCE4F1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85C69A0-5849-42D9-E10D-6AFECE674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E67-FCC1-1042-B529-D33ED14E6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52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F190437-B56B-470E-C85F-EEC14684F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F5C-2157-674D-8670-479C0CF324AD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0DA9F10-D8D4-E4CC-3AE8-F2EADB445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D5A96B4-4DD5-CFFC-180A-20D0F5108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E67-FCC1-1042-B529-D33ED14E6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04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FB16E1-90BB-D133-2932-9DF5FA05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6AC770-1A69-1093-E321-C56AB6AD4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A40B163-78E5-B9D2-785A-B58FA88EBB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1FEE5C-5876-D56B-8562-28418A0E3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F5C-2157-674D-8670-479C0CF324AD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1B163F-E494-E85F-C554-D7D3168F8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F0BCA1-C0AF-721D-BEF3-EFD8B1FBE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E67-FCC1-1042-B529-D33ED14E6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607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2E71EF-5334-970E-2058-741D1FAC0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683D362-E0A8-8C90-4940-824D9A8347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A89890-36A4-3DC7-A904-15585BCF49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18EA134-6DFA-7F61-D05C-5D0B51122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F5C-2157-674D-8670-479C0CF324AD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C9D54FD-7CA4-0E04-F727-6FE0ECC64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73BEFF-C15F-8F33-052A-7A5241B0C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E67-FCC1-1042-B529-D33ED14E6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641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B1EAB56-82C7-BE83-6FC1-F1EFC467A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16D62C-31D4-9794-3243-CA03AD7B0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55A7A4-94C5-E199-1420-487B26E1A4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CF5C-2157-674D-8670-479C0CF324AD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D8F8BE-B994-DF44-519B-E9B86D1CBD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CA8C3F-6400-5A1A-78F8-6C6F79EC76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40E67-FCC1-1042-B529-D33ED14E6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59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C6AAEEC-19B9-BE4A-4488-989530D6B20C}"/>
              </a:ext>
            </a:extLst>
          </p:cNvPr>
          <p:cNvSpPr/>
          <p:nvPr/>
        </p:nvSpPr>
        <p:spPr>
          <a:xfrm>
            <a:off x="14599" y="76221"/>
            <a:ext cx="8932439" cy="782309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4000" b="1" dirty="0"/>
              <a:t> </a:t>
            </a:r>
            <a:r>
              <a:rPr kumimoji="1" lang="ja-JP" altLang="en-US" sz="4000" b="1" dirty="0"/>
              <a:t>共感（しらべる）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A36554F-91EB-BBFD-8DFE-74381D4493EA}"/>
              </a:ext>
            </a:extLst>
          </p:cNvPr>
          <p:cNvGrpSpPr/>
          <p:nvPr/>
        </p:nvGrpSpPr>
        <p:grpSpPr>
          <a:xfrm>
            <a:off x="10841766" y="1254354"/>
            <a:ext cx="1295899" cy="5293045"/>
            <a:chOff x="3788862" y="1028505"/>
            <a:chExt cx="1295899" cy="5293045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373B06CA-1A26-E8D9-B9D2-8393A84825C0}"/>
                </a:ext>
              </a:extLst>
            </p:cNvPr>
            <p:cNvGrpSpPr/>
            <p:nvPr/>
          </p:nvGrpSpPr>
          <p:grpSpPr>
            <a:xfrm>
              <a:off x="3788862" y="1028505"/>
              <a:ext cx="1295899" cy="1422565"/>
              <a:chOff x="954700" y="4174849"/>
              <a:chExt cx="1295899" cy="1422565"/>
            </a:xfrm>
          </p:grpSpPr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D1A3EC2B-6A34-8A7F-00A0-E626873199DF}"/>
                  </a:ext>
                </a:extLst>
              </p:cNvPr>
              <p:cNvSpPr/>
              <p:nvPr/>
            </p:nvSpPr>
            <p:spPr>
              <a:xfrm>
                <a:off x="989862" y="4282685"/>
                <a:ext cx="1057910" cy="103683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0FA7F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4400" b="1"/>
              </a:p>
            </p:txBody>
          </p:sp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7008D1B0-7CA0-09C9-59E7-33604C4A3E64}"/>
                  </a:ext>
                </a:extLst>
              </p:cNvPr>
              <p:cNvSpPr/>
              <p:nvPr/>
            </p:nvSpPr>
            <p:spPr>
              <a:xfrm>
                <a:off x="954700" y="4810200"/>
                <a:ext cx="1295898" cy="787214"/>
              </a:xfrm>
              <a:prstGeom prst="rect">
                <a:avLst/>
              </a:prstGeom>
              <a:solidFill>
                <a:schemeClr val="bg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4400" b="1"/>
              </a:p>
            </p:txBody>
          </p:sp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19ED3BEB-AF45-2C0C-16E5-6C5C09210663}"/>
                  </a:ext>
                </a:extLst>
              </p:cNvPr>
              <p:cNvSpPr/>
              <p:nvPr/>
            </p:nvSpPr>
            <p:spPr>
              <a:xfrm>
                <a:off x="1550522" y="4174849"/>
                <a:ext cx="700077" cy="1301925"/>
              </a:xfrm>
              <a:prstGeom prst="rect">
                <a:avLst/>
              </a:prstGeom>
              <a:solidFill>
                <a:schemeClr val="bg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4400" b="1"/>
              </a:p>
            </p:txBody>
          </p:sp>
        </p:grp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C11A8D93-5C18-52D7-1A8C-32129703BF65}"/>
                </a:ext>
              </a:extLst>
            </p:cNvPr>
            <p:cNvGrpSpPr/>
            <p:nvPr/>
          </p:nvGrpSpPr>
          <p:grpSpPr>
            <a:xfrm flipH="1" flipV="1">
              <a:off x="3788862" y="4898986"/>
              <a:ext cx="1289745" cy="1422564"/>
              <a:chOff x="935214" y="4174850"/>
              <a:chExt cx="1289745" cy="1422564"/>
            </a:xfrm>
          </p:grpSpPr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C0F8139F-AD31-E819-DC95-C7B1769843D7}"/>
                  </a:ext>
                </a:extLst>
              </p:cNvPr>
              <p:cNvSpPr/>
              <p:nvPr/>
            </p:nvSpPr>
            <p:spPr>
              <a:xfrm>
                <a:off x="989862" y="4282685"/>
                <a:ext cx="1042176" cy="103683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0FA7F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4400" b="1"/>
              </a:p>
            </p:txBody>
          </p:sp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08457A01-8A2F-2791-A82B-7C8E986A4B53}"/>
                  </a:ext>
                </a:extLst>
              </p:cNvPr>
              <p:cNvSpPr/>
              <p:nvPr/>
            </p:nvSpPr>
            <p:spPr>
              <a:xfrm>
                <a:off x="935214" y="4810200"/>
                <a:ext cx="1289745" cy="787214"/>
              </a:xfrm>
              <a:prstGeom prst="rect">
                <a:avLst/>
              </a:prstGeom>
              <a:solidFill>
                <a:schemeClr val="bg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4400" b="1"/>
              </a:p>
            </p:txBody>
          </p:sp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A58A219F-7D61-2290-11A3-E90CE216D0B4}"/>
                  </a:ext>
                </a:extLst>
              </p:cNvPr>
              <p:cNvSpPr/>
              <p:nvPr/>
            </p:nvSpPr>
            <p:spPr>
              <a:xfrm>
                <a:off x="1550523" y="4174850"/>
                <a:ext cx="639275" cy="1301925"/>
              </a:xfrm>
              <a:prstGeom prst="rect">
                <a:avLst/>
              </a:prstGeom>
              <a:solidFill>
                <a:schemeClr val="bg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4400" b="1"/>
              </a:p>
            </p:txBody>
          </p:sp>
        </p:grp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5BBA88AD-4567-6BB4-D17F-491C5CC6DA45}"/>
                </a:ext>
              </a:extLst>
            </p:cNvPr>
            <p:cNvGrpSpPr/>
            <p:nvPr/>
          </p:nvGrpSpPr>
          <p:grpSpPr>
            <a:xfrm>
              <a:off x="3981784" y="1270271"/>
              <a:ext cx="900149" cy="4827058"/>
              <a:chOff x="3531962" y="1707967"/>
              <a:chExt cx="900149" cy="4827058"/>
            </a:xfrm>
          </p:grpSpPr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93C27525-2F7B-77E5-F162-DE3003B69D55}"/>
                  </a:ext>
                </a:extLst>
              </p:cNvPr>
              <p:cNvSpPr/>
              <p:nvPr/>
            </p:nvSpPr>
            <p:spPr>
              <a:xfrm>
                <a:off x="3531962" y="1707967"/>
                <a:ext cx="900149" cy="4801346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0FA7F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4400" b="1"/>
              </a:p>
            </p:txBody>
          </p:sp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5CF48EC0-348E-2A39-35BC-D126AF12CFC4}"/>
                  </a:ext>
                </a:extLst>
              </p:cNvPr>
              <p:cNvSpPr/>
              <p:nvPr/>
            </p:nvSpPr>
            <p:spPr>
              <a:xfrm>
                <a:off x="3531962" y="1733679"/>
                <a:ext cx="900149" cy="4801346"/>
              </a:xfrm>
              <a:prstGeom prst="rect">
                <a:avLst/>
              </a:prstGeom>
              <a:noFill/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r>
                  <a:rPr kumimoji="1" lang="ja-JP" altLang="en-US" sz="2400" b="1" dirty="0">
                    <a:solidFill>
                      <a:schemeClr val="tx1"/>
                    </a:solidFill>
                  </a:rPr>
                  <a:t>受験先を考えている中学生に</a:t>
                </a:r>
                <a:endParaRPr kumimoji="1" lang="en-US" altLang="ja-JP" sz="2400" b="1" dirty="0">
                  <a:solidFill>
                    <a:schemeClr val="tx1"/>
                  </a:solidFill>
                </a:endParaRPr>
              </a:p>
              <a:p>
                <a:r>
                  <a:rPr kumimoji="1" lang="ja-JP" altLang="en-US" sz="2400" b="1" dirty="0">
                    <a:solidFill>
                      <a:schemeClr val="tx1"/>
                    </a:solidFill>
                  </a:rPr>
                  <a:t>高校での生活のリアルを伝えよう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18612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52</Words>
  <Application>Microsoft Office PowerPoint</Application>
  <PresentationFormat>ワイド画面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</cp:revision>
  <dcterms:created xsi:type="dcterms:W3CDTF">2023-01-25T02:25:23Z</dcterms:created>
  <dcterms:modified xsi:type="dcterms:W3CDTF">2023-02-06T07:07:35Z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2023-02-06T07:06:25Z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a37ce7ac-240c-436e-85ee-385edfb34d21</vt:lpwstr>
  </property>
  <property fmtid="{D5CDD505-2E9C-101B-9397-08002B2CF9AE}" pid="8" name="MSIP_Label_d899a617-f30e-4fb8-b81c-fb6d0b94ac5b_ContentBits">
    <vt:lpwstr>0</vt:lpwstr>
  </property>
</Properties>
</file>