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sldIdLst>
    <p:sldId id="305" r:id="rId3"/>
    <p:sldId id="311" r:id="rId4"/>
    <p:sldId id="307" r:id="rId5"/>
    <p:sldId id="312" r:id="rId6"/>
    <p:sldId id="313" r:id="rId7"/>
    <p:sldId id="318" r:id="rId8"/>
    <p:sldId id="300" r:id="rId9"/>
    <p:sldId id="314" r:id="rId10"/>
    <p:sldId id="315" r:id="rId11"/>
    <p:sldId id="316" r:id="rId12"/>
    <p:sldId id="317" r:id="rId13"/>
    <p:sldId id="302" r:id="rId14"/>
    <p:sldId id="308" r:id="rId15"/>
    <p:sldId id="310" r:id="rId16"/>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8BB2"/>
    <a:srgbClr val="EF9694"/>
    <a:srgbClr val="EF476F"/>
    <a:srgbClr val="073B4C"/>
    <a:srgbClr val="A3E7FF"/>
    <a:srgbClr val="CCFFFF"/>
    <a:srgbClr val="CCFF99"/>
    <a:srgbClr val="FF7C80"/>
    <a:srgbClr val="FF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72" autoAdjust="0"/>
    <p:restoredTop sz="94622" autoAdjust="0"/>
  </p:normalViewPr>
  <p:slideViewPr>
    <p:cSldViewPr>
      <p:cViewPr varScale="1">
        <p:scale>
          <a:sx n="104" d="100"/>
          <a:sy n="104" d="100"/>
        </p:scale>
        <p:origin x="1554" y="10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E7D57A1B-6562-4CEC-A40E-B98327757B9A}" type="datetimeFigureOut">
              <a:rPr kumimoji="1" lang="ja-JP" altLang="en-US" smtClean="0"/>
              <a:t>2023/1/27</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9714CCE3-DC86-4AF6-AB4F-B9FFE6DAFB08}" type="slidenum">
              <a:rPr kumimoji="1" lang="ja-JP" altLang="en-US" smtClean="0"/>
              <a:t>‹#›</a:t>
            </a:fld>
            <a:endParaRPr kumimoji="1" lang="ja-JP" altLang="en-US"/>
          </a:p>
        </p:txBody>
      </p:sp>
    </p:spTree>
    <p:extLst>
      <p:ext uri="{BB962C8B-B14F-4D97-AF65-F5344CB8AC3E}">
        <p14:creationId xmlns:p14="http://schemas.microsoft.com/office/powerpoint/2010/main" val="3995381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06445">
              <a:defRPr/>
            </a:pPr>
            <a:fld id="{9714CCE3-DC86-4AF6-AB4F-B9FFE6DAFB08}" type="slidenum">
              <a:rPr lang="ja-JP" altLang="en-US">
                <a:solidFill>
                  <a:prstClr val="black"/>
                </a:solidFill>
                <a:latin typeface="游ゴシック" panose="020F0502020204030204"/>
                <a:ea typeface="游ゴシック" panose="020B0400000000000000" pitchFamily="50" charset="-128"/>
              </a:rPr>
              <a:pPr defTabSz="906445">
                <a:defRPr/>
              </a:pPr>
              <a:t>4</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661724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06445">
              <a:defRPr/>
            </a:pPr>
            <a:fld id="{9714CCE3-DC86-4AF6-AB4F-B9FFE6DAFB08}" type="slidenum">
              <a:rPr lang="ja-JP" altLang="en-US">
                <a:solidFill>
                  <a:prstClr val="black"/>
                </a:solidFill>
                <a:latin typeface="游ゴシック" panose="020F0502020204030204"/>
                <a:ea typeface="游ゴシック" panose="020B0400000000000000" pitchFamily="50" charset="-128"/>
              </a:rPr>
              <a:pPr defTabSz="906445">
                <a:defRPr/>
              </a:pPr>
              <a:t>5</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366361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F59587D-83C6-42EE-A457-69297423A887}" type="datetime1">
              <a:rPr kumimoji="1" lang="ja-JP" altLang="en-US" smtClean="0"/>
              <a:t>2023/1/27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DE1805C-49BC-4C4C-98AE-F6640EA6C281}" type="datetime1">
              <a:rPr kumimoji="1" lang="ja-JP" altLang="en-US" smtClean="0"/>
              <a:t>2023/1/27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73104C2-922C-45A2-B9C1-FBDF598612C2}" type="datetime1">
              <a:rPr kumimoji="1" lang="ja-JP" altLang="en-US" smtClean="0"/>
              <a:t>2023/1/27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2023/1/27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2973517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2023/1/27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143836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2023/1/27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46341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2023/1/27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9953981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2023/1/27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0878895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2023/1/27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4776157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2023/1/27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217484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2023/1/27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4034006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141E9CB-E44F-4C7C-9A1C-C2F361E2D675}" type="datetime1">
              <a:rPr kumimoji="1" lang="ja-JP" altLang="en-US" smtClean="0"/>
              <a:t>2023/1/27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2023/1/27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732604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2023/1/27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41840391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2023/1/27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617958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D0A3C13-9DA5-4A69-9D9C-DCDBBD3A7E8C}" type="datetime1">
              <a:rPr kumimoji="1" lang="ja-JP" altLang="en-US" smtClean="0"/>
              <a:t>2023/1/27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982D387-EE7B-43E7-8A89-884DAB19EF9E}" type="datetime1">
              <a:rPr kumimoji="1" lang="ja-JP" altLang="en-US" smtClean="0"/>
              <a:t>2023/1/27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704469D-A22B-42EF-BC81-207867583775}" type="datetime1">
              <a:rPr kumimoji="1" lang="ja-JP" altLang="en-US" smtClean="0"/>
              <a:t>2023/1/27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07B597B-FD28-43E2-B861-5651AAE91321}" type="datetime1">
              <a:rPr kumimoji="1" lang="ja-JP" altLang="en-US" smtClean="0"/>
              <a:t>2023/1/27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E810C0F-A2BC-4FE8-9301-49F2B292D855}" type="datetime1">
              <a:rPr kumimoji="1" lang="ja-JP" altLang="en-US" smtClean="0"/>
              <a:t>2023/1/27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44B1E78-C1F3-4814-9987-20EE0AC6FC5C}" type="datetime1">
              <a:rPr kumimoji="1" lang="ja-JP" altLang="en-US" smtClean="0"/>
              <a:t>2023/1/27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2BC1F25-68B9-42B0-9600-1AB31F4FAE57}" type="datetime1">
              <a:rPr kumimoji="1" lang="ja-JP" altLang="en-US" smtClean="0"/>
              <a:t>2023/1/27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FCEC9E-7E71-4972-983B-CBFA2BF2434A}" type="datetime1">
              <a:rPr kumimoji="1" lang="ja-JP" altLang="en-US" smtClean="0"/>
              <a:t>2023/1/27</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2023/1/27</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366053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9480" y="861479"/>
            <a:ext cx="9361040" cy="3231654"/>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en-US" altLang="ja-JP" sz="1200" dirty="0">
              <a:latin typeface="+mn-ea"/>
            </a:endParaRPr>
          </a:p>
          <a:p>
            <a:pPr marL="180975" indent="-180975"/>
            <a:r>
              <a:rPr lang="ja-JP" altLang="en-US" sz="1200" dirty="0">
                <a:latin typeface="+mn-ea"/>
              </a:rPr>
              <a:t>〇スライド２以降の記載内容は、文部科学省における本事業採択プログラムの対外的な説明や、審査における論点の明確化の観点から、本事業の公募要領等を踏まえ、最低限記載いただきたい論点や内容について明記したものです。</a:t>
            </a:r>
            <a:endParaRPr lang="en-US" altLang="ja-JP" sz="1200" dirty="0">
              <a:latin typeface="+mn-ea"/>
            </a:endParaRPr>
          </a:p>
          <a:p>
            <a:pPr marL="180975" indent="-180975"/>
            <a:r>
              <a:rPr lang="ja-JP" altLang="en-US" sz="1200" dirty="0">
                <a:latin typeface="+mn-ea"/>
              </a:rPr>
              <a:t>　したがって、実施事業に関することで項目に記載できなかった内容又は補足が必要な内容があれば</a:t>
            </a:r>
            <a:r>
              <a:rPr lang="en-US" altLang="ja-JP" sz="1200" dirty="0">
                <a:latin typeface="+mn-ea"/>
              </a:rPr>
              <a:t>､</a:t>
            </a:r>
            <a:r>
              <a:rPr lang="ja-JP" altLang="en-US" sz="1200" dirty="0">
                <a:latin typeface="+mn-ea"/>
              </a:rPr>
              <a:t>記載願います。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〇なお、「職業訓練受講給付金対象プログラム」とする場合には、公募要領別添２「職業訓練受講給付金対象プログラムとする場合の要件等について」を参照し、必要な要件を確認してください。</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〇各項目の枠の大きさは便宜的なものですので、自由に変更の上、作成願います。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〇スライドの枚数は、事業概要資料を除き</a:t>
            </a:r>
            <a:r>
              <a:rPr lang="en-US" altLang="ja-JP" sz="1200" dirty="0">
                <a:latin typeface="+mn-ea"/>
              </a:rPr>
              <a:t>30</a:t>
            </a:r>
            <a:r>
              <a:rPr lang="ja-JP" altLang="en-US" sz="1200" dirty="0">
                <a:latin typeface="+mn-ea"/>
              </a:rPr>
              <a:t>枚以内としてください。</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a:t>
            </a:r>
            <a:r>
              <a:rPr kumimoji="1" lang="ja-JP" altLang="en-US" sz="1200" b="0" i="0" u="none" strike="noStrike" kern="1200" cap="none" spc="0" normalizeH="0" baseline="0" noProof="0" dirty="0">
                <a:ln>
                  <a:noFill/>
                </a:ln>
                <a:effectLst/>
                <a:uLnTx/>
                <a:uFillTx/>
                <a:latin typeface="Segoe UI"/>
                <a:ea typeface="メイリオ"/>
                <a:cs typeface="+mn-cs"/>
              </a:rPr>
              <a:t>様式自由</a:t>
            </a:r>
            <a:r>
              <a:rPr kumimoji="1" lang="ja-JP" altLang="en-US" sz="1200" b="0" i="0" u="none" strike="noStrike" kern="1200" cap="none" spc="0" normalizeH="0" baseline="0" noProof="0" dirty="0">
                <a:ln>
                  <a:noFill/>
                </a:ln>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effectLst/>
                <a:uLnTx/>
                <a:uFillTx/>
                <a:latin typeface="メイリオ"/>
                <a:ea typeface="メイリオ"/>
                <a:cs typeface="+mn-cs"/>
              </a:rPr>
              <a:t>､MS</a:t>
            </a:r>
            <a:r>
              <a:rPr kumimoji="1" lang="ja-JP" altLang="en-US" sz="1200" b="0" i="0" u="none" strike="noStrike" kern="1200" cap="none" spc="0" normalizeH="0" baseline="0" noProof="0" dirty="0">
                <a:ln>
                  <a:noFill/>
                </a:ln>
                <a:effectLst/>
                <a:uLnTx/>
                <a:uFillTx/>
                <a:latin typeface="メイリオ"/>
                <a:ea typeface="メイリオ"/>
                <a:cs typeface="+mn-cs"/>
              </a:rPr>
              <a:t>ｺﾞｼｯｸ </a:t>
            </a:r>
            <a:r>
              <a:rPr kumimoji="1" lang="en-US" altLang="ja-JP" sz="1200" b="0" i="0" u="none" strike="noStrike" kern="1200" cap="none" spc="0" normalizeH="0" baseline="0" noProof="0" dirty="0">
                <a:ln>
                  <a:noFill/>
                </a:ln>
                <a:effectLst/>
                <a:uLnTx/>
                <a:uFillTx/>
                <a:latin typeface="メイリオ"/>
                <a:ea typeface="メイリオ"/>
                <a:cs typeface="+mn-cs"/>
              </a:rPr>
              <a:t>or </a:t>
            </a:r>
            <a:r>
              <a:rPr kumimoji="1" lang="ja-JP" altLang="en-US" sz="1200" b="0" i="0" u="none" strike="noStrike" kern="1200" cap="none" spc="0" normalizeH="0" baseline="0" noProof="0" dirty="0">
                <a:ln>
                  <a:noFill/>
                </a:ln>
                <a:effectLst/>
                <a:uLnTx/>
                <a:uFillTx/>
                <a:latin typeface="メイリオ"/>
                <a:ea typeface="メイリオ"/>
                <a:cs typeface="+mn-cs"/>
              </a:rPr>
              <a:t>ﾒｲﾘｵ </a:t>
            </a:r>
            <a:r>
              <a:rPr kumimoji="1" lang="en-US" altLang="ja-JP" sz="1200" b="0" i="0" u="none" strike="noStrike" kern="1200" cap="none" spc="0" normalizeH="0" baseline="0" noProof="0" dirty="0">
                <a:ln>
                  <a:noFill/>
                </a:ln>
                <a:effectLst/>
                <a:uLnTx/>
                <a:uFillTx/>
                <a:latin typeface="メイリオ"/>
                <a:ea typeface="メイリオ"/>
                <a:cs typeface="+mn-cs"/>
              </a:rPr>
              <a:t>11</a:t>
            </a:r>
            <a:r>
              <a:rPr kumimoji="1" lang="ja-JP" altLang="en-US" sz="1200" b="0" i="0" u="none" strike="noStrike" kern="1200" cap="none" spc="0" normalizeH="0" baseline="0" noProof="0" dirty="0">
                <a:ln>
                  <a:noFill/>
                </a:ln>
                <a:effectLst/>
                <a:uLnTx/>
                <a:uFillTx/>
                <a:latin typeface="メイリオ"/>
                <a:ea typeface="メイリオ"/>
                <a:cs typeface="+mn-cs"/>
              </a:rPr>
              <a:t>ﾎﾟｲﾝﾄ以上とすること（以降、同様とする）</a:t>
            </a:r>
            <a:r>
              <a:rPr kumimoji="1" lang="en-US" altLang="ja-JP" sz="1200" b="0" i="0" u="none" strike="noStrike" kern="1200" cap="none" spc="0" normalizeH="0" baseline="0" noProof="0" dirty="0">
                <a:ln>
                  <a:noFill/>
                </a:ln>
                <a:effectLst/>
                <a:uLnTx/>
                <a:uFillTx/>
                <a:latin typeface="メイリオ"/>
                <a:ea typeface="メイリオ"/>
                <a:cs typeface="+mn-cs"/>
              </a:rPr>
              <a:t>｡</a:t>
            </a:r>
          </a:p>
          <a:p>
            <a:pPr marL="180975" indent="-180975"/>
            <a:endParaRPr lang="en-US" altLang="ja-JP" sz="1200" dirty="0">
              <a:latin typeface="メイリオ"/>
              <a:ea typeface="メイリオ"/>
            </a:endParaRPr>
          </a:p>
          <a:p>
            <a:pPr marL="180975" indent="-180975"/>
            <a:endParaRPr lang="en-US" altLang="ja-JP" sz="1200" dirty="0">
              <a:latin typeface="+mn-ea"/>
            </a:endParaRPr>
          </a:p>
          <a:p>
            <a:pPr marL="180975" indent="-180975"/>
            <a:r>
              <a:rPr kumimoji="1" lang="ja-JP" altLang="en-US" sz="1200" b="0" i="0" u="none" strike="noStrike" kern="1200" cap="none" spc="0" normalizeH="0" baseline="0" noProof="0" dirty="0">
                <a:ln>
                  <a:noFill/>
                </a:ln>
                <a:solidFill>
                  <a:srgbClr val="FF0000"/>
                </a:solidFill>
                <a:effectLst/>
                <a:uLnTx/>
                <a:uFillTx/>
                <a:latin typeface="メイリオ"/>
                <a:ea typeface="メイリオ"/>
                <a:cs typeface="+mn-cs"/>
              </a:rPr>
              <a:t>　　　　　</a:t>
            </a:r>
            <a:r>
              <a:rPr kumimoji="1" lang="en-US" altLang="ja-JP" sz="1400" b="0" i="0" u="none" strike="noStrike" kern="1200" cap="none" spc="0" normalizeH="0" baseline="0" noProof="0" dirty="0">
                <a:ln>
                  <a:noFill/>
                </a:ln>
                <a:solidFill>
                  <a:srgbClr val="FF0000"/>
                </a:solidFill>
                <a:effectLst/>
                <a:uLnTx/>
                <a:uFillTx/>
                <a:latin typeface="メイリオ"/>
                <a:ea typeface="メイリオ"/>
                <a:cs typeface="+mn-cs"/>
              </a:rPr>
              <a:t>※</a:t>
            </a:r>
            <a:r>
              <a:rPr kumimoji="1" lang="ja-JP" altLang="en-US" sz="1400" b="0" i="0" u="none" strike="noStrike" kern="1200" cap="none" spc="0" normalizeH="0" baseline="0" noProof="0" dirty="0">
                <a:ln>
                  <a:noFill/>
                </a:ln>
                <a:solidFill>
                  <a:srgbClr val="FF0000"/>
                </a:solidFill>
                <a:effectLst/>
                <a:uLnTx/>
                <a:uFillTx/>
                <a:latin typeface="メイリオ"/>
                <a:ea typeface="メイリオ"/>
                <a:cs typeface="+mn-cs"/>
              </a:rPr>
              <a:t>本様式は、メニュー</a:t>
            </a:r>
            <a:r>
              <a:rPr kumimoji="1" lang="en-US" altLang="ja-JP" sz="1400" b="0" i="0" u="none" strike="noStrike" kern="1200" cap="none" spc="0" normalizeH="0" baseline="0" noProof="0" dirty="0">
                <a:ln>
                  <a:noFill/>
                </a:ln>
                <a:solidFill>
                  <a:srgbClr val="FF0000"/>
                </a:solidFill>
                <a:effectLst/>
                <a:uLnTx/>
                <a:uFillTx/>
                <a:latin typeface="メイリオ"/>
                <a:ea typeface="メイリオ"/>
                <a:cs typeface="+mn-cs"/>
              </a:rPr>
              <a:t>B</a:t>
            </a:r>
            <a:r>
              <a:rPr kumimoji="1" lang="ja-JP" altLang="en-US" sz="1400" b="0" i="0" u="none" strike="noStrike" kern="1200" cap="none" spc="0" normalizeH="0" baseline="0" noProof="0" dirty="0">
                <a:ln>
                  <a:noFill/>
                </a:ln>
                <a:solidFill>
                  <a:srgbClr val="FF0000"/>
                </a:solidFill>
                <a:effectLst/>
                <a:uLnTx/>
                <a:uFillTx/>
                <a:latin typeface="メイリオ"/>
                <a:ea typeface="メイリオ"/>
                <a:cs typeface="+mn-cs"/>
              </a:rPr>
              <a:t>のうち、リテラシーレベルのプログラムの企画提案様式です。</a:t>
            </a:r>
            <a:endParaRPr lang="en-US" altLang="ja-JP" sz="1400" dirty="0">
              <a:latin typeface="+mn-ea"/>
            </a:endParaRPr>
          </a:p>
          <a:p>
            <a:pPr marL="180975" indent="-180975"/>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」事業計画書（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「成長分野における即戦力人材輩出に向けたリカレント教育推進事業」企画提案書 </a:t>
            </a:r>
            <a:r>
              <a:rPr lang="en-US" altLang="ja-JP" sz="1200" spc="-120" dirty="0">
                <a:solidFill>
                  <a:schemeClr val="bg1"/>
                </a:solidFill>
                <a:latin typeface="+mj-ea"/>
              </a:rPr>
              <a:t>(P</a:t>
            </a:r>
            <a:fld id="{7DF22854-5471-4D76-A61C-50AF16AABE74}" type="slidenum">
              <a:rPr lang="en-US" altLang="ja-JP" sz="1200" spc="-120" smtClean="0">
                <a:solidFill>
                  <a:schemeClr val="bg1"/>
                </a:solidFill>
                <a:latin typeface="+mj-ea"/>
              </a:rPr>
              <a:pPr/>
              <a:t>1</a:t>
            </a:fld>
            <a:r>
              <a:rPr lang="en-US" altLang="ja-JP" sz="1200" spc="-120" dirty="0">
                <a:solidFill>
                  <a:schemeClr val="bg1"/>
                </a:solidFill>
                <a:latin typeface="+mj-ea"/>
              </a:rPr>
              <a:t> )【</a:t>
            </a:r>
            <a:r>
              <a:rPr lang="ja-JP" altLang="en-US" sz="1200" spc="-120" dirty="0">
                <a:solidFill>
                  <a:schemeClr val="bg1"/>
                </a:solidFill>
                <a:latin typeface="+mj-ea"/>
              </a:rPr>
              <a:t>メニュー</a:t>
            </a:r>
            <a:r>
              <a:rPr lang="en-US" altLang="ja-JP" sz="1200" spc="-120" dirty="0">
                <a:solidFill>
                  <a:schemeClr val="bg1"/>
                </a:solidFill>
                <a:latin typeface="+mj-ea"/>
              </a:rPr>
              <a:t>B</a:t>
            </a:r>
            <a:r>
              <a:rPr lang="ja-JP" altLang="en-US" sz="1200" spc="-120" dirty="0">
                <a:solidFill>
                  <a:schemeClr val="bg1"/>
                </a:solidFill>
                <a:latin typeface="+mj-ea"/>
              </a:rPr>
              <a:t>（リテラシー）</a:t>
            </a:r>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2" name="テキスト ボックス 1">
            <a:extLst>
              <a:ext uri="{FF2B5EF4-FFF2-40B4-BE49-F238E27FC236}">
                <a16:creationId xmlns:a16="http://schemas.microsoft.com/office/drawing/2014/main" id="{708F11C9-E403-4417-9E26-5B56E8088ECC}"/>
              </a:ext>
            </a:extLst>
          </p:cNvPr>
          <p:cNvSpPr txBox="1"/>
          <p:nvPr/>
        </p:nvSpPr>
        <p:spPr>
          <a:xfrm>
            <a:off x="200472" y="492147"/>
            <a:ext cx="3672408" cy="369332"/>
          </a:xfrm>
          <a:prstGeom prst="rect">
            <a:avLst/>
          </a:prstGeom>
          <a:noFill/>
        </p:spPr>
        <p:txBody>
          <a:bodyPr wrap="square" rtlCol="0">
            <a:spAutoFit/>
          </a:bodyPr>
          <a:lstStyle/>
          <a:p>
            <a:r>
              <a:rPr kumimoji="1" lang="ja-JP" altLang="en-US" dirty="0"/>
              <a:t>＜記載にあたっての留意点＞</a:t>
            </a:r>
          </a:p>
        </p:txBody>
      </p:sp>
      <p:sp>
        <p:nvSpPr>
          <p:cNvPr id="6" name="スライド番号プレースホルダー 5">
            <a:extLst>
              <a:ext uri="{FF2B5EF4-FFF2-40B4-BE49-F238E27FC236}">
                <a16:creationId xmlns:a16="http://schemas.microsoft.com/office/drawing/2014/main" id="{8E1A24E9-F977-AA4C-7E79-8348547D84E8}"/>
              </a:ext>
            </a:extLst>
          </p:cNvPr>
          <p:cNvSpPr>
            <a:spLocks noGrp="1"/>
          </p:cNvSpPr>
          <p:nvPr>
            <p:ph type="sldNum" sz="quarter" idx="12"/>
          </p:nvPr>
        </p:nvSpPr>
        <p:spPr/>
        <p:txBody>
          <a:bodyPr/>
          <a:lstStyle/>
          <a:p>
            <a:fld id="{973FA57C-AB59-4833-AF31-95C44D5249F2}" type="slidenum">
              <a:rPr kumimoji="1" lang="ja-JP" altLang="en-US" smtClean="0"/>
              <a:t>1</a:t>
            </a:fld>
            <a:endParaRPr kumimoji="1" lang="ja-JP" altLang="en-US" dirty="0"/>
          </a:p>
        </p:txBody>
      </p:sp>
    </p:spTree>
    <p:extLst>
      <p:ext uri="{BB962C8B-B14F-4D97-AF65-F5344CB8AC3E}">
        <p14:creationId xmlns:p14="http://schemas.microsoft.com/office/powerpoint/2010/main" val="3816749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6652854"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受講者の就職支援</a:t>
            </a:r>
            <a:r>
              <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rPr>
              <a:t>（職業訓練受講給付金対象プログラムとする場合は必須）</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563231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▼受講者に対する就職支援を計画している場合は記載願います。</a:t>
            </a: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メイリオ"/>
                <a:ea typeface="メイリオ"/>
              </a:rPr>
              <a:t>　</a:t>
            </a:r>
            <a:r>
              <a:rPr lang="ja-JP" altLang="en-US" sz="1200" u="sng" dirty="0">
                <a:solidFill>
                  <a:prstClr val="black"/>
                </a:solidFill>
                <a:latin typeface="メイリオ"/>
                <a:ea typeface="メイリオ"/>
              </a:rPr>
              <a:t>なお、</a:t>
            </a:r>
            <a:r>
              <a:rPr kumimoji="1" lang="ja-JP" altLang="en-US" sz="1200" b="0" i="0" u="sng" strike="noStrike" kern="1200" cap="none" spc="0" normalizeH="0" baseline="0" noProof="0" dirty="0">
                <a:ln>
                  <a:noFill/>
                </a:ln>
                <a:solidFill>
                  <a:prstClr val="black"/>
                </a:solidFill>
                <a:effectLst/>
                <a:uLnTx/>
                <a:uFillTx/>
                <a:latin typeface="メイリオ"/>
                <a:ea typeface="メイリオ"/>
                <a:cs typeface="+mn-cs"/>
              </a:rPr>
              <a:t>職業訓練受講給付金対象プログラムとする場合は、必ず記載してください。</a:t>
            </a:r>
            <a:endParaRPr kumimoji="1" lang="en-US" altLang="ja-JP" sz="1200" b="0" i="0" u="sng"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受講者の就職支援体制</a:t>
            </a: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・地方公共団体、労働局・ハローワーク、経済団体、関係企業等、具体的な連携体制について記載願います。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・上記の連携の下、各ステークホルダーがどのような役割を果たすか記載願います。</a:t>
            </a: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受講者の就業意識の涵養や円滑な転職・就職を促すための就職支援の実施方法について記載願います。また、継続的な就業を</a:t>
            </a: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Segoe UI"/>
                <a:ea typeface="メイリオ"/>
              </a:rPr>
              <a:t>　</a:t>
            </a: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見据えたプログラム実施期間における支援（「▼キャリアコンサルティングの実施方法」への記載でも可。）についても記載願います。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　・受講者に対して連携先企業や○○団体等と連携した就職面接会の実施</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　・連携先企業や○○団体等と連携し、○○を実施することで受講者の就職を実現する。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　・労働局及びハローワークと連携し、受講者に対して就職支援に係る○○イベントの情報提供や事業主と受講者の職に係る要望の</a:t>
            </a: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Segoe UI"/>
                <a:ea typeface="メイリオ"/>
              </a:rPr>
              <a:t>　　</a:t>
            </a: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一致を図る○○を実施する。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▼キャリアコンサルティングの実施方法</a:t>
            </a: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Segoe UI"/>
                <a:ea typeface="メイリオ"/>
              </a:rPr>
              <a:t>　</a:t>
            </a: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受講者に対するキャリアコンサルティングの実施方法について記述してください。</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Segoe UI"/>
                <a:ea typeface="メイリオ"/>
              </a:rPr>
              <a:t>（</a:t>
            </a: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例</a:t>
            </a:r>
            <a:r>
              <a:rPr lang="ja-JP" altLang="en-US" sz="1200" dirty="0">
                <a:solidFill>
                  <a:prstClr val="black"/>
                </a:solidFill>
                <a:latin typeface="Segoe UI"/>
                <a:ea typeface="メイリオ"/>
              </a:rPr>
              <a:t>）</a:t>
            </a: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Segoe UI"/>
                <a:ea typeface="メイリオ"/>
              </a:rPr>
              <a:t>　・</a:t>
            </a: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ハローワークを経由せずに直接申し込みがあった者については、受講前に就職を目的とする本プログラムの受講に係る心構え、</a:t>
            </a: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Segoe UI"/>
                <a:ea typeface="メイリオ"/>
              </a:rPr>
              <a:t>　・</a:t>
            </a: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就職意識、キャリア形成について意識付けを実施など、キャリアコンサルティングに関する取組を実施する</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Segoe UI"/>
                <a:ea typeface="メイリオ"/>
              </a:rPr>
              <a:t>　・</a:t>
            </a: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プログラムを通じてキャリアコンサルティングを実施し、キャリア形成支援を行う</a:t>
            </a: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2" name="正方形/長方形 1">
            <a:extLst>
              <a:ext uri="{FF2B5EF4-FFF2-40B4-BE49-F238E27FC236}">
                <a16:creationId xmlns:a16="http://schemas.microsoft.com/office/drawing/2014/main" id="{E032F2FB-4871-F510-912E-7D92AF175D51}"/>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令和４年度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「成長分野における即戦力人材輩出に向けたリカレント教育推進事業」企画提案書 </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メニュー</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B</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800042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社会人の受講しやすい工夫</a:t>
            </a:r>
          </a:p>
        </p:txBody>
      </p:sp>
      <p:sp>
        <p:nvSpPr>
          <p:cNvPr id="9" name="テキスト ボックス 8"/>
          <p:cNvSpPr txBox="1"/>
          <p:nvPr/>
        </p:nvSpPr>
        <p:spPr>
          <a:xfrm>
            <a:off x="125464" y="764704"/>
            <a:ext cx="9649072" cy="2308324"/>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▼社会人の受講しやすい工夫（夜間・土日開講、オンラインの活用、短期集中開講等）について記載願います。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endParaRPr kumimoji="1" lang="en-US" altLang="ja-JP" sz="1200" b="0" i="0" u="none" strike="noStrike" kern="1200" cap="none" spc="0" normalizeH="0" baseline="0" noProof="0" dirty="0">
              <a:ln>
                <a:noFill/>
              </a:ln>
              <a:effectLst/>
              <a:uLnTx/>
              <a:uFillTx/>
              <a:latin typeface="メイリオ"/>
              <a:ea typeface="メイリオ"/>
              <a:cs typeface="+mn-cs"/>
            </a:endParaRPr>
          </a:p>
          <a:p>
            <a:r>
              <a:rPr kumimoji="1" lang="ja-JP" altLang="en-US" sz="1200" b="0" i="0" u="none" strike="noStrike" kern="1200" cap="none" spc="0" normalizeH="0" baseline="0" noProof="0" dirty="0">
                <a:ln>
                  <a:noFill/>
                </a:ln>
                <a:effectLst/>
                <a:uLnTx/>
                <a:uFillTx/>
                <a:latin typeface="メイリオ"/>
                <a:ea typeface="メイリオ"/>
                <a:cs typeface="+mn-cs"/>
              </a:rPr>
              <a:t>▼事業計画段階のもので構いませんので、</a:t>
            </a:r>
            <a:r>
              <a:rPr lang="ja-JP" altLang="en-US" sz="1200" dirty="0">
                <a:latin typeface="メイリオ"/>
                <a:ea typeface="メイリオ"/>
              </a:rPr>
              <a:t>オンライン</a:t>
            </a:r>
            <a:r>
              <a:rPr kumimoji="1" lang="ja-JP" altLang="en-US" sz="1200" b="0" i="0" u="none" strike="noStrike" kern="1200" cap="none" spc="0" normalizeH="0" baseline="0" noProof="0" dirty="0">
                <a:ln>
                  <a:noFill/>
                </a:ln>
                <a:effectLst/>
                <a:uLnTx/>
                <a:uFillTx/>
                <a:latin typeface="メイリオ"/>
                <a:ea typeface="メイリオ"/>
                <a:cs typeface="+mn-cs"/>
              </a:rPr>
              <a:t>授業と対面授業の割合イメージについても記載願います。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r>
              <a:rPr kumimoji="1" lang="ja-JP" altLang="en-US" sz="1200" b="0" i="0" u="none" strike="noStrike" kern="1200" cap="none" spc="0" normalizeH="0" baseline="0" noProof="0" dirty="0">
                <a:ln>
                  <a:noFill/>
                </a:ln>
                <a:effectLst/>
                <a:uLnTx/>
                <a:uFillTx/>
                <a:latin typeface="メイリオ"/>
                <a:ea typeface="メイリオ"/>
                <a:cs typeface="+mn-cs"/>
              </a:rPr>
              <a:t>（例：対面４：オンライン６）</a:t>
            </a:r>
            <a:endParaRPr lang="en-US" altLang="ja-JP" sz="1200" dirty="0"/>
          </a:p>
          <a:p>
            <a:endParaRPr lang="en-US" altLang="ja-JP" sz="1200" dirty="0"/>
          </a:p>
          <a:p>
            <a:endParaRPr lang="ja-JP" altLang="en-US"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2" name="正方形/長方形 1">
            <a:extLst>
              <a:ext uri="{FF2B5EF4-FFF2-40B4-BE49-F238E27FC236}">
                <a16:creationId xmlns:a16="http://schemas.microsoft.com/office/drawing/2014/main" id="{20F2350A-3EF9-810D-7919-0000D32CC737}"/>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「成長分野における即戦力人材輩出に向けたリカレント教育推進事業」企画提案書 </a:t>
            </a:r>
            <a:r>
              <a:rPr lang="en-US" altLang="ja-JP" sz="1200" spc="-120" dirty="0">
                <a:solidFill>
                  <a:schemeClr val="bg1"/>
                </a:solidFill>
                <a:latin typeface="+mj-ea"/>
              </a:rPr>
              <a:t>(P</a:t>
            </a:r>
            <a:fld id="{7DF22854-5471-4D76-A61C-50AF16AABE74}" type="slidenum">
              <a:rPr lang="en-US" altLang="ja-JP" sz="1200" spc="-120" smtClean="0">
                <a:solidFill>
                  <a:schemeClr val="bg1"/>
                </a:solidFill>
                <a:latin typeface="+mj-ea"/>
              </a:rPr>
              <a:pPr/>
              <a:t>11</a:t>
            </a:fld>
            <a:r>
              <a:rPr lang="en-US" altLang="ja-JP" sz="1200" spc="-120" dirty="0">
                <a:solidFill>
                  <a:schemeClr val="bg1"/>
                </a:solidFill>
                <a:latin typeface="+mj-ea"/>
              </a:rPr>
              <a:t> )【</a:t>
            </a:r>
            <a:r>
              <a:rPr lang="ja-JP" altLang="en-US" sz="1200" spc="-120" dirty="0">
                <a:solidFill>
                  <a:schemeClr val="bg1"/>
                </a:solidFill>
                <a:latin typeface="+mj-ea"/>
              </a:rPr>
              <a:t>メニュー</a:t>
            </a:r>
            <a:r>
              <a:rPr lang="en-US" altLang="ja-JP" sz="1200" spc="-120" dirty="0">
                <a:solidFill>
                  <a:schemeClr val="bg1"/>
                </a:solidFill>
                <a:latin typeface="+mj-ea"/>
              </a:rPr>
              <a:t>B</a:t>
            </a:r>
            <a:r>
              <a:rPr lang="ja-JP" altLang="en-US" sz="1200" spc="-120" dirty="0">
                <a:solidFill>
                  <a:schemeClr val="bg1"/>
                </a:solidFill>
                <a:latin typeface="+mj-ea"/>
              </a:rPr>
              <a:t>（リテラシー）</a:t>
            </a:r>
            <a:r>
              <a:rPr lang="en-US" altLang="ja-JP" sz="1200" spc="-120" dirty="0">
                <a:solidFill>
                  <a:schemeClr val="bg1"/>
                </a:solidFill>
                <a:latin typeface="+mj-ea"/>
              </a:rPr>
              <a:t> 】</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5" name="スライド番号プレースホルダー 4">
            <a:extLst>
              <a:ext uri="{FF2B5EF4-FFF2-40B4-BE49-F238E27FC236}">
                <a16:creationId xmlns:a16="http://schemas.microsoft.com/office/drawing/2014/main" id="{F20F1299-4FDF-BCF9-4A2F-9EA0C99BB2ED}"/>
              </a:ext>
            </a:extLst>
          </p:cNvPr>
          <p:cNvSpPr>
            <a:spLocks noGrp="1"/>
          </p:cNvSpPr>
          <p:nvPr>
            <p:ph type="sldNum" sz="quarter" idx="12"/>
          </p:nvPr>
        </p:nvSpPr>
        <p:spPr/>
        <p:txBody>
          <a:bodyPr/>
          <a:lstStyle/>
          <a:p>
            <a:fld id="{973FA57C-AB59-4833-AF31-95C44D5249F2}" type="slidenum">
              <a:rPr kumimoji="1" lang="ja-JP" altLang="en-US" smtClean="0"/>
              <a:t>11</a:t>
            </a:fld>
            <a:endParaRPr kumimoji="1" lang="ja-JP" altLang="en-US" dirty="0"/>
          </a:p>
        </p:txBody>
      </p:sp>
      <p:sp>
        <p:nvSpPr>
          <p:cNvPr id="3" name="角丸四角形 5">
            <a:extLst>
              <a:ext uri="{FF2B5EF4-FFF2-40B4-BE49-F238E27FC236}">
                <a16:creationId xmlns:a16="http://schemas.microsoft.com/office/drawing/2014/main" id="{A8B08401-FEDE-55A8-01C3-1250F54C528D}"/>
              </a:ext>
            </a:extLst>
          </p:cNvPr>
          <p:cNvSpPr/>
          <p:nvPr/>
        </p:nvSpPr>
        <p:spPr>
          <a:xfrm>
            <a:off x="28338" y="3156260"/>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メイリオ" panose="020B0604030504040204" pitchFamily="50" charset="-128"/>
                <a:ea typeface="メイリオ" panose="020B0604030504040204" pitchFamily="50" charset="-128"/>
              </a:rPr>
              <a:t>プログラムの</a:t>
            </a:r>
            <a:r>
              <a:rPr lang="ja-JP" altLang="en-US" sz="1400" b="1" dirty="0">
                <a:solidFill>
                  <a:prstClr val="white"/>
                </a:solidFill>
                <a:latin typeface="メイリオ" panose="020B0604030504040204" pitchFamily="50" charset="-128"/>
                <a:ea typeface="メイリオ" panose="020B0604030504040204" pitchFamily="50" charset="-128"/>
              </a:rPr>
              <a:t>企業等での活用</a:t>
            </a:r>
            <a:endPar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963B0D43-673E-CF25-592F-49315AAB1259}"/>
              </a:ext>
            </a:extLst>
          </p:cNvPr>
          <p:cNvSpPr txBox="1"/>
          <p:nvPr/>
        </p:nvSpPr>
        <p:spPr>
          <a:xfrm>
            <a:off x="125464" y="3581722"/>
            <a:ext cx="9649072" cy="2492990"/>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▼開発した</a:t>
            </a:r>
            <a:r>
              <a:rPr kumimoji="1" lang="ja-JP" altLang="en-US" sz="1200" b="0" i="0" u="none" strike="noStrike" kern="1200" cap="none" spc="0" normalizeH="0" baseline="0" noProof="0">
                <a:ln>
                  <a:noFill/>
                </a:ln>
                <a:effectLst/>
                <a:uLnTx/>
                <a:uFillTx/>
                <a:latin typeface="メイリオ"/>
                <a:ea typeface="メイリオ"/>
                <a:cs typeface="+mn-cs"/>
              </a:rPr>
              <a:t>プログラムを、企業</a:t>
            </a:r>
            <a:r>
              <a:rPr kumimoji="1" lang="ja-JP" altLang="en-US" sz="1200" b="0" i="0" u="none" strike="noStrike" kern="1200" cap="none" spc="0" normalizeH="0" baseline="0" noProof="0" dirty="0">
                <a:ln>
                  <a:noFill/>
                </a:ln>
                <a:effectLst/>
                <a:uLnTx/>
                <a:uFillTx/>
                <a:latin typeface="メイリオ"/>
                <a:ea typeface="メイリオ"/>
                <a:cs typeface="+mn-cs"/>
              </a:rPr>
              <a:t>等において、どのように活用してもらうか（部分的な受講の促進、授業動画の活用など）、</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　そのための情報周知やプログラム実施における工夫を踏まえて、具体的に記載願います。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▼事業実施委員会や外部講師等が関わることにより、他の教育機関や企業等におけるプログラム活用がどのように促進されるかを、</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その手段も含め</a:t>
            </a:r>
            <a:r>
              <a:rPr kumimoji="1" lang="ja-JP" altLang="en-US" sz="1200" b="0" i="0" u="none" strike="noStrike" kern="1200" cap="none" spc="0" normalizeH="0" baseline="0" noProof="0" dirty="0">
                <a:ln>
                  <a:noFill/>
                </a:ln>
                <a:effectLst/>
                <a:uLnTx/>
                <a:uFillTx/>
                <a:latin typeface="メイリオ"/>
                <a:ea typeface="メイリオ"/>
                <a:cs typeface="+mn-cs"/>
              </a:rPr>
              <a:t>具体的</a:t>
            </a:r>
            <a:r>
              <a:rPr lang="ja-JP" altLang="en-US" sz="1200" dirty="0">
                <a:latin typeface="メイリオ"/>
                <a:ea typeface="メイリオ"/>
              </a:rPr>
              <a:t>に</a:t>
            </a:r>
            <a:r>
              <a:rPr kumimoji="1" lang="ja-JP" altLang="en-US" sz="1200" b="0" i="0" u="none" strike="noStrike" kern="1200" cap="none" spc="0" normalizeH="0" baseline="0" noProof="0" dirty="0">
                <a:ln>
                  <a:noFill/>
                </a:ln>
                <a:effectLst/>
                <a:uLnTx/>
                <a:uFillTx/>
                <a:latin typeface="メイリオ"/>
                <a:ea typeface="メイリオ"/>
                <a:cs typeface="+mn-cs"/>
              </a:rPr>
              <a:t>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＊正規受講のほかに、ターム式の受講や一部科目等の受講等により、部分受講の促進も図ることとする。 </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Tree>
    <p:extLst>
      <p:ext uri="{BB962C8B-B14F-4D97-AF65-F5344CB8AC3E}">
        <p14:creationId xmlns:p14="http://schemas.microsoft.com/office/powerpoint/2010/main" val="2330198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756310"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取組の年間計画</a:t>
            </a:r>
          </a:p>
        </p:txBody>
      </p:sp>
      <p:cxnSp>
        <p:nvCxnSpPr>
          <p:cNvPr id="12" name="直線矢印コネクタ 11"/>
          <p:cNvCxnSpPr/>
          <p:nvPr/>
        </p:nvCxnSpPr>
        <p:spPr>
          <a:xfrm>
            <a:off x="164468" y="764704"/>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4" name="角丸四角形 10"/>
          <p:cNvSpPr/>
          <p:nvPr/>
        </p:nvSpPr>
        <p:spPr>
          <a:xfrm>
            <a:off x="4232920" y="558422"/>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令和５年度</a:t>
            </a:r>
            <a:endParaRPr kumimoji="1" lang="ja-JP" altLang="en-US" sz="1200" dirty="0">
              <a:solidFill>
                <a:schemeClr val="tx1"/>
              </a:solidFill>
            </a:endParaRPr>
          </a:p>
        </p:txBody>
      </p:sp>
      <p:sp>
        <p:nvSpPr>
          <p:cNvPr id="18" name="テキスト ボックス 17"/>
          <p:cNvSpPr txBox="1"/>
          <p:nvPr/>
        </p:nvSpPr>
        <p:spPr>
          <a:xfrm>
            <a:off x="269480" y="1103379"/>
            <a:ext cx="9361040" cy="1754326"/>
          </a:xfrm>
          <a:prstGeom prst="rect">
            <a:avLst/>
          </a:prstGeom>
          <a:solidFill>
            <a:schemeClr val="bg1"/>
          </a:solidFill>
          <a:ln>
            <a:solidFill>
              <a:schemeClr val="tx2">
                <a:lumMod val="40000"/>
                <a:lumOff val="60000"/>
              </a:schemeClr>
            </a:solidFill>
            <a:prstDash val="dash"/>
          </a:ln>
        </p:spPr>
        <p:txBody>
          <a:bodyPr wrap="square" rtlCol="0">
            <a:spAutoFit/>
          </a:bodyPr>
          <a:lstStyle/>
          <a:p>
            <a:r>
              <a:rPr lang="ja-JP" altLang="en-US" sz="1200" dirty="0">
                <a:latin typeface="+mn-ea"/>
              </a:rPr>
              <a:t>▼委員会の開催、プログラムの開発・実施、受講者募集、就職等支援、成果検証等の取組の概要（年間計画）を具体的に記載願います。</a:t>
            </a:r>
            <a:endParaRPr lang="en-US" altLang="ja-JP" sz="1200" dirty="0">
              <a:latin typeface="+mn-ea"/>
            </a:endParaRPr>
          </a:p>
          <a:p>
            <a:endParaRPr lang="en-US" altLang="ja-JP" sz="1200" dirty="0">
              <a:latin typeface="+mn-ea"/>
            </a:endParaRPr>
          </a:p>
          <a:p>
            <a:r>
              <a:rPr lang="ja-JP" altLang="en-US" sz="1200" dirty="0">
                <a:latin typeface="+mn-ea"/>
              </a:rPr>
              <a:t>＊職業訓練受講給付金の対象プログラムとする場合は、事業実施委員会によるニーズ把握、プログラム開発・実施、成果検証を</a:t>
            </a:r>
            <a:endParaRPr lang="en-US" altLang="ja-JP" sz="1200" dirty="0">
              <a:latin typeface="+mn-ea"/>
            </a:endParaRPr>
          </a:p>
          <a:p>
            <a:r>
              <a:rPr lang="ja-JP" altLang="en-US" sz="1200" dirty="0">
                <a:latin typeface="+mn-ea"/>
              </a:rPr>
              <a:t>　行うことが必須であるため、それらの内容を明記してください。</a:t>
            </a:r>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」事業計画書（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12</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角丸四角形 5">
            <a:extLst>
              <a:ext uri="{FF2B5EF4-FFF2-40B4-BE49-F238E27FC236}">
                <a16:creationId xmlns:a16="http://schemas.microsoft.com/office/drawing/2014/main" id="{51F2CDDD-14B0-4090-A8B1-5244EAFBE39B}"/>
              </a:ext>
            </a:extLst>
          </p:cNvPr>
          <p:cNvSpPr/>
          <p:nvPr/>
        </p:nvSpPr>
        <p:spPr>
          <a:xfrm>
            <a:off x="62806" y="3174764"/>
            <a:ext cx="3450034"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事業期間終了後の継続的な取組計画</a:t>
            </a:r>
          </a:p>
        </p:txBody>
      </p:sp>
      <p:cxnSp>
        <p:nvCxnSpPr>
          <p:cNvPr id="11" name="直線矢印コネクタ 10">
            <a:extLst>
              <a:ext uri="{FF2B5EF4-FFF2-40B4-BE49-F238E27FC236}">
                <a16:creationId xmlns:a16="http://schemas.microsoft.com/office/drawing/2014/main" id="{F0D12B7E-4C5C-4BFD-9665-C660C805976B}"/>
              </a:ext>
            </a:extLst>
          </p:cNvPr>
          <p:cNvCxnSpPr/>
          <p:nvPr/>
        </p:nvCxnSpPr>
        <p:spPr>
          <a:xfrm>
            <a:off x="164468" y="3717032"/>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5" name="角丸四角形 10">
            <a:extLst>
              <a:ext uri="{FF2B5EF4-FFF2-40B4-BE49-F238E27FC236}">
                <a16:creationId xmlns:a16="http://schemas.microsoft.com/office/drawing/2014/main" id="{E5633EC0-1571-4716-8317-2A191076B25A}"/>
              </a:ext>
            </a:extLst>
          </p:cNvPr>
          <p:cNvSpPr/>
          <p:nvPr/>
        </p:nvSpPr>
        <p:spPr>
          <a:xfrm>
            <a:off x="776536"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令和６年度</a:t>
            </a:r>
            <a:endParaRPr kumimoji="1" lang="ja-JP" altLang="en-US" sz="1200" dirty="0">
              <a:solidFill>
                <a:schemeClr val="tx1"/>
              </a:solidFill>
            </a:endParaRPr>
          </a:p>
        </p:txBody>
      </p:sp>
      <p:sp>
        <p:nvSpPr>
          <p:cNvPr id="17" name="角丸四角形 10">
            <a:extLst>
              <a:ext uri="{FF2B5EF4-FFF2-40B4-BE49-F238E27FC236}">
                <a16:creationId xmlns:a16="http://schemas.microsoft.com/office/drawing/2014/main" id="{359BD828-4636-43C4-85FE-DC9186C57EE1}"/>
              </a:ext>
            </a:extLst>
          </p:cNvPr>
          <p:cNvSpPr/>
          <p:nvPr/>
        </p:nvSpPr>
        <p:spPr>
          <a:xfrm>
            <a:off x="6591518"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令和８年度</a:t>
            </a:r>
            <a:endParaRPr kumimoji="1" lang="ja-JP" altLang="en-US" sz="1200" dirty="0">
              <a:solidFill>
                <a:schemeClr val="tx1"/>
              </a:solidFill>
            </a:endParaRPr>
          </a:p>
        </p:txBody>
      </p:sp>
      <p:sp>
        <p:nvSpPr>
          <p:cNvPr id="19" name="角丸四角形 10">
            <a:extLst>
              <a:ext uri="{FF2B5EF4-FFF2-40B4-BE49-F238E27FC236}">
                <a16:creationId xmlns:a16="http://schemas.microsoft.com/office/drawing/2014/main" id="{2579ED79-A6C0-48F9-A323-CC925FD4729D}"/>
              </a:ext>
            </a:extLst>
          </p:cNvPr>
          <p:cNvSpPr/>
          <p:nvPr/>
        </p:nvSpPr>
        <p:spPr>
          <a:xfrm>
            <a:off x="3684027"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令和７年度</a:t>
            </a:r>
            <a:endParaRPr kumimoji="1" lang="ja-JP" altLang="en-US" sz="1200" dirty="0">
              <a:solidFill>
                <a:schemeClr val="tx1"/>
              </a:solidFill>
            </a:endParaRPr>
          </a:p>
        </p:txBody>
      </p:sp>
      <p:sp>
        <p:nvSpPr>
          <p:cNvPr id="20" name="テキスト ボックス 19">
            <a:extLst>
              <a:ext uri="{FF2B5EF4-FFF2-40B4-BE49-F238E27FC236}">
                <a16:creationId xmlns:a16="http://schemas.microsoft.com/office/drawing/2014/main" id="{A9166346-189C-48F6-8B26-01A47FDC60F1}"/>
              </a:ext>
            </a:extLst>
          </p:cNvPr>
          <p:cNvSpPr txBox="1"/>
          <p:nvPr/>
        </p:nvSpPr>
        <p:spPr>
          <a:xfrm>
            <a:off x="269480" y="4177582"/>
            <a:ext cx="9361040" cy="2308324"/>
          </a:xfrm>
          <a:prstGeom prst="rect">
            <a:avLst/>
          </a:prstGeom>
          <a:solidFill>
            <a:schemeClr val="bg1"/>
          </a:solidFill>
          <a:ln>
            <a:solidFill>
              <a:schemeClr val="tx2">
                <a:lumMod val="40000"/>
                <a:lumOff val="60000"/>
              </a:schemeClr>
            </a:solidFill>
            <a:prstDash val="dash"/>
          </a:ln>
        </p:spPr>
        <p:txBody>
          <a:bodyPr wrap="square" rtlCol="0">
            <a:spAutoFit/>
          </a:bodyPr>
          <a:lstStyle/>
          <a:p>
            <a:r>
              <a:rPr lang="ja-JP" altLang="en-US" sz="1200" dirty="0">
                <a:latin typeface="+mn-ea"/>
              </a:rPr>
              <a:t>▼学内体制の整備や、他の教育機関・企業における活用、部分受講者等への普及、形成したネットワーク等を通じてどのように継続的な取組を行っていくか、自立自走に向けた計画を記載願います。</a:t>
            </a:r>
            <a:endParaRPr lang="en-US" altLang="ja-JP" sz="1200" dirty="0">
              <a:latin typeface="+mn-ea"/>
            </a:endParaRPr>
          </a:p>
          <a:p>
            <a:endParaRPr lang="en-US" altLang="ja-JP" sz="1200" dirty="0">
              <a:latin typeface="+mn-ea"/>
            </a:endParaRPr>
          </a:p>
          <a:p>
            <a:r>
              <a:rPr lang="ja-JP" altLang="en-US" sz="1200" dirty="0">
                <a:latin typeface="+mn-ea"/>
              </a:rPr>
              <a:t>▼継続的にリカレント教育を行うための財源確保や資金調達の計画を、具体的に記載願います。</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2" name="正方形/長方形 1">
            <a:extLst>
              <a:ext uri="{FF2B5EF4-FFF2-40B4-BE49-F238E27FC236}">
                <a16:creationId xmlns:a16="http://schemas.microsoft.com/office/drawing/2014/main" id="{7753DECC-9FCB-76AB-B6FD-96FF9B343757}"/>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「成長分野における即戦力人材輩出に向けたリカレント教育推進事業」企画提案書 </a:t>
            </a:r>
            <a:r>
              <a:rPr lang="en-US" altLang="ja-JP" sz="1200" spc="-120" dirty="0">
                <a:solidFill>
                  <a:schemeClr val="bg1"/>
                </a:solidFill>
                <a:latin typeface="+mj-ea"/>
              </a:rPr>
              <a:t>(P</a:t>
            </a:r>
            <a:fld id="{7DF22854-5471-4D76-A61C-50AF16AABE74}" type="slidenum">
              <a:rPr lang="en-US" altLang="ja-JP" sz="1200" spc="-120" smtClean="0">
                <a:solidFill>
                  <a:schemeClr val="bg1"/>
                </a:solidFill>
                <a:latin typeface="+mj-ea"/>
              </a:rPr>
              <a:pPr/>
              <a:t>12</a:t>
            </a:fld>
            <a:r>
              <a:rPr lang="en-US" altLang="ja-JP" sz="1200" spc="-120" dirty="0">
                <a:solidFill>
                  <a:schemeClr val="bg1"/>
                </a:solidFill>
                <a:latin typeface="+mj-ea"/>
              </a:rPr>
              <a:t> )【</a:t>
            </a:r>
            <a:r>
              <a:rPr lang="ja-JP" altLang="en-US" sz="1200" spc="-120" dirty="0">
                <a:solidFill>
                  <a:schemeClr val="bg1"/>
                </a:solidFill>
                <a:latin typeface="+mj-ea"/>
              </a:rPr>
              <a:t>メニュー</a:t>
            </a:r>
            <a:r>
              <a:rPr lang="en-US" altLang="ja-JP" sz="1200" spc="-120" dirty="0">
                <a:solidFill>
                  <a:schemeClr val="bg1"/>
                </a:solidFill>
                <a:latin typeface="+mj-ea"/>
              </a:rPr>
              <a:t>B</a:t>
            </a:r>
            <a:r>
              <a:rPr lang="ja-JP" altLang="en-US" sz="1200" spc="-120" dirty="0">
                <a:solidFill>
                  <a:schemeClr val="bg1"/>
                </a:solidFill>
                <a:latin typeface="+mj-ea"/>
              </a:rPr>
              <a:t>（リテラシー）</a:t>
            </a:r>
            <a:r>
              <a:rPr lang="en-US" altLang="ja-JP" sz="1200" spc="-120" dirty="0">
                <a:solidFill>
                  <a:schemeClr val="bg1"/>
                </a:solidFill>
                <a:latin typeface="+mj-ea"/>
              </a:rPr>
              <a:t> 】</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5" name="スライド番号プレースホルダー 4">
            <a:extLst>
              <a:ext uri="{FF2B5EF4-FFF2-40B4-BE49-F238E27FC236}">
                <a16:creationId xmlns:a16="http://schemas.microsoft.com/office/drawing/2014/main" id="{7559AC1E-D639-2D6A-DAE5-D987CD928270}"/>
              </a:ext>
            </a:extLst>
          </p:cNvPr>
          <p:cNvSpPr>
            <a:spLocks noGrp="1"/>
          </p:cNvSpPr>
          <p:nvPr>
            <p:ph type="sldNum" sz="quarter" idx="12"/>
          </p:nvPr>
        </p:nvSpPr>
        <p:spPr/>
        <p:txBody>
          <a:bodyPr/>
          <a:lstStyle/>
          <a:p>
            <a:fld id="{973FA57C-AB59-4833-AF31-95C44D5249F2}" type="slidenum">
              <a:rPr kumimoji="1" lang="ja-JP" altLang="en-US" smtClean="0"/>
              <a:t>12</a:t>
            </a:fld>
            <a:endParaRPr kumimoji="1" lang="ja-JP" altLang="en-US" dirty="0"/>
          </a:p>
        </p:txBody>
      </p:sp>
    </p:spTree>
    <p:extLst>
      <p:ext uri="{BB962C8B-B14F-4D97-AF65-F5344CB8AC3E}">
        <p14:creationId xmlns:p14="http://schemas.microsoft.com/office/powerpoint/2010/main" val="1047168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124462"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これまでのリカレント教育等の実績</a:t>
            </a:r>
          </a:p>
        </p:txBody>
      </p:sp>
      <p:sp>
        <p:nvSpPr>
          <p:cNvPr id="19" name="テキスト ボックス 18"/>
          <p:cNvSpPr txBox="1"/>
          <p:nvPr/>
        </p:nvSpPr>
        <p:spPr>
          <a:xfrm>
            <a:off x="125463" y="671364"/>
            <a:ext cx="9649073" cy="2677656"/>
          </a:xfrm>
          <a:prstGeom prst="rect">
            <a:avLst/>
          </a:prstGeom>
          <a:noFill/>
          <a:ln>
            <a:solidFill>
              <a:schemeClr val="tx2">
                <a:lumMod val="40000"/>
                <a:lumOff val="60000"/>
              </a:schemeClr>
            </a:solidFill>
            <a:prstDash val="dash"/>
          </a:ln>
        </p:spPr>
        <p:txBody>
          <a:bodyPr wrap="square" rtlCol="0">
            <a:spAutoFit/>
          </a:bodyPr>
          <a:lstStyle/>
          <a:p>
            <a:r>
              <a:rPr lang="ja-JP" altLang="en-US" sz="1200" dirty="0"/>
              <a:t>▼リカレント教育・リスキリングの実績、企業等・地方公共団体との連携実績、社会人の就職支援実績、その他企画提案書の実現可能性の　参考となる取組実績等があれば記載願います。</a:t>
            </a:r>
            <a:endParaRPr lang="en-US" altLang="ja-JP" sz="1200" dirty="0"/>
          </a:p>
          <a:p>
            <a:r>
              <a:rPr lang="ja-JP" altLang="en-US" sz="1200" dirty="0"/>
              <a:t>▼これまでの取組の中で発生した課題について、本プログラムの実施にどのように課題を解決し、改善につなげるかを記載願います。</a:t>
            </a:r>
            <a:endParaRPr lang="en-US" altLang="ja-JP" sz="1200" dirty="0"/>
          </a:p>
          <a:p>
            <a:r>
              <a:rPr lang="ja-JP" altLang="en-US" sz="1200" dirty="0"/>
              <a:t>▼また、これまでの取組において蓄積されたノウハウをどのように本プログラムに反映するかについて記載願います。</a:t>
            </a:r>
            <a:endParaRPr lang="en-US" altLang="ja-JP" sz="1200" dirty="0"/>
          </a:p>
          <a:p>
            <a:endParaRPr lang="en-US" altLang="ja-JP" sz="1200" dirty="0">
              <a:highlight>
                <a:srgbClr val="FFFF00"/>
              </a:highlight>
            </a:endParaRPr>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ja-JP" altLang="en-US" sz="1200" dirty="0"/>
          </a:p>
        </p:txBody>
      </p:sp>
      <p:sp>
        <p:nvSpPr>
          <p:cNvPr id="12" name="テキスト ボックス 11"/>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」事業計画書（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13</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2" name="正方形/長方形 1">
            <a:extLst>
              <a:ext uri="{FF2B5EF4-FFF2-40B4-BE49-F238E27FC236}">
                <a16:creationId xmlns:a16="http://schemas.microsoft.com/office/drawing/2014/main" id="{CADD72C1-0362-0323-D1E8-2005FDC93E00}"/>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「成長分野における即戦力人材輩出に向けたリカレント教育推進事業」企画提案書 </a:t>
            </a:r>
            <a:r>
              <a:rPr lang="en-US" altLang="ja-JP" sz="1200" spc="-120" dirty="0">
                <a:solidFill>
                  <a:schemeClr val="bg1"/>
                </a:solidFill>
                <a:latin typeface="+mj-ea"/>
              </a:rPr>
              <a:t>(P</a:t>
            </a:r>
            <a:fld id="{7DF22854-5471-4D76-A61C-50AF16AABE74}" type="slidenum">
              <a:rPr lang="en-US" altLang="ja-JP" sz="1200" spc="-120" smtClean="0">
                <a:solidFill>
                  <a:schemeClr val="bg1"/>
                </a:solidFill>
                <a:latin typeface="+mj-ea"/>
              </a:rPr>
              <a:pPr/>
              <a:t>13</a:t>
            </a:fld>
            <a:r>
              <a:rPr lang="en-US" altLang="ja-JP" sz="1200" spc="-120" dirty="0">
                <a:solidFill>
                  <a:schemeClr val="bg1"/>
                </a:solidFill>
                <a:latin typeface="+mj-ea"/>
              </a:rPr>
              <a:t> )【</a:t>
            </a:r>
            <a:r>
              <a:rPr lang="ja-JP" altLang="en-US" sz="1200" spc="-120" dirty="0">
                <a:solidFill>
                  <a:schemeClr val="bg1"/>
                </a:solidFill>
                <a:latin typeface="+mj-ea"/>
              </a:rPr>
              <a:t>メニュー</a:t>
            </a:r>
            <a:r>
              <a:rPr lang="en-US" altLang="ja-JP" sz="1200" spc="-120" dirty="0">
                <a:solidFill>
                  <a:schemeClr val="bg1"/>
                </a:solidFill>
                <a:latin typeface="+mj-ea"/>
              </a:rPr>
              <a:t>B</a:t>
            </a:r>
            <a:r>
              <a:rPr lang="ja-JP" altLang="en-US" sz="1200" spc="-120" dirty="0">
                <a:solidFill>
                  <a:schemeClr val="bg1"/>
                </a:solidFill>
                <a:latin typeface="+mj-ea"/>
              </a:rPr>
              <a:t>（リテラシー）</a:t>
            </a:r>
            <a:r>
              <a:rPr lang="en-US" altLang="ja-JP" sz="1200" spc="-120" dirty="0">
                <a:solidFill>
                  <a:schemeClr val="bg1"/>
                </a:solidFill>
                <a:latin typeface="+mj-ea"/>
              </a:rPr>
              <a:t> 】</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5" name="スライド番号プレースホルダー 4">
            <a:extLst>
              <a:ext uri="{FF2B5EF4-FFF2-40B4-BE49-F238E27FC236}">
                <a16:creationId xmlns:a16="http://schemas.microsoft.com/office/drawing/2014/main" id="{8BCAAF87-BB49-BF28-40A1-3DE665B04FCD}"/>
              </a:ext>
            </a:extLst>
          </p:cNvPr>
          <p:cNvSpPr>
            <a:spLocks noGrp="1"/>
          </p:cNvSpPr>
          <p:nvPr>
            <p:ph type="sldNum" sz="quarter" idx="12"/>
          </p:nvPr>
        </p:nvSpPr>
        <p:spPr/>
        <p:txBody>
          <a:bodyPr/>
          <a:lstStyle/>
          <a:p>
            <a:fld id="{973FA57C-AB59-4833-AF31-95C44D5249F2}" type="slidenum">
              <a:rPr kumimoji="1" lang="ja-JP" altLang="en-US" smtClean="0"/>
              <a:t>13</a:t>
            </a:fld>
            <a:endParaRPr kumimoji="1" lang="ja-JP" altLang="en-US" dirty="0"/>
          </a:p>
        </p:txBody>
      </p:sp>
    </p:spTree>
    <p:extLst>
      <p:ext uri="{BB962C8B-B14F-4D97-AF65-F5344CB8AC3E}">
        <p14:creationId xmlns:p14="http://schemas.microsoft.com/office/powerpoint/2010/main" val="1130017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四角形: 角を丸くする 78"/>
          <p:cNvSpPr/>
          <p:nvPr/>
        </p:nvSpPr>
        <p:spPr>
          <a:xfrm>
            <a:off x="128464" y="223810"/>
            <a:ext cx="9721080" cy="436698"/>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86988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○○大学　　メニュー</a:t>
            </a:r>
            <a:r>
              <a:rPr kumimoji="1" lang="en-US" altLang="ja-JP" sz="16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B</a:t>
            </a:r>
            <a:r>
              <a:rPr kumimoji="1" lang="ja-JP" altLang="en-US" sz="16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（リテラシー）</a:t>
            </a:r>
          </a:p>
          <a:p>
            <a:pPr marL="0" marR="0" lvl="0" indent="0" algn="l" defTabSz="86988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「○○プログラム」 （分野・リテラシー・</a:t>
            </a:r>
            <a:r>
              <a:rPr kumimoji="1" lang="ja-JP" altLang="en-US" sz="16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職業訓練受講給付金連携</a:t>
            </a:r>
            <a:r>
              <a:rPr kumimoji="1" lang="ja-JP" altLang="en-US" sz="16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400" b="0" i="0" u="none" strike="noStrike" kern="1200" cap="none" spc="0" normalizeH="0" baseline="0" noProof="0" dirty="0">
                <a:ln>
                  <a:noFill/>
                </a:ln>
                <a:solidFill>
                  <a:srgbClr val="FF0000"/>
                </a:solidFill>
                <a:effectLst/>
                <a:uLnTx/>
                <a:uFillTx/>
                <a:latin typeface="Segoe UI"/>
                <a:ea typeface="メイリオ"/>
                <a:cs typeface="+mn-cs"/>
              </a:rPr>
              <a:t>←連携する場合に記載</a:t>
            </a:r>
            <a:endParaRPr kumimoji="1" lang="ja-JP" altLang="en-US" sz="16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5" name="コンテンツ プレースホルダ 2"/>
          <p:cNvSpPr txBox="1">
            <a:spLocks/>
          </p:cNvSpPr>
          <p:nvPr/>
        </p:nvSpPr>
        <p:spPr bwMode="auto">
          <a:xfrm>
            <a:off x="5025008" y="-99392"/>
            <a:ext cx="4968552" cy="377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446538" rtl="0" eaLnBrk="1" fontAlgn="auto" latinLnBrk="0" hangingPunct="1">
              <a:lnSpc>
                <a:spcPts val="2707"/>
              </a:lnSpc>
              <a:spcBef>
                <a:spcPct val="20000"/>
              </a:spcBef>
              <a:spcAft>
                <a:spcPts val="0"/>
              </a:spcAft>
              <a:buClrTx/>
              <a:buSzTx/>
              <a:buFontTx/>
              <a:buNone/>
              <a:tabLst/>
              <a:defRPr/>
            </a:pPr>
            <a:r>
              <a:rPr kumimoji="1" lang="ja-JP" altLang="en-US" sz="1200" b="1" i="0" u="none" strike="noStrike" kern="1200" cap="none" spc="0" normalizeH="0" baseline="0" noProof="0" dirty="0">
                <a:ln>
                  <a:noFill/>
                </a:ln>
                <a:solidFill>
                  <a:srgbClr val="024FA1"/>
                </a:solidFill>
                <a:effectLst/>
                <a:uLnTx/>
                <a:uFillTx/>
                <a:latin typeface="Meiryo UI" panose="020B0604030504040204" pitchFamily="50" charset="-128"/>
                <a:ea typeface="Meiryo UI" panose="020B0604030504040204" pitchFamily="50" charset="-128"/>
                <a:cs typeface="+mn-cs"/>
              </a:rPr>
              <a:t>成長分野における即戦力人材輩出に向けたリカレント教育推進事業</a:t>
            </a:r>
          </a:p>
        </p:txBody>
      </p:sp>
      <p:sp>
        <p:nvSpPr>
          <p:cNvPr id="21" name="テキスト ボックス 20"/>
          <p:cNvSpPr txBox="1"/>
          <p:nvPr/>
        </p:nvSpPr>
        <p:spPr>
          <a:xfrm>
            <a:off x="0" y="714636"/>
            <a:ext cx="9289581" cy="3144451"/>
          </a:xfrm>
          <a:prstGeom prst="rect">
            <a:avLst/>
          </a:prstGeom>
          <a:noFill/>
        </p:spPr>
        <p:txBody>
          <a:bodyPr wrap="square" rtlCol="0">
            <a:spAutoFit/>
          </a:bodyPr>
          <a:lstStyle/>
          <a:p>
            <a:pPr marL="0" marR="0" lvl="0" indent="0" algn="l" defTabSz="869886" rtl="0" eaLnBrk="1" fontAlgn="auto" latinLnBrk="0" hangingPunct="1">
              <a:lnSpc>
                <a:spcPts val="17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事業概要資料（プログラム毎に作成）</a:t>
            </a:r>
            <a:endParaRPr kumimoji="1" lang="en-US" altLang="ja-JP"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69886" rtl="0" eaLnBrk="1" fontAlgn="auto" latinLnBrk="0" hangingPunct="1">
              <a:lnSpc>
                <a:spcPts val="1700"/>
              </a:lnSpc>
              <a:spcBef>
                <a:spcPts val="0"/>
              </a:spcBef>
              <a:spcAft>
                <a:spcPts val="0"/>
              </a:spcAft>
              <a:buClrTx/>
              <a:buSzTx/>
              <a:buFontTx/>
              <a:buNone/>
              <a:tabLst/>
              <a:defRPr/>
            </a:pPr>
            <a:r>
              <a:rPr kumimoji="1" lang="ja-JP" altLang="en-US"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タイトル以外は様式自由としますが、以下の項目については盛り込んでください。</a:t>
            </a:r>
            <a:endParaRPr kumimoji="1" lang="en-US" altLang="ja-JP"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69886" rtl="0" eaLnBrk="1" fontAlgn="auto" latinLnBrk="0" hangingPunct="1">
              <a:lnSpc>
                <a:spcPts val="1700"/>
              </a:lnSpc>
              <a:spcBef>
                <a:spcPts val="0"/>
              </a:spcBef>
              <a:spcAft>
                <a:spcPts val="0"/>
              </a:spcAft>
              <a:buClrTx/>
              <a:buSzTx/>
              <a:buFontTx/>
              <a:buNone/>
              <a:tabLst/>
              <a:defRPr/>
            </a:pPr>
            <a:r>
              <a:rPr kumimoji="1" lang="ja-JP" altLang="en-US"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文章のみで説明するのではなく、視覚的に分かりやすく説明してください。</a:t>
            </a:r>
          </a:p>
          <a:p>
            <a:pPr marL="0" marR="0" lvl="0" indent="0" algn="l" defTabSz="869886" rtl="0" eaLnBrk="1" fontAlgn="auto" latinLnBrk="0" hangingPunct="1">
              <a:lnSpc>
                <a:spcPts val="1700"/>
              </a:lnSpc>
              <a:spcBef>
                <a:spcPts val="0"/>
              </a:spcBef>
              <a:spcAft>
                <a:spcPts val="0"/>
              </a:spcAft>
              <a:buClrTx/>
              <a:buSzTx/>
              <a:buFontTx/>
              <a:buNone/>
              <a:tabLst/>
              <a:defRPr/>
            </a:pPr>
            <a:r>
              <a:rPr kumimoji="1" lang="ja-JP" altLang="en-US"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採択された場合は、広報用資料として、対外的な説明での活用、文科省</a:t>
            </a:r>
            <a:r>
              <a:rPr kumimoji="1" lang="en-US" altLang="ja-JP"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HP</a:t>
            </a:r>
            <a:r>
              <a:rPr kumimoji="1" lang="ja-JP" altLang="en-US"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等に掲載する予定です。</a:t>
            </a:r>
            <a:endParaRPr kumimoji="1" lang="en-US" altLang="ja-JP"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69886" rtl="0" eaLnBrk="1" fontAlgn="auto" latinLnBrk="0" hangingPunct="1">
              <a:lnSpc>
                <a:spcPts val="1700"/>
              </a:lnSpc>
              <a:spcBef>
                <a:spcPts val="0"/>
              </a:spcBef>
              <a:spcAft>
                <a:spcPts val="0"/>
              </a:spcAft>
              <a:buClrTx/>
              <a:buSzTx/>
              <a:buFontTx/>
              <a:buNone/>
              <a:tabLst/>
              <a:defRPr/>
            </a:pPr>
            <a:endParaRPr kumimoji="1" lang="en-US" altLang="ja-JP"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69886" rtl="0" eaLnBrk="1" fontAlgn="auto" latinLnBrk="0" hangingPunct="1">
              <a:lnSpc>
                <a:spcPts val="1700"/>
              </a:lnSpc>
              <a:spcBef>
                <a:spcPts val="0"/>
              </a:spcBef>
              <a:spcAft>
                <a:spcPts val="0"/>
              </a:spcAft>
              <a:buClrTx/>
              <a:buSzTx/>
              <a:buFontTx/>
              <a:buNone/>
              <a:tabLst/>
              <a:defRPr/>
            </a:pPr>
            <a:r>
              <a:rPr kumimoji="1" lang="ja-JP" altLang="en-US"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「プログラムの目的」</a:t>
            </a:r>
            <a:endParaRPr kumimoji="1" lang="en-US" altLang="ja-JP"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69886" rtl="0" eaLnBrk="1" fontAlgn="auto" latinLnBrk="0" hangingPunct="1">
              <a:lnSpc>
                <a:spcPts val="1700"/>
              </a:lnSpc>
              <a:spcBef>
                <a:spcPts val="0"/>
              </a:spcBef>
              <a:spcAft>
                <a:spcPts val="0"/>
              </a:spcAft>
              <a:buClrTx/>
              <a:buSzTx/>
              <a:buFontTx/>
              <a:buNone/>
              <a:tabLst/>
              <a:defRPr/>
            </a:pPr>
            <a:r>
              <a:rPr kumimoji="1" lang="ja-JP" altLang="en-US"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「プログラムの特徴」</a:t>
            </a:r>
            <a:endParaRPr kumimoji="1" lang="en-US" altLang="ja-JP"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69886" rtl="0" eaLnBrk="1" fontAlgn="auto" latinLnBrk="0" hangingPunct="1">
              <a:lnSpc>
                <a:spcPts val="1700"/>
              </a:lnSpc>
              <a:spcBef>
                <a:spcPts val="0"/>
              </a:spcBef>
              <a:spcAft>
                <a:spcPts val="0"/>
              </a:spcAft>
              <a:buClrTx/>
              <a:buSzTx/>
              <a:buFontTx/>
              <a:buNone/>
              <a:tabLst/>
              <a:defRPr/>
            </a:pPr>
            <a:r>
              <a:rPr kumimoji="1" lang="ja-JP" altLang="en-US"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「企業・産業界との連携」</a:t>
            </a:r>
            <a:endParaRPr kumimoji="1" lang="en-US" altLang="ja-JP"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69886" rtl="0" eaLnBrk="1" fontAlgn="auto" latinLnBrk="0" hangingPunct="1">
              <a:lnSpc>
                <a:spcPts val="1700"/>
              </a:lnSpc>
              <a:spcBef>
                <a:spcPts val="0"/>
              </a:spcBef>
              <a:spcAft>
                <a:spcPts val="0"/>
              </a:spcAft>
              <a:buClrTx/>
              <a:buSzTx/>
              <a:buFontTx/>
              <a:buNone/>
              <a:tabLst/>
              <a:defRPr/>
            </a:pPr>
            <a:r>
              <a:rPr kumimoji="1" lang="ja-JP" altLang="en-US"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「就職・転職支援に向けた取組」</a:t>
            </a:r>
            <a:endParaRPr kumimoji="1" lang="en-US" altLang="ja-JP"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69886" rtl="0" eaLnBrk="1" fontAlgn="auto" latinLnBrk="0" hangingPunct="1">
              <a:lnSpc>
                <a:spcPts val="1700"/>
              </a:lnSpc>
              <a:spcBef>
                <a:spcPts val="0"/>
              </a:spcBef>
              <a:spcAft>
                <a:spcPts val="0"/>
              </a:spcAft>
              <a:buClrTx/>
              <a:buSzTx/>
              <a:buFontTx/>
              <a:buNone/>
              <a:tabLst/>
              <a:defRPr/>
            </a:pPr>
            <a:r>
              <a:rPr kumimoji="1" lang="ja-JP" altLang="en-US"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「身につけられる能力・スキル、想定する就職先」</a:t>
            </a:r>
            <a:endParaRPr kumimoji="1" lang="en-US" altLang="ja-JP"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69886" rtl="0" eaLnBrk="1" fontAlgn="auto" latinLnBrk="0" hangingPunct="1">
              <a:lnSpc>
                <a:spcPts val="1700"/>
              </a:lnSpc>
              <a:spcBef>
                <a:spcPts val="0"/>
              </a:spcBef>
              <a:spcAft>
                <a:spcPts val="0"/>
              </a:spcAft>
              <a:buClrTx/>
              <a:buSzTx/>
              <a:buFontTx/>
              <a:buNone/>
              <a:tabLst/>
              <a:defRPr/>
            </a:pPr>
            <a:r>
              <a:rPr kumimoji="1" lang="ja-JP" altLang="en-US"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「受講期間・定員・受講料（</a:t>
            </a:r>
            <a:r>
              <a:rPr kumimoji="1" lang="en-US" altLang="ja-JP"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）・目標（〇カ月・○○名・例：就職率</a:t>
            </a:r>
            <a:r>
              <a:rPr kumimoji="1" lang="en-US" altLang="ja-JP"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67</a:t>
            </a:r>
            <a:r>
              <a:rPr kumimoji="1" lang="ja-JP" altLang="en-US"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％以上、就職・就業率</a:t>
            </a:r>
            <a:r>
              <a:rPr kumimoji="1" lang="en-US" altLang="ja-JP"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80</a:t>
            </a:r>
            <a:r>
              <a:rPr kumimoji="1" lang="ja-JP" altLang="en-US"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％以上 等）」</a:t>
            </a:r>
            <a:endParaRPr kumimoji="1" lang="en-US" altLang="ja-JP"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69886" rtl="0" eaLnBrk="1" fontAlgn="auto" latinLnBrk="0" hangingPunct="1">
              <a:lnSpc>
                <a:spcPts val="1700"/>
              </a:lnSpc>
              <a:spcBef>
                <a:spcPts val="0"/>
              </a:spcBef>
              <a:spcAft>
                <a:spcPts val="0"/>
              </a:spcAft>
              <a:buClrTx/>
              <a:buSzTx/>
              <a:buFontTx/>
              <a:buNone/>
              <a:tabLst/>
              <a:defRPr/>
            </a:pPr>
            <a:r>
              <a:rPr kumimoji="1" lang="ja-JP" altLang="en-US"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「社会人の受講しやすい工夫</a:t>
            </a:r>
            <a:r>
              <a:rPr kumimoji="1" lang="en-US" altLang="ja-JP"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例：オンライン授業の活用）」</a:t>
            </a:r>
            <a:endParaRPr kumimoji="1" lang="en-US" altLang="ja-JP" sz="127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69886" rtl="0" eaLnBrk="1" fontAlgn="auto" latinLnBrk="0" hangingPunct="1">
              <a:lnSpc>
                <a:spcPts val="1700"/>
              </a:lnSpc>
              <a:spcBef>
                <a:spcPts val="0"/>
              </a:spcBef>
              <a:spcAft>
                <a:spcPts val="0"/>
              </a:spcAft>
              <a:buClrTx/>
              <a:buSzTx/>
              <a:buFontTx/>
              <a:buNone/>
              <a:tabLst/>
              <a:defRPr/>
            </a:pPr>
            <a:endParaRPr lang="en-US" altLang="ja-JP" sz="1270" dirty="0">
              <a:solidFill>
                <a:prstClr val="black"/>
              </a:solidFill>
              <a:latin typeface="メイリオ" panose="020B0604030504040204" pitchFamily="50" charset="-128"/>
              <a:ea typeface="メイリオ" panose="020B0604030504040204" pitchFamily="50" charset="-128"/>
            </a:endParaRPr>
          </a:p>
          <a:p>
            <a:pPr marL="0" marR="0" lvl="0" indent="0" algn="l" defTabSz="869886" rtl="0" eaLnBrk="1" fontAlgn="auto" latinLnBrk="0" hangingPunct="1">
              <a:lnSpc>
                <a:spcPts val="17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）職業訓練受講給付金対象プログラムとする場合は除く</a:t>
            </a:r>
          </a:p>
        </p:txBody>
      </p:sp>
    </p:spTree>
    <p:extLst>
      <p:ext uri="{BB962C8B-B14F-4D97-AF65-F5344CB8AC3E}">
        <p14:creationId xmlns:p14="http://schemas.microsoft.com/office/powerpoint/2010/main" val="2578820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125464" y="1700808"/>
            <a:ext cx="9436048" cy="461665"/>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1" name="角丸四角形 10"/>
          <p:cNvSpPr/>
          <p:nvPr/>
        </p:nvSpPr>
        <p:spPr>
          <a:xfrm>
            <a:off x="28338" y="1349024"/>
            <a:ext cx="190032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メイリオ" panose="020B0604030504040204" pitchFamily="50" charset="-128"/>
                <a:ea typeface="メイリオ" panose="020B0604030504040204" pitchFamily="50" charset="-128"/>
              </a:rPr>
              <a:t>プログラム名称</a:t>
            </a:r>
            <a:endPar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8" name="角丸四角形 10">
            <a:extLst>
              <a:ext uri="{FF2B5EF4-FFF2-40B4-BE49-F238E27FC236}">
                <a16:creationId xmlns:a16="http://schemas.microsoft.com/office/drawing/2014/main" id="{A25DA161-8671-4CC7-96DA-C6046B27A348}"/>
              </a:ext>
            </a:extLst>
          </p:cNvPr>
          <p:cNvSpPr/>
          <p:nvPr/>
        </p:nvSpPr>
        <p:spPr>
          <a:xfrm>
            <a:off x="29094" y="2324690"/>
            <a:ext cx="2331617"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メイリオ" panose="020B0604030504040204" pitchFamily="50" charset="-128"/>
                <a:ea typeface="メイリオ" panose="020B0604030504040204" pitchFamily="50" charset="-128"/>
              </a:rPr>
              <a:t>プログラム責任者</a:t>
            </a:r>
            <a:endPar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BD6E11DB-84BA-4D46-9476-9A7694F497AA}"/>
              </a:ext>
            </a:extLst>
          </p:cNvPr>
          <p:cNvSpPr txBox="1"/>
          <p:nvPr/>
        </p:nvSpPr>
        <p:spPr>
          <a:xfrm>
            <a:off x="125464" y="2780928"/>
            <a:ext cx="9436048" cy="64633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氏名（ふりがな）、職名を記載してください。</a:t>
            </a:r>
            <a:endParaRPr kumimoji="1" lang="ja-JP" altLang="en-US"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3" name="角丸四角形 10">
            <a:extLst>
              <a:ext uri="{FF2B5EF4-FFF2-40B4-BE49-F238E27FC236}">
                <a16:creationId xmlns:a16="http://schemas.microsoft.com/office/drawing/2014/main" id="{3B936A68-B6A7-41BA-9787-50822B3CCC36}"/>
              </a:ext>
            </a:extLst>
          </p:cNvPr>
          <p:cNvSpPr/>
          <p:nvPr/>
        </p:nvSpPr>
        <p:spPr>
          <a:xfrm>
            <a:off x="29094" y="3651561"/>
            <a:ext cx="2331617"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メイリオ" panose="020B0604030504040204" pitchFamily="50" charset="-128"/>
                <a:ea typeface="メイリオ" panose="020B0604030504040204" pitchFamily="50" charset="-128"/>
              </a:rPr>
              <a:t>プログラムの分野</a:t>
            </a:r>
            <a:endPar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125464" y="4100879"/>
            <a:ext cx="9436048" cy="1200329"/>
          </a:xfrm>
          <a:prstGeom prst="rect">
            <a:avLst/>
          </a:prstGeom>
          <a:noFill/>
          <a:ln>
            <a:solidFill>
              <a:schemeClr val="tx2">
                <a:lumMod val="40000"/>
                <a:lumOff val="60000"/>
              </a:schemeClr>
            </a:solidFill>
            <a:prstDash val="dash"/>
          </a:ln>
        </p:spPr>
        <p:txBody>
          <a:bodyPr wrap="square" rtlCol="0">
            <a:spAutoFit/>
          </a:bodyPr>
          <a:lstStyle/>
          <a:p>
            <a:pPr algn="l"/>
            <a:r>
              <a:rPr kumimoji="1" lang="ja-JP" altLang="en-US" sz="1200" b="0" dirty="0">
                <a:solidFill>
                  <a:schemeClr val="tx1"/>
                </a:solidFill>
                <a:latin typeface="+mn-ea"/>
                <a:ea typeface="+mn-ea"/>
              </a:rPr>
              <a:t>分野：</a:t>
            </a:r>
          </a:p>
          <a:p>
            <a:pPr algn="l"/>
            <a:endParaRPr kumimoji="1" lang="ja-JP" altLang="en-US" sz="1200" b="0" dirty="0">
              <a:solidFill>
                <a:schemeClr val="tx1"/>
              </a:solidFill>
              <a:latin typeface="+mn-ea"/>
              <a:ea typeface="+mn-ea"/>
            </a:endParaRPr>
          </a:p>
          <a:p>
            <a:pPr algn="l"/>
            <a:endParaRPr kumimoji="1" lang="ja-JP" altLang="en-US" sz="1200" b="0" dirty="0">
              <a:solidFill>
                <a:schemeClr val="tx1"/>
              </a:solidFill>
              <a:latin typeface="+mn-ea"/>
              <a:ea typeface="+mn-ea"/>
            </a:endParaRPr>
          </a:p>
          <a:p>
            <a:pPr algn="l"/>
            <a:r>
              <a:rPr kumimoji="1" lang="ja-JP" altLang="en-US" sz="1200" b="0" dirty="0">
                <a:solidFill>
                  <a:schemeClr val="tx1"/>
                </a:solidFill>
                <a:latin typeface="+mn-ea"/>
                <a:ea typeface="+mn-ea"/>
              </a:rPr>
              <a:t>例：</a:t>
            </a:r>
            <a:r>
              <a:rPr kumimoji="1" lang="en-US" altLang="ja-JP" sz="1200" b="0" dirty="0">
                <a:solidFill>
                  <a:schemeClr val="tx1"/>
                </a:solidFill>
                <a:latin typeface="+mn-ea"/>
                <a:ea typeface="+mn-ea"/>
              </a:rPr>
              <a:t>DX</a:t>
            </a:r>
            <a:r>
              <a:rPr kumimoji="1" lang="ja-JP" altLang="en-US" sz="1200" b="0" dirty="0">
                <a:solidFill>
                  <a:schemeClr val="tx1"/>
                </a:solidFill>
                <a:latin typeface="+mn-ea"/>
                <a:ea typeface="+mn-ea"/>
              </a:rPr>
              <a:t>（〇〇）≪〇〇：</a:t>
            </a:r>
            <a:r>
              <a:rPr kumimoji="1" lang="en-US" altLang="ja-JP" sz="1200" b="0" dirty="0" err="1">
                <a:solidFill>
                  <a:schemeClr val="tx1"/>
                </a:solidFill>
                <a:latin typeface="+mn-ea"/>
                <a:ea typeface="+mn-ea"/>
              </a:rPr>
              <a:t>AI,IoT</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ﾃﾞｰﾀｻｲｴﾝｽ</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ﾌﾟﾛｸﾞﾗﾐﾝｸﾞ</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ｻｲﾊﾞｰｾｷｭﾘﾃｨ</a:t>
            </a:r>
            <a:r>
              <a:rPr kumimoji="1" lang="en-US" altLang="ja-JP" sz="1200" b="0" dirty="0">
                <a:solidFill>
                  <a:schemeClr val="tx1"/>
                </a:solidFill>
                <a:latin typeface="+mn-ea"/>
                <a:ea typeface="+mn-ea"/>
              </a:rPr>
              <a:t>,RPA,</a:t>
            </a:r>
            <a:r>
              <a:rPr kumimoji="1" lang="ja-JP" altLang="en-US" sz="1200" b="0" dirty="0">
                <a:solidFill>
                  <a:schemeClr val="tx1"/>
                </a:solidFill>
                <a:latin typeface="+mn-ea"/>
                <a:ea typeface="+mn-ea"/>
              </a:rPr>
              <a:t>ﾃﾞｨｰﾌﾟﾗｰﾆﾝｸﾞ</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その他≫</a:t>
            </a:r>
          </a:p>
          <a:p>
            <a:pPr algn="l"/>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他分野と掛け合わせる場合　</a:t>
            </a:r>
            <a:r>
              <a:rPr kumimoji="1" lang="en-US" altLang="ja-JP" sz="1200" b="0" dirty="0">
                <a:solidFill>
                  <a:schemeClr val="tx1"/>
                </a:solidFill>
                <a:latin typeface="+mn-ea"/>
                <a:ea typeface="+mn-ea"/>
              </a:rPr>
              <a:t>DX</a:t>
            </a:r>
            <a:r>
              <a:rPr kumimoji="1" lang="ja-JP" altLang="en-US" sz="1200" b="0" dirty="0">
                <a:solidFill>
                  <a:schemeClr val="tx1"/>
                </a:solidFill>
                <a:latin typeface="+mn-ea"/>
                <a:ea typeface="+mn-ea"/>
              </a:rPr>
              <a:t>（〇〇） </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（グリーン、医療・介護、地方創生、女性活躍、起業、イノベーション喚起等）</a:t>
            </a:r>
          </a:p>
          <a:p>
            <a:pPr algn="l"/>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例示にない場合は適宜追記願います。</a:t>
            </a:r>
          </a:p>
        </p:txBody>
      </p:sp>
      <p:sp>
        <p:nvSpPr>
          <p:cNvPr id="4" name="正方形/長方形 3">
            <a:extLst>
              <a:ext uri="{FF2B5EF4-FFF2-40B4-BE49-F238E27FC236}">
                <a16:creationId xmlns:a16="http://schemas.microsoft.com/office/drawing/2014/main" id="{4944E205-6E7E-72C7-8982-609E2FB43E33}"/>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「成長分野における即戦力人材輩出に向けたリカレント教育推進事業」企画提案書 </a:t>
            </a:r>
            <a:r>
              <a:rPr lang="en-US" altLang="ja-JP" sz="1200" spc="-120" dirty="0">
                <a:solidFill>
                  <a:schemeClr val="bg1"/>
                </a:solidFill>
                <a:latin typeface="+mj-ea"/>
              </a:rPr>
              <a:t>(P</a:t>
            </a:r>
            <a:fld id="{7DF22854-5471-4D76-A61C-50AF16AABE74}" type="slidenum">
              <a:rPr lang="en-US" altLang="ja-JP" sz="1200" spc="-120" smtClean="0">
                <a:solidFill>
                  <a:schemeClr val="bg1"/>
                </a:solidFill>
                <a:latin typeface="+mj-ea"/>
              </a:rPr>
              <a:pPr/>
              <a:t>2</a:t>
            </a:fld>
            <a:r>
              <a:rPr lang="en-US" altLang="ja-JP" sz="1200" spc="-120" dirty="0">
                <a:solidFill>
                  <a:schemeClr val="bg1"/>
                </a:solidFill>
                <a:latin typeface="+mj-ea"/>
              </a:rPr>
              <a:t> )【</a:t>
            </a:r>
            <a:r>
              <a:rPr lang="ja-JP" altLang="en-US" sz="1200" spc="-120" dirty="0">
                <a:solidFill>
                  <a:schemeClr val="bg1"/>
                </a:solidFill>
                <a:latin typeface="+mj-ea"/>
              </a:rPr>
              <a:t>メニュー</a:t>
            </a:r>
            <a:r>
              <a:rPr lang="en-US" altLang="ja-JP" sz="1200" spc="-120" dirty="0">
                <a:solidFill>
                  <a:schemeClr val="bg1"/>
                </a:solidFill>
                <a:latin typeface="+mj-ea"/>
              </a:rPr>
              <a:t>B</a:t>
            </a:r>
            <a:r>
              <a:rPr lang="ja-JP" altLang="en-US" sz="1200" spc="-120" dirty="0">
                <a:solidFill>
                  <a:schemeClr val="bg1"/>
                </a:solidFill>
                <a:latin typeface="+mj-ea"/>
              </a:rPr>
              <a:t>（リテラシー）</a:t>
            </a:r>
            <a:r>
              <a:rPr lang="en-US" altLang="ja-JP" sz="1200" spc="-120" dirty="0">
                <a:solidFill>
                  <a:schemeClr val="bg1"/>
                </a:solidFill>
                <a:latin typeface="+mj-ea"/>
              </a:rPr>
              <a:t> 】</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7" name="テキスト ボックス 6">
            <a:extLst>
              <a:ext uri="{FF2B5EF4-FFF2-40B4-BE49-F238E27FC236}">
                <a16:creationId xmlns:a16="http://schemas.microsoft.com/office/drawing/2014/main" id="{EB9F6B06-0348-A921-5534-0E757E41516B}"/>
              </a:ext>
            </a:extLst>
          </p:cNvPr>
          <p:cNvSpPr txBox="1"/>
          <p:nvPr/>
        </p:nvSpPr>
        <p:spPr>
          <a:xfrm>
            <a:off x="125464" y="692696"/>
            <a:ext cx="9436048" cy="461665"/>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5" name="角丸四角形 10">
            <a:extLst>
              <a:ext uri="{FF2B5EF4-FFF2-40B4-BE49-F238E27FC236}">
                <a16:creationId xmlns:a16="http://schemas.microsoft.com/office/drawing/2014/main" id="{5DFCC49F-93FA-4029-532C-E86DBB0C33B9}"/>
              </a:ext>
            </a:extLst>
          </p:cNvPr>
          <p:cNvSpPr/>
          <p:nvPr/>
        </p:nvSpPr>
        <p:spPr>
          <a:xfrm>
            <a:off x="28338" y="335185"/>
            <a:ext cx="190032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事業責任大学名</a:t>
            </a:r>
          </a:p>
        </p:txBody>
      </p:sp>
      <p:sp>
        <p:nvSpPr>
          <p:cNvPr id="16" name="スライド番号プレースホルダー 15">
            <a:extLst>
              <a:ext uri="{FF2B5EF4-FFF2-40B4-BE49-F238E27FC236}">
                <a16:creationId xmlns:a16="http://schemas.microsoft.com/office/drawing/2014/main" id="{285407C8-D158-7B24-7518-F9B943D293CB}"/>
              </a:ext>
            </a:extLst>
          </p:cNvPr>
          <p:cNvSpPr>
            <a:spLocks noGrp="1"/>
          </p:cNvSpPr>
          <p:nvPr>
            <p:ph type="sldNum" sz="quarter" idx="12"/>
          </p:nvPr>
        </p:nvSpPr>
        <p:spPr/>
        <p:txBody>
          <a:bodyPr/>
          <a:lstStyle/>
          <a:p>
            <a:fld id="{973FA57C-AB59-4833-AF31-95C44D5249F2}" type="slidenum">
              <a:rPr kumimoji="1" lang="ja-JP" altLang="en-US" smtClean="0"/>
              <a:t>2</a:t>
            </a:fld>
            <a:endParaRPr kumimoji="1" lang="ja-JP" altLang="en-US" dirty="0"/>
          </a:p>
        </p:txBody>
      </p:sp>
      <p:sp>
        <p:nvSpPr>
          <p:cNvPr id="2" name="角丸四角形 10">
            <a:extLst>
              <a:ext uri="{FF2B5EF4-FFF2-40B4-BE49-F238E27FC236}">
                <a16:creationId xmlns:a16="http://schemas.microsoft.com/office/drawing/2014/main" id="{392DBF83-33A2-E1E5-DBCC-A68B93E7EF43}"/>
              </a:ext>
            </a:extLst>
          </p:cNvPr>
          <p:cNvSpPr/>
          <p:nvPr/>
        </p:nvSpPr>
        <p:spPr>
          <a:xfrm>
            <a:off x="56456" y="5498266"/>
            <a:ext cx="4211793"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厚生労働省職業訓練受講給付金の対象講座か否か</a:t>
            </a:r>
          </a:p>
        </p:txBody>
      </p:sp>
      <p:sp>
        <p:nvSpPr>
          <p:cNvPr id="3" name="テキスト ボックス 2">
            <a:extLst>
              <a:ext uri="{FF2B5EF4-FFF2-40B4-BE49-F238E27FC236}">
                <a16:creationId xmlns:a16="http://schemas.microsoft.com/office/drawing/2014/main" id="{540618A9-DAD7-7ED1-934F-CFA02CC6928F}"/>
              </a:ext>
            </a:extLst>
          </p:cNvPr>
          <p:cNvSpPr txBox="1"/>
          <p:nvPr/>
        </p:nvSpPr>
        <p:spPr>
          <a:xfrm>
            <a:off x="160793" y="5951021"/>
            <a:ext cx="9436048" cy="64633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対象講座とする</a:t>
            </a:r>
            <a:r>
              <a:rPr kumimoji="1" lang="en-US" altLang="ja-JP" sz="1200" b="0" i="0" u="none" strike="noStrike" kern="1200" cap="none" spc="0" normalizeH="0" baseline="0" noProof="0" dirty="0">
                <a:ln>
                  <a:noFill/>
                </a:ln>
                <a:effectLst/>
                <a:uLnTx/>
                <a:uFillTx/>
                <a:latin typeface="メイリオ"/>
                <a:ea typeface="メイリオ"/>
                <a:cs typeface="+mn-cs"/>
              </a:rPr>
              <a:t>/</a:t>
            </a:r>
            <a:r>
              <a:rPr kumimoji="1" lang="ja-JP" altLang="en-US" sz="1200" b="0" i="0" u="none" strike="noStrike" kern="1200" cap="none" spc="0" normalizeH="0" baseline="0" noProof="0" dirty="0">
                <a:ln>
                  <a:noFill/>
                </a:ln>
                <a:effectLst/>
                <a:uLnTx/>
                <a:uFillTx/>
                <a:latin typeface="メイリオ"/>
                <a:ea typeface="メイリオ"/>
                <a:cs typeface="+mn-cs"/>
              </a:rPr>
              <a:t>対象講座としないのいずれかでお答えください。</a:t>
            </a:r>
          </a:p>
          <a:p>
            <a:pPr>
              <a:defRPr/>
            </a:pPr>
            <a:r>
              <a:rPr kumimoji="1" lang="en-US" altLang="ja-JP" sz="1200" b="0" i="0" u="none" strike="noStrike" kern="1200" cap="none" spc="0" normalizeH="0" baseline="0" noProof="0" dirty="0">
                <a:ln>
                  <a:noFill/>
                </a:ln>
                <a:effectLst/>
                <a:uLnTx/>
                <a:uFillTx/>
                <a:latin typeface="メイリオ"/>
                <a:ea typeface="メイリオ"/>
                <a:cs typeface="+mn-cs"/>
              </a:rPr>
              <a:t>※</a:t>
            </a:r>
            <a:r>
              <a:rPr kumimoji="1" lang="ja-JP" altLang="en-US" sz="1200" b="0" i="0" u="none" strike="noStrike" kern="1200" cap="none" spc="0" normalizeH="0" baseline="0" noProof="0" dirty="0">
                <a:ln>
                  <a:noFill/>
                </a:ln>
                <a:effectLst/>
                <a:uLnTx/>
                <a:uFillTx/>
                <a:latin typeface="メイリオ"/>
                <a:ea typeface="メイリオ"/>
                <a:cs typeface="+mn-cs"/>
              </a:rPr>
              <a:t>対象講座とする場合、一月当たり</a:t>
            </a:r>
            <a:r>
              <a:rPr kumimoji="1" lang="en-US" altLang="ja-JP" sz="1200" b="0" i="0" u="none" strike="noStrike" kern="1200" cap="none" spc="0" normalizeH="0" baseline="0" noProof="0" dirty="0">
                <a:ln>
                  <a:noFill/>
                </a:ln>
                <a:effectLst/>
                <a:uLnTx/>
                <a:uFillTx/>
                <a:latin typeface="メイリオ"/>
                <a:ea typeface="メイリオ"/>
                <a:cs typeface="+mn-cs"/>
              </a:rPr>
              <a:t>60</a:t>
            </a:r>
            <a:r>
              <a:rPr kumimoji="1" lang="ja-JP" altLang="en-US" sz="1200" b="0" i="0" u="none" strike="noStrike" kern="1200" cap="none" spc="0" normalizeH="0" baseline="0" noProof="0" dirty="0">
                <a:ln>
                  <a:noFill/>
                </a:ln>
                <a:effectLst/>
                <a:uLnTx/>
                <a:uFillTx/>
                <a:latin typeface="メイリオ"/>
                <a:ea typeface="メイリオ"/>
                <a:cs typeface="+mn-cs"/>
              </a:rPr>
              <a:t>時間以上の授業時間が必須となります。端数の扱いについては、質疑応答を参照願います。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Tree>
    <p:extLst>
      <p:ext uri="{BB962C8B-B14F-4D97-AF65-F5344CB8AC3E}">
        <p14:creationId xmlns:p14="http://schemas.microsoft.com/office/powerpoint/2010/main" val="961318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事業の概念図</a:t>
            </a:r>
          </a:p>
        </p:txBody>
      </p:sp>
      <p:sp>
        <p:nvSpPr>
          <p:cNvPr id="9" name="テキスト ボックス 8"/>
          <p:cNvSpPr txBox="1"/>
          <p:nvPr/>
        </p:nvSpPr>
        <p:spPr>
          <a:xfrm>
            <a:off x="125464" y="692696"/>
            <a:ext cx="9649072" cy="1754326"/>
          </a:xfrm>
          <a:prstGeom prst="rect">
            <a:avLst/>
          </a:prstGeom>
          <a:noFill/>
          <a:ln>
            <a:solidFill>
              <a:schemeClr val="tx2">
                <a:lumMod val="40000"/>
                <a:lumOff val="60000"/>
              </a:schemeClr>
            </a:solidFill>
            <a:prstDash val="dash"/>
          </a:ln>
        </p:spPr>
        <p:txBody>
          <a:bodyPr wrap="square" rtlCol="0">
            <a:spAutoFit/>
          </a:bodyPr>
          <a:lstStyle/>
          <a:p>
            <a:endParaRPr lang="ja-JP" altLang="en-US" sz="1200" dirty="0">
              <a:solidFill>
                <a:srgbClr val="FFC000"/>
              </a:solidFill>
              <a:latin typeface="+mn-ea"/>
            </a:endParaRPr>
          </a:p>
          <a:p>
            <a:pPr marL="180000" indent="-180000"/>
            <a:r>
              <a:rPr lang="ja-JP" altLang="en-US" sz="1200" dirty="0">
                <a:latin typeface="+mn-ea"/>
              </a:rPr>
              <a:t>▼本事業で取り組む事業全体が分かるよう作成すること。文章のみで説明するのではなく、視覚的に分かりやすく説明してください。</a:t>
            </a:r>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p:txBody>
      </p:sp>
      <p:sp>
        <p:nvSpPr>
          <p:cNvPr id="11" name="角丸四角形 10"/>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lt1"/>
                </a:solidFill>
                <a:latin typeface="メイリオ" panose="020B0604030504040204" pitchFamily="50" charset="-128"/>
                <a:ea typeface="メイリオ" panose="020B0604030504040204" pitchFamily="50" charset="-128"/>
              </a:rPr>
              <a:t>事業の概念図</a:t>
            </a:r>
          </a:p>
        </p:txBody>
      </p:sp>
      <p:sp>
        <p:nvSpPr>
          <p:cNvPr id="10" name="テキスト ボックス 9"/>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令和３年度</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等成長分野を中心とした就職・転職支援のためのリカレント教育推進事業」事業計画書（</a:t>
            </a:r>
            <a:r>
              <a:rPr lang="en-US" altLang="ja-JP" sz="1100" spc="-120" dirty="0">
                <a:solidFill>
                  <a:schemeClr val="bg1"/>
                </a:solidFill>
                <a:latin typeface="+mj-ea"/>
              </a:rPr>
              <a:t>Ⅰ</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リテラシー）</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3</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2" name="正方形/長方形 1">
            <a:extLst>
              <a:ext uri="{FF2B5EF4-FFF2-40B4-BE49-F238E27FC236}">
                <a16:creationId xmlns:a16="http://schemas.microsoft.com/office/drawing/2014/main" id="{0BCE54F0-5650-86CD-2450-995088B163AB}"/>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「成長分野における即戦力人材輩出に向けたリカレント教育推進事業」企画提案書 </a:t>
            </a:r>
            <a:r>
              <a:rPr lang="en-US" altLang="ja-JP" sz="1200" spc="-120" dirty="0">
                <a:solidFill>
                  <a:schemeClr val="bg1"/>
                </a:solidFill>
                <a:latin typeface="+mj-ea"/>
              </a:rPr>
              <a:t>(P</a:t>
            </a:r>
            <a:fld id="{7DF22854-5471-4D76-A61C-50AF16AABE74}" type="slidenum">
              <a:rPr lang="en-US" altLang="ja-JP" sz="1200" spc="-120" smtClean="0">
                <a:solidFill>
                  <a:schemeClr val="bg1"/>
                </a:solidFill>
                <a:latin typeface="+mj-ea"/>
              </a:rPr>
              <a:pPr/>
              <a:t>3</a:t>
            </a:fld>
            <a:r>
              <a:rPr lang="en-US" altLang="ja-JP" sz="1200" spc="-120" dirty="0">
                <a:solidFill>
                  <a:schemeClr val="bg1"/>
                </a:solidFill>
                <a:latin typeface="+mj-ea"/>
              </a:rPr>
              <a:t> )【</a:t>
            </a:r>
            <a:r>
              <a:rPr lang="ja-JP" altLang="en-US" sz="1200" spc="-120" dirty="0">
                <a:solidFill>
                  <a:schemeClr val="bg1"/>
                </a:solidFill>
                <a:latin typeface="+mj-ea"/>
              </a:rPr>
              <a:t>メニュー</a:t>
            </a:r>
            <a:r>
              <a:rPr lang="en-US" altLang="ja-JP" sz="1200" spc="-120" dirty="0">
                <a:solidFill>
                  <a:schemeClr val="bg1"/>
                </a:solidFill>
                <a:latin typeface="+mj-ea"/>
              </a:rPr>
              <a:t>B</a:t>
            </a:r>
            <a:r>
              <a:rPr lang="ja-JP" altLang="en-US" sz="1200" spc="-120" dirty="0">
                <a:solidFill>
                  <a:schemeClr val="bg1"/>
                </a:solidFill>
                <a:latin typeface="+mj-ea"/>
              </a:rPr>
              <a:t>（リテラシー）</a:t>
            </a:r>
            <a:r>
              <a:rPr lang="en-US" altLang="ja-JP" sz="1200" spc="-120" dirty="0">
                <a:solidFill>
                  <a:schemeClr val="bg1"/>
                </a:solidFill>
                <a:latin typeface="+mj-ea"/>
              </a:rPr>
              <a:t> 】</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5" name="スライド番号プレースホルダー 4">
            <a:extLst>
              <a:ext uri="{FF2B5EF4-FFF2-40B4-BE49-F238E27FC236}">
                <a16:creationId xmlns:a16="http://schemas.microsoft.com/office/drawing/2014/main" id="{77C08B5C-EBF4-DD1A-FA33-E6E3E5CC39A9}"/>
              </a:ext>
            </a:extLst>
          </p:cNvPr>
          <p:cNvSpPr>
            <a:spLocks noGrp="1"/>
          </p:cNvSpPr>
          <p:nvPr>
            <p:ph type="sldNum" sz="quarter" idx="12"/>
          </p:nvPr>
        </p:nvSpPr>
        <p:spPr/>
        <p:txBody>
          <a:bodyPr/>
          <a:lstStyle/>
          <a:p>
            <a:fld id="{973FA57C-AB59-4833-AF31-95C44D5249F2}" type="slidenum">
              <a:rPr kumimoji="1" lang="ja-JP" altLang="en-US" smtClean="0"/>
              <a:t>3</a:t>
            </a:fld>
            <a:endParaRPr kumimoji="1" lang="ja-JP" altLang="en-US" dirty="0"/>
          </a:p>
        </p:txBody>
      </p:sp>
    </p:spTree>
    <p:extLst>
      <p:ext uri="{BB962C8B-B14F-4D97-AF65-F5344CB8AC3E}">
        <p14:creationId xmlns:p14="http://schemas.microsoft.com/office/powerpoint/2010/main" val="2524188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276442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メイリオ" panose="020B0604030504040204" pitchFamily="50" charset="-128"/>
                <a:ea typeface="メイリオ" panose="020B0604030504040204" pitchFamily="50" charset="-128"/>
              </a:rPr>
              <a:t>プログラム</a:t>
            </a: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の目的及び概要</a:t>
            </a:r>
          </a:p>
        </p:txBody>
      </p:sp>
      <p:sp>
        <p:nvSpPr>
          <p:cNvPr id="13" name="テキスト ボックス 12">
            <a:extLst>
              <a:ext uri="{FF2B5EF4-FFF2-40B4-BE49-F238E27FC236}">
                <a16:creationId xmlns:a16="http://schemas.microsoft.com/office/drawing/2014/main" id="{8434A1D4-8562-4E4A-965D-6445CD437D94}"/>
              </a:ext>
            </a:extLst>
          </p:cNvPr>
          <p:cNvSpPr txBox="1"/>
          <p:nvPr/>
        </p:nvSpPr>
        <p:spPr>
          <a:xfrm>
            <a:off x="112776" y="757747"/>
            <a:ext cx="9649072" cy="2308324"/>
          </a:xfrm>
          <a:prstGeom prst="rect">
            <a:avLst/>
          </a:prstGeom>
          <a:noFill/>
          <a:ln>
            <a:solidFill>
              <a:schemeClr val="tx2">
                <a:lumMod val="40000"/>
                <a:lumOff val="60000"/>
              </a:schemeClr>
            </a:solidFill>
            <a:prstDash val="dash"/>
          </a:ln>
        </p:spPr>
        <p:txBody>
          <a:bodyPr wrap="square" rtlCol="0">
            <a:spAutoFit/>
          </a:bodyPr>
          <a:lstStyle/>
          <a:p>
            <a:pPr>
              <a:defRPr/>
            </a:pPr>
            <a:r>
              <a:rPr kumimoji="1" lang="ja-JP" altLang="en-US" sz="1200" b="0" i="0" u="none" strike="noStrike" kern="1200" cap="none" spc="0" normalizeH="0" baseline="0" noProof="0" dirty="0">
                <a:ln>
                  <a:noFill/>
                </a:ln>
                <a:effectLst/>
                <a:uLnTx/>
                <a:uFillTx/>
                <a:latin typeface="メイリオ"/>
                <a:ea typeface="メイリオ"/>
                <a:cs typeface="+mn-cs"/>
              </a:rPr>
              <a:t>▼本事業においてどのようなプログラムを開発するのか、プログラムの概要を記載願います。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▼プログラムを開設するにあたっての企業等産業界のニーズや地域における産業構造・雇用情勢等を踏まえ、どのような課題意識の下で</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本プログラムを提案したか、また、実施の結果どのような形で受講者が産業界のニーズ等を満たすことができるのかを記載願います。</a:t>
            </a:r>
            <a:endParaRPr kumimoji="1" lang="ja-JP" altLang="en-US"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
        <p:nvSpPr>
          <p:cNvPr id="14" name="角丸四角形 5">
            <a:extLst>
              <a:ext uri="{FF2B5EF4-FFF2-40B4-BE49-F238E27FC236}">
                <a16:creationId xmlns:a16="http://schemas.microsoft.com/office/drawing/2014/main" id="{C1BCACCC-A1CA-4A1D-802D-0184429D919F}"/>
              </a:ext>
            </a:extLst>
          </p:cNvPr>
          <p:cNvSpPr/>
          <p:nvPr/>
        </p:nvSpPr>
        <p:spPr>
          <a:xfrm>
            <a:off x="80557" y="4658861"/>
            <a:ext cx="312446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Segoe UI"/>
                <a:ea typeface="メイリオ"/>
              </a:rPr>
              <a:t>プログラムが想定している対象者</a:t>
            </a:r>
            <a:endPar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5" name="テキスト ボックス 14">
            <a:extLst>
              <a:ext uri="{FF2B5EF4-FFF2-40B4-BE49-F238E27FC236}">
                <a16:creationId xmlns:a16="http://schemas.microsoft.com/office/drawing/2014/main" id="{A8C5A618-CE22-4F57-B8B4-B68388B29A49}"/>
              </a:ext>
            </a:extLst>
          </p:cNvPr>
          <p:cNvSpPr txBox="1"/>
          <p:nvPr/>
        </p:nvSpPr>
        <p:spPr>
          <a:xfrm>
            <a:off x="177030" y="5085184"/>
            <a:ext cx="9649072" cy="64633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主に、どのようなターゲット（非正規雇用労働者、失業者等の労働形態や性別、年代等に可能な範囲で言及）に対するプログラム提供</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を想定しているかを記載願います。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
        <p:nvSpPr>
          <p:cNvPr id="3" name="正方形/長方形 2">
            <a:extLst>
              <a:ext uri="{FF2B5EF4-FFF2-40B4-BE49-F238E27FC236}">
                <a16:creationId xmlns:a16="http://schemas.microsoft.com/office/drawing/2014/main" id="{AECEF4DB-9C23-1DC4-F558-DFE42B621E73}"/>
              </a:ext>
            </a:extLst>
          </p:cNvPr>
          <p:cNvSpPr/>
          <p:nvPr/>
        </p:nvSpPr>
        <p:spPr>
          <a:xfrm>
            <a:off x="920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「成長分野における即戦力人材輩出に向けたリカレント教育推進事業」企画提案書 </a:t>
            </a:r>
            <a:r>
              <a:rPr lang="en-US" altLang="ja-JP" sz="1200" spc="-120" dirty="0">
                <a:solidFill>
                  <a:schemeClr val="bg1"/>
                </a:solidFill>
                <a:latin typeface="+mj-ea"/>
              </a:rPr>
              <a:t>(P</a:t>
            </a:r>
            <a:fld id="{7DF22854-5471-4D76-A61C-50AF16AABE74}" type="slidenum">
              <a:rPr lang="en-US" altLang="ja-JP" sz="1200" spc="-120" smtClean="0">
                <a:solidFill>
                  <a:schemeClr val="bg1"/>
                </a:solidFill>
                <a:latin typeface="+mj-ea"/>
              </a:rPr>
              <a:pPr/>
              <a:t>4</a:t>
            </a:fld>
            <a:r>
              <a:rPr lang="en-US" altLang="ja-JP" sz="1200" spc="-120" dirty="0">
                <a:solidFill>
                  <a:schemeClr val="bg1"/>
                </a:solidFill>
                <a:latin typeface="+mj-ea"/>
              </a:rPr>
              <a:t> )【</a:t>
            </a:r>
            <a:r>
              <a:rPr lang="ja-JP" altLang="en-US" sz="1200" spc="-120" dirty="0">
                <a:solidFill>
                  <a:schemeClr val="bg1"/>
                </a:solidFill>
                <a:latin typeface="+mj-ea"/>
              </a:rPr>
              <a:t>メニュー</a:t>
            </a:r>
            <a:r>
              <a:rPr lang="en-US" altLang="ja-JP" sz="1200" spc="-120" dirty="0">
                <a:solidFill>
                  <a:schemeClr val="bg1"/>
                </a:solidFill>
                <a:latin typeface="+mj-ea"/>
              </a:rPr>
              <a:t>B</a:t>
            </a:r>
            <a:r>
              <a:rPr lang="ja-JP" altLang="en-US" sz="1200" spc="-120" dirty="0">
                <a:solidFill>
                  <a:schemeClr val="bg1"/>
                </a:solidFill>
                <a:latin typeface="+mj-ea"/>
              </a:rPr>
              <a:t>（リテラシー）</a:t>
            </a:r>
            <a:r>
              <a:rPr lang="en-US" altLang="ja-JP" sz="1200" spc="-120" dirty="0">
                <a:solidFill>
                  <a:schemeClr val="bg1"/>
                </a:solidFill>
                <a:latin typeface="+mj-ea"/>
              </a:rPr>
              <a:t> 】</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5" name="スライド番号プレースホルダー 4">
            <a:extLst>
              <a:ext uri="{FF2B5EF4-FFF2-40B4-BE49-F238E27FC236}">
                <a16:creationId xmlns:a16="http://schemas.microsoft.com/office/drawing/2014/main" id="{B117B16C-E3BA-9207-AC7C-D9A65238781B}"/>
              </a:ext>
            </a:extLst>
          </p:cNvPr>
          <p:cNvSpPr>
            <a:spLocks noGrp="1"/>
          </p:cNvSpPr>
          <p:nvPr>
            <p:ph type="sldNum" sz="quarter" idx="12"/>
          </p:nvPr>
        </p:nvSpPr>
        <p:spPr/>
        <p:txBody>
          <a:bodyPr/>
          <a:lstStyle/>
          <a:p>
            <a:fld id="{973FA57C-AB59-4833-AF31-95C44D5249F2}" type="slidenum">
              <a:rPr kumimoji="1" lang="ja-JP" altLang="en-US" smtClean="0"/>
              <a:t>4</a:t>
            </a:fld>
            <a:endParaRPr kumimoji="1" lang="ja-JP" altLang="en-US" dirty="0"/>
          </a:p>
        </p:txBody>
      </p:sp>
    </p:spTree>
    <p:extLst>
      <p:ext uri="{BB962C8B-B14F-4D97-AF65-F5344CB8AC3E}">
        <p14:creationId xmlns:p14="http://schemas.microsoft.com/office/powerpoint/2010/main" val="502019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20" name="角丸四角形 5">
            <a:extLst>
              <a:ext uri="{FF2B5EF4-FFF2-40B4-BE49-F238E27FC236}">
                <a16:creationId xmlns:a16="http://schemas.microsoft.com/office/drawing/2014/main" id="{25013B01-4293-4DD8-9D06-7C13FEAFB7E8}"/>
              </a:ext>
            </a:extLst>
          </p:cNvPr>
          <p:cNvSpPr/>
          <p:nvPr/>
        </p:nvSpPr>
        <p:spPr>
          <a:xfrm>
            <a:off x="76494" y="326397"/>
            <a:ext cx="3076306"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Segoe UI"/>
                <a:ea typeface="メイリオ"/>
              </a:rPr>
              <a:t>既存の同分野プログラム</a:t>
            </a: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との違い</a:t>
            </a:r>
          </a:p>
        </p:txBody>
      </p:sp>
      <p:sp>
        <p:nvSpPr>
          <p:cNvPr id="21" name="テキスト ボックス 20">
            <a:extLst>
              <a:ext uri="{FF2B5EF4-FFF2-40B4-BE49-F238E27FC236}">
                <a16:creationId xmlns:a16="http://schemas.microsoft.com/office/drawing/2014/main" id="{EF5DAEE7-D443-440F-8E40-569BD0E324FA}"/>
              </a:ext>
            </a:extLst>
          </p:cNvPr>
          <p:cNvSpPr txBox="1"/>
          <p:nvPr/>
        </p:nvSpPr>
        <p:spPr>
          <a:xfrm>
            <a:off x="125464" y="692110"/>
            <a:ext cx="9649072" cy="470898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sng" strike="noStrike" kern="1200" cap="none" spc="0" normalizeH="0" baseline="0" noProof="0" dirty="0">
                <a:ln>
                  <a:noFill/>
                </a:ln>
                <a:effectLst/>
                <a:uLnTx/>
                <a:uFillTx/>
                <a:latin typeface="メイリオ"/>
                <a:ea typeface="メイリオ"/>
                <a:cs typeface="+mn-cs"/>
              </a:rPr>
              <a:t>▼下記の①又は②に該当する場合は、ご回答ください。</a:t>
            </a:r>
            <a:endParaRPr kumimoji="1" lang="en-US" altLang="ja-JP" sz="1200" b="0" i="0" u="sng"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u="sng"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effectLst/>
                <a:uLnTx/>
                <a:uFillTx/>
                <a:latin typeface="メイリオ"/>
                <a:ea typeface="メイリオ"/>
                <a:cs typeface="+mn-cs"/>
              </a:rPr>
              <a:t>　</a:t>
            </a:r>
            <a:r>
              <a:rPr kumimoji="1" lang="ja-JP" altLang="en-US" sz="1200" b="0" i="0" u="sng" strike="noStrike" kern="1200" cap="none" spc="0" normalizeH="0" baseline="0" noProof="0" dirty="0">
                <a:ln>
                  <a:noFill/>
                </a:ln>
                <a:effectLst/>
                <a:uLnTx/>
                <a:uFillTx/>
                <a:latin typeface="メイリオ"/>
                <a:ea typeface="メイリオ"/>
                <a:cs typeface="+mn-cs"/>
              </a:rPr>
              <a:t>①申請大学において、今回の申請プログラムと同分野の既存プログラムを</a:t>
            </a:r>
            <a:r>
              <a:rPr lang="ja-JP" altLang="en-US" sz="1200" u="sng" dirty="0">
                <a:latin typeface="メイリオ"/>
                <a:ea typeface="メイリオ"/>
              </a:rPr>
              <a:t>実施</a:t>
            </a:r>
            <a:r>
              <a:rPr kumimoji="1" lang="ja-JP" altLang="en-US" sz="1200" b="0" i="0" u="sng" strike="noStrike" kern="1200" cap="none" spc="0" normalizeH="0" baseline="0" noProof="0" dirty="0">
                <a:ln>
                  <a:noFill/>
                </a:ln>
                <a:effectLst/>
                <a:uLnTx/>
                <a:uFillTx/>
                <a:latin typeface="メイリオ"/>
                <a:ea typeface="メイリオ"/>
                <a:cs typeface="+mn-cs"/>
              </a:rPr>
              <a:t>している場合</a:t>
            </a:r>
            <a:endParaRPr kumimoji="1" lang="en-US" altLang="ja-JP" sz="1200" b="0" i="0" u="sng" strike="noStrike" kern="1200" cap="none" spc="0" normalizeH="0" baseline="0" noProof="0" dirty="0">
              <a:ln>
                <a:noFill/>
              </a:ln>
              <a:effectLst/>
              <a:uLnTx/>
              <a:uFillTx/>
              <a:latin typeface="メイリオ"/>
              <a:ea typeface="メイリオ"/>
              <a:cs typeface="+mn-cs"/>
            </a:endParaRPr>
          </a:p>
          <a:p>
            <a:pPr>
              <a:defRPr/>
            </a:pPr>
            <a:endParaRPr lang="en-US" altLang="ja-JP" sz="1200" dirty="0">
              <a:latin typeface="メイリオ"/>
              <a:ea typeface="メイリオ"/>
            </a:endParaRPr>
          </a:p>
          <a:p>
            <a:pPr>
              <a:defRPr/>
            </a:pPr>
            <a:r>
              <a:rPr lang="ja-JP" altLang="en-US" sz="1200" dirty="0">
                <a:latin typeface="メイリオ"/>
                <a:ea typeface="メイリオ"/>
              </a:rPr>
              <a:t>　＊申請大学において、現在実施している既存プログラムと今回申請するプログラムの相違点について記載願います。</a:t>
            </a:r>
            <a:endParaRPr lang="en-US" altLang="ja-JP" sz="1200" dirty="0">
              <a:latin typeface="メイリオ"/>
              <a:ea typeface="メイリオ"/>
            </a:endParaRPr>
          </a:p>
          <a:p>
            <a:pPr>
              <a:defRPr/>
            </a:pPr>
            <a:r>
              <a:rPr lang="ja-JP" altLang="en-US" sz="1200" dirty="0">
                <a:latin typeface="メイリオ"/>
                <a:ea typeface="メイリオ"/>
              </a:rPr>
              <a:t>　（特に、既存プログラムを実施した際の課題や、課題に対して本プログラムでどのように対応するか等については具体的に</a:t>
            </a:r>
            <a:endParaRPr lang="en-US" altLang="ja-JP" sz="1200" dirty="0">
              <a:latin typeface="メイリオ"/>
              <a:ea typeface="メイリオ"/>
            </a:endParaRPr>
          </a:p>
          <a:p>
            <a:pPr>
              <a:defRPr/>
            </a:pPr>
            <a:r>
              <a:rPr lang="ja-JP" altLang="en-US" sz="1200" dirty="0">
                <a:latin typeface="メイリオ"/>
                <a:ea typeface="メイリオ"/>
              </a:rPr>
              <a:t>　　記載願います。）</a:t>
            </a:r>
            <a:endParaRPr lang="en-US" altLang="ja-JP" sz="1200" dirty="0">
              <a:latin typeface="メイリオ"/>
              <a:ea typeface="メイリオ"/>
            </a:endParaRPr>
          </a:p>
          <a:p>
            <a:endParaRPr lang="en-US" altLang="ja-JP" sz="1200" dirty="0">
              <a:latin typeface="メイリオ"/>
              <a:ea typeface="メイリオ"/>
            </a:endParaRPr>
          </a:p>
          <a:p>
            <a:r>
              <a:rPr lang="ja-JP" altLang="en-US" sz="1200" dirty="0">
                <a:latin typeface="メイリオ"/>
                <a:ea typeface="メイリオ"/>
              </a:rPr>
              <a:t>　＊なお、既存プログラムの単純継続は不可。</a:t>
            </a:r>
            <a:endParaRPr lang="en-US" altLang="ja-JP" sz="1200" dirty="0">
              <a:latin typeface="メイリオ"/>
              <a:ea typeface="メイリオ"/>
            </a:endParaRPr>
          </a:p>
          <a:p>
            <a:endParaRPr lang="en-US" altLang="ja-JP" sz="1200" dirty="0">
              <a:latin typeface="メイリオ"/>
              <a:ea typeface="メイリオ"/>
            </a:endParaRPr>
          </a:p>
          <a:p>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effectLst/>
                <a:uLnTx/>
                <a:uFillTx/>
                <a:latin typeface="メイリオ"/>
                <a:ea typeface="メイリオ"/>
                <a:cs typeface="+mn-cs"/>
              </a:rPr>
              <a:t>　</a:t>
            </a:r>
            <a:r>
              <a:rPr kumimoji="1" lang="ja-JP" altLang="en-US" sz="1200" b="0" i="0" u="sng" strike="noStrike" kern="1200" cap="none" spc="0" normalizeH="0" baseline="0" noProof="0" dirty="0">
                <a:ln>
                  <a:noFill/>
                </a:ln>
                <a:effectLst/>
                <a:uLnTx/>
                <a:uFillTx/>
                <a:latin typeface="メイリオ"/>
                <a:ea typeface="メイリオ"/>
                <a:cs typeface="+mn-cs"/>
              </a:rPr>
              <a:t>②令和</a:t>
            </a:r>
            <a:r>
              <a:rPr kumimoji="1" lang="en-US" altLang="ja-JP" sz="1200" b="0" i="0" u="sng" strike="noStrike" kern="1200" cap="none" spc="0" normalizeH="0" baseline="0" noProof="0" dirty="0">
                <a:ln>
                  <a:noFill/>
                </a:ln>
                <a:effectLst/>
                <a:uLnTx/>
                <a:uFillTx/>
                <a:latin typeface="メイリオ"/>
                <a:ea typeface="メイリオ"/>
                <a:cs typeface="+mn-cs"/>
              </a:rPr>
              <a:t>2</a:t>
            </a:r>
            <a:r>
              <a:rPr kumimoji="1" lang="ja-JP" altLang="en-US" sz="1200" b="0" i="0" u="sng" strike="noStrike" kern="1200" cap="none" spc="0" normalizeH="0" baseline="0" noProof="0" dirty="0">
                <a:ln>
                  <a:noFill/>
                </a:ln>
                <a:effectLst/>
                <a:uLnTx/>
                <a:uFillTx/>
                <a:latin typeface="メイリオ"/>
                <a:ea typeface="メイリオ"/>
                <a:cs typeface="+mn-cs"/>
              </a:rPr>
              <a:t>年度補正事業「就職・転職支援のための大学リカレント教育推進事業」又は、令和</a:t>
            </a:r>
            <a:r>
              <a:rPr kumimoji="1" lang="en-US" altLang="ja-JP" sz="1200" b="0" i="0" u="sng" strike="noStrike" kern="1200" cap="none" spc="0" normalizeH="0" baseline="0" noProof="0" dirty="0">
                <a:ln>
                  <a:noFill/>
                </a:ln>
                <a:effectLst/>
                <a:uLnTx/>
                <a:uFillTx/>
                <a:latin typeface="メイリオ"/>
                <a:ea typeface="メイリオ"/>
                <a:cs typeface="+mn-cs"/>
              </a:rPr>
              <a:t>3</a:t>
            </a:r>
            <a:r>
              <a:rPr kumimoji="1" lang="ja-JP" altLang="en-US" sz="1200" b="0" i="0" u="sng" strike="noStrike" kern="1200" cap="none" spc="0" normalizeH="0" baseline="0" noProof="0" dirty="0">
                <a:ln>
                  <a:noFill/>
                </a:ln>
                <a:effectLst/>
                <a:uLnTx/>
                <a:uFillTx/>
                <a:latin typeface="メイリオ"/>
                <a:ea typeface="メイリオ"/>
                <a:cs typeface="+mn-cs"/>
              </a:rPr>
              <a:t>年度補正事業「</a:t>
            </a:r>
            <a:r>
              <a:rPr kumimoji="1" lang="en-US" altLang="ja-JP" sz="1200" b="0" i="0" u="sng" strike="noStrike" kern="1200" cap="none" spc="0" normalizeH="0" baseline="0" noProof="0" dirty="0">
                <a:ln>
                  <a:noFill/>
                </a:ln>
                <a:effectLst/>
                <a:uLnTx/>
                <a:uFillTx/>
                <a:latin typeface="メイリオ"/>
                <a:ea typeface="メイリオ"/>
                <a:cs typeface="+mn-cs"/>
              </a:rPr>
              <a:t>DX</a:t>
            </a:r>
            <a:r>
              <a:rPr kumimoji="1" lang="ja-JP" altLang="en-US" sz="1200" b="0" i="0" u="sng" strike="noStrike" kern="1200" cap="none" spc="0" normalizeH="0" baseline="0" noProof="0" dirty="0">
                <a:ln>
                  <a:noFill/>
                </a:ln>
                <a:effectLst/>
                <a:uLnTx/>
                <a:uFillTx/>
                <a:latin typeface="メイリオ"/>
                <a:ea typeface="メイリオ"/>
                <a:cs typeface="+mn-cs"/>
              </a:rPr>
              <a:t>等成長分野を中心とした　</a:t>
            </a:r>
            <a:endParaRPr kumimoji="1" lang="en-US" altLang="ja-JP" sz="1200" b="0" i="0" u="sng"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effectLst/>
                <a:uLnTx/>
                <a:uFillTx/>
                <a:latin typeface="メイリオ"/>
                <a:ea typeface="メイリオ"/>
                <a:cs typeface="+mn-cs"/>
              </a:rPr>
              <a:t>　　</a:t>
            </a:r>
            <a:r>
              <a:rPr kumimoji="1" lang="ja-JP" altLang="en-US" sz="1200" b="0" i="0" u="sng" strike="noStrike" kern="1200" cap="none" spc="0" normalizeH="0" baseline="0" noProof="0" dirty="0">
                <a:ln>
                  <a:noFill/>
                </a:ln>
                <a:effectLst/>
                <a:uLnTx/>
                <a:uFillTx/>
                <a:latin typeface="メイリオ"/>
                <a:ea typeface="メイリオ"/>
                <a:cs typeface="+mn-cs"/>
              </a:rPr>
              <a:t>就職・転職支援のためのリカレント教育推進事業で、同分野のプログラムを実施している場合</a:t>
            </a:r>
            <a:endParaRPr kumimoji="1" lang="en-US" altLang="ja-JP" sz="1200" b="0" i="0" u="sng"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effectLst/>
                <a:uLnTx/>
                <a:uFillTx/>
                <a:latin typeface="メイリオ"/>
                <a:ea typeface="メイリオ"/>
                <a:cs typeface="+mn-cs"/>
              </a:rPr>
              <a:t>　　</a:t>
            </a:r>
            <a:r>
              <a:rPr kumimoji="1" lang="en-US" altLang="ja-JP" sz="1100" b="0" i="0" strike="noStrike" kern="1200" cap="none" spc="0" normalizeH="0" baseline="0" noProof="0" dirty="0">
                <a:ln>
                  <a:noFill/>
                </a:ln>
                <a:solidFill>
                  <a:srgbClr val="FF0000"/>
                </a:solidFill>
                <a:effectLst/>
                <a:uLnTx/>
                <a:uFillTx/>
                <a:latin typeface="メイリオ"/>
                <a:ea typeface="メイリオ"/>
                <a:cs typeface="+mn-cs"/>
              </a:rPr>
              <a:t>※</a:t>
            </a:r>
            <a:r>
              <a:rPr kumimoji="1" lang="ja-JP" altLang="en-US" sz="1100" b="0" i="0" strike="noStrike" kern="1200" cap="none" spc="0" normalizeH="0" baseline="0" noProof="0" dirty="0">
                <a:ln>
                  <a:noFill/>
                </a:ln>
                <a:solidFill>
                  <a:srgbClr val="FF0000"/>
                </a:solidFill>
                <a:effectLst/>
                <a:uLnTx/>
                <a:uFillTx/>
                <a:latin typeface="メイリオ"/>
                <a:ea typeface="メイリオ"/>
                <a:cs typeface="+mn-cs"/>
              </a:rPr>
              <a:t>令和</a:t>
            </a:r>
            <a:r>
              <a:rPr kumimoji="1" lang="en-US" altLang="ja-JP" sz="1100" b="0" i="0" strike="noStrike" kern="1200" cap="none" spc="0" normalizeH="0" baseline="0" noProof="0" dirty="0">
                <a:ln>
                  <a:noFill/>
                </a:ln>
                <a:solidFill>
                  <a:srgbClr val="FF0000"/>
                </a:solidFill>
                <a:effectLst/>
                <a:uLnTx/>
                <a:uFillTx/>
                <a:latin typeface="メイリオ"/>
                <a:ea typeface="メイリオ"/>
                <a:cs typeface="+mn-cs"/>
              </a:rPr>
              <a:t>2</a:t>
            </a:r>
            <a:r>
              <a:rPr kumimoji="1" lang="ja-JP" altLang="en-US" sz="1100" b="0" i="0" strike="noStrike" kern="1200" cap="none" spc="0" normalizeH="0" baseline="0" noProof="0" dirty="0">
                <a:ln>
                  <a:noFill/>
                </a:ln>
                <a:solidFill>
                  <a:srgbClr val="FF0000"/>
                </a:solidFill>
                <a:effectLst/>
                <a:uLnTx/>
                <a:uFillTx/>
                <a:latin typeface="メイリオ"/>
                <a:ea typeface="メイリオ"/>
                <a:cs typeface="+mn-cs"/>
              </a:rPr>
              <a:t>年度、令和</a:t>
            </a:r>
            <a:r>
              <a:rPr kumimoji="1" lang="en-US" altLang="ja-JP" sz="1100" b="0" i="0" strike="noStrike" kern="1200" cap="none" spc="0" normalizeH="0" baseline="0" noProof="0" dirty="0">
                <a:ln>
                  <a:noFill/>
                </a:ln>
                <a:solidFill>
                  <a:srgbClr val="FF0000"/>
                </a:solidFill>
                <a:effectLst/>
                <a:uLnTx/>
                <a:uFillTx/>
                <a:latin typeface="メイリオ"/>
                <a:ea typeface="メイリオ"/>
                <a:cs typeface="+mn-cs"/>
              </a:rPr>
              <a:t>3</a:t>
            </a:r>
            <a:r>
              <a:rPr kumimoji="1" lang="ja-JP" altLang="en-US" sz="1100" b="0" i="0" strike="noStrike" kern="1200" cap="none" spc="0" normalizeH="0" baseline="0" noProof="0" dirty="0">
                <a:ln>
                  <a:noFill/>
                </a:ln>
                <a:solidFill>
                  <a:srgbClr val="FF0000"/>
                </a:solidFill>
                <a:effectLst/>
                <a:uLnTx/>
                <a:uFillTx/>
                <a:latin typeface="メイリオ"/>
                <a:ea typeface="メイリオ"/>
                <a:cs typeface="+mn-cs"/>
              </a:rPr>
              <a:t>年度ともに実施していた場合は、令和</a:t>
            </a:r>
            <a:r>
              <a:rPr kumimoji="1" lang="en-US" altLang="ja-JP" sz="1100" b="0" i="0" strike="noStrike" kern="1200" cap="none" spc="0" normalizeH="0" baseline="0" noProof="0" dirty="0">
                <a:ln>
                  <a:noFill/>
                </a:ln>
                <a:solidFill>
                  <a:srgbClr val="FF0000"/>
                </a:solidFill>
                <a:effectLst/>
                <a:uLnTx/>
                <a:uFillTx/>
                <a:latin typeface="メイリオ"/>
                <a:ea typeface="メイリオ"/>
                <a:cs typeface="+mn-cs"/>
              </a:rPr>
              <a:t>3</a:t>
            </a:r>
            <a:r>
              <a:rPr kumimoji="1" lang="ja-JP" altLang="en-US" sz="1100" b="0" i="0" strike="noStrike" kern="1200" cap="none" spc="0" normalizeH="0" baseline="0" noProof="0" dirty="0">
                <a:ln>
                  <a:noFill/>
                </a:ln>
                <a:solidFill>
                  <a:srgbClr val="FF0000"/>
                </a:solidFill>
                <a:effectLst/>
                <a:uLnTx/>
                <a:uFillTx/>
                <a:latin typeface="メイリオ"/>
                <a:ea typeface="メイリオ"/>
                <a:cs typeface="+mn-cs"/>
              </a:rPr>
              <a:t>年度の実施内容について記載してください。</a:t>
            </a:r>
            <a:endParaRPr kumimoji="1" lang="en-US" altLang="ja-JP" sz="1200" b="0" i="0" strike="noStrike" kern="1200" cap="none" spc="0" normalizeH="0" baseline="0" noProof="0" dirty="0">
              <a:ln>
                <a:noFill/>
              </a:ln>
              <a:solidFill>
                <a:srgbClr val="FF0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＊プログラム名称、受講者定員、受講者数、就職率、就職・就業率、就職事例、受講者・企業の評価、プログラムの継続的な</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実施状況などの実績を説明するとともに、プログラムを実施した際の課題等について、本プログラムでどのように対応するか等</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具体的に記載願います。</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＊なお、既存プログラムの単純継続は不可。</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
        <p:nvSpPr>
          <p:cNvPr id="2" name="正方形/長方形 1">
            <a:extLst>
              <a:ext uri="{FF2B5EF4-FFF2-40B4-BE49-F238E27FC236}">
                <a16:creationId xmlns:a16="http://schemas.microsoft.com/office/drawing/2014/main" id="{77B51993-4603-908E-46FE-6BEDA1F0826A}"/>
              </a:ext>
            </a:extLst>
          </p:cNvPr>
          <p:cNvSpPr/>
          <p:nvPr/>
        </p:nvSpPr>
        <p:spPr>
          <a:xfrm>
            <a:off x="21552"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「成長分野における即戦力人材輩出に向けたリカレント教育推進事業」企画提案書 </a:t>
            </a:r>
            <a:r>
              <a:rPr lang="en-US" altLang="ja-JP" sz="1200" spc="-120" dirty="0">
                <a:solidFill>
                  <a:schemeClr val="bg1"/>
                </a:solidFill>
                <a:latin typeface="+mj-ea"/>
              </a:rPr>
              <a:t>(P</a:t>
            </a:r>
            <a:fld id="{7DF22854-5471-4D76-A61C-50AF16AABE74}" type="slidenum">
              <a:rPr lang="en-US" altLang="ja-JP" sz="1200" spc="-120" smtClean="0">
                <a:solidFill>
                  <a:schemeClr val="bg1"/>
                </a:solidFill>
                <a:latin typeface="+mj-ea"/>
              </a:rPr>
              <a:pPr/>
              <a:t>5</a:t>
            </a:fld>
            <a:r>
              <a:rPr lang="en-US" altLang="ja-JP" sz="1200" spc="-120" dirty="0">
                <a:solidFill>
                  <a:schemeClr val="bg1"/>
                </a:solidFill>
                <a:latin typeface="+mj-ea"/>
              </a:rPr>
              <a:t> )【</a:t>
            </a:r>
            <a:r>
              <a:rPr lang="ja-JP" altLang="en-US" sz="1200" spc="-120" dirty="0">
                <a:solidFill>
                  <a:schemeClr val="bg1"/>
                </a:solidFill>
                <a:latin typeface="+mj-ea"/>
              </a:rPr>
              <a:t>メニュー</a:t>
            </a:r>
            <a:r>
              <a:rPr lang="en-US" altLang="ja-JP" sz="1200" spc="-120" dirty="0">
                <a:solidFill>
                  <a:schemeClr val="bg1"/>
                </a:solidFill>
                <a:latin typeface="+mj-ea"/>
              </a:rPr>
              <a:t>B</a:t>
            </a:r>
            <a:r>
              <a:rPr lang="ja-JP" altLang="en-US" sz="1200" spc="-120" dirty="0">
                <a:solidFill>
                  <a:schemeClr val="bg1"/>
                </a:solidFill>
                <a:latin typeface="+mj-ea"/>
              </a:rPr>
              <a:t>（リテラシー）</a:t>
            </a:r>
            <a:r>
              <a:rPr lang="en-US" altLang="ja-JP" sz="1200" spc="-120" dirty="0">
                <a:solidFill>
                  <a:schemeClr val="bg1"/>
                </a:solidFill>
                <a:latin typeface="+mj-ea"/>
              </a:rPr>
              <a:t> 】</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6" name="スライド番号プレースホルダー 5">
            <a:extLst>
              <a:ext uri="{FF2B5EF4-FFF2-40B4-BE49-F238E27FC236}">
                <a16:creationId xmlns:a16="http://schemas.microsoft.com/office/drawing/2014/main" id="{E660EFF2-F324-43DC-50D7-36A19E30DC3C}"/>
              </a:ext>
            </a:extLst>
          </p:cNvPr>
          <p:cNvSpPr>
            <a:spLocks noGrp="1"/>
          </p:cNvSpPr>
          <p:nvPr>
            <p:ph type="sldNum" sz="quarter" idx="12"/>
          </p:nvPr>
        </p:nvSpPr>
        <p:spPr/>
        <p:txBody>
          <a:bodyPr/>
          <a:lstStyle/>
          <a:p>
            <a:fld id="{973FA57C-AB59-4833-AF31-95C44D5249F2}" type="slidenum">
              <a:rPr kumimoji="1" lang="ja-JP" altLang="en-US" smtClean="0"/>
              <a:t>5</a:t>
            </a:fld>
            <a:endParaRPr kumimoji="1" lang="ja-JP" altLang="en-US" dirty="0"/>
          </a:p>
        </p:txBody>
      </p:sp>
    </p:spTree>
    <p:extLst>
      <p:ext uri="{BB962C8B-B14F-4D97-AF65-F5344CB8AC3E}">
        <p14:creationId xmlns:p14="http://schemas.microsoft.com/office/powerpoint/2010/main" val="2666688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412494"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メイリオ" panose="020B0604030504040204" pitchFamily="50" charset="-128"/>
                <a:ea typeface="メイリオ" panose="020B0604030504040204" pitchFamily="50" charset="-128"/>
              </a:rPr>
              <a:t>プログラムの目標設定</a:t>
            </a:r>
            <a:endPar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25464" y="764704"/>
            <a:ext cx="9649072" cy="3739485"/>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▼事業を通じて達成を目指す定量的な数値目標（アウトプットとアウトカム）を設定してください。</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例）</a:t>
            </a:r>
            <a:r>
              <a:rPr kumimoji="1" lang="ja-JP" altLang="en-US" sz="1200" b="0" i="0" u="none" strike="noStrike" kern="1200" cap="none" spc="0" normalizeH="0" baseline="0" noProof="0" dirty="0">
                <a:ln>
                  <a:noFill/>
                </a:ln>
                <a:effectLst/>
                <a:uLnTx/>
                <a:uFillTx/>
                <a:latin typeface="メイリオ"/>
                <a:ea typeface="メイリオ"/>
                <a:cs typeface="+mn-cs"/>
              </a:rPr>
              <a:t>受講者数（１プログラムあたり</a:t>
            </a:r>
            <a:r>
              <a:rPr kumimoji="1" lang="en-US" altLang="ja-JP" sz="1200" b="0" i="0" u="none" strike="noStrike" kern="1200" cap="none" spc="0" normalizeH="0" baseline="0" noProof="0" dirty="0">
                <a:ln>
                  <a:noFill/>
                </a:ln>
                <a:effectLst/>
                <a:uLnTx/>
                <a:uFillTx/>
                <a:latin typeface="メイリオ"/>
                <a:ea typeface="メイリオ"/>
                <a:cs typeface="+mn-cs"/>
              </a:rPr>
              <a:t>20</a:t>
            </a:r>
            <a:r>
              <a:rPr kumimoji="1" lang="ja-JP" altLang="en-US" sz="1200" b="0" i="0" u="none" strike="noStrike" kern="1200" cap="none" spc="0" normalizeH="0" baseline="0" noProof="0" dirty="0">
                <a:ln>
                  <a:noFill/>
                </a:ln>
                <a:effectLst/>
                <a:uLnTx/>
                <a:uFillTx/>
                <a:latin typeface="メイリオ"/>
                <a:ea typeface="メイリオ"/>
                <a:cs typeface="+mn-cs"/>
              </a:rPr>
              <a:t>～</a:t>
            </a:r>
            <a:r>
              <a:rPr kumimoji="1" lang="en-US" altLang="ja-JP" sz="1200" b="0" i="0" u="none" strike="noStrike" kern="1200" cap="none" spc="0" normalizeH="0" baseline="0" noProof="0" dirty="0">
                <a:ln>
                  <a:noFill/>
                </a:ln>
                <a:effectLst/>
                <a:uLnTx/>
                <a:uFillTx/>
                <a:latin typeface="メイリオ"/>
                <a:ea typeface="メイリオ"/>
                <a:cs typeface="+mn-cs"/>
              </a:rPr>
              <a:t>60</a:t>
            </a:r>
            <a:r>
              <a:rPr kumimoji="1" lang="ja-JP" altLang="en-US" sz="1200" b="0" i="0" u="none" strike="noStrike" kern="1200" cap="none" spc="0" normalizeH="0" baseline="0" noProof="0" dirty="0">
                <a:ln>
                  <a:noFill/>
                </a:ln>
                <a:effectLst/>
                <a:uLnTx/>
                <a:uFillTx/>
                <a:latin typeface="メイリオ"/>
                <a:ea typeface="メイリオ"/>
                <a:cs typeface="+mn-cs"/>
              </a:rPr>
              <a:t>名程度）、就職・就業率（</a:t>
            </a:r>
            <a:r>
              <a:rPr kumimoji="1" lang="en-US" altLang="ja-JP" sz="1200" b="0" i="0" u="none" strike="noStrike" kern="1200" cap="none" spc="0" normalizeH="0" baseline="0" noProof="0" dirty="0">
                <a:ln>
                  <a:noFill/>
                </a:ln>
                <a:effectLst/>
                <a:uLnTx/>
                <a:uFillTx/>
                <a:latin typeface="メイリオ"/>
                <a:ea typeface="メイリオ"/>
                <a:cs typeface="+mn-cs"/>
              </a:rPr>
              <a:t>80</a:t>
            </a:r>
            <a:r>
              <a:rPr kumimoji="1" lang="ja-JP" altLang="en-US" sz="1200" b="0" i="0" u="none" strike="noStrike" kern="1200" cap="none" spc="0" normalizeH="0" baseline="0" noProof="0" dirty="0">
                <a:ln>
                  <a:noFill/>
                </a:ln>
                <a:effectLst/>
                <a:uLnTx/>
                <a:uFillTx/>
                <a:latin typeface="メイリオ"/>
                <a:ea typeface="メイリオ"/>
                <a:cs typeface="+mn-cs"/>
              </a:rPr>
              <a:t>％以上）、部分受講者数（定員の</a:t>
            </a:r>
            <a:r>
              <a:rPr kumimoji="1" lang="en-US" altLang="ja-JP" sz="1200" b="0" i="0" u="none" strike="noStrike" kern="1200" cap="none" spc="0" normalizeH="0" baseline="0" noProof="0" dirty="0">
                <a:ln>
                  <a:noFill/>
                </a:ln>
                <a:effectLst/>
                <a:uLnTx/>
                <a:uFillTx/>
                <a:latin typeface="メイリオ"/>
                <a:ea typeface="メイリオ"/>
                <a:cs typeface="+mn-cs"/>
              </a:rPr>
              <a:t>20</a:t>
            </a:r>
            <a:r>
              <a:rPr kumimoji="1" lang="ja-JP" altLang="en-US" sz="1200" b="0" i="0" u="none" strike="noStrike" kern="1200" cap="none" spc="0" normalizeH="0" baseline="0" noProof="0" dirty="0">
                <a:ln>
                  <a:noFill/>
                </a:ln>
                <a:effectLst/>
                <a:uLnTx/>
                <a:uFillTx/>
                <a:latin typeface="メイリオ"/>
                <a:ea typeface="メイリオ"/>
                <a:cs typeface="+mn-cs"/>
              </a:rPr>
              <a:t>～</a:t>
            </a:r>
            <a:r>
              <a:rPr kumimoji="1" lang="en-US" altLang="ja-JP" sz="1200" b="0" i="0" u="none" strike="noStrike" kern="1200" cap="none" spc="0" normalizeH="0" baseline="0" noProof="0" dirty="0">
                <a:ln>
                  <a:noFill/>
                </a:ln>
                <a:effectLst/>
                <a:uLnTx/>
                <a:uFillTx/>
                <a:latin typeface="メイリオ"/>
                <a:ea typeface="メイリオ"/>
                <a:cs typeface="+mn-cs"/>
              </a:rPr>
              <a:t>30</a:t>
            </a:r>
            <a:r>
              <a:rPr kumimoji="1" lang="ja-JP" altLang="en-US" sz="1200" b="0" i="0" u="none" strike="noStrike" kern="1200" cap="none" spc="0" normalizeH="0" baseline="0" noProof="0" dirty="0">
                <a:ln>
                  <a:noFill/>
                </a:ln>
                <a:effectLst/>
                <a:uLnTx/>
                <a:uFillTx/>
                <a:latin typeface="メイリオ"/>
                <a:ea typeface="メイリオ"/>
                <a:cs typeface="+mn-cs"/>
              </a:rPr>
              <a:t>倍以上）</a:t>
            </a:r>
            <a:endParaRPr kumimoji="1" lang="en-US" altLang="ja-JP" sz="1200" b="0" i="0" u="none" strike="noStrike" kern="1200" cap="none" spc="0" normalizeH="0" baseline="0" noProof="0" dirty="0">
              <a:ln>
                <a:noFill/>
              </a:ln>
              <a:effectLst/>
              <a:uLnTx/>
              <a:uFillTx/>
              <a:latin typeface="メイリオ"/>
              <a:ea typeface="メイリオ"/>
              <a:cs typeface="+mn-cs"/>
            </a:endParaRPr>
          </a:p>
          <a:p>
            <a:r>
              <a:rPr lang="ja-JP" altLang="en-US" sz="1200" dirty="0">
                <a:latin typeface="メイリオ"/>
                <a:ea typeface="メイリオ"/>
              </a:rPr>
              <a:t>　　　</a:t>
            </a:r>
            <a:r>
              <a:rPr lang="ja-JP" altLang="en-US" sz="1200" dirty="0">
                <a:latin typeface="+mn-ea"/>
              </a:rPr>
              <a:t>新規就職・転職者数、受講生の評価</a:t>
            </a:r>
            <a:r>
              <a:rPr lang="ja-JP" altLang="en-US" sz="1100" dirty="0">
                <a:latin typeface="+mn-ea"/>
              </a:rPr>
              <a:t>（プログラム実施後の肯定的評価</a:t>
            </a:r>
            <a:r>
              <a:rPr lang="en-US" altLang="ja-JP" sz="1100" dirty="0">
                <a:latin typeface="+mn-ea"/>
              </a:rPr>
              <a:t>8</a:t>
            </a:r>
            <a:r>
              <a:rPr lang="ja-JP" altLang="en-US" sz="1100" dirty="0">
                <a:latin typeface="+mn-ea"/>
              </a:rPr>
              <a:t>割以上） 、</a:t>
            </a:r>
            <a:endParaRPr lang="en-US" altLang="ja-JP" sz="11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n-ea"/>
              </a:rPr>
              <a:t>　　　 企業等の評価（プログラム実施後の肯定的評価</a:t>
            </a:r>
            <a:r>
              <a:rPr lang="en-US" altLang="ja-JP" sz="1100" dirty="0">
                <a:latin typeface="+mn-ea"/>
              </a:rPr>
              <a:t>8</a:t>
            </a:r>
            <a:r>
              <a:rPr lang="ja-JP" altLang="en-US" sz="1100" dirty="0">
                <a:latin typeface="+mn-ea"/>
              </a:rPr>
              <a:t>割以上等）、プログラム活用企業数（</a:t>
            </a:r>
            <a:r>
              <a:rPr lang="en-US" altLang="ja-JP" sz="1100" dirty="0">
                <a:latin typeface="+mn-ea"/>
              </a:rPr>
              <a:t>10</a:t>
            </a:r>
            <a:r>
              <a:rPr lang="ja-JP" altLang="en-US" sz="1100" dirty="0">
                <a:latin typeface="+mn-ea"/>
              </a:rPr>
              <a:t>～</a:t>
            </a:r>
            <a:r>
              <a:rPr lang="en-US" altLang="ja-JP" sz="1100" dirty="0">
                <a:latin typeface="+mn-ea"/>
              </a:rPr>
              <a:t>20</a:t>
            </a:r>
            <a:r>
              <a:rPr lang="ja-JP" altLang="en-US" sz="1100" dirty="0">
                <a:latin typeface="+mn-ea"/>
              </a:rPr>
              <a:t>社程度） など</a:t>
            </a:r>
            <a:endParaRPr lang="en-US" altLang="ja-JP" sz="11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n-ea"/>
              </a:rPr>
              <a:t>　＊</a:t>
            </a:r>
            <a:r>
              <a:rPr lang="ja-JP" altLang="en-US" sz="1050" dirty="0">
                <a:latin typeface="+mn-ea"/>
              </a:rPr>
              <a:t>地域の実情等に応じて達成を目指す指標を適宜設定すること。</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effectLst/>
              <a:uLnTx/>
              <a:uFillTx/>
              <a:latin typeface="+mn-ea"/>
              <a:ea typeface="メイリオ"/>
              <a:cs typeface="+mn-cs"/>
            </a:endParaRPr>
          </a:p>
          <a:p>
            <a:pPr>
              <a:defRPr/>
            </a:pPr>
            <a:r>
              <a:rPr kumimoji="1" lang="ja-JP" altLang="en-US" sz="1200" b="0" i="0" u="none" strike="noStrike" kern="1200" cap="none" spc="0" normalizeH="0" baseline="0" noProof="0" dirty="0">
                <a:ln>
                  <a:noFill/>
                </a:ln>
                <a:effectLst/>
                <a:uLnTx/>
                <a:uFillTx/>
                <a:latin typeface="メイリオ"/>
                <a:ea typeface="メイリオ"/>
                <a:cs typeface="+mn-cs"/>
              </a:rPr>
              <a:t>▼設定する目標の妥当性について、根拠を示してください。</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a:t>
            </a:r>
            <a:r>
              <a:rPr kumimoji="1" lang="ja-JP" altLang="en-US" sz="1200" b="0" i="0" u="sng" strike="noStrike" kern="1200" cap="none" spc="0" normalizeH="0" baseline="0" noProof="0" dirty="0">
                <a:ln>
                  <a:noFill/>
                </a:ln>
                <a:effectLst/>
                <a:uLnTx/>
                <a:uFillTx/>
                <a:latin typeface="メイリオ"/>
                <a:ea typeface="メイリオ"/>
                <a:cs typeface="+mn-cs"/>
              </a:rPr>
              <a:t>職業訓練受講給付金対象プログラムとする場合は、次の事項が必須目標であることに留意すること。</a:t>
            </a:r>
            <a:endParaRPr kumimoji="1" lang="en-US" altLang="ja-JP" sz="1200" b="0" i="0" u="sng"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effectLst/>
                <a:uLnTx/>
                <a:uFillTx/>
                <a:latin typeface="メイリオ"/>
                <a:ea typeface="メイリオ"/>
                <a:cs typeface="+mn-cs"/>
              </a:rPr>
              <a:t>【</a:t>
            </a:r>
            <a:r>
              <a:rPr kumimoji="1" lang="ja-JP" altLang="en-US" sz="1200" b="0" i="0" u="none" strike="noStrike" kern="1200" cap="none" spc="0" normalizeH="0" baseline="0" noProof="0" dirty="0">
                <a:ln>
                  <a:noFill/>
                </a:ln>
                <a:effectLst/>
                <a:uLnTx/>
                <a:uFillTx/>
                <a:latin typeface="メイリオ"/>
                <a:ea typeface="メイリオ"/>
                <a:cs typeface="+mn-cs"/>
              </a:rPr>
              <a:t>必須目標</a:t>
            </a:r>
            <a:r>
              <a:rPr kumimoji="1" lang="en-US" altLang="ja-JP" sz="1200" b="0" i="0" u="none" strike="noStrike" kern="1200" cap="none" spc="0" normalizeH="0" baseline="0" noProof="0" dirty="0">
                <a:ln>
                  <a:noFill/>
                </a:ln>
                <a:effectLst/>
                <a:uLnTx/>
                <a:uFillTx/>
                <a:latin typeface="メイリオ"/>
                <a:ea typeface="メイリオ"/>
                <a:cs typeface="+mn-cs"/>
              </a:rPr>
              <a:t>】</a:t>
            </a:r>
            <a:r>
              <a:rPr kumimoji="1" lang="ja-JP" altLang="en-US" sz="1200" b="0" i="0" u="none" strike="noStrike" kern="1200" cap="none" spc="0" normalizeH="0" baseline="0" noProof="0" dirty="0">
                <a:ln>
                  <a:noFill/>
                </a:ln>
                <a:effectLst/>
                <a:uLnTx/>
                <a:uFillTx/>
                <a:latin typeface="メイリオ"/>
                <a:ea typeface="メイリオ"/>
                <a:cs typeface="+mn-cs"/>
              </a:rPr>
              <a:t>就職率（</a:t>
            </a:r>
            <a:r>
              <a:rPr kumimoji="1" lang="en-US" altLang="ja-JP" sz="1200" b="0" i="0" u="none" strike="noStrike" kern="1200" cap="none" spc="0" normalizeH="0" baseline="0" noProof="0" dirty="0">
                <a:ln>
                  <a:noFill/>
                </a:ln>
                <a:effectLst/>
                <a:uLnTx/>
                <a:uFillTx/>
                <a:latin typeface="メイリオ"/>
                <a:ea typeface="メイリオ"/>
                <a:cs typeface="+mn-cs"/>
              </a:rPr>
              <a:t>※</a:t>
            </a:r>
            <a:r>
              <a:rPr kumimoji="1" lang="ja-JP" altLang="en-US" sz="1200" b="0" i="0" u="none" strike="noStrike" kern="1200" cap="none" spc="0" normalizeH="0" baseline="0" noProof="0" dirty="0">
                <a:ln>
                  <a:noFill/>
                </a:ln>
                <a:effectLst/>
                <a:uLnTx/>
                <a:uFillTx/>
                <a:latin typeface="メイリオ"/>
                <a:ea typeface="メイリオ"/>
                <a:cs typeface="+mn-cs"/>
              </a:rPr>
              <a:t>１）目標</a:t>
            </a:r>
            <a:r>
              <a:rPr kumimoji="1" lang="en-US" altLang="ja-JP" sz="1200" b="0" i="0" u="none" strike="noStrike" kern="1200" cap="none" spc="0" normalizeH="0" baseline="0" noProof="0" dirty="0">
                <a:ln>
                  <a:noFill/>
                </a:ln>
                <a:effectLst/>
                <a:uLnTx/>
                <a:uFillTx/>
                <a:latin typeface="メイリオ"/>
                <a:ea typeface="メイリオ"/>
                <a:cs typeface="+mn-cs"/>
              </a:rPr>
              <a:t>67</a:t>
            </a:r>
            <a:r>
              <a:rPr kumimoji="1" lang="ja-JP" altLang="en-US" sz="1200" b="0" i="0" u="none" strike="noStrike" kern="1200" cap="none" spc="0" normalizeH="0" baseline="0" noProof="0" dirty="0">
                <a:ln>
                  <a:noFill/>
                </a:ln>
                <a:effectLst/>
                <a:uLnTx/>
                <a:uFillTx/>
                <a:latin typeface="メイリオ"/>
                <a:ea typeface="メイリオ"/>
                <a:cs typeface="+mn-cs"/>
              </a:rPr>
              <a:t>％以上、就職・在職率（</a:t>
            </a:r>
            <a:r>
              <a:rPr kumimoji="1" lang="en-US" altLang="ja-JP" sz="1200" b="0" i="0" u="none" strike="noStrike" kern="1200" cap="none" spc="0" normalizeH="0" baseline="0" noProof="0" dirty="0">
                <a:ln>
                  <a:noFill/>
                </a:ln>
                <a:effectLst/>
                <a:uLnTx/>
                <a:uFillTx/>
                <a:latin typeface="メイリオ"/>
                <a:ea typeface="メイリオ"/>
                <a:cs typeface="+mn-cs"/>
              </a:rPr>
              <a:t>※</a:t>
            </a:r>
            <a:r>
              <a:rPr kumimoji="1" lang="ja-JP" altLang="en-US" sz="1200" b="0" i="0" u="none" strike="noStrike" kern="1200" cap="none" spc="0" normalizeH="0" baseline="0" noProof="0" dirty="0">
                <a:ln>
                  <a:noFill/>
                </a:ln>
                <a:effectLst/>
                <a:uLnTx/>
                <a:uFillTx/>
                <a:latin typeface="メイリオ"/>
                <a:ea typeface="メイリオ"/>
                <a:cs typeface="+mn-cs"/>
              </a:rPr>
              <a:t>２）目標</a:t>
            </a:r>
            <a:r>
              <a:rPr kumimoji="1" lang="en-US" altLang="ja-JP" sz="1200" b="0" i="0" u="none" strike="noStrike" kern="1200" cap="none" spc="0" normalizeH="0" baseline="0" noProof="0" dirty="0">
                <a:ln>
                  <a:noFill/>
                </a:ln>
                <a:effectLst/>
                <a:uLnTx/>
                <a:uFillTx/>
                <a:latin typeface="メイリオ"/>
                <a:ea typeface="メイリオ"/>
                <a:cs typeface="+mn-cs"/>
              </a:rPr>
              <a:t>80</a:t>
            </a:r>
            <a:r>
              <a:rPr kumimoji="1" lang="ja-JP" altLang="en-US" sz="1200" b="0" i="0" u="none" strike="noStrike" kern="1200" cap="none" spc="0" normalizeH="0" baseline="0" noProof="0" dirty="0">
                <a:ln>
                  <a:noFill/>
                </a:ln>
                <a:effectLst/>
                <a:uLnTx/>
                <a:uFillTx/>
                <a:latin typeface="メイリオ"/>
                <a:ea typeface="メイリオ"/>
                <a:cs typeface="+mn-cs"/>
              </a:rPr>
              <a:t>％以上</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a:ea typeface="メイリオ"/>
                <a:cs typeface="+mn-cs"/>
              </a:rPr>
              <a:t>　　　　　　（</a:t>
            </a:r>
            <a:r>
              <a:rPr kumimoji="1" lang="en-US" altLang="ja-JP" sz="1050" b="0" i="0" u="none" strike="noStrike" kern="1200" cap="none" spc="0" normalizeH="0" baseline="0" noProof="0" dirty="0">
                <a:ln>
                  <a:noFill/>
                </a:ln>
                <a:effectLst/>
                <a:uLnTx/>
                <a:uFillTx/>
                <a:latin typeface="メイリオ"/>
                <a:ea typeface="メイリオ"/>
                <a:cs typeface="+mn-cs"/>
              </a:rPr>
              <a:t>※</a:t>
            </a:r>
            <a:r>
              <a:rPr kumimoji="1" lang="ja-JP" altLang="en-US" sz="1050" b="0" i="0" u="none" strike="noStrike" kern="1200" cap="none" spc="0" normalizeH="0" baseline="0" noProof="0" dirty="0">
                <a:ln>
                  <a:noFill/>
                </a:ln>
                <a:effectLst/>
                <a:uLnTx/>
                <a:uFillTx/>
                <a:latin typeface="メイリオ"/>
                <a:ea typeface="メイリオ"/>
                <a:cs typeface="+mn-cs"/>
              </a:rPr>
              <a:t>１）修了者のうち非正規雇用労働者及び失業者等の職を持たない者に対する、プログラム修了後３か月の間に就職した者（非正規雇用</a:t>
            </a:r>
            <a:endParaRPr kumimoji="1" lang="en-US" altLang="ja-JP" sz="105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a:ea typeface="メイリオ"/>
                <a:cs typeface="+mn-cs"/>
              </a:rPr>
              <a:t>　　　　　　　　　　労働者が正規雇用労働者となった場合、起業した場合を含む。）の割合</a:t>
            </a:r>
            <a:endParaRPr kumimoji="1" lang="en-US" altLang="ja-JP" sz="105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a:ea typeface="メイリオ"/>
                <a:cs typeface="+mn-cs"/>
              </a:rPr>
              <a:t>　　　　　　（</a:t>
            </a:r>
            <a:r>
              <a:rPr kumimoji="1" lang="en-US" altLang="ja-JP" sz="1050" b="0" i="0" u="none" strike="noStrike" kern="1200" cap="none" spc="0" normalizeH="0" baseline="0" noProof="0" dirty="0">
                <a:ln>
                  <a:noFill/>
                </a:ln>
                <a:effectLst/>
                <a:uLnTx/>
                <a:uFillTx/>
                <a:latin typeface="メイリオ"/>
                <a:ea typeface="メイリオ"/>
                <a:cs typeface="+mn-cs"/>
              </a:rPr>
              <a:t>※</a:t>
            </a:r>
            <a:r>
              <a:rPr kumimoji="1" lang="ja-JP" altLang="en-US" sz="1050" b="0" i="0" u="none" strike="noStrike" kern="1200" cap="none" spc="0" normalizeH="0" baseline="0" noProof="0" dirty="0">
                <a:ln>
                  <a:noFill/>
                </a:ln>
                <a:effectLst/>
                <a:uLnTx/>
                <a:uFillTx/>
                <a:latin typeface="メイリオ"/>
                <a:ea typeface="メイリオ"/>
                <a:cs typeface="+mn-cs"/>
              </a:rPr>
              <a:t>２）修了者数（就職活動等を行う正規学生等を除く。）に対する、プログラム修了後３か月の間に就職した者（非正規雇用労働者が</a:t>
            </a:r>
            <a:endParaRPr kumimoji="1" lang="en-US" altLang="ja-JP" sz="105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a:ea typeface="メイリオ"/>
                <a:cs typeface="+mn-cs"/>
              </a:rPr>
              <a:t>　　　　　　　　　　正規雇用労働者となった場合、転職・企業した場合も含む。）及び在職者の合計の割合</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2" name="正方形/長方形 1">
            <a:extLst>
              <a:ext uri="{FF2B5EF4-FFF2-40B4-BE49-F238E27FC236}">
                <a16:creationId xmlns:a16="http://schemas.microsoft.com/office/drawing/2014/main" id="{172D643F-AC15-813F-70C0-4886B2EF27CF}"/>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「成長分野における即戦力人材輩出に向けたリカレント教育推進事業」企画提案書 </a:t>
            </a:r>
            <a:r>
              <a:rPr lang="en-US" altLang="ja-JP" sz="1200" spc="-120" dirty="0">
                <a:solidFill>
                  <a:schemeClr val="bg1"/>
                </a:solidFill>
                <a:latin typeface="+mj-ea"/>
              </a:rPr>
              <a:t>(P</a:t>
            </a:r>
            <a:fld id="{7DF22854-5471-4D76-A61C-50AF16AABE74}" type="slidenum">
              <a:rPr lang="en-US" altLang="ja-JP" sz="1200" spc="-120" smtClean="0">
                <a:solidFill>
                  <a:schemeClr val="bg1"/>
                </a:solidFill>
                <a:latin typeface="+mj-ea"/>
              </a:rPr>
              <a:pPr/>
              <a:t>6</a:t>
            </a:fld>
            <a:r>
              <a:rPr lang="en-US" altLang="ja-JP" sz="1200" spc="-120" dirty="0">
                <a:solidFill>
                  <a:schemeClr val="bg1"/>
                </a:solidFill>
                <a:latin typeface="+mj-ea"/>
              </a:rPr>
              <a:t> )【</a:t>
            </a:r>
            <a:r>
              <a:rPr lang="ja-JP" altLang="en-US" sz="1200" spc="-120" dirty="0">
                <a:solidFill>
                  <a:schemeClr val="bg1"/>
                </a:solidFill>
                <a:latin typeface="+mj-ea"/>
              </a:rPr>
              <a:t>メニュー</a:t>
            </a:r>
            <a:r>
              <a:rPr lang="en-US" altLang="ja-JP" sz="1200" spc="-120" dirty="0">
                <a:solidFill>
                  <a:schemeClr val="bg1"/>
                </a:solidFill>
                <a:latin typeface="+mj-ea"/>
              </a:rPr>
              <a:t>B</a:t>
            </a:r>
            <a:r>
              <a:rPr lang="ja-JP" altLang="en-US" sz="1200" spc="-120" dirty="0">
                <a:solidFill>
                  <a:schemeClr val="bg1"/>
                </a:solidFill>
                <a:latin typeface="+mj-ea"/>
              </a:rPr>
              <a:t>（リテラシー）</a:t>
            </a:r>
            <a:r>
              <a:rPr lang="en-US" altLang="ja-JP" sz="1200" spc="-120" dirty="0">
                <a:solidFill>
                  <a:schemeClr val="bg1"/>
                </a:solidFill>
                <a:latin typeface="+mj-ea"/>
              </a:rPr>
              <a:t> 】</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5" name="スライド番号プレースホルダー 4">
            <a:extLst>
              <a:ext uri="{FF2B5EF4-FFF2-40B4-BE49-F238E27FC236}">
                <a16:creationId xmlns:a16="http://schemas.microsoft.com/office/drawing/2014/main" id="{AA5A6179-E658-A9FD-CE49-F6B03A40EB7F}"/>
              </a:ext>
            </a:extLst>
          </p:cNvPr>
          <p:cNvSpPr>
            <a:spLocks noGrp="1"/>
          </p:cNvSpPr>
          <p:nvPr>
            <p:ph type="sldNum" sz="quarter" idx="12"/>
          </p:nvPr>
        </p:nvSpPr>
        <p:spPr/>
        <p:txBody>
          <a:bodyPr/>
          <a:lstStyle/>
          <a:p>
            <a:fld id="{973FA57C-AB59-4833-AF31-95C44D5249F2}" type="slidenum">
              <a:rPr kumimoji="1" lang="ja-JP" altLang="en-US" smtClean="0"/>
              <a:t>6</a:t>
            </a:fld>
            <a:endParaRPr kumimoji="1" lang="ja-JP" altLang="en-US" dirty="0"/>
          </a:p>
        </p:txBody>
      </p:sp>
    </p:spTree>
    <p:extLst>
      <p:ext uri="{BB962C8B-B14F-4D97-AF65-F5344CB8AC3E}">
        <p14:creationId xmlns:p14="http://schemas.microsoft.com/office/powerpoint/2010/main" val="3864237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」事業計画書（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7</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8" name="角丸四角形 5">
            <a:extLst>
              <a:ext uri="{FF2B5EF4-FFF2-40B4-BE49-F238E27FC236}">
                <a16:creationId xmlns:a16="http://schemas.microsoft.com/office/drawing/2014/main" id="{6A137C63-3ABE-45C7-8186-6F73FC225227}"/>
              </a:ext>
            </a:extLst>
          </p:cNvPr>
          <p:cNvSpPr/>
          <p:nvPr/>
        </p:nvSpPr>
        <p:spPr>
          <a:xfrm>
            <a:off x="34476" y="403710"/>
            <a:ext cx="2470252"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事業推進体制</a:t>
            </a:r>
          </a:p>
        </p:txBody>
      </p:sp>
      <p:sp>
        <p:nvSpPr>
          <p:cNvPr id="11" name="テキスト ボックス 10">
            <a:extLst>
              <a:ext uri="{FF2B5EF4-FFF2-40B4-BE49-F238E27FC236}">
                <a16:creationId xmlns:a16="http://schemas.microsoft.com/office/drawing/2014/main" id="{35A8C8CC-A8AA-4D24-AE4C-1783D5EB892D}"/>
              </a:ext>
            </a:extLst>
          </p:cNvPr>
          <p:cNvSpPr txBox="1"/>
          <p:nvPr/>
        </p:nvSpPr>
        <p:spPr>
          <a:xfrm>
            <a:off x="127061" y="1067252"/>
            <a:ext cx="9649072" cy="1754326"/>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▼事業期間終了後のプログラムの継続的な実施に向けての学内体制の構築状況について記載願います。</a:t>
            </a:r>
            <a:endParaRPr lang="en-US" altLang="ja-JP" sz="1200" dirty="0">
              <a:latin typeface="+mn-ea"/>
            </a:endParaRPr>
          </a:p>
          <a:p>
            <a:pPr marL="180000" indent="-180000"/>
            <a:endParaRPr lang="en-US" altLang="ja-JP" sz="1200" dirty="0">
              <a:latin typeface="+mn-ea"/>
            </a:endParaRPr>
          </a:p>
          <a:p>
            <a:pPr marL="180000" indent="-180000"/>
            <a:r>
              <a:rPr lang="ja-JP" altLang="en-US" sz="1200" dirty="0">
                <a:latin typeface="+mn-ea"/>
              </a:rPr>
              <a:t>▼リカレント教育担当部署の設置状況（既存の部署がある、近々設置する予定等）について記載願います。</a:t>
            </a:r>
            <a:endParaRPr lang="en-US" altLang="ja-JP" sz="1200" dirty="0">
              <a:latin typeface="+mn-ea"/>
            </a:endParaRPr>
          </a:p>
          <a:p>
            <a:pPr marL="180000" indent="-180000"/>
            <a:r>
              <a:rPr lang="ja-JP" altLang="en-US" sz="1200" dirty="0">
                <a:latin typeface="+mn-ea"/>
              </a:rPr>
              <a:t>＊担当部署の記載については、最低限窓口となる担当教職員、継続的な取り組みに向けて必要な専門性を有するスタッフを配置すること。</a:t>
            </a:r>
            <a:endParaRPr lang="en-US" altLang="ja-JP" sz="1200" dirty="0">
              <a:latin typeface="+mn-ea"/>
            </a:endParaRPr>
          </a:p>
          <a:p>
            <a:pPr marL="180000" indent="-180000"/>
            <a:endParaRPr lang="en-US" altLang="ja-JP" sz="1200" dirty="0">
              <a:latin typeface="+mn-ea"/>
            </a:endParaRPr>
          </a:p>
          <a:p>
            <a:pPr marL="180000" indent="-180000"/>
            <a:r>
              <a:rPr lang="ja-JP" altLang="en-US" sz="1200" dirty="0">
                <a:latin typeface="+mn-ea"/>
              </a:rPr>
              <a:t>▼学内教員がリカレント教育に関与する場合のインセンティブ措置（例：教員評価上の優遇措置、給与・賞与・手当等の措置など）の</a:t>
            </a:r>
            <a:endParaRPr lang="en-US" altLang="ja-JP" sz="1200" dirty="0">
              <a:latin typeface="+mn-ea"/>
            </a:endParaRPr>
          </a:p>
          <a:p>
            <a:pPr marL="180000" indent="-180000"/>
            <a:r>
              <a:rPr lang="ja-JP" altLang="en-US" sz="1200" dirty="0">
                <a:latin typeface="+mn-ea"/>
              </a:rPr>
              <a:t>　整備状況（すでに規程されている、近々制定する予定等）について記載願います。</a:t>
            </a:r>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2" name="正方形/長方形 1">
            <a:extLst>
              <a:ext uri="{FF2B5EF4-FFF2-40B4-BE49-F238E27FC236}">
                <a16:creationId xmlns:a16="http://schemas.microsoft.com/office/drawing/2014/main" id="{11DFC4DA-15CC-0A8A-9DCD-77A3D92D38F2}"/>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「成長分野における即戦力人材輩出に向けたリカレント教育推進事業」企画提案書 </a:t>
            </a:r>
            <a:r>
              <a:rPr lang="en-US" altLang="ja-JP" sz="1200" spc="-120" dirty="0">
                <a:solidFill>
                  <a:schemeClr val="bg1"/>
                </a:solidFill>
                <a:latin typeface="+mj-ea"/>
              </a:rPr>
              <a:t>(P</a:t>
            </a:r>
            <a:fld id="{7DF22854-5471-4D76-A61C-50AF16AABE74}" type="slidenum">
              <a:rPr lang="en-US" altLang="ja-JP" sz="1200" spc="-120" smtClean="0">
                <a:solidFill>
                  <a:schemeClr val="bg1"/>
                </a:solidFill>
                <a:latin typeface="+mj-ea"/>
              </a:rPr>
              <a:pPr/>
              <a:t>7</a:t>
            </a:fld>
            <a:r>
              <a:rPr lang="en-US" altLang="ja-JP" sz="1200" spc="-120" dirty="0">
                <a:solidFill>
                  <a:schemeClr val="bg1"/>
                </a:solidFill>
                <a:latin typeface="+mj-ea"/>
              </a:rPr>
              <a:t> )【</a:t>
            </a:r>
            <a:r>
              <a:rPr lang="ja-JP" altLang="en-US" sz="1200" spc="-120" dirty="0">
                <a:solidFill>
                  <a:schemeClr val="bg1"/>
                </a:solidFill>
                <a:latin typeface="+mj-ea"/>
              </a:rPr>
              <a:t>メニュー</a:t>
            </a:r>
            <a:r>
              <a:rPr lang="en-US" altLang="ja-JP" sz="1200" spc="-120" dirty="0">
                <a:solidFill>
                  <a:schemeClr val="bg1"/>
                </a:solidFill>
                <a:latin typeface="+mj-ea"/>
              </a:rPr>
              <a:t>B</a:t>
            </a:r>
            <a:r>
              <a:rPr lang="ja-JP" altLang="en-US" sz="1200" spc="-120" dirty="0">
                <a:solidFill>
                  <a:schemeClr val="bg1"/>
                </a:solidFill>
                <a:latin typeface="+mj-ea"/>
              </a:rPr>
              <a:t>（リテラシー）</a:t>
            </a:r>
            <a:r>
              <a:rPr lang="en-US" altLang="ja-JP" sz="1200" spc="-120" dirty="0">
                <a:solidFill>
                  <a:schemeClr val="bg1"/>
                </a:solidFill>
                <a:latin typeface="+mj-ea"/>
              </a:rPr>
              <a:t> 】</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7" name="テキスト ボックス 6">
            <a:extLst>
              <a:ext uri="{FF2B5EF4-FFF2-40B4-BE49-F238E27FC236}">
                <a16:creationId xmlns:a16="http://schemas.microsoft.com/office/drawing/2014/main" id="{3859E481-E94D-FE8E-F748-93BBBA6FACE0}"/>
              </a:ext>
            </a:extLst>
          </p:cNvPr>
          <p:cNvSpPr txBox="1"/>
          <p:nvPr/>
        </p:nvSpPr>
        <p:spPr>
          <a:xfrm>
            <a:off x="128464" y="3230974"/>
            <a:ext cx="9649072" cy="2677656"/>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▼事業を推進するにあたり、構築する体制について、連携機関（企業、業界団体、地方公共団体、労働局など）や、事業実施委員会の</a:t>
            </a:r>
            <a:endParaRPr lang="en-US" altLang="ja-JP" sz="1200" dirty="0">
              <a:latin typeface="+mn-ea"/>
            </a:endParaRPr>
          </a:p>
          <a:p>
            <a:pPr marL="180000" indent="-180000"/>
            <a:r>
              <a:rPr lang="ja-JP" altLang="en-US" sz="1200" dirty="0">
                <a:latin typeface="+mn-ea"/>
              </a:rPr>
              <a:t>　位置付けも含めて記載する願います。文章のみで説明するのではなく、図や表を用いて視覚的に分かりやすく説明してください。</a:t>
            </a:r>
            <a:endParaRPr lang="en-US" altLang="ja-JP" sz="1200" dirty="0">
              <a:latin typeface="+mn-ea"/>
            </a:endParaRPr>
          </a:p>
          <a:p>
            <a:pPr marL="180000" indent="-180000"/>
            <a:endParaRPr lang="en-US" altLang="ja-JP" sz="1200" dirty="0">
              <a:latin typeface="+mn-ea"/>
            </a:endParaRPr>
          </a:p>
          <a:p>
            <a:pPr marL="180000" indent="-180000"/>
            <a:r>
              <a:rPr lang="ja-JP" altLang="en-US" sz="1200" dirty="0">
                <a:latin typeface="+mn-ea"/>
              </a:rPr>
              <a:t>▼各機関が果たす役割、プログラムの開発・実施にあたって協力を得られる事項、またどのような観点で連携を組むことにしたか等、</a:t>
            </a:r>
            <a:endParaRPr lang="en-US" altLang="ja-JP" sz="1200" dirty="0">
              <a:latin typeface="+mn-ea"/>
            </a:endParaRPr>
          </a:p>
          <a:p>
            <a:pPr marL="180000" indent="-180000"/>
            <a:r>
              <a:rPr lang="ja-JP" altLang="en-US" sz="1200" dirty="0">
                <a:latin typeface="+mn-ea"/>
              </a:rPr>
              <a:t>　連携機関毎に具体的に記載願います。</a:t>
            </a:r>
            <a:endParaRPr lang="en-US" altLang="ja-JP" sz="1200" dirty="0">
              <a:latin typeface="+mn-ea"/>
            </a:endParaRPr>
          </a:p>
          <a:p>
            <a:pPr marL="180000" indent="-180000"/>
            <a:endParaRPr lang="en-US" altLang="ja-JP" sz="1200" dirty="0">
              <a:latin typeface="+mn-ea"/>
            </a:endParaRPr>
          </a:p>
          <a:p>
            <a:pPr marL="180000" indent="-180000"/>
            <a:r>
              <a:rPr lang="ja-JP" altLang="en-US" sz="1200" dirty="0">
                <a:latin typeface="+mn-ea"/>
              </a:rPr>
              <a:t>▼記載の際には、特に「業界等の雇用動向や人材ニーズ及び地域事情等の把握」、 「プログラムの開発・実施」、 「プログラムの成果</a:t>
            </a:r>
            <a:endParaRPr lang="en-US" altLang="ja-JP" sz="1200" dirty="0">
              <a:latin typeface="+mn-ea"/>
            </a:endParaRPr>
          </a:p>
          <a:p>
            <a:pPr marL="180000" indent="-180000"/>
            <a:r>
              <a:rPr lang="ja-JP" altLang="en-US" sz="1200" dirty="0">
                <a:latin typeface="+mn-ea"/>
              </a:rPr>
              <a:t>　検証」、「開発したプログラムの他の教育機関、企業、自治体等への横展開」の観点について、それぞれどのように連携して実施する</a:t>
            </a:r>
            <a:endParaRPr lang="en-US" altLang="ja-JP" sz="1200" dirty="0">
              <a:latin typeface="+mn-ea"/>
            </a:endParaRPr>
          </a:p>
          <a:p>
            <a:pPr marL="180000" indent="-180000"/>
            <a:r>
              <a:rPr lang="ja-JP" altLang="en-US" sz="1200" dirty="0">
                <a:latin typeface="+mn-ea"/>
              </a:rPr>
              <a:t>　か具体的に記載すること。（外部との連携については、予定、打診中、了解済み等の交渉状況を記載すること。）</a:t>
            </a:r>
            <a:br>
              <a:rPr lang="en-US" altLang="ja-JP" sz="1200" dirty="0">
                <a:latin typeface="+mn-ea"/>
              </a:rPr>
            </a:b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10" name="角丸四角形 5">
            <a:extLst>
              <a:ext uri="{FF2B5EF4-FFF2-40B4-BE49-F238E27FC236}">
                <a16:creationId xmlns:a16="http://schemas.microsoft.com/office/drawing/2014/main" id="{3E382BD7-50C9-79F0-22F5-02D966234588}"/>
              </a:ext>
            </a:extLst>
          </p:cNvPr>
          <p:cNvSpPr/>
          <p:nvPr/>
        </p:nvSpPr>
        <p:spPr>
          <a:xfrm>
            <a:off x="114384" y="727103"/>
            <a:ext cx="1894188" cy="275804"/>
          </a:xfrm>
          <a:prstGeom prst="roundRect">
            <a:avLst/>
          </a:prstGeom>
          <a:noFill/>
          <a:ln w="12700">
            <a:solidFill>
              <a:srgbClr val="118B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rgbClr val="118BB2"/>
                </a:solidFill>
                <a:latin typeface="+mj-ea"/>
                <a:ea typeface="+mj-ea"/>
              </a:rPr>
              <a:t>学内体制の構築</a:t>
            </a:r>
          </a:p>
        </p:txBody>
      </p:sp>
      <p:sp>
        <p:nvSpPr>
          <p:cNvPr id="12" name="角丸四角形 5">
            <a:extLst>
              <a:ext uri="{FF2B5EF4-FFF2-40B4-BE49-F238E27FC236}">
                <a16:creationId xmlns:a16="http://schemas.microsoft.com/office/drawing/2014/main" id="{237512B1-6283-CA6F-9BD8-5427CBC13E61}"/>
              </a:ext>
            </a:extLst>
          </p:cNvPr>
          <p:cNvSpPr/>
          <p:nvPr/>
        </p:nvSpPr>
        <p:spPr>
          <a:xfrm>
            <a:off x="127061" y="2877661"/>
            <a:ext cx="1894188" cy="275804"/>
          </a:xfrm>
          <a:prstGeom prst="roundRect">
            <a:avLst/>
          </a:prstGeom>
          <a:noFill/>
          <a:ln w="12700">
            <a:solidFill>
              <a:srgbClr val="118B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rgbClr val="118BB2"/>
                </a:solidFill>
                <a:latin typeface="+mj-ea"/>
                <a:ea typeface="+mj-ea"/>
              </a:rPr>
              <a:t>外部機関との連携</a:t>
            </a:r>
          </a:p>
        </p:txBody>
      </p:sp>
      <p:sp>
        <p:nvSpPr>
          <p:cNvPr id="14" name="スライド番号プレースホルダー 13">
            <a:extLst>
              <a:ext uri="{FF2B5EF4-FFF2-40B4-BE49-F238E27FC236}">
                <a16:creationId xmlns:a16="http://schemas.microsoft.com/office/drawing/2014/main" id="{3B3AA74E-E7C9-9266-C78C-08065E210FD2}"/>
              </a:ext>
            </a:extLst>
          </p:cNvPr>
          <p:cNvSpPr>
            <a:spLocks noGrp="1"/>
          </p:cNvSpPr>
          <p:nvPr>
            <p:ph type="sldNum" sz="quarter" idx="12"/>
          </p:nvPr>
        </p:nvSpPr>
        <p:spPr/>
        <p:txBody>
          <a:bodyPr/>
          <a:lstStyle/>
          <a:p>
            <a:fld id="{973FA57C-AB59-4833-AF31-95C44D5249F2}" type="slidenum">
              <a:rPr kumimoji="1" lang="ja-JP" altLang="en-US" smtClean="0"/>
              <a:t>7</a:t>
            </a:fld>
            <a:endParaRPr kumimoji="1" lang="ja-JP" altLang="en-US" dirty="0"/>
          </a:p>
        </p:txBody>
      </p:sp>
    </p:spTree>
    <p:extLst>
      <p:ext uri="{BB962C8B-B14F-4D97-AF65-F5344CB8AC3E}">
        <p14:creationId xmlns:p14="http://schemas.microsoft.com/office/powerpoint/2010/main" val="47481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3404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総授業時間数・期間</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692696"/>
            <a:ext cx="9649072" cy="1200329"/>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a:t>
            </a:r>
            <a:r>
              <a:rPr lang="ja-JP" altLang="en-US" sz="1200" dirty="0">
                <a:latin typeface="メイリオ"/>
                <a:ea typeface="メイリオ"/>
              </a:rPr>
              <a:t>時間・〇か月（</a:t>
            </a:r>
            <a:r>
              <a:rPr lang="en-US" altLang="ja-JP" sz="1200" dirty="0">
                <a:latin typeface="メイリオ"/>
                <a:ea typeface="メイリオ"/>
              </a:rPr>
              <a:t>1</a:t>
            </a:r>
            <a:r>
              <a:rPr lang="ja-JP" altLang="en-US" sz="1200" dirty="0">
                <a:latin typeface="メイリオ"/>
                <a:ea typeface="メイリオ"/>
              </a:rPr>
              <a:t>週間あたりのコマ数の目安：〇コマ）</a:t>
            </a: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algn="just"/>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＊ターム式、モジュール方式等で分割して実施する場合はその説明も行うこと。</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職業訓練受講給付金</a:t>
            </a:r>
            <a:r>
              <a:rPr lang="ja-JP" altLang="en-US" sz="1200" kern="100" dirty="0">
                <a:effectLst/>
                <a:latin typeface="メイリオ" panose="020B0604030504040204" pitchFamily="50" charset="-128"/>
                <a:ea typeface="メイリオ" panose="020B0604030504040204" pitchFamily="50" charset="-128"/>
                <a:cs typeface="Times New Roman" panose="02020603050405020304" pitchFamily="18" charset="0"/>
              </a:rPr>
              <a:t>の対象プログラムとする</a:t>
            </a:r>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場合は、以下の要件を満たすことが必要です。</a:t>
            </a:r>
          </a:p>
          <a:p>
            <a:pPr algn="just"/>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「１か月</a:t>
            </a:r>
            <a:r>
              <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60</a:t>
            </a:r>
            <a:r>
              <a:rPr lang="ja-JP"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rPr>
              <a:t>時間以上（平均ではなく各月の実時間）」かつ「２か月以上６か月以内」</a:t>
            </a:r>
            <a:endParaRPr lang="en-US" alt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時間数の要件等については別途</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QA</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をご参照ください。</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8" name="角丸四角形 5">
            <a:extLst>
              <a:ext uri="{FF2B5EF4-FFF2-40B4-BE49-F238E27FC236}">
                <a16:creationId xmlns:a16="http://schemas.microsoft.com/office/drawing/2014/main" id="{6A137C63-3ABE-45C7-8186-6F73FC225227}"/>
              </a:ext>
            </a:extLst>
          </p:cNvPr>
          <p:cNvSpPr/>
          <p:nvPr/>
        </p:nvSpPr>
        <p:spPr>
          <a:xfrm>
            <a:off x="64227" y="3369220"/>
            <a:ext cx="442060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想定する受講者数、受講者の募集方法</a:t>
            </a:r>
          </a:p>
        </p:txBody>
      </p:sp>
      <p:sp>
        <p:nvSpPr>
          <p:cNvPr id="11" name="テキスト ボックス 10">
            <a:extLst>
              <a:ext uri="{FF2B5EF4-FFF2-40B4-BE49-F238E27FC236}">
                <a16:creationId xmlns:a16="http://schemas.microsoft.com/office/drawing/2014/main" id="{35A8C8CC-A8AA-4D24-AE4C-1783D5EB892D}"/>
              </a:ext>
            </a:extLst>
          </p:cNvPr>
          <p:cNvSpPr txBox="1"/>
          <p:nvPr/>
        </p:nvSpPr>
        <p:spPr>
          <a:xfrm>
            <a:off x="125464" y="3750131"/>
            <a:ext cx="9649072" cy="830997"/>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▼プログラムの見込み受講者数については、雇用形態に沿った形で記載願います</a:t>
            </a: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（例：</a:t>
            </a:r>
            <a:r>
              <a:rPr lang="ja-JP" altLang="en-US" sz="1200" dirty="0">
                <a:solidFill>
                  <a:prstClr val="black"/>
                </a:solidFill>
                <a:latin typeface="メイリオ"/>
                <a:ea typeface="メイリオ"/>
              </a:rPr>
              <a:t>非正規雇用労働者〇名、失業者〇名等）。</a:t>
            </a:r>
            <a:endParaRPr lang="en-US" altLang="ja-JP" sz="1200" dirty="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▼どのようなターゲットにどのような手段（例：</a:t>
            </a: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ハローワークからの紹介</a:t>
            </a:r>
            <a:r>
              <a:rPr kumimoji="1" lang="ja-JP" altLang="en-US" sz="1200" b="0" i="0" u="none" strike="noStrike" kern="1200" cap="none" spc="0" normalizeH="0" baseline="0" noProof="0" dirty="0">
                <a:ln>
                  <a:noFill/>
                </a:ln>
                <a:effectLst/>
                <a:uLnTx/>
                <a:uFillTx/>
                <a:latin typeface="メイリオ"/>
                <a:ea typeface="メイリオ"/>
                <a:cs typeface="+mn-cs"/>
              </a:rPr>
              <a:t>、経済団体を通じた周知、個人への</a:t>
            </a:r>
            <a:r>
              <a:rPr kumimoji="1" lang="en-US" altLang="ja-JP" sz="1200" b="0" i="0" u="none" strike="noStrike" kern="1200" cap="none" spc="0" normalizeH="0" baseline="0" noProof="0" dirty="0">
                <a:ln>
                  <a:noFill/>
                </a:ln>
                <a:effectLst/>
                <a:uLnTx/>
                <a:uFillTx/>
                <a:latin typeface="メイリオ"/>
                <a:ea typeface="メイリオ"/>
                <a:cs typeface="+mn-cs"/>
              </a:rPr>
              <a:t>web</a:t>
            </a:r>
            <a:r>
              <a:rPr kumimoji="1" lang="ja-JP" altLang="en-US" sz="1200" b="0" i="0" u="none" strike="noStrike" kern="1200" cap="none" spc="0" normalizeH="0" baseline="0" noProof="0" dirty="0">
                <a:ln>
                  <a:noFill/>
                </a:ln>
                <a:effectLst/>
                <a:uLnTx/>
                <a:uFillTx/>
                <a:latin typeface="メイリオ"/>
                <a:ea typeface="メイリオ"/>
                <a:cs typeface="+mn-cs"/>
              </a:rPr>
              <a:t>広告による周知）を</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　用いて募集を行うか具体的に記載願います。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2" name="角丸四角形 5">
            <a:extLst>
              <a:ext uri="{FF2B5EF4-FFF2-40B4-BE49-F238E27FC236}">
                <a16:creationId xmlns:a16="http://schemas.microsoft.com/office/drawing/2014/main" id="{B6DE60A2-A240-4926-A5AE-F0224D63E1A6}"/>
              </a:ext>
            </a:extLst>
          </p:cNvPr>
          <p:cNvSpPr/>
          <p:nvPr/>
        </p:nvSpPr>
        <p:spPr>
          <a:xfrm>
            <a:off x="64226" y="4665364"/>
            <a:ext cx="5032789"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プログラム受講で習得できる能力と</a:t>
            </a:r>
            <a:r>
              <a:rPr kumimoji="1" lang="ja-JP" altLang="en-US" sz="1400" b="0" i="0" u="none" strike="noStrike" kern="1200" cap="none" spc="0" normalizeH="0" baseline="0" noProof="0" dirty="0">
                <a:ln>
                  <a:noFill/>
                </a:ln>
                <a:solidFill>
                  <a:schemeClr val="bg1"/>
                </a:solidFill>
                <a:effectLst/>
                <a:uLnTx/>
                <a:uFillTx/>
                <a:latin typeface="游ゴシック Bold"/>
                <a:ea typeface="游ゴシック Bold"/>
                <a:cs typeface="+mn-cs"/>
              </a:rPr>
              <a:t>キャリアップ等</a:t>
            </a: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の可視化</a:t>
            </a:r>
          </a:p>
        </p:txBody>
      </p:sp>
      <p:sp>
        <p:nvSpPr>
          <p:cNvPr id="14" name="テキスト ボックス 13">
            <a:extLst>
              <a:ext uri="{FF2B5EF4-FFF2-40B4-BE49-F238E27FC236}">
                <a16:creationId xmlns:a16="http://schemas.microsoft.com/office/drawing/2014/main" id="{0F761156-9E46-497B-9DE6-D964E899ADA2}"/>
              </a:ext>
            </a:extLst>
          </p:cNvPr>
          <p:cNvSpPr txBox="1"/>
          <p:nvPr/>
        </p:nvSpPr>
        <p:spPr>
          <a:xfrm>
            <a:off x="107114" y="4979392"/>
            <a:ext cx="9649072" cy="1754326"/>
          </a:xfrm>
          <a:prstGeom prst="rect">
            <a:avLst/>
          </a:prstGeom>
          <a:noFill/>
          <a:ln>
            <a:solidFill>
              <a:schemeClr val="tx2">
                <a:lumMod val="40000"/>
                <a:lumOff val="60000"/>
              </a:schemeClr>
            </a:solidFill>
            <a:prstDash val="dash"/>
          </a:ln>
        </p:spPr>
        <p:txBody>
          <a:bodyPr wrap="square" rtlCol="0">
            <a:spAutoFit/>
          </a:bodyPr>
          <a:lstStyle/>
          <a:p>
            <a:pPr marL="180000" indent="-180000">
              <a:defRPr/>
            </a:pPr>
            <a:r>
              <a:rPr kumimoji="1" lang="ja-JP" altLang="en-US" sz="1200" b="0" i="0" u="none" strike="noStrike" kern="1200" cap="none" spc="0" normalizeH="0" baseline="0" noProof="0" dirty="0">
                <a:ln>
                  <a:noFill/>
                </a:ln>
                <a:effectLst/>
                <a:uLnTx/>
                <a:uFillTx/>
                <a:latin typeface="メイリオ"/>
                <a:ea typeface="メイリオ"/>
                <a:cs typeface="+mn-cs"/>
              </a:rPr>
              <a:t>▼プログラムの受講によって身につけられる能力キャリアアップの内容等及び、受講によって想定される就職・転職先を記載願います。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＊身につけられる能力は可能な限り客観的なレベルを示すことや、取得しうる資格について明記すること。（例えば、独立行政法人情報処理推進機構（</a:t>
            </a:r>
            <a:r>
              <a:rPr lang="en-US" altLang="ja-JP" sz="1200" dirty="0">
                <a:latin typeface="メイリオ"/>
                <a:ea typeface="メイリオ"/>
              </a:rPr>
              <a:t>ITSS</a:t>
            </a:r>
            <a:r>
              <a:rPr lang="ja-JP" altLang="en-US" sz="1200" dirty="0">
                <a:latin typeface="メイリオ"/>
                <a:ea typeface="メイリオ"/>
              </a:rPr>
              <a:t>）の</a:t>
            </a:r>
            <a:r>
              <a:rPr lang="en-US" altLang="ja-JP" sz="1200" dirty="0">
                <a:latin typeface="メイリオ"/>
                <a:ea typeface="メイリオ"/>
              </a:rPr>
              <a:t>IT</a:t>
            </a:r>
            <a:r>
              <a:rPr lang="ja-JP" altLang="en-US" sz="1200" dirty="0">
                <a:latin typeface="メイリオ"/>
                <a:ea typeface="メイリオ"/>
              </a:rPr>
              <a:t>スキル標準に当てはめた場合、レベル○相当、また、プログラムを受講した結果合格しうる資格試験としては○○相当など。）</a:t>
            </a: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＊メニュー</a:t>
            </a:r>
            <a:r>
              <a:rPr lang="en-US" altLang="ja-JP" sz="1200" dirty="0">
                <a:latin typeface="メイリオ"/>
                <a:ea typeface="メイリオ"/>
              </a:rPr>
              <a:t>B</a:t>
            </a:r>
            <a:r>
              <a:rPr lang="ja-JP" altLang="en-US" sz="1200" dirty="0">
                <a:latin typeface="メイリオ"/>
                <a:ea typeface="メイリオ"/>
              </a:rPr>
              <a:t>（リテラシー）は</a:t>
            </a:r>
            <a:r>
              <a:rPr lang="en-US" altLang="ja-JP" sz="1200" dirty="0">
                <a:latin typeface="メイリオ"/>
                <a:ea typeface="メイリオ"/>
              </a:rPr>
              <a:t>ITSS</a:t>
            </a:r>
            <a:r>
              <a:rPr lang="ja-JP" altLang="en-US" sz="1200" dirty="0">
                <a:latin typeface="メイリオ"/>
                <a:ea typeface="メイリオ"/>
              </a:rPr>
              <a:t>レベル１以上相当のプログラムを想定している。</a:t>
            </a: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▼学習歴証明のデジタル化の導入など、受講修了者が修得した資質や能力を証明しやすいよう、学習成果の可視化に向けた方策を検討</a:t>
            </a: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している場合は、その内容を記載願います。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2" name="正方形/長方形 1">
            <a:extLst>
              <a:ext uri="{FF2B5EF4-FFF2-40B4-BE49-F238E27FC236}">
                <a16:creationId xmlns:a16="http://schemas.microsoft.com/office/drawing/2014/main" id="{967A3675-FC99-A964-50EA-4687BDF700BB}"/>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「成長分野における即戦力人材輩出に向けたリカレント教育推進事業」企画提案書 </a:t>
            </a:r>
            <a:r>
              <a:rPr lang="en-US" altLang="ja-JP" sz="1200" spc="-120" dirty="0">
                <a:solidFill>
                  <a:schemeClr val="bg1"/>
                </a:solidFill>
                <a:latin typeface="+mj-ea"/>
              </a:rPr>
              <a:t>(P</a:t>
            </a:r>
            <a:fld id="{7DF22854-5471-4D76-A61C-50AF16AABE74}" type="slidenum">
              <a:rPr lang="en-US" altLang="ja-JP" sz="1200" spc="-120" smtClean="0">
                <a:solidFill>
                  <a:schemeClr val="bg1"/>
                </a:solidFill>
                <a:latin typeface="+mj-ea"/>
              </a:rPr>
              <a:pPr/>
              <a:t>8</a:t>
            </a:fld>
            <a:r>
              <a:rPr lang="en-US" altLang="ja-JP" sz="1200" spc="-120" dirty="0">
                <a:solidFill>
                  <a:schemeClr val="bg1"/>
                </a:solidFill>
                <a:latin typeface="+mj-ea"/>
              </a:rPr>
              <a:t> )【</a:t>
            </a:r>
            <a:r>
              <a:rPr lang="ja-JP" altLang="en-US" sz="1200" spc="-120" dirty="0">
                <a:solidFill>
                  <a:schemeClr val="bg1"/>
                </a:solidFill>
                <a:latin typeface="+mj-ea"/>
              </a:rPr>
              <a:t>メニュー</a:t>
            </a:r>
            <a:r>
              <a:rPr lang="en-US" altLang="ja-JP" sz="1200" spc="-120" dirty="0">
                <a:solidFill>
                  <a:schemeClr val="bg1"/>
                </a:solidFill>
                <a:latin typeface="+mj-ea"/>
              </a:rPr>
              <a:t>B</a:t>
            </a:r>
            <a:r>
              <a:rPr lang="ja-JP" altLang="en-US" sz="1200" spc="-120" dirty="0">
                <a:solidFill>
                  <a:schemeClr val="bg1"/>
                </a:solidFill>
                <a:latin typeface="+mj-ea"/>
              </a:rPr>
              <a:t>（リテラシー）</a:t>
            </a:r>
            <a:r>
              <a:rPr lang="en-US" altLang="ja-JP" sz="1200" spc="-120" dirty="0">
                <a:solidFill>
                  <a:schemeClr val="bg1"/>
                </a:solidFill>
                <a:latin typeface="+mj-ea"/>
              </a:rPr>
              <a:t> 】</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5" name="スライド番号プレースホルダー 4">
            <a:extLst>
              <a:ext uri="{FF2B5EF4-FFF2-40B4-BE49-F238E27FC236}">
                <a16:creationId xmlns:a16="http://schemas.microsoft.com/office/drawing/2014/main" id="{CDBA88A5-FFA7-BD22-D89A-170B590149BE}"/>
              </a:ext>
            </a:extLst>
          </p:cNvPr>
          <p:cNvSpPr>
            <a:spLocks noGrp="1"/>
          </p:cNvSpPr>
          <p:nvPr>
            <p:ph type="sldNum" sz="quarter" idx="12"/>
          </p:nvPr>
        </p:nvSpPr>
        <p:spPr/>
        <p:txBody>
          <a:bodyPr/>
          <a:lstStyle/>
          <a:p>
            <a:fld id="{973FA57C-AB59-4833-AF31-95C44D5249F2}" type="slidenum">
              <a:rPr kumimoji="1" lang="ja-JP" altLang="en-US" smtClean="0"/>
              <a:t>8</a:t>
            </a:fld>
            <a:endParaRPr kumimoji="1" lang="ja-JP" altLang="en-US" dirty="0"/>
          </a:p>
        </p:txBody>
      </p:sp>
      <p:sp>
        <p:nvSpPr>
          <p:cNvPr id="3" name="角丸四角形 5">
            <a:extLst>
              <a:ext uri="{FF2B5EF4-FFF2-40B4-BE49-F238E27FC236}">
                <a16:creationId xmlns:a16="http://schemas.microsoft.com/office/drawing/2014/main" id="{0458AA81-635B-5977-786A-EC06AA70FC45}"/>
              </a:ext>
            </a:extLst>
          </p:cNvPr>
          <p:cNvSpPr/>
          <p:nvPr/>
        </p:nvSpPr>
        <p:spPr>
          <a:xfrm>
            <a:off x="31338" y="1988840"/>
            <a:ext cx="621780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受講料</a:t>
            </a: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の設定</a:t>
            </a:r>
            <a:r>
              <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rPr>
              <a:t>（職業訓練受講給付金対象プログラムは除く）</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4" name="テキスト ボックス 3">
            <a:extLst>
              <a:ext uri="{FF2B5EF4-FFF2-40B4-BE49-F238E27FC236}">
                <a16:creationId xmlns:a16="http://schemas.microsoft.com/office/drawing/2014/main" id="{23876F98-8C05-901E-9FFD-FF29CB90D075}"/>
              </a:ext>
            </a:extLst>
          </p:cNvPr>
          <p:cNvSpPr txBox="1"/>
          <p:nvPr/>
        </p:nvSpPr>
        <p:spPr>
          <a:xfrm>
            <a:off x="128464" y="2397124"/>
            <a:ext cx="9649072" cy="830997"/>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▼受講者から受講料を徴収する場合の金額を計画段階のものでよいので記載願います。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r>
              <a:rPr kumimoji="1" lang="ja-JP" altLang="en-US" sz="1200" b="0" i="0" u="none" strike="noStrike" kern="1200" cap="none" spc="0" normalizeH="0" baseline="0" noProof="0" dirty="0">
                <a:ln>
                  <a:noFill/>
                </a:ln>
                <a:effectLst/>
                <a:uLnTx/>
                <a:uFillTx/>
                <a:latin typeface="メイリオ"/>
                <a:ea typeface="メイリオ"/>
                <a:cs typeface="+mn-cs"/>
              </a:rPr>
              <a:t>▼</a:t>
            </a:r>
            <a:r>
              <a:rPr lang="ja-JP" altLang="en-US" sz="1200" dirty="0">
                <a:latin typeface="メイリオ"/>
                <a:ea typeface="メイリオ"/>
              </a:rPr>
              <a:t>受講料</a:t>
            </a:r>
            <a:r>
              <a:rPr kumimoji="1" lang="ja-JP" altLang="en-US" sz="1200" b="0" i="0" u="none" strike="noStrike" kern="1200" cap="none" spc="0" normalizeH="0" baseline="0" noProof="0" dirty="0">
                <a:ln>
                  <a:noFill/>
                </a:ln>
                <a:effectLst/>
                <a:uLnTx/>
                <a:uFillTx/>
                <a:latin typeface="メイリオ"/>
                <a:ea typeface="メイリオ"/>
                <a:cs typeface="+mn-cs"/>
              </a:rPr>
              <a:t>の</a:t>
            </a:r>
            <a:r>
              <a:rPr lang="ja-JP" altLang="en-US" sz="1200" dirty="0">
                <a:latin typeface="メイリオ"/>
                <a:ea typeface="メイリオ"/>
              </a:rPr>
              <a:t>設定（算出）</a:t>
            </a:r>
            <a:r>
              <a:rPr kumimoji="1" lang="ja-JP" altLang="en-US" sz="1200" b="0" i="0" u="none" strike="noStrike" kern="1200" cap="none" spc="0" normalizeH="0" baseline="0" noProof="0" dirty="0">
                <a:ln>
                  <a:noFill/>
                </a:ln>
                <a:effectLst/>
                <a:uLnTx/>
                <a:uFillTx/>
                <a:latin typeface="メイリオ"/>
                <a:ea typeface="メイリオ"/>
                <a:cs typeface="+mn-cs"/>
              </a:rPr>
              <a:t>根拠等を可能な範囲で記載願います。 </a:t>
            </a:r>
            <a:endParaRPr lang="en-US" altLang="ja-JP" sz="1200" dirty="0">
              <a:latin typeface="メイリオ"/>
              <a:ea typeface="メイリオ"/>
            </a:endParaRPr>
          </a:p>
          <a:p>
            <a:r>
              <a:rPr lang="ja-JP" altLang="en-US" sz="1200" dirty="0">
                <a:latin typeface="メイリオ"/>
                <a:ea typeface="メイリオ"/>
              </a:rPr>
              <a:t>・金額：〇万円　</a:t>
            </a:r>
            <a:endParaRPr lang="en-US" altLang="ja-JP" sz="1200" dirty="0">
              <a:latin typeface="メイリオ"/>
              <a:ea typeface="メイリオ"/>
            </a:endParaRPr>
          </a:p>
          <a:p>
            <a:r>
              <a:rPr lang="ja-JP" altLang="en-US" sz="1200" dirty="0">
                <a:latin typeface="メイリオ"/>
                <a:ea typeface="メイリオ"/>
              </a:rPr>
              <a:t>・設定根拠：</a:t>
            </a:r>
            <a:endParaRPr lang="ja-JP" altLang="en-US" sz="1200" dirty="0"/>
          </a:p>
        </p:txBody>
      </p:sp>
    </p:spTree>
    <p:extLst>
      <p:ext uri="{BB962C8B-B14F-4D97-AF65-F5344CB8AC3E}">
        <p14:creationId xmlns:p14="http://schemas.microsoft.com/office/powerpoint/2010/main" val="1201167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7070962" cy="31185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プログラム詳細（授業科目、担当講師・外部講師の活用、授業の実施方法　等）</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4154984"/>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▼授業科目一覧について、図や表を用いて視覚的にわかりやすい形で明記願います。</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記載に際しては、分類（必修</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選択等）、科目名、</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　授業時数、対面・オンライン、企業連携（</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PBL</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）、双方向、実務家教員の活用、担当教員・実務家教員名（所属含め）を記載願います。</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▼実務家教員等の外部講師の活用に関しては、どのような観点、研究分野で外部講師を活用するのかを明記願います。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indent="-180000">
              <a:defRPr/>
            </a:pPr>
            <a:endParaRPr kumimoji="1" lang="en-US" altLang="ja-JP" sz="1200" b="0" i="0" u="none" strike="noStrike" kern="1200" cap="none" spc="0" normalizeH="0" baseline="0" noProof="0" dirty="0">
              <a:ln>
                <a:noFill/>
              </a:ln>
              <a:effectLst/>
              <a:uLnTx/>
              <a:uFillTx/>
              <a:latin typeface="+mn-ea"/>
              <a:cs typeface="+mn-cs"/>
            </a:endParaRPr>
          </a:p>
          <a:p>
            <a:pPr marL="180000" indent="-180000">
              <a:defRPr/>
            </a:pPr>
            <a:r>
              <a:rPr kumimoji="1" lang="ja-JP" altLang="en-US" sz="1200" b="0" i="0" u="none" strike="noStrike" kern="1200" cap="none" spc="0" normalizeH="0" baseline="0" noProof="0" dirty="0">
                <a:ln>
                  <a:noFill/>
                </a:ln>
                <a:effectLst/>
                <a:uLnTx/>
                <a:uFillTx/>
                <a:latin typeface="+mn-ea"/>
                <a:cs typeface="+mn-cs"/>
              </a:rPr>
              <a:t>▼</a:t>
            </a:r>
            <a:r>
              <a:rPr lang="ja-JP" altLang="ja-JP" sz="1200" kern="100" dirty="0">
                <a:effectLst/>
                <a:latin typeface="+mn-ea"/>
                <a:cs typeface="Times New Roman" panose="02020603050405020304" pitchFamily="18" charset="0"/>
              </a:rPr>
              <a:t>職業訓練受講給付金</a:t>
            </a:r>
            <a:r>
              <a:rPr lang="ja-JP" altLang="en-US" sz="1200" kern="100" dirty="0">
                <a:effectLst/>
                <a:latin typeface="+mn-ea"/>
                <a:cs typeface="Times New Roman" panose="02020603050405020304" pitchFamily="18" charset="0"/>
              </a:rPr>
              <a:t>対象プログラムについては、オンライン授業を実施する場合は同時双方向型に限ります。また、受講日や</a:t>
            </a:r>
            <a:r>
              <a:rPr lang="ja-JP" altLang="ja-JP" sz="1200" kern="100" dirty="0">
                <a:effectLst/>
                <a:latin typeface="+mn-ea"/>
                <a:cs typeface="Times New Roman" panose="02020603050405020304" pitchFamily="18" charset="0"/>
              </a:rPr>
              <a:t>受講科目が</a:t>
            </a:r>
            <a:r>
              <a:rPr lang="en-US" altLang="ja-JP" sz="1200" kern="100" dirty="0">
                <a:effectLst/>
                <a:latin typeface="+mn-ea"/>
                <a:cs typeface="Times New Roman" panose="02020603050405020304" pitchFamily="18" charset="0"/>
              </a:rPr>
              <a:t>1</a:t>
            </a:r>
            <a:r>
              <a:rPr lang="ja-JP" altLang="ja-JP" sz="1200" kern="100" dirty="0">
                <a:effectLst/>
                <a:latin typeface="+mn-ea"/>
                <a:cs typeface="Times New Roman" panose="02020603050405020304" pitchFamily="18" charset="0"/>
              </a:rPr>
              <a:t>パターンとなるように必須科目のみで作成願います。</a:t>
            </a:r>
            <a:endParaRPr lang="en-US" altLang="ja-JP" sz="1200" dirty="0">
              <a:latin typeface="メイリオ"/>
              <a:ea typeface="メイリオ"/>
            </a:endParaRPr>
          </a:p>
          <a:p>
            <a:pPr marL="180000" indent="-180000">
              <a:defRPr/>
            </a:pPr>
            <a:endParaRPr lang="ja-JP" altLang="ja-JP" sz="1200" kern="100" dirty="0">
              <a:effectLst/>
              <a:latin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▼授業の実施方法について、座学、実習、オンライン授業等が、対象職種にかかる基礎的かつ実践的な技能及び知識の習得とどのように</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　関連するかについて言及すること。</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▼企業等と連携した、職場見学・職場体験、</a:t>
            </a:r>
            <a:r>
              <a:rPr kumimoji="1" lang="en-US" altLang="ja-JP" sz="1200" b="0" i="0" u="none" strike="noStrike" kern="1200" cap="none" spc="0" normalizeH="0" baseline="0" noProof="0" dirty="0">
                <a:ln>
                  <a:noFill/>
                </a:ln>
                <a:effectLst/>
                <a:uLnTx/>
                <a:uFillTx/>
                <a:latin typeface="メイリオ"/>
                <a:ea typeface="メイリオ"/>
                <a:cs typeface="+mn-cs"/>
              </a:rPr>
              <a:t>PBL</a:t>
            </a:r>
            <a:r>
              <a:rPr kumimoji="1" lang="ja-JP" altLang="en-US" sz="1200" b="0" i="0" u="none" strike="noStrike" kern="1200" cap="none" spc="0" normalizeH="0" baseline="0" noProof="0" dirty="0">
                <a:ln>
                  <a:noFill/>
                </a:ln>
                <a:effectLst/>
                <a:uLnTx/>
                <a:uFillTx/>
                <a:latin typeface="メイリオ"/>
                <a:ea typeface="メイリオ"/>
                <a:cs typeface="+mn-cs"/>
              </a:rPr>
              <a:t>等についても記載すること。</a:t>
            </a:r>
            <a:endParaRPr kumimoji="1" lang="en-US" altLang="ja-JP" sz="1200" b="0" i="0" u="none" strike="noStrike" kern="1200" cap="none" spc="0" normalizeH="0" baseline="0" noProof="0" dirty="0">
              <a:ln>
                <a:noFill/>
              </a:ln>
              <a:effectLst/>
              <a:uLnTx/>
              <a:uFillTx/>
              <a:latin typeface="Segoe UI"/>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2" name="正方形/長方形 1">
            <a:extLst>
              <a:ext uri="{FF2B5EF4-FFF2-40B4-BE49-F238E27FC236}">
                <a16:creationId xmlns:a16="http://schemas.microsoft.com/office/drawing/2014/main" id="{CDEF7C7D-9586-95B3-042F-CAEC1BE98B63}"/>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「成長分野における即戦力人材輩出に向けたリカレント教育推進事業」企画提案書 </a:t>
            </a:r>
            <a:r>
              <a:rPr lang="en-US" altLang="ja-JP" sz="1200" spc="-120" dirty="0">
                <a:solidFill>
                  <a:schemeClr val="bg1"/>
                </a:solidFill>
                <a:latin typeface="+mj-ea"/>
              </a:rPr>
              <a:t>(P</a:t>
            </a:r>
            <a:fld id="{7DF22854-5471-4D76-A61C-50AF16AABE74}" type="slidenum">
              <a:rPr lang="en-US" altLang="ja-JP" sz="1200" spc="-120" smtClean="0">
                <a:solidFill>
                  <a:schemeClr val="bg1"/>
                </a:solidFill>
                <a:latin typeface="+mj-ea"/>
              </a:rPr>
              <a:pPr/>
              <a:t>9</a:t>
            </a:fld>
            <a:r>
              <a:rPr lang="en-US" altLang="ja-JP" sz="1200" spc="-120" dirty="0">
                <a:solidFill>
                  <a:schemeClr val="bg1"/>
                </a:solidFill>
                <a:latin typeface="+mj-ea"/>
              </a:rPr>
              <a:t> )【</a:t>
            </a:r>
            <a:r>
              <a:rPr lang="ja-JP" altLang="en-US" sz="1200" spc="-120" dirty="0">
                <a:solidFill>
                  <a:schemeClr val="bg1"/>
                </a:solidFill>
                <a:latin typeface="+mj-ea"/>
              </a:rPr>
              <a:t>メニュー</a:t>
            </a:r>
            <a:r>
              <a:rPr lang="en-US" altLang="ja-JP" sz="1200" spc="-120" dirty="0">
                <a:solidFill>
                  <a:schemeClr val="bg1"/>
                </a:solidFill>
                <a:latin typeface="+mj-ea"/>
              </a:rPr>
              <a:t>B</a:t>
            </a:r>
            <a:r>
              <a:rPr lang="ja-JP" altLang="en-US" sz="1200" spc="-120" dirty="0">
                <a:solidFill>
                  <a:schemeClr val="bg1"/>
                </a:solidFill>
                <a:latin typeface="+mj-ea"/>
              </a:rPr>
              <a:t>（リテラシー）</a:t>
            </a:r>
            <a:r>
              <a:rPr lang="en-US" altLang="ja-JP" sz="1200" spc="-120" dirty="0">
                <a:solidFill>
                  <a:schemeClr val="bg1"/>
                </a:solidFill>
                <a:latin typeface="+mj-ea"/>
              </a:rPr>
              <a:t> 】</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5" name="スライド番号プレースホルダー 4">
            <a:extLst>
              <a:ext uri="{FF2B5EF4-FFF2-40B4-BE49-F238E27FC236}">
                <a16:creationId xmlns:a16="http://schemas.microsoft.com/office/drawing/2014/main" id="{781A2BB7-20DB-DEE3-CE85-21792D2BA801}"/>
              </a:ext>
            </a:extLst>
          </p:cNvPr>
          <p:cNvSpPr>
            <a:spLocks noGrp="1"/>
          </p:cNvSpPr>
          <p:nvPr>
            <p:ph type="sldNum" sz="quarter" idx="12"/>
          </p:nvPr>
        </p:nvSpPr>
        <p:spPr/>
        <p:txBody>
          <a:bodyPr/>
          <a:lstStyle/>
          <a:p>
            <a:fld id="{973FA57C-AB59-4833-AF31-95C44D5249F2}" type="slidenum">
              <a:rPr kumimoji="1" lang="ja-JP" altLang="en-US" smtClean="0"/>
              <a:t>9</a:t>
            </a:fld>
            <a:endParaRPr kumimoji="1" lang="ja-JP" altLang="en-US" dirty="0"/>
          </a:p>
        </p:txBody>
      </p:sp>
    </p:spTree>
    <p:extLst>
      <p:ext uri="{BB962C8B-B14F-4D97-AF65-F5344CB8AC3E}">
        <p14:creationId xmlns:p14="http://schemas.microsoft.com/office/powerpoint/2010/main" val="2199252342"/>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13048</TotalTime>
  <Words>4055</Words>
  <Application>Microsoft Office PowerPoint</Application>
  <PresentationFormat>A4 210 x 297 mm</PresentationFormat>
  <Paragraphs>300</Paragraphs>
  <Slides>14</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14</vt:i4>
      </vt:variant>
    </vt:vector>
  </HeadingPairs>
  <TitlesOfParts>
    <vt:vector size="24" baseType="lpstr">
      <vt:lpstr>Meiryo UI</vt:lpstr>
      <vt:lpstr>ＭＳ Ｐゴシック</vt:lpstr>
      <vt:lpstr>メイリオ</vt:lpstr>
      <vt:lpstr>游ゴシック</vt:lpstr>
      <vt:lpstr>游ゴシック Bold</vt:lpstr>
      <vt:lpstr>Arial</vt:lpstr>
      <vt:lpstr>Calibri</vt:lpstr>
      <vt:lpstr>Segoe UI</vt:lpstr>
      <vt:lpstr>blank</vt:lpstr>
      <vt:lpstr>1_blank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前原まき子</cp:lastModifiedBy>
  <cp:revision>310</cp:revision>
  <cp:lastPrinted>2023-01-25T02:29:15Z</cp:lastPrinted>
  <dcterms:created xsi:type="dcterms:W3CDTF">2015-11-11T08:20:08Z</dcterms:created>
  <dcterms:modified xsi:type="dcterms:W3CDTF">2023-01-27T01:49:59Z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2022-01-19T07:56:08Z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61db9007-0fc3-4b8f-b3ea-0d73c341796b</vt:lpwstr>
  </property>
  <property fmtid="{D5CDD505-2E9C-101B-9397-08002B2CF9AE}" pid="8" name="MSIP_Label_d899a617-f30e-4fb8-b81c-fb6d0b94ac5b_ContentBits">
    <vt:lpwstr>0</vt:lpwstr>
  </property>
</Properties>
</file>