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5" r:id="rId2"/>
    <p:sldId id="311" r:id="rId3"/>
    <p:sldId id="307" r:id="rId4"/>
    <p:sldId id="312" r:id="rId5"/>
    <p:sldId id="313" r:id="rId6"/>
    <p:sldId id="318" r:id="rId7"/>
    <p:sldId id="300" r:id="rId8"/>
    <p:sldId id="322" r:id="rId9"/>
    <p:sldId id="314" r:id="rId10"/>
    <p:sldId id="315" r:id="rId11"/>
    <p:sldId id="323" r:id="rId12"/>
    <p:sldId id="317" r:id="rId13"/>
    <p:sldId id="302" r:id="rId14"/>
    <p:sldId id="308" r:id="rId15"/>
    <p:sldId id="321" r:id="rId1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BB2"/>
    <a:srgbClr val="EF9694"/>
    <a:srgbClr val="EF476F"/>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104" d="100"/>
          <a:sy n="104" d="100"/>
        </p:scale>
        <p:origin x="1554"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E7D57A1B-6562-4CEC-A40E-B98327757B9A}"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445">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06445">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06445">
              <a:defRPr/>
            </a:pPr>
            <a:fld id="{9714CCE3-DC86-4AF6-AB4F-B9FFE6DAFB08}" type="slidenum">
              <a:rPr lang="ja-JP" altLang="en-US">
                <a:solidFill>
                  <a:prstClr val="black"/>
                </a:solidFill>
                <a:latin typeface="游ゴシック" panose="020F0502020204030204"/>
                <a:ea typeface="游ゴシック" panose="020B0400000000000000" pitchFamily="50" charset="-128"/>
              </a:rPr>
              <a:pPr defTabSz="906445">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59587D-83C6-42EE-A457-69297423A887}"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DE1805C-49BC-4C4C-98AE-F6640EA6C281}"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3104C2-922C-45A2-B9C1-FBDF598612C2}"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41E9CB-E44F-4C7C-9A1C-C2F361E2D675}"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D0A3C13-9DA5-4A69-9D9C-DCDBBD3A7E8C}" type="datetime1">
              <a:rPr kumimoji="1" lang="ja-JP" altLang="en-US" smtClean="0"/>
              <a:t>2023/1/27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82D387-EE7B-43E7-8A89-884DAB19EF9E}" type="datetime1">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704469D-A22B-42EF-BC81-207867583775}" type="datetime1">
              <a:rPr kumimoji="1" lang="ja-JP" altLang="en-US" smtClean="0"/>
              <a:t>2023/1/27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07B597B-FD28-43E2-B861-5651AAE91321}" type="datetime1">
              <a:rPr kumimoji="1" lang="ja-JP" altLang="en-US" smtClean="0"/>
              <a:t>2023/1/27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810C0F-A2BC-4FE8-9301-49F2B292D855}" type="datetime1">
              <a:rPr kumimoji="1" lang="ja-JP" altLang="en-US" smtClean="0"/>
              <a:t>2023/1/27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4B1E78-C1F3-4814-9987-20EE0AC6FC5C}" type="datetime1">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2BC1F25-68B9-42B0-9600-1AB31F4FAE57}" type="datetime1">
              <a:rPr kumimoji="1" lang="ja-JP" altLang="en-US" smtClean="0"/>
              <a:t>2023/1/27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FCEC9E-7E71-4972-983B-CBFA2BF2434A}" type="datetime1">
              <a:rPr kumimoji="1" lang="ja-JP" altLang="en-US" smtClean="0"/>
              <a:t>2023/1/27</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477875"/>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〇各項目の枠の大きさは便宜的なものですので、自由に変更の上、作成願います。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a:t>
            </a:r>
            <a:r>
              <a:rPr lang="ja-JP" altLang="en-US" sz="1200" dirty="0">
                <a:latin typeface="+mn-ea"/>
              </a:rPr>
              <a:t>メニュー</a:t>
            </a:r>
            <a:r>
              <a:rPr lang="en-US" altLang="ja-JP" sz="1200" dirty="0">
                <a:latin typeface="+mn-ea"/>
              </a:rPr>
              <a:t>A</a:t>
            </a:r>
            <a:r>
              <a:rPr lang="ja-JP" altLang="en-US" sz="1200" dirty="0">
                <a:latin typeface="+mn-ea"/>
              </a:rPr>
              <a:t>～</a:t>
            </a:r>
            <a:r>
              <a:rPr lang="en-US" altLang="ja-JP" sz="1200" dirty="0">
                <a:latin typeface="+mn-ea"/>
              </a:rPr>
              <a:t>C】30</a:t>
            </a:r>
            <a:r>
              <a:rPr lang="ja-JP" altLang="en-US" sz="1200" dirty="0">
                <a:latin typeface="+mn-ea"/>
              </a:rPr>
              <a:t>枚以内、</a:t>
            </a:r>
            <a:r>
              <a:rPr lang="en-US" altLang="ja-JP" sz="1200" dirty="0">
                <a:latin typeface="+mn-ea"/>
              </a:rPr>
              <a:t>【</a:t>
            </a:r>
            <a:r>
              <a:rPr lang="ja-JP" altLang="en-US" sz="1200" dirty="0">
                <a:latin typeface="+mn-ea"/>
              </a:rPr>
              <a:t>メニュー</a:t>
            </a:r>
            <a:r>
              <a:rPr lang="en-US" altLang="ja-JP" sz="1200" dirty="0">
                <a:latin typeface="+mn-ea"/>
              </a:rPr>
              <a:t>D】32</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r>
              <a:rPr kumimoji="1" lang="ja-JP" altLang="en-US" sz="1200" b="0" i="0" u="none" strike="noStrike" kern="1200" cap="none" spc="0" normalizeH="0" baseline="0" noProof="0" dirty="0">
                <a:ln>
                  <a:noFill/>
                </a:ln>
                <a:effectLst/>
                <a:uLnTx/>
                <a:uFillTx/>
                <a:latin typeface="メイリオ"/>
                <a:ea typeface="メイリオ"/>
                <a:cs typeface="+mn-cs"/>
              </a:rPr>
              <a:t>　</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975" indent="-180975"/>
            <a:r>
              <a:rPr lang="en-US" altLang="ja-JP" sz="1200" dirty="0">
                <a:solidFill>
                  <a:srgbClr val="FF0000"/>
                </a:solidFill>
                <a:latin typeface="メイリオ"/>
                <a:ea typeface="メイリオ"/>
              </a:rPr>
              <a:t>     </a:t>
            </a:r>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メニュー</a:t>
            </a:r>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B</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のうち、リテラシーレベルのプログラム開発・実施を計画する場合は、</a:t>
            </a:r>
            <a:endPar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endParaRPr>
          </a:p>
          <a:p>
            <a:pPr marL="180975" indent="-180975"/>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      【</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メニュー</a:t>
            </a:r>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B</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リテラシー</a:t>
            </a:r>
            <a:r>
              <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rPr>
              <a:t>】</a:t>
            </a:r>
            <a:r>
              <a:rPr kumimoji="1" lang="ja-JP" altLang="en-US" sz="1400" b="0" i="0" u="none" strike="noStrike" kern="1200" cap="none" spc="0" normalizeH="0" baseline="0" noProof="0" dirty="0">
                <a:ln>
                  <a:noFill/>
                </a:ln>
                <a:solidFill>
                  <a:srgbClr val="FF0000"/>
                </a:solidFill>
                <a:effectLst/>
                <a:uLnTx/>
                <a:uFillTx/>
                <a:latin typeface="メイリオ"/>
                <a:ea typeface="メイリオ"/>
                <a:cs typeface="+mn-cs"/>
              </a:rPr>
              <a:t>専用の様式を作成してください。</a:t>
            </a:r>
            <a:endParaRPr kumimoji="1" lang="en-US" altLang="ja-JP" sz="1400" b="0" i="0" u="none" strike="noStrike" kern="1200" cap="none" spc="0" normalizeH="0" baseline="0" noProof="0" dirty="0">
              <a:ln>
                <a:noFill/>
              </a:ln>
              <a:solidFill>
                <a:srgbClr val="FF0000"/>
              </a:solidFill>
              <a:effectLst/>
              <a:uLnTx/>
              <a:uFillTx/>
              <a:latin typeface="メイリオ"/>
              <a:ea typeface="メイリオ"/>
              <a:cs typeface="+mn-cs"/>
            </a:endParaRPr>
          </a:p>
          <a:p>
            <a:pPr marL="180975" indent="-180975"/>
            <a:endParaRPr lang="en-US" altLang="ja-JP" sz="1200" dirty="0">
              <a:solidFill>
                <a:srgbClr val="FF0000"/>
              </a:solidFill>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 企画提案書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6" name="スライド番号プレースホルダー 5">
            <a:extLst>
              <a:ext uri="{FF2B5EF4-FFF2-40B4-BE49-F238E27FC236}">
                <a16:creationId xmlns:a16="http://schemas.microsoft.com/office/drawing/2014/main" id="{8E1A24E9-F977-AA4C-7E79-8348547D84E8}"/>
              </a:ext>
            </a:extLst>
          </p:cNvPr>
          <p:cNvSpPr>
            <a:spLocks noGrp="1"/>
          </p:cNvSpPr>
          <p:nvPr>
            <p:ph type="sldNum" sz="quarter" idx="12"/>
          </p:nvPr>
        </p:nvSpPr>
        <p:spPr/>
        <p:txBody>
          <a:bodyPr/>
          <a:lstStyle/>
          <a:p>
            <a:fld id="{973FA57C-AB59-4833-AF31-95C44D5249F2}" type="slidenum">
              <a:rPr kumimoji="1" lang="ja-JP" altLang="en-US" smtClean="0"/>
              <a:t>1</a:t>
            </a:fld>
            <a:endParaRPr kumimoji="1" lang="ja-JP" altLang="en-US" dirty="0"/>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7070962" cy="31185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プログラム詳細（授業科目、担当講師・外部講師の活用、授業の実施方法　等）</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3600986"/>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授業時数、対面・オンライン、企業連携（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▼実務家教員等の外部講師の活用に関しては、どのような観点、研究分野で外部講師を活用するのかを明記願います。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indent="-180000">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▼授業の実施方法について、座学、実習、オンライン授業等が、対象職種にかかる基礎的かつ実践的な技能及び知識の習得とどのように</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　関連するかについて言及すること。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等についても記載すること。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a:defRPr/>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kumimoji="1" lang="en-US" altLang="ja-JP"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CDEF7C7D-9586-95B3-042F-CAEC1BE98B63}"/>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10</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81A2BB7-20DB-DEE3-CE85-21792D2BA801}"/>
              </a:ext>
            </a:extLst>
          </p:cNvPr>
          <p:cNvSpPr>
            <a:spLocks noGrp="1"/>
          </p:cNvSpPr>
          <p:nvPr>
            <p:ph type="sldNum" sz="quarter" idx="12"/>
          </p:nvPr>
        </p:nvSpPr>
        <p:spPr/>
        <p:txBody>
          <a:bodyPr/>
          <a:lstStyle/>
          <a:p>
            <a:fld id="{973FA57C-AB59-4833-AF31-95C44D5249F2}" type="slidenum">
              <a:rPr kumimoji="1" lang="ja-JP" altLang="en-US" smtClean="0"/>
              <a:t>10</a:t>
            </a:fld>
            <a:endParaRPr kumimoji="1" lang="ja-JP" altLang="en-US" dirty="0"/>
          </a:p>
        </p:txBody>
      </p:sp>
    </p:spTree>
    <p:extLst>
      <p:ext uri="{BB962C8B-B14F-4D97-AF65-F5344CB8AC3E}">
        <p14:creationId xmlns:p14="http://schemas.microsoft.com/office/powerpoint/2010/main" val="2199252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7070962" cy="31185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white"/>
                </a:solidFill>
                <a:latin typeface="游ゴシック Bold"/>
                <a:ea typeface="游ゴシック Bold"/>
              </a:rPr>
              <a:t>【</a:t>
            </a:r>
            <a:r>
              <a:rPr lang="ja-JP" altLang="en-US" sz="1400" dirty="0">
                <a:solidFill>
                  <a:prstClr val="white"/>
                </a:solidFill>
                <a:latin typeface="游ゴシック Bold"/>
                <a:ea typeface="游ゴシック Bold"/>
              </a:rPr>
              <a:t>メニュー</a:t>
            </a:r>
            <a:r>
              <a:rPr lang="en-US" altLang="ja-JP" sz="1400" dirty="0">
                <a:solidFill>
                  <a:prstClr val="white"/>
                </a:solidFill>
                <a:latin typeface="游ゴシック Bold"/>
                <a:ea typeface="游ゴシック Bold"/>
              </a:rPr>
              <a:t>D</a:t>
            </a:r>
            <a:r>
              <a:rPr lang="ja-JP" altLang="en-US" sz="1400" dirty="0">
                <a:solidFill>
                  <a:prstClr val="white"/>
                </a:solidFill>
                <a:latin typeface="游ゴシック Bold"/>
                <a:ea typeface="游ゴシック Bold"/>
              </a:rPr>
              <a:t>のみ</a:t>
            </a:r>
            <a:r>
              <a:rPr lang="en-US" altLang="ja-JP" sz="1400" dirty="0">
                <a:solidFill>
                  <a:prstClr val="white"/>
                </a:solidFill>
                <a:latin typeface="游ゴシック Bold"/>
                <a:ea typeface="游ゴシック Bold"/>
              </a:rPr>
              <a:t>】</a:t>
            </a:r>
            <a:r>
              <a:rPr lang="ja-JP" altLang="en-US" sz="1400" dirty="0">
                <a:solidFill>
                  <a:prstClr val="white"/>
                </a:solidFill>
                <a:latin typeface="游ゴシック Bold"/>
                <a:ea typeface="游ゴシック Bold"/>
              </a:rPr>
              <a:t>構築するリカレント教育学位プログラムの詳細</a:t>
            </a:r>
          </a:p>
        </p:txBody>
      </p:sp>
      <p:sp>
        <p:nvSpPr>
          <p:cNvPr id="9" name="テキスト ボックス 8"/>
          <p:cNvSpPr txBox="1"/>
          <p:nvPr/>
        </p:nvSpPr>
        <p:spPr>
          <a:xfrm>
            <a:off x="125464" y="764704"/>
            <a:ext cx="9649072" cy="2492990"/>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▼補助期間終了後に構築を完了させる、リカレント教育学位プログラムの構想・内容を、具体的に記載願います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▼構築に際し、民間企業等とどのように「組織」連携を行い、オーダーメード型の学位プログラムを構築するか、具体的に記載願います。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indent="-180000">
              <a:defRPr/>
            </a:pP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▼当該学位プログラムにおいて養成する人材像、及び養成するためのスキルセットの構想を、具体的にに記載願います。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CDEF7C7D-9586-95B3-042F-CAEC1BE98B63}"/>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81A2BB7-20DB-DEE3-CE85-21792D2BA801}"/>
              </a:ext>
            </a:extLst>
          </p:cNvPr>
          <p:cNvSpPr>
            <a:spLocks noGrp="1"/>
          </p:cNvSpPr>
          <p:nvPr>
            <p:ph type="sldNum" sz="quarter" idx="12"/>
          </p:nvPr>
        </p:nvSpPr>
        <p:spPr/>
        <p:txBody>
          <a:bodyPr/>
          <a:lstStyle/>
          <a:p>
            <a:fld id="{973FA57C-AB59-4833-AF31-95C44D5249F2}" type="slidenum">
              <a:rPr kumimoji="1" lang="ja-JP" altLang="en-US" smtClean="0"/>
              <a:t>11</a:t>
            </a:fld>
            <a:endParaRPr kumimoji="1" lang="ja-JP" altLang="en-US" dirty="0"/>
          </a:p>
        </p:txBody>
      </p:sp>
      <p:sp>
        <p:nvSpPr>
          <p:cNvPr id="3" name="テキスト ボックス 2">
            <a:extLst>
              <a:ext uri="{FF2B5EF4-FFF2-40B4-BE49-F238E27FC236}">
                <a16:creationId xmlns:a16="http://schemas.microsoft.com/office/drawing/2014/main" id="{5745F1EF-FCBA-02F1-4CA5-D03F7114A733}"/>
              </a:ext>
            </a:extLst>
          </p:cNvPr>
          <p:cNvSpPr txBox="1"/>
          <p:nvPr/>
        </p:nvSpPr>
        <p:spPr>
          <a:xfrm>
            <a:off x="1139319" y="2642888"/>
            <a:ext cx="7115681" cy="1107996"/>
          </a:xfrm>
          <a:prstGeom prst="rect">
            <a:avLst/>
          </a:prstGeom>
          <a:noFill/>
          <a:ln>
            <a:solidFill>
              <a:srgbClr val="FF0000"/>
            </a:solidFill>
          </a:ln>
        </p:spPr>
        <p:txBody>
          <a:bodyPr wrap="square" rtlCol="0">
            <a:spAutoFit/>
          </a:bodyPr>
          <a:lstStyle/>
          <a:p>
            <a:endParaRPr kumimoji="1" lang="en-US" altLang="ja-JP" sz="2400" dirty="0"/>
          </a:p>
          <a:p>
            <a:r>
              <a:rPr kumimoji="1" lang="ja-JP" altLang="en-US" sz="2400" dirty="0">
                <a:solidFill>
                  <a:srgbClr val="FF0000"/>
                </a:solidFill>
              </a:rPr>
              <a:t>メニュー</a:t>
            </a:r>
            <a:r>
              <a:rPr kumimoji="1" lang="en-US" altLang="ja-JP" sz="2400" dirty="0">
                <a:solidFill>
                  <a:srgbClr val="FF0000"/>
                </a:solidFill>
              </a:rPr>
              <a:t>D</a:t>
            </a:r>
            <a:r>
              <a:rPr kumimoji="1" lang="ja-JP" altLang="en-US" sz="2400" dirty="0">
                <a:solidFill>
                  <a:srgbClr val="FF0000"/>
                </a:solidFill>
              </a:rPr>
              <a:t>に申請する場合のみ作成してください。</a:t>
            </a:r>
            <a:endParaRPr kumimoji="1" lang="en-US" altLang="ja-JP" sz="2400" dirty="0">
              <a:solidFill>
                <a:srgbClr val="FF0000"/>
              </a:solidFill>
            </a:endParaRPr>
          </a:p>
          <a:p>
            <a:endParaRPr kumimoji="1" lang="ja-JP" altLang="en-US" dirty="0"/>
          </a:p>
        </p:txBody>
      </p:sp>
    </p:spTree>
    <p:extLst>
      <p:ext uri="{BB962C8B-B14F-4D97-AF65-F5344CB8AC3E}">
        <p14:creationId xmlns:p14="http://schemas.microsoft.com/office/powerpoint/2010/main" val="1693059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▼事業計画段階のもので構いませんので、</a:t>
            </a:r>
            <a:r>
              <a:rPr lang="ja-JP" altLang="en-US" sz="1200" dirty="0">
                <a:latin typeface="メイリオ"/>
                <a:ea typeface="メイリオ"/>
              </a:rPr>
              <a:t>オンライン</a:t>
            </a:r>
            <a:r>
              <a:rPr kumimoji="1" lang="ja-JP" altLang="en-US" sz="1200" b="0" i="0" u="none" strike="noStrike" kern="1200" cap="none" spc="0" normalizeH="0" baseline="0" noProof="0" dirty="0">
                <a:ln>
                  <a:noFill/>
                </a:ln>
                <a:effectLst/>
                <a:uLnTx/>
                <a:uFillTx/>
                <a:latin typeface="メイリオ"/>
                <a:ea typeface="メイリオ"/>
                <a:cs typeface="+mn-cs"/>
              </a:rPr>
              <a:t>授業と対面授業の割合イメージについても記載願います。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（例：対面４：オンライン６）</a:t>
            </a:r>
            <a:endParaRPr lang="en-US" altLang="ja-JP" sz="1200" dirty="0"/>
          </a:p>
          <a:p>
            <a:endParaRPr lang="en-US" altLang="ja-JP" sz="1200" dirty="0"/>
          </a:p>
          <a:p>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kumimoji="1" lang="en-US" altLang="ja-JP" sz="1200" b="0" i="0" u="none" strike="noStrike" kern="1200" cap="none" spc="0" normalizeH="0" baseline="0" noProof="0" dirty="0">
              <a:ln>
                <a:noFill/>
              </a:ln>
              <a:effectLst/>
              <a:uLnTx/>
              <a:uFillTx/>
              <a:latin typeface="Segoe UI"/>
              <a:ea typeface="メイリオ"/>
              <a:cs typeface="+mn-cs"/>
            </a:endParaRPr>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20F2350A-3EF9-810D-7919-0000D32CC73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12</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F20F1299-4FDF-BCF9-4A2F-9EA0C99BB2ED}"/>
              </a:ext>
            </a:extLst>
          </p:cNvPr>
          <p:cNvSpPr>
            <a:spLocks noGrp="1"/>
          </p:cNvSpPr>
          <p:nvPr>
            <p:ph type="sldNum" sz="quarter" idx="12"/>
          </p:nvPr>
        </p:nvSpPr>
        <p:spPr/>
        <p:txBody>
          <a:bodyPr/>
          <a:lstStyle/>
          <a:p>
            <a:fld id="{973FA57C-AB59-4833-AF31-95C44D5249F2}" type="slidenum">
              <a:rPr kumimoji="1" lang="ja-JP" altLang="en-US" smtClean="0"/>
              <a:t>12</a:t>
            </a:fld>
            <a:endParaRPr kumimoji="1" lang="ja-JP" altLang="en-US" dirty="0"/>
          </a:p>
        </p:txBody>
      </p:sp>
      <p:sp>
        <p:nvSpPr>
          <p:cNvPr id="3" name="角丸四角形 5">
            <a:extLst>
              <a:ext uri="{FF2B5EF4-FFF2-40B4-BE49-F238E27FC236}">
                <a16:creationId xmlns:a16="http://schemas.microsoft.com/office/drawing/2014/main" id="{A8B08401-FEDE-55A8-01C3-1250F54C528D}"/>
              </a:ext>
            </a:extLst>
          </p:cNvPr>
          <p:cNvSpPr/>
          <p:nvPr/>
        </p:nvSpPr>
        <p:spPr>
          <a:xfrm>
            <a:off x="56456" y="3213152"/>
            <a:ext cx="3056571"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メイリオ" panose="020B0604030504040204" pitchFamily="50" charset="-128"/>
                <a:ea typeface="メイリオ" panose="020B0604030504040204" pitchFamily="50" charset="-128"/>
              </a:rPr>
              <a:t>プログラムの</a:t>
            </a:r>
            <a:r>
              <a:rPr lang="ja-JP" altLang="en-US" sz="1400" b="1" dirty="0">
                <a:solidFill>
                  <a:prstClr val="white"/>
                </a:solidFill>
                <a:latin typeface="メイリオ" panose="020B0604030504040204" pitchFamily="50" charset="-128"/>
                <a:ea typeface="メイリオ" panose="020B0604030504040204" pitchFamily="50" charset="-128"/>
              </a:rPr>
              <a:t>企業等での活用</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963B0D43-673E-CF25-592F-49315AAB1259}"/>
              </a:ext>
            </a:extLst>
          </p:cNvPr>
          <p:cNvSpPr txBox="1"/>
          <p:nvPr/>
        </p:nvSpPr>
        <p:spPr>
          <a:xfrm>
            <a:off x="125464" y="3581722"/>
            <a:ext cx="9649072" cy="304698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a:t>
            </a:r>
            <a:r>
              <a:rPr kumimoji="1" lang="ja-JP" altLang="en-US" sz="1200" b="0" i="0" u="none" strike="noStrike" kern="1200" cap="none" spc="0" normalizeH="0" baseline="0" noProof="0">
                <a:ln>
                  <a:noFill/>
                </a:ln>
                <a:effectLst/>
                <a:uLnTx/>
                <a:uFillTx/>
                <a:latin typeface="メイリオ"/>
                <a:ea typeface="メイリオ"/>
                <a:cs typeface="+mn-cs"/>
              </a:rPr>
              <a:t>プログラムを、企業</a:t>
            </a:r>
            <a:r>
              <a:rPr kumimoji="1" lang="ja-JP" altLang="en-US" sz="1200" b="0" i="0" u="none" strike="noStrike" kern="1200" cap="none" spc="0" normalizeH="0" baseline="0" noProof="0" dirty="0">
                <a:ln>
                  <a:noFill/>
                </a:ln>
                <a:effectLst/>
                <a:uLnTx/>
                <a:uFillTx/>
                <a:latin typeface="メイリオ"/>
                <a:ea typeface="メイリオ"/>
                <a:cs typeface="+mn-cs"/>
              </a:rPr>
              <a:t>等において、どのように活用してもらうか（部分的な受講の促進、授業動画の活用など）、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　そのための情報周知やプログラム実施における工夫を踏まえて、具体的に記載願います。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▼事業実施委員会や外部講師等が関わることにより、他の教育機関や企業等におけるプログラム活用がどのように促進されるかを、</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その手段も含め</a:t>
            </a:r>
            <a:r>
              <a:rPr kumimoji="1" lang="ja-JP" altLang="en-US" sz="1200" b="0" i="0" u="none" strike="noStrike" kern="1200" cap="none" spc="0" normalizeH="0" baseline="0" noProof="0" dirty="0">
                <a:ln>
                  <a:noFill/>
                </a:ln>
                <a:effectLst/>
                <a:uLnTx/>
                <a:uFillTx/>
                <a:latin typeface="メイリオ"/>
                <a:ea typeface="メイリオ"/>
                <a:cs typeface="+mn-cs"/>
              </a:rPr>
              <a:t>具体的</a:t>
            </a:r>
            <a:r>
              <a:rPr lang="ja-JP" altLang="en-US" sz="1200" dirty="0">
                <a:latin typeface="メイリオ"/>
                <a:ea typeface="メイリオ"/>
              </a:rPr>
              <a:t>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＊正規受講のほかに、ターム式の受講や一部科目等の受講等により、部分受講の促進も図ることとする。 </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8" name="テキスト ボックス 17"/>
          <p:cNvSpPr txBox="1"/>
          <p:nvPr/>
        </p:nvSpPr>
        <p:spPr>
          <a:xfrm>
            <a:off x="269480" y="1103379"/>
            <a:ext cx="9361040" cy="1754326"/>
          </a:xfrm>
          <a:prstGeom prst="rect">
            <a:avLst/>
          </a:prstGeom>
          <a:solidFill>
            <a:schemeClr val="bg1"/>
          </a:solidFill>
          <a:ln>
            <a:solidFill>
              <a:schemeClr val="tx2">
                <a:lumMod val="40000"/>
                <a:lumOff val="60000"/>
              </a:schemeClr>
            </a:solidFill>
            <a:prstDash val="dash"/>
          </a:ln>
        </p:spPr>
        <p:txBody>
          <a:bodyPr wrap="square" rtlCol="0">
            <a:spAutoFit/>
          </a:bodyPr>
          <a:lstStyle/>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令和８年度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308324"/>
          </a:xfrm>
          <a:prstGeom prst="rect">
            <a:avLst/>
          </a:prstGeom>
          <a:solidFill>
            <a:schemeClr val="bg1"/>
          </a:solidFill>
          <a:ln>
            <a:solidFill>
              <a:schemeClr val="tx2">
                <a:lumMod val="40000"/>
                <a:lumOff val="60000"/>
              </a:schemeClr>
            </a:solidFill>
            <a:prstDash val="dash"/>
          </a:ln>
        </p:spPr>
        <p:txBody>
          <a:bodyPr wrap="square" rtlCol="0">
            <a:spAutoFit/>
          </a:bodyPr>
          <a:lstStyle/>
          <a:p>
            <a:r>
              <a:rPr lang="ja-JP" altLang="en-US" sz="1200" dirty="0">
                <a:latin typeface="+mn-ea"/>
              </a:rPr>
              <a:t>▼学内体制の整備や、他の教育機関・企業における活用、部分受講者等への普及、形成したネットワーク等を通じてどのように継続的な取組を行っていくか、自立自走に向けた計画を記載願います。</a:t>
            </a:r>
            <a:endParaRPr lang="en-US" altLang="ja-JP" sz="1200" dirty="0">
              <a:latin typeface="+mn-ea"/>
            </a:endParaRPr>
          </a:p>
          <a:p>
            <a:endParaRPr lang="en-US" altLang="ja-JP" sz="1200" dirty="0">
              <a:latin typeface="+mn-ea"/>
            </a:endParaRPr>
          </a:p>
          <a:p>
            <a:r>
              <a:rPr lang="ja-JP" altLang="en-US" sz="1200" dirty="0">
                <a:latin typeface="+mn-ea"/>
              </a:rPr>
              <a:t>▼継続的にリカレント教育を行うための財源確保や資金調達の計画を、具体的に記載願います。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正方形/長方形 1">
            <a:extLst>
              <a:ext uri="{FF2B5EF4-FFF2-40B4-BE49-F238E27FC236}">
                <a16:creationId xmlns:a16="http://schemas.microsoft.com/office/drawing/2014/main" id="{7753DECC-9FCB-76AB-B6FD-96FF9B343757}"/>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559AC1E-D639-2D6A-DAE5-D987CD928270}"/>
              </a:ext>
            </a:extLst>
          </p:cNvPr>
          <p:cNvSpPr>
            <a:spLocks noGrp="1"/>
          </p:cNvSpPr>
          <p:nvPr>
            <p:ph type="sldNum" sz="quarter" idx="12"/>
          </p:nvPr>
        </p:nvSpPr>
        <p:spPr/>
        <p:txBody>
          <a:bodyPr/>
          <a:lstStyle/>
          <a:p>
            <a:fld id="{973FA57C-AB59-4833-AF31-95C44D5249F2}" type="slidenum">
              <a:rPr kumimoji="1" lang="ja-JP" altLang="en-US" smtClean="0"/>
              <a:t>13</a:t>
            </a:fld>
            <a:endParaRPr kumimoji="1" lang="ja-JP" altLang="en-US" dirty="0"/>
          </a:p>
        </p:txBody>
      </p:sp>
    </p:spTree>
    <p:extLst>
      <p:ext uri="{BB962C8B-B14F-4D97-AF65-F5344CB8AC3E}">
        <p14:creationId xmlns:p14="http://schemas.microsoft.com/office/powerpoint/2010/main" val="1047168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これまでのリカレント教育等の実績</a:t>
            </a:r>
          </a:p>
        </p:txBody>
      </p:sp>
      <p:sp>
        <p:nvSpPr>
          <p:cNvPr id="19" name="テキスト ボックス 18"/>
          <p:cNvSpPr txBox="1"/>
          <p:nvPr/>
        </p:nvSpPr>
        <p:spPr>
          <a:xfrm>
            <a:off x="125463" y="671364"/>
            <a:ext cx="9649073" cy="2677656"/>
          </a:xfrm>
          <a:prstGeom prst="rect">
            <a:avLst/>
          </a:prstGeom>
          <a:noFill/>
          <a:ln>
            <a:solidFill>
              <a:schemeClr val="tx2">
                <a:lumMod val="40000"/>
                <a:lumOff val="60000"/>
              </a:schemeClr>
            </a:solidFill>
            <a:prstDash val="dash"/>
          </a:ln>
        </p:spPr>
        <p:txBody>
          <a:bodyPr wrap="square" rtlCol="0">
            <a:spAutoFit/>
          </a:bodyPr>
          <a:lstStyle/>
          <a:p>
            <a:r>
              <a:rPr lang="ja-JP" altLang="en-US" sz="1200" dirty="0"/>
              <a:t>▼リカレント教育・リスキリングの実績、企業等・地方公共団体との連携実績、社会人のキャリアップ支援実績、その他企画提案書の実現可能性の参考となる取組実績等があれば記載願います。</a:t>
            </a:r>
            <a:endParaRPr lang="en-US" altLang="ja-JP" sz="1200" dirty="0"/>
          </a:p>
          <a:p>
            <a:r>
              <a:rPr lang="ja-JP" altLang="en-US" sz="1200" dirty="0"/>
              <a:t>▼これまでの取組の中で発生した課題について、本プログラムの実施にどのように課題を解決し、改善につなげるかを記載願います。</a:t>
            </a:r>
            <a:endParaRPr lang="en-US" altLang="ja-JP" sz="1200" dirty="0"/>
          </a:p>
          <a:p>
            <a:r>
              <a:rPr lang="ja-JP" altLang="en-US" sz="1200" dirty="0"/>
              <a:t>▼また、これまでの取組において蓄積されたノウハウをどのように本プログラムに反映するかについて記載願います。</a:t>
            </a:r>
            <a:endParaRPr lang="en-US" altLang="ja-JP" sz="1200" dirty="0"/>
          </a:p>
          <a:p>
            <a:endParaRPr lang="en-US" altLang="ja-JP" sz="1200" dirty="0">
              <a:highlight>
                <a:srgbClr val="FFFF00"/>
              </a:highlight>
            </a:endParaRPr>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2" name="正方形/長方形 1">
            <a:extLst>
              <a:ext uri="{FF2B5EF4-FFF2-40B4-BE49-F238E27FC236}">
                <a16:creationId xmlns:a16="http://schemas.microsoft.com/office/drawing/2014/main" id="{CADD72C1-0362-0323-D1E8-2005FDC93E00}"/>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8BCAAF87-BB49-BF28-40A1-3DE665B04FCD}"/>
              </a:ext>
            </a:extLst>
          </p:cNvPr>
          <p:cNvSpPr>
            <a:spLocks noGrp="1"/>
          </p:cNvSpPr>
          <p:nvPr>
            <p:ph type="sldNum" sz="quarter" idx="12"/>
          </p:nvPr>
        </p:nvSpPr>
        <p:spPr/>
        <p:txBody>
          <a:bodyPr/>
          <a:lstStyle/>
          <a:p>
            <a:fld id="{973FA57C-AB59-4833-AF31-95C44D5249F2}" type="slidenum">
              <a:rPr kumimoji="1" lang="ja-JP" altLang="en-US" smtClean="0"/>
              <a:t>14</a:t>
            </a:fld>
            <a:endParaRPr kumimoji="1" lang="ja-JP" altLang="en-US" dirty="0"/>
          </a:p>
        </p:txBody>
      </p:sp>
    </p:spTree>
    <p:extLst>
      <p:ext uri="{BB962C8B-B14F-4D97-AF65-F5344CB8AC3E}">
        <p14:creationId xmlns:p14="http://schemas.microsoft.com/office/powerpoint/2010/main" val="1130017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6379563" cy="436698"/>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○○大学　メニュー</a:t>
            </a:r>
            <a:r>
              <a:rPr lang="en-US" altLang="ja-JP" sz="1600" b="1" dirty="0">
                <a:solidFill>
                  <a:prstClr val="white"/>
                </a:solidFill>
                <a:latin typeface="Calibri"/>
                <a:ea typeface="ＭＳ Ｐゴシック" panose="020B0600070205080204" pitchFamily="50" charset="-128"/>
              </a:rPr>
              <a:t>A</a:t>
            </a:r>
            <a:r>
              <a:rPr lang="ja-JP" altLang="en-US" sz="1600" b="1" dirty="0">
                <a:solidFill>
                  <a:prstClr val="white"/>
                </a:solidFill>
                <a:latin typeface="Calibri"/>
                <a:ea typeface="ＭＳ Ｐゴシック" panose="020B0600070205080204" pitchFamily="50" charset="-128"/>
              </a:rPr>
              <a:t>　「○○プログラム」（分野）</a:t>
            </a:r>
          </a:p>
        </p:txBody>
      </p:sp>
      <p:sp>
        <p:nvSpPr>
          <p:cNvPr id="15" name="コンテンツ プレースホルダ 2"/>
          <p:cNvSpPr txBox="1">
            <a:spLocks/>
          </p:cNvSpPr>
          <p:nvPr/>
        </p:nvSpPr>
        <p:spPr bwMode="auto">
          <a:xfrm>
            <a:off x="5529064" y="-99392"/>
            <a:ext cx="4464496"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ja-JP" altLang="en-US" sz="1200" b="1" dirty="0">
                <a:solidFill>
                  <a:srgbClr val="024FA1"/>
                </a:solidFill>
                <a:latin typeface="Meiryo UI" panose="020B0604030504040204" pitchFamily="50" charset="-128"/>
                <a:ea typeface="Meiryo UI" panose="020B0604030504040204" pitchFamily="50" charset="-128"/>
              </a:rPr>
              <a:t>成長分野における即戦力人材輩出に向けたリカレント教育推進事業</a:t>
            </a:r>
          </a:p>
        </p:txBody>
      </p:sp>
      <p:sp>
        <p:nvSpPr>
          <p:cNvPr id="21" name="テキスト ボックス 20"/>
          <p:cNvSpPr txBox="1"/>
          <p:nvPr/>
        </p:nvSpPr>
        <p:spPr>
          <a:xfrm>
            <a:off x="0" y="714636"/>
            <a:ext cx="9289581" cy="248209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事業概要資料（プログラム毎に作成）</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タイトル以外は様式自由としますが、以下の項目については盛り込んでください。</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00" dirty="0">
                <a:latin typeface="メイリオ" panose="020B0604030504040204" pitchFamily="50" charset="-128"/>
                <a:ea typeface="メイリオ" panose="020B0604030504040204" pitchFamily="50" charset="-128"/>
              </a:rPr>
              <a:t>採択された場合は、広報用資料として、文科省</a:t>
            </a:r>
            <a:r>
              <a:rPr lang="en-US" altLang="ja-JP" sz="1200" dirty="0">
                <a:latin typeface="メイリオ" panose="020B0604030504040204" pitchFamily="50" charset="-128"/>
                <a:ea typeface="メイリオ" panose="020B0604030504040204" pitchFamily="50" charset="-128"/>
              </a:rPr>
              <a:t>HP</a:t>
            </a:r>
            <a:r>
              <a:rPr lang="ja-JP" altLang="en-US" sz="1200" dirty="0">
                <a:latin typeface="メイリオ" panose="020B0604030504040204" pitchFamily="50" charset="-128"/>
                <a:ea typeface="メイリオ" panose="020B0604030504040204" pitchFamily="50" charset="-128"/>
              </a:rPr>
              <a:t>等に掲載する予定です。</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「プログラムの目的」</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「プログラムの特徴」</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「プログラム作成に当たっての企業・経済団体との連携」</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「身につけられる能力・スキル」</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「作成プログラムの他大学等・連携企業等への横展開」</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「受講期間・定員・受講料・部分受講者目標、その他数値目標」</a:t>
            </a:r>
            <a:endParaRPr lang="en-US" altLang="ja-JP" sz="1200" dirty="0">
              <a:latin typeface="メイリオ" panose="020B0604030504040204" pitchFamily="50" charset="-128"/>
              <a:ea typeface="メイリオ" panose="020B0604030504040204" pitchFamily="50" charset="-128"/>
            </a:endParaRPr>
          </a:p>
        </p:txBody>
      </p:sp>
      <p:sp>
        <p:nvSpPr>
          <p:cNvPr id="5" name="スライド番号プレースホルダー 4">
            <a:extLst>
              <a:ext uri="{FF2B5EF4-FFF2-40B4-BE49-F238E27FC236}">
                <a16:creationId xmlns:a16="http://schemas.microsoft.com/office/drawing/2014/main" id="{8AB2A823-A680-B835-8B6A-5BBADCE19C07}"/>
              </a:ext>
            </a:extLst>
          </p:cNvPr>
          <p:cNvSpPr>
            <a:spLocks noGrp="1"/>
          </p:cNvSpPr>
          <p:nvPr>
            <p:ph type="sldNum" sz="quarter" idx="12"/>
          </p:nvPr>
        </p:nvSpPr>
        <p:spPr/>
        <p:txBody>
          <a:bodyPr/>
          <a:lstStyle/>
          <a:p>
            <a:fld id="{973FA57C-AB59-4833-AF31-95C44D5249F2}" type="slidenum">
              <a:rPr kumimoji="1" lang="ja-JP" altLang="en-US" smtClean="0"/>
              <a:t>15</a:t>
            </a:fld>
            <a:endParaRPr kumimoji="1" lang="ja-JP" altLang="en-US" dirty="0"/>
          </a:p>
        </p:txBody>
      </p:sp>
    </p:spTree>
    <p:extLst>
      <p:ext uri="{BB962C8B-B14F-4D97-AF65-F5344CB8AC3E}">
        <p14:creationId xmlns:p14="http://schemas.microsoft.com/office/powerpoint/2010/main" val="271498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25464" y="1987699"/>
            <a:ext cx="9436048"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1484784"/>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プログラム名称</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2676474"/>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プログラム責任者</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3249729"/>
            <a:ext cx="9436048"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4120362"/>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プログラムの分野</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4740695"/>
            <a:ext cx="9436048" cy="1200329"/>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200" b="0" dirty="0">
                <a:solidFill>
                  <a:schemeClr val="tx1"/>
                </a:solidFill>
                <a:latin typeface="+mn-ea"/>
                <a:ea typeface="+mn-ea"/>
              </a:rPr>
              <a:t>分野：</a:t>
            </a:r>
          </a:p>
          <a:p>
            <a:pPr algn="l"/>
            <a:endParaRPr kumimoji="1" lang="ja-JP" altLang="en-US" sz="1200" b="0" dirty="0">
              <a:solidFill>
                <a:schemeClr val="tx1"/>
              </a:solidFill>
              <a:latin typeface="+mn-ea"/>
              <a:ea typeface="+mn-ea"/>
            </a:endParaRPr>
          </a:p>
          <a:p>
            <a:pPr algn="l"/>
            <a:endParaRPr kumimoji="1" lang="ja-JP" altLang="en-US" sz="1200" b="0" dirty="0">
              <a:solidFill>
                <a:schemeClr val="tx1"/>
              </a:solidFill>
              <a:latin typeface="+mn-ea"/>
              <a:ea typeface="+mn-ea"/>
            </a:endParaRPr>
          </a:p>
          <a:p>
            <a:pPr algn="l"/>
            <a:r>
              <a:rPr kumimoji="1" lang="ja-JP" altLang="en-US" sz="1200" b="0" dirty="0">
                <a:solidFill>
                  <a:schemeClr val="tx1"/>
                </a:solidFill>
                <a:latin typeface="+mn-ea"/>
                <a:ea typeface="+mn-ea"/>
              </a:rPr>
              <a:t>例：</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（〇〇）≪〇〇：</a:t>
            </a:r>
            <a:r>
              <a:rPr kumimoji="1" lang="en-US" altLang="ja-JP" sz="1200" b="0" dirty="0" err="1">
                <a:solidFill>
                  <a:schemeClr val="tx1"/>
                </a:solidFill>
                <a:latin typeface="+mn-ea"/>
                <a:ea typeface="+mn-ea"/>
              </a:rPr>
              <a:t>AI,IoT</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ﾃﾞｰﾀｻｲｴﾝｽ</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ﾌﾟﾛｸﾞﾗﾐﾝｸﾞ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ｻｲﾊﾞｰｾｷｭﾘﾃｨ</a:t>
            </a:r>
            <a:r>
              <a:rPr kumimoji="1" lang="en-US" altLang="ja-JP" sz="1200" b="0" dirty="0">
                <a:solidFill>
                  <a:schemeClr val="tx1"/>
                </a:solidFill>
                <a:latin typeface="+mn-ea"/>
                <a:ea typeface="+mn-ea"/>
              </a:rPr>
              <a:t>,RPA,</a:t>
            </a:r>
            <a:r>
              <a:rPr kumimoji="1" lang="ja-JP" altLang="en-US" sz="1200" b="0" dirty="0">
                <a:solidFill>
                  <a:schemeClr val="tx1"/>
                </a:solidFill>
                <a:latin typeface="+mn-ea"/>
                <a:ea typeface="+mn-ea"/>
              </a:rPr>
              <a:t>ﾃﾞｨｰﾌﾟﾗｰﾆﾝｸﾞ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その他≫</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他分野と掛け合わせる場合　</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 </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（グリーン、医療・介護、地方創生、女性活躍、起業、イノベーション喚起等）</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例示にない場合は適宜追記願います。</a:t>
            </a:r>
          </a:p>
        </p:txBody>
      </p:sp>
      <p:sp>
        <p:nvSpPr>
          <p:cNvPr id="4" name="正方形/長方形 3">
            <a:extLst>
              <a:ext uri="{FF2B5EF4-FFF2-40B4-BE49-F238E27FC236}">
                <a16:creationId xmlns:a16="http://schemas.microsoft.com/office/drawing/2014/main" id="{4944E205-6E7E-72C7-8982-609E2FB43E33}"/>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2</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7" name="テキスト ボックス 6">
            <a:extLst>
              <a:ext uri="{FF2B5EF4-FFF2-40B4-BE49-F238E27FC236}">
                <a16:creationId xmlns:a16="http://schemas.microsoft.com/office/drawing/2014/main" id="{EB9F6B06-0348-A921-5534-0E757E41516B}"/>
              </a:ext>
            </a:extLst>
          </p:cNvPr>
          <p:cNvSpPr txBox="1"/>
          <p:nvPr/>
        </p:nvSpPr>
        <p:spPr>
          <a:xfrm>
            <a:off x="125464" y="838100"/>
            <a:ext cx="9436048"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5" name="角丸四角形 10">
            <a:extLst>
              <a:ext uri="{FF2B5EF4-FFF2-40B4-BE49-F238E27FC236}">
                <a16:creationId xmlns:a16="http://schemas.microsoft.com/office/drawing/2014/main" id="{5DFCC49F-93FA-4029-532C-E86DBB0C33B9}"/>
              </a:ext>
            </a:extLst>
          </p:cNvPr>
          <p:cNvSpPr/>
          <p:nvPr/>
        </p:nvSpPr>
        <p:spPr>
          <a:xfrm>
            <a:off x="28338" y="335185"/>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事業責任大学名</a:t>
            </a:r>
          </a:p>
        </p:txBody>
      </p:sp>
      <p:sp>
        <p:nvSpPr>
          <p:cNvPr id="16" name="スライド番号プレースホルダー 15">
            <a:extLst>
              <a:ext uri="{FF2B5EF4-FFF2-40B4-BE49-F238E27FC236}">
                <a16:creationId xmlns:a16="http://schemas.microsoft.com/office/drawing/2014/main" id="{285407C8-D158-7B24-7518-F9B943D293CB}"/>
              </a:ext>
            </a:extLst>
          </p:cNvPr>
          <p:cNvSpPr>
            <a:spLocks noGrp="1"/>
          </p:cNvSpPr>
          <p:nvPr>
            <p:ph type="sldNum" sz="quarter" idx="12"/>
          </p:nvPr>
        </p:nvSpPr>
        <p:spPr/>
        <p:txBody>
          <a:bodyPr/>
          <a:lstStyle/>
          <a:p>
            <a:fld id="{973FA57C-AB59-4833-AF31-95C44D5249F2}" type="slidenum">
              <a:rPr kumimoji="1" lang="ja-JP" altLang="en-US" smtClean="0"/>
              <a:t>2</a:t>
            </a:fld>
            <a:endParaRPr kumimoji="1" lang="ja-JP" altLang="en-US" dirty="0"/>
          </a:p>
        </p:txBody>
      </p:sp>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lt1"/>
                </a:solidFill>
                <a:latin typeface="メイリオ" panose="020B0604030504040204" pitchFamily="50" charset="-128"/>
                <a:ea typeface="メイリオ" panose="020B0604030504040204" pitchFamily="50" charset="-128"/>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2" name="正方形/長方形 1">
            <a:extLst>
              <a:ext uri="{FF2B5EF4-FFF2-40B4-BE49-F238E27FC236}">
                <a16:creationId xmlns:a16="http://schemas.microsoft.com/office/drawing/2014/main" id="{0BCE54F0-5650-86CD-2450-995088B163AB}"/>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77C08B5C-EBF4-DD1A-FA33-E6E3E5CC39A9}"/>
              </a:ext>
            </a:extLst>
          </p:cNvPr>
          <p:cNvSpPr>
            <a:spLocks noGrp="1"/>
          </p:cNvSpPr>
          <p:nvPr>
            <p:ph type="sldNum" sz="quarter" idx="12"/>
          </p:nvPr>
        </p:nvSpPr>
        <p:spPr/>
        <p:txBody>
          <a:bodyPr/>
          <a:lstStyle/>
          <a:p>
            <a:fld id="{973FA57C-AB59-4833-AF31-95C44D5249F2}" type="slidenum">
              <a:rPr kumimoji="1" lang="ja-JP" altLang="en-US" smtClean="0"/>
              <a:t>3</a:t>
            </a:fld>
            <a:endParaRPr kumimoji="1" lang="ja-JP" altLang="en-US" dirty="0"/>
          </a:p>
        </p:txBody>
      </p:sp>
    </p:spTree>
    <p:extLst>
      <p:ext uri="{BB962C8B-B14F-4D97-AF65-F5344CB8AC3E}">
        <p14:creationId xmlns:p14="http://schemas.microsoft.com/office/powerpoint/2010/main" val="252418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276442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の目的及び概要</a:t>
            </a: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▼プログラムを開設するにあたっての企業等産業界のニーズや地域における産業構造・雇用情勢等を踏まえ、どのような課題意識の下で</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本プログラムを提案したか、また、実施の結果どのような形で受講者が産業界のニーズ等を満たすことができるのかを記載願います。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▼本事業においてどのようなプログラムを開発するのか、プログラムの概要を記載願います。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80557" y="4658861"/>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77030" y="5085184"/>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主に、どのようなターゲット（就業者の所属業界や性別、年代等に可能な範囲で言及）に対するプログラム提供を想定しているかを</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3" name="正方形/長方形 2">
            <a:extLst>
              <a:ext uri="{FF2B5EF4-FFF2-40B4-BE49-F238E27FC236}">
                <a16:creationId xmlns:a16="http://schemas.microsoft.com/office/drawing/2014/main" id="{AECEF4DB-9C23-1DC4-F558-DFE42B621E73}"/>
              </a:ext>
            </a:extLst>
          </p:cNvPr>
          <p:cNvSpPr/>
          <p:nvPr/>
        </p:nvSpPr>
        <p:spPr>
          <a:xfrm>
            <a:off x="920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B117B16C-E3BA-9207-AC7C-D9A65238781B}"/>
              </a:ext>
            </a:extLst>
          </p:cNvPr>
          <p:cNvSpPr>
            <a:spLocks noGrp="1"/>
          </p:cNvSpPr>
          <p:nvPr>
            <p:ph type="sldNum" sz="quarter" idx="12"/>
          </p:nvPr>
        </p:nvSpPr>
        <p:spPr/>
        <p:txBody>
          <a:bodyPr/>
          <a:lstStyle/>
          <a:p>
            <a:fld id="{973FA57C-AB59-4833-AF31-95C44D5249F2}" type="slidenum">
              <a:rPr kumimoji="1" lang="ja-JP" altLang="en-US" smtClean="0"/>
              <a:t>4</a:t>
            </a:fld>
            <a:endParaRPr kumimoji="1" lang="ja-JP" altLang="en-US" dirty="0"/>
          </a:p>
        </p:txBody>
      </p:sp>
    </p:spTree>
    <p:extLst>
      <p:ext uri="{BB962C8B-B14F-4D97-AF65-F5344CB8AC3E}">
        <p14:creationId xmlns:p14="http://schemas.microsoft.com/office/powerpoint/2010/main" val="502019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26397"/>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692110"/>
            <a:ext cx="9649072" cy="470898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▼下記の①又は②に該当する場合は、ご回答ください。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u="sng"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ja-JP" altLang="en-US" sz="1200" b="0" i="0" u="sng" strike="noStrike" kern="1200" cap="none" spc="0" normalizeH="0" baseline="0" noProof="0" dirty="0">
                <a:ln>
                  <a:noFill/>
                </a:ln>
                <a:effectLst/>
                <a:uLnTx/>
                <a:uFillTx/>
                <a:latin typeface="メイリオ"/>
                <a:ea typeface="メイリオ"/>
                <a:cs typeface="+mn-cs"/>
              </a:rPr>
              <a:t>①申請大学において、今回の申請プログラムと同分野の既存プログラムを</a:t>
            </a:r>
            <a:r>
              <a:rPr lang="ja-JP" altLang="en-US" sz="1200" u="sng" dirty="0">
                <a:latin typeface="メイリオ"/>
                <a:ea typeface="メイリオ"/>
              </a:rPr>
              <a:t>実施</a:t>
            </a:r>
            <a:r>
              <a:rPr kumimoji="1" lang="ja-JP" altLang="en-US" sz="1200" b="0" i="0" u="sng" strike="noStrike" kern="1200" cap="none" spc="0" normalizeH="0" baseline="0" noProof="0" dirty="0">
                <a:ln>
                  <a:noFill/>
                </a:ln>
                <a:effectLst/>
                <a:uLnTx/>
                <a:uFillTx/>
                <a:latin typeface="メイリオ"/>
                <a:ea typeface="メイリオ"/>
                <a:cs typeface="+mn-cs"/>
              </a:rPr>
              <a:t>している場合</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endParaRPr lang="en-US" altLang="ja-JP" sz="1200" dirty="0">
              <a:latin typeface="メイリオ"/>
              <a:ea typeface="メイリオ"/>
            </a:endParaRPr>
          </a:p>
          <a:p>
            <a:pPr>
              <a:defRPr/>
            </a:pPr>
            <a:r>
              <a:rPr lang="ja-JP" altLang="en-US" sz="1200" dirty="0">
                <a:latin typeface="メイリオ"/>
                <a:ea typeface="メイリオ"/>
              </a:rPr>
              <a:t>　＊申請大学において現在実施している既存プログラムと今回申請するプログラムの相違点について記載願います。</a:t>
            </a:r>
            <a:endParaRPr lang="en-US" altLang="ja-JP" sz="1200" dirty="0">
              <a:latin typeface="メイリオ"/>
              <a:ea typeface="メイリオ"/>
            </a:endParaRPr>
          </a:p>
          <a:p>
            <a:pPr>
              <a:defRPr/>
            </a:pPr>
            <a:r>
              <a:rPr lang="ja-JP" altLang="en-US" sz="1200" dirty="0">
                <a:latin typeface="メイリオ"/>
                <a:ea typeface="メイリオ"/>
              </a:rPr>
              <a:t>　（特に、既存プログラムを実施した際の課題や、課題に対して本プログラムでどのように対応するか等については具体的に</a:t>
            </a:r>
            <a:endParaRPr lang="en-US" altLang="ja-JP" sz="1200" dirty="0">
              <a:latin typeface="メイリオ"/>
              <a:ea typeface="メイリオ"/>
            </a:endParaRPr>
          </a:p>
          <a:p>
            <a:pPr>
              <a:defRPr/>
            </a:pPr>
            <a:r>
              <a:rPr lang="ja-JP" altLang="en-US" sz="1200" dirty="0">
                <a:latin typeface="メイリオ"/>
                <a:ea typeface="メイリオ"/>
              </a:rPr>
              <a:t>　　記載願います。）</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　＊なお、既存プログラムの単純継続は不可。</a:t>
            </a:r>
            <a:endParaRPr lang="en-US" altLang="ja-JP" sz="1200" dirty="0">
              <a:latin typeface="メイリオ"/>
              <a:ea typeface="メイリオ"/>
            </a:endParaRPr>
          </a:p>
          <a:p>
            <a:endParaRPr lang="en-US" altLang="ja-JP" sz="1200" dirty="0">
              <a:latin typeface="メイリオ"/>
              <a:ea typeface="メイリオ"/>
            </a:endParaRPr>
          </a:p>
          <a:p>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ja-JP" altLang="en-US" sz="1200" b="0" i="0" u="sng" strike="noStrike" kern="1200" cap="none" spc="0" normalizeH="0" baseline="0" noProof="0" dirty="0">
                <a:ln>
                  <a:noFill/>
                </a:ln>
                <a:effectLst/>
                <a:uLnTx/>
                <a:uFillTx/>
                <a:latin typeface="メイリオ"/>
                <a:ea typeface="メイリオ"/>
                <a:cs typeface="+mn-cs"/>
              </a:rPr>
              <a:t>②令和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年度補正事業「就職・転職支援のための大学リカレント教育推進事業」又は、令和</a:t>
            </a:r>
            <a:r>
              <a:rPr kumimoji="1" lang="en-US" altLang="ja-JP" sz="1200" b="0" i="0" u="sng" strike="noStrike" kern="1200" cap="none" spc="0" normalizeH="0" baseline="0" noProof="0" dirty="0">
                <a:ln>
                  <a:noFill/>
                </a:ln>
                <a:effectLst/>
                <a:uLnTx/>
                <a:uFillTx/>
                <a:latin typeface="メイリオ"/>
                <a:ea typeface="メイリオ"/>
                <a:cs typeface="+mn-cs"/>
              </a:rPr>
              <a:t>3</a:t>
            </a:r>
            <a:r>
              <a:rPr kumimoji="1" lang="ja-JP" altLang="en-US" sz="1200" b="0" i="0" u="sng" strike="noStrike" kern="1200" cap="none" spc="0" normalizeH="0" baseline="0" noProof="0" dirty="0">
                <a:ln>
                  <a:noFill/>
                </a:ln>
                <a:effectLst/>
                <a:uLnTx/>
                <a:uFillTx/>
                <a:latin typeface="メイリオ"/>
                <a:ea typeface="メイリオ"/>
                <a:cs typeface="+mn-cs"/>
              </a:rPr>
              <a:t>年度補正事業「</a:t>
            </a:r>
            <a:r>
              <a:rPr kumimoji="1" lang="en-US" altLang="ja-JP" sz="1200" b="0" i="0" u="sng" strike="noStrike" kern="1200" cap="none" spc="0" normalizeH="0" baseline="0" noProof="0" dirty="0">
                <a:ln>
                  <a:noFill/>
                </a:ln>
                <a:effectLst/>
                <a:uLnTx/>
                <a:uFillTx/>
                <a:latin typeface="メイリオ"/>
                <a:ea typeface="メイリオ"/>
                <a:cs typeface="+mn-cs"/>
              </a:rPr>
              <a:t>DX</a:t>
            </a:r>
            <a:r>
              <a:rPr kumimoji="1" lang="ja-JP" altLang="en-US" sz="1200" b="0" i="0" u="sng" strike="noStrike" kern="1200" cap="none" spc="0" normalizeH="0" baseline="0" noProof="0" dirty="0">
                <a:ln>
                  <a:noFill/>
                </a:ln>
                <a:effectLst/>
                <a:uLnTx/>
                <a:uFillTx/>
                <a:latin typeface="メイリオ"/>
                <a:ea typeface="メイリオ"/>
                <a:cs typeface="+mn-cs"/>
              </a:rPr>
              <a:t>等成長分野を中心とした　</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ja-JP" altLang="en-US" sz="1200" b="0" i="0" u="sng" strike="noStrike" kern="1200" cap="none" spc="0" normalizeH="0" baseline="0" noProof="0" dirty="0">
                <a:ln>
                  <a:noFill/>
                </a:ln>
                <a:effectLst/>
                <a:uLnTx/>
                <a:uFillTx/>
                <a:latin typeface="メイリオ"/>
                <a:ea typeface="メイリオ"/>
                <a:cs typeface="+mn-cs"/>
              </a:rPr>
              <a:t>就職・転職支援のためのリカレント教育推進事業で、同分野のプログラムを実施している場合</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effectLst/>
                <a:uLnTx/>
                <a:uFillTx/>
                <a:latin typeface="メイリオ"/>
                <a:ea typeface="メイリオ"/>
                <a:cs typeface="+mn-cs"/>
              </a:rPr>
              <a:t>　　</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令和</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2</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年度、令和</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3</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年度ともに実施していた場合は、令和</a:t>
            </a:r>
            <a:r>
              <a:rPr kumimoji="1" lang="en-US" altLang="ja-JP" sz="1100" b="0" i="0" strike="noStrike" kern="1200" cap="none" spc="0" normalizeH="0" baseline="0" noProof="0" dirty="0">
                <a:ln>
                  <a:noFill/>
                </a:ln>
                <a:solidFill>
                  <a:srgbClr val="FF0000"/>
                </a:solidFill>
                <a:effectLst/>
                <a:uLnTx/>
                <a:uFillTx/>
                <a:latin typeface="メイリオ"/>
                <a:ea typeface="メイリオ"/>
                <a:cs typeface="+mn-cs"/>
              </a:rPr>
              <a:t>3</a:t>
            </a:r>
            <a:r>
              <a:rPr kumimoji="1" lang="ja-JP" altLang="en-US" sz="1100" b="0" i="0" strike="noStrike" kern="1200" cap="none" spc="0" normalizeH="0" baseline="0" noProof="0" dirty="0">
                <a:ln>
                  <a:noFill/>
                </a:ln>
                <a:solidFill>
                  <a:srgbClr val="FF0000"/>
                </a:solidFill>
                <a:effectLst/>
                <a:uLnTx/>
                <a:uFillTx/>
                <a:latin typeface="メイリオ"/>
                <a:ea typeface="メイリオ"/>
                <a:cs typeface="+mn-cs"/>
              </a:rPr>
              <a:t>年度の実施内容について記載してください。</a:t>
            </a:r>
            <a:endParaRPr kumimoji="1" lang="en-US" altLang="ja-JP" sz="1200" b="0" i="0"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＊プログラム名称、受講者定員、受講者数、就職率、就職・就業率、就職事例、受講者・企業の評価、プログラムの継続的な</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実施状況などの実績を説明するとともに、プログラムを実施した際の課題等について、本プログラムでどのように対応するか等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2" name="正方形/長方形 1">
            <a:extLst>
              <a:ext uri="{FF2B5EF4-FFF2-40B4-BE49-F238E27FC236}">
                <a16:creationId xmlns:a16="http://schemas.microsoft.com/office/drawing/2014/main" id="{77B51993-4603-908E-46FE-6BEDA1F0826A}"/>
              </a:ext>
            </a:extLst>
          </p:cNvPr>
          <p:cNvSpPr/>
          <p:nvPr/>
        </p:nvSpPr>
        <p:spPr>
          <a:xfrm>
            <a:off x="21552"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6" name="スライド番号プレースホルダー 5">
            <a:extLst>
              <a:ext uri="{FF2B5EF4-FFF2-40B4-BE49-F238E27FC236}">
                <a16:creationId xmlns:a16="http://schemas.microsoft.com/office/drawing/2014/main" id="{E660EFF2-F324-43DC-50D7-36A19E30DC3C}"/>
              </a:ext>
            </a:extLst>
          </p:cNvPr>
          <p:cNvSpPr>
            <a:spLocks noGrp="1"/>
          </p:cNvSpPr>
          <p:nvPr>
            <p:ph type="sldNum" sz="quarter" idx="12"/>
          </p:nvPr>
        </p:nvSpPr>
        <p:spPr/>
        <p:txBody>
          <a:bodyPr/>
          <a:lstStyle/>
          <a:p>
            <a:fld id="{973FA57C-AB59-4833-AF31-95C44D5249F2}" type="slidenum">
              <a:rPr kumimoji="1" lang="ja-JP" altLang="en-US" smtClean="0"/>
              <a:t>5</a:t>
            </a:fld>
            <a:endParaRPr kumimoji="1" lang="ja-JP" altLang="en-US" dirty="0"/>
          </a:p>
        </p:txBody>
      </p:sp>
    </p:spTree>
    <p:extLst>
      <p:ext uri="{BB962C8B-B14F-4D97-AF65-F5344CB8AC3E}">
        <p14:creationId xmlns:p14="http://schemas.microsoft.com/office/powerpoint/2010/main" val="2666688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12494"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メイリオ" panose="020B0604030504040204" pitchFamily="50" charset="-128"/>
                <a:ea typeface="メイリオ" panose="020B0604030504040204" pitchFamily="50" charset="-128"/>
              </a:rPr>
              <a:t>プログラムの目標設定</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25464" y="764704"/>
            <a:ext cx="9649072" cy="210826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▼事業を通じて達成を目指す定量的な数値目標（アウトプットとアウトカム）を設定してください。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例）</a:t>
            </a:r>
            <a:r>
              <a:rPr kumimoji="1" lang="ja-JP" altLang="en-US" sz="1200" b="0" i="0" u="none" strike="noStrike" kern="1200" cap="none" spc="0" normalizeH="0" baseline="0" noProof="0" dirty="0">
                <a:ln>
                  <a:noFill/>
                </a:ln>
                <a:effectLst/>
                <a:uLnTx/>
                <a:uFillTx/>
                <a:latin typeface="メイリオ"/>
                <a:ea typeface="メイリオ"/>
                <a:cs typeface="+mn-cs"/>
              </a:rPr>
              <a:t>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名程度）、就職・就業率（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％以上）、部分受講者数（定員の</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30</a:t>
            </a:r>
            <a:r>
              <a:rPr kumimoji="1" lang="ja-JP" altLang="en-US" sz="1200" b="0" i="0" u="none" strike="noStrike" kern="1200" cap="none" spc="0" normalizeH="0" baseline="0" noProof="0" dirty="0">
                <a:ln>
                  <a:noFill/>
                </a:ln>
                <a:effectLst/>
                <a:uLnTx/>
                <a:uFillTx/>
                <a:latin typeface="メイリオ"/>
                <a:ea typeface="メイリオ"/>
                <a:cs typeface="+mn-cs"/>
              </a:rPr>
              <a:t>倍以上）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a:t>
            </a:r>
            <a:r>
              <a:rPr lang="ja-JP" altLang="en-US" sz="1200" dirty="0">
                <a:latin typeface="+mn-ea"/>
              </a:rPr>
              <a:t>新規就職・転職者数、受講生の評価</a:t>
            </a:r>
            <a:r>
              <a:rPr lang="ja-JP" altLang="en-US" sz="1100" dirty="0">
                <a:latin typeface="+mn-ea"/>
              </a:rPr>
              <a:t>（プログラム実施後の肯定的評価</a:t>
            </a:r>
            <a:r>
              <a:rPr lang="en-US" altLang="ja-JP" sz="1100" dirty="0">
                <a:latin typeface="+mn-ea"/>
              </a:rPr>
              <a:t>8</a:t>
            </a:r>
            <a:r>
              <a:rPr lang="ja-JP" altLang="en-US" sz="1100" dirty="0">
                <a:latin typeface="+mn-ea"/>
              </a:rPr>
              <a:t>割以上） 、</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企業等の評価（プログラム実施後の肯定的評価</a:t>
            </a:r>
            <a:r>
              <a:rPr lang="en-US" altLang="ja-JP" sz="1200" dirty="0">
                <a:latin typeface="+mn-ea"/>
              </a:rPr>
              <a:t>8</a:t>
            </a:r>
            <a:r>
              <a:rPr lang="ja-JP" altLang="en-US" sz="1200" dirty="0">
                <a:latin typeface="+mn-ea"/>
              </a:rPr>
              <a:t>割以上等）、プログラム活用企業数（</a:t>
            </a:r>
            <a:r>
              <a:rPr lang="en-US" altLang="ja-JP" sz="1200" dirty="0">
                <a:latin typeface="+mn-ea"/>
              </a:rPr>
              <a:t>10</a:t>
            </a:r>
            <a:r>
              <a:rPr lang="ja-JP" altLang="en-US" sz="1200" dirty="0">
                <a:latin typeface="+mn-ea"/>
              </a:rPr>
              <a:t>～</a:t>
            </a:r>
            <a:r>
              <a:rPr lang="en-US" altLang="ja-JP" sz="1200" dirty="0">
                <a:latin typeface="+mn-ea"/>
              </a:rPr>
              <a:t>20</a:t>
            </a:r>
            <a:r>
              <a:rPr lang="ja-JP" altLang="en-US" sz="1200" dirty="0">
                <a:latin typeface="+mn-ea"/>
              </a:rPr>
              <a:t>社程度） など</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a:t>
            </a:r>
            <a:r>
              <a:rPr lang="en-US" altLang="ja-JP" sz="1100" dirty="0">
                <a:latin typeface="+mn-ea"/>
              </a:rPr>
              <a:t>※</a:t>
            </a:r>
            <a:r>
              <a:rPr lang="ja-JP" altLang="en-US" sz="1050" dirty="0">
                <a:latin typeface="+mn-ea"/>
              </a:rPr>
              <a:t>地域の実情等に応じて達成を目指す指標を適宜設定する</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▼設定する目標の妥当性について、根拠を示してください。</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indent="-180000">
              <a:defRPr/>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2" name="正方形/長方形 1">
            <a:extLst>
              <a:ext uri="{FF2B5EF4-FFF2-40B4-BE49-F238E27FC236}">
                <a16:creationId xmlns:a16="http://schemas.microsoft.com/office/drawing/2014/main" id="{172D643F-AC15-813F-70C0-4886B2EF27CF}"/>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AA5A6179-E658-A9FD-CE49-F6B03A40EB7F}"/>
              </a:ext>
            </a:extLst>
          </p:cNvPr>
          <p:cNvSpPr>
            <a:spLocks noGrp="1"/>
          </p:cNvSpPr>
          <p:nvPr>
            <p:ph type="sldNum" sz="quarter" idx="12"/>
          </p:nvPr>
        </p:nvSpPr>
        <p:spPr/>
        <p:txBody>
          <a:bodyPr/>
          <a:lstStyle/>
          <a:p>
            <a:fld id="{973FA57C-AB59-4833-AF31-95C44D5249F2}" type="slidenum">
              <a:rPr kumimoji="1" lang="ja-JP" altLang="en-US" smtClean="0"/>
              <a:t>6</a:t>
            </a:fld>
            <a:endParaRPr kumimoji="1" lang="ja-JP" altLang="en-US" dirty="0"/>
          </a:p>
        </p:txBody>
      </p:sp>
    </p:spTree>
    <p:extLst>
      <p:ext uri="{BB962C8B-B14F-4D97-AF65-F5344CB8AC3E}">
        <p14:creationId xmlns:p14="http://schemas.microsoft.com/office/powerpoint/2010/main" val="3864237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34476" y="403710"/>
            <a:ext cx="2470252"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事業推進体制</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7061" y="1067252"/>
            <a:ext cx="9649072" cy="156966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▼事業期間終了後のプログラムの継続的な実施に向けての学内体制の構築状況について記載願います。</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▼リカレント教育担当部署の設置状況（既存の部署がある、近々設置する予定等）について記載願います。</a:t>
            </a:r>
            <a:endParaRPr lang="en-US" altLang="ja-JP" sz="1200" dirty="0">
              <a:latin typeface="+mn-ea"/>
            </a:endParaRPr>
          </a:p>
          <a:p>
            <a:pPr marL="180000" indent="-180000"/>
            <a:r>
              <a:rPr lang="ja-JP" altLang="en-US" sz="1200" dirty="0">
                <a:latin typeface="+mn-ea"/>
              </a:rPr>
              <a:t>＊担当部署の記載については、最低限窓口となる担当教職員、継続的な取り組みに向けて必要な専門性を有するスタッフを配置すること。</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▼学内教員がリカレント教育に関与する場合のインセンティブ措置（例：教員評価上の優遇措置、給与・賞与・手当等の措置など）の</a:t>
            </a:r>
            <a:endParaRPr lang="en-US" altLang="ja-JP" sz="1200" dirty="0">
              <a:latin typeface="+mn-ea"/>
            </a:endParaRPr>
          </a:p>
          <a:p>
            <a:pPr marL="180000" indent="-180000"/>
            <a:r>
              <a:rPr lang="ja-JP" altLang="en-US" sz="1200" dirty="0">
                <a:latin typeface="+mn-ea"/>
              </a:rPr>
              <a:t>　整備状況（すでに規程されている、近々制定する予定等）について記載願います。</a:t>
            </a:r>
            <a:endParaRPr lang="en-US" altLang="ja-JP" sz="1200" dirty="0">
              <a:latin typeface="+mn-ea"/>
            </a:endParaRPr>
          </a:p>
          <a:p>
            <a:endParaRPr lang="en-US" altLang="ja-JP" sz="1200" dirty="0">
              <a:latin typeface="+mn-ea"/>
            </a:endParaRPr>
          </a:p>
        </p:txBody>
      </p:sp>
      <p:sp>
        <p:nvSpPr>
          <p:cNvPr id="2" name="正方形/長方形 1">
            <a:extLst>
              <a:ext uri="{FF2B5EF4-FFF2-40B4-BE49-F238E27FC236}">
                <a16:creationId xmlns:a16="http://schemas.microsoft.com/office/drawing/2014/main" id="{11DFC4DA-15CC-0A8A-9DCD-77A3D92D38F2}"/>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 企画提案書</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7</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7" name="テキスト ボックス 6">
            <a:extLst>
              <a:ext uri="{FF2B5EF4-FFF2-40B4-BE49-F238E27FC236}">
                <a16:creationId xmlns:a16="http://schemas.microsoft.com/office/drawing/2014/main" id="{3859E481-E94D-FE8E-F748-93BBBA6FACE0}"/>
              </a:ext>
            </a:extLst>
          </p:cNvPr>
          <p:cNvSpPr txBox="1"/>
          <p:nvPr/>
        </p:nvSpPr>
        <p:spPr>
          <a:xfrm>
            <a:off x="128464" y="3230974"/>
            <a:ext cx="9649072" cy="3231654"/>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▼事業を推進するにあたり、構築する体制について、連携機関（企業、業界団体、地方公共団体、労働局など）や、事業実施委員会の</a:t>
            </a:r>
            <a:endParaRPr lang="en-US" altLang="ja-JP" sz="1200" dirty="0">
              <a:latin typeface="+mn-ea"/>
            </a:endParaRPr>
          </a:p>
          <a:p>
            <a:pPr marL="180000" indent="-180000"/>
            <a:r>
              <a:rPr lang="ja-JP" altLang="en-US" sz="1200" dirty="0">
                <a:latin typeface="+mn-ea"/>
              </a:rPr>
              <a:t>　位置付けも含めて記載する願います。文章のみで説明するのではなく、図や表を用いて視覚的に分かりやすく説明してください。</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▼各機関が果たす役割、プログラムの開発・実施にあたって協力を得られる事項、またどのような観点で連携を組むことにしたか等、</a:t>
            </a:r>
            <a:endParaRPr lang="en-US" altLang="ja-JP" sz="1200" dirty="0">
              <a:latin typeface="+mn-ea"/>
            </a:endParaRPr>
          </a:p>
          <a:p>
            <a:pPr marL="180000" indent="-180000"/>
            <a:r>
              <a:rPr lang="ja-JP" altLang="en-US" sz="1200" dirty="0">
                <a:latin typeface="+mn-ea"/>
              </a:rPr>
              <a:t>　連携機関毎に具体的に記載願います。</a:t>
            </a:r>
            <a:endParaRPr lang="en-US" altLang="ja-JP" sz="1200" dirty="0">
              <a:latin typeface="+mn-ea"/>
            </a:endParaRPr>
          </a:p>
          <a:p>
            <a:pPr marL="180000" indent="-180000"/>
            <a:endParaRPr lang="en-US" altLang="ja-JP" sz="1200" dirty="0">
              <a:latin typeface="+mn-ea"/>
            </a:endParaRPr>
          </a:p>
          <a:p>
            <a:pPr marL="180000" indent="-180000"/>
            <a:r>
              <a:rPr lang="ja-JP" altLang="en-US" sz="1200" dirty="0">
                <a:latin typeface="+mn-ea"/>
              </a:rPr>
              <a:t>▼記載の際には、特に「業界等の雇用動向や人材ニーズ及び地域事情等の把握」、 「プログラムの開発・実施」、 「プログラムの成果</a:t>
            </a:r>
            <a:endParaRPr lang="en-US" altLang="ja-JP" sz="1200" dirty="0">
              <a:latin typeface="+mn-ea"/>
            </a:endParaRPr>
          </a:p>
          <a:p>
            <a:pPr marL="180000" indent="-180000"/>
            <a:r>
              <a:rPr lang="ja-JP" altLang="en-US" sz="1200" dirty="0">
                <a:latin typeface="+mn-ea"/>
              </a:rPr>
              <a:t>　検証」、「開発したプログラムの他の教育機関、企業、自治体等への横展開」の観点について、それぞれどのように連携して実施する</a:t>
            </a:r>
            <a:endParaRPr lang="en-US" altLang="ja-JP" sz="1200" dirty="0">
              <a:latin typeface="+mn-ea"/>
            </a:endParaRPr>
          </a:p>
          <a:p>
            <a:pPr marL="180000" indent="-180000"/>
            <a:r>
              <a:rPr lang="ja-JP" altLang="en-US" sz="1200" dirty="0">
                <a:latin typeface="+mn-ea"/>
              </a:rPr>
              <a:t>　か具体的に記載すること。（外部との連携については、予定、打診中、了解済み等の交渉状況を記載すること。）</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0" name="角丸四角形 5">
            <a:extLst>
              <a:ext uri="{FF2B5EF4-FFF2-40B4-BE49-F238E27FC236}">
                <a16:creationId xmlns:a16="http://schemas.microsoft.com/office/drawing/2014/main" id="{3E382BD7-50C9-79F0-22F5-02D966234588}"/>
              </a:ext>
            </a:extLst>
          </p:cNvPr>
          <p:cNvSpPr/>
          <p:nvPr/>
        </p:nvSpPr>
        <p:spPr>
          <a:xfrm>
            <a:off x="114384" y="727103"/>
            <a:ext cx="1894188" cy="275804"/>
          </a:xfrm>
          <a:prstGeom prst="roundRect">
            <a:avLst/>
          </a:prstGeom>
          <a:noFill/>
          <a:ln w="12700">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118BB2"/>
                </a:solidFill>
                <a:latin typeface="+mj-ea"/>
                <a:ea typeface="+mj-ea"/>
              </a:rPr>
              <a:t>学内体制の構築</a:t>
            </a:r>
          </a:p>
        </p:txBody>
      </p:sp>
      <p:sp>
        <p:nvSpPr>
          <p:cNvPr id="12" name="角丸四角形 5">
            <a:extLst>
              <a:ext uri="{FF2B5EF4-FFF2-40B4-BE49-F238E27FC236}">
                <a16:creationId xmlns:a16="http://schemas.microsoft.com/office/drawing/2014/main" id="{237512B1-6283-CA6F-9BD8-5427CBC13E61}"/>
              </a:ext>
            </a:extLst>
          </p:cNvPr>
          <p:cNvSpPr/>
          <p:nvPr/>
        </p:nvSpPr>
        <p:spPr>
          <a:xfrm>
            <a:off x="127061" y="2877661"/>
            <a:ext cx="1894188" cy="275804"/>
          </a:xfrm>
          <a:prstGeom prst="roundRect">
            <a:avLst/>
          </a:prstGeom>
          <a:noFill/>
          <a:ln w="12700">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118BB2"/>
                </a:solidFill>
                <a:latin typeface="+mj-ea"/>
                <a:ea typeface="+mj-ea"/>
              </a:rPr>
              <a:t>外部機関との連携</a:t>
            </a:r>
          </a:p>
        </p:txBody>
      </p:sp>
      <p:sp>
        <p:nvSpPr>
          <p:cNvPr id="14" name="スライド番号プレースホルダー 13">
            <a:extLst>
              <a:ext uri="{FF2B5EF4-FFF2-40B4-BE49-F238E27FC236}">
                <a16:creationId xmlns:a16="http://schemas.microsoft.com/office/drawing/2014/main" id="{3B3AA74E-E7C9-9266-C78C-08065E210FD2}"/>
              </a:ext>
            </a:extLst>
          </p:cNvPr>
          <p:cNvSpPr>
            <a:spLocks noGrp="1"/>
          </p:cNvSpPr>
          <p:nvPr>
            <p:ph type="sldNum" sz="quarter" idx="12"/>
          </p:nvPr>
        </p:nvSpPr>
        <p:spPr/>
        <p:txBody>
          <a:bodyPr/>
          <a:lstStyle/>
          <a:p>
            <a:fld id="{973FA57C-AB59-4833-AF31-95C44D5249F2}" type="slidenum">
              <a:rPr kumimoji="1" lang="ja-JP" altLang="en-US" smtClean="0"/>
              <a:t>7</a:t>
            </a:fld>
            <a:endParaRPr kumimoji="1" lang="ja-JP" altLang="en-US" dirty="0"/>
          </a:p>
        </p:txBody>
      </p:sp>
    </p:spTree>
    <p:extLst>
      <p:ext uri="{BB962C8B-B14F-4D97-AF65-F5344CB8AC3E}">
        <p14:creationId xmlns:p14="http://schemas.microsoft.com/office/powerpoint/2010/main" val="47481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8</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34476" y="403710"/>
            <a:ext cx="2470252"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事業推進体制</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7061" y="1067252"/>
            <a:ext cx="9649072" cy="1938992"/>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▼事業期間内に実施する、大学における大学院のリカレント教育に係る具体的な組織内改革の内容について記載願います。</a:t>
            </a:r>
            <a:endParaRPr lang="en-US" altLang="ja-JP" sz="1200" dirty="0">
              <a:latin typeface="+mn-ea"/>
            </a:endParaRPr>
          </a:p>
          <a:p>
            <a:pPr marL="180000" indent="-180000"/>
            <a:r>
              <a:rPr lang="ja-JP" altLang="en-US" sz="1200" dirty="0">
                <a:latin typeface="+mn-ea"/>
              </a:rPr>
              <a:t>＊当該大学院におけるリカレント教育に係る現状と課題、及び本事業による組織内改革に係る取組がその解決にどのように繋がるものであるか、具体的に記載すること。</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2" name="正方形/長方形 1">
            <a:extLst>
              <a:ext uri="{FF2B5EF4-FFF2-40B4-BE49-F238E27FC236}">
                <a16:creationId xmlns:a16="http://schemas.microsoft.com/office/drawing/2014/main" id="{11DFC4DA-15CC-0A8A-9DCD-77A3D92D38F2}"/>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8</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3E382BD7-50C9-79F0-22F5-02D966234588}"/>
              </a:ext>
            </a:extLst>
          </p:cNvPr>
          <p:cNvSpPr/>
          <p:nvPr/>
        </p:nvSpPr>
        <p:spPr>
          <a:xfrm>
            <a:off x="114384" y="727102"/>
            <a:ext cx="7286888" cy="275803"/>
          </a:xfrm>
          <a:prstGeom prst="roundRect">
            <a:avLst/>
          </a:prstGeom>
          <a:noFill/>
          <a:ln w="12700">
            <a:solidFill>
              <a:srgbClr val="118B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rgbClr val="118BB2"/>
                </a:solidFill>
                <a:latin typeface="+mj-ea"/>
                <a:ea typeface="+mj-ea"/>
              </a:rPr>
              <a:t>【</a:t>
            </a:r>
            <a:r>
              <a:rPr lang="ja-JP" altLang="en-US" sz="1400" dirty="0">
                <a:solidFill>
                  <a:srgbClr val="118BB2"/>
                </a:solidFill>
                <a:latin typeface="+mj-ea"/>
                <a:ea typeface="+mj-ea"/>
              </a:rPr>
              <a:t>メニュー</a:t>
            </a:r>
            <a:r>
              <a:rPr lang="en-US" altLang="ja-JP" sz="1400" dirty="0">
                <a:solidFill>
                  <a:srgbClr val="118BB2"/>
                </a:solidFill>
                <a:latin typeface="+mj-ea"/>
                <a:ea typeface="+mj-ea"/>
              </a:rPr>
              <a:t>D</a:t>
            </a:r>
            <a:r>
              <a:rPr lang="ja-JP" altLang="en-US" sz="1400" dirty="0">
                <a:solidFill>
                  <a:srgbClr val="118BB2"/>
                </a:solidFill>
                <a:latin typeface="+mj-ea"/>
                <a:ea typeface="+mj-ea"/>
              </a:rPr>
              <a:t>のみ</a:t>
            </a:r>
            <a:r>
              <a:rPr lang="en-US" altLang="ja-JP" sz="1400" dirty="0">
                <a:solidFill>
                  <a:srgbClr val="118BB2"/>
                </a:solidFill>
                <a:latin typeface="+mj-ea"/>
                <a:ea typeface="+mj-ea"/>
              </a:rPr>
              <a:t>】</a:t>
            </a:r>
            <a:r>
              <a:rPr lang="ja-JP" altLang="en-US" sz="1400" dirty="0">
                <a:solidFill>
                  <a:srgbClr val="118BB2"/>
                </a:solidFill>
                <a:latin typeface="+mj-ea"/>
                <a:ea typeface="+mj-ea"/>
              </a:rPr>
              <a:t>大学院のリカレント教育に係る組織内改革</a:t>
            </a:r>
          </a:p>
        </p:txBody>
      </p:sp>
      <p:sp>
        <p:nvSpPr>
          <p:cNvPr id="14" name="スライド番号プレースホルダー 13">
            <a:extLst>
              <a:ext uri="{FF2B5EF4-FFF2-40B4-BE49-F238E27FC236}">
                <a16:creationId xmlns:a16="http://schemas.microsoft.com/office/drawing/2014/main" id="{3B3AA74E-E7C9-9266-C78C-08065E210FD2}"/>
              </a:ext>
            </a:extLst>
          </p:cNvPr>
          <p:cNvSpPr>
            <a:spLocks noGrp="1"/>
          </p:cNvSpPr>
          <p:nvPr>
            <p:ph type="sldNum" sz="quarter" idx="12"/>
          </p:nvPr>
        </p:nvSpPr>
        <p:spPr/>
        <p:txBody>
          <a:bodyPr/>
          <a:lstStyle/>
          <a:p>
            <a:fld id="{973FA57C-AB59-4833-AF31-95C44D5249F2}" type="slidenum">
              <a:rPr kumimoji="1" lang="ja-JP" altLang="en-US" smtClean="0"/>
              <a:t>8</a:t>
            </a:fld>
            <a:endParaRPr kumimoji="1" lang="ja-JP" altLang="en-US" dirty="0"/>
          </a:p>
        </p:txBody>
      </p:sp>
      <p:sp>
        <p:nvSpPr>
          <p:cNvPr id="4" name="テキスト ボックス 3">
            <a:extLst>
              <a:ext uri="{FF2B5EF4-FFF2-40B4-BE49-F238E27FC236}">
                <a16:creationId xmlns:a16="http://schemas.microsoft.com/office/drawing/2014/main" id="{2F9ABB15-E930-859A-2196-52B4006AEE26}"/>
              </a:ext>
            </a:extLst>
          </p:cNvPr>
          <p:cNvSpPr txBox="1"/>
          <p:nvPr/>
        </p:nvSpPr>
        <p:spPr>
          <a:xfrm>
            <a:off x="1139319" y="2642888"/>
            <a:ext cx="7115681" cy="1107996"/>
          </a:xfrm>
          <a:prstGeom prst="rect">
            <a:avLst/>
          </a:prstGeom>
          <a:noFill/>
          <a:ln>
            <a:solidFill>
              <a:srgbClr val="FF0000"/>
            </a:solidFill>
          </a:ln>
        </p:spPr>
        <p:txBody>
          <a:bodyPr wrap="square" rtlCol="0">
            <a:spAutoFit/>
          </a:bodyPr>
          <a:lstStyle/>
          <a:p>
            <a:endParaRPr kumimoji="1" lang="en-US" altLang="ja-JP" sz="2400" dirty="0"/>
          </a:p>
          <a:p>
            <a:r>
              <a:rPr kumimoji="1" lang="ja-JP" altLang="en-US" sz="2400" dirty="0">
                <a:solidFill>
                  <a:srgbClr val="FF0000"/>
                </a:solidFill>
              </a:rPr>
              <a:t>メニュー</a:t>
            </a:r>
            <a:r>
              <a:rPr kumimoji="1" lang="en-US" altLang="ja-JP" sz="2400" dirty="0">
                <a:solidFill>
                  <a:srgbClr val="FF0000"/>
                </a:solidFill>
              </a:rPr>
              <a:t>D</a:t>
            </a:r>
            <a:r>
              <a:rPr kumimoji="1" lang="ja-JP" altLang="en-US" sz="2400" dirty="0">
                <a:solidFill>
                  <a:srgbClr val="FF0000"/>
                </a:solidFill>
              </a:rPr>
              <a:t>に申請する場合のみ作成してください。</a:t>
            </a:r>
            <a:endParaRPr kumimoji="1" lang="en-US" altLang="ja-JP" sz="2400" dirty="0">
              <a:solidFill>
                <a:srgbClr val="FF0000"/>
              </a:solidFill>
            </a:endParaRPr>
          </a:p>
          <a:p>
            <a:endParaRPr kumimoji="1" lang="ja-JP" altLang="en-US" dirty="0"/>
          </a:p>
        </p:txBody>
      </p:sp>
    </p:spTree>
    <p:extLst>
      <p:ext uri="{BB962C8B-B14F-4D97-AF65-F5344CB8AC3E}">
        <p14:creationId xmlns:p14="http://schemas.microsoft.com/office/powerpoint/2010/main" val="200662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646331"/>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＊ターム式、モジュール方式等で分割して実施する場合はその説明も行うこと。</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3140968"/>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3548257"/>
            <a:ext cx="9649072" cy="83099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▼プログラムの見込み受講者数については、雇用形態に沿った形で記載願います（例：正規雇用労働者</a:t>
            </a:r>
            <a:r>
              <a:rPr lang="ja-JP" altLang="en-US" sz="1200" dirty="0">
                <a:latin typeface="メイリオ"/>
                <a:ea typeface="メイリオ"/>
              </a:rPr>
              <a:t>〇名　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▼どのようなターゲットにどのような手段（例：企業派遣を目的とした周知、経済団体を通じた周知、個人への</a:t>
            </a:r>
            <a:r>
              <a:rPr kumimoji="1" lang="en-US" altLang="ja-JP" sz="1200" b="0" i="0" u="none" strike="noStrike" kern="1200" cap="none" spc="0" normalizeH="0" baseline="0" noProof="0" dirty="0">
                <a:ln>
                  <a:noFill/>
                </a:ln>
                <a:effectLst/>
                <a:uLnTx/>
                <a:uFillTx/>
                <a:latin typeface="メイリオ"/>
                <a:ea typeface="メイリオ"/>
                <a:cs typeface="+mn-cs"/>
              </a:rPr>
              <a:t>web</a:t>
            </a:r>
            <a:r>
              <a:rPr kumimoji="1" lang="ja-JP" altLang="en-US" sz="1200" b="0" i="0" u="none" strike="noStrike" kern="1200" cap="none" spc="0" normalizeH="0" baseline="0" noProof="0" dirty="0">
                <a:ln>
                  <a:noFill/>
                </a:ln>
                <a:effectLst/>
                <a:uLnTx/>
                <a:uFillTx/>
                <a:latin typeface="メイリオ"/>
                <a:ea typeface="メイリオ"/>
                <a:cs typeface="+mn-cs"/>
              </a:rPr>
              <a:t>広告による周知）を</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用いて募集を行うか具体的に記載願います。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4581128"/>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プログラム受講で習得できる能力と</a:t>
            </a:r>
            <a:r>
              <a:rPr kumimoji="1" lang="ja-JP" altLang="en-US" sz="1400" b="0" i="0" u="none" strike="noStrike" kern="1200" cap="none" spc="0" normalizeH="0" baseline="0" noProof="0" dirty="0">
                <a:ln>
                  <a:noFill/>
                </a:ln>
                <a:solidFill>
                  <a:schemeClr val="bg1"/>
                </a:solidFill>
                <a:effectLst/>
                <a:uLnTx/>
                <a:uFillTx/>
                <a:latin typeface="游ゴシック Bold"/>
                <a:ea typeface="游ゴシック Bold"/>
                <a:cs typeface="+mn-cs"/>
              </a:rPr>
              <a:t>キャリアップ等</a:t>
            </a: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の可視化</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979392"/>
            <a:ext cx="9649072" cy="1754326"/>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▼プログラムの受講によって身につけられる能力及び受講によって想定されるキャリアップの内容等について、具体的に記載願います。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＊身につけられる能力は可能な限り客観的なレベルを示すことや、取得しうる資格について明記すること。（例えば、独立行政法人情報処理推進機構（</a:t>
            </a:r>
            <a:r>
              <a:rPr lang="en-US" altLang="ja-JP" sz="1200" dirty="0">
                <a:latin typeface="メイリオ"/>
                <a:ea typeface="メイリオ"/>
              </a:rPr>
              <a:t>ITSS</a:t>
            </a:r>
            <a:r>
              <a:rPr lang="ja-JP" altLang="en-US" sz="1200" dirty="0">
                <a:latin typeface="メイリオ"/>
                <a:ea typeface="メイリオ"/>
              </a:rPr>
              <a:t>）の</a:t>
            </a:r>
            <a:r>
              <a:rPr lang="en-US" altLang="ja-JP" sz="1200" dirty="0">
                <a:latin typeface="メイリオ"/>
                <a:ea typeface="メイリオ"/>
              </a:rPr>
              <a:t>IT</a:t>
            </a:r>
            <a:r>
              <a:rPr lang="ja-JP" altLang="en-US" sz="1200" dirty="0">
                <a:latin typeface="メイリオ"/>
                <a:ea typeface="メイリオ"/>
              </a:rPr>
              <a:t>スキル標準に当てはめた場合、レベル○相当、また、プログラムを受講した結果合格しうる資格試験としては○○相当など。）</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＊メニュー</a:t>
            </a:r>
            <a:r>
              <a:rPr lang="en-US" altLang="ja-JP" sz="1200" dirty="0">
                <a:latin typeface="メイリオ"/>
                <a:ea typeface="メイリオ"/>
              </a:rPr>
              <a:t>A</a:t>
            </a:r>
            <a:r>
              <a:rPr lang="ja-JP" altLang="en-US" sz="1200" dirty="0">
                <a:latin typeface="メイリオ"/>
                <a:ea typeface="メイリオ"/>
              </a:rPr>
              <a:t>は</a:t>
            </a:r>
            <a:r>
              <a:rPr lang="en-US" altLang="ja-JP" sz="1200" dirty="0">
                <a:latin typeface="メイリオ"/>
                <a:ea typeface="メイリオ"/>
              </a:rPr>
              <a:t>ITSS</a:t>
            </a:r>
            <a:r>
              <a:rPr lang="ja-JP" altLang="en-US" sz="1200" dirty="0">
                <a:latin typeface="メイリオ"/>
                <a:ea typeface="メイリオ"/>
              </a:rPr>
              <a:t>レベル２以上相当のプログラムを想定している。</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▼学習歴証明のデジタル化の導入など、受講修了者が修得した資質や能力を証明しやすいよう、学習成果の可視化に向けた方策を検討</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している場合は、その内容を記載願います。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indent="-180000">
              <a:defRPr/>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967A3675-FC99-A964-50EA-4687BDF700BB}"/>
              </a:ext>
            </a:extLst>
          </p:cNvPr>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令和４年度</a:t>
            </a:r>
            <a:r>
              <a:rPr lang="ja-JP" altLang="en-US" sz="1200" spc="-120" dirty="0">
                <a:solidFill>
                  <a:schemeClr val="bg1"/>
                </a:solidFill>
                <a:latin typeface="+mj-ea"/>
              </a:rPr>
              <a:t>「成長分野における即戦力人材輩出に向けたリカレント教育推進事業」企画提案書 </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9</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a:t>
            </a:r>
            <a:endParaRPr lang="ja-JP" altLang="en-US" sz="1200" b="1" dirty="0">
              <a:solidFill>
                <a:schemeClr val="bg1"/>
              </a:solidFill>
            </a:endParaRPr>
          </a:p>
        </p:txBody>
      </p:sp>
      <p:sp>
        <p:nvSpPr>
          <p:cNvPr id="5" name="スライド番号プレースホルダー 4">
            <a:extLst>
              <a:ext uri="{FF2B5EF4-FFF2-40B4-BE49-F238E27FC236}">
                <a16:creationId xmlns:a16="http://schemas.microsoft.com/office/drawing/2014/main" id="{CDBA88A5-FFA7-BD22-D89A-170B590149BE}"/>
              </a:ext>
            </a:extLst>
          </p:cNvPr>
          <p:cNvSpPr>
            <a:spLocks noGrp="1"/>
          </p:cNvSpPr>
          <p:nvPr>
            <p:ph type="sldNum" sz="quarter" idx="12"/>
          </p:nvPr>
        </p:nvSpPr>
        <p:spPr/>
        <p:txBody>
          <a:bodyPr/>
          <a:lstStyle/>
          <a:p>
            <a:fld id="{973FA57C-AB59-4833-AF31-95C44D5249F2}" type="slidenum">
              <a:rPr kumimoji="1" lang="ja-JP" altLang="en-US" smtClean="0"/>
              <a:t>9</a:t>
            </a:fld>
            <a:endParaRPr kumimoji="1" lang="ja-JP" altLang="en-US" dirty="0"/>
          </a:p>
        </p:txBody>
      </p:sp>
      <p:sp>
        <p:nvSpPr>
          <p:cNvPr id="3" name="角丸四角形 5">
            <a:extLst>
              <a:ext uri="{FF2B5EF4-FFF2-40B4-BE49-F238E27FC236}">
                <a16:creationId xmlns:a16="http://schemas.microsoft.com/office/drawing/2014/main" id="{0458AA81-635B-5977-786A-EC06AA70FC45}"/>
              </a:ext>
            </a:extLst>
          </p:cNvPr>
          <p:cNvSpPr/>
          <p:nvPr/>
        </p:nvSpPr>
        <p:spPr>
          <a:xfrm>
            <a:off x="31338" y="1556792"/>
            <a:ext cx="3337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受講料</a:t>
            </a: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の設定</a:t>
            </a:r>
          </a:p>
        </p:txBody>
      </p:sp>
      <p:sp>
        <p:nvSpPr>
          <p:cNvPr id="4" name="テキスト ボックス 3">
            <a:extLst>
              <a:ext uri="{FF2B5EF4-FFF2-40B4-BE49-F238E27FC236}">
                <a16:creationId xmlns:a16="http://schemas.microsoft.com/office/drawing/2014/main" id="{23876F98-8C05-901E-9FFD-FF29CB90D075}"/>
              </a:ext>
            </a:extLst>
          </p:cNvPr>
          <p:cNvSpPr txBox="1"/>
          <p:nvPr/>
        </p:nvSpPr>
        <p:spPr>
          <a:xfrm>
            <a:off x="107114" y="1988840"/>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▼受講者から</a:t>
            </a:r>
            <a:r>
              <a:rPr lang="ja-JP" altLang="en-US" sz="1200" dirty="0">
                <a:latin typeface="メイリオ"/>
                <a:ea typeface="メイリオ"/>
              </a:rPr>
              <a:t>受講料</a:t>
            </a:r>
            <a:r>
              <a:rPr kumimoji="1" lang="ja-JP" altLang="en-US" sz="1200" b="0" i="0" u="none" strike="noStrike" kern="1200" cap="none" spc="0" normalizeH="0" baseline="0" noProof="0" dirty="0">
                <a:ln>
                  <a:noFill/>
                </a:ln>
                <a:effectLst/>
                <a:uLnTx/>
                <a:uFillTx/>
                <a:latin typeface="メイリオ"/>
                <a:ea typeface="メイリオ"/>
                <a:cs typeface="+mn-cs"/>
              </a:rPr>
              <a:t>を徴収する場合の金額を計画段階のものでよいので記載願います。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▼受講料の</a:t>
            </a:r>
            <a:r>
              <a:rPr lang="ja-JP" altLang="en-US" sz="1200" dirty="0">
                <a:latin typeface="メイリオ"/>
                <a:ea typeface="メイリオ"/>
              </a:rPr>
              <a:t>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根拠等を可能な範囲で記載願います。 </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メニュー</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は、パイロット実施する短期間プログラムに関する情報を中心に記載ください。</a:t>
            </a:r>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p:txBody>
      </p:sp>
    </p:spTree>
    <p:extLst>
      <p:ext uri="{BB962C8B-B14F-4D97-AF65-F5344CB8AC3E}">
        <p14:creationId xmlns:p14="http://schemas.microsoft.com/office/powerpoint/2010/main" val="120116712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13224</TotalTime>
  <Words>3568</Words>
  <Application>Microsoft Office PowerPoint</Application>
  <PresentationFormat>A4 210 x 297 mm</PresentationFormat>
  <Paragraphs>289</Paragraphs>
  <Slides>15</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Meiryo UI</vt:lpstr>
      <vt:lpstr>メイリオ</vt:lpstr>
      <vt:lpstr>游ゴシック</vt:lpstr>
      <vt:lpstr>游ゴシック Bold</vt:lpstr>
      <vt:lpstr>Arial</vt:lpstr>
      <vt:lpstr>Calibri</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前原まき子</cp:lastModifiedBy>
  <cp:revision>312</cp:revision>
  <cp:lastPrinted>2023-01-26T09:41:27Z</cp:lastPrinted>
  <dcterms:created xsi:type="dcterms:W3CDTF">2015-11-11T08:20:08Z</dcterms:created>
  <dcterms:modified xsi:type="dcterms:W3CDTF">2023-01-27T01:45:24Z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