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319" r:id="rId2"/>
    <p:sldId id="311" r:id="rId3"/>
    <p:sldId id="323" r:id="rId4"/>
    <p:sldId id="316" r:id="rId5"/>
    <p:sldId id="317" r:id="rId6"/>
    <p:sldId id="318" r:id="rId7"/>
    <p:sldId id="320" r:id="rId8"/>
    <p:sldId id="321" r:id="rId9"/>
    <p:sldId id="322" r:id="rId10"/>
    <p:sldId id="302" r:id="rId11"/>
  </p:sldIdLst>
  <p:sldSz cx="9906000" cy="6858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F9694"/>
    <a:srgbClr val="EF476F"/>
    <a:srgbClr val="118BB2"/>
    <a:srgbClr val="073B4C"/>
    <a:srgbClr val="A3E7FF"/>
    <a:srgbClr val="CCFFFF"/>
    <a:srgbClr val="CCFF99"/>
    <a:srgbClr val="FF7C80"/>
    <a:srgbClr val="FF99CC"/>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72" autoAdjust="0"/>
    <p:restoredTop sz="94622" autoAdjust="0"/>
  </p:normalViewPr>
  <p:slideViewPr>
    <p:cSldViewPr>
      <p:cViewPr varScale="1">
        <p:scale>
          <a:sx n="108" d="100"/>
          <a:sy n="108" d="100"/>
        </p:scale>
        <p:origin x="1428" y="96"/>
      </p:cViewPr>
      <p:guideLst>
        <p:guide orient="horz" pos="2160"/>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E7D57A1B-6562-4CEC-A40E-B98327757B9A}" type="datetimeFigureOut">
              <a:rPr kumimoji="1" lang="ja-JP" altLang="en-US" smtClean="0"/>
              <a:t>2022/3/9</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9714CCE3-DC86-4AF6-AB4F-B9FFE6DAFB08}" type="slidenum">
              <a:rPr kumimoji="1" lang="ja-JP" altLang="en-US" smtClean="0"/>
              <a:t>‹#›</a:t>
            </a:fld>
            <a:endParaRPr kumimoji="1" lang="ja-JP" altLang="en-US"/>
          </a:p>
        </p:txBody>
      </p:sp>
    </p:spTree>
    <p:extLst>
      <p:ext uri="{BB962C8B-B14F-4D97-AF65-F5344CB8AC3E}">
        <p14:creationId xmlns:p14="http://schemas.microsoft.com/office/powerpoint/2010/main" val="399538116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CA26DF16-7525-422B-87F4-094CDA04A3FC}" type="datetimeFigureOut">
              <a:rPr kumimoji="1" lang="ja-JP" altLang="en-US" smtClean="0"/>
              <a:t>2022/3/9</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30981391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A26DF16-7525-422B-87F4-094CDA04A3FC}" type="datetimeFigureOut">
              <a:rPr kumimoji="1" lang="ja-JP" altLang="en-US" smtClean="0"/>
              <a:t>2022/3/9</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28242535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39"/>
            <a:ext cx="222885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95300" y="274639"/>
            <a:ext cx="652145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A26DF16-7525-422B-87F4-094CDA04A3FC}" type="datetimeFigureOut">
              <a:rPr kumimoji="1" lang="ja-JP" altLang="en-US" smtClean="0"/>
              <a:t>2022/3/9</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13659644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A26DF16-7525-422B-87F4-094CDA04A3FC}" type="datetimeFigureOut">
              <a:rPr kumimoji="1" lang="ja-JP" altLang="en-US" smtClean="0"/>
              <a:t>2022/3/9</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29621656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1"/>
            <a:ext cx="84201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CA26DF16-7525-422B-87F4-094CDA04A3FC}" type="datetimeFigureOut">
              <a:rPr kumimoji="1" lang="ja-JP" altLang="en-US" smtClean="0"/>
              <a:t>2022/3/9</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24048937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9530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03555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CA26DF16-7525-422B-87F4-094CDA04A3FC}" type="datetimeFigureOut">
              <a:rPr kumimoji="1" lang="ja-JP" altLang="en-US" smtClean="0"/>
              <a:t>2022/3/9</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26251697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CA26DF16-7525-422B-87F4-094CDA04A3FC}" type="datetimeFigureOut">
              <a:rPr kumimoji="1" lang="ja-JP" altLang="en-US" smtClean="0"/>
              <a:t>2022/3/9</a:t>
            </a:fld>
            <a:endParaRPr kumimoji="1" lang="ja-JP" altLang="en-US" dirty="0"/>
          </a:p>
        </p:txBody>
      </p:sp>
      <p:sp>
        <p:nvSpPr>
          <p:cNvPr id="8" name="フッター プレースホルダー 7"/>
          <p:cNvSpPr>
            <a:spLocks noGrp="1"/>
          </p:cNvSpPr>
          <p:nvPr>
            <p:ph type="ftr" sz="quarter" idx="11"/>
          </p:nvPr>
        </p:nvSpPr>
        <p:spPr/>
        <p:txBody>
          <a:bodyPr/>
          <a:lstStyle/>
          <a:p>
            <a:endParaRPr kumimoji="1" lang="ja-JP" altLang="en-US" dirty="0"/>
          </a:p>
        </p:txBody>
      </p:sp>
      <p:sp>
        <p:nvSpPr>
          <p:cNvPr id="9" name="スライド番号プレースホルダー 8"/>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26583704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CA26DF16-7525-422B-87F4-094CDA04A3FC}" type="datetimeFigureOut">
              <a:rPr kumimoji="1" lang="ja-JP" altLang="en-US" smtClean="0"/>
              <a:t>2022/3/9</a:t>
            </a:fld>
            <a:endParaRPr kumimoji="1" lang="ja-JP" altLang="en-US" dirty="0"/>
          </a:p>
        </p:txBody>
      </p:sp>
      <p:sp>
        <p:nvSpPr>
          <p:cNvPr id="4" name="フッター プレースホルダー 3"/>
          <p:cNvSpPr>
            <a:spLocks noGrp="1"/>
          </p:cNvSpPr>
          <p:nvPr>
            <p:ph type="ftr" sz="quarter" idx="11"/>
          </p:nvPr>
        </p:nvSpPr>
        <p:spPr/>
        <p:txBody>
          <a:bodyPr/>
          <a:lstStyle/>
          <a:p>
            <a:endParaRPr kumimoji="1" lang="ja-JP" altLang="en-US" dirty="0"/>
          </a:p>
        </p:txBody>
      </p:sp>
      <p:sp>
        <p:nvSpPr>
          <p:cNvPr id="5" name="スライド番号プレースホルダー 4"/>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15327678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CA26DF16-7525-422B-87F4-094CDA04A3FC}" type="datetimeFigureOut">
              <a:rPr kumimoji="1" lang="ja-JP" altLang="en-US" smtClean="0"/>
              <a:t>2022/3/9</a:t>
            </a:fld>
            <a:endParaRPr kumimoji="1" lang="ja-JP" altLang="en-US" dirty="0"/>
          </a:p>
        </p:txBody>
      </p:sp>
      <p:sp>
        <p:nvSpPr>
          <p:cNvPr id="3" name="フッター プレースホルダー 2"/>
          <p:cNvSpPr>
            <a:spLocks noGrp="1"/>
          </p:cNvSpPr>
          <p:nvPr>
            <p:ph type="ftr" sz="quarter" idx="11"/>
          </p:nvPr>
        </p:nvSpPr>
        <p:spPr/>
        <p:txBody>
          <a:bodyPr/>
          <a:lstStyle/>
          <a:p>
            <a:endParaRPr kumimoji="1" lang="ja-JP" altLang="en-US" dirty="0"/>
          </a:p>
        </p:txBody>
      </p:sp>
      <p:sp>
        <p:nvSpPr>
          <p:cNvPr id="4" name="スライド番号プレースホルダー 3"/>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27527907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A26DF16-7525-422B-87F4-094CDA04A3FC}" type="datetimeFigureOut">
              <a:rPr kumimoji="1" lang="ja-JP" altLang="en-US" smtClean="0"/>
              <a:t>2022/3/9</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19437362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dirty="0"/>
              <a:t>アイコンをクリックして図を追加</a:t>
            </a:r>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A26DF16-7525-422B-87F4-094CDA04A3FC}" type="datetimeFigureOut">
              <a:rPr kumimoji="1" lang="ja-JP" altLang="en-US" smtClean="0"/>
              <a:t>2022/3/9</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10469327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26DF16-7525-422B-87F4-094CDA04A3FC}" type="datetimeFigureOut">
              <a:rPr kumimoji="1" lang="ja-JP" altLang="en-US" smtClean="0"/>
              <a:t>2022/3/9</a:t>
            </a:fld>
            <a:endParaRPr kumimoji="1" lang="ja-JP" altLang="en-US" dirty="0"/>
          </a:p>
        </p:txBody>
      </p:sp>
      <p:sp>
        <p:nvSpPr>
          <p:cNvPr id="5" name="フッター プレースホルダー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dirty="0"/>
          </a:p>
        </p:txBody>
      </p:sp>
      <p:sp>
        <p:nvSpPr>
          <p:cNvPr id="6" name="スライド番号プレースホルダー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1049050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269480" y="861479"/>
            <a:ext cx="9361040" cy="2492990"/>
          </a:xfrm>
          <a:prstGeom prst="rect">
            <a:avLst/>
          </a:prstGeom>
          <a:noFill/>
          <a:ln>
            <a:solidFill>
              <a:schemeClr val="tx2">
                <a:lumMod val="40000"/>
                <a:lumOff val="60000"/>
              </a:schemeClr>
            </a:solidFill>
            <a:prstDash val="dash"/>
          </a:ln>
        </p:spPr>
        <p:txBody>
          <a:bodyPr wrap="square" rtlCol="0">
            <a:spAutoFit/>
          </a:bodyPr>
          <a:lstStyle/>
          <a:p>
            <a:pPr marL="180975" indent="-180975"/>
            <a:endParaRPr lang="en-US" altLang="ja-JP" sz="1200" dirty="0">
              <a:latin typeface="+mn-ea"/>
            </a:endParaRPr>
          </a:p>
          <a:p>
            <a:pPr marL="180975" indent="-180975"/>
            <a:r>
              <a:rPr lang="ja-JP" altLang="en-US" sz="1200" dirty="0">
                <a:latin typeface="+mn-ea"/>
              </a:rPr>
              <a:t>〇スライド２以降の記載内容は、文部科学省における本事業採択プログラムの対外的な説明や、審査における論点の明確化の観点から、本事業の公募要領等を踏まえ、最低限記載いただきたい論点や内容について明記したものです。したがって、実施事業に関することで項目に記載できなかった内容又は補足が必要な内容があれば</a:t>
            </a:r>
            <a:r>
              <a:rPr lang="en-US" altLang="ja-JP" sz="1200" dirty="0">
                <a:latin typeface="+mn-ea"/>
              </a:rPr>
              <a:t>､</a:t>
            </a:r>
            <a:r>
              <a:rPr lang="ja-JP" altLang="en-US" sz="1200" dirty="0">
                <a:latin typeface="+mn-ea"/>
              </a:rPr>
              <a:t>記載願います。</a:t>
            </a:r>
            <a:endParaRPr lang="en-US" altLang="ja-JP" sz="1200" dirty="0">
              <a:latin typeface="+mn-ea"/>
            </a:endParaRPr>
          </a:p>
          <a:p>
            <a:pPr marL="180975" indent="-180975"/>
            <a:endParaRPr lang="en-US" altLang="ja-JP" sz="1200" dirty="0">
              <a:latin typeface="+mn-ea"/>
            </a:endParaRPr>
          </a:p>
          <a:p>
            <a:pPr marL="180975" indent="-180975"/>
            <a:r>
              <a:rPr lang="ja-JP" altLang="en-US" sz="1200" dirty="0">
                <a:latin typeface="+mn-ea"/>
              </a:rPr>
              <a:t>〇各項目の枠の大きさは便宜的なものですので、適宜変更の上、作成願います。</a:t>
            </a:r>
            <a:endParaRPr lang="en-US" altLang="ja-JP" sz="1200" dirty="0">
              <a:latin typeface="+mn-ea"/>
            </a:endParaRPr>
          </a:p>
          <a:p>
            <a:pPr marL="180975" indent="-180975"/>
            <a:endParaRPr lang="en-US" altLang="ja-JP" sz="1200" dirty="0">
              <a:latin typeface="+mn-ea"/>
            </a:endParaRPr>
          </a:p>
          <a:p>
            <a:pPr marL="180975" indent="-180975"/>
            <a:r>
              <a:rPr lang="ja-JP" altLang="en-US" sz="1200" dirty="0">
                <a:latin typeface="+mn-ea"/>
              </a:rPr>
              <a:t>〇公募要領記載事項に加え、積極的に独自提案を記載願います。</a:t>
            </a:r>
            <a:endParaRPr lang="en-US" altLang="ja-JP" sz="1200" dirty="0">
              <a:latin typeface="+mn-ea"/>
            </a:endParaRPr>
          </a:p>
          <a:p>
            <a:pPr marL="180975" indent="-180975"/>
            <a:endParaRPr lang="en-US" altLang="ja-JP" sz="1200" dirty="0">
              <a:latin typeface="+mn-ea"/>
            </a:endParaRPr>
          </a:p>
          <a:p>
            <a:pPr marL="180975" indent="-180975"/>
            <a:r>
              <a:rPr lang="ja-JP" altLang="en-US" sz="1200" dirty="0">
                <a:latin typeface="+mn-ea"/>
              </a:rPr>
              <a:t>〇</a:t>
            </a:r>
            <a:r>
              <a:rPr kumimoji="1" lang="ja-JP" altLang="en-US" sz="1200" b="0" i="0" u="none" strike="noStrike" kern="1200" cap="none" spc="0" normalizeH="0" baseline="0" noProof="0" dirty="0">
                <a:ln>
                  <a:noFill/>
                </a:ln>
                <a:effectLst/>
                <a:uLnTx/>
                <a:uFillTx/>
                <a:latin typeface="Segoe UI"/>
                <a:ea typeface="メイリオ"/>
                <a:cs typeface="+mn-cs"/>
              </a:rPr>
              <a:t>様式自由</a:t>
            </a:r>
            <a:r>
              <a:rPr kumimoji="1" lang="ja-JP" altLang="en-US" sz="1200" b="0" i="0" u="none" strike="noStrike" kern="1200" cap="none" spc="0" normalizeH="0" baseline="0" noProof="0" dirty="0">
                <a:ln>
                  <a:noFill/>
                </a:ln>
                <a:effectLst/>
                <a:uLnTx/>
                <a:uFillTx/>
                <a:latin typeface="メイリオ"/>
                <a:ea typeface="メイリオ"/>
                <a:cs typeface="+mn-cs"/>
              </a:rPr>
              <a:t>。記載する文字は</a:t>
            </a:r>
            <a:r>
              <a:rPr kumimoji="1" lang="en-US" altLang="ja-JP" sz="1200" b="0" i="0" u="none" strike="noStrike" kern="1200" cap="none" spc="0" normalizeH="0" baseline="0" noProof="0" dirty="0">
                <a:ln>
                  <a:noFill/>
                </a:ln>
                <a:effectLst/>
                <a:uLnTx/>
                <a:uFillTx/>
                <a:latin typeface="メイリオ"/>
                <a:ea typeface="メイリオ"/>
                <a:cs typeface="+mn-cs"/>
              </a:rPr>
              <a:t>､MS</a:t>
            </a:r>
            <a:r>
              <a:rPr kumimoji="1" lang="ja-JP" altLang="en-US" sz="1200" b="0" i="0" u="none" strike="noStrike" kern="1200" cap="none" spc="0" normalizeH="0" baseline="0" noProof="0" dirty="0">
                <a:ln>
                  <a:noFill/>
                </a:ln>
                <a:effectLst/>
                <a:uLnTx/>
                <a:uFillTx/>
                <a:latin typeface="メイリオ"/>
                <a:ea typeface="メイリオ"/>
                <a:cs typeface="+mn-cs"/>
              </a:rPr>
              <a:t>ｺﾞｼｯｸ </a:t>
            </a:r>
            <a:r>
              <a:rPr kumimoji="1" lang="en-US" altLang="ja-JP" sz="1200" b="0" i="0" u="none" strike="noStrike" kern="1200" cap="none" spc="0" normalizeH="0" baseline="0" noProof="0" dirty="0">
                <a:ln>
                  <a:noFill/>
                </a:ln>
                <a:effectLst/>
                <a:uLnTx/>
                <a:uFillTx/>
                <a:latin typeface="メイリオ"/>
                <a:ea typeface="メイリオ"/>
                <a:cs typeface="+mn-cs"/>
              </a:rPr>
              <a:t>or </a:t>
            </a:r>
            <a:r>
              <a:rPr kumimoji="1" lang="ja-JP" altLang="en-US" sz="1200" b="0" i="0" u="none" strike="noStrike" kern="1200" cap="none" spc="0" normalizeH="0" baseline="0" noProof="0" dirty="0">
                <a:ln>
                  <a:noFill/>
                </a:ln>
                <a:effectLst/>
                <a:uLnTx/>
                <a:uFillTx/>
                <a:latin typeface="メイリオ"/>
                <a:ea typeface="メイリオ"/>
                <a:cs typeface="+mn-cs"/>
              </a:rPr>
              <a:t>ﾒｲﾘｵ </a:t>
            </a:r>
            <a:r>
              <a:rPr kumimoji="1" lang="en-US" altLang="ja-JP" sz="1200" b="0" i="0" u="none" strike="noStrike" kern="1200" cap="none" spc="0" normalizeH="0" baseline="0" noProof="0" dirty="0">
                <a:ln>
                  <a:noFill/>
                </a:ln>
                <a:effectLst/>
                <a:uLnTx/>
                <a:uFillTx/>
                <a:latin typeface="メイリオ"/>
                <a:ea typeface="メイリオ"/>
                <a:cs typeface="+mn-cs"/>
              </a:rPr>
              <a:t>11</a:t>
            </a:r>
            <a:r>
              <a:rPr kumimoji="1" lang="ja-JP" altLang="en-US" sz="1200" b="0" i="0" u="none" strike="noStrike" kern="1200" cap="none" spc="0" normalizeH="0" baseline="0" noProof="0" dirty="0">
                <a:ln>
                  <a:noFill/>
                </a:ln>
                <a:effectLst/>
                <a:uLnTx/>
                <a:uFillTx/>
                <a:latin typeface="メイリオ"/>
                <a:ea typeface="メイリオ"/>
                <a:cs typeface="+mn-cs"/>
              </a:rPr>
              <a:t>ﾎﾟｲﾝﾄ以上とすること（以降、同様とする）</a:t>
            </a:r>
            <a:r>
              <a:rPr kumimoji="1" lang="en-US" altLang="ja-JP" sz="1200" b="0" i="0" u="none" strike="noStrike" kern="1200" cap="none" spc="0" normalizeH="0" baseline="0" noProof="0" dirty="0">
                <a:ln>
                  <a:noFill/>
                </a:ln>
                <a:effectLst/>
                <a:uLnTx/>
                <a:uFillTx/>
                <a:latin typeface="メイリオ"/>
                <a:ea typeface="メイリオ"/>
                <a:cs typeface="+mn-cs"/>
              </a:rPr>
              <a:t>｡</a:t>
            </a:r>
          </a:p>
          <a:p>
            <a:pPr marL="180975" indent="-180975"/>
            <a:endParaRPr lang="en-US" altLang="ja-JP" sz="1200" dirty="0">
              <a:latin typeface="+mn-ea"/>
            </a:endParaRPr>
          </a:p>
          <a:p>
            <a:pPr marL="180975" indent="-180975"/>
            <a:endParaRPr lang="en-US" altLang="ja-JP" sz="1200" dirty="0">
              <a:latin typeface="+mn-ea"/>
            </a:endParaRPr>
          </a:p>
          <a:p>
            <a:pPr marL="180975" indent="-180975"/>
            <a:endParaRPr lang="en-US" altLang="ja-JP" sz="1200" dirty="0">
              <a:latin typeface="+mn-ea"/>
            </a:endParaRPr>
          </a:p>
        </p:txBody>
      </p:sp>
      <p:sp>
        <p:nvSpPr>
          <p:cNvPr id="13" name="テキスト ボックス 12"/>
          <p:cNvSpPr txBox="1"/>
          <p:nvPr/>
        </p:nvSpPr>
        <p:spPr>
          <a:xfrm>
            <a:off x="-159568" y="21512"/>
            <a:ext cx="9076344" cy="261610"/>
          </a:xfrm>
          <a:prstGeom prst="rect">
            <a:avLst/>
          </a:prstGeom>
          <a:noFill/>
        </p:spPr>
        <p:txBody>
          <a:bodyPr wrap="square" rtlCol="0">
            <a:spAutoFit/>
          </a:bodyPr>
          <a:lstStyle/>
          <a:p>
            <a:pPr algn="ctr"/>
            <a:r>
              <a:rPr lang="ja-JP" altLang="en-US" sz="1000" spc="-120" dirty="0">
                <a:solidFill>
                  <a:schemeClr val="bg1"/>
                </a:solidFill>
                <a:latin typeface="+mj-ea"/>
              </a:rPr>
              <a:t>令和２年度</a:t>
            </a:r>
            <a:r>
              <a:rPr lang="ja-JP" altLang="en-US" sz="1100" spc="-120" dirty="0">
                <a:solidFill>
                  <a:schemeClr val="bg1"/>
                </a:solidFill>
                <a:latin typeface="+mj-ea"/>
              </a:rPr>
              <a:t>「就職・転職支援のための大学リカレント教育推進事業</a:t>
            </a:r>
            <a:r>
              <a:rPr lang="ja-JP" altLang="en-US" sz="900" spc="-120" dirty="0">
                <a:solidFill>
                  <a:schemeClr val="bg1"/>
                </a:solidFill>
                <a:latin typeface="+mj-ea"/>
              </a:rPr>
              <a:t>（就職・転職支援のためのリカレント教育プログラムの開発・実施）</a:t>
            </a:r>
            <a:r>
              <a:rPr lang="ja-JP" altLang="en-US" sz="1100" spc="-120" dirty="0">
                <a:solidFill>
                  <a:schemeClr val="bg1"/>
                </a:solidFill>
                <a:latin typeface="+mj-ea"/>
              </a:rPr>
              <a:t>」企画提案書（</a:t>
            </a:r>
            <a:r>
              <a:rPr lang="en-US" altLang="ja-JP" sz="1100" spc="-120" dirty="0">
                <a:solidFill>
                  <a:schemeClr val="bg1"/>
                </a:solidFill>
                <a:latin typeface="+mj-ea"/>
              </a:rPr>
              <a:t>a</a:t>
            </a:r>
            <a:r>
              <a:rPr lang="ja-JP" altLang="en-US" sz="1100" spc="-120" dirty="0">
                <a:solidFill>
                  <a:schemeClr val="bg1"/>
                </a:solidFill>
                <a:latin typeface="+mj-ea"/>
              </a:rPr>
              <a:t>：求職支援）</a:t>
            </a:r>
            <a:r>
              <a:rPr lang="en-US" altLang="ja-JP" sz="1100" spc="-120" dirty="0">
                <a:solidFill>
                  <a:schemeClr val="bg1"/>
                </a:solidFill>
                <a:latin typeface="+mj-ea"/>
              </a:rPr>
              <a:t>(P</a:t>
            </a:r>
            <a:fld id="{7DF22854-5471-4D76-A61C-50AF16AABE74}" type="slidenum">
              <a:rPr lang="en-US" altLang="ja-JP" sz="1100" spc="-120" smtClean="0">
                <a:solidFill>
                  <a:schemeClr val="bg1"/>
                </a:solidFill>
                <a:latin typeface="+mj-ea"/>
              </a:rPr>
              <a:pPr algn="ctr"/>
              <a:t>1</a:t>
            </a:fld>
            <a:r>
              <a:rPr lang="en-US" altLang="ja-JP" sz="1100" spc="-120" dirty="0">
                <a:solidFill>
                  <a:schemeClr val="bg1"/>
                </a:solidFill>
                <a:latin typeface="+mj-ea"/>
              </a:rPr>
              <a:t>)</a:t>
            </a:r>
            <a:endParaRPr kumimoji="1" lang="ja-JP" altLang="en-US" sz="1100" dirty="0">
              <a:solidFill>
                <a:schemeClr val="bg1"/>
              </a:solidFill>
              <a:latin typeface="+mj-ea"/>
              <a:ea typeface="+mj-ea"/>
            </a:endParaRPr>
          </a:p>
        </p:txBody>
      </p:sp>
      <p:sp>
        <p:nvSpPr>
          <p:cNvPr id="10" name="正方形/長方形 9"/>
          <p:cNvSpPr/>
          <p:nvPr/>
        </p:nvSpPr>
        <p:spPr>
          <a:xfrm>
            <a:off x="0" y="-1"/>
            <a:ext cx="9900000" cy="492147"/>
          </a:xfrm>
          <a:prstGeom prst="rect">
            <a:avLst/>
          </a:prstGeom>
          <a:solidFill>
            <a:srgbClr val="073B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50" spc="-120" dirty="0">
                <a:solidFill>
                  <a:schemeClr val="bg1"/>
                </a:solidFill>
                <a:latin typeface="+mj-ea"/>
              </a:rPr>
              <a:t>令和３年度</a:t>
            </a:r>
            <a:r>
              <a:rPr lang="ja-JP" altLang="en-US" sz="1200" spc="-120" dirty="0">
                <a:solidFill>
                  <a:schemeClr val="bg1"/>
                </a:solidFill>
                <a:latin typeface="+mj-ea"/>
              </a:rPr>
              <a:t>「</a:t>
            </a:r>
            <a:r>
              <a:rPr lang="en-US" altLang="ja-JP" sz="1200" spc="-120" dirty="0">
                <a:solidFill>
                  <a:schemeClr val="bg1"/>
                </a:solidFill>
                <a:latin typeface="+mj-ea"/>
              </a:rPr>
              <a:t>DX</a:t>
            </a:r>
            <a:r>
              <a:rPr lang="ja-JP" altLang="en-US" sz="1200" spc="-120" dirty="0">
                <a:solidFill>
                  <a:schemeClr val="bg1"/>
                </a:solidFill>
                <a:latin typeface="+mj-ea"/>
              </a:rPr>
              <a:t>等成長分野を中心とした就職・転職支援のためのリカレント教育推進事業」実績報告書（</a:t>
            </a:r>
            <a:r>
              <a:rPr lang="en-US" altLang="ja-JP" sz="1200" spc="-120" dirty="0">
                <a:solidFill>
                  <a:schemeClr val="bg1"/>
                </a:solidFill>
                <a:latin typeface="+mj-ea"/>
              </a:rPr>
              <a:t>Ⅳ</a:t>
            </a:r>
            <a:r>
              <a:rPr lang="ja-JP" altLang="en-US" sz="1200" spc="-120" dirty="0">
                <a:solidFill>
                  <a:schemeClr val="bg1"/>
                </a:solidFill>
                <a:latin typeface="+mj-ea"/>
              </a:rPr>
              <a:t>：プログラム実施、拠点構築支援・分析、横展開に向けた取組）</a:t>
            </a:r>
            <a:r>
              <a:rPr lang="en-US" altLang="ja-JP" sz="1200" spc="-120" dirty="0">
                <a:solidFill>
                  <a:schemeClr val="bg1"/>
                </a:solidFill>
                <a:latin typeface="+mj-ea"/>
              </a:rPr>
              <a:t>(P</a:t>
            </a:r>
            <a:fld id="{7DF22854-5471-4D76-A61C-50AF16AABE74}" type="slidenum">
              <a:rPr lang="en-US" altLang="ja-JP" sz="1200" spc="-120">
                <a:solidFill>
                  <a:schemeClr val="bg1"/>
                </a:solidFill>
                <a:latin typeface="+mj-ea"/>
              </a:rPr>
              <a:pPr/>
              <a:t>1</a:t>
            </a:fld>
            <a:r>
              <a:rPr lang="en-US" altLang="ja-JP" sz="1200" spc="-120" dirty="0">
                <a:solidFill>
                  <a:schemeClr val="bg1"/>
                </a:solidFill>
                <a:latin typeface="+mj-ea"/>
              </a:rPr>
              <a:t>)</a:t>
            </a:r>
            <a:r>
              <a:rPr lang="ja-JP" altLang="en-US" sz="1200" spc="-120" dirty="0">
                <a:solidFill>
                  <a:schemeClr val="bg1"/>
                </a:solidFill>
                <a:latin typeface="+mj-ea"/>
              </a:rPr>
              <a:t>　　　</a:t>
            </a:r>
            <a:r>
              <a:rPr lang="zh-TW" altLang="en-US" sz="1200" b="1" dirty="0">
                <a:solidFill>
                  <a:schemeClr val="bg1"/>
                </a:solidFill>
              </a:rPr>
              <a:t>様式</a:t>
            </a:r>
            <a:r>
              <a:rPr lang="ja-JP" altLang="en-US" sz="1200" b="1" dirty="0">
                <a:solidFill>
                  <a:schemeClr val="bg1"/>
                </a:solidFill>
              </a:rPr>
              <a:t>３</a:t>
            </a:r>
            <a:r>
              <a:rPr lang="zh-TW" altLang="en-US" sz="1200" b="1" dirty="0">
                <a:solidFill>
                  <a:schemeClr val="bg1"/>
                </a:solidFill>
              </a:rPr>
              <a:t>（別紙１）</a:t>
            </a:r>
            <a:endParaRPr lang="ja-JP" altLang="en-US" sz="1200" b="1" dirty="0">
              <a:solidFill>
                <a:schemeClr val="bg1"/>
              </a:solidFill>
            </a:endParaRPr>
          </a:p>
        </p:txBody>
      </p:sp>
      <p:sp>
        <p:nvSpPr>
          <p:cNvPr id="2" name="テキスト ボックス 1">
            <a:extLst>
              <a:ext uri="{FF2B5EF4-FFF2-40B4-BE49-F238E27FC236}">
                <a16:creationId xmlns:a16="http://schemas.microsoft.com/office/drawing/2014/main" id="{708F11C9-E403-4417-9E26-5B56E8088ECC}"/>
              </a:ext>
            </a:extLst>
          </p:cNvPr>
          <p:cNvSpPr txBox="1"/>
          <p:nvPr/>
        </p:nvSpPr>
        <p:spPr>
          <a:xfrm>
            <a:off x="200472" y="492147"/>
            <a:ext cx="3672408" cy="369332"/>
          </a:xfrm>
          <a:prstGeom prst="rect">
            <a:avLst/>
          </a:prstGeom>
          <a:noFill/>
        </p:spPr>
        <p:txBody>
          <a:bodyPr wrap="square" rtlCol="0">
            <a:spAutoFit/>
          </a:bodyPr>
          <a:lstStyle/>
          <a:p>
            <a:r>
              <a:rPr kumimoji="1" lang="ja-JP" altLang="en-US" dirty="0"/>
              <a:t>＜記載にあたっての留意点＞</a:t>
            </a:r>
          </a:p>
        </p:txBody>
      </p:sp>
    </p:spTree>
    <p:extLst>
      <p:ext uri="{BB962C8B-B14F-4D97-AF65-F5344CB8AC3E}">
        <p14:creationId xmlns:p14="http://schemas.microsoft.com/office/powerpoint/2010/main" val="20279497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角丸四角形 5"/>
          <p:cNvSpPr/>
          <p:nvPr/>
        </p:nvSpPr>
        <p:spPr>
          <a:xfrm>
            <a:off x="56456" y="692696"/>
            <a:ext cx="1756310" cy="288000"/>
          </a:xfrm>
          <a:prstGeom prst="roundRect">
            <a:avLst/>
          </a:prstGeom>
          <a:solidFill>
            <a:srgbClr val="118B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latin typeface="+mj-ea"/>
                <a:ea typeface="+mj-ea"/>
              </a:rPr>
              <a:t>取組の年間実績</a:t>
            </a:r>
          </a:p>
        </p:txBody>
      </p:sp>
      <p:sp>
        <p:nvSpPr>
          <p:cNvPr id="13" name="テキスト ボックス 12"/>
          <p:cNvSpPr txBox="1"/>
          <p:nvPr/>
        </p:nvSpPr>
        <p:spPr>
          <a:xfrm>
            <a:off x="-159568" y="21512"/>
            <a:ext cx="9076344" cy="261610"/>
          </a:xfrm>
          <a:prstGeom prst="rect">
            <a:avLst/>
          </a:prstGeom>
          <a:noFill/>
        </p:spPr>
        <p:txBody>
          <a:bodyPr wrap="square" rtlCol="0">
            <a:spAutoFit/>
          </a:bodyPr>
          <a:lstStyle/>
          <a:p>
            <a:pPr algn="ctr"/>
            <a:r>
              <a:rPr lang="ja-JP" altLang="en-US" sz="1000" spc="-120" dirty="0">
                <a:solidFill>
                  <a:schemeClr val="bg1"/>
                </a:solidFill>
                <a:latin typeface="+mj-ea"/>
              </a:rPr>
              <a:t>令和２年度</a:t>
            </a:r>
            <a:r>
              <a:rPr lang="ja-JP" altLang="en-US" sz="1100" spc="-120" dirty="0">
                <a:solidFill>
                  <a:schemeClr val="bg1"/>
                </a:solidFill>
                <a:latin typeface="+mj-ea"/>
              </a:rPr>
              <a:t>「就職・転職支援のための大学リカレント教育推進事業</a:t>
            </a:r>
            <a:r>
              <a:rPr lang="ja-JP" altLang="en-US" sz="900" spc="-120" dirty="0">
                <a:solidFill>
                  <a:schemeClr val="bg1"/>
                </a:solidFill>
                <a:latin typeface="+mj-ea"/>
              </a:rPr>
              <a:t>（就職・転職支援のためのリカレント教育プログラムの開発・実施）</a:t>
            </a:r>
            <a:r>
              <a:rPr lang="ja-JP" altLang="en-US" sz="1100" spc="-120" dirty="0">
                <a:solidFill>
                  <a:schemeClr val="bg1"/>
                </a:solidFill>
                <a:latin typeface="+mj-ea"/>
              </a:rPr>
              <a:t>」事業計画書（</a:t>
            </a:r>
            <a:r>
              <a:rPr lang="en-US" altLang="ja-JP" sz="1100" spc="-120" dirty="0">
                <a:solidFill>
                  <a:schemeClr val="bg1"/>
                </a:solidFill>
                <a:latin typeface="+mj-ea"/>
              </a:rPr>
              <a:t>a</a:t>
            </a:r>
            <a:r>
              <a:rPr lang="ja-JP" altLang="en-US" sz="1100" spc="-120" dirty="0">
                <a:solidFill>
                  <a:schemeClr val="bg1"/>
                </a:solidFill>
                <a:latin typeface="+mj-ea"/>
              </a:rPr>
              <a:t>：求職支援）</a:t>
            </a:r>
            <a:r>
              <a:rPr lang="en-US" altLang="ja-JP" sz="1100" spc="-120" dirty="0">
                <a:solidFill>
                  <a:schemeClr val="bg1"/>
                </a:solidFill>
                <a:latin typeface="+mj-ea"/>
              </a:rPr>
              <a:t>(P</a:t>
            </a:r>
            <a:fld id="{7DF22854-5471-4D76-A61C-50AF16AABE74}" type="slidenum">
              <a:rPr lang="en-US" altLang="ja-JP" sz="1100" spc="-120" smtClean="0">
                <a:solidFill>
                  <a:schemeClr val="bg1"/>
                </a:solidFill>
                <a:latin typeface="+mj-ea"/>
              </a:rPr>
              <a:pPr algn="ctr"/>
              <a:t>10</a:t>
            </a:fld>
            <a:r>
              <a:rPr lang="en-US" altLang="ja-JP" sz="1100" spc="-120" dirty="0">
                <a:solidFill>
                  <a:schemeClr val="bg1"/>
                </a:solidFill>
                <a:latin typeface="+mj-ea"/>
              </a:rPr>
              <a:t>)</a:t>
            </a:r>
            <a:endParaRPr kumimoji="1" lang="ja-JP" altLang="en-US" sz="1100" dirty="0">
              <a:solidFill>
                <a:schemeClr val="bg1"/>
              </a:solidFill>
              <a:latin typeface="+mj-ea"/>
              <a:ea typeface="+mj-ea"/>
            </a:endParaRPr>
          </a:p>
        </p:txBody>
      </p:sp>
      <p:sp>
        <p:nvSpPr>
          <p:cNvPr id="16" name="正方形/長方形 15"/>
          <p:cNvSpPr/>
          <p:nvPr/>
        </p:nvSpPr>
        <p:spPr>
          <a:xfrm>
            <a:off x="0" y="0"/>
            <a:ext cx="9900000" cy="620688"/>
          </a:xfrm>
          <a:prstGeom prst="rect">
            <a:avLst/>
          </a:prstGeom>
          <a:solidFill>
            <a:srgbClr val="073B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50" spc="-120" dirty="0">
                <a:solidFill>
                  <a:schemeClr val="bg1"/>
                </a:solidFill>
                <a:latin typeface="+mj-ea"/>
              </a:rPr>
              <a:t>令和３年度</a:t>
            </a:r>
            <a:r>
              <a:rPr lang="ja-JP" altLang="en-US" sz="1200" spc="-120" dirty="0">
                <a:solidFill>
                  <a:schemeClr val="bg1"/>
                </a:solidFill>
                <a:latin typeface="+mj-ea"/>
              </a:rPr>
              <a:t>「</a:t>
            </a:r>
            <a:r>
              <a:rPr lang="en-US" altLang="ja-JP" sz="1200" spc="-120" dirty="0">
                <a:solidFill>
                  <a:schemeClr val="bg1"/>
                </a:solidFill>
                <a:latin typeface="+mj-ea"/>
              </a:rPr>
              <a:t>DX</a:t>
            </a:r>
            <a:r>
              <a:rPr lang="ja-JP" altLang="en-US" sz="1200" spc="-120" dirty="0">
                <a:solidFill>
                  <a:schemeClr val="bg1"/>
                </a:solidFill>
                <a:latin typeface="+mj-ea"/>
              </a:rPr>
              <a:t>等成長分野を中心とした就職・転職支援のためのリカレント教育推進事業」実績報告書</a:t>
            </a:r>
            <a:endParaRPr kumimoji="1" lang="en-US" altLang="ja-JP" sz="1200" b="0" i="0" u="none" strike="noStrike" kern="1200" cap="none" spc="-120" normalizeH="0" baseline="0" noProof="0" dirty="0">
              <a:ln>
                <a:noFill/>
              </a:ln>
              <a:solidFill>
                <a:prstClr val="white"/>
              </a:solidFill>
              <a:effectLst/>
              <a:uLnTx/>
              <a:uFillTx/>
              <a:latin typeface="游ゴシック Bold"/>
              <a:ea typeface="メイリオ"/>
              <a:cs typeface="+mn-cs"/>
            </a:endParaRPr>
          </a:p>
          <a:p>
            <a:r>
              <a:rPr lang="ja-JP" altLang="en-US" sz="1200" spc="-120" dirty="0">
                <a:solidFill>
                  <a:schemeClr val="bg1"/>
                </a:solidFill>
                <a:latin typeface="+mj-ea"/>
              </a:rPr>
              <a:t>（</a:t>
            </a:r>
            <a:r>
              <a:rPr lang="en-US" altLang="ja-JP" sz="1200" spc="-120" dirty="0">
                <a:solidFill>
                  <a:srgbClr val="FF0000"/>
                </a:solidFill>
                <a:latin typeface="+mj-ea"/>
              </a:rPr>
              <a:t> </a:t>
            </a:r>
            <a:r>
              <a:rPr lang="en-US" altLang="ja-JP" sz="1200" spc="-120" dirty="0">
                <a:solidFill>
                  <a:schemeClr val="bg1"/>
                </a:solidFill>
                <a:latin typeface="+mj-ea"/>
              </a:rPr>
              <a:t>Ⅳ</a:t>
            </a:r>
            <a:r>
              <a:rPr lang="ja-JP" altLang="en-US" sz="1200" spc="-120" dirty="0">
                <a:solidFill>
                  <a:schemeClr val="bg1"/>
                </a:solidFill>
                <a:latin typeface="+mj-ea"/>
              </a:rPr>
              <a:t>：プログラム実施、拠点構築支援・分析、横展開に向けた取組）</a:t>
            </a:r>
            <a:r>
              <a:rPr lang="en-US" altLang="ja-JP" sz="1200" spc="-120" dirty="0">
                <a:solidFill>
                  <a:schemeClr val="bg1"/>
                </a:solidFill>
                <a:latin typeface="+mj-ea"/>
              </a:rPr>
              <a:t>(P</a:t>
            </a:r>
            <a:fld id="{7DF22854-5471-4D76-A61C-50AF16AABE74}" type="slidenum">
              <a:rPr lang="en-US" altLang="ja-JP" sz="1200" spc="-120">
                <a:solidFill>
                  <a:schemeClr val="bg1"/>
                </a:solidFill>
                <a:latin typeface="+mj-ea"/>
              </a:rPr>
              <a:pPr/>
              <a:t>10</a:t>
            </a:fld>
            <a:r>
              <a:rPr lang="en-US" altLang="ja-JP" sz="1200" spc="-120" dirty="0">
                <a:solidFill>
                  <a:schemeClr val="bg1"/>
                </a:solidFill>
                <a:latin typeface="+mj-ea"/>
              </a:rPr>
              <a:t>)</a:t>
            </a:r>
            <a:r>
              <a:rPr lang="ja-JP" altLang="en-US" sz="1200" spc="-120" dirty="0">
                <a:solidFill>
                  <a:schemeClr val="bg1"/>
                </a:solidFill>
                <a:latin typeface="+mj-ea"/>
              </a:rPr>
              <a:t>　　　</a:t>
            </a:r>
            <a:r>
              <a:rPr lang="zh-TW" altLang="en-US" sz="1200" b="1" dirty="0">
                <a:solidFill>
                  <a:schemeClr val="bg1"/>
                </a:solidFill>
              </a:rPr>
              <a:t>様式</a:t>
            </a:r>
            <a:r>
              <a:rPr lang="ja-JP" altLang="en-US" sz="1200" b="1" dirty="0">
                <a:solidFill>
                  <a:schemeClr val="bg1"/>
                </a:solidFill>
              </a:rPr>
              <a:t>３ </a:t>
            </a:r>
            <a:r>
              <a:rPr lang="zh-TW" altLang="en-US" sz="1200" b="1" dirty="0">
                <a:solidFill>
                  <a:schemeClr val="bg1"/>
                </a:solidFill>
              </a:rPr>
              <a:t>（別紙１）</a:t>
            </a:r>
            <a:endParaRPr lang="ja-JP" altLang="en-US" sz="1200" b="1" dirty="0">
              <a:solidFill>
                <a:schemeClr val="bg1"/>
              </a:solidFill>
            </a:endParaRPr>
          </a:p>
        </p:txBody>
      </p:sp>
      <p:cxnSp>
        <p:nvCxnSpPr>
          <p:cNvPr id="5" name="直線矢印コネクタ 4">
            <a:extLst>
              <a:ext uri="{FF2B5EF4-FFF2-40B4-BE49-F238E27FC236}">
                <a16:creationId xmlns:a16="http://schemas.microsoft.com/office/drawing/2014/main" id="{F2FF4FB3-AB98-479A-8123-BC894F9DBE5F}"/>
              </a:ext>
            </a:extLst>
          </p:cNvPr>
          <p:cNvCxnSpPr/>
          <p:nvPr/>
        </p:nvCxnSpPr>
        <p:spPr>
          <a:xfrm>
            <a:off x="164468" y="1259018"/>
            <a:ext cx="9577064" cy="0"/>
          </a:xfrm>
          <a:prstGeom prst="straightConnector1">
            <a:avLst/>
          </a:prstGeom>
          <a:ln w="57150">
            <a:solidFill>
              <a:srgbClr val="073B4C"/>
            </a:solidFill>
            <a:tailEnd type="arrow"/>
          </a:ln>
        </p:spPr>
        <p:style>
          <a:lnRef idx="1">
            <a:schemeClr val="accent1"/>
          </a:lnRef>
          <a:fillRef idx="0">
            <a:schemeClr val="accent1"/>
          </a:fillRef>
          <a:effectRef idx="0">
            <a:schemeClr val="accent1"/>
          </a:effectRef>
          <a:fontRef idx="minor">
            <a:schemeClr val="tx1"/>
          </a:fontRef>
        </p:style>
      </p:cxnSp>
      <p:sp>
        <p:nvSpPr>
          <p:cNvPr id="7" name="角丸四角形 10">
            <a:extLst>
              <a:ext uri="{FF2B5EF4-FFF2-40B4-BE49-F238E27FC236}">
                <a16:creationId xmlns:a16="http://schemas.microsoft.com/office/drawing/2014/main" id="{139D349D-6077-45DA-846D-7B76338807EA}"/>
              </a:ext>
            </a:extLst>
          </p:cNvPr>
          <p:cNvSpPr/>
          <p:nvPr/>
        </p:nvSpPr>
        <p:spPr>
          <a:xfrm>
            <a:off x="4232920" y="1052736"/>
            <a:ext cx="1097786" cy="412564"/>
          </a:xfrm>
          <a:prstGeom prst="roundRect">
            <a:avLst/>
          </a:prstGeom>
          <a:solidFill>
            <a:schemeClr val="bg1"/>
          </a:solidFill>
          <a:ln>
            <a:solidFill>
              <a:srgbClr val="073B4C"/>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ja-JP" altLang="en-US" sz="1200" dirty="0">
                <a:solidFill>
                  <a:schemeClr val="tx1"/>
                </a:solidFill>
              </a:rPr>
              <a:t>令和４年度</a:t>
            </a:r>
            <a:endParaRPr kumimoji="1" lang="ja-JP" altLang="en-US" sz="1200" dirty="0">
              <a:solidFill>
                <a:schemeClr val="tx1"/>
              </a:solidFill>
            </a:endParaRPr>
          </a:p>
        </p:txBody>
      </p:sp>
      <p:sp>
        <p:nvSpPr>
          <p:cNvPr id="8" name="テキスト ボックス 7">
            <a:extLst>
              <a:ext uri="{FF2B5EF4-FFF2-40B4-BE49-F238E27FC236}">
                <a16:creationId xmlns:a16="http://schemas.microsoft.com/office/drawing/2014/main" id="{3CA7A85E-A234-4B3C-8DFB-3E3FA71CEB96}"/>
              </a:ext>
            </a:extLst>
          </p:cNvPr>
          <p:cNvSpPr txBox="1"/>
          <p:nvPr/>
        </p:nvSpPr>
        <p:spPr>
          <a:xfrm>
            <a:off x="269480" y="1597693"/>
            <a:ext cx="9361040" cy="5078313"/>
          </a:xfrm>
          <a:prstGeom prst="rect">
            <a:avLst/>
          </a:prstGeom>
          <a:solidFill>
            <a:schemeClr val="bg1"/>
          </a:solidFill>
          <a:ln>
            <a:solidFill>
              <a:schemeClr val="tx2">
                <a:lumMod val="40000"/>
                <a:lumOff val="60000"/>
              </a:schemeClr>
            </a:solidFill>
            <a:prstDash val="dash"/>
          </a:ln>
        </p:spPr>
        <p:txBody>
          <a:bodyPr wrap="square" rtlCol="0">
            <a:spAutoFit/>
          </a:bodyPr>
          <a:lstStyle/>
          <a:p>
            <a:endParaRPr lang="ja-JP" altLang="en-US" sz="1200" dirty="0">
              <a:solidFill>
                <a:srgbClr val="FFC000"/>
              </a:solidFill>
              <a:latin typeface="+mn-ea"/>
            </a:endParaRPr>
          </a:p>
          <a:p>
            <a:r>
              <a:rPr lang="ja-JP" altLang="en-US" sz="1200" dirty="0">
                <a:latin typeface="+mn-ea"/>
              </a:rPr>
              <a:t>▼伴走支援、調査・分析、広報・周知、経費分析等の取組の年間実績を具体的に記載願います。</a:t>
            </a:r>
            <a:endParaRPr lang="en-US" altLang="ja-JP" sz="1200" dirty="0">
              <a:latin typeface="+mn-ea"/>
            </a:endParaRPr>
          </a:p>
          <a:p>
            <a:endParaRPr lang="en-US" altLang="ja-JP" sz="1200" dirty="0">
              <a:solidFill>
                <a:schemeClr val="tx2">
                  <a:lumMod val="60000"/>
                  <a:lumOff val="40000"/>
                </a:schemeClr>
              </a:solidFill>
              <a:latin typeface="+mn-ea"/>
            </a:endParaRPr>
          </a:p>
          <a:p>
            <a:endParaRPr lang="en-US" altLang="ja-JP" sz="1200" dirty="0">
              <a:solidFill>
                <a:schemeClr val="tx2">
                  <a:lumMod val="60000"/>
                  <a:lumOff val="40000"/>
                </a:schemeClr>
              </a:solidFill>
              <a:latin typeface="+mn-ea"/>
            </a:endParaRPr>
          </a:p>
          <a:p>
            <a:endParaRPr lang="en-US" altLang="ja-JP" sz="1200" dirty="0">
              <a:solidFill>
                <a:schemeClr val="tx2">
                  <a:lumMod val="60000"/>
                  <a:lumOff val="40000"/>
                </a:schemeClr>
              </a:solidFill>
              <a:latin typeface="+mn-ea"/>
            </a:endParaRPr>
          </a:p>
          <a:p>
            <a:endParaRPr lang="en-US" altLang="ja-JP" sz="1200" dirty="0">
              <a:solidFill>
                <a:schemeClr val="tx2">
                  <a:lumMod val="60000"/>
                  <a:lumOff val="40000"/>
                </a:schemeClr>
              </a:solidFill>
              <a:latin typeface="+mn-ea"/>
            </a:endParaRPr>
          </a:p>
          <a:p>
            <a:endParaRPr lang="en-US" altLang="ja-JP" sz="1200" dirty="0">
              <a:solidFill>
                <a:schemeClr val="tx2">
                  <a:lumMod val="60000"/>
                  <a:lumOff val="40000"/>
                </a:schemeClr>
              </a:solidFill>
              <a:latin typeface="+mn-ea"/>
            </a:endParaRPr>
          </a:p>
          <a:p>
            <a:endParaRPr lang="en-US" altLang="ja-JP" sz="1200" dirty="0">
              <a:solidFill>
                <a:schemeClr val="tx2">
                  <a:lumMod val="60000"/>
                  <a:lumOff val="40000"/>
                </a:schemeClr>
              </a:solidFill>
              <a:latin typeface="+mn-ea"/>
            </a:endParaRPr>
          </a:p>
          <a:p>
            <a:endParaRPr lang="en-US" altLang="ja-JP" sz="1200" dirty="0">
              <a:solidFill>
                <a:schemeClr val="tx2">
                  <a:lumMod val="60000"/>
                  <a:lumOff val="40000"/>
                </a:schemeClr>
              </a:solidFill>
              <a:latin typeface="+mn-ea"/>
            </a:endParaRPr>
          </a:p>
          <a:p>
            <a:endParaRPr lang="en-US" altLang="ja-JP" sz="1200" dirty="0">
              <a:solidFill>
                <a:schemeClr val="tx2">
                  <a:lumMod val="60000"/>
                  <a:lumOff val="40000"/>
                </a:schemeClr>
              </a:solidFill>
              <a:latin typeface="+mn-ea"/>
            </a:endParaRPr>
          </a:p>
          <a:p>
            <a:endParaRPr lang="en-US" altLang="ja-JP" sz="1200" dirty="0">
              <a:solidFill>
                <a:schemeClr val="tx2">
                  <a:lumMod val="60000"/>
                  <a:lumOff val="40000"/>
                </a:schemeClr>
              </a:solidFill>
              <a:latin typeface="+mn-ea"/>
            </a:endParaRPr>
          </a:p>
          <a:p>
            <a:endParaRPr lang="en-US" altLang="ja-JP" sz="1200" dirty="0">
              <a:solidFill>
                <a:schemeClr val="tx2">
                  <a:lumMod val="60000"/>
                  <a:lumOff val="40000"/>
                </a:schemeClr>
              </a:solidFill>
              <a:latin typeface="+mn-ea"/>
            </a:endParaRPr>
          </a:p>
          <a:p>
            <a:endParaRPr lang="en-US" altLang="ja-JP" sz="1200" dirty="0">
              <a:solidFill>
                <a:schemeClr val="tx2">
                  <a:lumMod val="60000"/>
                  <a:lumOff val="40000"/>
                </a:schemeClr>
              </a:solidFill>
              <a:latin typeface="+mn-ea"/>
            </a:endParaRPr>
          </a:p>
          <a:p>
            <a:endParaRPr lang="en-US" altLang="ja-JP" sz="1200" dirty="0">
              <a:solidFill>
                <a:schemeClr val="tx2">
                  <a:lumMod val="60000"/>
                  <a:lumOff val="40000"/>
                </a:schemeClr>
              </a:solidFill>
              <a:latin typeface="+mn-ea"/>
            </a:endParaRPr>
          </a:p>
          <a:p>
            <a:endParaRPr lang="en-US" altLang="ja-JP" sz="1200" dirty="0">
              <a:solidFill>
                <a:schemeClr val="tx2">
                  <a:lumMod val="60000"/>
                  <a:lumOff val="40000"/>
                </a:schemeClr>
              </a:solidFill>
              <a:latin typeface="+mn-ea"/>
            </a:endParaRPr>
          </a:p>
          <a:p>
            <a:endParaRPr lang="en-US" altLang="ja-JP" sz="1200" dirty="0">
              <a:solidFill>
                <a:schemeClr val="tx2">
                  <a:lumMod val="60000"/>
                  <a:lumOff val="40000"/>
                </a:schemeClr>
              </a:solidFill>
              <a:latin typeface="+mn-ea"/>
            </a:endParaRPr>
          </a:p>
          <a:p>
            <a:endParaRPr lang="en-US" altLang="ja-JP" sz="1200" dirty="0">
              <a:solidFill>
                <a:schemeClr val="tx2">
                  <a:lumMod val="60000"/>
                  <a:lumOff val="40000"/>
                </a:schemeClr>
              </a:solidFill>
              <a:latin typeface="+mn-ea"/>
            </a:endParaRPr>
          </a:p>
          <a:p>
            <a:endParaRPr lang="en-US" altLang="ja-JP" sz="1200" dirty="0">
              <a:solidFill>
                <a:schemeClr val="tx2">
                  <a:lumMod val="60000"/>
                  <a:lumOff val="40000"/>
                </a:schemeClr>
              </a:solidFill>
              <a:latin typeface="+mn-ea"/>
            </a:endParaRPr>
          </a:p>
          <a:p>
            <a:endParaRPr lang="en-US" altLang="ja-JP" sz="1200" dirty="0">
              <a:solidFill>
                <a:schemeClr val="tx2">
                  <a:lumMod val="60000"/>
                  <a:lumOff val="40000"/>
                </a:schemeClr>
              </a:solidFill>
              <a:latin typeface="+mn-ea"/>
            </a:endParaRPr>
          </a:p>
          <a:p>
            <a:endParaRPr lang="en-US" altLang="ja-JP" sz="1200" dirty="0">
              <a:solidFill>
                <a:schemeClr val="tx2">
                  <a:lumMod val="60000"/>
                  <a:lumOff val="40000"/>
                </a:schemeClr>
              </a:solidFill>
              <a:latin typeface="+mn-ea"/>
            </a:endParaRPr>
          </a:p>
          <a:p>
            <a:endParaRPr lang="en-US" altLang="ja-JP" sz="1200" dirty="0">
              <a:solidFill>
                <a:schemeClr val="tx2">
                  <a:lumMod val="60000"/>
                  <a:lumOff val="40000"/>
                </a:schemeClr>
              </a:solidFill>
              <a:latin typeface="+mn-ea"/>
            </a:endParaRPr>
          </a:p>
          <a:p>
            <a:endParaRPr lang="en-US" altLang="ja-JP" sz="1200" dirty="0">
              <a:solidFill>
                <a:schemeClr val="tx2">
                  <a:lumMod val="60000"/>
                  <a:lumOff val="40000"/>
                </a:schemeClr>
              </a:solidFill>
              <a:latin typeface="+mn-ea"/>
            </a:endParaRPr>
          </a:p>
          <a:p>
            <a:endParaRPr lang="en-US" altLang="ja-JP" sz="1200" dirty="0">
              <a:solidFill>
                <a:schemeClr val="tx2">
                  <a:lumMod val="60000"/>
                  <a:lumOff val="40000"/>
                </a:schemeClr>
              </a:solidFill>
              <a:latin typeface="+mn-ea"/>
            </a:endParaRPr>
          </a:p>
          <a:p>
            <a:endParaRPr lang="en-US" altLang="ja-JP" sz="1200" dirty="0">
              <a:solidFill>
                <a:schemeClr val="tx2">
                  <a:lumMod val="60000"/>
                  <a:lumOff val="40000"/>
                </a:schemeClr>
              </a:solidFill>
              <a:latin typeface="+mn-ea"/>
            </a:endParaRPr>
          </a:p>
          <a:p>
            <a:endParaRPr lang="en-US" altLang="ja-JP" sz="1200" dirty="0">
              <a:solidFill>
                <a:schemeClr val="tx2">
                  <a:lumMod val="60000"/>
                  <a:lumOff val="40000"/>
                </a:schemeClr>
              </a:solidFill>
              <a:latin typeface="+mn-ea"/>
            </a:endParaRPr>
          </a:p>
          <a:p>
            <a:endParaRPr lang="en-US" altLang="ja-JP" sz="1200" dirty="0">
              <a:solidFill>
                <a:schemeClr val="tx2">
                  <a:lumMod val="60000"/>
                  <a:lumOff val="40000"/>
                </a:schemeClr>
              </a:solidFill>
              <a:latin typeface="+mn-ea"/>
            </a:endParaRPr>
          </a:p>
        </p:txBody>
      </p:sp>
    </p:spTree>
    <p:extLst>
      <p:ext uri="{BB962C8B-B14F-4D97-AF65-F5344CB8AC3E}">
        <p14:creationId xmlns:p14="http://schemas.microsoft.com/office/powerpoint/2010/main" val="10471686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テキスト ボックス 9"/>
          <p:cNvSpPr txBox="1"/>
          <p:nvPr/>
        </p:nvSpPr>
        <p:spPr>
          <a:xfrm>
            <a:off x="-159568" y="21512"/>
            <a:ext cx="9076344" cy="2616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120" normalizeH="0" baseline="0" noProof="0" dirty="0">
                <a:ln>
                  <a:noFill/>
                </a:ln>
                <a:solidFill>
                  <a:prstClr val="white"/>
                </a:solidFill>
                <a:effectLst/>
                <a:uLnTx/>
                <a:uFillTx/>
                <a:latin typeface="游ゴシック Bold"/>
                <a:ea typeface="メイリオ"/>
                <a:cs typeface="+mn-cs"/>
              </a:rPr>
              <a:t>令和３年度</a:t>
            </a:r>
            <a:r>
              <a:rPr kumimoji="1" lang="ja-JP" altLang="en-US" sz="1100" b="0" i="0" u="none" strike="noStrike" kern="1200" cap="none" spc="-120" normalizeH="0" baseline="0" noProof="0" dirty="0">
                <a:ln>
                  <a:noFill/>
                </a:ln>
                <a:solidFill>
                  <a:prstClr val="white"/>
                </a:solidFill>
                <a:effectLst/>
                <a:uLnTx/>
                <a:uFillTx/>
                <a:latin typeface="游ゴシック Bold"/>
                <a:ea typeface="メイリオ"/>
                <a:cs typeface="+mn-cs"/>
              </a:rPr>
              <a:t>「</a:t>
            </a:r>
            <a:r>
              <a:rPr kumimoji="1" lang="en-US" altLang="ja-JP" sz="1100" b="0" i="0" u="none" strike="noStrike" kern="1200" cap="none" spc="-120" normalizeH="0" baseline="0" noProof="0" dirty="0">
                <a:ln>
                  <a:noFill/>
                </a:ln>
                <a:solidFill>
                  <a:prstClr val="white"/>
                </a:solidFill>
                <a:effectLst/>
                <a:uLnTx/>
                <a:uFillTx/>
                <a:latin typeface="游ゴシック Bold"/>
                <a:ea typeface="メイリオ"/>
                <a:cs typeface="+mn-cs"/>
              </a:rPr>
              <a:t>DX</a:t>
            </a:r>
            <a:r>
              <a:rPr kumimoji="1" lang="ja-JP" altLang="en-US" sz="1100" b="0" i="0" u="none" strike="noStrike" kern="1200" cap="none" spc="-120" normalizeH="0" baseline="0" noProof="0" dirty="0">
                <a:ln>
                  <a:noFill/>
                </a:ln>
                <a:solidFill>
                  <a:prstClr val="white"/>
                </a:solidFill>
                <a:effectLst/>
                <a:uLnTx/>
                <a:uFillTx/>
                <a:latin typeface="游ゴシック Bold"/>
                <a:ea typeface="メイリオ"/>
                <a:cs typeface="+mn-cs"/>
              </a:rPr>
              <a:t>等成長分野を中心とした就職・転職支援のためのリカレント教育推進事業」企画提案書（</a:t>
            </a:r>
            <a:r>
              <a:rPr kumimoji="1" lang="en-US" altLang="ja-JP" sz="1100" b="0" i="0" u="none" strike="noStrike" kern="1200" cap="none" spc="-120" normalizeH="0" baseline="0" noProof="0" dirty="0">
                <a:ln>
                  <a:noFill/>
                </a:ln>
                <a:solidFill>
                  <a:prstClr val="white"/>
                </a:solidFill>
                <a:effectLst/>
                <a:uLnTx/>
                <a:uFillTx/>
                <a:latin typeface="游ゴシック Bold"/>
                <a:ea typeface="メイリオ"/>
                <a:cs typeface="+mn-cs"/>
              </a:rPr>
              <a:t>Ⅰ</a:t>
            </a:r>
            <a:r>
              <a:rPr kumimoji="1" lang="ja-JP" altLang="en-US" sz="1100" b="0" i="0" u="none" strike="noStrike" kern="1200" cap="none" spc="-120" normalizeH="0" baseline="0" noProof="0" dirty="0">
                <a:ln>
                  <a:noFill/>
                </a:ln>
                <a:solidFill>
                  <a:prstClr val="white"/>
                </a:solidFill>
                <a:effectLst/>
                <a:uLnTx/>
                <a:uFillTx/>
                <a:latin typeface="游ゴシック Bold"/>
                <a:ea typeface="メイリオ"/>
                <a:cs typeface="+mn-cs"/>
              </a:rPr>
              <a:t>：</a:t>
            </a:r>
            <a:r>
              <a:rPr kumimoji="1" lang="en-US" altLang="ja-JP" sz="1100" b="0" i="0" u="none" strike="noStrike" kern="1200" cap="none" spc="-120" normalizeH="0" baseline="0" noProof="0" dirty="0">
                <a:ln>
                  <a:noFill/>
                </a:ln>
                <a:solidFill>
                  <a:prstClr val="white"/>
                </a:solidFill>
                <a:effectLst/>
                <a:uLnTx/>
                <a:uFillTx/>
                <a:latin typeface="游ゴシック Bold"/>
                <a:ea typeface="メイリオ"/>
                <a:cs typeface="+mn-cs"/>
              </a:rPr>
              <a:t>DX</a:t>
            </a:r>
            <a:r>
              <a:rPr kumimoji="1" lang="ja-JP" altLang="en-US" sz="1100" b="0" i="0" u="none" strike="noStrike" kern="1200" cap="none" spc="-120" normalizeH="0" baseline="0" noProof="0" dirty="0">
                <a:ln>
                  <a:noFill/>
                </a:ln>
                <a:solidFill>
                  <a:prstClr val="white"/>
                </a:solidFill>
                <a:effectLst/>
                <a:uLnTx/>
                <a:uFillTx/>
                <a:latin typeface="游ゴシック Bold"/>
                <a:ea typeface="メイリオ"/>
                <a:cs typeface="+mn-cs"/>
              </a:rPr>
              <a:t>リテラシー）</a:t>
            </a:r>
            <a:r>
              <a:rPr kumimoji="1" lang="en-US" altLang="ja-JP" sz="1100" b="0" i="0" u="none" strike="noStrike" kern="1200" cap="none" spc="-120" normalizeH="0" baseline="0" noProof="0" dirty="0">
                <a:ln>
                  <a:noFill/>
                </a:ln>
                <a:solidFill>
                  <a:prstClr val="white"/>
                </a:solidFill>
                <a:effectLst/>
                <a:uLnTx/>
                <a:uFillTx/>
                <a:latin typeface="游ゴシック Bold"/>
                <a:ea typeface="メイリオ"/>
                <a:cs typeface="+mn-cs"/>
              </a:rPr>
              <a:t>(P</a:t>
            </a:r>
            <a:fld id="{7DF22854-5471-4D76-A61C-50AF16AABE74}" type="slidenum">
              <a:rPr kumimoji="1" lang="en-US" altLang="ja-JP" sz="1100" b="0" i="0" u="none" strike="noStrike" kern="1200" cap="none" spc="-120" normalizeH="0" baseline="0" noProof="0" smtClean="0">
                <a:ln>
                  <a:noFill/>
                </a:ln>
                <a:solidFill>
                  <a:prstClr val="white"/>
                </a:solidFill>
                <a:effectLst/>
                <a:uLnTx/>
                <a:uFillTx/>
                <a:latin typeface="游ゴシック Bold"/>
                <a:ea typeface="メイリオ"/>
                <a:cs typeface="+mn-cs"/>
              </a:rPr>
              <a:pPr marL="0" marR="0" lvl="0" indent="0" algn="ctr" defTabSz="914400" rtl="0" eaLnBrk="1" fontAlgn="auto" latinLnBrk="0" hangingPunct="1">
                <a:lnSpc>
                  <a:spcPct val="100000"/>
                </a:lnSpc>
                <a:spcBef>
                  <a:spcPts val="0"/>
                </a:spcBef>
                <a:spcAft>
                  <a:spcPts val="0"/>
                </a:spcAft>
                <a:buClrTx/>
                <a:buSzTx/>
                <a:buFontTx/>
                <a:buNone/>
                <a:tabLst/>
                <a:defRPr/>
              </a:pPr>
              <a:t>2</a:t>
            </a:fld>
            <a:r>
              <a:rPr kumimoji="1" lang="en-US" altLang="ja-JP" sz="1100" b="0" i="0" u="none" strike="noStrike" kern="1200" cap="none" spc="-120" normalizeH="0" baseline="0" noProof="0" dirty="0">
                <a:ln>
                  <a:noFill/>
                </a:ln>
                <a:solidFill>
                  <a:prstClr val="white"/>
                </a:solidFill>
                <a:effectLst/>
                <a:uLnTx/>
                <a:uFillTx/>
                <a:latin typeface="游ゴシック Bold"/>
                <a:ea typeface="メイリオ"/>
                <a:cs typeface="+mn-cs"/>
              </a:rPr>
              <a:t>)</a:t>
            </a:r>
            <a:endParaRPr kumimoji="1" lang="ja-JP" altLang="en-US" sz="1100" b="0" i="0" u="none" strike="noStrike" kern="1200" cap="none" spc="0" normalizeH="0" baseline="0" noProof="0" dirty="0">
              <a:ln>
                <a:noFill/>
              </a:ln>
              <a:solidFill>
                <a:prstClr val="white"/>
              </a:solidFill>
              <a:effectLst/>
              <a:uLnTx/>
              <a:uFillTx/>
              <a:latin typeface="游ゴシック Bold"/>
              <a:ea typeface="游ゴシック Bold"/>
              <a:cs typeface="+mn-cs"/>
            </a:endParaRPr>
          </a:p>
        </p:txBody>
      </p:sp>
      <p:sp>
        <p:nvSpPr>
          <p:cNvPr id="16" name="正方形/長方形 15"/>
          <p:cNvSpPr/>
          <p:nvPr/>
        </p:nvSpPr>
        <p:spPr>
          <a:xfrm>
            <a:off x="6000" y="11874"/>
            <a:ext cx="9900000" cy="619987"/>
          </a:xfrm>
          <a:prstGeom prst="rect">
            <a:avLst/>
          </a:prstGeom>
          <a:solidFill>
            <a:srgbClr val="073B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120" normalizeH="0" baseline="0" noProof="0" dirty="0">
                <a:ln>
                  <a:noFill/>
                </a:ln>
                <a:solidFill>
                  <a:prstClr val="white"/>
                </a:solidFill>
                <a:effectLst/>
                <a:uLnTx/>
                <a:uFillTx/>
                <a:latin typeface="游ゴシック Bold"/>
                <a:ea typeface="メイリオ"/>
                <a:cs typeface="+mn-cs"/>
              </a:rPr>
              <a:t>令和３年度</a:t>
            </a:r>
            <a:r>
              <a:rPr kumimoji="1" lang="ja-JP" altLang="en-US" sz="1200" b="0" i="0" u="none" strike="noStrike" kern="1200" cap="none" spc="-120" normalizeH="0" baseline="0" noProof="0" dirty="0">
                <a:ln>
                  <a:noFill/>
                </a:ln>
                <a:solidFill>
                  <a:prstClr val="white"/>
                </a:solidFill>
                <a:effectLst/>
                <a:uLnTx/>
                <a:uFillTx/>
                <a:latin typeface="游ゴシック Bold"/>
                <a:ea typeface="メイリオ"/>
                <a:cs typeface="+mn-cs"/>
              </a:rPr>
              <a:t>「</a:t>
            </a:r>
            <a:r>
              <a:rPr kumimoji="1" lang="en-US" altLang="ja-JP" sz="1200" b="0" i="0" u="none" strike="noStrike" kern="1200" cap="none" spc="-120" normalizeH="0" baseline="0" noProof="0" dirty="0">
                <a:ln>
                  <a:noFill/>
                </a:ln>
                <a:solidFill>
                  <a:prstClr val="white"/>
                </a:solidFill>
                <a:effectLst/>
                <a:uLnTx/>
                <a:uFillTx/>
                <a:latin typeface="游ゴシック Bold"/>
                <a:ea typeface="メイリオ"/>
                <a:cs typeface="+mn-cs"/>
              </a:rPr>
              <a:t>DX</a:t>
            </a:r>
            <a:r>
              <a:rPr kumimoji="1" lang="ja-JP" altLang="en-US" sz="1200" b="0" i="0" u="none" strike="noStrike" kern="1200" cap="none" spc="-120" normalizeH="0" baseline="0" noProof="0" dirty="0">
                <a:ln>
                  <a:noFill/>
                </a:ln>
                <a:solidFill>
                  <a:prstClr val="white"/>
                </a:solidFill>
                <a:effectLst/>
                <a:uLnTx/>
                <a:uFillTx/>
                <a:latin typeface="游ゴシック Bold"/>
                <a:ea typeface="メイリオ"/>
                <a:cs typeface="+mn-cs"/>
              </a:rPr>
              <a:t>等成長分野を中心とした就職・転職支援のためのリカレント教育推進事業」</a:t>
            </a:r>
            <a:r>
              <a:rPr lang="ja-JP" altLang="en-US" sz="1200" spc="-120" dirty="0">
                <a:solidFill>
                  <a:schemeClr val="bg1"/>
                </a:solidFill>
                <a:latin typeface="+mj-ea"/>
              </a:rPr>
              <a:t>実績報告書</a:t>
            </a:r>
            <a:endParaRPr kumimoji="1" lang="en-US" altLang="ja-JP" sz="1200" b="0" i="0" u="none" strike="noStrike" kern="1200" cap="none" spc="-120" normalizeH="0" baseline="0" noProof="0" dirty="0">
              <a:ln>
                <a:noFill/>
              </a:ln>
              <a:solidFill>
                <a:prstClr val="white"/>
              </a:solidFill>
              <a:effectLst/>
              <a:uLnTx/>
              <a:uFillTx/>
              <a:latin typeface="游ゴシック Bold"/>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120" normalizeH="0" baseline="0" noProof="0" dirty="0">
                <a:ln>
                  <a:noFill/>
                </a:ln>
                <a:solidFill>
                  <a:prstClr val="white"/>
                </a:solidFill>
                <a:effectLst/>
                <a:uLnTx/>
                <a:uFillTx/>
                <a:latin typeface="游ゴシック Bold"/>
                <a:ea typeface="メイリオ"/>
                <a:cs typeface="+mn-cs"/>
              </a:rPr>
              <a:t>（</a:t>
            </a:r>
            <a:r>
              <a:rPr lang="en-US" altLang="ja-JP" sz="1200" spc="-120" dirty="0">
                <a:solidFill>
                  <a:prstClr val="white"/>
                </a:solidFill>
                <a:latin typeface="游ゴシック Bold"/>
                <a:ea typeface="メイリオ"/>
              </a:rPr>
              <a:t>Ⅳ</a:t>
            </a:r>
            <a:r>
              <a:rPr kumimoji="1" lang="ja-JP" altLang="en-US" sz="1200" b="0" i="0" u="none" strike="noStrike" kern="1200" cap="none" spc="-120" normalizeH="0" baseline="0" noProof="0" dirty="0">
                <a:ln>
                  <a:noFill/>
                </a:ln>
                <a:solidFill>
                  <a:prstClr val="white"/>
                </a:solidFill>
                <a:effectLst/>
                <a:uLnTx/>
                <a:uFillTx/>
                <a:latin typeface="游ゴシック Bold"/>
                <a:ea typeface="メイリオ"/>
                <a:cs typeface="+mn-cs"/>
              </a:rPr>
              <a:t>：プログラム実施</a:t>
            </a:r>
            <a:r>
              <a:rPr lang="ja-JP" altLang="en-US" sz="1200" spc="-120" dirty="0">
                <a:solidFill>
                  <a:prstClr val="white"/>
                </a:solidFill>
                <a:latin typeface="游ゴシック Bold"/>
                <a:ea typeface="メイリオ"/>
              </a:rPr>
              <a:t>、拠点構築支援・分析、横展開に向けた取り組み</a:t>
            </a:r>
            <a:r>
              <a:rPr kumimoji="1" lang="ja-JP" altLang="en-US" sz="1200" b="0" i="0" u="none" strike="noStrike" kern="1200" cap="none" spc="-120" normalizeH="0" baseline="0" noProof="0" dirty="0">
                <a:ln>
                  <a:noFill/>
                </a:ln>
                <a:solidFill>
                  <a:prstClr val="white"/>
                </a:solidFill>
                <a:effectLst/>
                <a:uLnTx/>
                <a:uFillTx/>
                <a:latin typeface="游ゴシック Bold"/>
                <a:ea typeface="メイリオ"/>
                <a:cs typeface="+mn-cs"/>
              </a:rPr>
              <a:t>）</a:t>
            </a:r>
            <a:r>
              <a:rPr kumimoji="1" lang="en-US" altLang="ja-JP" sz="1200" b="0" i="0" u="none" strike="noStrike" kern="1200" cap="none" spc="-120" normalizeH="0" baseline="0" noProof="0" dirty="0">
                <a:ln>
                  <a:noFill/>
                </a:ln>
                <a:solidFill>
                  <a:prstClr val="white"/>
                </a:solidFill>
                <a:effectLst/>
                <a:uLnTx/>
                <a:uFillTx/>
                <a:latin typeface="游ゴシック Bold"/>
                <a:ea typeface="メイリオ"/>
                <a:cs typeface="+mn-cs"/>
              </a:rPr>
              <a:t>(P</a:t>
            </a:r>
            <a:fld id="{7DF22854-5471-4D76-A61C-50AF16AABE74}" type="slidenum">
              <a:rPr kumimoji="1" lang="en-US" altLang="ja-JP" sz="1200" b="0" i="0" u="none" strike="noStrike" kern="1200" cap="none" spc="-120" normalizeH="0" baseline="0" noProof="0">
                <a:ln>
                  <a:noFill/>
                </a:ln>
                <a:solidFill>
                  <a:prstClr val="white"/>
                </a:solidFill>
                <a:effectLst/>
                <a:uLnTx/>
                <a:uFillTx/>
                <a:latin typeface="游ゴシック Bold"/>
                <a:ea typeface="メイリオ"/>
                <a:cs typeface="+mn-cs"/>
              </a:rPr>
              <a:pPr marL="0" marR="0" lvl="0" indent="0" algn="l" defTabSz="914400" rtl="0" eaLnBrk="1" fontAlgn="auto" latinLnBrk="0" hangingPunct="1">
                <a:lnSpc>
                  <a:spcPct val="100000"/>
                </a:lnSpc>
                <a:spcBef>
                  <a:spcPts val="0"/>
                </a:spcBef>
                <a:spcAft>
                  <a:spcPts val="0"/>
                </a:spcAft>
                <a:buClrTx/>
                <a:buSzTx/>
                <a:buFontTx/>
                <a:buNone/>
                <a:tabLst/>
                <a:defRPr/>
              </a:pPr>
              <a:t>2</a:t>
            </a:fld>
            <a:r>
              <a:rPr kumimoji="1" lang="en-US" altLang="ja-JP" sz="1200" b="0" i="0" u="none" strike="noStrike" kern="1200" cap="none" spc="-120" normalizeH="0" baseline="0" noProof="0" dirty="0">
                <a:ln>
                  <a:noFill/>
                </a:ln>
                <a:solidFill>
                  <a:prstClr val="white"/>
                </a:solidFill>
                <a:effectLst/>
                <a:uLnTx/>
                <a:uFillTx/>
                <a:latin typeface="游ゴシック Bold"/>
                <a:ea typeface="メイリオ"/>
                <a:cs typeface="+mn-cs"/>
              </a:rPr>
              <a:t>)</a:t>
            </a:r>
            <a:r>
              <a:rPr kumimoji="1" lang="ja-JP" altLang="en-US" sz="1200" b="0" i="0" u="none" strike="noStrike" kern="1200" cap="none" spc="-120" normalizeH="0" baseline="0" noProof="0" dirty="0">
                <a:ln>
                  <a:noFill/>
                </a:ln>
                <a:solidFill>
                  <a:prstClr val="white"/>
                </a:solidFill>
                <a:effectLst/>
                <a:uLnTx/>
                <a:uFillTx/>
                <a:latin typeface="游ゴシック Bold"/>
                <a:ea typeface="メイリオ"/>
                <a:cs typeface="+mn-cs"/>
              </a:rPr>
              <a:t>　　　</a:t>
            </a:r>
            <a:r>
              <a:rPr kumimoji="1" lang="zh-TW" altLang="en-US" sz="1200" b="1" i="0" u="none" strike="noStrike" kern="1200" cap="none" spc="0" normalizeH="0" baseline="0" noProof="0" dirty="0">
                <a:ln>
                  <a:noFill/>
                </a:ln>
                <a:solidFill>
                  <a:prstClr val="white"/>
                </a:solidFill>
                <a:effectLst/>
                <a:uLnTx/>
                <a:uFillTx/>
                <a:latin typeface="Segoe UI"/>
                <a:ea typeface="メイリオ"/>
                <a:cs typeface="+mn-cs"/>
              </a:rPr>
              <a:t>様式</a:t>
            </a:r>
            <a:r>
              <a:rPr lang="ja-JP" altLang="en-US" sz="1200" b="1" dirty="0">
                <a:solidFill>
                  <a:schemeClr val="bg1"/>
                </a:solidFill>
              </a:rPr>
              <a:t>３ </a:t>
            </a:r>
            <a:r>
              <a:rPr kumimoji="1" lang="zh-TW" altLang="en-US" sz="1200" b="1" i="0" u="none" strike="noStrike" kern="1200" cap="none" spc="0" normalizeH="0" baseline="0" noProof="0" dirty="0">
                <a:ln>
                  <a:noFill/>
                </a:ln>
                <a:solidFill>
                  <a:prstClr val="white"/>
                </a:solidFill>
                <a:effectLst/>
                <a:uLnTx/>
                <a:uFillTx/>
                <a:latin typeface="Segoe UI"/>
                <a:ea typeface="メイリオ"/>
                <a:cs typeface="+mn-cs"/>
              </a:rPr>
              <a:t>（別紙１）</a:t>
            </a:r>
            <a:endParaRPr kumimoji="1" lang="ja-JP" altLang="en-US" sz="1200" b="1" i="0" u="none" strike="noStrike" kern="1200" cap="none" spc="0" normalizeH="0" baseline="0" noProof="0" dirty="0">
              <a:ln>
                <a:noFill/>
              </a:ln>
              <a:solidFill>
                <a:prstClr val="white"/>
              </a:solidFill>
              <a:effectLst/>
              <a:uLnTx/>
              <a:uFillTx/>
              <a:latin typeface="Segoe UI"/>
              <a:ea typeface="メイリオ"/>
              <a:cs typeface="+mn-cs"/>
            </a:endParaRPr>
          </a:p>
        </p:txBody>
      </p:sp>
      <p:sp>
        <p:nvSpPr>
          <p:cNvPr id="13" name="角丸四角形 10">
            <a:extLst>
              <a:ext uri="{FF2B5EF4-FFF2-40B4-BE49-F238E27FC236}">
                <a16:creationId xmlns:a16="http://schemas.microsoft.com/office/drawing/2014/main" id="{3B936A68-B6A7-41BA-9787-50822B3CCC36}"/>
              </a:ext>
            </a:extLst>
          </p:cNvPr>
          <p:cNvSpPr/>
          <p:nvPr/>
        </p:nvSpPr>
        <p:spPr>
          <a:xfrm>
            <a:off x="65218" y="693368"/>
            <a:ext cx="5043560" cy="348953"/>
          </a:xfrm>
          <a:prstGeom prst="roundRect">
            <a:avLst/>
          </a:prstGeom>
          <a:solidFill>
            <a:srgbClr val="118B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400" dirty="0">
                <a:solidFill>
                  <a:prstClr val="white"/>
                </a:solidFill>
                <a:latin typeface="游ゴシック Bold"/>
                <a:ea typeface="游ゴシック Bold"/>
              </a:rPr>
              <a:t>プログラムの開発・実施等に関する伴走支援</a:t>
            </a:r>
            <a:endParaRPr kumimoji="1" lang="ja-JP" altLang="en-US" sz="1400" b="0" i="0" u="none" strike="noStrike" kern="1200" cap="none" spc="0" normalizeH="0" baseline="0" noProof="0" dirty="0">
              <a:ln>
                <a:noFill/>
              </a:ln>
              <a:solidFill>
                <a:prstClr val="white"/>
              </a:solidFill>
              <a:effectLst/>
              <a:uLnTx/>
              <a:uFillTx/>
              <a:latin typeface="游ゴシック Bold"/>
              <a:ea typeface="游ゴシック Bold"/>
              <a:cs typeface="+mn-cs"/>
            </a:endParaRPr>
          </a:p>
        </p:txBody>
      </p:sp>
      <p:sp>
        <p:nvSpPr>
          <p:cNvPr id="14" name="テキスト ボックス 13">
            <a:extLst>
              <a:ext uri="{FF2B5EF4-FFF2-40B4-BE49-F238E27FC236}">
                <a16:creationId xmlns:a16="http://schemas.microsoft.com/office/drawing/2014/main" id="{12F52E7D-D4CE-4F81-BC74-180635F5AFEE}"/>
              </a:ext>
            </a:extLst>
          </p:cNvPr>
          <p:cNvSpPr txBox="1"/>
          <p:nvPr/>
        </p:nvSpPr>
        <p:spPr>
          <a:xfrm>
            <a:off x="125464" y="1141262"/>
            <a:ext cx="9649072" cy="5447645"/>
          </a:xfrm>
          <a:prstGeom prst="rect">
            <a:avLst/>
          </a:prstGeom>
          <a:noFill/>
          <a:ln>
            <a:solidFill>
              <a:schemeClr val="tx2">
                <a:lumMod val="40000"/>
                <a:lumOff val="60000"/>
              </a:schemeClr>
            </a:solidFill>
            <a:prstDash val="dash"/>
          </a:ln>
        </p:spPr>
        <p:txBody>
          <a:bodyPr wrap="square" rtlCol="0">
            <a:spAutoFit/>
          </a:bodyPr>
          <a:lstStyle/>
          <a:p>
            <a:pPr algn="l"/>
            <a:r>
              <a:rPr lang="ja-JP" altLang="en-US" sz="1200" dirty="0">
                <a:latin typeface="+mn-ea"/>
              </a:rPr>
              <a:t>●大学・専修学校等のプログラム（（</a:t>
            </a:r>
            <a:r>
              <a:rPr lang="en-US" altLang="ja-JP" sz="1200" dirty="0">
                <a:latin typeface="+mn-ea"/>
              </a:rPr>
              <a:t>Ⅰ</a:t>
            </a:r>
            <a:r>
              <a:rPr lang="ja-JP" altLang="en-US" sz="1200" dirty="0">
                <a:latin typeface="+mn-ea"/>
              </a:rPr>
              <a:t>）～（</a:t>
            </a:r>
            <a:r>
              <a:rPr lang="en-US" altLang="ja-JP" sz="1200" dirty="0">
                <a:latin typeface="+mn-ea"/>
              </a:rPr>
              <a:t>Ⅲ</a:t>
            </a:r>
            <a:r>
              <a:rPr lang="ja-JP" altLang="en-US" sz="1200" dirty="0">
                <a:latin typeface="+mn-ea"/>
              </a:rPr>
              <a:t>）すべて）の開発段階における、プログラムが提供する教育分野に関する雇用ニーズの発掘や身に着けるべき能力・スキル等に関して、どのように情報収集・助言等を行ったか、具体的に記載願います。</a:t>
            </a:r>
            <a:endParaRPr lang="en-US" altLang="ja-JP" sz="1200" dirty="0">
              <a:latin typeface="+mn-ea"/>
            </a:endParaRPr>
          </a:p>
          <a:p>
            <a:pPr algn="l"/>
            <a:endParaRPr lang="en-US" altLang="ja-JP" sz="1200" dirty="0">
              <a:latin typeface="+mn-ea"/>
            </a:endParaRPr>
          </a:p>
          <a:p>
            <a:pPr algn="l"/>
            <a:endParaRPr lang="en-US" altLang="ja-JP" sz="1200" dirty="0">
              <a:latin typeface="+mn-ea"/>
            </a:endParaRPr>
          </a:p>
          <a:p>
            <a:pPr algn="l"/>
            <a:endParaRPr lang="en-US" altLang="ja-JP" sz="1200" dirty="0">
              <a:latin typeface="+mn-ea"/>
            </a:endParaRPr>
          </a:p>
          <a:p>
            <a:pPr algn="l"/>
            <a:endParaRPr lang="en-US" altLang="ja-JP" sz="1200" dirty="0">
              <a:latin typeface="+mn-ea"/>
            </a:endParaRPr>
          </a:p>
          <a:p>
            <a:pPr algn="l"/>
            <a:endParaRPr lang="en-US" altLang="ja-JP" sz="1200" dirty="0">
              <a:latin typeface="+mn-ea"/>
            </a:endParaRPr>
          </a:p>
          <a:p>
            <a:pPr algn="l"/>
            <a:endParaRPr lang="en-US" altLang="ja-JP" sz="1200" dirty="0">
              <a:latin typeface="+mn-ea"/>
            </a:endParaRPr>
          </a:p>
          <a:p>
            <a:pPr algn="l"/>
            <a:endParaRPr lang="en-US" altLang="ja-JP" sz="1200" dirty="0">
              <a:latin typeface="+mn-ea"/>
            </a:endParaRPr>
          </a:p>
          <a:p>
            <a:pPr algn="l"/>
            <a:endParaRPr lang="en-US" altLang="ja-JP" sz="1200" dirty="0">
              <a:latin typeface="+mn-ea"/>
            </a:endParaRPr>
          </a:p>
          <a:p>
            <a:pPr algn="l"/>
            <a:endParaRPr lang="en-US" altLang="ja-JP" sz="1200" dirty="0">
              <a:latin typeface="+mn-ea"/>
            </a:endParaRPr>
          </a:p>
          <a:p>
            <a:pPr algn="l"/>
            <a:endParaRPr lang="en-US" altLang="ja-JP" sz="1200" dirty="0">
              <a:latin typeface="+mn-ea"/>
            </a:endParaRPr>
          </a:p>
          <a:p>
            <a:pPr algn="l"/>
            <a:endParaRPr lang="en-US" altLang="ja-JP" sz="1200" dirty="0">
              <a:latin typeface="+mn-ea"/>
            </a:endParaRPr>
          </a:p>
          <a:p>
            <a:pPr algn="l"/>
            <a:endParaRPr lang="en-US" altLang="ja-JP" sz="1200" dirty="0">
              <a:latin typeface="+mn-ea"/>
            </a:endParaRPr>
          </a:p>
          <a:p>
            <a:pPr algn="l"/>
            <a:endParaRPr lang="en-US" altLang="ja-JP" sz="1200" dirty="0">
              <a:latin typeface="+mn-ea"/>
            </a:endParaRPr>
          </a:p>
          <a:p>
            <a:pPr algn="l"/>
            <a:endParaRPr lang="en-US" altLang="ja-JP" sz="1200" dirty="0">
              <a:latin typeface="+mn-ea"/>
            </a:endParaRPr>
          </a:p>
          <a:p>
            <a:pPr algn="l"/>
            <a:endParaRPr lang="en-US" altLang="ja-JP" sz="1200" dirty="0">
              <a:latin typeface="+mn-ea"/>
            </a:endParaRPr>
          </a:p>
          <a:p>
            <a:pPr algn="l"/>
            <a:endParaRPr lang="en-US" altLang="ja-JP" sz="1200" dirty="0">
              <a:latin typeface="+mn-ea"/>
            </a:endParaRPr>
          </a:p>
          <a:p>
            <a:pPr algn="l"/>
            <a:endParaRPr lang="en-US" altLang="ja-JP" sz="1200" dirty="0">
              <a:latin typeface="+mn-ea"/>
            </a:endParaRPr>
          </a:p>
          <a:p>
            <a:pPr algn="l"/>
            <a:endParaRPr lang="en-US" altLang="ja-JP" sz="1200" dirty="0">
              <a:latin typeface="+mn-ea"/>
            </a:endParaRPr>
          </a:p>
          <a:p>
            <a:pPr algn="l"/>
            <a:endParaRPr lang="en-US" altLang="ja-JP" sz="1200" dirty="0">
              <a:latin typeface="+mn-ea"/>
            </a:endParaRPr>
          </a:p>
          <a:p>
            <a:pPr algn="l"/>
            <a:endParaRPr lang="en-US" altLang="ja-JP" sz="1200" dirty="0">
              <a:latin typeface="+mn-ea"/>
            </a:endParaRPr>
          </a:p>
          <a:p>
            <a:pPr algn="l"/>
            <a:endParaRPr lang="en-US" altLang="ja-JP" sz="1200" dirty="0">
              <a:latin typeface="+mn-ea"/>
            </a:endParaRPr>
          </a:p>
          <a:p>
            <a:pPr algn="l"/>
            <a:endParaRPr lang="en-US" altLang="ja-JP" sz="1200" dirty="0">
              <a:latin typeface="+mn-ea"/>
            </a:endParaRPr>
          </a:p>
          <a:p>
            <a:pPr algn="l"/>
            <a:endParaRPr lang="en-US" altLang="ja-JP" sz="1200" dirty="0">
              <a:latin typeface="+mn-ea"/>
            </a:endParaRPr>
          </a:p>
          <a:p>
            <a:pPr algn="l"/>
            <a:endParaRPr lang="en-US" altLang="ja-JP" sz="1200" dirty="0">
              <a:latin typeface="+mn-ea"/>
            </a:endParaRPr>
          </a:p>
          <a:p>
            <a:pPr algn="l"/>
            <a:endParaRPr lang="en-US" altLang="ja-JP" sz="1200" dirty="0">
              <a:latin typeface="+mn-ea"/>
            </a:endParaRPr>
          </a:p>
          <a:p>
            <a:pPr algn="l"/>
            <a:endParaRPr lang="en-US" altLang="ja-JP" sz="1200" dirty="0">
              <a:latin typeface="+mn-ea"/>
            </a:endParaRPr>
          </a:p>
          <a:p>
            <a:pPr algn="l"/>
            <a:endParaRPr lang="en-US" altLang="ja-JP" sz="1200" dirty="0">
              <a:latin typeface="+mn-ea"/>
            </a:endParaRPr>
          </a:p>
        </p:txBody>
      </p:sp>
    </p:spTree>
    <p:extLst>
      <p:ext uri="{BB962C8B-B14F-4D97-AF65-F5344CB8AC3E}">
        <p14:creationId xmlns:p14="http://schemas.microsoft.com/office/powerpoint/2010/main" val="9613184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テキスト ボックス 9"/>
          <p:cNvSpPr txBox="1"/>
          <p:nvPr/>
        </p:nvSpPr>
        <p:spPr>
          <a:xfrm>
            <a:off x="-159568" y="21512"/>
            <a:ext cx="9076344" cy="2616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120" normalizeH="0" baseline="0" noProof="0" dirty="0">
                <a:ln>
                  <a:noFill/>
                </a:ln>
                <a:solidFill>
                  <a:prstClr val="white"/>
                </a:solidFill>
                <a:effectLst/>
                <a:uLnTx/>
                <a:uFillTx/>
                <a:latin typeface="游ゴシック Bold"/>
                <a:ea typeface="メイリオ"/>
                <a:cs typeface="+mn-cs"/>
              </a:rPr>
              <a:t>令和３年度</a:t>
            </a:r>
            <a:r>
              <a:rPr kumimoji="1" lang="ja-JP" altLang="en-US" sz="1100" b="0" i="0" u="none" strike="noStrike" kern="1200" cap="none" spc="-120" normalizeH="0" baseline="0" noProof="0" dirty="0">
                <a:ln>
                  <a:noFill/>
                </a:ln>
                <a:solidFill>
                  <a:prstClr val="white"/>
                </a:solidFill>
                <a:effectLst/>
                <a:uLnTx/>
                <a:uFillTx/>
                <a:latin typeface="游ゴシック Bold"/>
                <a:ea typeface="メイリオ"/>
                <a:cs typeface="+mn-cs"/>
              </a:rPr>
              <a:t>「</a:t>
            </a:r>
            <a:r>
              <a:rPr kumimoji="1" lang="en-US" altLang="ja-JP" sz="1100" b="0" i="0" u="none" strike="noStrike" kern="1200" cap="none" spc="-120" normalizeH="0" baseline="0" noProof="0" dirty="0">
                <a:ln>
                  <a:noFill/>
                </a:ln>
                <a:solidFill>
                  <a:prstClr val="white"/>
                </a:solidFill>
                <a:effectLst/>
                <a:uLnTx/>
                <a:uFillTx/>
                <a:latin typeface="游ゴシック Bold"/>
                <a:ea typeface="メイリオ"/>
                <a:cs typeface="+mn-cs"/>
              </a:rPr>
              <a:t>DX</a:t>
            </a:r>
            <a:r>
              <a:rPr kumimoji="1" lang="ja-JP" altLang="en-US" sz="1100" b="0" i="0" u="none" strike="noStrike" kern="1200" cap="none" spc="-120" normalizeH="0" baseline="0" noProof="0" dirty="0">
                <a:ln>
                  <a:noFill/>
                </a:ln>
                <a:solidFill>
                  <a:prstClr val="white"/>
                </a:solidFill>
                <a:effectLst/>
                <a:uLnTx/>
                <a:uFillTx/>
                <a:latin typeface="游ゴシック Bold"/>
                <a:ea typeface="メイリオ"/>
                <a:cs typeface="+mn-cs"/>
              </a:rPr>
              <a:t>等成長分野を中心とした就職・転職支援のためのリカレント教育推進事業」企画提案書（</a:t>
            </a:r>
            <a:r>
              <a:rPr kumimoji="1" lang="en-US" altLang="ja-JP" sz="1100" b="0" i="0" u="none" strike="noStrike" kern="1200" cap="none" spc="-120" normalizeH="0" baseline="0" noProof="0" dirty="0">
                <a:ln>
                  <a:noFill/>
                </a:ln>
                <a:solidFill>
                  <a:prstClr val="white"/>
                </a:solidFill>
                <a:effectLst/>
                <a:uLnTx/>
                <a:uFillTx/>
                <a:latin typeface="游ゴシック Bold"/>
                <a:ea typeface="メイリオ"/>
                <a:cs typeface="+mn-cs"/>
              </a:rPr>
              <a:t>Ⅰ</a:t>
            </a:r>
            <a:r>
              <a:rPr kumimoji="1" lang="ja-JP" altLang="en-US" sz="1100" b="0" i="0" u="none" strike="noStrike" kern="1200" cap="none" spc="-120" normalizeH="0" baseline="0" noProof="0" dirty="0">
                <a:ln>
                  <a:noFill/>
                </a:ln>
                <a:solidFill>
                  <a:prstClr val="white"/>
                </a:solidFill>
                <a:effectLst/>
                <a:uLnTx/>
                <a:uFillTx/>
                <a:latin typeface="游ゴシック Bold"/>
                <a:ea typeface="メイリオ"/>
                <a:cs typeface="+mn-cs"/>
              </a:rPr>
              <a:t>：</a:t>
            </a:r>
            <a:r>
              <a:rPr kumimoji="1" lang="en-US" altLang="ja-JP" sz="1100" b="0" i="0" u="none" strike="noStrike" kern="1200" cap="none" spc="-120" normalizeH="0" baseline="0" noProof="0" dirty="0">
                <a:ln>
                  <a:noFill/>
                </a:ln>
                <a:solidFill>
                  <a:prstClr val="white"/>
                </a:solidFill>
                <a:effectLst/>
                <a:uLnTx/>
                <a:uFillTx/>
                <a:latin typeface="游ゴシック Bold"/>
                <a:ea typeface="メイリオ"/>
                <a:cs typeface="+mn-cs"/>
              </a:rPr>
              <a:t>DX</a:t>
            </a:r>
            <a:r>
              <a:rPr kumimoji="1" lang="ja-JP" altLang="en-US" sz="1100" b="0" i="0" u="none" strike="noStrike" kern="1200" cap="none" spc="-120" normalizeH="0" baseline="0" noProof="0" dirty="0">
                <a:ln>
                  <a:noFill/>
                </a:ln>
                <a:solidFill>
                  <a:prstClr val="white"/>
                </a:solidFill>
                <a:effectLst/>
                <a:uLnTx/>
                <a:uFillTx/>
                <a:latin typeface="游ゴシック Bold"/>
                <a:ea typeface="メイリオ"/>
                <a:cs typeface="+mn-cs"/>
              </a:rPr>
              <a:t>リテラシー）</a:t>
            </a:r>
            <a:r>
              <a:rPr kumimoji="1" lang="en-US" altLang="ja-JP" sz="1100" b="0" i="0" u="none" strike="noStrike" kern="1200" cap="none" spc="-120" normalizeH="0" baseline="0" noProof="0" dirty="0">
                <a:ln>
                  <a:noFill/>
                </a:ln>
                <a:solidFill>
                  <a:prstClr val="white"/>
                </a:solidFill>
                <a:effectLst/>
                <a:uLnTx/>
                <a:uFillTx/>
                <a:latin typeface="游ゴシック Bold"/>
                <a:ea typeface="メイリオ"/>
                <a:cs typeface="+mn-cs"/>
              </a:rPr>
              <a:t>(P</a:t>
            </a:r>
            <a:fld id="{7DF22854-5471-4D76-A61C-50AF16AABE74}" type="slidenum">
              <a:rPr kumimoji="1" lang="en-US" altLang="ja-JP" sz="1100" b="0" i="0" u="none" strike="noStrike" kern="1200" cap="none" spc="-120" normalizeH="0" baseline="0" noProof="0" smtClean="0">
                <a:ln>
                  <a:noFill/>
                </a:ln>
                <a:solidFill>
                  <a:prstClr val="white"/>
                </a:solidFill>
                <a:effectLst/>
                <a:uLnTx/>
                <a:uFillTx/>
                <a:latin typeface="游ゴシック Bold"/>
                <a:ea typeface="メイリオ"/>
                <a:cs typeface="+mn-cs"/>
              </a:rPr>
              <a:pPr marL="0" marR="0" lvl="0" indent="0" algn="ctr" defTabSz="914400" rtl="0" eaLnBrk="1" fontAlgn="auto" latinLnBrk="0" hangingPunct="1">
                <a:lnSpc>
                  <a:spcPct val="100000"/>
                </a:lnSpc>
                <a:spcBef>
                  <a:spcPts val="0"/>
                </a:spcBef>
                <a:spcAft>
                  <a:spcPts val="0"/>
                </a:spcAft>
                <a:buClrTx/>
                <a:buSzTx/>
                <a:buFontTx/>
                <a:buNone/>
                <a:tabLst/>
                <a:defRPr/>
              </a:pPr>
              <a:t>3</a:t>
            </a:fld>
            <a:r>
              <a:rPr kumimoji="1" lang="en-US" altLang="ja-JP" sz="1100" b="0" i="0" u="none" strike="noStrike" kern="1200" cap="none" spc="-120" normalizeH="0" baseline="0" noProof="0" dirty="0">
                <a:ln>
                  <a:noFill/>
                </a:ln>
                <a:solidFill>
                  <a:prstClr val="white"/>
                </a:solidFill>
                <a:effectLst/>
                <a:uLnTx/>
                <a:uFillTx/>
                <a:latin typeface="游ゴシック Bold"/>
                <a:ea typeface="メイリオ"/>
                <a:cs typeface="+mn-cs"/>
              </a:rPr>
              <a:t>)</a:t>
            </a:r>
            <a:endParaRPr kumimoji="1" lang="ja-JP" altLang="en-US" sz="1100" b="0" i="0" u="none" strike="noStrike" kern="1200" cap="none" spc="0" normalizeH="0" baseline="0" noProof="0" dirty="0">
              <a:ln>
                <a:noFill/>
              </a:ln>
              <a:solidFill>
                <a:prstClr val="white"/>
              </a:solidFill>
              <a:effectLst/>
              <a:uLnTx/>
              <a:uFillTx/>
              <a:latin typeface="游ゴシック Bold"/>
              <a:ea typeface="游ゴシック Bold"/>
              <a:cs typeface="+mn-cs"/>
            </a:endParaRPr>
          </a:p>
        </p:txBody>
      </p:sp>
      <p:sp>
        <p:nvSpPr>
          <p:cNvPr id="16" name="正方形/長方形 15"/>
          <p:cNvSpPr/>
          <p:nvPr/>
        </p:nvSpPr>
        <p:spPr>
          <a:xfrm>
            <a:off x="6000" y="11874"/>
            <a:ext cx="9900000" cy="619987"/>
          </a:xfrm>
          <a:prstGeom prst="rect">
            <a:avLst/>
          </a:prstGeom>
          <a:solidFill>
            <a:srgbClr val="073B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120" normalizeH="0" baseline="0" noProof="0" dirty="0">
                <a:ln>
                  <a:noFill/>
                </a:ln>
                <a:solidFill>
                  <a:prstClr val="white"/>
                </a:solidFill>
                <a:effectLst/>
                <a:uLnTx/>
                <a:uFillTx/>
                <a:latin typeface="游ゴシック Bold"/>
                <a:ea typeface="メイリオ"/>
                <a:cs typeface="+mn-cs"/>
              </a:rPr>
              <a:t>令和３年度</a:t>
            </a:r>
            <a:r>
              <a:rPr kumimoji="1" lang="ja-JP" altLang="en-US" sz="1200" b="0" i="0" u="none" strike="noStrike" kern="1200" cap="none" spc="-120" normalizeH="0" baseline="0" noProof="0" dirty="0">
                <a:ln>
                  <a:noFill/>
                </a:ln>
                <a:solidFill>
                  <a:prstClr val="white"/>
                </a:solidFill>
                <a:effectLst/>
                <a:uLnTx/>
                <a:uFillTx/>
                <a:latin typeface="游ゴシック Bold"/>
                <a:ea typeface="メイリオ"/>
                <a:cs typeface="+mn-cs"/>
              </a:rPr>
              <a:t>「</a:t>
            </a:r>
            <a:r>
              <a:rPr kumimoji="1" lang="en-US" altLang="ja-JP" sz="1200" b="0" i="0" u="none" strike="noStrike" kern="1200" cap="none" spc="-120" normalizeH="0" baseline="0" noProof="0" dirty="0">
                <a:ln>
                  <a:noFill/>
                </a:ln>
                <a:solidFill>
                  <a:prstClr val="white"/>
                </a:solidFill>
                <a:effectLst/>
                <a:uLnTx/>
                <a:uFillTx/>
                <a:latin typeface="游ゴシック Bold"/>
                <a:ea typeface="メイリオ"/>
                <a:cs typeface="+mn-cs"/>
              </a:rPr>
              <a:t>DX</a:t>
            </a:r>
            <a:r>
              <a:rPr kumimoji="1" lang="ja-JP" altLang="en-US" sz="1200" b="0" i="0" u="none" strike="noStrike" kern="1200" cap="none" spc="-120" normalizeH="0" baseline="0" noProof="0" dirty="0">
                <a:ln>
                  <a:noFill/>
                </a:ln>
                <a:solidFill>
                  <a:prstClr val="white"/>
                </a:solidFill>
                <a:effectLst/>
                <a:uLnTx/>
                <a:uFillTx/>
                <a:latin typeface="游ゴシック Bold"/>
                <a:ea typeface="メイリオ"/>
                <a:cs typeface="+mn-cs"/>
              </a:rPr>
              <a:t>等成長分野を中心とした就職・転職支援のためのリカレント教育推進事業」</a:t>
            </a:r>
            <a:r>
              <a:rPr lang="ja-JP" altLang="en-US" sz="1200" spc="-120" dirty="0">
                <a:solidFill>
                  <a:schemeClr val="bg1"/>
                </a:solidFill>
                <a:latin typeface="+mj-ea"/>
              </a:rPr>
              <a:t>実績報告書</a:t>
            </a:r>
            <a:endParaRPr kumimoji="1" lang="en-US" altLang="ja-JP" sz="1200" b="0" i="0" u="none" strike="noStrike" kern="1200" cap="none" spc="-120" normalizeH="0" baseline="0" noProof="0" dirty="0">
              <a:ln>
                <a:noFill/>
              </a:ln>
              <a:solidFill>
                <a:prstClr val="white"/>
              </a:solidFill>
              <a:effectLst/>
              <a:uLnTx/>
              <a:uFillTx/>
              <a:latin typeface="游ゴシック Bold"/>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120" normalizeH="0" baseline="0" noProof="0" dirty="0">
                <a:ln>
                  <a:noFill/>
                </a:ln>
                <a:solidFill>
                  <a:prstClr val="white"/>
                </a:solidFill>
                <a:effectLst/>
                <a:uLnTx/>
                <a:uFillTx/>
                <a:latin typeface="游ゴシック Bold"/>
                <a:ea typeface="メイリオ"/>
                <a:cs typeface="+mn-cs"/>
              </a:rPr>
              <a:t>（</a:t>
            </a:r>
            <a:r>
              <a:rPr lang="en-US" altLang="ja-JP" sz="1200" spc="-120" dirty="0">
                <a:solidFill>
                  <a:prstClr val="white"/>
                </a:solidFill>
                <a:latin typeface="游ゴシック Bold"/>
                <a:ea typeface="メイリオ"/>
              </a:rPr>
              <a:t>Ⅳ</a:t>
            </a:r>
            <a:r>
              <a:rPr kumimoji="1" lang="ja-JP" altLang="en-US" sz="1200" b="0" i="0" u="none" strike="noStrike" kern="1200" cap="none" spc="-120" normalizeH="0" baseline="0" noProof="0" dirty="0">
                <a:ln>
                  <a:noFill/>
                </a:ln>
                <a:solidFill>
                  <a:prstClr val="white"/>
                </a:solidFill>
                <a:effectLst/>
                <a:uLnTx/>
                <a:uFillTx/>
                <a:latin typeface="游ゴシック Bold"/>
                <a:ea typeface="メイリオ"/>
                <a:cs typeface="+mn-cs"/>
              </a:rPr>
              <a:t>：プログラム実施</a:t>
            </a:r>
            <a:r>
              <a:rPr lang="ja-JP" altLang="en-US" sz="1200" spc="-120" dirty="0">
                <a:solidFill>
                  <a:prstClr val="white"/>
                </a:solidFill>
                <a:latin typeface="游ゴシック Bold"/>
                <a:ea typeface="メイリオ"/>
              </a:rPr>
              <a:t>、拠点構築支援・分析、横展開に向けた取り組み</a:t>
            </a:r>
            <a:r>
              <a:rPr kumimoji="1" lang="ja-JP" altLang="en-US" sz="1200" b="0" i="0" u="none" strike="noStrike" kern="1200" cap="none" spc="-120" normalizeH="0" baseline="0" noProof="0" dirty="0">
                <a:ln>
                  <a:noFill/>
                </a:ln>
                <a:solidFill>
                  <a:prstClr val="white"/>
                </a:solidFill>
                <a:effectLst/>
                <a:uLnTx/>
                <a:uFillTx/>
                <a:latin typeface="游ゴシック Bold"/>
                <a:ea typeface="メイリオ"/>
                <a:cs typeface="+mn-cs"/>
              </a:rPr>
              <a:t>）</a:t>
            </a:r>
            <a:r>
              <a:rPr kumimoji="1" lang="en-US" altLang="ja-JP" sz="1200" b="0" i="0" u="none" strike="noStrike" kern="1200" cap="none" spc="-120" normalizeH="0" baseline="0" noProof="0" dirty="0">
                <a:ln>
                  <a:noFill/>
                </a:ln>
                <a:solidFill>
                  <a:prstClr val="white"/>
                </a:solidFill>
                <a:effectLst/>
                <a:uLnTx/>
                <a:uFillTx/>
                <a:latin typeface="游ゴシック Bold"/>
                <a:ea typeface="メイリオ"/>
                <a:cs typeface="+mn-cs"/>
              </a:rPr>
              <a:t>(P</a:t>
            </a:r>
            <a:fld id="{7DF22854-5471-4D76-A61C-50AF16AABE74}" type="slidenum">
              <a:rPr kumimoji="1" lang="en-US" altLang="ja-JP" sz="1200" b="0" i="0" u="none" strike="noStrike" kern="1200" cap="none" spc="-120" normalizeH="0" baseline="0" noProof="0">
                <a:ln>
                  <a:noFill/>
                </a:ln>
                <a:solidFill>
                  <a:prstClr val="white"/>
                </a:solidFill>
                <a:effectLst/>
                <a:uLnTx/>
                <a:uFillTx/>
                <a:latin typeface="游ゴシック Bold"/>
                <a:ea typeface="メイリオ"/>
                <a:cs typeface="+mn-cs"/>
              </a:rPr>
              <a:pPr marL="0" marR="0" lvl="0" indent="0" algn="l" defTabSz="914400" rtl="0" eaLnBrk="1" fontAlgn="auto" latinLnBrk="0" hangingPunct="1">
                <a:lnSpc>
                  <a:spcPct val="100000"/>
                </a:lnSpc>
                <a:spcBef>
                  <a:spcPts val="0"/>
                </a:spcBef>
                <a:spcAft>
                  <a:spcPts val="0"/>
                </a:spcAft>
                <a:buClrTx/>
                <a:buSzTx/>
                <a:buFontTx/>
                <a:buNone/>
                <a:tabLst/>
                <a:defRPr/>
              </a:pPr>
              <a:t>3</a:t>
            </a:fld>
            <a:r>
              <a:rPr kumimoji="1" lang="en-US" altLang="ja-JP" sz="1200" b="0" i="0" u="none" strike="noStrike" kern="1200" cap="none" spc="-120" normalizeH="0" baseline="0" noProof="0" dirty="0">
                <a:ln>
                  <a:noFill/>
                </a:ln>
                <a:solidFill>
                  <a:prstClr val="white"/>
                </a:solidFill>
                <a:effectLst/>
                <a:uLnTx/>
                <a:uFillTx/>
                <a:latin typeface="游ゴシック Bold"/>
                <a:ea typeface="メイリオ"/>
                <a:cs typeface="+mn-cs"/>
              </a:rPr>
              <a:t>)</a:t>
            </a:r>
            <a:r>
              <a:rPr kumimoji="1" lang="ja-JP" altLang="en-US" sz="1200" b="0" i="0" u="none" strike="noStrike" kern="1200" cap="none" spc="-120" normalizeH="0" baseline="0" noProof="0" dirty="0">
                <a:ln>
                  <a:noFill/>
                </a:ln>
                <a:solidFill>
                  <a:prstClr val="white"/>
                </a:solidFill>
                <a:effectLst/>
                <a:uLnTx/>
                <a:uFillTx/>
                <a:latin typeface="游ゴシック Bold"/>
                <a:ea typeface="メイリオ"/>
                <a:cs typeface="+mn-cs"/>
              </a:rPr>
              <a:t>　　　</a:t>
            </a:r>
            <a:r>
              <a:rPr kumimoji="1" lang="zh-TW" altLang="en-US" sz="1200" b="1" i="0" u="none" strike="noStrike" kern="1200" cap="none" spc="0" normalizeH="0" baseline="0" noProof="0" dirty="0">
                <a:ln>
                  <a:noFill/>
                </a:ln>
                <a:solidFill>
                  <a:prstClr val="white"/>
                </a:solidFill>
                <a:effectLst/>
                <a:uLnTx/>
                <a:uFillTx/>
                <a:latin typeface="Segoe UI"/>
                <a:ea typeface="メイリオ"/>
                <a:cs typeface="+mn-cs"/>
              </a:rPr>
              <a:t>様式</a:t>
            </a:r>
            <a:r>
              <a:rPr lang="ja-JP" altLang="en-US" sz="1200" b="1" dirty="0">
                <a:solidFill>
                  <a:schemeClr val="bg1"/>
                </a:solidFill>
              </a:rPr>
              <a:t>３ </a:t>
            </a:r>
            <a:r>
              <a:rPr kumimoji="1" lang="zh-TW" altLang="en-US" sz="1200" b="1" i="0" u="none" strike="noStrike" kern="1200" cap="none" spc="0" normalizeH="0" baseline="0" noProof="0" dirty="0">
                <a:ln>
                  <a:noFill/>
                </a:ln>
                <a:solidFill>
                  <a:prstClr val="white"/>
                </a:solidFill>
                <a:effectLst/>
                <a:uLnTx/>
                <a:uFillTx/>
                <a:latin typeface="Segoe UI"/>
                <a:ea typeface="メイリオ"/>
                <a:cs typeface="+mn-cs"/>
              </a:rPr>
              <a:t>（別紙１）</a:t>
            </a:r>
            <a:endParaRPr kumimoji="1" lang="ja-JP" altLang="en-US" sz="1200" b="1" i="0" u="none" strike="noStrike" kern="1200" cap="none" spc="0" normalizeH="0" baseline="0" noProof="0" dirty="0">
              <a:ln>
                <a:noFill/>
              </a:ln>
              <a:solidFill>
                <a:prstClr val="white"/>
              </a:solidFill>
              <a:effectLst/>
              <a:uLnTx/>
              <a:uFillTx/>
              <a:latin typeface="Segoe UI"/>
              <a:ea typeface="メイリオ"/>
              <a:cs typeface="+mn-cs"/>
            </a:endParaRPr>
          </a:p>
        </p:txBody>
      </p:sp>
      <p:sp>
        <p:nvSpPr>
          <p:cNvPr id="18" name="テキスト ボックス 17">
            <a:extLst>
              <a:ext uri="{FF2B5EF4-FFF2-40B4-BE49-F238E27FC236}">
                <a16:creationId xmlns:a16="http://schemas.microsoft.com/office/drawing/2014/main" id="{67124233-1022-4A8D-8A3A-85D42FE6D8C5}"/>
              </a:ext>
            </a:extLst>
          </p:cNvPr>
          <p:cNvSpPr txBox="1"/>
          <p:nvPr/>
        </p:nvSpPr>
        <p:spPr>
          <a:xfrm>
            <a:off x="128464" y="836712"/>
            <a:ext cx="9649072" cy="5816977"/>
          </a:xfrm>
          <a:prstGeom prst="rect">
            <a:avLst/>
          </a:prstGeom>
          <a:noFill/>
          <a:ln>
            <a:solidFill>
              <a:schemeClr val="tx2">
                <a:lumMod val="40000"/>
                <a:lumOff val="60000"/>
              </a:schemeClr>
            </a:solidFill>
            <a:prstDash val="dash"/>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effectLst/>
                <a:uLnTx/>
                <a:uFillTx/>
                <a:latin typeface="メイリオ"/>
                <a:ea typeface="メイリオ"/>
                <a:cs typeface="+mn-cs"/>
              </a:rPr>
              <a:t>●各プログラムの定員充足率や就職率、就職・在職率の達成のほか、他の教育機関、企業等他の機関におけるプログラムの活用や実施ノウハウの</a:t>
            </a:r>
            <a:r>
              <a:rPr lang="ja-JP" altLang="en-US" sz="1200" dirty="0">
                <a:latin typeface="メイリオ"/>
                <a:ea typeface="メイリオ"/>
              </a:rPr>
              <a:t>波及といった目標に対してどのような支援を行ったか具体的に記載願います。</a:t>
            </a:r>
            <a:endParaRPr lang="en-US" altLang="ja-JP" sz="1200" dirty="0">
              <a:latin typeface="メイリオ"/>
              <a:ea typeface="メイリオ"/>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dirty="0">
              <a:latin typeface="メイリオ"/>
              <a:ea typeface="メイリオ"/>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dirty="0">
              <a:latin typeface="メイリオ"/>
              <a:ea typeface="メイリオ"/>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dirty="0">
              <a:latin typeface="メイリオ"/>
              <a:ea typeface="メイリオ"/>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dirty="0">
              <a:latin typeface="メイリオ"/>
              <a:ea typeface="メイリオ"/>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dirty="0">
              <a:latin typeface="メイリオ"/>
              <a:ea typeface="メイリオ"/>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dirty="0">
              <a:latin typeface="メイリオ"/>
              <a:ea typeface="メイリオ"/>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dirty="0">
              <a:latin typeface="メイリオ"/>
              <a:ea typeface="メイリオ"/>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dirty="0">
              <a:latin typeface="メイリオ"/>
              <a:ea typeface="メイリオ"/>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dirty="0">
              <a:latin typeface="メイリオ"/>
              <a:ea typeface="メイリオ"/>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dirty="0">
              <a:latin typeface="メイリオ"/>
              <a:ea typeface="メイリオ"/>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dirty="0">
              <a:latin typeface="メイリオ"/>
              <a:ea typeface="メイリオ"/>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dirty="0">
              <a:latin typeface="メイリオ"/>
              <a:ea typeface="メイリオ"/>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dirty="0">
              <a:latin typeface="メイリオ"/>
              <a:ea typeface="メイリオ"/>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dirty="0">
              <a:latin typeface="メイリオ"/>
              <a:ea typeface="メイリオ"/>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dirty="0">
              <a:latin typeface="メイリオ"/>
              <a:ea typeface="メイリオ"/>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dirty="0">
              <a:latin typeface="メイリオ"/>
              <a:ea typeface="メイリオ"/>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dirty="0">
              <a:latin typeface="メイリオ"/>
              <a:ea typeface="メイリオ"/>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dirty="0">
              <a:latin typeface="メイリオ"/>
              <a:ea typeface="メイリオ"/>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dirty="0">
              <a:latin typeface="メイリオ"/>
              <a:ea typeface="メイリオ"/>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dirty="0">
              <a:latin typeface="メイリオ"/>
              <a:ea typeface="メイリオ"/>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dirty="0">
              <a:latin typeface="メイリオ"/>
              <a:ea typeface="メイリオ"/>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dirty="0">
              <a:latin typeface="メイリオ"/>
              <a:ea typeface="メイリオ"/>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effectLst/>
              <a:uLnTx/>
              <a:uFillTx/>
              <a:latin typeface="メイリオ"/>
              <a:ea typeface="メイリオ"/>
              <a:cs typeface="+mn-cs"/>
            </a:endParaRPr>
          </a:p>
        </p:txBody>
      </p:sp>
    </p:spTree>
    <p:extLst>
      <p:ext uri="{BB962C8B-B14F-4D97-AF65-F5344CB8AC3E}">
        <p14:creationId xmlns:p14="http://schemas.microsoft.com/office/powerpoint/2010/main" val="5060310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テキスト ボックス 9"/>
          <p:cNvSpPr txBox="1"/>
          <p:nvPr/>
        </p:nvSpPr>
        <p:spPr>
          <a:xfrm>
            <a:off x="-159568" y="21512"/>
            <a:ext cx="9076344" cy="2616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120" normalizeH="0" baseline="0" noProof="0" dirty="0">
                <a:ln>
                  <a:noFill/>
                </a:ln>
                <a:solidFill>
                  <a:prstClr val="white"/>
                </a:solidFill>
                <a:effectLst/>
                <a:uLnTx/>
                <a:uFillTx/>
                <a:latin typeface="游ゴシック Bold"/>
                <a:ea typeface="メイリオ"/>
                <a:cs typeface="+mn-cs"/>
              </a:rPr>
              <a:t>令和３年度</a:t>
            </a:r>
            <a:r>
              <a:rPr kumimoji="1" lang="ja-JP" altLang="en-US" sz="1100" b="0" i="0" u="none" strike="noStrike" kern="1200" cap="none" spc="-120" normalizeH="0" baseline="0" noProof="0" dirty="0">
                <a:ln>
                  <a:noFill/>
                </a:ln>
                <a:solidFill>
                  <a:prstClr val="white"/>
                </a:solidFill>
                <a:effectLst/>
                <a:uLnTx/>
                <a:uFillTx/>
                <a:latin typeface="游ゴシック Bold"/>
                <a:ea typeface="メイリオ"/>
                <a:cs typeface="+mn-cs"/>
              </a:rPr>
              <a:t>「</a:t>
            </a:r>
            <a:r>
              <a:rPr kumimoji="1" lang="en-US" altLang="ja-JP" sz="1100" b="0" i="0" u="none" strike="noStrike" kern="1200" cap="none" spc="-120" normalizeH="0" baseline="0" noProof="0" dirty="0">
                <a:ln>
                  <a:noFill/>
                </a:ln>
                <a:solidFill>
                  <a:prstClr val="white"/>
                </a:solidFill>
                <a:effectLst/>
                <a:uLnTx/>
                <a:uFillTx/>
                <a:latin typeface="游ゴシック Bold"/>
                <a:ea typeface="メイリオ"/>
                <a:cs typeface="+mn-cs"/>
              </a:rPr>
              <a:t>DX</a:t>
            </a:r>
            <a:r>
              <a:rPr kumimoji="1" lang="ja-JP" altLang="en-US" sz="1100" b="0" i="0" u="none" strike="noStrike" kern="1200" cap="none" spc="-120" normalizeH="0" baseline="0" noProof="0" dirty="0">
                <a:ln>
                  <a:noFill/>
                </a:ln>
                <a:solidFill>
                  <a:prstClr val="white"/>
                </a:solidFill>
                <a:effectLst/>
                <a:uLnTx/>
                <a:uFillTx/>
                <a:latin typeface="游ゴシック Bold"/>
                <a:ea typeface="メイリオ"/>
                <a:cs typeface="+mn-cs"/>
              </a:rPr>
              <a:t>等成長分野を中心とした就職・転職支援のためのリカレント教育推進事業」企画提案書（</a:t>
            </a:r>
            <a:r>
              <a:rPr kumimoji="1" lang="en-US" altLang="ja-JP" sz="1100" b="0" i="0" u="none" strike="noStrike" kern="1200" cap="none" spc="-120" normalizeH="0" baseline="0" noProof="0" dirty="0">
                <a:ln>
                  <a:noFill/>
                </a:ln>
                <a:solidFill>
                  <a:prstClr val="white"/>
                </a:solidFill>
                <a:effectLst/>
                <a:uLnTx/>
                <a:uFillTx/>
                <a:latin typeface="游ゴシック Bold"/>
                <a:ea typeface="メイリオ"/>
                <a:cs typeface="+mn-cs"/>
              </a:rPr>
              <a:t>Ⅰ</a:t>
            </a:r>
            <a:r>
              <a:rPr kumimoji="1" lang="ja-JP" altLang="en-US" sz="1100" b="0" i="0" u="none" strike="noStrike" kern="1200" cap="none" spc="-120" normalizeH="0" baseline="0" noProof="0" dirty="0">
                <a:ln>
                  <a:noFill/>
                </a:ln>
                <a:solidFill>
                  <a:prstClr val="white"/>
                </a:solidFill>
                <a:effectLst/>
                <a:uLnTx/>
                <a:uFillTx/>
                <a:latin typeface="游ゴシック Bold"/>
                <a:ea typeface="メイリオ"/>
                <a:cs typeface="+mn-cs"/>
              </a:rPr>
              <a:t>：</a:t>
            </a:r>
            <a:r>
              <a:rPr kumimoji="1" lang="en-US" altLang="ja-JP" sz="1100" b="0" i="0" u="none" strike="noStrike" kern="1200" cap="none" spc="-120" normalizeH="0" baseline="0" noProof="0" dirty="0">
                <a:ln>
                  <a:noFill/>
                </a:ln>
                <a:solidFill>
                  <a:prstClr val="white"/>
                </a:solidFill>
                <a:effectLst/>
                <a:uLnTx/>
                <a:uFillTx/>
                <a:latin typeface="游ゴシック Bold"/>
                <a:ea typeface="メイリオ"/>
                <a:cs typeface="+mn-cs"/>
              </a:rPr>
              <a:t>DX</a:t>
            </a:r>
            <a:r>
              <a:rPr kumimoji="1" lang="ja-JP" altLang="en-US" sz="1100" b="0" i="0" u="none" strike="noStrike" kern="1200" cap="none" spc="-120" normalizeH="0" baseline="0" noProof="0" dirty="0">
                <a:ln>
                  <a:noFill/>
                </a:ln>
                <a:solidFill>
                  <a:prstClr val="white"/>
                </a:solidFill>
                <a:effectLst/>
                <a:uLnTx/>
                <a:uFillTx/>
                <a:latin typeface="游ゴシック Bold"/>
                <a:ea typeface="メイリオ"/>
                <a:cs typeface="+mn-cs"/>
              </a:rPr>
              <a:t>リテラシー）</a:t>
            </a:r>
            <a:r>
              <a:rPr kumimoji="1" lang="en-US" altLang="ja-JP" sz="1100" b="0" i="0" u="none" strike="noStrike" kern="1200" cap="none" spc="-120" normalizeH="0" baseline="0" noProof="0" dirty="0">
                <a:ln>
                  <a:noFill/>
                </a:ln>
                <a:solidFill>
                  <a:prstClr val="white"/>
                </a:solidFill>
                <a:effectLst/>
                <a:uLnTx/>
                <a:uFillTx/>
                <a:latin typeface="游ゴシック Bold"/>
                <a:ea typeface="メイリオ"/>
                <a:cs typeface="+mn-cs"/>
              </a:rPr>
              <a:t>(P</a:t>
            </a:r>
            <a:fld id="{7DF22854-5471-4D76-A61C-50AF16AABE74}" type="slidenum">
              <a:rPr kumimoji="1" lang="en-US" altLang="ja-JP" sz="1100" b="0" i="0" u="none" strike="noStrike" kern="1200" cap="none" spc="-120" normalizeH="0" baseline="0" noProof="0" smtClean="0">
                <a:ln>
                  <a:noFill/>
                </a:ln>
                <a:solidFill>
                  <a:prstClr val="white"/>
                </a:solidFill>
                <a:effectLst/>
                <a:uLnTx/>
                <a:uFillTx/>
                <a:latin typeface="游ゴシック Bold"/>
                <a:ea typeface="メイリオ"/>
                <a:cs typeface="+mn-cs"/>
              </a:rPr>
              <a:pPr marL="0" marR="0" lvl="0" indent="0" algn="ctr" defTabSz="914400" rtl="0" eaLnBrk="1" fontAlgn="auto" latinLnBrk="0" hangingPunct="1">
                <a:lnSpc>
                  <a:spcPct val="100000"/>
                </a:lnSpc>
                <a:spcBef>
                  <a:spcPts val="0"/>
                </a:spcBef>
                <a:spcAft>
                  <a:spcPts val="0"/>
                </a:spcAft>
                <a:buClrTx/>
                <a:buSzTx/>
                <a:buFontTx/>
                <a:buNone/>
                <a:tabLst/>
                <a:defRPr/>
              </a:pPr>
              <a:t>4</a:t>
            </a:fld>
            <a:r>
              <a:rPr kumimoji="1" lang="en-US" altLang="ja-JP" sz="1100" b="0" i="0" u="none" strike="noStrike" kern="1200" cap="none" spc="-120" normalizeH="0" baseline="0" noProof="0" dirty="0">
                <a:ln>
                  <a:noFill/>
                </a:ln>
                <a:solidFill>
                  <a:prstClr val="white"/>
                </a:solidFill>
                <a:effectLst/>
                <a:uLnTx/>
                <a:uFillTx/>
                <a:latin typeface="游ゴシック Bold"/>
                <a:ea typeface="メイリオ"/>
                <a:cs typeface="+mn-cs"/>
              </a:rPr>
              <a:t>)</a:t>
            </a:r>
            <a:endParaRPr kumimoji="1" lang="ja-JP" altLang="en-US" sz="1100" b="0" i="0" u="none" strike="noStrike" kern="1200" cap="none" spc="0" normalizeH="0" baseline="0" noProof="0" dirty="0">
              <a:ln>
                <a:noFill/>
              </a:ln>
              <a:solidFill>
                <a:prstClr val="white"/>
              </a:solidFill>
              <a:effectLst/>
              <a:uLnTx/>
              <a:uFillTx/>
              <a:latin typeface="游ゴシック Bold"/>
              <a:ea typeface="游ゴシック Bold"/>
              <a:cs typeface="+mn-cs"/>
            </a:endParaRPr>
          </a:p>
        </p:txBody>
      </p:sp>
      <p:sp>
        <p:nvSpPr>
          <p:cNvPr id="16" name="正方形/長方形 15"/>
          <p:cNvSpPr/>
          <p:nvPr/>
        </p:nvSpPr>
        <p:spPr>
          <a:xfrm>
            <a:off x="6000" y="11874"/>
            <a:ext cx="9900000" cy="619987"/>
          </a:xfrm>
          <a:prstGeom prst="rect">
            <a:avLst/>
          </a:prstGeom>
          <a:solidFill>
            <a:srgbClr val="073B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120" normalizeH="0" baseline="0" noProof="0" dirty="0">
                <a:ln>
                  <a:noFill/>
                </a:ln>
                <a:solidFill>
                  <a:prstClr val="white"/>
                </a:solidFill>
                <a:effectLst/>
                <a:uLnTx/>
                <a:uFillTx/>
                <a:latin typeface="游ゴシック Bold"/>
                <a:ea typeface="メイリオ"/>
                <a:cs typeface="+mn-cs"/>
              </a:rPr>
              <a:t>令和３年度</a:t>
            </a:r>
            <a:r>
              <a:rPr kumimoji="1" lang="ja-JP" altLang="en-US" sz="1200" b="0" i="0" u="none" strike="noStrike" kern="1200" cap="none" spc="-120" normalizeH="0" baseline="0" noProof="0" dirty="0">
                <a:ln>
                  <a:noFill/>
                </a:ln>
                <a:solidFill>
                  <a:prstClr val="white"/>
                </a:solidFill>
                <a:effectLst/>
                <a:uLnTx/>
                <a:uFillTx/>
                <a:latin typeface="游ゴシック Bold"/>
                <a:ea typeface="メイリオ"/>
                <a:cs typeface="+mn-cs"/>
              </a:rPr>
              <a:t>「</a:t>
            </a:r>
            <a:r>
              <a:rPr kumimoji="1" lang="en-US" altLang="ja-JP" sz="1200" b="0" i="0" u="none" strike="noStrike" kern="1200" cap="none" spc="-120" normalizeH="0" baseline="0" noProof="0" dirty="0">
                <a:ln>
                  <a:noFill/>
                </a:ln>
                <a:solidFill>
                  <a:prstClr val="white"/>
                </a:solidFill>
                <a:effectLst/>
                <a:uLnTx/>
                <a:uFillTx/>
                <a:latin typeface="游ゴシック Bold"/>
                <a:ea typeface="メイリオ"/>
                <a:cs typeface="+mn-cs"/>
              </a:rPr>
              <a:t>DX</a:t>
            </a:r>
            <a:r>
              <a:rPr kumimoji="1" lang="ja-JP" altLang="en-US" sz="1200" b="0" i="0" u="none" strike="noStrike" kern="1200" cap="none" spc="-120" normalizeH="0" baseline="0" noProof="0" dirty="0">
                <a:ln>
                  <a:noFill/>
                </a:ln>
                <a:solidFill>
                  <a:prstClr val="white"/>
                </a:solidFill>
                <a:effectLst/>
                <a:uLnTx/>
                <a:uFillTx/>
                <a:latin typeface="游ゴシック Bold"/>
                <a:ea typeface="メイリオ"/>
                <a:cs typeface="+mn-cs"/>
              </a:rPr>
              <a:t>等成長分野を中心とした就職・転職支援のためのリカレント教育推進事業」</a:t>
            </a:r>
            <a:r>
              <a:rPr lang="ja-JP" altLang="en-US" sz="1200" spc="-120" dirty="0">
                <a:solidFill>
                  <a:schemeClr val="bg1"/>
                </a:solidFill>
                <a:latin typeface="+mj-ea"/>
              </a:rPr>
              <a:t>実績報告書</a:t>
            </a:r>
            <a:endParaRPr kumimoji="1" lang="en-US" altLang="ja-JP" sz="1200" b="0" i="0" u="none" strike="noStrike" kern="1200" cap="none" spc="-120" normalizeH="0" baseline="0" noProof="0" dirty="0">
              <a:ln>
                <a:noFill/>
              </a:ln>
              <a:solidFill>
                <a:prstClr val="white"/>
              </a:solidFill>
              <a:effectLst/>
              <a:uLnTx/>
              <a:uFillTx/>
              <a:latin typeface="游ゴシック Bold"/>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120" normalizeH="0" baseline="0" noProof="0" dirty="0">
                <a:ln>
                  <a:noFill/>
                </a:ln>
                <a:solidFill>
                  <a:prstClr val="white"/>
                </a:solidFill>
                <a:effectLst/>
                <a:uLnTx/>
                <a:uFillTx/>
                <a:latin typeface="游ゴシック Bold"/>
                <a:ea typeface="メイリオ"/>
                <a:cs typeface="+mn-cs"/>
              </a:rPr>
              <a:t>（</a:t>
            </a:r>
            <a:r>
              <a:rPr kumimoji="1" lang="en-US" altLang="ja-JP" sz="1200" b="0" i="0" u="none" strike="noStrike" kern="1200" cap="none" spc="-120" normalizeH="0" baseline="0" noProof="0" dirty="0">
                <a:ln>
                  <a:noFill/>
                </a:ln>
                <a:solidFill>
                  <a:prstClr val="white"/>
                </a:solidFill>
                <a:effectLst/>
                <a:uLnTx/>
                <a:uFillTx/>
                <a:latin typeface="游ゴシック Bold"/>
                <a:ea typeface="メイリオ"/>
                <a:cs typeface="+mn-cs"/>
              </a:rPr>
              <a:t>Ⅳ</a:t>
            </a:r>
            <a:r>
              <a:rPr kumimoji="1" lang="ja-JP" altLang="en-US" sz="1200" b="0" i="0" u="none" strike="noStrike" kern="1200" cap="none" spc="-120" normalizeH="0" baseline="0" noProof="0" dirty="0">
                <a:ln>
                  <a:noFill/>
                </a:ln>
                <a:solidFill>
                  <a:prstClr val="white"/>
                </a:solidFill>
                <a:effectLst/>
                <a:uLnTx/>
                <a:uFillTx/>
                <a:latin typeface="游ゴシック Bold"/>
                <a:ea typeface="メイリオ"/>
                <a:cs typeface="+mn-cs"/>
              </a:rPr>
              <a:t>：プログラム実施、拠点構築支援・分析、横展開に向けた取り組み）</a:t>
            </a:r>
            <a:r>
              <a:rPr kumimoji="1" lang="en-US" altLang="ja-JP" sz="1200" b="0" i="0" u="none" strike="noStrike" kern="1200" cap="none" spc="-120" normalizeH="0" baseline="0" noProof="0" dirty="0">
                <a:ln>
                  <a:noFill/>
                </a:ln>
                <a:solidFill>
                  <a:prstClr val="white"/>
                </a:solidFill>
                <a:effectLst/>
                <a:uLnTx/>
                <a:uFillTx/>
                <a:latin typeface="游ゴシック Bold"/>
                <a:ea typeface="メイリオ"/>
                <a:cs typeface="+mn-cs"/>
              </a:rPr>
              <a:t>(P</a:t>
            </a:r>
            <a:fld id="{7DF22854-5471-4D76-A61C-50AF16AABE74}" type="slidenum">
              <a:rPr kumimoji="1" lang="en-US" altLang="ja-JP" sz="1200" b="0" i="0" u="none" strike="noStrike" kern="1200" cap="none" spc="-120" normalizeH="0" baseline="0" noProof="0">
                <a:ln>
                  <a:noFill/>
                </a:ln>
                <a:solidFill>
                  <a:prstClr val="white"/>
                </a:solidFill>
                <a:effectLst/>
                <a:uLnTx/>
                <a:uFillTx/>
                <a:latin typeface="游ゴシック Bold"/>
                <a:ea typeface="メイリオ"/>
                <a:cs typeface="+mn-cs"/>
              </a:rPr>
              <a:pPr marL="0" marR="0" lvl="0" indent="0" algn="l" defTabSz="914400" rtl="0" eaLnBrk="1" fontAlgn="auto" latinLnBrk="0" hangingPunct="1">
                <a:lnSpc>
                  <a:spcPct val="100000"/>
                </a:lnSpc>
                <a:spcBef>
                  <a:spcPts val="0"/>
                </a:spcBef>
                <a:spcAft>
                  <a:spcPts val="0"/>
                </a:spcAft>
                <a:buClrTx/>
                <a:buSzTx/>
                <a:buFontTx/>
                <a:buNone/>
                <a:tabLst/>
                <a:defRPr/>
              </a:pPr>
              <a:t>4</a:t>
            </a:fld>
            <a:r>
              <a:rPr kumimoji="1" lang="en-US" altLang="ja-JP" sz="1200" b="0" i="0" u="none" strike="noStrike" kern="1200" cap="none" spc="-120" normalizeH="0" baseline="0" noProof="0" dirty="0">
                <a:ln>
                  <a:noFill/>
                </a:ln>
                <a:solidFill>
                  <a:prstClr val="white"/>
                </a:solidFill>
                <a:effectLst/>
                <a:uLnTx/>
                <a:uFillTx/>
                <a:latin typeface="游ゴシック Bold"/>
                <a:ea typeface="メイリオ"/>
                <a:cs typeface="+mn-cs"/>
              </a:rPr>
              <a:t>)</a:t>
            </a:r>
            <a:r>
              <a:rPr kumimoji="1" lang="ja-JP" altLang="en-US" sz="1200" b="0" i="0" u="none" strike="noStrike" kern="1200" cap="none" spc="-120" normalizeH="0" baseline="0" noProof="0" dirty="0">
                <a:ln>
                  <a:noFill/>
                </a:ln>
                <a:solidFill>
                  <a:prstClr val="white"/>
                </a:solidFill>
                <a:effectLst/>
                <a:uLnTx/>
                <a:uFillTx/>
                <a:latin typeface="游ゴシック Bold"/>
                <a:ea typeface="メイリオ"/>
                <a:cs typeface="+mn-cs"/>
              </a:rPr>
              <a:t>　　　</a:t>
            </a:r>
            <a:r>
              <a:rPr kumimoji="1" lang="zh-TW" altLang="en-US" sz="1200" b="1" i="0" u="none" strike="noStrike" kern="1200" cap="none" spc="0" normalizeH="0" baseline="0" noProof="0" dirty="0">
                <a:ln>
                  <a:noFill/>
                </a:ln>
                <a:solidFill>
                  <a:prstClr val="white"/>
                </a:solidFill>
                <a:effectLst/>
                <a:uLnTx/>
                <a:uFillTx/>
                <a:latin typeface="Segoe UI"/>
                <a:ea typeface="メイリオ"/>
                <a:cs typeface="+mn-cs"/>
              </a:rPr>
              <a:t>様式</a:t>
            </a:r>
            <a:r>
              <a:rPr lang="ja-JP" altLang="en-US" sz="1200" b="1" dirty="0">
                <a:solidFill>
                  <a:schemeClr val="bg1"/>
                </a:solidFill>
              </a:rPr>
              <a:t>３ </a:t>
            </a:r>
            <a:r>
              <a:rPr kumimoji="1" lang="zh-TW" altLang="en-US" sz="1200" b="1" i="0" u="none" strike="noStrike" kern="1200" cap="none" spc="0" normalizeH="0" baseline="0" noProof="0" dirty="0">
                <a:ln>
                  <a:noFill/>
                </a:ln>
                <a:solidFill>
                  <a:prstClr val="white"/>
                </a:solidFill>
                <a:effectLst/>
                <a:uLnTx/>
                <a:uFillTx/>
                <a:latin typeface="Segoe UI"/>
                <a:ea typeface="メイリオ"/>
                <a:cs typeface="+mn-cs"/>
              </a:rPr>
              <a:t>（別紙１）</a:t>
            </a:r>
            <a:endParaRPr kumimoji="1" lang="ja-JP" altLang="en-US" sz="1200" b="1" i="0" u="none" strike="noStrike" kern="1200" cap="none" spc="0" normalizeH="0" baseline="0" noProof="0" dirty="0">
              <a:ln>
                <a:noFill/>
              </a:ln>
              <a:solidFill>
                <a:prstClr val="white"/>
              </a:solidFill>
              <a:effectLst/>
              <a:uLnTx/>
              <a:uFillTx/>
              <a:latin typeface="Segoe UI"/>
              <a:ea typeface="メイリオ"/>
              <a:cs typeface="+mn-cs"/>
            </a:endParaRPr>
          </a:p>
        </p:txBody>
      </p:sp>
      <p:sp>
        <p:nvSpPr>
          <p:cNvPr id="14" name="テキスト ボックス 13">
            <a:extLst>
              <a:ext uri="{FF2B5EF4-FFF2-40B4-BE49-F238E27FC236}">
                <a16:creationId xmlns:a16="http://schemas.microsoft.com/office/drawing/2014/main" id="{12F52E7D-D4CE-4F81-BC74-180635F5AFEE}"/>
              </a:ext>
            </a:extLst>
          </p:cNvPr>
          <p:cNvSpPr txBox="1"/>
          <p:nvPr/>
        </p:nvSpPr>
        <p:spPr>
          <a:xfrm>
            <a:off x="125464" y="821522"/>
            <a:ext cx="9649072" cy="2308324"/>
          </a:xfrm>
          <a:prstGeom prst="rect">
            <a:avLst/>
          </a:prstGeom>
          <a:noFill/>
          <a:ln>
            <a:solidFill>
              <a:schemeClr val="tx2">
                <a:lumMod val="40000"/>
                <a:lumOff val="60000"/>
              </a:schemeClr>
            </a:solidFill>
            <a:prstDash val="dash"/>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effectLst/>
                <a:uLnTx/>
                <a:uFillTx/>
                <a:latin typeface="メイリオ"/>
                <a:ea typeface="メイリオ"/>
                <a:cs typeface="+mn-cs"/>
              </a:rPr>
              <a:t>●大学・専門学校等の講座開発、受講生募集、講座実施、プログラム終了後といった各段階においてどのような支援を実施したか記載願います。</a:t>
            </a:r>
            <a:endParaRPr kumimoji="1" lang="en-US" altLang="ja-JP" sz="1200" b="0" i="0" u="none" strike="noStrike" kern="1200" cap="none" spc="0" normalizeH="0" baseline="0" noProof="0" dirty="0">
              <a:ln>
                <a:noFill/>
              </a:ln>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dirty="0">
              <a:latin typeface="メイリオ"/>
              <a:ea typeface="メイリオ"/>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dirty="0">
              <a:latin typeface="メイリオ"/>
              <a:ea typeface="メイリオ"/>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dirty="0">
              <a:latin typeface="メイリオ"/>
              <a:ea typeface="メイリオ"/>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dirty="0">
              <a:latin typeface="メイリオ"/>
              <a:ea typeface="メイリオ"/>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dirty="0">
              <a:latin typeface="メイリオ"/>
              <a:ea typeface="メイリオ"/>
            </a:endParaRPr>
          </a:p>
        </p:txBody>
      </p:sp>
      <p:sp>
        <p:nvSpPr>
          <p:cNvPr id="7" name="テキスト ボックス 6">
            <a:extLst>
              <a:ext uri="{FF2B5EF4-FFF2-40B4-BE49-F238E27FC236}">
                <a16:creationId xmlns:a16="http://schemas.microsoft.com/office/drawing/2014/main" id="{19619C0B-4B22-4B88-8DCB-BCDF643D9F5A}"/>
              </a:ext>
            </a:extLst>
          </p:cNvPr>
          <p:cNvSpPr txBox="1"/>
          <p:nvPr/>
        </p:nvSpPr>
        <p:spPr>
          <a:xfrm>
            <a:off x="106951" y="3504173"/>
            <a:ext cx="9649072" cy="3046988"/>
          </a:xfrm>
          <a:prstGeom prst="rect">
            <a:avLst/>
          </a:prstGeom>
          <a:noFill/>
          <a:ln>
            <a:solidFill>
              <a:schemeClr val="tx2">
                <a:lumMod val="40000"/>
                <a:lumOff val="60000"/>
              </a:schemeClr>
            </a:solidFill>
            <a:prstDash val="dash"/>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effectLst/>
                <a:uLnTx/>
                <a:uFillTx/>
                <a:latin typeface="メイリオ"/>
                <a:ea typeface="メイリオ"/>
                <a:cs typeface="+mn-cs"/>
              </a:rPr>
              <a:t>●プログラムの面的展開の支援（他の大学・専修学校等や企業</a:t>
            </a:r>
            <a:r>
              <a:rPr lang="ja-JP" altLang="en-US" sz="1200" dirty="0">
                <a:latin typeface="メイリオ"/>
                <a:ea typeface="メイリオ"/>
              </a:rPr>
              <a:t>、</a:t>
            </a:r>
            <a:r>
              <a:rPr kumimoji="1" lang="ja-JP" altLang="en-US" sz="1200" b="0" i="0" u="none" strike="noStrike" kern="1200" cap="none" spc="0" normalizeH="0" baseline="0" noProof="0" dirty="0">
                <a:ln>
                  <a:noFill/>
                </a:ln>
                <a:effectLst/>
                <a:uLnTx/>
                <a:uFillTx/>
                <a:latin typeface="メイリオ"/>
                <a:ea typeface="メイリオ"/>
                <a:cs typeface="+mn-cs"/>
              </a:rPr>
              <a:t>自治体等に対するプログラムの横展開に関する助言やニーズの発掘、作成プログラムの活用促進等）や本事業期間終了後の大学等における継続的なリカレント教育の推進に向けてどのような支援を実施したか、具体的に記載願います。</a:t>
            </a:r>
            <a:endParaRPr kumimoji="1" lang="en-US" altLang="ja-JP" sz="1200" b="0" i="0" u="none" strike="noStrike" kern="1200" cap="none" spc="0" normalizeH="0" baseline="0" noProof="0" dirty="0">
              <a:ln>
                <a:noFill/>
              </a:ln>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dirty="0">
              <a:latin typeface="メイリオ"/>
              <a:ea typeface="メイリオ"/>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dirty="0">
              <a:latin typeface="メイリオ"/>
              <a:ea typeface="メイリオ"/>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dirty="0">
              <a:latin typeface="メイリオ"/>
              <a:ea typeface="メイリオ"/>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dirty="0">
              <a:latin typeface="メイリオ"/>
              <a:ea typeface="メイリオ"/>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dirty="0">
              <a:latin typeface="メイリオ"/>
              <a:ea typeface="メイリオ"/>
            </a:endParaRPr>
          </a:p>
        </p:txBody>
      </p:sp>
    </p:spTree>
    <p:extLst>
      <p:ext uri="{BB962C8B-B14F-4D97-AF65-F5344CB8AC3E}">
        <p14:creationId xmlns:p14="http://schemas.microsoft.com/office/powerpoint/2010/main" val="3298018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テキスト ボックス 9"/>
          <p:cNvSpPr txBox="1"/>
          <p:nvPr/>
        </p:nvSpPr>
        <p:spPr>
          <a:xfrm>
            <a:off x="-159568" y="21512"/>
            <a:ext cx="9076344" cy="2616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120" normalizeH="0" baseline="0" noProof="0" dirty="0">
                <a:ln>
                  <a:noFill/>
                </a:ln>
                <a:solidFill>
                  <a:prstClr val="white"/>
                </a:solidFill>
                <a:effectLst/>
                <a:uLnTx/>
                <a:uFillTx/>
                <a:latin typeface="游ゴシック Bold"/>
                <a:ea typeface="メイリオ"/>
                <a:cs typeface="+mn-cs"/>
              </a:rPr>
              <a:t>令和３年度</a:t>
            </a:r>
            <a:r>
              <a:rPr kumimoji="1" lang="ja-JP" altLang="en-US" sz="1100" b="0" i="0" u="none" strike="noStrike" kern="1200" cap="none" spc="-120" normalizeH="0" baseline="0" noProof="0" dirty="0">
                <a:ln>
                  <a:noFill/>
                </a:ln>
                <a:solidFill>
                  <a:prstClr val="white"/>
                </a:solidFill>
                <a:effectLst/>
                <a:uLnTx/>
                <a:uFillTx/>
                <a:latin typeface="游ゴシック Bold"/>
                <a:ea typeface="メイリオ"/>
                <a:cs typeface="+mn-cs"/>
              </a:rPr>
              <a:t>「</a:t>
            </a:r>
            <a:r>
              <a:rPr kumimoji="1" lang="en-US" altLang="ja-JP" sz="1100" b="0" i="0" u="none" strike="noStrike" kern="1200" cap="none" spc="-120" normalizeH="0" baseline="0" noProof="0" dirty="0">
                <a:ln>
                  <a:noFill/>
                </a:ln>
                <a:solidFill>
                  <a:prstClr val="white"/>
                </a:solidFill>
                <a:effectLst/>
                <a:uLnTx/>
                <a:uFillTx/>
                <a:latin typeface="游ゴシック Bold"/>
                <a:ea typeface="メイリオ"/>
                <a:cs typeface="+mn-cs"/>
              </a:rPr>
              <a:t>DX</a:t>
            </a:r>
            <a:r>
              <a:rPr kumimoji="1" lang="ja-JP" altLang="en-US" sz="1100" b="0" i="0" u="none" strike="noStrike" kern="1200" cap="none" spc="-120" normalizeH="0" baseline="0" noProof="0" dirty="0">
                <a:ln>
                  <a:noFill/>
                </a:ln>
                <a:solidFill>
                  <a:prstClr val="white"/>
                </a:solidFill>
                <a:effectLst/>
                <a:uLnTx/>
                <a:uFillTx/>
                <a:latin typeface="游ゴシック Bold"/>
                <a:ea typeface="メイリオ"/>
                <a:cs typeface="+mn-cs"/>
              </a:rPr>
              <a:t>等成長分野を中心とした就職・転職支援のためのリカレント教育推進</a:t>
            </a:r>
            <a:r>
              <a:rPr kumimoji="1" lang="ja-JP" altLang="en-US" sz="1100" b="0" i="0" u="none" strike="noStrike" kern="1200" cap="none" spc="-120" normalizeH="0" baseline="0" noProof="0">
                <a:ln>
                  <a:noFill/>
                </a:ln>
                <a:solidFill>
                  <a:prstClr val="white"/>
                </a:solidFill>
                <a:effectLst/>
                <a:uLnTx/>
                <a:uFillTx/>
                <a:latin typeface="游ゴシック Bold"/>
                <a:ea typeface="メイリオ"/>
                <a:cs typeface="+mn-cs"/>
              </a:rPr>
              <a:t>事業」企画提案書（</a:t>
            </a:r>
            <a:r>
              <a:rPr kumimoji="1" lang="en-US" altLang="ja-JP" sz="1100" b="0" i="0" u="none" strike="noStrike" kern="1200" cap="none" spc="-120" normalizeH="0" baseline="0" noProof="0" dirty="0">
                <a:ln>
                  <a:noFill/>
                </a:ln>
                <a:solidFill>
                  <a:prstClr val="white"/>
                </a:solidFill>
                <a:effectLst/>
                <a:uLnTx/>
                <a:uFillTx/>
                <a:latin typeface="游ゴシック Bold"/>
                <a:ea typeface="メイリオ"/>
                <a:cs typeface="+mn-cs"/>
              </a:rPr>
              <a:t>Ⅰ</a:t>
            </a:r>
            <a:r>
              <a:rPr kumimoji="1" lang="ja-JP" altLang="en-US" sz="1100" b="0" i="0" u="none" strike="noStrike" kern="1200" cap="none" spc="-120" normalizeH="0" baseline="0" noProof="0" dirty="0">
                <a:ln>
                  <a:noFill/>
                </a:ln>
                <a:solidFill>
                  <a:prstClr val="white"/>
                </a:solidFill>
                <a:effectLst/>
                <a:uLnTx/>
                <a:uFillTx/>
                <a:latin typeface="游ゴシック Bold"/>
                <a:ea typeface="メイリオ"/>
                <a:cs typeface="+mn-cs"/>
              </a:rPr>
              <a:t>：</a:t>
            </a:r>
            <a:r>
              <a:rPr kumimoji="1" lang="en-US" altLang="ja-JP" sz="1100" b="0" i="0" u="none" strike="noStrike" kern="1200" cap="none" spc="-120" normalizeH="0" baseline="0" noProof="0" dirty="0">
                <a:ln>
                  <a:noFill/>
                </a:ln>
                <a:solidFill>
                  <a:prstClr val="white"/>
                </a:solidFill>
                <a:effectLst/>
                <a:uLnTx/>
                <a:uFillTx/>
                <a:latin typeface="游ゴシック Bold"/>
                <a:ea typeface="メイリオ"/>
                <a:cs typeface="+mn-cs"/>
              </a:rPr>
              <a:t>DX</a:t>
            </a:r>
            <a:r>
              <a:rPr kumimoji="1" lang="ja-JP" altLang="en-US" sz="1100" b="0" i="0" u="none" strike="noStrike" kern="1200" cap="none" spc="-120" normalizeH="0" baseline="0" noProof="0" dirty="0">
                <a:ln>
                  <a:noFill/>
                </a:ln>
                <a:solidFill>
                  <a:prstClr val="white"/>
                </a:solidFill>
                <a:effectLst/>
                <a:uLnTx/>
                <a:uFillTx/>
                <a:latin typeface="游ゴシック Bold"/>
                <a:ea typeface="メイリオ"/>
                <a:cs typeface="+mn-cs"/>
              </a:rPr>
              <a:t>リテラシー）</a:t>
            </a:r>
            <a:r>
              <a:rPr kumimoji="1" lang="en-US" altLang="ja-JP" sz="1100" b="0" i="0" u="none" strike="noStrike" kern="1200" cap="none" spc="-120" normalizeH="0" baseline="0" noProof="0" dirty="0">
                <a:ln>
                  <a:noFill/>
                </a:ln>
                <a:solidFill>
                  <a:prstClr val="white"/>
                </a:solidFill>
                <a:effectLst/>
                <a:uLnTx/>
                <a:uFillTx/>
                <a:latin typeface="游ゴシック Bold"/>
                <a:ea typeface="メイリオ"/>
                <a:cs typeface="+mn-cs"/>
              </a:rPr>
              <a:t>(P</a:t>
            </a:r>
            <a:fld id="{7DF22854-5471-4D76-A61C-50AF16AABE74}" type="slidenum">
              <a:rPr kumimoji="1" lang="en-US" altLang="ja-JP" sz="1100" b="0" i="0" u="none" strike="noStrike" kern="1200" cap="none" spc="-120" normalizeH="0" baseline="0" noProof="0" smtClean="0">
                <a:ln>
                  <a:noFill/>
                </a:ln>
                <a:solidFill>
                  <a:prstClr val="white"/>
                </a:solidFill>
                <a:effectLst/>
                <a:uLnTx/>
                <a:uFillTx/>
                <a:latin typeface="游ゴシック Bold"/>
                <a:ea typeface="メイリオ"/>
                <a:cs typeface="+mn-cs"/>
              </a:rPr>
              <a:pPr marL="0" marR="0" lvl="0" indent="0" algn="ctr" defTabSz="914400" rtl="0" eaLnBrk="1" fontAlgn="auto" latinLnBrk="0" hangingPunct="1">
                <a:lnSpc>
                  <a:spcPct val="100000"/>
                </a:lnSpc>
                <a:spcBef>
                  <a:spcPts val="0"/>
                </a:spcBef>
                <a:spcAft>
                  <a:spcPts val="0"/>
                </a:spcAft>
                <a:buClrTx/>
                <a:buSzTx/>
                <a:buFontTx/>
                <a:buNone/>
                <a:tabLst/>
                <a:defRPr/>
              </a:pPr>
              <a:t>5</a:t>
            </a:fld>
            <a:r>
              <a:rPr kumimoji="1" lang="en-US" altLang="ja-JP" sz="1100" b="0" i="0" u="none" strike="noStrike" kern="1200" cap="none" spc="-120" normalizeH="0" baseline="0" noProof="0" dirty="0">
                <a:ln>
                  <a:noFill/>
                </a:ln>
                <a:solidFill>
                  <a:prstClr val="white"/>
                </a:solidFill>
                <a:effectLst/>
                <a:uLnTx/>
                <a:uFillTx/>
                <a:latin typeface="游ゴシック Bold"/>
                <a:ea typeface="メイリオ"/>
                <a:cs typeface="+mn-cs"/>
              </a:rPr>
              <a:t>)</a:t>
            </a:r>
            <a:endParaRPr kumimoji="1" lang="ja-JP" altLang="en-US" sz="1100" b="0" i="0" u="none" strike="noStrike" kern="1200" cap="none" spc="0" normalizeH="0" baseline="0" noProof="0" dirty="0">
              <a:ln>
                <a:noFill/>
              </a:ln>
              <a:solidFill>
                <a:prstClr val="white"/>
              </a:solidFill>
              <a:effectLst/>
              <a:uLnTx/>
              <a:uFillTx/>
              <a:latin typeface="游ゴシック Bold"/>
              <a:ea typeface="游ゴシック Bold"/>
              <a:cs typeface="+mn-cs"/>
            </a:endParaRPr>
          </a:p>
        </p:txBody>
      </p:sp>
      <p:sp>
        <p:nvSpPr>
          <p:cNvPr id="16" name="正方形/長方形 15"/>
          <p:cNvSpPr/>
          <p:nvPr/>
        </p:nvSpPr>
        <p:spPr>
          <a:xfrm>
            <a:off x="6000" y="11874"/>
            <a:ext cx="9900000" cy="619987"/>
          </a:xfrm>
          <a:prstGeom prst="rect">
            <a:avLst/>
          </a:prstGeom>
          <a:solidFill>
            <a:srgbClr val="073B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120" normalizeH="0" baseline="0" noProof="0" dirty="0">
                <a:ln>
                  <a:noFill/>
                </a:ln>
                <a:solidFill>
                  <a:prstClr val="white"/>
                </a:solidFill>
                <a:effectLst/>
                <a:uLnTx/>
                <a:uFillTx/>
                <a:latin typeface="游ゴシック Bold"/>
                <a:ea typeface="メイリオ"/>
                <a:cs typeface="+mn-cs"/>
              </a:rPr>
              <a:t>令和３年度</a:t>
            </a:r>
            <a:r>
              <a:rPr kumimoji="1" lang="ja-JP" altLang="en-US" sz="1200" b="0" i="0" u="none" strike="noStrike" kern="1200" cap="none" spc="-120" normalizeH="0" baseline="0" noProof="0" dirty="0">
                <a:ln>
                  <a:noFill/>
                </a:ln>
                <a:solidFill>
                  <a:prstClr val="white"/>
                </a:solidFill>
                <a:effectLst/>
                <a:uLnTx/>
                <a:uFillTx/>
                <a:latin typeface="游ゴシック Bold"/>
                <a:ea typeface="メイリオ"/>
                <a:cs typeface="+mn-cs"/>
              </a:rPr>
              <a:t>「</a:t>
            </a:r>
            <a:r>
              <a:rPr kumimoji="1" lang="en-US" altLang="ja-JP" sz="1200" b="0" i="0" u="none" strike="noStrike" kern="1200" cap="none" spc="-120" normalizeH="0" baseline="0" noProof="0" dirty="0">
                <a:ln>
                  <a:noFill/>
                </a:ln>
                <a:solidFill>
                  <a:prstClr val="white"/>
                </a:solidFill>
                <a:effectLst/>
                <a:uLnTx/>
                <a:uFillTx/>
                <a:latin typeface="游ゴシック Bold"/>
                <a:ea typeface="メイリオ"/>
                <a:cs typeface="+mn-cs"/>
              </a:rPr>
              <a:t>DX</a:t>
            </a:r>
            <a:r>
              <a:rPr kumimoji="1" lang="ja-JP" altLang="en-US" sz="1200" b="0" i="0" u="none" strike="noStrike" kern="1200" cap="none" spc="-120" normalizeH="0" baseline="0" noProof="0" dirty="0">
                <a:ln>
                  <a:noFill/>
                </a:ln>
                <a:solidFill>
                  <a:prstClr val="white"/>
                </a:solidFill>
                <a:effectLst/>
                <a:uLnTx/>
                <a:uFillTx/>
                <a:latin typeface="游ゴシック Bold"/>
                <a:ea typeface="メイリオ"/>
                <a:cs typeface="+mn-cs"/>
              </a:rPr>
              <a:t>等成長分野を中心とした就職・転職支援のためのリカレント教育推進事業」</a:t>
            </a:r>
            <a:r>
              <a:rPr lang="ja-JP" altLang="en-US" sz="1200" spc="-120" dirty="0">
                <a:solidFill>
                  <a:schemeClr val="bg1"/>
                </a:solidFill>
                <a:latin typeface="+mj-ea"/>
              </a:rPr>
              <a:t>実績報告書</a:t>
            </a:r>
            <a:endParaRPr kumimoji="1" lang="en-US" altLang="ja-JP" sz="1200" b="0" i="0" u="none" strike="noStrike" kern="1200" cap="none" spc="-120" normalizeH="0" baseline="0" noProof="0" dirty="0">
              <a:ln>
                <a:noFill/>
              </a:ln>
              <a:solidFill>
                <a:prstClr val="white"/>
              </a:solidFill>
              <a:effectLst/>
              <a:uLnTx/>
              <a:uFillTx/>
              <a:latin typeface="游ゴシック Bold"/>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120" normalizeH="0" baseline="0" noProof="0" dirty="0">
                <a:ln>
                  <a:noFill/>
                </a:ln>
                <a:solidFill>
                  <a:prstClr val="white"/>
                </a:solidFill>
                <a:effectLst/>
                <a:uLnTx/>
                <a:uFillTx/>
                <a:latin typeface="游ゴシック Bold"/>
                <a:ea typeface="メイリオ"/>
                <a:cs typeface="+mn-cs"/>
              </a:rPr>
              <a:t>（</a:t>
            </a:r>
            <a:r>
              <a:rPr kumimoji="1" lang="en-US" altLang="ja-JP" sz="1200" b="0" i="0" u="none" strike="noStrike" kern="1200" cap="none" spc="-120" normalizeH="0" baseline="0" noProof="0" dirty="0">
                <a:ln>
                  <a:noFill/>
                </a:ln>
                <a:solidFill>
                  <a:prstClr val="white"/>
                </a:solidFill>
                <a:effectLst/>
                <a:uLnTx/>
                <a:uFillTx/>
                <a:latin typeface="游ゴシック Bold"/>
                <a:ea typeface="メイリオ"/>
                <a:cs typeface="+mn-cs"/>
              </a:rPr>
              <a:t>Ⅳ</a:t>
            </a:r>
            <a:r>
              <a:rPr kumimoji="1" lang="ja-JP" altLang="en-US" sz="1200" b="0" i="0" u="none" strike="noStrike" kern="1200" cap="none" spc="-120" normalizeH="0" baseline="0" noProof="0" dirty="0">
                <a:ln>
                  <a:noFill/>
                </a:ln>
                <a:solidFill>
                  <a:prstClr val="white"/>
                </a:solidFill>
                <a:effectLst/>
                <a:uLnTx/>
                <a:uFillTx/>
                <a:latin typeface="游ゴシック Bold"/>
                <a:ea typeface="メイリオ"/>
                <a:cs typeface="+mn-cs"/>
              </a:rPr>
              <a:t>：プログラム実施、拠点構築支援・分析、横展開に向けた取り組み）</a:t>
            </a:r>
            <a:r>
              <a:rPr kumimoji="1" lang="en-US" altLang="ja-JP" sz="1200" b="0" i="0" u="none" strike="noStrike" kern="1200" cap="none" spc="-120" normalizeH="0" baseline="0" noProof="0" dirty="0">
                <a:ln>
                  <a:noFill/>
                </a:ln>
                <a:solidFill>
                  <a:prstClr val="white"/>
                </a:solidFill>
                <a:effectLst/>
                <a:uLnTx/>
                <a:uFillTx/>
                <a:latin typeface="游ゴシック Bold"/>
                <a:ea typeface="メイリオ"/>
                <a:cs typeface="+mn-cs"/>
              </a:rPr>
              <a:t>(P</a:t>
            </a:r>
            <a:fld id="{7DF22854-5471-4D76-A61C-50AF16AABE74}" type="slidenum">
              <a:rPr kumimoji="1" lang="en-US" altLang="ja-JP" sz="1200" b="0" i="0" u="none" strike="noStrike" kern="1200" cap="none" spc="-120" normalizeH="0" baseline="0" noProof="0" smtClean="0">
                <a:ln>
                  <a:noFill/>
                </a:ln>
                <a:solidFill>
                  <a:prstClr val="white"/>
                </a:solidFill>
                <a:effectLst/>
                <a:uLnTx/>
                <a:uFillTx/>
                <a:latin typeface="游ゴシック Bold"/>
                <a:ea typeface="メイリオ"/>
                <a:cs typeface="+mn-cs"/>
              </a:rPr>
              <a:pPr marL="0" marR="0" lvl="0" indent="0" algn="l" defTabSz="914400" rtl="0" eaLnBrk="1" fontAlgn="auto" latinLnBrk="0" hangingPunct="1">
                <a:lnSpc>
                  <a:spcPct val="100000"/>
                </a:lnSpc>
                <a:spcBef>
                  <a:spcPts val="0"/>
                </a:spcBef>
                <a:spcAft>
                  <a:spcPts val="0"/>
                </a:spcAft>
                <a:buClrTx/>
                <a:buSzTx/>
                <a:buFontTx/>
                <a:buNone/>
                <a:tabLst/>
                <a:defRPr/>
              </a:pPr>
              <a:t>5</a:t>
            </a:fld>
            <a:r>
              <a:rPr kumimoji="1" lang="en-US" altLang="ja-JP" sz="1200" b="0" i="0" u="none" strike="noStrike" kern="1200" cap="none" spc="-120" normalizeH="0" baseline="0" noProof="0" dirty="0">
                <a:ln>
                  <a:noFill/>
                </a:ln>
                <a:solidFill>
                  <a:prstClr val="white"/>
                </a:solidFill>
                <a:effectLst/>
                <a:uLnTx/>
                <a:uFillTx/>
                <a:latin typeface="游ゴシック Bold"/>
                <a:ea typeface="メイリオ"/>
                <a:cs typeface="+mn-cs"/>
              </a:rPr>
              <a:t>)</a:t>
            </a:r>
            <a:r>
              <a:rPr kumimoji="1" lang="ja-JP" altLang="en-US" sz="1200" b="0" i="0" u="none" strike="noStrike" kern="1200" cap="none" spc="-120" normalizeH="0" baseline="0" noProof="0" dirty="0">
                <a:ln>
                  <a:noFill/>
                </a:ln>
                <a:solidFill>
                  <a:prstClr val="white"/>
                </a:solidFill>
                <a:effectLst/>
                <a:uLnTx/>
                <a:uFillTx/>
                <a:latin typeface="游ゴシック Bold"/>
                <a:ea typeface="メイリオ"/>
                <a:cs typeface="+mn-cs"/>
              </a:rPr>
              <a:t>　　　</a:t>
            </a:r>
            <a:r>
              <a:rPr kumimoji="1" lang="zh-TW" altLang="en-US" sz="1200" b="1" i="0" u="none" strike="noStrike" kern="1200" cap="none" spc="0" normalizeH="0" baseline="0" noProof="0" dirty="0">
                <a:ln>
                  <a:noFill/>
                </a:ln>
                <a:solidFill>
                  <a:prstClr val="white"/>
                </a:solidFill>
                <a:effectLst/>
                <a:uLnTx/>
                <a:uFillTx/>
                <a:latin typeface="Segoe UI"/>
                <a:ea typeface="メイリオ"/>
                <a:cs typeface="+mn-cs"/>
              </a:rPr>
              <a:t>様式</a:t>
            </a:r>
            <a:r>
              <a:rPr lang="ja-JP" altLang="en-US" sz="1200" b="1" dirty="0">
                <a:solidFill>
                  <a:schemeClr val="bg1"/>
                </a:solidFill>
              </a:rPr>
              <a:t>３ </a:t>
            </a:r>
            <a:r>
              <a:rPr kumimoji="1" lang="zh-TW" altLang="en-US" sz="1200" b="1" i="0" u="none" strike="noStrike" kern="1200" cap="none" spc="0" normalizeH="0" baseline="0" noProof="0" dirty="0">
                <a:ln>
                  <a:noFill/>
                </a:ln>
                <a:solidFill>
                  <a:prstClr val="white"/>
                </a:solidFill>
                <a:effectLst/>
                <a:uLnTx/>
                <a:uFillTx/>
                <a:latin typeface="Segoe UI"/>
                <a:ea typeface="メイリオ"/>
                <a:cs typeface="+mn-cs"/>
              </a:rPr>
              <a:t>（別紙１）</a:t>
            </a:r>
            <a:endParaRPr kumimoji="1" lang="ja-JP" altLang="en-US" sz="1200" b="1" i="0" u="none" strike="noStrike" kern="1200" cap="none" spc="0" normalizeH="0" baseline="0" noProof="0" dirty="0">
              <a:ln>
                <a:noFill/>
              </a:ln>
              <a:solidFill>
                <a:prstClr val="white"/>
              </a:solidFill>
              <a:effectLst/>
              <a:uLnTx/>
              <a:uFillTx/>
              <a:latin typeface="Segoe UI"/>
              <a:ea typeface="メイリオ"/>
              <a:cs typeface="+mn-cs"/>
            </a:endParaRPr>
          </a:p>
        </p:txBody>
      </p:sp>
      <p:sp>
        <p:nvSpPr>
          <p:cNvPr id="14" name="テキスト ボックス 13">
            <a:extLst>
              <a:ext uri="{FF2B5EF4-FFF2-40B4-BE49-F238E27FC236}">
                <a16:creationId xmlns:a16="http://schemas.microsoft.com/office/drawing/2014/main" id="{12F52E7D-D4CE-4F81-BC74-180635F5AFEE}"/>
              </a:ext>
            </a:extLst>
          </p:cNvPr>
          <p:cNvSpPr txBox="1"/>
          <p:nvPr/>
        </p:nvSpPr>
        <p:spPr>
          <a:xfrm>
            <a:off x="256928" y="1137228"/>
            <a:ext cx="9649072" cy="2677656"/>
          </a:xfrm>
          <a:prstGeom prst="rect">
            <a:avLst/>
          </a:prstGeom>
          <a:noFill/>
          <a:ln>
            <a:solidFill>
              <a:schemeClr val="tx2">
                <a:lumMod val="40000"/>
                <a:lumOff val="60000"/>
              </a:schemeClr>
            </a:solidFill>
            <a:prstDash val="dash"/>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effectLst/>
                <a:uLnTx/>
                <a:uFillTx/>
                <a:latin typeface="メイリオ"/>
                <a:ea typeface="メイリオ"/>
                <a:cs typeface="+mn-cs"/>
              </a:rPr>
              <a:t>●他の大学・専門学校等（未実施大学等含む）がリカレント教育を実施する際に参考になるような取り組みの情報収集や分析、効果の発信をどのように行ったか具体的に記載願います。</a:t>
            </a:r>
            <a:endParaRPr kumimoji="1" lang="en-US" altLang="ja-JP" sz="1200" b="0" i="0" u="none" strike="noStrike" kern="1200" cap="none" spc="0" normalizeH="0" baseline="0" noProof="0" dirty="0">
              <a:ln>
                <a:noFill/>
              </a:ln>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a:latin typeface="メイリオ"/>
                <a:ea typeface="メイリオ"/>
              </a:rPr>
              <a:t>●</a:t>
            </a:r>
            <a:r>
              <a:rPr kumimoji="1" lang="ja-JP" altLang="en-US" sz="1200" b="0" i="0" u="none" strike="noStrike" kern="1200" cap="none" spc="0" normalizeH="0" baseline="0" noProof="0" dirty="0">
                <a:ln>
                  <a:noFill/>
                </a:ln>
                <a:effectLst/>
                <a:uLnTx/>
                <a:uFillTx/>
                <a:latin typeface="メイリオ"/>
                <a:ea typeface="メイリオ"/>
                <a:cs typeface="+mn-cs"/>
              </a:rPr>
              <a:t>分析や発信の際にどのような創意工夫を用いてリカレント教育を実施していない大学等にプログラムの開発・実施を行ってもらうよう、取りまとめを行ったか記載願います。</a:t>
            </a:r>
            <a:endParaRPr kumimoji="1" lang="en-US" altLang="ja-JP" sz="1200" b="0" i="0" u="none" strike="noStrike" kern="1200" cap="none" spc="0" normalizeH="0" baseline="0" noProof="0" dirty="0">
              <a:ln>
                <a:noFill/>
              </a:ln>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effectLst/>
              <a:uLnTx/>
              <a:uFillTx/>
              <a:latin typeface="メイリオ"/>
              <a:ea typeface="メイリオ"/>
              <a:cs typeface="+mn-cs"/>
            </a:endParaRPr>
          </a:p>
        </p:txBody>
      </p:sp>
      <p:sp>
        <p:nvSpPr>
          <p:cNvPr id="6" name="角丸四角形 10">
            <a:extLst>
              <a:ext uri="{FF2B5EF4-FFF2-40B4-BE49-F238E27FC236}">
                <a16:creationId xmlns:a16="http://schemas.microsoft.com/office/drawing/2014/main" id="{E2A1CB6D-A493-4DA6-8C84-BFD5791A51A6}"/>
              </a:ext>
            </a:extLst>
          </p:cNvPr>
          <p:cNvSpPr/>
          <p:nvPr/>
        </p:nvSpPr>
        <p:spPr>
          <a:xfrm>
            <a:off x="65218" y="693368"/>
            <a:ext cx="5043560" cy="348953"/>
          </a:xfrm>
          <a:prstGeom prst="roundRect">
            <a:avLst/>
          </a:prstGeom>
          <a:solidFill>
            <a:srgbClr val="118B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white"/>
                </a:solidFill>
                <a:effectLst/>
                <a:uLnTx/>
                <a:uFillTx/>
                <a:latin typeface="游ゴシック Bold"/>
                <a:ea typeface="游ゴシック Bold"/>
                <a:cs typeface="+mn-cs"/>
              </a:rPr>
              <a:t>調査・分析</a:t>
            </a:r>
          </a:p>
        </p:txBody>
      </p:sp>
      <p:sp>
        <p:nvSpPr>
          <p:cNvPr id="8" name="テキスト ボックス 7">
            <a:extLst>
              <a:ext uri="{FF2B5EF4-FFF2-40B4-BE49-F238E27FC236}">
                <a16:creationId xmlns:a16="http://schemas.microsoft.com/office/drawing/2014/main" id="{80806854-99CE-45A5-9E5D-E194CEC990BD}"/>
              </a:ext>
            </a:extLst>
          </p:cNvPr>
          <p:cNvSpPr txBox="1"/>
          <p:nvPr/>
        </p:nvSpPr>
        <p:spPr>
          <a:xfrm>
            <a:off x="256928" y="3909791"/>
            <a:ext cx="9649072" cy="2308324"/>
          </a:xfrm>
          <a:prstGeom prst="rect">
            <a:avLst/>
          </a:prstGeom>
          <a:noFill/>
          <a:ln>
            <a:solidFill>
              <a:schemeClr val="tx2">
                <a:lumMod val="40000"/>
                <a:lumOff val="60000"/>
              </a:schemeClr>
            </a:solidFill>
            <a:prstDash val="dash"/>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メイリオ"/>
                <a:ea typeface="メイリオ"/>
                <a:cs typeface="+mn-cs"/>
              </a:rPr>
              <a:t>●事例作成について、どの程度の規模で実施したか、また、コース、分野、地域の実情、実施内容・成果等どのような観点で選定したか記載願います。</a:t>
            </a:r>
            <a:endParaRPr kumimoji="1" lang="en-US" altLang="ja-JP" sz="1200" b="0" i="0" u="none" strike="noStrike" kern="1200" cap="none" spc="0" normalizeH="0" baseline="0" noProof="0" dirty="0">
              <a:ln>
                <a:noFill/>
              </a:ln>
              <a:solidFill>
                <a:prstClr val="black"/>
              </a:solidFill>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メイリオ"/>
              <a:ea typeface="メイリオ"/>
              <a:cs typeface="+mn-cs"/>
            </a:endParaRPr>
          </a:p>
        </p:txBody>
      </p:sp>
    </p:spTree>
    <p:extLst>
      <p:ext uri="{BB962C8B-B14F-4D97-AF65-F5344CB8AC3E}">
        <p14:creationId xmlns:p14="http://schemas.microsoft.com/office/powerpoint/2010/main" val="2442875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テキスト ボックス 9"/>
          <p:cNvSpPr txBox="1"/>
          <p:nvPr/>
        </p:nvSpPr>
        <p:spPr>
          <a:xfrm>
            <a:off x="-159568" y="21512"/>
            <a:ext cx="9076344" cy="2616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120" normalizeH="0" baseline="0" noProof="0" dirty="0">
                <a:ln>
                  <a:noFill/>
                </a:ln>
                <a:solidFill>
                  <a:prstClr val="white"/>
                </a:solidFill>
                <a:effectLst/>
                <a:uLnTx/>
                <a:uFillTx/>
                <a:latin typeface="游ゴシック Bold"/>
                <a:ea typeface="メイリオ"/>
                <a:cs typeface="+mn-cs"/>
              </a:rPr>
              <a:t>令和３年度</a:t>
            </a:r>
            <a:r>
              <a:rPr kumimoji="1" lang="ja-JP" altLang="en-US" sz="1100" b="0" i="0" u="none" strike="noStrike" kern="1200" cap="none" spc="-120" normalizeH="0" baseline="0" noProof="0" dirty="0">
                <a:ln>
                  <a:noFill/>
                </a:ln>
                <a:solidFill>
                  <a:prstClr val="white"/>
                </a:solidFill>
                <a:effectLst/>
                <a:uLnTx/>
                <a:uFillTx/>
                <a:latin typeface="游ゴシック Bold"/>
                <a:ea typeface="メイリオ"/>
                <a:cs typeface="+mn-cs"/>
              </a:rPr>
              <a:t>「</a:t>
            </a:r>
            <a:r>
              <a:rPr kumimoji="1" lang="en-US" altLang="ja-JP" sz="1100" b="0" i="0" u="none" strike="noStrike" kern="1200" cap="none" spc="-120" normalizeH="0" baseline="0" noProof="0" dirty="0">
                <a:ln>
                  <a:noFill/>
                </a:ln>
                <a:solidFill>
                  <a:prstClr val="white"/>
                </a:solidFill>
                <a:effectLst/>
                <a:uLnTx/>
                <a:uFillTx/>
                <a:latin typeface="游ゴシック Bold"/>
                <a:ea typeface="メイリオ"/>
                <a:cs typeface="+mn-cs"/>
              </a:rPr>
              <a:t>DX</a:t>
            </a:r>
            <a:r>
              <a:rPr kumimoji="1" lang="ja-JP" altLang="en-US" sz="1100" b="0" i="0" u="none" strike="noStrike" kern="1200" cap="none" spc="-120" normalizeH="0" baseline="0" noProof="0" dirty="0">
                <a:ln>
                  <a:noFill/>
                </a:ln>
                <a:solidFill>
                  <a:prstClr val="white"/>
                </a:solidFill>
                <a:effectLst/>
                <a:uLnTx/>
                <a:uFillTx/>
                <a:latin typeface="游ゴシック Bold"/>
                <a:ea typeface="メイリオ"/>
                <a:cs typeface="+mn-cs"/>
              </a:rPr>
              <a:t>等成長分野を中心とした就職・転職支援のためのリカレント教育推進事業」事業計画書（</a:t>
            </a:r>
            <a:r>
              <a:rPr kumimoji="1" lang="en-US" altLang="ja-JP" sz="1100" b="0" i="0" u="none" strike="noStrike" kern="1200" cap="none" spc="-120" normalizeH="0" baseline="0" noProof="0" dirty="0">
                <a:ln>
                  <a:noFill/>
                </a:ln>
                <a:solidFill>
                  <a:prstClr val="white"/>
                </a:solidFill>
                <a:effectLst/>
                <a:uLnTx/>
                <a:uFillTx/>
                <a:latin typeface="游ゴシック Bold"/>
                <a:ea typeface="メイリオ"/>
                <a:cs typeface="+mn-cs"/>
              </a:rPr>
              <a:t>Ⅰ</a:t>
            </a:r>
            <a:r>
              <a:rPr kumimoji="1" lang="ja-JP" altLang="en-US" sz="1100" b="0" i="0" u="none" strike="noStrike" kern="1200" cap="none" spc="-120" normalizeH="0" baseline="0" noProof="0" dirty="0">
                <a:ln>
                  <a:noFill/>
                </a:ln>
                <a:solidFill>
                  <a:prstClr val="white"/>
                </a:solidFill>
                <a:effectLst/>
                <a:uLnTx/>
                <a:uFillTx/>
                <a:latin typeface="游ゴシック Bold"/>
                <a:ea typeface="メイリオ"/>
                <a:cs typeface="+mn-cs"/>
              </a:rPr>
              <a:t>：</a:t>
            </a:r>
            <a:r>
              <a:rPr kumimoji="1" lang="en-US" altLang="ja-JP" sz="1100" b="0" i="0" u="none" strike="noStrike" kern="1200" cap="none" spc="-120" normalizeH="0" baseline="0" noProof="0" dirty="0">
                <a:ln>
                  <a:noFill/>
                </a:ln>
                <a:solidFill>
                  <a:prstClr val="white"/>
                </a:solidFill>
                <a:effectLst/>
                <a:uLnTx/>
                <a:uFillTx/>
                <a:latin typeface="游ゴシック Bold"/>
                <a:ea typeface="メイリオ"/>
                <a:cs typeface="+mn-cs"/>
              </a:rPr>
              <a:t>DX</a:t>
            </a:r>
            <a:r>
              <a:rPr kumimoji="1" lang="ja-JP" altLang="en-US" sz="1100" b="0" i="0" u="none" strike="noStrike" kern="1200" cap="none" spc="-120" normalizeH="0" baseline="0" noProof="0" dirty="0">
                <a:ln>
                  <a:noFill/>
                </a:ln>
                <a:solidFill>
                  <a:prstClr val="white"/>
                </a:solidFill>
                <a:effectLst/>
                <a:uLnTx/>
                <a:uFillTx/>
                <a:latin typeface="游ゴシック Bold"/>
                <a:ea typeface="メイリオ"/>
                <a:cs typeface="+mn-cs"/>
              </a:rPr>
              <a:t>リテラシー）</a:t>
            </a:r>
            <a:r>
              <a:rPr kumimoji="1" lang="en-US" altLang="ja-JP" sz="1100" b="0" i="0" u="none" strike="noStrike" kern="1200" cap="none" spc="-120" normalizeH="0" baseline="0" noProof="0" dirty="0">
                <a:ln>
                  <a:noFill/>
                </a:ln>
                <a:solidFill>
                  <a:prstClr val="white"/>
                </a:solidFill>
                <a:effectLst/>
                <a:uLnTx/>
                <a:uFillTx/>
                <a:latin typeface="游ゴシック Bold"/>
                <a:ea typeface="メイリオ"/>
                <a:cs typeface="+mn-cs"/>
              </a:rPr>
              <a:t>(P</a:t>
            </a:r>
            <a:fld id="{7DF22854-5471-4D76-A61C-50AF16AABE74}" type="slidenum">
              <a:rPr kumimoji="1" lang="en-US" altLang="ja-JP" sz="1100" b="0" i="0" u="none" strike="noStrike" kern="1200" cap="none" spc="-120" normalizeH="0" baseline="0" noProof="0" smtClean="0">
                <a:ln>
                  <a:noFill/>
                </a:ln>
                <a:solidFill>
                  <a:prstClr val="white"/>
                </a:solidFill>
                <a:effectLst/>
                <a:uLnTx/>
                <a:uFillTx/>
                <a:latin typeface="游ゴシック Bold"/>
                <a:ea typeface="メイリオ"/>
                <a:cs typeface="+mn-cs"/>
              </a:rPr>
              <a:pPr marL="0" marR="0" lvl="0" indent="0" algn="ctr" defTabSz="914400" rtl="0" eaLnBrk="1" fontAlgn="auto" latinLnBrk="0" hangingPunct="1">
                <a:lnSpc>
                  <a:spcPct val="100000"/>
                </a:lnSpc>
                <a:spcBef>
                  <a:spcPts val="0"/>
                </a:spcBef>
                <a:spcAft>
                  <a:spcPts val="0"/>
                </a:spcAft>
                <a:buClrTx/>
                <a:buSzTx/>
                <a:buFontTx/>
                <a:buNone/>
                <a:tabLst/>
                <a:defRPr/>
              </a:pPr>
              <a:t>6</a:t>
            </a:fld>
            <a:r>
              <a:rPr kumimoji="1" lang="en-US" altLang="ja-JP" sz="1100" b="0" i="0" u="none" strike="noStrike" kern="1200" cap="none" spc="-120" normalizeH="0" baseline="0" noProof="0" dirty="0">
                <a:ln>
                  <a:noFill/>
                </a:ln>
                <a:solidFill>
                  <a:prstClr val="white"/>
                </a:solidFill>
                <a:effectLst/>
                <a:uLnTx/>
                <a:uFillTx/>
                <a:latin typeface="游ゴシック Bold"/>
                <a:ea typeface="メイリオ"/>
                <a:cs typeface="+mn-cs"/>
              </a:rPr>
              <a:t>)</a:t>
            </a:r>
            <a:endParaRPr kumimoji="1" lang="ja-JP" altLang="en-US" sz="1100" b="0" i="0" u="none" strike="noStrike" kern="1200" cap="none" spc="0" normalizeH="0" baseline="0" noProof="0" dirty="0">
              <a:ln>
                <a:noFill/>
              </a:ln>
              <a:solidFill>
                <a:prstClr val="white"/>
              </a:solidFill>
              <a:effectLst/>
              <a:uLnTx/>
              <a:uFillTx/>
              <a:latin typeface="游ゴシック Bold"/>
              <a:ea typeface="游ゴシック Bold"/>
              <a:cs typeface="+mn-cs"/>
            </a:endParaRPr>
          </a:p>
        </p:txBody>
      </p:sp>
      <p:sp>
        <p:nvSpPr>
          <p:cNvPr id="16" name="正方形/長方形 15"/>
          <p:cNvSpPr/>
          <p:nvPr/>
        </p:nvSpPr>
        <p:spPr>
          <a:xfrm>
            <a:off x="6000" y="11874"/>
            <a:ext cx="9900000" cy="619987"/>
          </a:xfrm>
          <a:prstGeom prst="rect">
            <a:avLst/>
          </a:prstGeom>
          <a:solidFill>
            <a:srgbClr val="073B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120" normalizeH="0" baseline="0" noProof="0" dirty="0">
                <a:ln>
                  <a:noFill/>
                </a:ln>
                <a:solidFill>
                  <a:prstClr val="white"/>
                </a:solidFill>
                <a:effectLst/>
                <a:uLnTx/>
                <a:uFillTx/>
                <a:latin typeface="游ゴシック Bold"/>
                <a:ea typeface="メイリオ"/>
                <a:cs typeface="+mn-cs"/>
              </a:rPr>
              <a:t>令和３年度</a:t>
            </a:r>
            <a:r>
              <a:rPr kumimoji="1" lang="ja-JP" altLang="en-US" sz="1200" b="0" i="0" u="none" strike="noStrike" kern="1200" cap="none" spc="-120" normalizeH="0" baseline="0" noProof="0" dirty="0">
                <a:ln>
                  <a:noFill/>
                </a:ln>
                <a:solidFill>
                  <a:prstClr val="white"/>
                </a:solidFill>
                <a:effectLst/>
                <a:uLnTx/>
                <a:uFillTx/>
                <a:latin typeface="游ゴシック Bold"/>
                <a:ea typeface="メイリオ"/>
                <a:cs typeface="+mn-cs"/>
              </a:rPr>
              <a:t>「</a:t>
            </a:r>
            <a:r>
              <a:rPr kumimoji="1" lang="en-US" altLang="ja-JP" sz="1200" b="0" i="0" u="none" strike="noStrike" kern="1200" cap="none" spc="-120" normalizeH="0" baseline="0" noProof="0" dirty="0">
                <a:ln>
                  <a:noFill/>
                </a:ln>
                <a:solidFill>
                  <a:prstClr val="white"/>
                </a:solidFill>
                <a:effectLst/>
                <a:uLnTx/>
                <a:uFillTx/>
                <a:latin typeface="游ゴシック Bold"/>
                <a:ea typeface="メイリオ"/>
                <a:cs typeface="+mn-cs"/>
              </a:rPr>
              <a:t>DX</a:t>
            </a:r>
            <a:r>
              <a:rPr kumimoji="1" lang="ja-JP" altLang="en-US" sz="1200" b="0" i="0" u="none" strike="noStrike" kern="1200" cap="none" spc="-120" normalizeH="0" baseline="0" noProof="0" dirty="0">
                <a:ln>
                  <a:noFill/>
                </a:ln>
                <a:solidFill>
                  <a:prstClr val="white"/>
                </a:solidFill>
                <a:effectLst/>
                <a:uLnTx/>
                <a:uFillTx/>
                <a:latin typeface="游ゴシック Bold"/>
                <a:ea typeface="メイリオ"/>
                <a:cs typeface="+mn-cs"/>
              </a:rPr>
              <a:t>等成長分野を中心とした就職・転職支援のためのリカレント教育推進事業」</a:t>
            </a:r>
            <a:r>
              <a:rPr lang="ja-JP" altLang="en-US" sz="1200" spc="-120" dirty="0">
                <a:solidFill>
                  <a:schemeClr val="bg1"/>
                </a:solidFill>
                <a:latin typeface="+mj-ea"/>
              </a:rPr>
              <a:t>実績報告書</a:t>
            </a:r>
            <a:endParaRPr kumimoji="1" lang="en-US" altLang="ja-JP" sz="1200" b="0" i="0" u="none" strike="noStrike" kern="1200" cap="none" spc="-120" normalizeH="0" baseline="0" noProof="0" dirty="0">
              <a:ln>
                <a:noFill/>
              </a:ln>
              <a:solidFill>
                <a:prstClr val="white"/>
              </a:solidFill>
              <a:effectLst/>
              <a:uLnTx/>
              <a:uFillTx/>
              <a:latin typeface="游ゴシック Bold"/>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120" normalizeH="0" baseline="0" noProof="0" dirty="0">
                <a:ln>
                  <a:noFill/>
                </a:ln>
                <a:solidFill>
                  <a:prstClr val="white"/>
                </a:solidFill>
                <a:effectLst/>
                <a:uLnTx/>
                <a:uFillTx/>
                <a:latin typeface="游ゴシック Bold"/>
                <a:ea typeface="メイリオ"/>
                <a:cs typeface="+mn-cs"/>
              </a:rPr>
              <a:t>（</a:t>
            </a:r>
            <a:r>
              <a:rPr kumimoji="1" lang="en-US" altLang="ja-JP" sz="1200" b="0" i="0" u="none" strike="noStrike" kern="1200" cap="none" spc="-120" normalizeH="0" baseline="0" noProof="0" dirty="0">
                <a:ln>
                  <a:noFill/>
                </a:ln>
                <a:solidFill>
                  <a:prstClr val="white"/>
                </a:solidFill>
                <a:effectLst/>
                <a:uLnTx/>
                <a:uFillTx/>
                <a:latin typeface="游ゴシック Bold"/>
                <a:ea typeface="メイリオ"/>
                <a:cs typeface="+mn-cs"/>
              </a:rPr>
              <a:t>Ⅳ</a:t>
            </a:r>
            <a:r>
              <a:rPr kumimoji="1" lang="ja-JP" altLang="en-US" sz="1200" b="0" i="0" u="none" strike="noStrike" kern="1200" cap="none" spc="-120" normalizeH="0" baseline="0" noProof="0" dirty="0">
                <a:ln>
                  <a:noFill/>
                </a:ln>
                <a:solidFill>
                  <a:prstClr val="white"/>
                </a:solidFill>
                <a:effectLst/>
                <a:uLnTx/>
                <a:uFillTx/>
                <a:latin typeface="游ゴシック Bold"/>
                <a:ea typeface="メイリオ"/>
                <a:cs typeface="+mn-cs"/>
              </a:rPr>
              <a:t>：プログラム実施、拠点構築支援・分析、横展開に向けた取り組み）</a:t>
            </a:r>
            <a:r>
              <a:rPr kumimoji="1" lang="en-US" altLang="ja-JP" sz="1200" b="0" i="0" u="none" strike="noStrike" kern="1200" cap="none" spc="-120" normalizeH="0" baseline="0" noProof="0" dirty="0">
                <a:ln>
                  <a:noFill/>
                </a:ln>
                <a:solidFill>
                  <a:prstClr val="white"/>
                </a:solidFill>
                <a:effectLst/>
                <a:uLnTx/>
                <a:uFillTx/>
                <a:latin typeface="游ゴシック Bold"/>
                <a:ea typeface="メイリオ"/>
                <a:cs typeface="+mn-cs"/>
              </a:rPr>
              <a:t>(P</a:t>
            </a:r>
            <a:fld id="{7DF22854-5471-4D76-A61C-50AF16AABE74}" type="slidenum">
              <a:rPr kumimoji="1" lang="en-US" altLang="ja-JP" sz="1200" b="0" i="0" u="none" strike="noStrike" kern="1200" cap="none" spc="-120" normalizeH="0" baseline="0" noProof="0">
                <a:ln>
                  <a:noFill/>
                </a:ln>
                <a:solidFill>
                  <a:prstClr val="white"/>
                </a:solidFill>
                <a:effectLst/>
                <a:uLnTx/>
                <a:uFillTx/>
                <a:latin typeface="游ゴシック Bold"/>
                <a:ea typeface="メイリオ"/>
                <a:cs typeface="+mn-cs"/>
              </a:rPr>
              <a:pPr marL="0" marR="0" lvl="0" indent="0" algn="l" defTabSz="914400" rtl="0" eaLnBrk="1" fontAlgn="auto" latinLnBrk="0" hangingPunct="1">
                <a:lnSpc>
                  <a:spcPct val="100000"/>
                </a:lnSpc>
                <a:spcBef>
                  <a:spcPts val="0"/>
                </a:spcBef>
                <a:spcAft>
                  <a:spcPts val="0"/>
                </a:spcAft>
                <a:buClrTx/>
                <a:buSzTx/>
                <a:buFontTx/>
                <a:buNone/>
                <a:tabLst/>
                <a:defRPr/>
              </a:pPr>
              <a:t>6</a:t>
            </a:fld>
            <a:r>
              <a:rPr kumimoji="1" lang="en-US" altLang="ja-JP" sz="1200" b="0" i="0" u="none" strike="noStrike" kern="1200" cap="none" spc="-120" normalizeH="0" baseline="0" noProof="0" dirty="0">
                <a:ln>
                  <a:noFill/>
                </a:ln>
                <a:solidFill>
                  <a:prstClr val="white"/>
                </a:solidFill>
                <a:effectLst/>
                <a:uLnTx/>
                <a:uFillTx/>
                <a:latin typeface="游ゴシック Bold"/>
                <a:ea typeface="メイリオ"/>
                <a:cs typeface="+mn-cs"/>
              </a:rPr>
              <a:t>)</a:t>
            </a:r>
            <a:r>
              <a:rPr kumimoji="1" lang="ja-JP" altLang="en-US" sz="1200" b="0" i="0" u="none" strike="noStrike" kern="1200" cap="none" spc="-120" normalizeH="0" baseline="0" noProof="0" dirty="0">
                <a:ln>
                  <a:noFill/>
                </a:ln>
                <a:solidFill>
                  <a:prstClr val="white"/>
                </a:solidFill>
                <a:effectLst/>
                <a:uLnTx/>
                <a:uFillTx/>
                <a:latin typeface="游ゴシック Bold"/>
                <a:ea typeface="メイリオ"/>
                <a:cs typeface="+mn-cs"/>
              </a:rPr>
              <a:t>　　　</a:t>
            </a:r>
            <a:r>
              <a:rPr kumimoji="1" lang="zh-TW" altLang="en-US" sz="1200" b="1" i="0" u="none" strike="noStrike" kern="1200" cap="none" spc="0" normalizeH="0" baseline="0" noProof="0" dirty="0">
                <a:ln>
                  <a:noFill/>
                </a:ln>
                <a:solidFill>
                  <a:prstClr val="white"/>
                </a:solidFill>
                <a:effectLst/>
                <a:uLnTx/>
                <a:uFillTx/>
                <a:latin typeface="Segoe UI"/>
                <a:ea typeface="メイリオ"/>
                <a:cs typeface="+mn-cs"/>
              </a:rPr>
              <a:t>様式</a:t>
            </a:r>
            <a:r>
              <a:rPr lang="ja-JP" altLang="en-US" sz="1200" b="1" dirty="0">
                <a:solidFill>
                  <a:schemeClr val="bg1"/>
                </a:solidFill>
              </a:rPr>
              <a:t>３ </a:t>
            </a:r>
            <a:r>
              <a:rPr kumimoji="1" lang="zh-TW" altLang="en-US" sz="1200" b="1" i="0" u="none" strike="noStrike" kern="1200" cap="none" spc="0" normalizeH="0" baseline="0" noProof="0" dirty="0">
                <a:ln>
                  <a:noFill/>
                </a:ln>
                <a:solidFill>
                  <a:prstClr val="white"/>
                </a:solidFill>
                <a:effectLst/>
                <a:uLnTx/>
                <a:uFillTx/>
                <a:latin typeface="Segoe UI"/>
                <a:ea typeface="メイリオ"/>
                <a:cs typeface="+mn-cs"/>
              </a:rPr>
              <a:t>（別紙１）</a:t>
            </a:r>
            <a:endParaRPr kumimoji="1" lang="ja-JP" altLang="en-US" sz="1200" b="1" i="0" u="none" strike="noStrike" kern="1200" cap="none" spc="0" normalizeH="0" baseline="0" noProof="0" dirty="0">
              <a:ln>
                <a:noFill/>
              </a:ln>
              <a:solidFill>
                <a:prstClr val="white"/>
              </a:solidFill>
              <a:effectLst/>
              <a:uLnTx/>
              <a:uFillTx/>
              <a:latin typeface="Segoe UI"/>
              <a:ea typeface="メイリオ"/>
              <a:cs typeface="+mn-cs"/>
            </a:endParaRPr>
          </a:p>
        </p:txBody>
      </p:sp>
      <p:sp>
        <p:nvSpPr>
          <p:cNvPr id="14" name="テキスト ボックス 13">
            <a:extLst>
              <a:ext uri="{FF2B5EF4-FFF2-40B4-BE49-F238E27FC236}">
                <a16:creationId xmlns:a16="http://schemas.microsoft.com/office/drawing/2014/main" id="{12F52E7D-D4CE-4F81-BC74-180635F5AFEE}"/>
              </a:ext>
            </a:extLst>
          </p:cNvPr>
          <p:cNvSpPr txBox="1"/>
          <p:nvPr/>
        </p:nvSpPr>
        <p:spPr>
          <a:xfrm>
            <a:off x="256928" y="1137228"/>
            <a:ext cx="9649072" cy="2492990"/>
          </a:xfrm>
          <a:prstGeom prst="rect">
            <a:avLst/>
          </a:prstGeom>
          <a:noFill/>
          <a:ln>
            <a:solidFill>
              <a:schemeClr val="tx2">
                <a:lumMod val="40000"/>
                <a:lumOff val="60000"/>
              </a:schemeClr>
            </a:solidFill>
            <a:prstDash val="dash"/>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effectLst/>
                <a:uLnTx/>
                <a:uFillTx/>
                <a:latin typeface="+mn-ea"/>
                <a:cs typeface="+mn-cs"/>
              </a:rPr>
              <a:t>●</a:t>
            </a:r>
            <a:r>
              <a:rPr lang="ja-JP" altLang="ja-JP" sz="1200" dirty="0">
                <a:effectLst/>
                <a:latin typeface="+mn-ea"/>
                <a:cs typeface="ＭＳ 明朝" panose="02020609040205080304" pitchFamily="17" charset="-128"/>
              </a:rPr>
              <a:t>（Ⅰ）～（Ⅲ）の各プログラムを含め、リカレント教育の効果</a:t>
            </a:r>
            <a:r>
              <a:rPr lang="ja-JP" altLang="en-US" sz="1200" dirty="0">
                <a:latin typeface="+mn-ea"/>
                <a:cs typeface="ＭＳ 明朝" panose="02020609040205080304" pitchFamily="17" charset="-128"/>
              </a:rPr>
              <a:t>や</a:t>
            </a:r>
            <a:r>
              <a:rPr lang="ja-JP" altLang="ja-JP" sz="1200" dirty="0">
                <a:effectLst/>
                <a:latin typeface="+mn-ea"/>
                <a:cs typeface="ＭＳ 明朝" panose="02020609040205080304" pitchFamily="17" charset="-128"/>
              </a:rPr>
              <a:t>企業</a:t>
            </a:r>
            <a:r>
              <a:rPr lang="ja-JP" altLang="en-US" sz="1200" dirty="0">
                <a:effectLst/>
                <a:latin typeface="+mn-ea"/>
                <a:cs typeface="ＭＳ 明朝" panose="02020609040205080304" pitchFamily="17" charset="-128"/>
              </a:rPr>
              <a:t>・</a:t>
            </a:r>
            <a:r>
              <a:rPr lang="ja-JP" altLang="ja-JP" sz="1200" dirty="0">
                <a:effectLst/>
                <a:latin typeface="+mn-ea"/>
                <a:cs typeface="ＭＳ 明朝" panose="02020609040205080304" pitchFamily="17" charset="-128"/>
              </a:rPr>
              <a:t>社会への影響等</a:t>
            </a:r>
            <a:r>
              <a:rPr lang="ja-JP" altLang="en-US" sz="1200" dirty="0">
                <a:effectLst/>
                <a:latin typeface="+mn-ea"/>
                <a:cs typeface="ＭＳ 明朝" panose="02020609040205080304" pitchFamily="17" charset="-128"/>
              </a:rPr>
              <a:t>の</a:t>
            </a:r>
            <a:r>
              <a:rPr lang="ja-JP" altLang="ja-JP" sz="1200" dirty="0">
                <a:effectLst/>
                <a:latin typeface="+mn-ea"/>
                <a:cs typeface="ＭＳ 明朝" panose="02020609040205080304" pitchFamily="17" charset="-128"/>
              </a:rPr>
              <a:t>調査</a:t>
            </a:r>
            <a:r>
              <a:rPr lang="ja-JP" altLang="en-US" sz="1200" dirty="0">
                <a:effectLst/>
                <a:latin typeface="+mn-ea"/>
                <a:cs typeface="ＭＳ 明朝" panose="02020609040205080304" pitchFamily="17" charset="-128"/>
              </a:rPr>
              <a:t>方法や</a:t>
            </a:r>
            <a:r>
              <a:rPr lang="ja-JP" altLang="ja-JP" sz="1200" dirty="0">
                <a:effectLst/>
                <a:latin typeface="+mn-ea"/>
                <a:cs typeface="ＭＳ 明朝" panose="02020609040205080304" pitchFamily="17" charset="-128"/>
              </a:rPr>
              <a:t>その結果を取りまとめ</a:t>
            </a:r>
            <a:r>
              <a:rPr lang="ja-JP" altLang="en-US" sz="1200" dirty="0">
                <a:effectLst/>
                <a:latin typeface="+mn-ea"/>
                <a:cs typeface="ＭＳ 明朝" panose="02020609040205080304" pitchFamily="17" charset="-128"/>
              </a:rPr>
              <a:t>手段について記載願います</a:t>
            </a:r>
            <a:r>
              <a:rPr lang="ja-JP" altLang="ja-JP" sz="1200" dirty="0">
                <a:effectLst/>
                <a:latin typeface="+mn-ea"/>
                <a:cs typeface="ＭＳ 明朝" panose="02020609040205080304" pitchFamily="17" charset="-128"/>
              </a:rPr>
              <a:t>。また、この結果を踏まえ、リカレント教育の効果や影響を評価する適切な指標</a:t>
            </a:r>
            <a:r>
              <a:rPr lang="ja-JP" altLang="en-US" sz="1200" dirty="0">
                <a:effectLst/>
                <a:latin typeface="+mn-ea"/>
                <a:cs typeface="ＭＳ 明朝" panose="02020609040205080304" pitchFamily="17" charset="-128"/>
              </a:rPr>
              <a:t>の提案について概要を記載願います。（詳細な提案は成果報告書に記載願います。）</a:t>
            </a:r>
            <a:endParaRPr kumimoji="1" lang="en-US" altLang="ja-JP" sz="1200" b="0" i="0" u="none" strike="noStrike" kern="1200" cap="none" spc="0" normalizeH="0" baseline="0" noProof="0" dirty="0">
              <a:ln>
                <a:noFill/>
              </a:ln>
              <a:effectLst/>
              <a:uLnTx/>
              <a:uFillTx/>
              <a:latin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effectLst/>
              <a:uLnTx/>
              <a:uFillTx/>
              <a:latin typeface="メイリオ"/>
              <a:ea typeface="メイリオ"/>
              <a:cs typeface="+mn-cs"/>
            </a:endParaRPr>
          </a:p>
        </p:txBody>
      </p:sp>
      <p:sp>
        <p:nvSpPr>
          <p:cNvPr id="6" name="角丸四角形 10">
            <a:extLst>
              <a:ext uri="{FF2B5EF4-FFF2-40B4-BE49-F238E27FC236}">
                <a16:creationId xmlns:a16="http://schemas.microsoft.com/office/drawing/2014/main" id="{E2A1CB6D-A493-4DA6-8C84-BFD5791A51A6}"/>
              </a:ext>
            </a:extLst>
          </p:cNvPr>
          <p:cNvSpPr/>
          <p:nvPr/>
        </p:nvSpPr>
        <p:spPr>
          <a:xfrm>
            <a:off x="65218" y="693368"/>
            <a:ext cx="5043560" cy="348953"/>
          </a:xfrm>
          <a:prstGeom prst="roundRect">
            <a:avLst/>
          </a:prstGeom>
          <a:solidFill>
            <a:srgbClr val="118B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white"/>
                </a:solidFill>
                <a:effectLst/>
                <a:uLnTx/>
                <a:uFillTx/>
                <a:latin typeface="游ゴシック Bold"/>
                <a:ea typeface="游ゴシック Bold"/>
                <a:cs typeface="+mn-cs"/>
              </a:rPr>
              <a:t>調査・分析</a:t>
            </a:r>
          </a:p>
        </p:txBody>
      </p:sp>
    </p:spTree>
    <p:extLst>
      <p:ext uri="{BB962C8B-B14F-4D97-AF65-F5344CB8AC3E}">
        <p14:creationId xmlns:p14="http://schemas.microsoft.com/office/powerpoint/2010/main" val="35645763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テキスト ボックス 9"/>
          <p:cNvSpPr txBox="1"/>
          <p:nvPr/>
        </p:nvSpPr>
        <p:spPr>
          <a:xfrm>
            <a:off x="-159568" y="21512"/>
            <a:ext cx="9076344" cy="2616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120" normalizeH="0" baseline="0" noProof="0" dirty="0">
                <a:ln>
                  <a:noFill/>
                </a:ln>
                <a:solidFill>
                  <a:prstClr val="white"/>
                </a:solidFill>
                <a:effectLst/>
                <a:uLnTx/>
                <a:uFillTx/>
                <a:latin typeface="游ゴシック Bold"/>
                <a:ea typeface="メイリオ"/>
                <a:cs typeface="+mn-cs"/>
              </a:rPr>
              <a:t>令和３年度</a:t>
            </a:r>
            <a:r>
              <a:rPr kumimoji="1" lang="ja-JP" altLang="en-US" sz="1100" b="0" i="0" u="none" strike="noStrike" kern="1200" cap="none" spc="-120" normalizeH="0" baseline="0" noProof="0" dirty="0">
                <a:ln>
                  <a:noFill/>
                </a:ln>
                <a:solidFill>
                  <a:prstClr val="white"/>
                </a:solidFill>
                <a:effectLst/>
                <a:uLnTx/>
                <a:uFillTx/>
                <a:latin typeface="游ゴシック Bold"/>
                <a:ea typeface="メイリオ"/>
                <a:cs typeface="+mn-cs"/>
              </a:rPr>
              <a:t>「</a:t>
            </a:r>
            <a:r>
              <a:rPr kumimoji="1" lang="en-US" altLang="ja-JP" sz="1100" b="0" i="0" u="none" strike="noStrike" kern="1200" cap="none" spc="-120" normalizeH="0" baseline="0" noProof="0" dirty="0">
                <a:ln>
                  <a:noFill/>
                </a:ln>
                <a:solidFill>
                  <a:prstClr val="white"/>
                </a:solidFill>
                <a:effectLst/>
                <a:uLnTx/>
                <a:uFillTx/>
                <a:latin typeface="游ゴシック Bold"/>
                <a:ea typeface="メイリオ"/>
                <a:cs typeface="+mn-cs"/>
              </a:rPr>
              <a:t>DX</a:t>
            </a:r>
            <a:r>
              <a:rPr kumimoji="1" lang="ja-JP" altLang="en-US" sz="1100" b="0" i="0" u="none" strike="noStrike" kern="1200" cap="none" spc="-120" normalizeH="0" baseline="0" noProof="0" dirty="0">
                <a:ln>
                  <a:noFill/>
                </a:ln>
                <a:solidFill>
                  <a:prstClr val="white"/>
                </a:solidFill>
                <a:effectLst/>
                <a:uLnTx/>
                <a:uFillTx/>
                <a:latin typeface="游ゴシック Bold"/>
                <a:ea typeface="メイリオ"/>
                <a:cs typeface="+mn-cs"/>
              </a:rPr>
              <a:t>等成長分野を中心とした就職・転職支援のためのリカレント教育推進事業」事業計画書（</a:t>
            </a:r>
            <a:r>
              <a:rPr kumimoji="1" lang="en-US" altLang="ja-JP" sz="1100" b="0" i="0" u="none" strike="noStrike" kern="1200" cap="none" spc="-120" normalizeH="0" baseline="0" noProof="0" dirty="0">
                <a:ln>
                  <a:noFill/>
                </a:ln>
                <a:solidFill>
                  <a:prstClr val="white"/>
                </a:solidFill>
                <a:effectLst/>
                <a:uLnTx/>
                <a:uFillTx/>
                <a:latin typeface="游ゴシック Bold"/>
                <a:ea typeface="メイリオ"/>
                <a:cs typeface="+mn-cs"/>
              </a:rPr>
              <a:t>Ⅰ</a:t>
            </a:r>
            <a:r>
              <a:rPr kumimoji="1" lang="ja-JP" altLang="en-US" sz="1100" b="0" i="0" u="none" strike="noStrike" kern="1200" cap="none" spc="-120" normalizeH="0" baseline="0" noProof="0" dirty="0">
                <a:ln>
                  <a:noFill/>
                </a:ln>
                <a:solidFill>
                  <a:prstClr val="white"/>
                </a:solidFill>
                <a:effectLst/>
                <a:uLnTx/>
                <a:uFillTx/>
                <a:latin typeface="游ゴシック Bold"/>
                <a:ea typeface="メイリオ"/>
                <a:cs typeface="+mn-cs"/>
              </a:rPr>
              <a:t>：</a:t>
            </a:r>
            <a:r>
              <a:rPr kumimoji="1" lang="en-US" altLang="ja-JP" sz="1100" b="0" i="0" u="none" strike="noStrike" kern="1200" cap="none" spc="-120" normalizeH="0" baseline="0" noProof="0" dirty="0">
                <a:ln>
                  <a:noFill/>
                </a:ln>
                <a:solidFill>
                  <a:prstClr val="white"/>
                </a:solidFill>
                <a:effectLst/>
                <a:uLnTx/>
                <a:uFillTx/>
                <a:latin typeface="游ゴシック Bold"/>
                <a:ea typeface="メイリオ"/>
                <a:cs typeface="+mn-cs"/>
              </a:rPr>
              <a:t>DX</a:t>
            </a:r>
            <a:r>
              <a:rPr kumimoji="1" lang="ja-JP" altLang="en-US" sz="1100" b="0" i="0" u="none" strike="noStrike" kern="1200" cap="none" spc="-120" normalizeH="0" baseline="0" noProof="0" dirty="0">
                <a:ln>
                  <a:noFill/>
                </a:ln>
                <a:solidFill>
                  <a:prstClr val="white"/>
                </a:solidFill>
                <a:effectLst/>
                <a:uLnTx/>
                <a:uFillTx/>
                <a:latin typeface="游ゴシック Bold"/>
                <a:ea typeface="メイリオ"/>
                <a:cs typeface="+mn-cs"/>
              </a:rPr>
              <a:t>リテラシー）</a:t>
            </a:r>
            <a:r>
              <a:rPr kumimoji="1" lang="en-US" altLang="ja-JP" sz="1100" b="0" i="0" u="none" strike="noStrike" kern="1200" cap="none" spc="-120" normalizeH="0" baseline="0" noProof="0" dirty="0">
                <a:ln>
                  <a:noFill/>
                </a:ln>
                <a:solidFill>
                  <a:prstClr val="white"/>
                </a:solidFill>
                <a:effectLst/>
                <a:uLnTx/>
                <a:uFillTx/>
                <a:latin typeface="游ゴシック Bold"/>
                <a:ea typeface="メイリオ"/>
                <a:cs typeface="+mn-cs"/>
              </a:rPr>
              <a:t>(P</a:t>
            </a:r>
            <a:fld id="{7DF22854-5471-4D76-A61C-50AF16AABE74}" type="slidenum">
              <a:rPr kumimoji="1" lang="en-US" altLang="ja-JP" sz="1100" b="0" i="0" u="none" strike="noStrike" kern="1200" cap="none" spc="-120" normalizeH="0" baseline="0" noProof="0" smtClean="0">
                <a:ln>
                  <a:noFill/>
                </a:ln>
                <a:solidFill>
                  <a:prstClr val="white"/>
                </a:solidFill>
                <a:effectLst/>
                <a:uLnTx/>
                <a:uFillTx/>
                <a:latin typeface="游ゴシック Bold"/>
                <a:ea typeface="メイリオ"/>
                <a:cs typeface="+mn-cs"/>
              </a:rPr>
              <a:pPr marL="0" marR="0" lvl="0" indent="0" algn="ctr" defTabSz="914400" rtl="0" eaLnBrk="1" fontAlgn="auto" latinLnBrk="0" hangingPunct="1">
                <a:lnSpc>
                  <a:spcPct val="100000"/>
                </a:lnSpc>
                <a:spcBef>
                  <a:spcPts val="0"/>
                </a:spcBef>
                <a:spcAft>
                  <a:spcPts val="0"/>
                </a:spcAft>
                <a:buClrTx/>
                <a:buSzTx/>
                <a:buFontTx/>
                <a:buNone/>
                <a:tabLst/>
                <a:defRPr/>
              </a:pPr>
              <a:t>7</a:t>
            </a:fld>
            <a:r>
              <a:rPr kumimoji="1" lang="en-US" altLang="ja-JP" sz="1100" b="0" i="0" u="none" strike="noStrike" kern="1200" cap="none" spc="-120" normalizeH="0" baseline="0" noProof="0" dirty="0">
                <a:ln>
                  <a:noFill/>
                </a:ln>
                <a:solidFill>
                  <a:prstClr val="white"/>
                </a:solidFill>
                <a:effectLst/>
                <a:uLnTx/>
                <a:uFillTx/>
                <a:latin typeface="游ゴシック Bold"/>
                <a:ea typeface="メイリオ"/>
                <a:cs typeface="+mn-cs"/>
              </a:rPr>
              <a:t>)</a:t>
            </a:r>
            <a:endParaRPr kumimoji="1" lang="ja-JP" altLang="en-US" sz="1100" b="0" i="0" u="none" strike="noStrike" kern="1200" cap="none" spc="0" normalizeH="0" baseline="0" noProof="0" dirty="0">
              <a:ln>
                <a:noFill/>
              </a:ln>
              <a:solidFill>
                <a:prstClr val="white"/>
              </a:solidFill>
              <a:effectLst/>
              <a:uLnTx/>
              <a:uFillTx/>
              <a:latin typeface="游ゴシック Bold"/>
              <a:ea typeface="游ゴシック Bold"/>
              <a:cs typeface="+mn-cs"/>
            </a:endParaRPr>
          </a:p>
        </p:txBody>
      </p:sp>
      <p:sp>
        <p:nvSpPr>
          <p:cNvPr id="16" name="正方形/長方形 15"/>
          <p:cNvSpPr/>
          <p:nvPr/>
        </p:nvSpPr>
        <p:spPr>
          <a:xfrm>
            <a:off x="6000" y="11874"/>
            <a:ext cx="9900000" cy="619987"/>
          </a:xfrm>
          <a:prstGeom prst="rect">
            <a:avLst/>
          </a:prstGeom>
          <a:solidFill>
            <a:srgbClr val="073B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120" normalizeH="0" baseline="0" noProof="0" dirty="0">
                <a:ln>
                  <a:noFill/>
                </a:ln>
                <a:solidFill>
                  <a:prstClr val="white"/>
                </a:solidFill>
                <a:effectLst/>
                <a:uLnTx/>
                <a:uFillTx/>
                <a:latin typeface="游ゴシック Bold"/>
                <a:ea typeface="メイリオ"/>
                <a:cs typeface="+mn-cs"/>
              </a:rPr>
              <a:t>令和３年度</a:t>
            </a:r>
            <a:r>
              <a:rPr kumimoji="1" lang="ja-JP" altLang="en-US" sz="1200" b="0" i="0" u="none" strike="noStrike" kern="1200" cap="none" spc="-120" normalizeH="0" baseline="0" noProof="0" dirty="0">
                <a:ln>
                  <a:noFill/>
                </a:ln>
                <a:solidFill>
                  <a:prstClr val="white"/>
                </a:solidFill>
                <a:effectLst/>
                <a:uLnTx/>
                <a:uFillTx/>
                <a:latin typeface="游ゴシック Bold"/>
                <a:ea typeface="メイリオ"/>
                <a:cs typeface="+mn-cs"/>
              </a:rPr>
              <a:t>「</a:t>
            </a:r>
            <a:r>
              <a:rPr kumimoji="1" lang="en-US" altLang="ja-JP" sz="1200" b="0" i="0" u="none" strike="noStrike" kern="1200" cap="none" spc="-120" normalizeH="0" baseline="0" noProof="0" dirty="0">
                <a:ln>
                  <a:noFill/>
                </a:ln>
                <a:solidFill>
                  <a:prstClr val="white"/>
                </a:solidFill>
                <a:effectLst/>
                <a:uLnTx/>
                <a:uFillTx/>
                <a:latin typeface="游ゴシック Bold"/>
                <a:ea typeface="メイリオ"/>
                <a:cs typeface="+mn-cs"/>
              </a:rPr>
              <a:t>DX</a:t>
            </a:r>
            <a:r>
              <a:rPr kumimoji="1" lang="ja-JP" altLang="en-US" sz="1200" b="0" i="0" u="none" strike="noStrike" kern="1200" cap="none" spc="-120" normalizeH="0" baseline="0" noProof="0" dirty="0">
                <a:ln>
                  <a:noFill/>
                </a:ln>
                <a:solidFill>
                  <a:prstClr val="white"/>
                </a:solidFill>
                <a:effectLst/>
                <a:uLnTx/>
                <a:uFillTx/>
                <a:latin typeface="游ゴシック Bold"/>
                <a:ea typeface="メイリオ"/>
                <a:cs typeface="+mn-cs"/>
              </a:rPr>
              <a:t>等成長分野を中心とした就職・転職支援のためのリカレント教育推進事業」</a:t>
            </a:r>
            <a:r>
              <a:rPr lang="ja-JP" altLang="en-US" sz="1200" spc="-120" dirty="0">
                <a:solidFill>
                  <a:schemeClr val="bg1"/>
                </a:solidFill>
                <a:latin typeface="+mj-ea"/>
              </a:rPr>
              <a:t>実績報告書</a:t>
            </a:r>
            <a:endParaRPr kumimoji="1" lang="en-US" altLang="ja-JP" sz="1200" b="0" i="0" u="none" strike="noStrike" kern="1200" cap="none" spc="-120" normalizeH="0" baseline="0" noProof="0" dirty="0">
              <a:ln>
                <a:noFill/>
              </a:ln>
              <a:solidFill>
                <a:prstClr val="white"/>
              </a:solidFill>
              <a:effectLst/>
              <a:uLnTx/>
              <a:uFillTx/>
              <a:latin typeface="游ゴシック Bold"/>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120" normalizeH="0" baseline="0" noProof="0" dirty="0">
                <a:ln>
                  <a:noFill/>
                </a:ln>
                <a:solidFill>
                  <a:prstClr val="white"/>
                </a:solidFill>
                <a:effectLst/>
                <a:uLnTx/>
                <a:uFillTx/>
                <a:latin typeface="游ゴシック Bold"/>
                <a:ea typeface="メイリオ"/>
                <a:cs typeface="+mn-cs"/>
              </a:rPr>
              <a:t>（</a:t>
            </a:r>
            <a:r>
              <a:rPr kumimoji="1" lang="en-US" altLang="ja-JP" sz="1200" b="0" i="0" u="none" strike="noStrike" kern="1200" cap="none" spc="-120" normalizeH="0" baseline="0" noProof="0" dirty="0">
                <a:ln>
                  <a:noFill/>
                </a:ln>
                <a:solidFill>
                  <a:prstClr val="white"/>
                </a:solidFill>
                <a:effectLst/>
                <a:uLnTx/>
                <a:uFillTx/>
                <a:latin typeface="游ゴシック Bold"/>
                <a:ea typeface="メイリオ"/>
                <a:cs typeface="+mn-cs"/>
              </a:rPr>
              <a:t>Ⅳ</a:t>
            </a:r>
            <a:r>
              <a:rPr kumimoji="1" lang="ja-JP" altLang="en-US" sz="1200" b="0" i="0" u="none" strike="noStrike" kern="1200" cap="none" spc="-120" normalizeH="0" baseline="0" noProof="0" dirty="0">
                <a:ln>
                  <a:noFill/>
                </a:ln>
                <a:solidFill>
                  <a:prstClr val="white"/>
                </a:solidFill>
                <a:effectLst/>
                <a:uLnTx/>
                <a:uFillTx/>
                <a:latin typeface="游ゴシック Bold"/>
                <a:ea typeface="メイリオ"/>
                <a:cs typeface="+mn-cs"/>
              </a:rPr>
              <a:t>：プログラム実施、拠点構築支援・分析、横展開に向けた取り組み）</a:t>
            </a:r>
            <a:r>
              <a:rPr kumimoji="1" lang="en-US" altLang="ja-JP" sz="1200" b="0" i="0" u="none" strike="noStrike" kern="1200" cap="none" spc="-120" normalizeH="0" baseline="0" noProof="0" dirty="0">
                <a:ln>
                  <a:noFill/>
                </a:ln>
                <a:solidFill>
                  <a:prstClr val="white"/>
                </a:solidFill>
                <a:effectLst/>
                <a:uLnTx/>
                <a:uFillTx/>
                <a:latin typeface="游ゴシック Bold"/>
                <a:ea typeface="メイリオ"/>
                <a:cs typeface="+mn-cs"/>
              </a:rPr>
              <a:t>(P</a:t>
            </a:r>
            <a:fld id="{7DF22854-5471-4D76-A61C-50AF16AABE74}" type="slidenum">
              <a:rPr kumimoji="1" lang="en-US" altLang="ja-JP" sz="1200" b="0" i="0" u="none" strike="noStrike" kern="1200" cap="none" spc="-120" normalizeH="0" baseline="0" noProof="0">
                <a:ln>
                  <a:noFill/>
                </a:ln>
                <a:solidFill>
                  <a:prstClr val="white"/>
                </a:solidFill>
                <a:effectLst/>
                <a:uLnTx/>
                <a:uFillTx/>
                <a:latin typeface="游ゴシック Bold"/>
                <a:ea typeface="メイリオ"/>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r>
              <a:rPr kumimoji="1" lang="en-US" altLang="ja-JP" sz="1200" b="0" i="0" u="none" strike="noStrike" kern="1200" cap="none" spc="-120" normalizeH="0" baseline="0" noProof="0" dirty="0">
                <a:ln>
                  <a:noFill/>
                </a:ln>
                <a:solidFill>
                  <a:prstClr val="white"/>
                </a:solidFill>
                <a:effectLst/>
                <a:uLnTx/>
                <a:uFillTx/>
                <a:latin typeface="游ゴシック Bold"/>
                <a:ea typeface="メイリオ"/>
                <a:cs typeface="+mn-cs"/>
              </a:rPr>
              <a:t>)</a:t>
            </a:r>
            <a:r>
              <a:rPr kumimoji="1" lang="ja-JP" altLang="en-US" sz="1200" b="0" i="0" u="none" strike="noStrike" kern="1200" cap="none" spc="-120" normalizeH="0" baseline="0" noProof="0" dirty="0">
                <a:ln>
                  <a:noFill/>
                </a:ln>
                <a:solidFill>
                  <a:prstClr val="white"/>
                </a:solidFill>
                <a:effectLst/>
                <a:uLnTx/>
                <a:uFillTx/>
                <a:latin typeface="游ゴシック Bold"/>
                <a:ea typeface="メイリオ"/>
                <a:cs typeface="+mn-cs"/>
              </a:rPr>
              <a:t>　　　</a:t>
            </a:r>
            <a:r>
              <a:rPr kumimoji="1" lang="zh-TW" altLang="en-US" sz="1200" b="1" i="0" u="none" strike="noStrike" kern="1200" cap="none" spc="0" normalizeH="0" baseline="0" noProof="0" dirty="0">
                <a:ln>
                  <a:noFill/>
                </a:ln>
                <a:solidFill>
                  <a:prstClr val="white"/>
                </a:solidFill>
                <a:effectLst/>
                <a:uLnTx/>
                <a:uFillTx/>
                <a:latin typeface="Segoe UI"/>
                <a:ea typeface="メイリオ"/>
                <a:cs typeface="+mn-cs"/>
              </a:rPr>
              <a:t>様式</a:t>
            </a:r>
            <a:r>
              <a:rPr lang="ja-JP" altLang="en-US" sz="1200" b="1" dirty="0">
                <a:solidFill>
                  <a:schemeClr val="bg1"/>
                </a:solidFill>
              </a:rPr>
              <a:t>３ </a:t>
            </a:r>
            <a:r>
              <a:rPr kumimoji="1" lang="zh-TW" altLang="en-US" sz="1200" b="1" i="0" u="none" strike="noStrike" kern="1200" cap="none" spc="0" normalizeH="0" baseline="0" noProof="0" dirty="0">
                <a:ln>
                  <a:noFill/>
                </a:ln>
                <a:solidFill>
                  <a:prstClr val="white"/>
                </a:solidFill>
                <a:effectLst/>
                <a:uLnTx/>
                <a:uFillTx/>
                <a:latin typeface="Segoe UI"/>
                <a:ea typeface="メイリオ"/>
                <a:cs typeface="+mn-cs"/>
              </a:rPr>
              <a:t>（別紙１）</a:t>
            </a:r>
            <a:endParaRPr kumimoji="1" lang="ja-JP" altLang="en-US" sz="1200" b="1" i="0" u="none" strike="noStrike" kern="1200" cap="none" spc="0" normalizeH="0" baseline="0" noProof="0" dirty="0">
              <a:ln>
                <a:noFill/>
              </a:ln>
              <a:solidFill>
                <a:prstClr val="white"/>
              </a:solidFill>
              <a:effectLst/>
              <a:uLnTx/>
              <a:uFillTx/>
              <a:latin typeface="Segoe UI"/>
              <a:ea typeface="メイリオ"/>
              <a:cs typeface="+mn-cs"/>
            </a:endParaRPr>
          </a:p>
        </p:txBody>
      </p:sp>
      <p:sp>
        <p:nvSpPr>
          <p:cNvPr id="6" name="角丸四角形 10">
            <a:extLst>
              <a:ext uri="{FF2B5EF4-FFF2-40B4-BE49-F238E27FC236}">
                <a16:creationId xmlns:a16="http://schemas.microsoft.com/office/drawing/2014/main" id="{E2A1CB6D-A493-4DA6-8C84-BFD5791A51A6}"/>
              </a:ext>
            </a:extLst>
          </p:cNvPr>
          <p:cNvSpPr/>
          <p:nvPr/>
        </p:nvSpPr>
        <p:spPr>
          <a:xfrm>
            <a:off x="65218" y="693368"/>
            <a:ext cx="5043560" cy="348953"/>
          </a:xfrm>
          <a:prstGeom prst="roundRect">
            <a:avLst/>
          </a:prstGeom>
          <a:solidFill>
            <a:srgbClr val="118B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400" dirty="0">
                <a:solidFill>
                  <a:prstClr val="white"/>
                </a:solidFill>
                <a:latin typeface="游ゴシック Bold"/>
                <a:ea typeface="游ゴシック Bold"/>
              </a:rPr>
              <a:t>広報・周知</a:t>
            </a:r>
            <a:endParaRPr kumimoji="1" lang="ja-JP" altLang="en-US" sz="1400" b="0" i="0" u="none" strike="noStrike" kern="1200" cap="none" spc="0" normalizeH="0" baseline="0" noProof="0" dirty="0">
              <a:ln>
                <a:noFill/>
              </a:ln>
              <a:solidFill>
                <a:prstClr val="white"/>
              </a:solidFill>
              <a:effectLst/>
              <a:uLnTx/>
              <a:uFillTx/>
              <a:latin typeface="游ゴシック Bold"/>
              <a:ea typeface="游ゴシック Bold"/>
              <a:cs typeface="+mn-cs"/>
            </a:endParaRPr>
          </a:p>
        </p:txBody>
      </p:sp>
      <p:sp>
        <p:nvSpPr>
          <p:cNvPr id="7" name="テキスト ボックス 6">
            <a:extLst>
              <a:ext uri="{FF2B5EF4-FFF2-40B4-BE49-F238E27FC236}">
                <a16:creationId xmlns:a16="http://schemas.microsoft.com/office/drawing/2014/main" id="{095DA766-4D5B-4A98-A96E-A4D103F0932F}"/>
              </a:ext>
            </a:extLst>
          </p:cNvPr>
          <p:cNvSpPr txBox="1"/>
          <p:nvPr/>
        </p:nvSpPr>
        <p:spPr>
          <a:xfrm>
            <a:off x="128464" y="3755391"/>
            <a:ext cx="9649072" cy="2308324"/>
          </a:xfrm>
          <a:prstGeom prst="rect">
            <a:avLst/>
          </a:prstGeom>
          <a:noFill/>
          <a:ln>
            <a:solidFill>
              <a:schemeClr val="tx2">
                <a:lumMod val="40000"/>
                <a:lumOff val="60000"/>
              </a:schemeClr>
            </a:solidFill>
            <a:prstDash val="dash"/>
          </a:ln>
        </p:spPr>
        <p:txBody>
          <a:bodyPr wrap="square" rtlCol="0">
            <a:spAutoFit/>
          </a:bodyPr>
          <a:lstStyle/>
          <a:p>
            <a:pPr>
              <a:defRPr/>
            </a:pPr>
            <a:r>
              <a:rPr kumimoji="1" lang="ja-JP" altLang="en-US" sz="1200" b="0" i="0" u="none" strike="noStrike" kern="1200" cap="none" spc="0" normalizeH="0" baseline="0" noProof="0" dirty="0">
                <a:ln>
                  <a:noFill/>
                </a:ln>
                <a:solidFill>
                  <a:prstClr val="black"/>
                </a:solidFill>
                <a:effectLst/>
                <a:uLnTx/>
                <a:uFillTx/>
                <a:latin typeface="メイリオ"/>
                <a:ea typeface="メイリオ"/>
                <a:cs typeface="+mn-cs"/>
              </a:rPr>
              <a:t>●</a:t>
            </a:r>
            <a:r>
              <a:rPr lang="ja-JP" altLang="ja-JP" sz="1200" dirty="0">
                <a:solidFill>
                  <a:srgbClr val="000000"/>
                </a:solidFill>
                <a:effectLst/>
                <a:latin typeface="+mn-ea"/>
                <a:cs typeface="ＭＳ 明朝" panose="02020609040205080304" pitchFamily="17" charset="-128"/>
              </a:rPr>
              <a:t>（Ⅰ）～（Ⅲ）で開発したプログラムの社会人（受講有無問わず）、大学・専門学校等（プログラム実施有無問わず）、企業、自治体等への情報発信</a:t>
            </a:r>
            <a:r>
              <a:rPr lang="ja-JP" altLang="en-US" sz="1200" dirty="0">
                <a:solidFill>
                  <a:srgbClr val="000000"/>
                </a:solidFill>
                <a:effectLst/>
                <a:latin typeface="+mn-ea"/>
                <a:cs typeface="ＭＳ 明朝" panose="02020609040205080304" pitchFamily="17" charset="-128"/>
              </a:rPr>
              <a:t>を通じた</a:t>
            </a:r>
            <a:r>
              <a:rPr lang="ja-JP" altLang="ja-JP" sz="1200" dirty="0">
                <a:solidFill>
                  <a:srgbClr val="000000"/>
                </a:solidFill>
                <a:effectLst/>
                <a:latin typeface="+mn-ea"/>
                <a:cs typeface="ＭＳ 明朝" panose="02020609040205080304" pitchFamily="17" charset="-128"/>
              </a:rPr>
              <a:t>リカレント教育（リスキリング）に対する機運醸成に資する広報・周知活動</a:t>
            </a:r>
            <a:r>
              <a:rPr lang="ja-JP" altLang="en-US" sz="1200" dirty="0">
                <a:solidFill>
                  <a:srgbClr val="000000"/>
                </a:solidFill>
                <a:effectLst/>
                <a:latin typeface="+mn-ea"/>
                <a:cs typeface="ＭＳ 明朝" panose="02020609040205080304" pitchFamily="17" charset="-128"/>
              </a:rPr>
              <a:t>について記載願います。</a:t>
            </a:r>
            <a:endParaRPr lang="ja-JP" altLang="ja-JP" sz="1200" dirty="0">
              <a:solidFill>
                <a:srgbClr val="000000"/>
              </a:solidFill>
              <a:effectLst/>
              <a:latin typeface="+mn-ea"/>
              <a:cs typeface="ＭＳ 明朝" panose="02020609040205080304" pitchFamily="17"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メイリオ"/>
              <a:ea typeface="メイリオ"/>
              <a:cs typeface="+mn-cs"/>
            </a:endParaRPr>
          </a:p>
        </p:txBody>
      </p:sp>
      <p:sp>
        <p:nvSpPr>
          <p:cNvPr id="9" name="テキスト ボックス 8">
            <a:extLst>
              <a:ext uri="{FF2B5EF4-FFF2-40B4-BE49-F238E27FC236}">
                <a16:creationId xmlns:a16="http://schemas.microsoft.com/office/drawing/2014/main" id="{FDD0ACC4-7527-424C-8FDF-27EFEA9C71BD}"/>
              </a:ext>
            </a:extLst>
          </p:cNvPr>
          <p:cNvSpPr txBox="1"/>
          <p:nvPr/>
        </p:nvSpPr>
        <p:spPr>
          <a:xfrm>
            <a:off x="128464" y="1208997"/>
            <a:ext cx="9649072" cy="2308324"/>
          </a:xfrm>
          <a:prstGeom prst="rect">
            <a:avLst/>
          </a:prstGeom>
          <a:noFill/>
          <a:ln>
            <a:solidFill>
              <a:schemeClr val="tx2">
                <a:lumMod val="40000"/>
                <a:lumOff val="60000"/>
              </a:schemeClr>
            </a:solidFill>
            <a:prstDash val="dash"/>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メイリオ"/>
                <a:ea typeface="メイリオ"/>
                <a:cs typeface="+mn-cs"/>
              </a:rPr>
              <a:t>●</a:t>
            </a:r>
            <a:r>
              <a:rPr lang="ja-JP" altLang="ja-JP" sz="1200" dirty="0">
                <a:solidFill>
                  <a:srgbClr val="000000"/>
                </a:solidFill>
                <a:effectLst/>
                <a:latin typeface="+mn-ea"/>
                <a:cs typeface="ＭＳ 明朝" panose="02020609040205080304" pitchFamily="17" charset="-128"/>
              </a:rPr>
              <a:t> （Ⅰ）～（Ⅲ）で開発したプログラム</a:t>
            </a:r>
            <a:r>
              <a:rPr lang="ja-JP" altLang="en-US" sz="1200" dirty="0">
                <a:solidFill>
                  <a:srgbClr val="000000"/>
                </a:solidFill>
                <a:effectLst/>
                <a:latin typeface="+mn-ea"/>
                <a:cs typeface="ＭＳ 明朝" panose="02020609040205080304" pitchFamily="17" charset="-128"/>
              </a:rPr>
              <a:t>の</a:t>
            </a:r>
            <a:r>
              <a:rPr lang="ja-JP" altLang="ja-JP" sz="1200" dirty="0">
                <a:solidFill>
                  <a:srgbClr val="000000"/>
                </a:solidFill>
                <a:effectLst/>
                <a:latin typeface="+mn-ea"/>
                <a:cs typeface="ＭＳ 明朝" panose="02020609040205080304" pitchFamily="17" charset="-128"/>
              </a:rPr>
              <a:t>広報・周知、受講者募集</a:t>
            </a:r>
            <a:r>
              <a:rPr lang="ja-JP" altLang="en-US" sz="1200" dirty="0">
                <a:solidFill>
                  <a:srgbClr val="000000"/>
                </a:solidFill>
                <a:effectLst/>
                <a:latin typeface="+mn-ea"/>
                <a:cs typeface="ＭＳ 明朝" panose="02020609040205080304" pitchFamily="17" charset="-128"/>
              </a:rPr>
              <a:t>、また、</a:t>
            </a:r>
            <a:r>
              <a:rPr lang="ja-JP" altLang="ja-JP" sz="1200" dirty="0">
                <a:solidFill>
                  <a:srgbClr val="000000"/>
                </a:solidFill>
                <a:effectLst/>
                <a:latin typeface="+mn-ea"/>
                <a:cs typeface="ＭＳ 明朝" panose="02020609040205080304" pitchFamily="17" charset="-128"/>
              </a:rPr>
              <a:t>企業や自治体、他の教育機関</a:t>
            </a:r>
            <a:r>
              <a:rPr lang="ja-JP" altLang="en-US" sz="1200" dirty="0">
                <a:solidFill>
                  <a:srgbClr val="000000"/>
                </a:solidFill>
                <a:effectLst/>
                <a:latin typeface="+mn-ea"/>
                <a:cs typeface="ＭＳ 明朝" panose="02020609040205080304" pitchFamily="17" charset="-128"/>
              </a:rPr>
              <a:t>等</a:t>
            </a:r>
            <a:r>
              <a:rPr lang="ja-JP" altLang="en-US" sz="1200" dirty="0">
                <a:solidFill>
                  <a:srgbClr val="000000"/>
                </a:solidFill>
                <a:latin typeface="+mn-ea"/>
                <a:cs typeface="ＭＳ 明朝" panose="02020609040205080304" pitchFamily="17" charset="-128"/>
              </a:rPr>
              <a:t>を通じた部分受講者の募集</a:t>
            </a:r>
            <a:r>
              <a:rPr lang="ja-JP" altLang="ja-JP" sz="1200" dirty="0">
                <a:solidFill>
                  <a:srgbClr val="000000"/>
                </a:solidFill>
                <a:effectLst/>
                <a:latin typeface="+mn-ea"/>
                <a:cs typeface="ＭＳ 明朝" panose="02020609040205080304" pitchFamily="17" charset="-128"/>
              </a:rPr>
              <a:t>支援</a:t>
            </a:r>
            <a:r>
              <a:rPr lang="ja-JP" altLang="en-US" sz="1200" dirty="0">
                <a:solidFill>
                  <a:srgbClr val="000000"/>
                </a:solidFill>
                <a:effectLst/>
                <a:latin typeface="+mn-ea"/>
                <a:cs typeface="ＭＳ 明朝" panose="02020609040205080304" pitchFamily="17" charset="-128"/>
              </a:rPr>
              <a:t>について記載願います。</a:t>
            </a:r>
            <a:endParaRPr kumimoji="1" lang="en-US" altLang="ja-JP" sz="1200" b="0" i="0" u="none" strike="noStrike" kern="1200" cap="none" spc="0" normalizeH="0" baseline="0" noProof="0" dirty="0">
              <a:ln>
                <a:noFill/>
              </a:ln>
              <a:solidFill>
                <a:prstClr val="black"/>
              </a:solidFill>
              <a:effectLst/>
              <a:uLnTx/>
              <a:uFillTx/>
              <a:latin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メイリオ"/>
              <a:ea typeface="メイリオ"/>
              <a:cs typeface="+mn-cs"/>
            </a:endParaRPr>
          </a:p>
        </p:txBody>
      </p:sp>
    </p:spTree>
    <p:extLst>
      <p:ext uri="{BB962C8B-B14F-4D97-AF65-F5344CB8AC3E}">
        <p14:creationId xmlns:p14="http://schemas.microsoft.com/office/powerpoint/2010/main" val="34311102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テキスト ボックス 9"/>
          <p:cNvSpPr txBox="1"/>
          <p:nvPr/>
        </p:nvSpPr>
        <p:spPr>
          <a:xfrm>
            <a:off x="-159568" y="21512"/>
            <a:ext cx="9076344" cy="2616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120" normalizeH="0" baseline="0" noProof="0" dirty="0">
                <a:ln>
                  <a:noFill/>
                </a:ln>
                <a:solidFill>
                  <a:prstClr val="white"/>
                </a:solidFill>
                <a:effectLst/>
                <a:uLnTx/>
                <a:uFillTx/>
                <a:latin typeface="游ゴシック Bold"/>
                <a:ea typeface="メイリオ"/>
                <a:cs typeface="+mn-cs"/>
              </a:rPr>
              <a:t>令和３年度</a:t>
            </a:r>
            <a:r>
              <a:rPr kumimoji="1" lang="ja-JP" altLang="en-US" sz="1100" b="0" i="0" u="none" strike="noStrike" kern="1200" cap="none" spc="-120" normalizeH="0" baseline="0" noProof="0" dirty="0">
                <a:ln>
                  <a:noFill/>
                </a:ln>
                <a:solidFill>
                  <a:prstClr val="white"/>
                </a:solidFill>
                <a:effectLst/>
                <a:uLnTx/>
                <a:uFillTx/>
                <a:latin typeface="游ゴシック Bold"/>
                <a:ea typeface="メイリオ"/>
                <a:cs typeface="+mn-cs"/>
              </a:rPr>
              <a:t>「</a:t>
            </a:r>
            <a:r>
              <a:rPr kumimoji="1" lang="en-US" altLang="ja-JP" sz="1100" b="0" i="0" u="none" strike="noStrike" kern="1200" cap="none" spc="-120" normalizeH="0" baseline="0" noProof="0" dirty="0">
                <a:ln>
                  <a:noFill/>
                </a:ln>
                <a:solidFill>
                  <a:prstClr val="white"/>
                </a:solidFill>
                <a:effectLst/>
                <a:uLnTx/>
                <a:uFillTx/>
                <a:latin typeface="游ゴシック Bold"/>
                <a:ea typeface="メイリオ"/>
                <a:cs typeface="+mn-cs"/>
              </a:rPr>
              <a:t>DX</a:t>
            </a:r>
            <a:r>
              <a:rPr kumimoji="1" lang="ja-JP" altLang="en-US" sz="1100" b="0" i="0" u="none" strike="noStrike" kern="1200" cap="none" spc="-120" normalizeH="0" baseline="0" noProof="0" dirty="0">
                <a:ln>
                  <a:noFill/>
                </a:ln>
                <a:solidFill>
                  <a:prstClr val="white"/>
                </a:solidFill>
                <a:effectLst/>
                <a:uLnTx/>
                <a:uFillTx/>
                <a:latin typeface="游ゴシック Bold"/>
                <a:ea typeface="メイリオ"/>
                <a:cs typeface="+mn-cs"/>
              </a:rPr>
              <a:t>等成長分野を中心とした就職・転職支援のためのリカレント教育推進事業」事業計画書（</a:t>
            </a:r>
            <a:r>
              <a:rPr kumimoji="1" lang="en-US" altLang="ja-JP" sz="1100" b="0" i="0" u="none" strike="noStrike" kern="1200" cap="none" spc="-120" normalizeH="0" baseline="0" noProof="0" dirty="0">
                <a:ln>
                  <a:noFill/>
                </a:ln>
                <a:solidFill>
                  <a:prstClr val="white"/>
                </a:solidFill>
                <a:effectLst/>
                <a:uLnTx/>
                <a:uFillTx/>
                <a:latin typeface="游ゴシック Bold"/>
                <a:ea typeface="メイリオ"/>
                <a:cs typeface="+mn-cs"/>
              </a:rPr>
              <a:t>Ⅰ</a:t>
            </a:r>
            <a:r>
              <a:rPr kumimoji="1" lang="ja-JP" altLang="en-US" sz="1100" b="0" i="0" u="none" strike="noStrike" kern="1200" cap="none" spc="-120" normalizeH="0" baseline="0" noProof="0" dirty="0">
                <a:ln>
                  <a:noFill/>
                </a:ln>
                <a:solidFill>
                  <a:prstClr val="white"/>
                </a:solidFill>
                <a:effectLst/>
                <a:uLnTx/>
                <a:uFillTx/>
                <a:latin typeface="游ゴシック Bold"/>
                <a:ea typeface="メイリオ"/>
                <a:cs typeface="+mn-cs"/>
              </a:rPr>
              <a:t>：</a:t>
            </a:r>
            <a:r>
              <a:rPr kumimoji="1" lang="en-US" altLang="ja-JP" sz="1100" b="0" i="0" u="none" strike="noStrike" kern="1200" cap="none" spc="-120" normalizeH="0" baseline="0" noProof="0" dirty="0">
                <a:ln>
                  <a:noFill/>
                </a:ln>
                <a:solidFill>
                  <a:prstClr val="white"/>
                </a:solidFill>
                <a:effectLst/>
                <a:uLnTx/>
                <a:uFillTx/>
                <a:latin typeface="游ゴシック Bold"/>
                <a:ea typeface="メイリオ"/>
                <a:cs typeface="+mn-cs"/>
              </a:rPr>
              <a:t>DX</a:t>
            </a:r>
            <a:r>
              <a:rPr kumimoji="1" lang="ja-JP" altLang="en-US" sz="1100" b="0" i="0" u="none" strike="noStrike" kern="1200" cap="none" spc="-120" normalizeH="0" baseline="0" noProof="0" dirty="0">
                <a:ln>
                  <a:noFill/>
                </a:ln>
                <a:solidFill>
                  <a:prstClr val="white"/>
                </a:solidFill>
                <a:effectLst/>
                <a:uLnTx/>
                <a:uFillTx/>
                <a:latin typeface="游ゴシック Bold"/>
                <a:ea typeface="メイリオ"/>
                <a:cs typeface="+mn-cs"/>
              </a:rPr>
              <a:t>リテラシー）</a:t>
            </a:r>
            <a:r>
              <a:rPr kumimoji="1" lang="en-US" altLang="ja-JP" sz="1100" b="0" i="0" u="none" strike="noStrike" kern="1200" cap="none" spc="-120" normalizeH="0" baseline="0" noProof="0" dirty="0">
                <a:ln>
                  <a:noFill/>
                </a:ln>
                <a:solidFill>
                  <a:prstClr val="white"/>
                </a:solidFill>
                <a:effectLst/>
                <a:uLnTx/>
                <a:uFillTx/>
                <a:latin typeface="游ゴシック Bold"/>
                <a:ea typeface="メイリオ"/>
                <a:cs typeface="+mn-cs"/>
              </a:rPr>
              <a:t>(P</a:t>
            </a:r>
            <a:fld id="{7DF22854-5471-4D76-A61C-50AF16AABE74}" type="slidenum">
              <a:rPr kumimoji="1" lang="en-US" altLang="ja-JP" sz="1100" b="0" i="0" u="none" strike="noStrike" kern="1200" cap="none" spc="-120" normalizeH="0" baseline="0" noProof="0" smtClean="0">
                <a:ln>
                  <a:noFill/>
                </a:ln>
                <a:solidFill>
                  <a:prstClr val="white"/>
                </a:solidFill>
                <a:effectLst/>
                <a:uLnTx/>
                <a:uFillTx/>
                <a:latin typeface="游ゴシック Bold"/>
                <a:ea typeface="メイリオ"/>
                <a:cs typeface="+mn-cs"/>
              </a:rPr>
              <a:pPr marL="0" marR="0" lvl="0" indent="0" algn="ctr" defTabSz="914400" rtl="0" eaLnBrk="1" fontAlgn="auto" latinLnBrk="0" hangingPunct="1">
                <a:lnSpc>
                  <a:spcPct val="100000"/>
                </a:lnSpc>
                <a:spcBef>
                  <a:spcPts val="0"/>
                </a:spcBef>
                <a:spcAft>
                  <a:spcPts val="0"/>
                </a:spcAft>
                <a:buClrTx/>
                <a:buSzTx/>
                <a:buFontTx/>
                <a:buNone/>
                <a:tabLst/>
                <a:defRPr/>
              </a:pPr>
              <a:t>8</a:t>
            </a:fld>
            <a:r>
              <a:rPr kumimoji="1" lang="en-US" altLang="ja-JP" sz="1100" b="0" i="0" u="none" strike="noStrike" kern="1200" cap="none" spc="-120" normalizeH="0" baseline="0" noProof="0" dirty="0">
                <a:ln>
                  <a:noFill/>
                </a:ln>
                <a:solidFill>
                  <a:prstClr val="white"/>
                </a:solidFill>
                <a:effectLst/>
                <a:uLnTx/>
                <a:uFillTx/>
                <a:latin typeface="游ゴシック Bold"/>
                <a:ea typeface="メイリオ"/>
                <a:cs typeface="+mn-cs"/>
              </a:rPr>
              <a:t>)</a:t>
            </a:r>
            <a:endParaRPr kumimoji="1" lang="ja-JP" altLang="en-US" sz="1100" b="0" i="0" u="none" strike="noStrike" kern="1200" cap="none" spc="0" normalizeH="0" baseline="0" noProof="0" dirty="0">
              <a:ln>
                <a:noFill/>
              </a:ln>
              <a:solidFill>
                <a:prstClr val="white"/>
              </a:solidFill>
              <a:effectLst/>
              <a:uLnTx/>
              <a:uFillTx/>
              <a:latin typeface="游ゴシック Bold"/>
              <a:ea typeface="游ゴシック Bold"/>
              <a:cs typeface="+mn-cs"/>
            </a:endParaRPr>
          </a:p>
        </p:txBody>
      </p:sp>
      <p:sp>
        <p:nvSpPr>
          <p:cNvPr id="16" name="正方形/長方形 15"/>
          <p:cNvSpPr/>
          <p:nvPr/>
        </p:nvSpPr>
        <p:spPr>
          <a:xfrm>
            <a:off x="6000" y="11874"/>
            <a:ext cx="9900000" cy="619987"/>
          </a:xfrm>
          <a:prstGeom prst="rect">
            <a:avLst/>
          </a:prstGeom>
          <a:solidFill>
            <a:srgbClr val="073B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120" normalizeH="0" baseline="0" noProof="0" dirty="0">
                <a:ln>
                  <a:noFill/>
                </a:ln>
                <a:solidFill>
                  <a:prstClr val="white"/>
                </a:solidFill>
                <a:effectLst/>
                <a:uLnTx/>
                <a:uFillTx/>
                <a:latin typeface="游ゴシック Bold"/>
                <a:ea typeface="メイリオ"/>
                <a:cs typeface="+mn-cs"/>
              </a:rPr>
              <a:t>令和３年度</a:t>
            </a:r>
            <a:r>
              <a:rPr kumimoji="1" lang="ja-JP" altLang="en-US" sz="1200" b="0" i="0" u="none" strike="noStrike" kern="1200" cap="none" spc="-120" normalizeH="0" baseline="0" noProof="0" dirty="0">
                <a:ln>
                  <a:noFill/>
                </a:ln>
                <a:solidFill>
                  <a:prstClr val="white"/>
                </a:solidFill>
                <a:effectLst/>
                <a:uLnTx/>
                <a:uFillTx/>
                <a:latin typeface="游ゴシック Bold"/>
                <a:ea typeface="メイリオ"/>
                <a:cs typeface="+mn-cs"/>
              </a:rPr>
              <a:t>「</a:t>
            </a:r>
            <a:r>
              <a:rPr kumimoji="1" lang="en-US" altLang="ja-JP" sz="1200" b="0" i="0" u="none" strike="noStrike" kern="1200" cap="none" spc="-120" normalizeH="0" baseline="0" noProof="0" dirty="0">
                <a:ln>
                  <a:noFill/>
                </a:ln>
                <a:solidFill>
                  <a:prstClr val="white"/>
                </a:solidFill>
                <a:effectLst/>
                <a:uLnTx/>
                <a:uFillTx/>
                <a:latin typeface="游ゴシック Bold"/>
                <a:ea typeface="メイリオ"/>
                <a:cs typeface="+mn-cs"/>
              </a:rPr>
              <a:t>DX</a:t>
            </a:r>
            <a:r>
              <a:rPr kumimoji="1" lang="ja-JP" altLang="en-US" sz="1200" b="0" i="0" u="none" strike="noStrike" kern="1200" cap="none" spc="-120" normalizeH="0" baseline="0" noProof="0" dirty="0">
                <a:ln>
                  <a:noFill/>
                </a:ln>
                <a:solidFill>
                  <a:prstClr val="white"/>
                </a:solidFill>
                <a:effectLst/>
                <a:uLnTx/>
                <a:uFillTx/>
                <a:latin typeface="游ゴシック Bold"/>
                <a:ea typeface="メイリオ"/>
                <a:cs typeface="+mn-cs"/>
              </a:rPr>
              <a:t>等成長分野を中心とした就職・転職支援のためのリカレント教育推進事業」</a:t>
            </a:r>
            <a:r>
              <a:rPr lang="ja-JP" altLang="en-US" sz="1200" spc="-120" dirty="0">
                <a:solidFill>
                  <a:schemeClr val="bg1"/>
                </a:solidFill>
                <a:latin typeface="+mj-ea"/>
              </a:rPr>
              <a:t>実績報告書</a:t>
            </a:r>
            <a:endParaRPr kumimoji="1" lang="en-US" altLang="ja-JP" sz="1200" b="0" i="0" u="none" strike="noStrike" kern="1200" cap="none" spc="-120" normalizeH="0" baseline="0" noProof="0" dirty="0">
              <a:ln>
                <a:noFill/>
              </a:ln>
              <a:solidFill>
                <a:prstClr val="white"/>
              </a:solidFill>
              <a:effectLst/>
              <a:uLnTx/>
              <a:uFillTx/>
              <a:latin typeface="游ゴシック Bold"/>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120" normalizeH="0" baseline="0" noProof="0" dirty="0">
                <a:ln>
                  <a:noFill/>
                </a:ln>
                <a:solidFill>
                  <a:prstClr val="white"/>
                </a:solidFill>
                <a:effectLst/>
                <a:uLnTx/>
                <a:uFillTx/>
                <a:latin typeface="游ゴシック Bold"/>
                <a:ea typeface="メイリオ"/>
                <a:cs typeface="+mn-cs"/>
              </a:rPr>
              <a:t>（</a:t>
            </a:r>
            <a:r>
              <a:rPr kumimoji="1" lang="en-US" altLang="ja-JP" sz="1200" b="0" i="0" u="none" strike="noStrike" kern="1200" cap="none" spc="-120" normalizeH="0" baseline="0" noProof="0" dirty="0">
                <a:ln>
                  <a:noFill/>
                </a:ln>
                <a:solidFill>
                  <a:prstClr val="white"/>
                </a:solidFill>
                <a:effectLst/>
                <a:uLnTx/>
                <a:uFillTx/>
                <a:latin typeface="游ゴシック Bold"/>
                <a:ea typeface="メイリオ"/>
                <a:cs typeface="+mn-cs"/>
              </a:rPr>
              <a:t>Ⅳ</a:t>
            </a:r>
            <a:r>
              <a:rPr kumimoji="1" lang="ja-JP" altLang="en-US" sz="1200" b="0" i="0" u="none" strike="noStrike" kern="1200" cap="none" spc="-120" normalizeH="0" baseline="0" noProof="0" dirty="0">
                <a:ln>
                  <a:noFill/>
                </a:ln>
                <a:solidFill>
                  <a:prstClr val="white"/>
                </a:solidFill>
                <a:effectLst/>
                <a:uLnTx/>
                <a:uFillTx/>
                <a:latin typeface="游ゴシック Bold"/>
                <a:ea typeface="メイリオ"/>
                <a:cs typeface="+mn-cs"/>
              </a:rPr>
              <a:t>：プログラム実施、拠点構築支援・分析、横展開に向けた取り組み）</a:t>
            </a:r>
            <a:r>
              <a:rPr kumimoji="1" lang="en-US" altLang="ja-JP" sz="1200" b="0" i="0" u="none" strike="noStrike" kern="1200" cap="none" spc="-120" normalizeH="0" baseline="0" noProof="0" dirty="0">
                <a:ln>
                  <a:noFill/>
                </a:ln>
                <a:solidFill>
                  <a:prstClr val="white"/>
                </a:solidFill>
                <a:effectLst/>
                <a:uLnTx/>
                <a:uFillTx/>
                <a:latin typeface="游ゴシック Bold"/>
                <a:ea typeface="メイリオ"/>
                <a:cs typeface="+mn-cs"/>
              </a:rPr>
              <a:t>(P</a:t>
            </a:r>
            <a:fld id="{7DF22854-5471-4D76-A61C-50AF16AABE74}" type="slidenum">
              <a:rPr kumimoji="1" lang="en-US" altLang="ja-JP" sz="1200" b="0" i="0" u="none" strike="noStrike" kern="1200" cap="none" spc="-120" normalizeH="0" baseline="0" noProof="0">
                <a:ln>
                  <a:noFill/>
                </a:ln>
                <a:solidFill>
                  <a:prstClr val="white"/>
                </a:solidFill>
                <a:effectLst/>
                <a:uLnTx/>
                <a:uFillTx/>
                <a:latin typeface="游ゴシック Bold"/>
                <a:ea typeface="メイリオ"/>
                <a:cs typeface="+mn-cs"/>
              </a:rPr>
              <a:pPr marL="0" marR="0" lvl="0" indent="0" algn="l" defTabSz="914400" rtl="0" eaLnBrk="1" fontAlgn="auto" latinLnBrk="0" hangingPunct="1">
                <a:lnSpc>
                  <a:spcPct val="100000"/>
                </a:lnSpc>
                <a:spcBef>
                  <a:spcPts val="0"/>
                </a:spcBef>
                <a:spcAft>
                  <a:spcPts val="0"/>
                </a:spcAft>
                <a:buClrTx/>
                <a:buSzTx/>
                <a:buFontTx/>
                <a:buNone/>
                <a:tabLst/>
                <a:defRPr/>
              </a:pPr>
              <a:t>8</a:t>
            </a:fld>
            <a:r>
              <a:rPr kumimoji="1" lang="en-US" altLang="ja-JP" sz="1200" b="0" i="0" u="none" strike="noStrike" kern="1200" cap="none" spc="-120" normalizeH="0" baseline="0" noProof="0" dirty="0">
                <a:ln>
                  <a:noFill/>
                </a:ln>
                <a:solidFill>
                  <a:prstClr val="white"/>
                </a:solidFill>
                <a:effectLst/>
                <a:uLnTx/>
                <a:uFillTx/>
                <a:latin typeface="游ゴシック Bold"/>
                <a:ea typeface="メイリオ"/>
                <a:cs typeface="+mn-cs"/>
              </a:rPr>
              <a:t>)</a:t>
            </a:r>
            <a:r>
              <a:rPr kumimoji="1" lang="ja-JP" altLang="en-US" sz="1200" b="0" i="0" u="none" strike="noStrike" kern="1200" cap="none" spc="-120" normalizeH="0" baseline="0" noProof="0" dirty="0">
                <a:ln>
                  <a:noFill/>
                </a:ln>
                <a:solidFill>
                  <a:prstClr val="white"/>
                </a:solidFill>
                <a:effectLst/>
                <a:uLnTx/>
                <a:uFillTx/>
                <a:latin typeface="游ゴシック Bold"/>
                <a:ea typeface="メイリオ"/>
                <a:cs typeface="+mn-cs"/>
              </a:rPr>
              <a:t>　　　</a:t>
            </a:r>
            <a:r>
              <a:rPr kumimoji="1" lang="zh-TW" altLang="en-US" sz="1200" b="1" i="0" u="none" strike="noStrike" kern="1200" cap="none" spc="0" normalizeH="0" baseline="0" noProof="0" dirty="0">
                <a:ln>
                  <a:noFill/>
                </a:ln>
                <a:solidFill>
                  <a:prstClr val="white"/>
                </a:solidFill>
                <a:effectLst/>
                <a:uLnTx/>
                <a:uFillTx/>
                <a:latin typeface="Segoe UI"/>
                <a:ea typeface="メイリオ"/>
                <a:cs typeface="+mn-cs"/>
              </a:rPr>
              <a:t>様式</a:t>
            </a:r>
            <a:r>
              <a:rPr lang="ja-JP" altLang="en-US" sz="1200" b="1" dirty="0">
                <a:solidFill>
                  <a:schemeClr val="bg1"/>
                </a:solidFill>
              </a:rPr>
              <a:t>３ </a:t>
            </a:r>
            <a:r>
              <a:rPr kumimoji="1" lang="zh-TW" altLang="en-US" sz="1200" b="1" i="0" u="none" strike="noStrike" kern="1200" cap="none" spc="0" normalizeH="0" baseline="0" noProof="0" dirty="0">
                <a:ln>
                  <a:noFill/>
                </a:ln>
                <a:solidFill>
                  <a:prstClr val="white"/>
                </a:solidFill>
                <a:effectLst/>
                <a:uLnTx/>
                <a:uFillTx/>
                <a:latin typeface="Segoe UI"/>
                <a:ea typeface="メイリオ"/>
                <a:cs typeface="+mn-cs"/>
              </a:rPr>
              <a:t>（別紙１）</a:t>
            </a:r>
            <a:endParaRPr kumimoji="1" lang="ja-JP" altLang="en-US" sz="1200" b="1" i="0" u="none" strike="noStrike" kern="1200" cap="none" spc="0" normalizeH="0" baseline="0" noProof="0" dirty="0">
              <a:ln>
                <a:noFill/>
              </a:ln>
              <a:solidFill>
                <a:prstClr val="white"/>
              </a:solidFill>
              <a:effectLst/>
              <a:uLnTx/>
              <a:uFillTx/>
              <a:latin typeface="Segoe UI"/>
              <a:ea typeface="メイリオ"/>
              <a:cs typeface="+mn-cs"/>
            </a:endParaRPr>
          </a:p>
        </p:txBody>
      </p:sp>
      <p:sp>
        <p:nvSpPr>
          <p:cNvPr id="8" name="テキスト ボックス 7">
            <a:extLst>
              <a:ext uri="{FF2B5EF4-FFF2-40B4-BE49-F238E27FC236}">
                <a16:creationId xmlns:a16="http://schemas.microsoft.com/office/drawing/2014/main" id="{80806854-99CE-45A5-9E5D-E194CEC990BD}"/>
              </a:ext>
            </a:extLst>
          </p:cNvPr>
          <p:cNvSpPr txBox="1"/>
          <p:nvPr/>
        </p:nvSpPr>
        <p:spPr>
          <a:xfrm>
            <a:off x="128464" y="836712"/>
            <a:ext cx="9649072" cy="2123658"/>
          </a:xfrm>
          <a:prstGeom prst="rect">
            <a:avLst/>
          </a:prstGeom>
          <a:noFill/>
          <a:ln>
            <a:solidFill>
              <a:schemeClr val="tx2">
                <a:lumMod val="40000"/>
                <a:lumOff val="60000"/>
              </a:schemeClr>
            </a:solidFill>
            <a:prstDash val="dash"/>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メイリオ"/>
                <a:ea typeface="メイリオ"/>
                <a:cs typeface="+mn-cs"/>
              </a:rPr>
              <a:t>●本事業のプログラムについては社会人の学びのポータルサイト「マナパス」で特設ページを設けプログラム内容や成果等を発信することとしているが、特設ページにおいてどのようなコンテンツ（公募要領に記載されていることも含む）を加えて効果的な情報発信を行ったか記載願います。</a:t>
            </a:r>
            <a:endParaRPr kumimoji="1" lang="en-US" altLang="ja-JP" sz="1200" b="0" i="0" u="none" strike="noStrike" kern="1200" cap="none" spc="0" normalizeH="0" baseline="0" noProof="0" dirty="0">
              <a:ln>
                <a:noFill/>
              </a:ln>
              <a:solidFill>
                <a:prstClr val="black"/>
              </a:solidFill>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メイリオ"/>
              <a:ea typeface="メイリオ"/>
              <a:cs typeface="+mn-cs"/>
            </a:endParaRPr>
          </a:p>
        </p:txBody>
      </p:sp>
    </p:spTree>
    <p:extLst>
      <p:ext uri="{BB962C8B-B14F-4D97-AF65-F5344CB8AC3E}">
        <p14:creationId xmlns:p14="http://schemas.microsoft.com/office/powerpoint/2010/main" val="19138876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テキスト ボックス 9"/>
          <p:cNvSpPr txBox="1"/>
          <p:nvPr/>
        </p:nvSpPr>
        <p:spPr>
          <a:xfrm>
            <a:off x="-159568" y="21512"/>
            <a:ext cx="9076344" cy="2616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120" normalizeH="0" baseline="0" noProof="0" dirty="0">
                <a:ln>
                  <a:noFill/>
                </a:ln>
                <a:solidFill>
                  <a:prstClr val="white"/>
                </a:solidFill>
                <a:effectLst/>
                <a:uLnTx/>
                <a:uFillTx/>
                <a:latin typeface="游ゴシック Bold"/>
                <a:ea typeface="メイリオ"/>
                <a:cs typeface="+mn-cs"/>
              </a:rPr>
              <a:t>令和３年度</a:t>
            </a:r>
            <a:r>
              <a:rPr kumimoji="1" lang="ja-JP" altLang="en-US" sz="1100" b="0" i="0" u="none" strike="noStrike" kern="1200" cap="none" spc="-120" normalizeH="0" baseline="0" noProof="0" dirty="0">
                <a:ln>
                  <a:noFill/>
                </a:ln>
                <a:solidFill>
                  <a:prstClr val="white"/>
                </a:solidFill>
                <a:effectLst/>
                <a:uLnTx/>
                <a:uFillTx/>
                <a:latin typeface="游ゴシック Bold"/>
                <a:ea typeface="メイリオ"/>
                <a:cs typeface="+mn-cs"/>
              </a:rPr>
              <a:t>「</a:t>
            </a:r>
            <a:r>
              <a:rPr kumimoji="1" lang="en-US" altLang="ja-JP" sz="1100" b="0" i="0" u="none" strike="noStrike" kern="1200" cap="none" spc="-120" normalizeH="0" baseline="0" noProof="0" dirty="0">
                <a:ln>
                  <a:noFill/>
                </a:ln>
                <a:solidFill>
                  <a:prstClr val="white"/>
                </a:solidFill>
                <a:effectLst/>
                <a:uLnTx/>
                <a:uFillTx/>
                <a:latin typeface="游ゴシック Bold"/>
                <a:ea typeface="メイリオ"/>
                <a:cs typeface="+mn-cs"/>
              </a:rPr>
              <a:t>DX</a:t>
            </a:r>
            <a:r>
              <a:rPr kumimoji="1" lang="ja-JP" altLang="en-US" sz="1100" b="0" i="0" u="none" strike="noStrike" kern="1200" cap="none" spc="-120" normalizeH="0" baseline="0" noProof="0" dirty="0">
                <a:ln>
                  <a:noFill/>
                </a:ln>
                <a:solidFill>
                  <a:prstClr val="white"/>
                </a:solidFill>
                <a:effectLst/>
                <a:uLnTx/>
                <a:uFillTx/>
                <a:latin typeface="游ゴシック Bold"/>
                <a:ea typeface="メイリオ"/>
                <a:cs typeface="+mn-cs"/>
              </a:rPr>
              <a:t>等成長分野を中心とした就職・転職支援のためのリカレント教育推進事業」事業計画書（</a:t>
            </a:r>
            <a:r>
              <a:rPr kumimoji="1" lang="en-US" altLang="ja-JP" sz="1100" b="0" i="0" u="none" strike="noStrike" kern="1200" cap="none" spc="-120" normalizeH="0" baseline="0" noProof="0" dirty="0">
                <a:ln>
                  <a:noFill/>
                </a:ln>
                <a:solidFill>
                  <a:prstClr val="white"/>
                </a:solidFill>
                <a:effectLst/>
                <a:uLnTx/>
                <a:uFillTx/>
                <a:latin typeface="游ゴシック Bold"/>
                <a:ea typeface="メイリオ"/>
                <a:cs typeface="+mn-cs"/>
              </a:rPr>
              <a:t>Ⅰ</a:t>
            </a:r>
            <a:r>
              <a:rPr kumimoji="1" lang="ja-JP" altLang="en-US" sz="1100" b="0" i="0" u="none" strike="noStrike" kern="1200" cap="none" spc="-120" normalizeH="0" baseline="0" noProof="0" dirty="0">
                <a:ln>
                  <a:noFill/>
                </a:ln>
                <a:solidFill>
                  <a:prstClr val="white"/>
                </a:solidFill>
                <a:effectLst/>
                <a:uLnTx/>
                <a:uFillTx/>
                <a:latin typeface="游ゴシック Bold"/>
                <a:ea typeface="メイリオ"/>
                <a:cs typeface="+mn-cs"/>
              </a:rPr>
              <a:t>：</a:t>
            </a:r>
            <a:r>
              <a:rPr kumimoji="1" lang="en-US" altLang="ja-JP" sz="1100" b="0" i="0" u="none" strike="noStrike" kern="1200" cap="none" spc="-120" normalizeH="0" baseline="0" noProof="0" dirty="0">
                <a:ln>
                  <a:noFill/>
                </a:ln>
                <a:solidFill>
                  <a:prstClr val="white"/>
                </a:solidFill>
                <a:effectLst/>
                <a:uLnTx/>
                <a:uFillTx/>
                <a:latin typeface="游ゴシック Bold"/>
                <a:ea typeface="メイリオ"/>
                <a:cs typeface="+mn-cs"/>
              </a:rPr>
              <a:t>DX</a:t>
            </a:r>
            <a:r>
              <a:rPr kumimoji="1" lang="ja-JP" altLang="en-US" sz="1100" b="0" i="0" u="none" strike="noStrike" kern="1200" cap="none" spc="-120" normalizeH="0" baseline="0" noProof="0" dirty="0">
                <a:ln>
                  <a:noFill/>
                </a:ln>
                <a:solidFill>
                  <a:prstClr val="white"/>
                </a:solidFill>
                <a:effectLst/>
                <a:uLnTx/>
                <a:uFillTx/>
                <a:latin typeface="游ゴシック Bold"/>
                <a:ea typeface="メイリオ"/>
                <a:cs typeface="+mn-cs"/>
              </a:rPr>
              <a:t>リテラシー）</a:t>
            </a:r>
            <a:r>
              <a:rPr kumimoji="1" lang="en-US" altLang="ja-JP" sz="1100" b="0" i="0" u="none" strike="noStrike" kern="1200" cap="none" spc="-120" normalizeH="0" baseline="0" noProof="0" dirty="0">
                <a:ln>
                  <a:noFill/>
                </a:ln>
                <a:solidFill>
                  <a:prstClr val="white"/>
                </a:solidFill>
                <a:effectLst/>
                <a:uLnTx/>
                <a:uFillTx/>
                <a:latin typeface="游ゴシック Bold"/>
                <a:ea typeface="メイリオ"/>
                <a:cs typeface="+mn-cs"/>
              </a:rPr>
              <a:t>(P</a:t>
            </a:r>
            <a:fld id="{7DF22854-5471-4D76-A61C-50AF16AABE74}" type="slidenum">
              <a:rPr kumimoji="1" lang="en-US" altLang="ja-JP" sz="1100" b="0" i="0" u="none" strike="noStrike" kern="1200" cap="none" spc="-120" normalizeH="0" baseline="0" noProof="0" smtClean="0">
                <a:ln>
                  <a:noFill/>
                </a:ln>
                <a:solidFill>
                  <a:prstClr val="white"/>
                </a:solidFill>
                <a:effectLst/>
                <a:uLnTx/>
                <a:uFillTx/>
                <a:latin typeface="游ゴシック Bold"/>
                <a:ea typeface="メイリオ"/>
                <a:cs typeface="+mn-cs"/>
              </a:rPr>
              <a:pPr marL="0" marR="0" lvl="0" indent="0" algn="ctr" defTabSz="914400" rtl="0" eaLnBrk="1" fontAlgn="auto" latinLnBrk="0" hangingPunct="1">
                <a:lnSpc>
                  <a:spcPct val="100000"/>
                </a:lnSpc>
                <a:spcBef>
                  <a:spcPts val="0"/>
                </a:spcBef>
                <a:spcAft>
                  <a:spcPts val="0"/>
                </a:spcAft>
                <a:buClrTx/>
                <a:buSzTx/>
                <a:buFontTx/>
                <a:buNone/>
                <a:tabLst/>
                <a:defRPr/>
              </a:pPr>
              <a:t>9</a:t>
            </a:fld>
            <a:r>
              <a:rPr kumimoji="1" lang="en-US" altLang="ja-JP" sz="1100" b="0" i="0" u="none" strike="noStrike" kern="1200" cap="none" spc="-120" normalizeH="0" baseline="0" noProof="0" dirty="0">
                <a:ln>
                  <a:noFill/>
                </a:ln>
                <a:solidFill>
                  <a:prstClr val="white"/>
                </a:solidFill>
                <a:effectLst/>
                <a:uLnTx/>
                <a:uFillTx/>
                <a:latin typeface="游ゴシック Bold"/>
                <a:ea typeface="メイリオ"/>
                <a:cs typeface="+mn-cs"/>
              </a:rPr>
              <a:t>)</a:t>
            </a:r>
            <a:endParaRPr kumimoji="1" lang="ja-JP" altLang="en-US" sz="1100" b="0" i="0" u="none" strike="noStrike" kern="1200" cap="none" spc="0" normalizeH="0" baseline="0" noProof="0" dirty="0">
              <a:ln>
                <a:noFill/>
              </a:ln>
              <a:solidFill>
                <a:prstClr val="white"/>
              </a:solidFill>
              <a:effectLst/>
              <a:uLnTx/>
              <a:uFillTx/>
              <a:latin typeface="游ゴシック Bold"/>
              <a:ea typeface="游ゴシック Bold"/>
              <a:cs typeface="+mn-cs"/>
            </a:endParaRPr>
          </a:p>
        </p:txBody>
      </p:sp>
      <p:sp>
        <p:nvSpPr>
          <p:cNvPr id="16" name="正方形/長方形 15"/>
          <p:cNvSpPr/>
          <p:nvPr/>
        </p:nvSpPr>
        <p:spPr>
          <a:xfrm>
            <a:off x="6000" y="11874"/>
            <a:ext cx="9900000" cy="619987"/>
          </a:xfrm>
          <a:prstGeom prst="rect">
            <a:avLst/>
          </a:prstGeom>
          <a:solidFill>
            <a:srgbClr val="073B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120" normalizeH="0" baseline="0" noProof="0" dirty="0">
                <a:ln>
                  <a:noFill/>
                </a:ln>
                <a:solidFill>
                  <a:prstClr val="white"/>
                </a:solidFill>
                <a:effectLst/>
                <a:uLnTx/>
                <a:uFillTx/>
                <a:latin typeface="游ゴシック Bold"/>
                <a:ea typeface="メイリオ"/>
                <a:cs typeface="+mn-cs"/>
              </a:rPr>
              <a:t>令和３年度</a:t>
            </a:r>
            <a:r>
              <a:rPr kumimoji="1" lang="ja-JP" altLang="en-US" sz="1200" b="0" i="0" u="none" strike="noStrike" kern="1200" cap="none" spc="-120" normalizeH="0" baseline="0" noProof="0" dirty="0">
                <a:ln>
                  <a:noFill/>
                </a:ln>
                <a:solidFill>
                  <a:prstClr val="white"/>
                </a:solidFill>
                <a:effectLst/>
                <a:uLnTx/>
                <a:uFillTx/>
                <a:latin typeface="游ゴシック Bold"/>
                <a:ea typeface="メイリオ"/>
                <a:cs typeface="+mn-cs"/>
              </a:rPr>
              <a:t>「</a:t>
            </a:r>
            <a:r>
              <a:rPr kumimoji="1" lang="en-US" altLang="ja-JP" sz="1200" b="0" i="0" u="none" strike="noStrike" kern="1200" cap="none" spc="-120" normalizeH="0" baseline="0" noProof="0" dirty="0">
                <a:ln>
                  <a:noFill/>
                </a:ln>
                <a:solidFill>
                  <a:prstClr val="white"/>
                </a:solidFill>
                <a:effectLst/>
                <a:uLnTx/>
                <a:uFillTx/>
                <a:latin typeface="游ゴシック Bold"/>
                <a:ea typeface="メイリオ"/>
                <a:cs typeface="+mn-cs"/>
              </a:rPr>
              <a:t>DX</a:t>
            </a:r>
            <a:r>
              <a:rPr kumimoji="1" lang="ja-JP" altLang="en-US" sz="1200" b="0" i="0" u="none" strike="noStrike" kern="1200" cap="none" spc="-120" normalizeH="0" baseline="0" noProof="0" dirty="0">
                <a:ln>
                  <a:noFill/>
                </a:ln>
                <a:solidFill>
                  <a:prstClr val="white"/>
                </a:solidFill>
                <a:effectLst/>
                <a:uLnTx/>
                <a:uFillTx/>
                <a:latin typeface="游ゴシック Bold"/>
                <a:ea typeface="メイリオ"/>
                <a:cs typeface="+mn-cs"/>
              </a:rPr>
              <a:t>等成長分野を中心とした就職・転職支援のためのリカレント教育推進事業」</a:t>
            </a:r>
            <a:r>
              <a:rPr lang="ja-JP" altLang="en-US" sz="1200" spc="-120" dirty="0">
                <a:solidFill>
                  <a:schemeClr val="bg1"/>
                </a:solidFill>
                <a:latin typeface="+mj-ea"/>
              </a:rPr>
              <a:t>実績報告書</a:t>
            </a:r>
            <a:endParaRPr kumimoji="1" lang="en-US" altLang="ja-JP" sz="1200" b="0" i="0" u="none" strike="noStrike" kern="1200" cap="none" spc="-120" normalizeH="0" baseline="0" noProof="0" dirty="0">
              <a:ln>
                <a:noFill/>
              </a:ln>
              <a:solidFill>
                <a:prstClr val="white"/>
              </a:solidFill>
              <a:effectLst/>
              <a:uLnTx/>
              <a:uFillTx/>
              <a:latin typeface="游ゴシック Bold"/>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120" normalizeH="0" baseline="0" noProof="0" dirty="0">
                <a:ln>
                  <a:noFill/>
                </a:ln>
                <a:solidFill>
                  <a:prstClr val="white"/>
                </a:solidFill>
                <a:effectLst/>
                <a:uLnTx/>
                <a:uFillTx/>
                <a:latin typeface="游ゴシック Bold"/>
                <a:ea typeface="メイリオ"/>
                <a:cs typeface="+mn-cs"/>
              </a:rPr>
              <a:t>（</a:t>
            </a:r>
            <a:r>
              <a:rPr kumimoji="1" lang="en-US" altLang="ja-JP" sz="1200" b="0" i="0" u="none" strike="noStrike" kern="1200" cap="none" spc="-120" normalizeH="0" baseline="0" noProof="0" dirty="0">
                <a:ln>
                  <a:noFill/>
                </a:ln>
                <a:solidFill>
                  <a:prstClr val="white"/>
                </a:solidFill>
                <a:effectLst/>
                <a:uLnTx/>
                <a:uFillTx/>
                <a:latin typeface="游ゴシック Bold"/>
                <a:ea typeface="メイリオ"/>
                <a:cs typeface="+mn-cs"/>
              </a:rPr>
              <a:t>Ⅳ</a:t>
            </a:r>
            <a:r>
              <a:rPr kumimoji="1" lang="ja-JP" altLang="en-US" sz="1200" b="0" i="0" u="none" strike="noStrike" kern="1200" cap="none" spc="-120" normalizeH="0" baseline="0" noProof="0" dirty="0">
                <a:ln>
                  <a:noFill/>
                </a:ln>
                <a:solidFill>
                  <a:prstClr val="white"/>
                </a:solidFill>
                <a:effectLst/>
                <a:uLnTx/>
                <a:uFillTx/>
                <a:latin typeface="游ゴシック Bold"/>
                <a:ea typeface="メイリオ"/>
                <a:cs typeface="+mn-cs"/>
              </a:rPr>
              <a:t>：プログラム実施、拠点構築支援・分析、横展開に向けた取り組み）</a:t>
            </a:r>
            <a:r>
              <a:rPr kumimoji="1" lang="en-US" altLang="ja-JP" sz="1200" b="0" i="0" u="none" strike="noStrike" kern="1200" cap="none" spc="-120" normalizeH="0" baseline="0" noProof="0" dirty="0">
                <a:ln>
                  <a:noFill/>
                </a:ln>
                <a:solidFill>
                  <a:prstClr val="white"/>
                </a:solidFill>
                <a:effectLst/>
                <a:uLnTx/>
                <a:uFillTx/>
                <a:latin typeface="游ゴシック Bold"/>
                <a:ea typeface="メイリオ"/>
                <a:cs typeface="+mn-cs"/>
              </a:rPr>
              <a:t>(P</a:t>
            </a:r>
            <a:fld id="{7DF22854-5471-4D76-A61C-50AF16AABE74}" type="slidenum">
              <a:rPr kumimoji="1" lang="en-US" altLang="ja-JP" sz="1200" b="0" i="0" u="none" strike="noStrike" kern="1200" cap="none" spc="-120" normalizeH="0" baseline="0" noProof="0">
                <a:ln>
                  <a:noFill/>
                </a:ln>
                <a:solidFill>
                  <a:prstClr val="white"/>
                </a:solidFill>
                <a:effectLst/>
                <a:uLnTx/>
                <a:uFillTx/>
                <a:latin typeface="游ゴシック Bold"/>
                <a:ea typeface="メイリオ"/>
                <a:cs typeface="+mn-cs"/>
              </a:rPr>
              <a:pPr marL="0" marR="0" lvl="0" indent="0" algn="l" defTabSz="914400" rtl="0" eaLnBrk="1" fontAlgn="auto" latinLnBrk="0" hangingPunct="1">
                <a:lnSpc>
                  <a:spcPct val="100000"/>
                </a:lnSpc>
                <a:spcBef>
                  <a:spcPts val="0"/>
                </a:spcBef>
                <a:spcAft>
                  <a:spcPts val="0"/>
                </a:spcAft>
                <a:buClrTx/>
                <a:buSzTx/>
                <a:buFontTx/>
                <a:buNone/>
                <a:tabLst/>
                <a:defRPr/>
              </a:pPr>
              <a:t>9</a:t>
            </a:fld>
            <a:r>
              <a:rPr kumimoji="1" lang="en-US" altLang="ja-JP" sz="1200" b="0" i="0" u="none" strike="noStrike" kern="1200" cap="none" spc="-120" normalizeH="0" baseline="0" noProof="0" dirty="0">
                <a:ln>
                  <a:noFill/>
                </a:ln>
                <a:solidFill>
                  <a:prstClr val="white"/>
                </a:solidFill>
                <a:effectLst/>
                <a:uLnTx/>
                <a:uFillTx/>
                <a:latin typeface="游ゴシック Bold"/>
                <a:ea typeface="メイリオ"/>
                <a:cs typeface="+mn-cs"/>
              </a:rPr>
              <a:t>)</a:t>
            </a:r>
            <a:r>
              <a:rPr kumimoji="1" lang="ja-JP" altLang="en-US" sz="1200" b="0" i="0" u="none" strike="noStrike" kern="1200" cap="none" spc="-120" normalizeH="0" baseline="0" noProof="0" dirty="0">
                <a:ln>
                  <a:noFill/>
                </a:ln>
                <a:solidFill>
                  <a:prstClr val="white"/>
                </a:solidFill>
                <a:effectLst/>
                <a:uLnTx/>
                <a:uFillTx/>
                <a:latin typeface="游ゴシック Bold"/>
                <a:ea typeface="メイリオ"/>
                <a:cs typeface="+mn-cs"/>
              </a:rPr>
              <a:t>　　　</a:t>
            </a:r>
            <a:r>
              <a:rPr kumimoji="1" lang="zh-TW" altLang="en-US" sz="1200" b="1" i="0" u="none" strike="noStrike" kern="1200" cap="none" spc="0" normalizeH="0" baseline="0" noProof="0" dirty="0">
                <a:ln>
                  <a:noFill/>
                </a:ln>
                <a:solidFill>
                  <a:prstClr val="white"/>
                </a:solidFill>
                <a:effectLst/>
                <a:uLnTx/>
                <a:uFillTx/>
                <a:latin typeface="Segoe UI"/>
                <a:ea typeface="メイリオ"/>
                <a:cs typeface="+mn-cs"/>
              </a:rPr>
              <a:t>様式</a:t>
            </a:r>
            <a:r>
              <a:rPr lang="ja-JP" altLang="en-US" sz="1200" b="1" dirty="0">
                <a:solidFill>
                  <a:schemeClr val="bg1"/>
                </a:solidFill>
              </a:rPr>
              <a:t>３ </a:t>
            </a:r>
            <a:r>
              <a:rPr kumimoji="1" lang="zh-TW" altLang="en-US" sz="1200" b="1" i="0" u="none" strike="noStrike" kern="1200" cap="none" spc="0" normalizeH="0" baseline="0" noProof="0" dirty="0">
                <a:ln>
                  <a:noFill/>
                </a:ln>
                <a:solidFill>
                  <a:prstClr val="white"/>
                </a:solidFill>
                <a:effectLst/>
                <a:uLnTx/>
                <a:uFillTx/>
                <a:latin typeface="Segoe UI"/>
                <a:ea typeface="メイリオ"/>
                <a:cs typeface="+mn-cs"/>
              </a:rPr>
              <a:t>（別紙１）</a:t>
            </a:r>
            <a:endParaRPr kumimoji="1" lang="ja-JP" altLang="en-US" sz="1200" b="1" i="0" u="none" strike="noStrike" kern="1200" cap="none" spc="0" normalizeH="0" baseline="0" noProof="0" dirty="0">
              <a:ln>
                <a:noFill/>
              </a:ln>
              <a:solidFill>
                <a:prstClr val="white"/>
              </a:solidFill>
              <a:effectLst/>
              <a:uLnTx/>
              <a:uFillTx/>
              <a:latin typeface="Segoe UI"/>
              <a:ea typeface="メイリオ"/>
              <a:cs typeface="+mn-cs"/>
            </a:endParaRPr>
          </a:p>
        </p:txBody>
      </p:sp>
      <p:sp>
        <p:nvSpPr>
          <p:cNvPr id="14" name="テキスト ボックス 13">
            <a:extLst>
              <a:ext uri="{FF2B5EF4-FFF2-40B4-BE49-F238E27FC236}">
                <a16:creationId xmlns:a16="http://schemas.microsoft.com/office/drawing/2014/main" id="{12F52E7D-D4CE-4F81-BC74-180635F5AFEE}"/>
              </a:ext>
            </a:extLst>
          </p:cNvPr>
          <p:cNvSpPr txBox="1"/>
          <p:nvPr/>
        </p:nvSpPr>
        <p:spPr>
          <a:xfrm>
            <a:off x="256928" y="1137228"/>
            <a:ext cx="9649072" cy="461665"/>
          </a:xfrm>
          <a:prstGeom prst="rect">
            <a:avLst/>
          </a:prstGeom>
          <a:noFill/>
          <a:ln>
            <a:solidFill>
              <a:schemeClr val="tx2">
                <a:lumMod val="40000"/>
                <a:lumOff val="60000"/>
              </a:schemeClr>
            </a:solidFill>
            <a:prstDash val="dash"/>
          </a:ln>
        </p:spPr>
        <p:txBody>
          <a:bodyPr wrap="square" rtlCol="0">
            <a:spAutoFit/>
          </a:bodyPr>
          <a:lstStyle/>
          <a:p>
            <a:pPr marL="180975" indent="-180975"/>
            <a:r>
              <a:rPr lang="ja-JP" altLang="en-US" sz="1200" dirty="0">
                <a:latin typeface="+mn-ea"/>
              </a:rPr>
              <a:t>▼経費分析について、どのようなスケジュール、手順で進め、どのような分析結果となったか記載すること。</a:t>
            </a:r>
            <a:endParaRPr lang="en-US" altLang="ja-JP" sz="1200" dirty="0">
              <a:latin typeface="+mn-ea"/>
            </a:endParaRPr>
          </a:p>
          <a:p>
            <a:pPr marL="180975" indent="-180975"/>
            <a:endParaRPr kumimoji="1" lang="en-US" altLang="ja-JP" sz="1200" b="0" i="0" u="none" strike="noStrike" kern="1200" cap="none" spc="0" normalizeH="0" baseline="0" noProof="0" dirty="0">
              <a:ln>
                <a:noFill/>
              </a:ln>
              <a:effectLst/>
              <a:uLnTx/>
              <a:uFillTx/>
              <a:latin typeface="メイリオ"/>
              <a:ea typeface="メイリオ"/>
              <a:cs typeface="+mn-cs"/>
            </a:endParaRPr>
          </a:p>
        </p:txBody>
      </p:sp>
      <p:sp>
        <p:nvSpPr>
          <p:cNvPr id="6" name="角丸四角形 10">
            <a:extLst>
              <a:ext uri="{FF2B5EF4-FFF2-40B4-BE49-F238E27FC236}">
                <a16:creationId xmlns:a16="http://schemas.microsoft.com/office/drawing/2014/main" id="{E2A1CB6D-A493-4DA6-8C84-BFD5791A51A6}"/>
              </a:ext>
            </a:extLst>
          </p:cNvPr>
          <p:cNvSpPr/>
          <p:nvPr/>
        </p:nvSpPr>
        <p:spPr>
          <a:xfrm>
            <a:off x="65218" y="693368"/>
            <a:ext cx="5043560" cy="348953"/>
          </a:xfrm>
          <a:prstGeom prst="roundRect">
            <a:avLst/>
          </a:prstGeom>
          <a:solidFill>
            <a:srgbClr val="118B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400" dirty="0">
                <a:solidFill>
                  <a:prstClr val="white"/>
                </a:solidFill>
                <a:latin typeface="游ゴシック Bold"/>
                <a:ea typeface="游ゴシック Bold"/>
              </a:rPr>
              <a:t>大学・専門学校向け委託事業の経費分析等</a:t>
            </a:r>
            <a:endParaRPr kumimoji="1" lang="ja-JP" altLang="en-US" sz="1400" b="0" i="0" u="none" strike="noStrike" kern="1200" cap="none" spc="0" normalizeH="0" baseline="0" noProof="0" dirty="0">
              <a:ln>
                <a:noFill/>
              </a:ln>
              <a:solidFill>
                <a:prstClr val="white"/>
              </a:solidFill>
              <a:effectLst/>
              <a:uLnTx/>
              <a:uFillTx/>
              <a:latin typeface="游ゴシック Bold"/>
              <a:ea typeface="游ゴシック Bold"/>
              <a:cs typeface="+mn-cs"/>
            </a:endParaRPr>
          </a:p>
        </p:txBody>
      </p:sp>
    </p:spTree>
    <p:extLst>
      <p:ext uri="{BB962C8B-B14F-4D97-AF65-F5344CB8AC3E}">
        <p14:creationId xmlns:p14="http://schemas.microsoft.com/office/powerpoint/2010/main" val="3135558896"/>
      </p:ext>
    </p:extLst>
  </p:cSld>
  <p:clrMapOvr>
    <a:masterClrMapping/>
  </p:clrMapOvr>
</p:sld>
</file>

<file path=ppt/theme/theme1.xml><?xml version="1.0" encoding="utf-8"?>
<a:theme xmlns:a="http://schemas.openxmlformats.org/drawingml/2006/main" name="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ユーザー定義 3">
      <a:majorFont>
        <a:latin typeface="Segoe UI"/>
        <a:ea typeface="游ゴシック Bold"/>
        <a:cs typeface=""/>
      </a:majorFont>
      <a:minorFont>
        <a:latin typeface="Segoe UI"/>
        <a:ea typeface="メイリオ"/>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11906</TotalTime>
  <Words>1718</Words>
  <Application>Microsoft Office PowerPoint</Application>
  <PresentationFormat>A4 210 x 297 mm</PresentationFormat>
  <Paragraphs>199</Paragraphs>
  <Slides>10</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10</vt:i4>
      </vt:variant>
    </vt:vector>
  </HeadingPairs>
  <TitlesOfParts>
    <vt:vector size="16" baseType="lpstr">
      <vt:lpstr>メイリオ</vt:lpstr>
      <vt:lpstr>游ゴシック</vt:lpstr>
      <vt:lpstr>游ゴシック Bold</vt:lpstr>
      <vt:lpstr>Arial</vt:lpstr>
      <vt:lpstr>Segoe UI</vt:lpstr>
      <vt:lpstr>blank</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文部科学省</dc:creator>
  <cp:lastModifiedBy>河村香保</cp:lastModifiedBy>
  <cp:revision>273</cp:revision>
  <cp:lastPrinted>2022-01-24T11:06:18Z</cp:lastPrinted>
  <dcterms:created xsi:type="dcterms:W3CDTF">2015-11-11T08:20:08Z</dcterms:created>
  <dcterms:modified xsi:type="dcterms:W3CDTF">2022-03-09T10:36:35Z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899a617-f30e-4fb8-b81c-fb6d0b94ac5b_Enabled">
    <vt:lpwstr>true</vt:lpwstr>
  </property>
  <property fmtid="{D5CDD505-2E9C-101B-9397-08002B2CF9AE}" pid="3" name="MSIP_Label_d899a617-f30e-4fb8-b81c-fb6d0b94ac5b_SetDate">
    <vt:lpwstr>2022-01-19T07:56:08Z</vt:lpwstr>
  </property>
  <property fmtid="{D5CDD505-2E9C-101B-9397-08002B2CF9AE}" pid="4" name="MSIP_Label_d899a617-f30e-4fb8-b81c-fb6d0b94ac5b_Method">
    <vt:lpwstr>Standard</vt:lpwstr>
  </property>
  <property fmtid="{D5CDD505-2E9C-101B-9397-08002B2CF9AE}" pid="5" name="MSIP_Label_d899a617-f30e-4fb8-b81c-fb6d0b94ac5b_Name">
    <vt:lpwstr>機密性2情報</vt:lpwstr>
  </property>
  <property fmtid="{D5CDD505-2E9C-101B-9397-08002B2CF9AE}" pid="6" name="MSIP_Label_d899a617-f30e-4fb8-b81c-fb6d0b94ac5b_SiteId">
    <vt:lpwstr>545810b0-36cb-4290-8926-48dbc0f9e92f</vt:lpwstr>
  </property>
  <property fmtid="{D5CDD505-2E9C-101B-9397-08002B2CF9AE}" pid="7" name="MSIP_Label_d899a617-f30e-4fb8-b81c-fb6d0b94ac5b_ActionId">
    <vt:lpwstr>61db9007-0fc3-4b8f-b3ea-0d73c341796b</vt:lpwstr>
  </property>
  <property fmtid="{D5CDD505-2E9C-101B-9397-08002B2CF9AE}" pid="8" name="MSIP_Label_d899a617-f30e-4fb8-b81c-fb6d0b94ac5b_ContentBits">
    <vt:lpwstr>0</vt:lpwstr>
  </property>
</Properties>
</file>