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05" r:id="rId2"/>
    <p:sldId id="311" r:id="rId3"/>
    <p:sldId id="312" r:id="rId4"/>
    <p:sldId id="313" r:id="rId5"/>
    <p:sldId id="307" r:id="rId6"/>
    <p:sldId id="300" r:id="rId7"/>
    <p:sldId id="314" r:id="rId8"/>
    <p:sldId id="315" r:id="rId9"/>
    <p:sldId id="320" r:id="rId10"/>
    <p:sldId id="317" r:id="rId11"/>
    <p:sldId id="318" r:id="rId12"/>
    <p:sldId id="319" r:id="rId13"/>
    <p:sldId id="302" r:id="rId1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72" autoAdjust="0"/>
    <p:restoredTop sz="94622" autoAdjust="0"/>
  </p:normalViewPr>
  <p:slideViewPr>
    <p:cSldViewPr>
      <p:cViewPr varScale="1">
        <p:scale>
          <a:sx n="108" d="100"/>
          <a:sy n="108" d="100"/>
        </p:scale>
        <p:origin x="864"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2022/10/28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61724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4CCE3-DC86-4AF6-AB4F-B9FFE6DAFB08}"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66361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2022/10/28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2022/10/28</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2308324"/>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採択プログラムの対外的な説明や、審査における論点の明確化の観点から、本事業の公募要領等を踏まえ、最低限記載いただきたい論点や内容について明記したものです。</a:t>
            </a:r>
            <a:endParaRPr lang="en-US" altLang="ja-JP" sz="1200" dirty="0">
              <a:latin typeface="+mn-ea"/>
            </a:endParaRPr>
          </a:p>
          <a:p>
            <a:pPr marL="180975" indent="-180975"/>
            <a:r>
              <a:rPr lang="ja-JP" altLang="en-US" sz="1200" dirty="0">
                <a:latin typeface="+mn-ea"/>
              </a:rPr>
              <a:t>　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〇各項目の枠の大きさは便宜的なものですので、自由に変更の上、作成願います。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〇スライドの枚数は、事業概要資料を除き</a:t>
            </a:r>
            <a:r>
              <a:rPr lang="en-US" altLang="ja-JP" sz="1200" dirty="0">
                <a:latin typeface="+mn-ea"/>
              </a:rPr>
              <a:t>30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Tree>
    <p:extLst>
      <p:ext uri="{BB962C8B-B14F-4D97-AF65-F5344CB8AC3E}">
        <p14:creationId xmlns:p14="http://schemas.microsoft.com/office/powerpoint/2010/main" val="3816749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社会人の受講しやすい工夫</a:t>
            </a:r>
          </a:p>
        </p:txBody>
      </p:sp>
      <p:sp>
        <p:nvSpPr>
          <p:cNvPr id="9" name="テキスト ボックス 8"/>
          <p:cNvSpPr txBox="1"/>
          <p:nvPr/>
        </p:nvSpPr>
        <p:spPr>
          <a:xfrm>
            <a:off x="125464" y="764704"/>
            <a:ext cx="9649072" cy="1200329"/>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▼社会人の受講しやすい工夫（夜間・土日開講、オンラインの活用、短期集中開講等）について記載願います。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7" name="角丸四角形 5">
            <a:extLst>
              <a:ext uri="{FF2B5EF4-FFF2-40B4-BE49-F238E27FC236}">
                <a16:creationId xmlns:a16="http://schemas.microsoft.com/office/drawing/2014/main" id="{B376928D-87BE-4985-97D9-1B162D915E26}"/>
              </a:ext>
            </a:extLst>
          </p:cNvPr>
          <p:cNvSpPr/>
          <p:nvPr/>
        </p:nvSpPr>
        <p:spPr>
          <a:xfrm>
            <a:off x="28338" y="248946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新型コロナウイルス感染症予防の観点</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テキスト ボックス 7">
            <a:extLst>
              <a:ext uri="{FF2B5EF4-FFF2-40B4-BE49-F238E27FC236}">
                <a16:creationId xmlns:a16="http://schemas.microsoft.com/office/drawing/2014/main" id="{64ADF43D-3B95-46C0-A72E-372337FE1D65}"/>
              </a:ext>
            </a:extLst>
          </p:cNvPr>
          <p:cNvSpPr txBox="1"/>
          <p:nvPr/>
        </p:nvSpPr>
        <p:spPr>
          <a:xfrm>
            <a:off x="125464" y="2914929"/>
            <a:ext cx="9649072" cy="1015663"/>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▼新型コロナウイルス感染症の感染予防の観点から、学内の衛生環境の整備等につき記載願います。</a:t>
            </a:r>
            <a:endParaRPr lang="en-US" altLang="ja-JP" sz="1200" dirty="0"/>
          </a:p>
          <a:p>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1" name="角丸四角形 5">
            <a:extLst>
              <a:ext uri="{FF2B5EF4-FFF2-40B4-BE49-F238E27FC236}">
                <a16:creationId xmlns:a16="http://schemas.microsoft.com/office/drawing/2014/main" id="{E83C18CA-FB3A-4BBF-AF61-C814B4971FB9}"/>
              </a:ext>
            </a:extLst>
          </p:cNvPr>
          <p:cNvSpPr/>
          <p:nvPr/>
        </p:nvSpPr>
        <p:spPr>
          <a:xfrm>
            <a:off x="28338" y="4096169"/>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受講費用の設定</a:t>
            </a:r>
          </a:p>
        </p:txBody>
      </p:sp>
      <p:sp>
        <p:nvSpPr>
          <p:cNvPr id="12" name="テキスト ボックス 11">
            <a:extLst>
              <a:ext uri="{FF2B5EF4-FFF2-40B4-BE49-F238E27FC236}">
                <a16:creationId xmlns:a16="http://schemas.microsoft.com/office/drawing/2014/main" id="{E172F9A2-3FC9-4997-B6F7-CA02B4CB009D}"/>
              </a:ext>
            </a:extLst>
          </p:cNvPr>
          <p:cNvSpPr txBox="1"/>
          <p:nvPr/>
        </p:nvSpPr>
        <p:spPr>
          <a:xfrm>
            <a:off x="125464" y="4504453"/>
            <a:ext cx="9649072" cy="1754326"/>
          </a:xfrm>
          <a:prstGeom prst="rect">
            <a:avLst/>
          </a:prstGeom>
          <a:noFill/>
          <a:ln>
            <a:solidFill>
              <a:schemeClr val="tx2">
                <a:lumMod val="40000"/>
                <a:lumOff val="60000"/>
              </a:schemeClr>
            </a:solidFill>
            <a:prstDash val="dash"/>
          </a:ln>
        </p:spPr>
        <p:txBody>
          <a:bodyPr wrap="square" rtlCol="0">
            <a:spAutoFit/>
          </a:bodyPr>
          <a:lstStyle/>
          <a:p>
            <a:r>
              <a:rPr kumimoji="1" lang="ja-JP" altLang="en-US" sz="1200" b="0" i="0" u="none" strike="noStrike" kern="1200" cap="none" spc="0" normalizeH="0" baseline="0" noProof="0" dirty="0">
                <a:ln>
                  <a:noFill/>
                </a:ln>
                <a:effectLst/>
                <a:uLnTx/>
                <a:uFillTx/>
                <a:latin typeface="メイリオ"/>
                <a:ea typeface="メイリオ"/>
                <a:cs typeface="+mn-cs"/>
              </a:rPr>
              <a:t>▼受講者から受講費用を徴収した場合の金額を記載願います。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kumimoji="1" lang="ja-JP" altLang="en-US" sz="1200" b="0" i="0" u="none" strike="noStrike" kern="1200" cap="none" spc="0" normalizeH="0" baseline="0" noProof="0" dirty="0">
                <a:ln>
                  <a:noFill/>
                </a:ln>
                <a:effectLst/>
                <a:uLnTx/>
                <a:uFillTx/>
                <a:latin typeface="メイリオ"/>
                <a:ea typeface="メイリオ"/>
                <a:cs typeface="+mn-cs"/>
              </a:rPr>
              <a:t>▼受講費用の</a:t>
            </a:r>
            <a:r>
              <a:rPr lang="ja-JP" altLang="en-US" sz="1200" dirty="0">
                <a:latin typeface="メイリオ"/>
                <a:ea typeface="メイリオ"/>
              </a:rPr>
              <a:t>設定（算出）</a:t>
            </a:r>
            <a:r>
              <a:rPr kumimoji="1" lang="ja-JP" altLang="en-US" sz="1200" b="0" i="0" u="none" strike="noStrike" kern="1200" cap="none" spc="0" normalizeH="0" baseline="0" noProof="0" dirty="0">
                <a:ln>
                  <a:noFill/>
                </a:ln>
                <a:effectLst/>
                <a:uLnTx/>
                <a:uFillTx/>
                <a:latin typeface="メイリオ"/>
                <a:ea typeface="メイリオ"/>
                <a:cs typeface="+mn-cs"/>
              </a:rPr>
              <a:t>根拠等を記載願います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endParaRPr lang="en-US" altLang="ja-JP" sz="1200" dirty="0">
              <a:latin typeface="メイリオ"/>
              <a:ea typeface="メイリオ"/>
            </a:endParaRPr>
          </a:p>
          <a:p>
            <a:r>
              <a:rPr lang="ja-JP" altLang="en-US" sz="1200" dirty="0">
                <a:latin typeface="メイリオ"/>
                <a:ea typeface="メイリオ"/>
              </a:rPr>
              <a:t>・金額：〇万円</a:t>
            </a:r>
            <a:endParaRPr lang="en-US" altLang="ja-JP" sz="1200" dirty="0">
              <a:latin typeface="メイリオ"/>
              <a:ea typeface="メイリオ"/>
            </a:endParaRPr>
          </a:p>
          <a:p>
            <a:endParaRPr lang="en-US" altLang="ja-JP" sz="1200" dirty="0">
              <a:latin typeface="メイリオ"/>
              <a:ea typeface="メイリオ"/>
            </a:endParaRPr>
          </a:p>
          <a:p>
            <a:r>
              <a:rPr lang="ja-JP" altLang="en-US" sz="1200" dirty="0">
                <a:latin typeface="メイリオ"/>
                <a:ea typeface="メイリオ"/>
              </a:rPr>
              <a:t>・設定根拠：</a:t>
            </a:r>
            <a:endParaRPr lang="ja-JP" altLang="en-US" sz="1200" dirty="0"/>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2330198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プログラムの目標に対する実績</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69277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▼事業を通じて達成を目指す定量的な数値目標（アウトプットとアウトカム）に対する実績を記載してください。</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　・</a:t>
            </a:r>
            <a:r>
              <a:rPr kumimoji="1" lang="ja-JP" altLang="en-US" sz="1200" b="0" i="0" u="none" strike="noStrike" kern="1200" cap="none" spc="0" normalizeH="0" baseline="0" noProof="0" dirty="0">
                <a:ln>
                  <a:noFill/>
                </a:ln>
                <a:effectLst/>
                <a:uLnTx/>
                <a:uFillTx/>
                <a:latin typeface="メイリオ"/>
                <a:ea typeface="メイリオ"/>
                <a:cs typeface="+mn-cs"/>
              </a:rPr>
              <a:t>必須指標①：受講者数（１プログラムあたり</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dirty="0">
                <a:ln>
                  <a:noFill/>
                </a:ln>
                <a:effectLst/>
                <a:uLnTx/>
                <a:uFillTx/>
                <a:latin typeface="メイリオ"/>
                <a:ea typeface="メイリオ"/>
                <a:cs typeface="+mn-cs"/>
              </a:rPr>
              <a:t>60</a:t>
            </a:r>
            <a:r>
              <a:rPr kumimoji="1" lang="ja-JP" altLang="en-US" sz="1200" b="0" i="0" u="none" strike="noStrike" kern="1200" cap="none" spc="0" normalizeH="0" baseline="0" noProof="0" dirty="0">
                <a:ln>
                  <a:noFill/>
                </a:ln>
                <a:effectLst/>
                <a:uLnTx/>
                <a:uFillTx/>
                <a:latin typeface="メイリオ"/>
                <a:ea typeface="メイリオ"/>
                <a:cs typeface="+mn-cs"/>
              </a:rPr>
              <a:t>名程度）、就職・就業率（</a:t>
            </a:r>
            <a:r>
              <a:rPr kumimoji="1" lang="en-US" altLang="ja-JP" sz="1200" b="0" i="0" u="none" strike="noStrike" kern="1200" cap="none" spc="0" normalizeH="0" baseline="0" noProof="0" dirty="0">
                <a:ln>
                  <a:noFill/>
                </a:ln>
                <a:effectLst/>
                <a:uLnTx/>
                <a:uFillTx/>
                <a:latin typeface="メイリオ"/>
                <a:ea typeface="メイリオ"/>
                <a:cs typeface="+mn-cs"/>
              </a:rPr>
              <a:t>80</a:t>
            </a:r>
            <a:r>
              <a:rPr kumimoji="1" lang="ja-JP" altLang="en-US" sz="1200" b="0" i="0" u="none" strike="noStrike" kern="1200" cap="none" spc="0" normalizeH="0" baseline="0" noProof="0" dirty="0">
                <a:ln>
                  <a:noFill/>
                </a:ln>
                <a:effectLst/>
                <a:uLnTx/>
                <a:uFillTx/>
                <a:latin typeface="メイリオ"/>
                <a:ea typeface="メイリオ"/>
                <a:cs typeface="+mn-cs"/>
              </a:rPr>
              <a:t>％以上）、部分受講者数（定員の</a:t>
            </a:r>
            <a:r>
              <a:rPr kumimoji="1" lang="en-US" altLang="ja-JP" sz="1200" b="0" i="0" u="none" strike="noStrike" kern="1200" cap="none" spc="0" normalizeH="0" baseline="0" noProof="0" dirty="0">
                <a:ln>
                  <a:noFill/>
                </a:ln>
                <a:effectLst/>
                <a:uLnTx/>
                <a:uFillTx/>
                <a:latin typeface="メイリオ"/>
                <a:ea typeface="メイリオ"/>
                <a:cs typeface="+mn-cs"/>
              </a:rPr>
              <a:t>20</a:t>
            </a:r>
            <a:r>
              <a:rPr kumimoji="1" lang="ja-JP" altLang="en-US" sz="1200" b="0" i="0" u="none" strike="noStrike" kern="1200" cap="none" spc="0" normalizeH="0" baseline="0" noProof="0" dirty="0">
                <a:ln>
                  <a:noFill/>
                </a:ln>
                <a:effectLst/>
                <a:uLnTx/>
                <a:uFillTx/>
                <a:latin typeface="メイリオ"/>
                <a:ea typeface="メイリオ"/>
                <a:cs typeface="+mn-cs"/>
              </a:rPr>
              <a:t>～</a:t>
            </a:r>
            <a:r>
              <a:rPr kumimoji="1" lang="en-US" altLang="ja-JP" sz="1200" b="0" i="0" u="none" strike="noStrike" kern="1200" cap="none" spc="0" normalizeH="0" baseline="0" noProof="0" dirty="0">
                <a:ln>
                  <a:noFill/>
                </a:ln>
                <a:effectLst/>
                <a:uLnTx/>
                <a:uFillTx/>
                <a:latin typeface="メイリオ"/>
                <a:ea typeface="メイリオ"/>
                <a:cs typeface="+mn-cs"/>
              </a:rPr>
              <a:t>30</a:t>
            </a:r>
            <a:r>
              <a:rPr kumimoji="1" lang="ja-JP" altLang="en-US" sz="1200" b="0" i="0" u="none" strike="noStrike" kern="1200" cap="none" spc="0" normalizeH="0" baseline="0" noProof="0" dirty="0">
                <a:ln>
                  <a:noFill/>
                </a:ln>
                <a:effectLst/>
                <a:uLnTx/>
                <a:uFillTx/>
                <a:latin typeface="メイリオ"/>
                <a:ea typeface="メイリオ"/>
                <a:cs typeface="+mn-cs"/>
              </a:rPr>
              <a:t>倍以上）</a:t>
            </a:r>
            <a:endParaRPr kumimoji="1" lang="en-US" altLang="ja-JP" sz="1200" b="0" i="0" u="none" strike="noStrike" kern="1200" cap="none" spc="0" normalizeH="0" baseline="0" noProof="0" dirty="0">
              <a:ln>
                <a:noFill/>
              </a:ln>
              <a:effectLst/>
              <a:uLnTx/>
              <a:uFillTx/>
              <a:latin typeface="メイリオ"/>
              <a:ea typeface="メイリオ"/>
              <a:cs typeface="+mn-cs"/>
            </a:endParaRPr>
          </a:p>
          <a:p>
            <a:r>
              <a:rPr lang="ja-JP" altLang="en-US" sz="1200" dirty="0">
                <a:latin typeface="メイリオ"/>
                <a:ea typeface="メイリオ"/>
              </a:rPr>
              <a:t>　・必須指標② ：（項目は必須、数値の設定は任意） ：</a:t>
            </a:r>
            <a:r>
              <a:rPr lang="ja-JP" altLang="en-US" sz="1200" dirty="0">
                <a:latin typeface="+mn-ea"/>
              </a:rPr>
              <a:t>新規就職・転職者数、受講生の評価</a:t>
            </a:r>
            <a:r>
              <a:rPr lang="ja-JP" altLang="en-US" sz="1100" dirty="0">
                <a:latin typeface="+mn-ea"/>
              </a:rPr>
              <a:t>（プログラム実施後の肯定的評価</a:t>
            </a:r>
            <a:r>
              <a:rPr lang="en-US" altLang="ja-JP" sz="1100" dirty="0">
                <a:latin typeface="+mn-ea"/>
              </a:rPr>
              <a:t>8</a:t>
            </a:r>
            <a:r>
              <a:rPr lang="ja-JP" altLang="en-US" sz="1100" dirty="0">
                <a:latin typeface="+mn-ea"/>
              </a:rPr>
              <a:t>割以上） 、</a:t>
            </a: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n-ea"/>
              </a:rPr>
              <a:t>　　　　　　　　　企業等の評価（プログラム実施後の肯定的評価</a:t>
            </a:r>
            <a:r>
              <a:rPr lang="en-US" altLang="ja-JP" sz="1100" dirty="0">
                <a:latin typeface="+mn-ea"/>
              </a:rPr>
              <a:t>8</a:t>
            </a:r>
            <a:r>
              <a:rPr lang="ja-JP" altLang="en-US" sz="1100" dirty="0">
                <a:latin typeface="+mn-ea"/>
              </a:rPr>
              <a:t>割以上等）、プログラム活用企業数（</a:t>
            </a:r>
            <a:r>
              <a:rPr lang="en-US" altLang="ja-JP" sz="1100" dirty="0">
                <a:latin typeface="+mn-ea"/>
              </a:rPr>
              <a:t>10</a:t>
            </a:r>
            <a:r>
              <a:rPr lang="ja-JP" altLang="en-US" sz="1100" dirty="0">
                <a:latin typeface="+mn-ea"/>
              </a:rPr>
              <a:t>～</a:t>
            </a:r>
            <a:r>
              <a:rPr lang="en-US" altLang="ja-JP" sz="1100" dirty="0">
                <a:latin typeface="+mn-ea"/>
              </a:rPr>
              <a:t>20</a:t>
            </a:r>
            <a:r>
              <a:rPr lang="ja-JP" altLang="en-US" sz="1100" dirty="0">
                <a:latin typeface="+mn-ea"/>
              </a:rPr>
              <a:t>社程度）、連携大学等数（再委託の</a:t>
            </a: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n-ea"/>
              </a:rPr>
              <a:t>　　　　　　　　　だけでなく、</a:t>
            </a:r>
            <a:r>
              <a:rPr lang="en-US" altLang="ja-JP" sz="1100" dirty="0">
                <a:latin typeface="+mn-ea"/>
              </a:rPr>
              <a:t>(</a:t>
            </a:r>
            <a:r>
              <a:rPr lang="ja-JP" altLang="en-US" sz="1100" dirty="0">
                <a:latin typeface="+mn-ea"/>
              </a:rPr>
              <a:t>部分</a:t>
            </a:r>
            <a:r>
              <a:rPr lang="en-US" altLang="ja-JP" sz="1100" dirty="0">
                <a:latin typeface="+mn-ea"/>
              </a:rPr>
              <a:t>)</a:t>
            </a:r>
            <a:r>
              <a:rPr lang="ja-JP" altLang="en-US" sz="1100" dirty="0">
                <a:latin typeface="+mn-ea"/>
              </a:rPr>
              <a:t>受講者募集の周知における連携協力など広く含みます）</a:t>
            </a: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n-ea"/>
              </a:rPr>
              <a:t>　</a:t>
            </a:r>
            <a:r>
              <a:rPr lang="en-US" altLang="ja-JP" sz="1100" dirty="0">
                <a:latin typeface="+mn-ea"/>
              </a:rPr>
              <a:t>※</a:t>
            </a:r>
            <a:r>
              <a:rPr lang="ja-JP" altLang="en-US" sz="1050" dirty="0">
                <a:latin typeface="+mn-ea"/>
              </a:rPr>
              <a:t>その他、地域の実情等に応じて達成を目指す任意指標をに対する実績を記載願います。</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角丸四角形 5">
            <a:extLst>
              <a:ext uri="{FF2B5EF4-FFF2-40B4-BE49-F238E27FC236}">
                <a16:creationId xmlns:a16="http://schemas.microsoft.com/office/drawing/2014/main" id="{9502A113-800D-42C4-A049-383E10E1746B}"/>
              </a:ext>
            </a:extLst>
          </p:cNvPr>
          <p:cNvSpPr/>
          <p:nvPr/>
        </p:nvSpPr>
        <p:spPr>
          <a:xfrm>
            <a:off x="28338" y="2521883"/>
            <a:ext cx="65088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a:solidFill>
                  <a:prstClr val="white"/>
                </a:solidFill>
                <a:latin typeface="游ゴシック Bold"/>
                <a:ea typeface="游ゴシック Bold"/>
              </a:rPr>
              <a:t>プログラムの他</a:t>
            </a:r>
            <a:r>
              <a:rPr lang="ja-JP" altLang="en-US" sz="1400" dirty="0">
                <a:solidFill>
                  <a:prstClr val="white"/>
                </a:solidFill>
                <a:latin typeface="游ゴシック Bold"/>
                <a:ea typeface="游ゴシック Bold"/>
              </a:rPr>
              <a:t>の教育機関・企業等で活用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5" name="テキスト ボックス 14">
            <a:extLst>
              <a:ext uri="{FF2B5EF4-FFF2-40B4-BE49-F238E27FC236}">
                <a16:creationId xmlns:a16="http://schemas.microsoft.com/office/drawing/2014/main" id="{F5D755CD-1581-4B8D-B13F-9851C87E07ED}"/>
              </a:ext>
            </a:extLst>
          </p:cNvPr>
          <p:cNvSpPr txBox="1"/>
          <p:nvPr/>
        </p:nvSpPr>
        <p:spPr>
          <a:xfrm>
            <a:off x="125464" y="2947345"/>
            <a:ext cx="9649072" cy="341632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開発したプログラムの他の教育機関、企業等での部分的な受講の促進、授業動画掲載など、どのように活用したか、事業実施委員会の活用や外部講師等の活用等、どのようなステークホルダーを用いてどのような手段で行ったか</a:t>
            </a:r>
            <a:r>
              <a:rPr lang="ja-JP" altLang="en-US" sz="1200" dirty="0">
                <a:latin typeface="メイリオ"/>
                <a:ea typeface="メイリオ"/>
              </a:rPr>
              <a:t>、具体的に</a:t>
            </a:r>
            <a:r>
              <a:rPr kumimoji="1" lang="ja-JP" altLang="en-US" sz="1200" b="0" i="0" u="none" strike="noStrike" kern="1200" cap="none" spc="0" normalizeH="0" baseline="0" noProof="0" dirty="0">
                <a:ln>
                  <a:noFill/>
                </a:ln>
                <a:effectLst/>
                <a:uLnTx/>
                <a:uFillTx/>
                <a:latin typeface="メイリオ"/>
                <a:ea typeface="メイリオ"/>
                <a:cs typeface="+mn-cs"/>
              </a:rPr>
              <a:t>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a:defRPr/>
            </a:pPr>
            <a:r>
              <a:rPr lang="ja-JP" altLang="en-US" sz="1200" dirty="0">
                <a:latin typeface="メイリオ"/>
                <a:ea typeface="メイリオ"/>
              </a:rPr>
              <a:t>＊正規受講者数のほかに、ターム式の受講や一部科目等の受講等により、定員の</a:t>
            </a:r>
            <a:r>
              <a:rPr lang="en-US" altLang="ja-JP" sz="1200" dirty="0">
                <a:latin typeface="メイリオ"/>
                <a:ea typeface="メイリオ"/>
              </a:rPr>
              <a:t>20</a:t>
            </a:r>
            <a:r>
              <a:rPr lang="ja-JP" altLang="en-US" sz="1200" dirty="0">
                <a:latin typeface="メイリオ"/>
                <a:ea typeface="メイリオ"/>
              </a:rPr>
              <a:t>～</a:t>
            </a:r>
            <a:r>
              <a:rPr lang="en-US" altLang="ja-JP" sz="1200" dirty="0">
                <a:latin typeface="メイリオ"/>
                <a:ea typeface="メイリオ"/>
              </a:rPr>
              <a:t>30</a:t>
            </a:r>
            <a:r>
              <a:rPr lang="ja-JP" altLang="en-US" sz="1200" dirty="0">
                <a:latin typeface="メイリオ"/>
                <a:ea typeface="メイリオ"/>
              </a:rPr>
              <a:t>倍程度の部分受講者を目指すことを踏まえて記載すること。 （令和</a:t>
            </a:r>
            <a:r>
              <a:rPr lang="en-US" altLang="ja-JP" sz="1200" dirty="0">
                <a:latin typeface="メイリオ"/>
                <a:ea typeface="メイリオ"/>
              </a:rPr>
              <a:t>4</a:t>
            </a:r>
            <a:r>
              <a:rPr lang="ja-JP" altLang="en-US" sz="1200" dirty="0">
                <a:latin typeface="メイリオ"/>
                <a:ea typeface="メイリオ"/>
              </a:rPr>
              <a:t>年度末までの目標とするが、困難な場合は、令和</a:t>
            </a:r>
            <a:r>
              <a:rPr lang="en-US" altLang="ja-JP" sz="1200" dirty="0">
                <a:latin typeface="メイリオ"/>
                <a:ea typeface="メイリオ"/>
              </a:rPr>
              <a:t>5</a:t>
            </a:r>
            <a:r>
              <a:rPr lang="ja-JP" altLang="en-US" sz="1200" dirty="0">
                <a:latin typeface="メイリオ"/>
                <a:ea typeface="メイリオ"/>
              </a:rPr>
              <a:t>年度のオンデマンド（例：</a:t>
            </a:r>
            <a:r>
              <a:rPr lang="en-US" altLang="ja-JP" sz="1200" dirty="0">
                <a:latin typeface="メイリオ"/>
                <a:ea typeface="メイリオ"/>
              </a:rPr>
              <a:t>JMOOC</a:t>
            </a:r>
            <a:r>
              <a:rPr lang="ja-JP" altLang="en-US" sz="1200" dirty="0">
                <a:latin typeface="メイリオ"/>
                <a:ea typeface="メイリオ"/>
              </a:rPr>
              <a:t>）、授業動画掲載等も含めて記載すること。 ）</a:t>
            </a:r>
            <a:endParaRPr lang="en-US" altLang="ja-JP" sz="1200" dirty="0">
              <a:latin typeface="メイリオ"/>
              <a:ea typeface="メイリオ"/>
            </a:endParaRPr>
          </a:p>
          <a:p>
            <a:pPr>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▼プログラムの実施ノウハウを、他の教育機関に対してどのように普及を図ったのか（成果や手法の情報発信や講師の派遣等）を</a:t>
            </a:r>
            <a:r>
              <a:rPr lang="ja-JP" altLang="en-US" sz="1200" dirty="0">
                <a:latin typeface="メイリオ"/>
                <a:ea typeface="メイリオ"/>
              </a:rPr>
              <a:t>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3864237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プログラムの成果検証</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384995"/>
          </a:xfrm>
          <a:prstGeom prst="rect">
            <a:avLst/>
          </a:prstGeom>
          <a:noFill/>
          <a:ln>
            <a:solidFill>
              <a:schemeClr val="tx2">
                <a:lumMod val="40000"/>
                <a:lumOff val="60000"/>
              </a:schemeClr>
            </a:solidFill>
            <a:prstDash val="dash"/>
          </a:ln>
        </p:spPr>
        <p:txBody>
          <a:bodyPr wrap="square" rtlCol="0">
            <a:spAutoFit/>
          </a:bodyPr>
          <a:lstStyle/>
          <a:p>
            <a:pPr>
              <a:defRPr/>
            </a:pP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▼実施したプログラムの成果検証の概要について記載願います</a:t>
            </a:r>
            <a:r>
              <a:rPr lang="ja-JP" altLang="en-US" sz="1200" dirty="0">
                <a:solidFill>
                  <a:prstClr val="black"/>
                </a:solidFill>
                <a:latin typeface="メイリオ"/>
              </a:rPr>
              <a:t>。</a:t>
            </a:r>
            <a:r>
              <a:rPr kumimoji="1" lang="ja-JP" altLang="en-US" sz="1200" b="0" i="0" u="none" strike="noStrike" kern="1200" cap="none" spc="0" normalizeH="0" baseline="0" noProof="0" dirty="0">
                <a:ln>
                  <a:noFill/>
                </a:ln>
                <a:solidFill>
                  <a:prstClr val="black"/>
                </a:solidFill>
                <a:effectLst/>
                <a:uLnTx/>
                <a:uFillTx/>
                <a:latin typeface="メイリオ"/>
                <a:ea typeface="メイリオ"/>
                <a:cs typeface="+mn-cs"/>
              </a:rPr>
              <a:t>成果検証にあたっては、プログラムの他の教育機関や企業における活用の展望や現状の成果についても記載し報告書にまとめてください。</a:t>
            </a: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222001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75631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取組の年間実績</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令和４年度</a:t>
            </a:r>
            <a:endParaRPr kumimoji="1" lang="ja-JP" altLang="en-US" sz="1200" dirty="0">
              <a:solidFill>
                <a:schemeClr val="tx1"/>
              </a:solidFill>
            </a:endParaRPr>
          </a:p>
        </p:txBody>
      </p:sp>
      <p:sp>
        <p:nvSpPr>
          <p:cNvPr id="18" name="テキスト ボックス 17"/>
          <p:cNvSpPr txBox="1"/>
          <p:nvPr/>
        </p:nvSpPr>
        <p:spPr>
          <a:xfrm>
            <a:off x="269480" y="1103379"/>
            <a:ext cx="9361040" cy="1938992"/>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r>
              <a:rPr lang="ja-JP" altLang="en-US" sz="1200" dirty="0">
                <a:latin typeface="+mn-ea"/>
              </a:rPr>
              <a:t>▼委員会の開催、プログラムの開発・実施、受講者募集、就職等支援、成果検証等の取組の概要（年間計画）を具体的に記載願います。</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13</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 </a:t>
            </a:r>
            <a:r>
              <a:rPr lang="zh-TW" altLang="en-US" sz="1200" b="1" dirty="0">
                <a:solidFill>
                  <a:schemeClr val="bg1"/>
                </a:solidFill>
              </a:rPr>
              <a:t>（別紙１）</a:t>
            </a:r>
            <a:endParaRPr lang="ja-JP" altLang="en-US" sz="1200" b="1" dirty="0">
              <a:solidFill>
                <a:schemeClr val="bg1"/>
              </a:solidFill>
            </a:endParaRPr>
          </a:p>
        </p:txBody>
      </p:sp>
      <p:sp>
        <p:nvSpPr>
          <p:cNvPr id="10" name="角丸四角形 5">
            <a:extLst>
              <a:ext uri="{FF2B5EF4-FFF2-40B4-BE49-F238E27FC236}">
                <a16:creationId xmlns:a16="http://schemas.microsoft.com/office/drawing/2014/main" id="{51F2CDDD-14B0-4090-A8B1-5244EAFBE39B}"/>
              </a:ext>
            </a:extLst>
          </p:cNvPr>
          <p:cNvSpPr/>
          <p:nvPr/>
        </p:nvSpPr>
        <p:spPr>
          <a:xfrm>
            <a:off x="62806" y="3174764"/>
            <a:ext cx="345003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事業期間終了後の継続的な取組計画</a:t>
            </a:r>
          </a:p>
        </p:txBody>
      </p:sp>
      <p:cxnSp>
        <p:nvCxnSpPr>
          <p:cNvPr id="11" name="直線矢印コネクタ 10">
            <a:extLst>
              <a:ext uri="{FF2B5EF4-FFF2-40B4-BE49-F238E27FC236}">
                <a16:creationId xmlns:a16="http://schemas.microsoft.com/office/drawing/2014/main" id="{F0D12B7E-4C5C-4BFD-9665-C660C805976B}"/>
              </a:ext>
            </a:extLst>
          </p:cNvPr>
          <p:cNvCxnSpPr/>
          <p:nvPr/>
        </p:nvCxnSpPr>
        <p:spPr>
          <a:xfrm>
            <a:off x="164468" y="3717032"/>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5" name="角丸四角形 10">
            <a:extLst>
              <a:ext uri="{FF2B5EF4-FFF2-40B4-BE49-F238E27FC236}">
                <a16:creationId xmlns:a16="http://schemas.microsoft.com/office/drawing/2014/main" id="{E5633EC0-1571-4716-8317-2A191076B25A}"/>
              </a:ext>
            </a:extLst>
          </p:cNvPr>
          <p:cNvSpPr/>
          <p:nvPr/>
        </p:nvSpPr>
        <p:spPr>
          <a:xfrm>
            <a:off x="776536"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令和５年度</a:t>
            </a:r>
            <a:endParaRPr kumimoji="1" lang="ja-JP" altLang="en-US" sz="1200" dirty="0">
              <a:solidFill>
                <a:schemeClr val="tx1"/>
              </a:solidFill>
            </a:endParaRPr>
          </a:p>
        </p:txBody>
      </p:sp>
      <p:sp>
        <p:nvSpPr>
          <p:cNvPr id="17" name="角丸四角形 10">
            <a:extLst>
              <a:ext uri="{FF2B5EF4-FFF2-40B4-BE49-F238E27FC236}">
                <a16:creationId xmlns:a16="http://schemas.microsoft.com/office/drawing/2014/main" id="{359BD828-4636-43C4-85FE-DC9186C57EE1}"/>
              </a:ext>
            </a:extLst>
          </p:cNvPr>
          <p:cNvSpPr/>
          <p:nvPr/>
        </p:nvSpPr>
        <p:spPr>
          <a:xfrm>
            <a:off x="6591518"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令和７年度</a:t>
            </a:r>
            <a:endParaRPr kumimoji="1" lang="ja-JP" altLang="en-US" sz="1200" dirty="0">
              <a:solidFill>
                <a:schemeClr val="tx1"/>
              </a:solidFill>
            </a:endParaRPr>
          </a:p>
        </p:txBody>
      </p:sp>
      <p:sp>
        <p:nvSpPr>
          <p:cNvPr id="19" name="角丸四角形 10">
            <a:extLst>
              <a:ext uri="{FF2B5EF4-FFF2-40B4-BE49-F238E27FC236}">
                <a16:creationId xmlns:a16="http://schemas.microsoft.com/office/drawing/2014/main" id="{2579ED79-A6C0-48F9-A323-CC925FD4729D}"/>
              </a:ext>
            </a:extLst>
          </p:cNvPr>
          <p:cNvSpPr/>
          <p:nvPr/>
        </p:nvSpPr>
        <p:spPr>
          <a:xfrm>
            <a:off x="3684027" y="351075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令和６年度</a:t>
            </a:r>
            <a:endParaRPr kumimoji="1" lang="ja-JP" altLang="en-US" sz="1200" dirty="0">
              <a:solidFill>
                <a:schemeClr val="tx1"/>
              </a:solidFill>
            </a:endParaRPr>
          </a:p>
        </p:txBody>
      </p:sp>
      <p:sp>
        <p:nvSpPr>
          <p:cNvPr id="20" name="テキスト ボックス 19">
            <a:extLst>
              <a:ext uri="{FF2B5EF4-FFF2-40B4-BE49-F238E27FC236}">
                <a16:creationId xmlns:a16="http://schemas.microsoft.com/office/drawing/2014/main" id="{A9166346-189C-48F6-8B26-01A47FDC60F1}"/>
              </a:ext>
            </a:extLst>
          </p:cNvPr>
          <p:cNvSpPr txBox="1"/>
          <p:nvPr/>
        </p:nvSpPr>
        <p:spPr>
          <a:xfrm>
            <a:off x="269480" y="4177582"/>
            <a:ext cx="9361040" cy="2123658"/>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latin typeface="+mn-ea"/>
            </a:endParaRPr>
          </a:p>
          <a:p>
            <a:r>
              <a:rPr lang="ja-JP" altLang="en-US" sz="1200" dirty="0">
                <a:latin typeface="+mn-ea"/>
              </a:rPr>
              <a:t>▼学内体制の整備や、他の教育機関・企業における活用、部分受講者等への普及、形成したネットワーク等を通じてどのように継続的な取組を行っていくか、自立自走に向けた計画を記載願います。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104716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事業の概念図</a:t>
            </a:r>
          </a:p>
        </p:txBody>
      </p:sp>
      <p:sp>
        <p:nvSpPr>
          <p:cNvPr id="9" name="テキスト ボックス 8"/>
          <p:cNvSpPr txBox="1"/>
          <p:nvPr/>
        </p:nvSpPr>
        <p:spPr>
          <a:xfrm>
            <a:off x="125464" y="836712"/>
            <a:ext cx="5979664" cy="46166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1" name="角丸四角形 10"/>
          <p:cNvSpPr/>
          <p:nvPr/>
        </p:nvSpPr>
        <p:spPr>
          <a:xfrm>
            <a:off x="28338" y="333797"/>
            <a:ext cx="190032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プログラム名称</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10">
            <a:extLst>
              <a:ext uri="{FF2B5EF4-FFF2-40B4-BE49-F238E27FC236}">
                <a16:creationId xmlns:a16="http://schemas.microsoft.com/office/drawing/2014/main" id="{A25DA161-8671-4CC7-96DA-C6046B27A348}"/>
              </a:ext>
            </a:extLst>
          </p:cNvPr>
          <p:cNvSpPr/>
          <p:nvPr/>
        </p:nvSpPr>
        <p:spPr>
          <a:xfrm>
            <a:off x="29094" y="1525487"/>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プログラム責任者</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2" name="テキスト ボックス 11">
            <a:extLst>
              <a:ext uri="{FF2B5EF4-FFF2-40B4-BE49-F238E27FC236}">
                <a16:creationId xmlns:a16="http://schemas.microsoft.com/office/drawing/2014/main" id="{BD6E11DB-84BA-4D46-9476-9A7694F497AA}"/>
              </a:ext>
            </a:extLst>
          </p:cNvPr>
          <p:cNvSpPr txBox="1"/>
          <p:nvPr/>
        </p:nvSpPr>
        <p:spPr>
          <a:xfrm>
            <a:off x="125464" y="2098742"/>
            <a:ext cx="5979664"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氏名（ふりがな）、職名を記載してください。</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3" name="角丸四角形 10">
            <a:extLst>
              <a:ext uri="{FF2B5EF4-FFF2-40B4-BE49-F238E27FC236}">
                <a16:creationId xmlns:a16="http://schemas.microsoft.com/office/drawing/2014/main" id="{3B936A68-B6A7-41BA-9787-50822B3CCC36}"/>
              </a:ext>
            </a:extLst>
          </p:cNvPr>
          <p:cNvSpPr/>
          <p:nvPr/>
        </p:nvSpPr>
        <p:spPr>
          <a:xfrm>
            <a:off x="29094" y="2969375"/>
            <a:ext cx="2331617"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プログラムの分野</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125464" y="3589708"/>
            <a:ext cx="5979664" cy="1569660"/>
          </a:xfrm>
          <a:prstGeom prst="rect">
            <a:avLst/>
          </a:prstGeom>
          <a:noFill/>
          <a:ln>
            <a:solidFill>
              <a:schemeClr val="tx2">
                <a:lumMod val="40000"/>
                <a:lumOff val="60000"/>
              </a:schemeClr>
            </a:solidFill>
            <a:prstDash val="dash"/>
          </a:ln>
        </p:spPr>
        <p:txBody>
          <a:bodyPr wrap="square" rtlCol="0">
            <a:spAutoFit/>
          </a:bodyPr>
          <a:lstStyle/>
          <a:p>
            <a:pPr algn="l"/>
            <a:r>
              <a:rPr kumimoji="1" lang="ja-JP" altLang="en-US" sz="1200" b="0" dirty="0">
                <a:solidFill>
                  <a:schemeClr val="tx1"/>
                </a:solidFill>
                <a:latin typeface="+mn-ea"/>
                <a:ea typeface="+mn-ea"/>
              </a:rPr>
              <a:t>分野：</a:t>
            </a:r>
          </a:p>
          <a:p>
            <a:pPr algn="l"/>
            <a:endParaRPr kumimoji="1" lang="ja-JP" altLang="en-US" sz="1200" b="0" dirty="0">
              <a:solidFill>
                <a:schemeClr val="tx1"/>
              </a:solidFill>
              <a:latin typeface="+mn-ea"/>
              <a:ea typeface="+mn-ea"/>
            </a:endParaRPr>
          </a:p>
          <a:p>
            <a:pPr algn="l"/>
            <a:endParaRPr kumimoji="1" lang="ja-JP" altLang="en-US" sz="1200" b="0" dirty="0">
              <a:solidFill>
                <a:schemeClr val="tx1"/>
              </a:solidFill>
              <a:latin typeface="+mn-ea"/>
              <a:ea typeface="+mn-ea"/>
            </a:endParaRPr>
          </a:p>
          <a:p>
            <a:pPr algn="l"/>
            <a:r>
              <a:rPr kumimoji="1" lang="ja-JP" altLang="en-US" sz="1200" b="0" dirty="0">
                <a:solidFill>
                  <a:schemeClr val="tx1"/>
                </a:solidFill>
                <a:latin typeface="+mn-ea"/>
                <a:ea typeface="+mn-ea"/>
              </a:rPr>
              <a:t>例：</a:t>
            </a:r>
            <a:r>
              <a:rPr kumimoji="1" lang="en-US" altLang="ja-JP" sz="1200" b="0" dirty="0">
                <a:solidFill>
                  <a:schemeClr val="tx1"/>
                </a:solidFill>
                <a:latin typeface="+mn-ea"/>
                <a:ea typeface="+mn-ea"/>
              </a:rPr>
              <a:t>DX</a:t>
            </a:r>
            <a:r>
              <a:rPr kumimoji="1" lang="ja-JP" altLang="en-US" sz="1200" b="0" dirty="0">
                <a:solidFill>
                  <a:schemeClr val="tx1"/>
                </a:solidFill>
                <a:latin typeface="+mn-ea"/>
                <a:ea typeface="+mn-ea"/>
              </a:rPr>
              <a:t>（〇〇）≪〇〇：</a:t>
            </a:r>
            <a:r>
              <a:rPr kumimoji="1" lang="en-US" altLang="ja-JP" sz="1200" b="0" dirty="0" err="1">
                <a:solidFill>
                  <a:schemeClr val="tx1"/>
                </a:solidFill>
                <a:latin typeface="+mn-ea"/>
                <a:ea typeface="+mn-ea"/>
              </a:rPr>
              <a:t>AI,IoT</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ﾃﾞｰﾀｻｲｴﾝｽ</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ﾌﾟﾛｸﾞﾗﾐﾝｸﾞ</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ｻｲﾊﾞｰｾｷｭﾘﾃｨ</a:t>
            </a:r>
            <a:r>
              <a:rPr kumimoji="1" lang="en-US" altLang="ja-JP" sz="1200" b="0" dirty="0">
                <a:solidFill>
                  <a:schemeClr val="tx1"/>
                </a:solidFill>
                <a:latin typeface="+mn-ea"/>
                <a:ea typeface="+mn-ea"/>
              </a:rPr>
              <a:t>,RPA,</a:t>
            </a:r>
            <a:r>
              <a:rPr kumimoji="1" lang="ja-JP" altLang="en-US" sz="1200" b="0" dirty="0">
                <a:solidFill>
                  <a:schemeClr val="tx1"/>
                </a:solidFill>
                <a:latin typeface="+mn-ea"/>
                <a:ea typeface="+mn-ea"/>
              </a:rPr>
              <a:t>ﾃﾞｨｰﾌﾟﾗｰﾆﾝｸﾞ</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その他≫</a:t>
            </a:r>
          </a:p>
          <a:p>
            <a:pPr algn="l"/>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他分野と掛け合わせる場合　</a:t>
            </a:r>
            <a:r>
              <a:rPr kumimoji="1" lang="en-US" altLang="ja-JP" sz="1200" b="0" dirty="0">
                <a:solidFill>
                  <a:schemeClr val="tx1"/>
                </a:solidFill>
                <a:latin typeface="+mn-ea"/>
                <a:ea typeface="+mn-ea"/>
              </a:rPr>
              <a:t>DX</a:t>
            </a:r>
            <a:r>
              <a:rPr kumimoji="1" lang="ja-JP" altLang="en-US" sz="1200" b="0" dirty="0">
                <a:solidFill>
                  <a:schemeClr val="tx1"/>
                </a:solidFill>
                <a:latin typeface="+mn-ea"/>
                <a:ea typeface="+mn-ea"/>
              </a:rPr>
              <a:t>（〇〇） </a:t>
            </a:r>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（グリーン、医療・介護、地方創生、女性活躍、起業、イノベーション喚起等）</a:t>
            </a:r>
          </a:p>
          <a:p>
            <a:pPr algn="l"/>
            <a:r>
              <a:rPr kumimoji="1" lang="en-US" altLang="ja-JP" sz="1200" b="0" dirty="0">
                <a:solidFill>
                  <a:schemeClr val="tx1"/>
                </a:solidFill>
                <a:latin typeface="+mn-ea"/>
                <a:ea typeface="+mn-ea"/>
              </a:rPr>
              <a:t>※</a:t>
            </a:r>
            <a:r>
              <a:rPr kumimoji="1" lang="ja-JP" altLang="en-US" sz="1200" b="0" dirty="0">
                <a:solidFill>
                  <a:schemeClr val="tx1"/>
                </a:solidFill>
                <a:latin typeface="+mn-ea"/>
                <a:ea typeface="+mn-ea"/>
              </a:rPr>
              <a:t>例示にない場合は適宜追記願います。</a:t>
            </a:r>
          </a:p>
        </p:txBody>
      </p:sp>
      <p:sp>
        <p:nvSpPr>
          <p:cNvPr id="15" name="テキスト ボックス 14">
            <a:extLst>
              <a:ext uri="{FF2B5EF4-FFF2-40B4-BE49-F238E27FC236}">
                <a16:creationId xmlns:a16="http://schemas.microsoft.com/office/drawing/2014/main" id="{52F50708-D399-4F4D-8B0A-506083AAD51C}"/>
              </a:ext>
            </a:extLst>
          </p:cNvPr>
          <p:cNvSpPr txBox="1"/>
          <p:nvPr/>
        </p:nvSpPr>
        <p:spPr>
          <a:xfrm>
            <a:off x="6321152" y="6165304"/>
            <a:ext cx="3536630" cy="276999"/>
          </a:xfrm>
          <a:prstGeom prst="rect">
            <a:avLst/>
          </a:prstGeom>
          <a:noFill/>
        </p:spPr>
        <p:txBody>
          <a:bodyPr wrap="square" rtlCol="0">
            <a:spAutoFit/>
          </a:bodyPr>
          <a:lstStyle/>
          <a:p>
            <a:r>
              <a:rPr kumimoji="1" lang="en-US" altLang="ja-JP" sz="1200" dirty="0"/>
              <a:t>※</a:t>
            </a:r>
            <a:r>
              <a:rPr lang="ja-JP" altLang="en-US" sz="1200" dirty="0"/>
              <a:t>基本情報等について、上の表に記載願います。</a:t>
            </a:r>
            <a:endParaRPr lang="en-US" altLang="ja-JP" sz="1200" dirty="0"/>
          </a:p>
        </p:txBody>
      </p:sp>
      <p:graphicFrame>
        <p:nvGraphicFramePr>
          <p:cNvPr id="17" name="表 16">
            <a:extLst>
              <a:ext uri="{FF2B5EF4-FFF2-40B4-BE49-F238E27FC236}">
                <a16:creationId xmlns:a16="http://schemas.microsoft.com/office/drawing/2014/main" id="{A68F652F-9E89-46B6-9E37-ABE270241570}"/>
              </a:ext>
            </a:extLst>
          </p:cNvPr>
          <p:cNvGraphicFramePr>
            <a:graphicFrameLocks noGrp="1"/>
          </p:cNvGraphicFramePr>
          <p:nvPr>
            <p:extLst>
              <p:ext uri="{D42A27DB-BD31-4B8C-83A1-F6EECF244321}">
                <p14:modId xmlns:p14="http://schemas.microsoft.com/office/powerpoint/2010/main" val="3040110653"/>
              </p:ext>
            </p:extLst>
          </p:nvPr>
        </p:nvGraphicFramePr>
        <p:xfrm>
          <a:off x="6117553" y="324600"/>
          <a:ext cx="3759354" cy="5840705"/>
        </p:xfrm>
        <a:graphic>
          <a:graphicData uri="http://schemas.openxmlformats.org/drawingml/2006/table">
            <a:tbl>
              <a:tblPr firstRow="1" bandRow="1">
                <a:tableStyleId>{5C22544A-7EE6-4342-B048-85BDC9FD1C3A}</a:tableStyleId>
              </a:tblPr>
              <a:tblGrid>
                <a:gridCol w="1859783">
                  <a:extLst>
                    <a:ext uri="{9D8B030D-6E8A-4147-A177-3AD203B41FA5}">
                      <a16:colId xmlns:a16="http://schemas.microsoft.com/office/drawing/2014/main" val="1020968594"/>
                    </a:ext>
                  </a:extLst>
                </a:gridCol>
                <a:gridCol w="881847">
                  <a:extLst>
                    <a:ext uri="{9D8B030D-6E8A-4147-A177-3AD203B41FA5}">
                      <a16:colId xmlns:a16="http://schemas.microsoft.com/office/drawing/2014/main" val="797435268"/>
                    </a:ext>
                  </a:extLst>
                </a:gridCol>
                <a:gridCol w="1017724">
                  <a:extLst>
                    <a:ext uri="{9D8B030D-6E8A-4147-A177-3AD203B41FA5}">
                      <a16:colId xmlns:a16="http://schemas.microsoft.com/office/drawing/2014/main" val="4034069500"/>
                    </a:ext>
                  </a:extLst>
                </a:gridCol>
              </a:tblGrid>
              <a:tr h="281132">
                <a:tc>
                  <a:txBody>
                    <a:bodyPr/>
                    <a:lstStyle/>
                    <a:p>
                      <a:pPr algn="ctr"/>
                      <a:r>
                        <a:rPr kumimoji="1" lang="ja-JP" altLang="en-US" sz="1100" dirty="0">
                          <a:solidFill>
                            <a:schemeClr val="bg1"/>
                          </a:solidFill>
                        </a:rPr>
                        <a:t>基本情報</a:t>
                      </a:r>
                    </a:p>
                  </a:txBody>
                  <a:tcPr marL="0" marR="0" marT="0" marB="0" anchor="ctr"/>
                </a:tc>
                <a:tc>
                  <a:txBody>
                    <a:bodyPr/>
                    <a:lstStyle/>
                    <a:p>
                      <a:pPr algn="ctr"/>
                      <a:r>
                        <a:rPr kumimoji="1" lang="ja-JP" altLang="en-US" sz="1100">
                          <a:solidFill>
                            <a:schemeClr val="bg1"/>
                          </a:solidFill>
                        </a:rPr>
                        <a:t>計画・目標</a:t>
                      </a:r>
                      <a:endParaRPr kumimoji="1" lang="ja-JP" altLang="en-US" sz="1100" dirty="0">
                        <a:solidFill>
                          <a:schemeClr val="bg1"/>
                        </a:solidFill>
                      </a:endParaRPr>
                    </a:p>
                  </a:txBody>
                  <a:tcPr marL="0" marR="0" marT="0" marB="0" anchor="ctr"/>
                </a:tc>
                <a:tc>
                  <a:txBody>
                    <a:bodyPr/>
                    <a:lstStyle/>
                    <a:p>
                      <a:pPr algn="ctr"/>
                      <a:r>
                        <a:rPr kumimoji="1" lang="ja-JP" altLang="en-US" sz="1100" dirty="0">
                          <a:solidFill>
                            <a:schemeClr val="bg1"/>
                          </a:solidFill>
                        </a:rPr>
                        <a:t>実績・成果</a:t>
                      </a:r>
                    </a:p>
                  </a:txBody>
                  <a:tcPr marL="0" marR="0" marT="0" marB="0" anchor="ctr"/>
                </a:tc>
                <a:extLst>
                  <a:ext uri="{0D108BD9-81ED-4DB2-BD59-A6C34878D82A}">
                    <a16:rowId xmlns:a16="http://schemas.microsoft.com/office/drawing/2014/main" val="1084241257"/>
                  </a:ext>
                </a:extLst>
              </a:tr>
              <a:tr h="343962">
                <a:tc>
                  <a:txBody>
                    <a:bodyPr/>
                    <a:lstStyle/>
                    <a:p>
                      <a:r>
                        <a:rPr kumimoji="1" lang="ja-JP" altLang="en-US" sz="1100" dirty="0">
                          <a:solidFill>
                            <a:schemeClr val="tx1"/>
                          </a:solidFill>
                        </a:rPr>
                        <a:t>受講者数（</a:t>
                      </a:r>
                      <a:r>
                        <a:rPr kumimoji="1" lang="en-US" altLang="ja-JP" sz="1100" dirty="0">
                          <a:solidFill>
                            <a:schemeClr val="tx1"/>
                          </a:solidFill>
                        </a:rPr>
                        <a:t>20</a:t>
                      </a:r>
                      <a:r>
                        <a:rPr kumimoji="1" lang="ja-JP" altLang="en-US" sz="1100" dirty="0">
                          <a:solidFill>
                            <a:schemeClr val="tx1"/>
                          </a:solidFill>
                        </a:rPr>
                        <a:t>･</a:t>
                      </a:r>
                      <a:r>
                        <a:rPr kumimoji="1" lang="en-US" altLang="ja-JP" sz="1100" dirty="0">
                          <a:solidFill>
                            <a:schemeClr val="tx1"/>
                          </a:solidFill>
                        </a:rPr>
                        <a:t>30</a:t>
                      </a:r>
                      <a:r>
                        <a:rPr kumimoji="1" lang="ja-JP" altLang="en-US" sz="1100" dirty="0">
                          <a:solidFill>
                            <a:schemeClr val="tx1"/>
                          </a:solidFill>
                        </a:rPr>
                        <a:t>･</a:t>
                      </a:r>
                      <a:r>
                        <a:rPr kumimoji="1" lang="en-US" altLang="ja-JP" sz="1100" dirty="0">
                          <a:solidFill>
                            <a:schemeClr val="tx1"/>
                          </a:solidFill>
                        </a:rPr>
                        <a:t>40</a:t>
                      </a:r>
                      <a:r>
                        <a:rPr kumimoji="1" lang="ja-JP" altLang="en-US" sz="1100" dirty="0">
                          <a:solidFill>
                            <a:schemeClr val="tx1"/>
                          </a:solidFill>
                        </a:rPr>
                        <a:t>･</a:t>
                      </a:r>
                      <a:r>
                        <a:rPr kumimoji="1" lang="en-US" altLang="ja-JP" sz="1100" dirty="0">
                          <a:solidFill>
                            <a:schemeClr val="tx1"/>
                          </a:solidFill>
                        </a:rPr>
                        <a:t>50</a:t>
                      </a:r>
                      <a:r>
                        <a:rPr kumimoji="1" lang="ja-JP" altLang="en-US" sz="1100" dirty="0">
                          <a:solidFill>
                            <a:schemeClr val="tx1"/>
                          </a:solidFill>
                          <a:latin typeface="Segoe UI 本文"/>
                        </a:rPr>
                        <a:t>･</a:t>
                      </a:r>
                      <a:r>
                        <a:rPr kumimoji="1" lang="en-US" altLang="ja-JP" sz="1100" dirty="0">
                          <a:solidFill>
                            <a:schemeClr val="tx1"/>
                          </a:solidFill>
                          <a:latin typeface="Segoe UI 本文"/>
                        </a:rPr>
                        <a:t>60</a:t>
                      </a:r>
                      <a:r>
                        <a:rPr kumimoji="1" lang="ja-JP" altLang="en-US" sz="1100" dirty="0">
                          <a:solidFill>
                            <a:schemeClr val="tx1"/>
                          </a:solidFill>
                        </a:rPr>
                        <a:t>名）</a:t>
                      </a:r>
                    </a:p>
                  </a:txBody>
                  <a:tcPr marL="36000" marR="0" marT="0" marB="0" anchor="ctr"/>
                </a:tc>
                <a:tc>
                  <a:txBody>
                    <a:bodyPr/>
                    <a:lstStyle/>
                    <a:p>
                      <a:pPr algn="r"/>
                      <a:r>
                        <a:rPr kumimoji="1" lang="ja-JP" altLang="en-US" sz="1100">
                          <a:solidFill>
                            <a:schemeClr val="tx1"/>
                          </a:solidFill>
                        </a:rPr>
                        <a:t>名</a:t>
                      </a:r>
                      <a:endParaRPr kumimoji="1" lang="ja-JP" altLang="en-US" sz="1100" dirty="0">
                        <a:solidFill>
                          <a:schemeClr val="tx1"/>
                        </a:solidFill>
                      </a:endParaRPr>
                    </a:p>
                  </a:txBody>
                  <a:tcPr marL="0" marR="36000" marT="0" marB="0" anchor="ctr"/>
                </a:tc>
                <a:tc>
                  <a:txBody>
                    <a:bodyPr/>
                    <a:lstStyle/>
                    <a:p>
                      <a:pPr algn="r"/>
                      <a:r>
                        <a:rPr kumimoji="1" lang="ja-JP" altLang="en-US" sz="1100" dirty="0">
                          <a:solidFill>
                            <a:schemeClr val="tx1"/>
                          </a:solidFill>
                        </a:rPr>
                        <a:t>名</a:t>
                      </a:r>
                    </a:p>
                  </a:txBody>
                  <a:tcPr marL="0" marR="36000" marT="0" marB="0" anchor="ctr"/>
                </a:tc>
                <a:extLst>
                  <a:ext uri="{0D108BD9-81ED-4DB2-BD59-A6C34878D82A}">
                    <a16:rowId xmlns:a16="http://schemas.microsoft.com/office/drawing/2014/main" val="3066254523"/>
                  </a:ext>
                </a:extLst>
              </a:tr>
              <a:tr h="343962">
                <a:tc>
                  <a:txBody>
                    <a:bodyPr/>
                    <a:lstStyle/>
                    <a:p>
                      <a:r>
                        <a:rPr kumimoji="1" lang="ja-JP" altLang="en-US" sz="1100" dirty="0">
                          <a:solidFill>
                            <a:schemeClr val="tx1"/>
                          </a:solidFill>
                        </a:rPr>
                        <a:t>部分受講者（定員の</a:t>
                      </a:r>
                      <a:r>
                        <a:rPr kumimoji="1" lang="en-US" altLang="ja-JP" sz="1100" dirty="0">
                          <a:solidFill>
                            <a:schemeClr val="tx1"/>
                          </a:solidFill>
                        </a:rPr>
                        <a:t>20</a:t>
                      </a:r>
                      <a:r>
                        <a:rPr kumimoji="1" lang="ja-JP" altLang="en-US" sz="1100" dirty="0">
                          <a:solidFill>
                            <a:schemeClr val="tx1"/>
                          </a:solidFill>
                        </a:rPr>
                        <a:t>～</a:t>
                      </a:r>
                      <a:r>
                        <a:rPr kumimoji="1" lang="en-US" altLang="ja-JP" sz="1100" dirty="0">
                          <a:solidFill>
                            <a:schemeClr val="tx1"/>
                          </a:solidFill>
                        </a:rPr>
                        <a:t>30</a:t>
                      </a:r>
                      <a:r>
                        <a:rPr kumimoji="1" lang="ja-JP" altLang="en-US" sz="1100" dirty="0">
                          <a:solidFill>
                            <a:schemeClr val="tx1"/>
                          </a:solidFill>
                        </a:rPr>
                        <a:t>倍程度）</a:t>
                      </a:r>
                    </a:p>
                  </a:txBody>
                  <a:tcPr marL="36000" marR="0" marT="0" marB="0" anchor="ctr"/>
                </a:tc>
                <a:tc>
                  <a:txBody>
                    <a:bodyPr/>
                    <a:lstStyle/>
                    <a:p>
                      <a:pPr algn="r"/>
                      <a:r>
                        <a:rPr kumimoji="1" lang="ja-JP" altLang="en-US" sz="1100">
                          <a:solidFill>
                            <a:schemeClr val="tx1"/>
                          </a:solidFill>
                        </a:rPr>
                        <a:t>名</a:t>
                      </a:r>
                      <a:endParaRPr kumimoji="1" lang="ja-JP" altLang="en-US" sz="1100" dirty="0">
                        <a:solidFill>
                          <a:schemeClr val="tx1"/>
                        </a:solidFill>
                      </a:endParaRPr>
                    </a:p>
                  </a:txBody>
                  <a:tcPr marL="0" marR="36000" marT="0" marB="0" anchor="ctr"/>
                </a:tc>
                <a:tc>
                  <a:txBody>
                    <a:bodyPr/>
                    <a:lstStyle/>
                    <a:p>
                      <a:pPr algn="r"/>
                      <a:r>
                        <a:rPr kumimoji="1" lang="ja-JP" altLang="en-US" sz="1100" dirty="0">
                          <a:solidFill>
                            <a:schemeClr val="tx1"/>
                          </a:solidFill>
                        </a:rPr>
                        <a:t>名</a:t>
                      </a:r>
                    </a:p>
                  </a:txBody>
                  <a:tcPr marL="0" marR="36000" marT="0" marB="0" anchor="ctr"/>
                </a:tc>
                <a:extLst>
                  <a:ext uri="{0D108BD9-81ED-4DB2-BD59-A6C34878D82A}">
                    <a16:rowId xmlns:a16="http://schemas.microsoft.com/office/drawing/2014/main" val="304022134"/>
                  </a:ext>
                </a:extLst>
              </a:tr>
              <a:tr h="283178">
                <a:tc>
                  <a:txBody>
                    <a:bodyPr/>
                    <a:lstStyle/>
                    <a:p>
                      <a:r>
                        <a:rPr kumimoji="1" lang="ja-JP" altLang="en-US" sz="1100" dirty="0">
                          <a:solidFill>
                            <a:schemeClr val="tx1"/>
                          </a:solidFill>
                        </a:rPr>
                        <a:t>総授業時数（実時間数）</a:t>
                      </a:r>
                    </a:p>
                  </a:txBody>
                  <a:tcPr marL="36000" marR="0" marT="0" marB="0" anchor="ctr"/>
                </a:tc>
                <a:tc>
                  <a:txBody>
                    <a:bodyPr/>
                    <a:lstStyle/>
                    <a:p>
                      <a:pPr algn="r"/>
                      <a:r>
                        <a:rPr kumimoji="1" lang="ja-JP" altLang="en-US" sz="1100">
                          <a:solidFill>
                            <a:schemeClr val="tx1"/>
                          </a:solidFill>
                        </a:rPr>
                        <a:t>時間</a:t>
                      </a:r>
                      <a:endParaRPr kumimoji="1" lang="ja-JP" altLang="en-US" sz="1100" dirty="0">
                        <a:solidFill>
                          <a:schemeClr val="tx1"/>
                        </a:solidFill>
                      </a:endParaRPr>
                    </a:p>
                  </a:txBody>
                  <a:tcPr marL="0" marR="36000" marT="0" marB="0" anchor="ctr"/>
                </a:tc>
                <a:tc>
                  <a:txBody>
                    <a:bodyPr/>
                    <a:lstStyle/>
                    <a:p>
                      <a:pPr algn="r"/>
                      <a:r>
                        <a:rPr kumimoji="1" lang="ja-JP" altLang="en-US" sz="1100" dirty="0">
                          <a:solidFill>
                            <a:schemeClr val="tx1"/>
                          </a:solidFill>
                        </a:rPr>
                        <a:t>時間</a:t>
                      </a:r>
                    </a:p>
                  </a:txBody>
                  <a:tcPr marL="0" marR="36000" marT="0" marB="0" anchor="ctr"/>
                </a:tc>
                <a:extLst>
                  <a:ext uri="{0D108BD9-81ED-4DB2-BD59-A6C34878D82A}">
                    <a16:rowId xmlns:a16="http://schemas.microsoft.com/office/drawing/2014/main" val="3272626406"/>
                  </a:ext>
                </a:extLst>
              </a:tr>
              <a:tr h="2831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プログラム期間</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月</a:t>
                      </a: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月</a:t>
                      </a:r>
                    </a:p>
                  </a:txBody>
                  <a:tcPr marL="0" marR="36000" marT="0" marB="0" anchor="ctr"/>
                </a:tc>
                <a:extLst>
                  <a:ext uri="{0D108BD9-81ED-4DB2-BD59-A6C34878D82A}">
                    <a16:rowId xmlns:a16="http://schemas.microsoft.com/office/drawing/2014/main" val="1169188543"/>
                  </a:ext>
                </a:extLst>
              </a:tr>
              <a:tr h="3935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プログラムレベル（</a:t>
                      </a:r>
                      <a:r>
                        <a:rPr kumimoji="1" lang="en-US" altLang="ja-JP" sz="900" dirty="0">
                          <a:solidFill>
                            <a:schemeClr val="tx1"/>
                          </a:solidFill>
                        </a:rPr>
                        <a:t>ITSS</a:t>
                      </a:r>
                      <a:r>
                        <a:rPr kumimoji="1" lang="ja-JP" altLang="en-US" sz="900" dirty="0">
                          <a:solidFill>
                            <a:schemeClr val="tx1"/>
                          </a:solidFill>
                        </a:rPr>
                        <a:t>、資格等）</a:t>
                      </a:r>
                      <a:endParaRPr kumimoji="1" lang="en-US" altLang="ja-JP" sz="9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rPr>
                        <a:t>レベル〇相当、〇〇資格相当　等</a:t>
                      </a:r>
                    </a:p>
                  </a:txBody>
                  <a:tcPr marL="36000" marR="0" marT="0" marB="0" anchor="ctr"/>
                </a:tc>
                <a:tc>
                  <a:txBody>
                    <a:bodyPr/>
                    <a:lstStyle/>
                    <a:p>
                      <a:endParaRPr kumimoji="1" lang="ja-JP" altLang="en-US" dirty="0"/>
                    </a:p>
                  </a:txBody>
                  <a:tcPr marL="3600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rgbClr val="FF0000"/>
                        </a:solidFill>
                      </a:endParaRPr>
                    </a:p>
                  </a:txBody>
                  <a:tcPr marL="36000" marR="0" marT="0" marB="0" anchor="ctr"/>
                </a:tc>
                <a:extLst>
                  <a:ext uri="{0D108BD9-81ED-4DB2-BD59-A6C34878D82A}">
                    <a16:rowId xmlns:a16="http://schemas.microsoft.com/office/drawing/2014/main" val="344298757"/>
                  </a:ext>
                </a:extLst>
              </a:tr>
              <a:tr h="3785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オンライン授業の割合</a:t>
                      </a:r>
                      <a:endParaRPr kumimoji="1" lang="en-US" altLang="ja-JP" sz="1100" dirty="0">
                        <a:solidFill>
                          <a:schemeClr val="tx1"/>
                        </a:solidFill>
                      </a:endParaRP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　割程度</a:t>
                      </a:r>
                      <a:endParaRPr kumimoji="1" lang="en-US" altLang="ja-JP"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　割程度</a:t>
                      </a:r>
                      <a:endParaRPr kumimoji="1" lang="en-US" altLang="ja-JP" sz="1100" dirty="0">
                        <a:solidFill>
                          <a:schemeClr val="tx1"/>
                        </a:solidFill>
                      </a:endParaRPr>
                    </a:p>
                  </a:txBody>
                  <a:tcPr marL="0" marR="36000" marT="0" marB="0" anchor="ctr"/>
                </a:tc>
                <a:extLst>
                  <a:ext uri="{0D108BD9-81ED-4DB2-BD59-A6C34878D82A}">
                    <a16:rowId xmlns:a16="http://schemas.microsoft.com/office/drawing/2014/main" val="997389630"/>
                  </a:ext>
                </a:extLst>
              </a:tr>
              <a:tr h="3785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リカレント・リスキル担当部署等の設置</a:t>
                      </a:r>
                    </a:p>
                  </a:txBody>
                  <a:tcPr marL="36000" marR="0" marT="0" marB="0" anchor="ctr"/>
                </a:tc>
                <a:tc>
                  <a:txBody>
                    <a:bodyPr/>
                    <a:lstStyle/>
                    <a:p>
                      <a:pPr algn="r"/>
                      <a:r>
                        <a:rPr kumimoji="1" lang="ja-JP" altLang="en-US" sz="1050">
                          <a:solidFill>
                            <a:schemeClr val="tx1"/>
                          </a:solidFill>
                        </a:rPr>
                        <a:t>既設・</a:t>
                      </a:r>
                      <a:endParaRPr kumimoji="1" lang="en-US" altLang="ja-JP" sz="1050">
                        <a:solidFill>
                          <a:schemeClr val="tx1"/>
                        </a:solidFill>
                      </a:endParaRPr>
                    </a:p>
                    <a:p>
                      <a:pPr algn="r"/>
                      <a:r>
                        <a:rPr kumimoji="1" lang="ja-JP" altLang="en-US" sz="1050">
                          <a:solidFill>
                            <a:schemeClr val="tx1"/>
                          </a:solidFill>
                        </a:rPr>
                        <a:t>設置予定</a:t>
                      </a:r>
                      <a:endParaRPr kumimoji="1" lang="ja-JP" altLang="en-US" sz="1100" dirty="0">
                        <a:solidFill>
                          <a:schemeClr val="tx1"/>
                        </a:solidFill>
                      </a:endParaRPr>
                    </a:p>
                  </a:txBody>
                  <a:tcPr marL="0" marR="36000" marT="0" marB="0" anchor="ctr"/>
                </a:tc>
                <a:tc>
                  <a:txBody>
                    <a:bodyPr/>
                    <a:lstStyle/>
                    <a:p>
                      <a:pPr algn="r"/>
                      <a:r>
                        <a:rPr kumimoji="1" lang="ja-JP" altLang="en-US" sz="1050" dirty="0">
                          <a:solidFill>
                            <a:schemeClr val="tx1"/>
                          </a:solidFill>
                        </a:rPr>
                        <a:t>既設・</a:t>
                      </a:r>
                      <a:endParaRPr kumimoji="1" lang="en-US" altLang="ja-JP" sz="1050" dirty="0">
                        <a:solidFill>
                          <a:schemeClr val="tx1"/>
                        </a:solidFill>
                      </a:endParaRPr>
                    </a:p>
                    <a:p>
                      <a:pPr algn="r"/>
                      <a:r>
                        <a:rPr kumimoji="1" lang="ja-JP" altLang="en-US" sz="1050" dirty="0">
                          <a:solidFill>
                            <a:schemeClr val="tx1"/>
                          </a:solidFill>
                        </a:rPr>
                        <a:t>設置予定</a:t>
                      </a: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2043143650"/>
                  </a:ext>
                </a:extLst>
              </a:tr>
              <a:tr h="3785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就職・在職率目標（</a:t>
                      </a:r>
                      <a:r>
                        <a:rPr kumimoji="1" lang="en-US" altLang="ja-JP" sz="1100" dirty="0">
                          <a:solidFill>
                            <a:schemeClr val="tx1"/>
                          </a:solidFill>
                        </a:rPr>
                        <a:t>80</a:t>
                      </a:r>
                      <a:r>
                        <a:rPr kumimoji="1" lang="ja-JP" altLang="en-US" sz="1100" dirty="0">
                          <a:solidFill>
                            <a:schemeClr val="tx1"/>
                          </a:solidFill>
                        </a:rPr>
                        <a:t>％以上）</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a:solidFill>
                            <a:schemeClr val="tx1"/>
                          </a:solidFill>
                        </a:rPr>
                        <a:t>%</a:t>
                      </a: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rPr>
                        <a:t>%</a:t>
                      </a: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3535633114"/>
                  </a:ext>
                </a:extLst>
              </a:tr>
              <a:tr h="3785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lt"/>
                          <a:ea typeface="+mn-ea"/>
                          <a:cs typeface="+mn-cs"/>
                        </a:rPr>
                        <a:t>受講者からの評価（肯定的評価</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80</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％以上</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a:t>
                      </a:r>
                      <a:endParaRPr kumimoji="1" lang="ja-JP" altLang="en-US" sz="1100" b="0" i="0" u="none" strike="noStrike" kern="1200" cap="none" spc="0" normalizeH="0" baseline="0" noProof="0" dirty="0">
                        <a:ln>
                          <a:noFill/>
                        </a:ln>
                        <a:solidFill>
                          <a:schemeClr val="tx1"/>
                        </a:solidFill>
                        <a:effectLst/>
                        <a:uLnTx/>
                        <a:uFillTx/>
                        <a:latin typeface="+mn-lt"/>
                        <a:ea typeface="+mn-ea"/>
                        <a:cs typeface="+mn-cs"/>
                      </a:endParaRP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a:t>
                      </a:r>
                      <a:endParaRPr kumimoji="1" lang="ja-JP" altLang="en-US" sz="1100" b="0" i="0" u="none" strike="noStrike" kern="1200" cap="none" spc="0" normalizeH="0" baseline="0" noProof="0" dirty="0">
                        <a:ln>
                          <a:noFill/>
                        </a:ln>
                        <a:solidFill>
                          <a:schemeClr val="tx1"/>
                        </a:solidFill>
                        <a:effectLst/>
                        <a:uLnTx/>
                        <a:uFillTx/>
                        <a:latin typeface="+mn-lt"/>
                        <a:ea typeface="+mn-ea"/>
                        <a:cs typeface="+mn-cs"/>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a:t>
                      </a:r>
                      <a:endParaRPr kumimoji="1" lang="ja-JP" altLang="en-US" sz="1100" b="0" i="0" u="none" strike="noStrike" kern="1200" cap="none" spc="0" normalizeH="0" baseline="0" noProof="0" dirty="0">
                        <a:ln>
                          <a:noFill/>
                        </a:ln>
                        <a:solidFill>
                          <a:schemeClr val="tx1"/>
                        </a:solidFill>
                        <a:effectLst/>
                        <a:uLnTx/>
                        <a:uFillTx/>
                        <a:latin typeface="+mn-lt"/>
                        <a:ea typeface="+mn-ea"/>
                        <a:cs typeface="+mn-cs"/>
                      </a:endParaRPr>
                    </a:p>
                  </a:txBody>
                  <a:tcPr marL="0" marR="36000" marT="0" marB="0" anchor="ctr"/>
                </a:tc>
                <a:extLst>
                  <a:ext uri="{0D108BD9-81ED-4DB2-BD59-A6C34878D82A}">
                    <a16:rowId xmlns:a16="http://schemas.microsoft.com/office/drawing/2014/main" val="805156413"/>
                  </a:ext>
                </a:extLst>
              </a:tr>
              <a:tr h="283178">
                <a:tc gridSpan="2">
                  <a:txBody>
                    <a:bodyPr/>
                    <a:lstStyle/>
                    <a:p>
                      <a:pPr algn="l"/>
                      <a:r>
                        <a:rPr kumimoji="1" lang="en-US" altLang="ja-JP" sz="1100" dirty="0">
                          <a:solidFill>
                            <a:schemeClr val="tx1"/>
                          </a:solidFill>
                        </a:rPr>
                        <a:t>【</a:t>
                      </a:r>
                      <a:r>
                        <a:rPr kumimoji="1" lang="ja-JP" altLang="en-US" sz="1100" dirty="0">
                          <a:solidFill>
                            <a:schemeClr val="tx1"/>
                          </a:solidFill>
                        </a:rPr>
                        <a:t>他大学・専門学校等との連携</a:t>
                      </a:r>
                      <a:r>
                        <a:rPr kumimoji="1" lang="en-US" altLang="ja-JP" sz="1100" dirty="0">
                          <a:solidFill>
                            <a:schemeClr val="tx1"/>
                          </a:solidFill>
                        </a:rPr>
                        <a:t>】</a:t>
                      </a:r>
                      <a:endParaRPr kumimoji="1" lang="ja-JP" altLang="en-US" sz="1100" dirty="0">
                        <a:solidFill>
                          <a:schemeClr val="tx1"/>
                        </a:solidFill>
                      </a:endParaRPr>
                    </a:p>
                  </a:txBody>
                  <a:tcPr marL="36000" marR="0" marT="0" marB="0" anchor="ctr"/>
                </a:tc>
                <a:tc hMerge="1">
                  <a:txBody>
                    <a:bodyPr/>
                    <a:lstStyle/>
                    <a:p>
                      <a:pPr algn="l"/>
                      <a:endParaRPr kumimoji="1" lang="ja-JP" altLang="en-US" sz="1100" dirty="0">
                        <a:solidFill>
                          <a:schemeClr val="tx1"/>
                        </a:solidFill>
                      </a:endParaRPr>
                    </a:p>
                  </a:txBody>
                  <a:tcPr marL="36000" marR="0" marT="0" marB="0" anchor="ctr"/>
                </a:tc>
                <a:tc>
                  <a:txBody>
                    <a:bodyPr/>
                    <a:lstStyle/>
                    <a:p>
                      <a:pPr algn="l"/>
                      <a:endParaRPr kumimoji="1" lang="ja-JP" altLang="en-US" sz="1100" dirty="0">
                        <a:solidFill>
                          <a:schemeClr val="tx1"/>
                        </a:solidFill>
                      </a:endParaRPr>
                    </a:p>
                  </a:txBody>
                  <a:tcPr marL="36000" marR="0" marT="0" marB="0" anchor="ctr"/>
                </a:tc>
                <a:extLst>
                  <a:ext uri="{0D108BD9-81ED-4DB2-BD59-A6C34878D82A}">
                    <a16:rowId xmlns:a16="http://schemas.microsoft.com/office/drawing/2014/main" val="3628607478"/>
                  </a:ext>
                </a:extLst>
              </a:tr>
              <a:tr h="283178">
                <a:tc>
                  <a:txBody>
                    <a:bodyPr/>
                    <a:lstStyle/>
                    <a:p>
                      <a:r>
                        <a:rPr kumimoji="1" lang="ja-JP" altLang="en-US" sz="1100" dirty="0">
                          <a:solidFill>
                            <a:schemeClr val="tx1"/>
                          </a:solidFill>
                        </a:rPr>
                        <a:t>連携大学等数</a:t>
                      </a:r>
                    </a:p>
                  </a:txBody>
                  <a:tcPr marL="36000" marR="0" marT="0" marB="0" anchor="ctr"/>
                </a:tc>
                <a:tc>
                  <a:txBody>
                    <a:bodyPr/>
                    <a:lstStyle/>
                    <a:p>
                      <a:pPr algn="r"/>
                      <a:r>
                        <a:rPr kumimoji="1" lang="ja-JP" altLang="en-US" sz="1100" dirty="0">
                          <a:solidFill>
                            <a:schemeClr val="tx1"/>
                          </a:solidFill>
                        </a:rPr>
                        <a:t>機関</a:t>
                      </a: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機関</a:t>
                      </a:r>
                    </a:p>
                  </a:txBody>
                  <a:tcPr marL="0" marR="36000" marT="0" marB="0" anchor="ctr"/>
                </a:tc>
                <a:extLst>
                  <a:ext uri="{0D108BD9-81ED-4DB2-BD59-A6C34878D82A}">
                    <a16:rowId xmlns:a16="http://schemas.microsoft.com/office/drawing/2014/main" val="3103815234"/>
                  </a:ext>
                </a:extLst>
              </a:tr>
              <a:tr h="28317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rPr>
                        <a:t>【</a:t>
                      </a:r>
                      <a:r>
                        <a:rPr kumimoji="1" lang="ja-JP" altLang="en-US" sz="1100" dirty="0">
                          <a:solidFill>
                            <a:schemeClr val="tx1"/>
                          </a:solidFill>
                        </a:rPr>
                        <a:t>企業等との連携</a:t>
                      </a:r>
                      <a:r>
                        <a:rPr kumimoji="1" lang="en-US" altLang="ja-JP" sz="1100" dirty="0">
                          <a:solidFill>
                            <a:schemeClr val="tx1"/>
                          </a:solidFill>
                        </a:rPr>
                        <a:t>】</a:t>
                      </a:r>
                      <a:endParaRPr kumimoji="1" lang="ja-JP" altLang="en-US" sz="1100" dirty="0">
                        <a:solidFill>
                          <a:schemeClr val="tx1"/>
                        </a:solidFill>
                      </a:endParaRPr>
                    </a:p>
                  </a:txBody>
                  <a:tcPr marL="36000" marR="0" marT="0" marB="0"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3600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36000" marR="0" marT="0" marB="0" anchor="ctr"/>
                </a:tc>
                <a:extLst>
                  <a:ext uri="{0D108BD9-81ED-4DB2-BD59-A6C34878D82A}">
                    <a16:rowId xmlns:a16="http://schemas.microsoft.com/office/drawing/2014/main" val="2427069254"/>
                  </a:ext>
                </a:extLst>
              </a:tr>
              <a:tr h="343962">
                <a:tc>
                  <a:txBody>
                    <a:bodyPr/>
                    <a:lstStyle/>
                    <a:p>
                      <a:r>
                        <a:rPr kumimoji="1" lang="ja-JP" altLang="en-US" sz="1100" dirty="0">
                          <a:solidFill>
                            <a:schemeClr val="tx1"/>
                          </a:solidFill>
                        </a:rPr>
                        <a:t>プログラム活用連携企業等（</a:t>
                      </a:r>
                      <a:r>
                        <a:rPr kumimoji="1" lang="en-US" altLang="ja-JP" sz="1100" dirty="0">
                          <a:solidFill>
                            <a:schemeClr val="tx1"/>
                          </a:solidFill>
                        </a:rPr>
                        <a:t>10</a:t>
                      </a:r>
                      <a:r>
                        <a:rPr kumimoji="1" lang="ja-JP" altLang="en-US" sz="1100" dirty="0">
                          <a:solidFill>
                            <a:schemeClr val="tx1"/>
                          </a:solidFill>
                        </a:rPr>
                        <a:t>～</a:t>
                      </a:r>
                      <a:r>
                        <a:rPr kumimoji="1" lang="en-US" altLang="ja-JP" sz="1100" dirty="0">
                          <a:solidFill>
                            <a:schemeClr val="tx1"/>
                          </a:solidFill>
                        </a:rPr>
                        <a:t>20</a:t>
                      </a:r>
                      <a:r>
                        <a:rPr kumimoji="1" lang="ja-JP" altLang="en-US" sz="1100" dirty="0">
                          <a:solidFill>
                            <a:schemeClr val="tx1"/>
                          </a:solidFill>
                        </a:rPr>
                        <a:t>程度）</a:t>
                      </a:r>
                    </a:p>
                  </a:txBody>
                  <a:tcPr marL="36000" marR="0" marT="0" marB="0" anchor="ctr"/>
                </a:tc>
                <a:tc>
                  <a:txBody>
                    <a:bodyPr/>
                    <a:lstStyle/>
                    <a:p>
                      <a:pPr algn="r"/>
                      <a:r>
                        <a:rPr kumimoji="1" lang="ja-JP" altLang="en-US" sz="1100">
                          <a:solidFill>
                            <a:schemeClr val="tx1"/>
                          </a:solidFill>
                        </a:rPr>
                        <a:t>機関</a:t>
                      </a:r>
                      <a:endParaRPr kumimoji="1" lang="ja-JP" altLang="en-US" sz="1100" dirty="0">
                        <a:solidFill>
                          <a:schemeClr val="tx1"/>
                        </a:solidFill>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機関</a:t>
                      </a:r>
                    </a:p>
                  </a:txBody>
                  <a:tcPr marL="0" marR="36000" marT="0" marB="0" anchor="ctr"/>
                </a:tc>
                <a:extLst>
                  <a:ext uri="{0D108BD9-81ED-4DB2-BD59-A6C34878D82A}">
                    <a16:rowId xmlns:a16="http://schemas.microsoft.com/office/drawing/2014/main" val="2349204991"/>
                  </a:ext>
                </a:extLst>
              </a:tr>
              <a:tr h="5159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lt"/>
                          <a:ea typeface="+mn-ea"/>
                          <a:cs typeface="+mn-cs"/>
                        </a:rPr>
                        <a:t>企業等の評価（プログラム実施後の肯定的評価</a:t>
                      </a:r>
                      <a:r>
                        <a:rPr kumimoji="1" lang="en-US" altLang="ja-JP" sz="1100" b="0" i="0" u="none" strike="noStrike" kern="1200" cap="none" spc="0" normalizeH="0" baseline="0" noProof="0" dirty="0">
                          <a:ln>
                            <a:noFill/>
                          </a:ln>
                          <a:solidFill>
                            <a:schemeClr val="tx1"/>
                          </a:solidFill>
                          <a:effectLst/>
                          <a:uLnTx/>
                          <a:uFillTx/>
                          <a:latin typeface="+mn-lt"/>
                          <a:ea typeface="+mn-ea"/>
                          <a:cs typeface="+mn-cs"/>
                        </a:rPr>
                        <a:t>80</a:t>
                      </a:r>
                      <a:r>
                        <a:rPr kumimoji="1" lang="ja-JP" altLang="en-US" sz="1100" b="0" i="0" u="none" strike="noStrike" kern="1200" cap="none" spc="0" normalizeH="0" baseline="0" noProof="0" dirty="0">
                          <a:ln>
                            <a:noFill/>
                          </a:ln>
                          <a:solidFill>
                            <a:schemeClr val="tx1"/>
                          </a:solidFill>
                          <a:effectLst/>
                          <a:uLnTx/>
                          <a:uFillTx/>
                          <a:latin typeface="+mn-lt"/>
                          <a:ea typeface="+mn-ea"/>
                          <a:cs typeface="+mn-cs"/>
                        </a:rPr>
                        <a:t>％以上）</a:t>
                      </a:r>
                    </a:p>
                  </a:txBody>
                  <a:tcPr marL="3600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a:solidFill>
                            <a:schemeClr val="tx1"/>
                          </a:solidFill>
                        </a:rPr>
                        <a:t>％</a:t>
                      </a:r>
                      <a:endParaRPr kumimoji="1" lang="ja-JP" altLang="en-US" sz="1100" b="0" i="0" u="none" strike="noStrike" kern="1200" cap="none" spc="0" normalizeH="0" baseline="0" noProof="0" dirty="0">
                        <a:ln>
                          <a:noFill/>
                        </a:ln>
                        <a:solidFill>
                          <a:schemeClr val="tx1"/>
                        </a:solidFill>
                        <a:effectLst/>
                        <a:uLnTx/>
                        <a:uFillTx/>
                        <a:latin typeface="+mn-lt"/>
                        <a:ea typeface="+mn-ea"/>
                        <a:cs typeface="+mn-cs"/>
                      </a:endParaRPr>
                    </a:p>
                  </a:txBody>
                  <a:tcPr marL="0" marR="3600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lt"/>
                          <a:ea typeface="+mn-ea"/>
                          <a:cs typeface="+mn-cs"/>
                        </a:rPr>
                        <a:t>％</a:t>
                      </a:r>
                    </a:p>
                  </a:txBody>
                  <a:tcPr marL="0" marR="36000" marT="0" marB="0" anchor="ctr"/>
                </a:tc>
                <a:extLst>
                  <a:ext uri="{0D108BD9-81ED-4DB2-BD59-A6C34878D82A}">
                    <a16:rowId xmlns:a16="http://schemas.microsoft.com/office/drawing/2014/main" val="3104715492"/>
                  </a:ext>
                </a:extLst>
              </a:tr>
              <a:tr h="3439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schemeClr val="tx1"/>
                          </a:solidFill>
                          <a:effectLst/>
                          <a:uLnTx/>
                          <a:uFillTx/>
                          <a:latin typeface="+mn-lt"/>
                          <a:ea typeface="+mn-ea"/>
                          <a:cs typeface="+mn-cs"/>
                        </a:rPr>
                        <a:t>事業実施委員会への企業や経済団体等の参加（必須）</a:t>
                      </a: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schemeClr val="tx1"/>
                        </a:solidFill>
                        <a:effectLst/>
                        <a:uLnTx/>
                        <a:uFillTx/>
                        <a:latin typeface="+mn-lt"/>
                        <a:ea typeface="+mn-ea"/>
                        <a:cs typeface="+mn-cs"/>
                      </a:endParaRPr>
                    </a:p>
                  </a:txBody>
                  <a:tcPr marL="0" marR="3600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schemeClr val="tx1"/>
                        </a:solidFill>
                        <a:effectLst/>
                        <a:uLnTx/>
                        <a:uFillTx/>
                        <a:latin typeface="+mn-lt"/>
                        <a:ea typeface="+mn-ea"/>
                        <a:cs typeface="+mn-cs"/>
                      </a:endParaRPr>
                    </a:p>
                  </a:txBody>
                  <a:tcPr marL="0" marR="36000" marT="0" marB="0" anchor="ctr"/>
                </a:tc>
                <a:extLst>
                  <a:ext uri="{0D108BD9-81ED-4DB2-BD59-A6C34878D82A}">
                    <a16:rowId xmlns:a16="http://schemas.microsoft.com/office/drawing/2014/main" val="4024956284"/>
                  </a:ext>
                </a:extLst>
              </a:tr>
              <a:tr h="3439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（任意の目標があれば、適宜追加）</a:t>
                      </a:r>
                    </a:p>
                  </a:txBody>
                  <a:tcPr marL="0" marR="0" marT="0" marB="0"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solidFill>
                          <a:schemeClr val="tx1"/>
                        </a:solidFill>
                      </a:endParaRPr>
                    </a:p>
                  </a:txBody>
                  <a:tcPr marL="0" marR="36000" marT="0" marB="0" anchor="ctr"/>
                </a:tc>
                <a:extLst>
                  <a:ext uri="{0D108BD9-81ED-4DB2-BD59-A6C34878D82A}">
                    <a16:rowId xmlns:a16="http://schemas.microsoft.com/office/drawing/2014/main" val="1640320663"/>
                  </a:ext>
                </a:extLst>
              </a:tr>
            </a:tbl>
          </a:graphicData>
        </a:graphic>
      </p:graphicFrame>
      <p:sp>
        <p:nvSpPr>
          <p:cNvPr id="18" name="テキスト ボックス 17">
            <a:extLst>
              <a:ext uri="{FF2B5EF4-FFF2-40B4-BE49-F238E27FC236}">
                <a16:creationId xmlns:a16="http://schemas.microsoft.com/office/drawing/2014/main" id="{CD7BACB7-F0D5-4C74-9E36-2F6BDA6C12B8}"/>
              </a:ext>
            </a:extLst>
          </p:cNvPr>
          <p:cNvSpPr txBox="1"/>
          <p:nvPr/>
        </p:nvSpPr>
        <p:spPr>
          <a:xfrm>
            <a:off x="9857782" y="5363405"/>
            <a:ext cx="2879016" cy="276999"/>
          </a:xfrm>
          <a:prstGeom prst="rect">
            <a:avLst/>
          </a:prstGeom>
          <a:noFill/>
        </p:spPr>
        <p:txBody>
          <a:bodyPr wrap="square" rtlCol="0">
            <a:spAutoFit/>
          </a:bodyPr>
          <a:lstStyle/>
          <a:p>
            <a:r>
              <a:rPr kumimoji="1" lang="ja-JP" altLang="en-US" sz="1200" dirty="0">
                <a:solidFill>
                  <a:srgbClr val="FF0000"/>
                </a:solidFill>
              </a:rPr>
              <a:t>←要件チェック（</a:t>
            </a:r>
            <a:r>
              <a:rPr kumimoji="1" lang="en-US" altLang="ja-JP" sz="1200" dirty="0">
                <a:solidFill>
                  <a:srgbClr val="FF0000"/>
                </a:solidFill>
              </a:rPr>
              <a:t>OK</a:t>
            </a:r>
            <a:r>
              <a:rPr kumimoji="1" lang="ja-JP" altLang="en-US" sz="1200" dirty="0">
                <a:solidFill>
                  <a:srgbClr val="FF0000"/>
                </a:solidFill>
              </a:rPr>
              <a:t>なら「〇」記載）</a:t>
            </a:r>
          </a:p>
        </p:txBody>
      </p:sp>
    </p:spTree>
    <p:extLst>
      <p:ext uri="{BB962C8B-B14F-4D97-AF65-F5344CB8AC3E}">
        <p14:creationId xmlns:p14="http://schemas.microsoft.com/office/powerpoint/2010/main" val="96131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6" name="角丸四角形 5"/>
          <p:cNvSpPr/>
          <p:nvPr/>
        </p:nvSpPr>
        <p:spPr>
          <a:xfrm>
            <a:off x="28338" y="333797"/>
            <a:ext cx="204434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游ゴシック Bold" panose="020B0700000000000000" pitchFamily="50" charset="-128"/>
                <a:ea typeface="游ゴシック Bold" panose="020B0700000000000000" pitchFamily="50" charset="-128"/>
              </a:rPr>
              <a:t>プログラム</a:t>
            </a:r>
            <a:r>
              <a:rPr kumimoji="1" lang="ja-JP" altLang="en-US" sz="1400" b="1" i="0" u="none" strike="noStrike" kern="1200" cap="none" spc="0" normalizeH="0" baseline="0" noProof="0" dirty="0">
                <a:ln>
                  <a:noFill/>
                </a:ln>
                <a:solidFill>
                  <a:prstClr val="white"/>
                </a:solidFill>
                <a:effectLst/>
                <a:uLnTx/>
                <a:uFillTx/>
                <a:latin typeface="游ゴシック Bold" panose="020B0700000000000000" pitchFamily="50" charset="-128"/>
                <a:ea typeface="游ゴシック Bold" panose="020B0700000000000000" pitchFamily="50" charset="-128"/>
              </a:rPr>
              <a:t>の目的</a:t>
            </a: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3" name="テキスト ボックス 12">
            <a:extLst>
              <a:ext uri="{FF2B5EF4-FFF2-40B4-BE49-F238E27FC236}">
                <a16:creationId xmlns:a16="http://schemas.microsoft.com/office/drawing/2014/main" id="{8434A1D4-8562-4E4A-965D-6445CD437D94}"/>
              </a:ext>
            </a:extLst>
          </p:cNvPr>
          <p:cNvSpPr txBox="1"/>
          <p:nvPr/>
        </p:nvSpPr>
        <p:spPr>
          <a:xfrm>
            <a:off x="112776" y="757747"/>
            <a:ext cx="9649072" cy="1200329"/>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プログラムを開設するにあたっての企業等産業界のニーズや地域における産業構造・雇用情勢等を踏まえ、どのような課題意識の下で本プログラムを提案したか、また、実施の結果どのような形で受講者が産業界のニーズ等を満たすことができるのかを記載願います。</a:t>
            </a:r>
            <a:endParaRPr kumimoji="1" lang="ja-JP" altLang="en-US"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4" name="角丸四角形 5">
            <a:extLst>
              <a:ext uri="{FF2B5EF4-FFF2-40B4-BE49-F238E27FC236}">
                <a16:creationId xmlns:a16="http://schemas.microsoft.com/office/drawing/2014/main" id="{C1BCACCC-A1CA-4A1D-802D-0184429D919F}"/>
              </a:ext>
            </a:extLst>
          </p:cNvPr>
          <p:cNvSpPr/>
          <p:nvPr/>
        </p:nvSpPr>
        <p:spPr>
          <a:xfrm>
            <a:off x="28338" y="2096399"/>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プログラムが想定している対象者</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5" name="テキスト ボックス 14">
            <a:extLst>
              <a:ext uri="{FF2B5EF4-FFF2-40B4-BE49-F238E27FC236}">
                <a16:creationId xmlns:a16="http://schemas.microsoft.com/office/drawing/2014/main" id="{A8C5A618-CE22-4F57-B8B4-B68388B29A49}"/>
              </a:ext>
            </a:extLst>
          </p:cNvPr>
          <p:cNvSpPr txBox="1"/>
          <p:nvPr/>
        </p:nvSpPr>
        <p:spPr>
          <a:xfrm>
            <a:off x="124811" y="2522722"/>
            <a:ext cx="9649072" cy="646331"/>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主に、どのようなターゲット（就業者の所属業界や性別、年代等に可能な範囲で言及）に対してプログラムを提供しているかを記載願います。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
        <p:nvSpPr>
          <p:cNvPr id="16" name="角丸四角形 5">
            <a:extLst>
              <a:ext uri="{FF2B5EF4-FFF2-40B4-BE49-F238E27FC236}">
                <a16:creationId xmlns:a16="http://schemas.microsoft.com/office/drawing/2014/main" id="{9BC354C3-C02E-4360-90CB-02A29F11D2F1}"/>
              </a:ext>
            </a:extLst>
          </p:cNvPr>
          <p:cNvSpPr/>
          <p:nvPr/>
        </p:nvSpPr>
        <p:spPr>
          <a:xfrm>
            <a:off x="46011" y="3307376"/>
            <a:ext cx="312446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プログラムの概要</a:t>
            </a:r>
            <a:endPar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7" name="テキスト ボックス 16">
            <a:extLst>
              <a:ext uri="{FF2B5EF4-FFF2-40B4-BE49-F238E27FC236}">
                <a16:creationId xmlns:a16="http://schemas.microsoft.com/office/drawing/2014/main" id="{C520692D-62AA-4C65-BCB1-91BEBC0D5C7B}"/>
              </a:ext>
            </a:extLst>
          </p:cNvPr>
          <p:cNvSpPr txBox="1"/>
          <p:nvPr/>
        </p:nvSpPr>
        <p:spPr>
          <a:xfrm>
            <a:off x="91816" y="3717430"/>
            <a:ext cx="9649072" cy="156966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就業者のキャリアアップを促進するため、本事業においてどのようなプログラムを開発・実施したかプログラムの概要を記載してください。</a:t>
            </a:r>
            <a:endParaRPr lang="en-US" altLang="ja-JP" sz="1200" dirty="0">
              <a:latin typeface="メイリオ"/>
              <a:ea typeface="メイリオ"/>
            </a:endParaRPr>
          </a:p>
          <a:p>
            <a:pPr>
              <a:defRPr/>
            </a:pPr>
            <a:r>
              <a:rPr lang="ja-JP" altLang="en-US" sz="1200">
                <a:latin typeface="メイリオ"/>
                <a:ea typeface="メイリオ"/>
              </a:rPr>
              <a:t>受講者</a:t>
            </a:r>
            <a:r>
              <a:rPr lang="ja-JP" altLang="en-US" sz="1200" dirty="0">
                <a:latin typeface="メイリオ"/>
                <a:ea typeface="メイリオ"/>
              </a:rPr>
              <a:t>に対して就職・転職</a:t>
            </a:r>
            <a:r>
              <a:rPr lang="ja-JP" altLang="en-US" sz="1200">
                <a:latin typeface="メイリオ"/>
                <a:ea typeface="メイリオ"/>
              </a:rPr>
              <a:t>支援を行った場合は、その概要も記載してください。</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Tree>
    <p:extLst>
      <p:ext uri="{BB962C8B-B14F-4D97-AF65-F5344CB8AC3E}">
        <p14:creationId xmlns:p14="http://schemas.microsoft.com/office/powerpoint/2010/main" val="502019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8" name="角丸四角形 5">
            <a:extLst>
              <a:ext uri="{FF2B5EF4-FFF2-40B4-BE49-F238E27FC236}">
                <a16:creationId xmlns:a16="http://schemas.microsoft.com/office/drawing/2014/main" id="{8EF1B416-DB66-474B-8AA2-FD50EE06001C}"/>
              </a:ext>
            </a:extLst>
          </p:cNvPr>
          <p:cNvSpPr/>
          <p:nvPr/>
        </p:nvSpPr>
        <p:spPr>
          <a:xfrm>
            <a:off x="72938" y="332656"/>
            <a:ext cx="6563174"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令和</a:t>
            </a:r>
            <a:r>
              <a:rPr kumimoji="1" lang="en-US" altLang="ja-JP" sz="1400" b="1" i="0" u="none" strike="noStrike" kern="1200" cap="none" spc="0" normalizeH="0" baseline="0" noProof="0" dirty="0">
                <a:ln>
                  <a:noFill/>
                </a:ln>
                <a:solidFill>
                  <a:prstClr val="white"/>
                </a:solidFill>
                <a:effectLst/>
                <a:uLnTx/>
                <a:uFillTx/>
                <a:latin typeface="Segoe UI"/>
                <a:ea typeface="メイリオ"/>
                <a:cs typeface="+mn-cs"/>
              </a:rPr>
              <a:t>2</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年度「就職・転職支援のための大学リカレント教育推進事業」との違い</a:t>
            </a:r>
          </a:p>
        </p:txBody>
      </p:sp>
      <p:sp>
        <p:nvSpPr>
          <p:cNvPr id="19" name="テキスト ボックス 18">
            <a:extLst>
              <a:ext uri="{FF2B5EF4-FFF2-40B4-BE49-F238E27FC236}">
                <a16:creationId xmlns:a16="http://schemas.microsoft.com/office/drawing/2014/main" id="{FC72F53F-C8E6-4A91-9175-281F3D5674C1}"/>
              </a:ext>
            </a:extLst>
          </p:cNvPr>
          <p:cNvSpPr txBox="1"/>
          <p:nvPr/>
        </p:nvSpPr>
        <p:spPr>
          <a:xfrm>
            <a:off x="125464" y="698163"/>
            <a:ext cx="9649072" cy="1938992"/>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年度補正事業「就職・転職支援のための大学リカレント教育推進事業」実施校のみご回答ください。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＊①プログラム名称、②受講者定員、③受講者数、④就職率、⑤就職・就業率、⑥就職事例、⑦受講者・企業の評価、⑧プログラムを実施した際の課題、⑨⑧に対して本プログラムでどのように対応したか　等具体的に記載願います。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p:txBody>
      </p:sp>
      <p:sp>
        <p:nvSpPr>
          <p:cNvPr id="20" name="角丸四角形 5">
            <a:extLst>
              <a:ext uri="{FF2B5EF4-FFF2-40B4-BE49-F238E27FC236}">
                <a16:creationId xmlns:a16="http://schemas.microsoft.com/office/drawing/2014/main" id="{25013B01-4293-4DD8-9D06-7C13FEAFB7E8}"/>
              </a:ext>
            </a:extLst>
          </p:cNvPr>
          <p:cNvSpPr/>
          <p:nvPr/>
        </p:nvSpPr>
        <p:spPr>
          <a:xfrm>
            <a:off x="76494" y="3102144"/>
            <a:ext cx="3076306"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prstClr val="white"/>
                </a:solidFill>
                <a:latin typeface="Segoe UI"/>
                <a:ea typeface="メイリオ"/>
              </a:rPr>
              <a:t>既存の同分野プログラム</a:t>
            </a: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との違い</a:t>
            </a:r>
          </a:p>
        </p:txBody>
      </p:sp>
      <p:sp>
        <p:nvSpPr>
          <p:cNvPr id="21" name="テキスト ボックス 20">
            <a:extLst>
              <a:ext uri="{FF2B5EF4-FFF2-40B4-BE49-F238E27FC236}">
                <a16:creationId xmlns:a16="http://schemas.microsoft.com/office/drawing/2014/main" id="{EF5DAEE7-D443-440F-8E40-569BD0E324FA}"/>
              </a:ext>
            </a:extLst>
          </p:cNvPr>
          <p:cNvSpPr txBox="1"/>
          <p:nvPr/>
        </p:nvSpPr>
        <p:spPr>
          <a:xfrm>
            <a:off x="125464" y="3467857"/>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sng" strike="noStrike" kern="1200" cap="none" spc="0" normalizeH="0" baseline="0" noProof="0" dirty="0">
                <a:ln>
                  <a:noFill/>
                </a:ln>
                <a:effectLst/>
                <a:uLnTx/>
                <a:uFillTx/>
                <a:latin typeface="メイリオ"/>
                <a:ea typeface="メイリオ"/>
                <a:cs typeface="+mn-cs"/>
              </a:rPr>
              <a:t>＊令和</a:t>
            </a:r>
            <a:r>
              <a:rPr kumimoji="1" lang="en-US" altLang="ja-JP" sz="1200" b="0" i="0" u="sng" strike="noStrike" kern="1200" cap="none" spc="0" normalizeH="0" baseline="0" noProof="0" dirty="0">
                <a:ln>
                  <a:noFill/>
                </a:ln>
                <a:effectLst/>
                <a:uLnTx/>
                <a:uFillTx/>
                <a:latin typeface="メイリオ"/>
                <a:ea typeface="メイリオ"/>
                <a:cs typeface="+mn-cs"/>
              </a:rPr>
              <a:t>2</a:t>
            </a:r>
            <a:r>
              <a:rPr kumimoji="1" lang="ja-JP" altLang="en-US" sz="1200" b="0" i="0" u="sng" strike="noStrike" kern="1200" cap="none" spc="0" normalizeH="0" baseline="0" noProof="0" dirty="0">
                <a:ln>
                  <a:noFill/>
                </a:ln>
                <a:effectLst/>
                <a:uLnTx/>
                <a:uFillTx/>
                <a:latin typeface="メイリオ"/>
                <a:ea typeface="メイリオ"/>
                <a:cs typeface="+mn-cs"/>
              </a:rPr>
              <a:t>年度補正事業「就職・転職支援のための大学リカレント教育推進事業」実施校に該当しないが、今回の申請プログラムと同分野の既存プログラムを</a:t>
            </a:r>
            <a:r>
              <a:rPr lang="ja-JP" altLang="en-US" sz="1200" u="sng" dirty="0">
                <a:latin typeface="メイリオ"/>
                <a:ea typeface="メイリオ"/>
              </a:rPr>
              <a:t>実施</a:t>
            </a:r>
            <a:r>
              <a:rPr kumimoji="1" lang="ja-JP" altLang="en-US" sz="1200" b="0" i="0" u="sng" strike="noStrike" kern="1200" cap="none" spc="0" normalizeH="0" baseline="0" noProof="0" dirty="0">
                <a:ln>
                  <a:noFill/>
                </a:ln>
                <a:effectLst/>
                <a:uLnTx/>
                <a:uFillTx/>
                <a:latin typeface="メイリオ"/>
                <a:ea typeface="メイリオ"/>
                <a:cs typeface="+mn-cs"/>
              </a:rPr>
              <a:t>している場合はご回答ください。</a:t>
            </a:r>
            <a:endParaRPr kumimoji="1" lang="en-US" altLang="ja-JP" sz="1200" b="0" i="0" u="sng" strike="noStrike" kern="1200" cap="none" spc="0" normalizeH="0" baseline="0" noProof="0" dirty="0">
              <a:ln>
                <a:noFill/>
              </a:ln>
              <a:effectLst/>
              <a:uLnTx/>
              <a:uFillTx/>
              <a:latin typeface="メイリオ"/>
              <a:ea typeface="メイリオ"/>
              <a:cs typeface="+mn-cs"/>
            </a:endParaRPr>
          </a:p>
          <a:p>
            <a:pPr>
              <a:defRPr/>
            </a:pPr>
            <a:r>
              <a:rPr lang="ja-JP" altLang="en-US" sz="1200" dirty="0">
                <a:latin typeface="メイリオ"/>
                <a:ea typeface="メイリオ"/>
              </a:rPr>
              <a:t>＊現在実施している既存プログラムと今回実施したプログラムの相違点について記載願います。（特に、既存プログラムを実施した際の課題や、課題に対して本プログラムでどのように対応したか等については具体的に記載願います。）</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p:txBody>
      </p:sp>
    </p:spTree>
    <p:extLst>
      <p:ext uri="{BB962C8B-B14F-4D97-AF65-F5344CB8AC3E}">
        <p14:creationId xmlns:p14="http://schemas.microsoft.com/office/powerpoint/2010/main" val="2666688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1754326"/>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pPr marL="180000" indent="-180000"/>
            <a:r>
              <a:rPr lang="ja-JP" altLang="en-US" sz="1200" dirty="0">
                <a:latin typeface="+mn-ea"/>
              </a:rPr>
              <a:t>▼本事業で取り組んだ事業全体が分かるよう作成すること。文章のみで説明するのではなく、視覚的に分かりやすく説明してください。</a:t>
            </a:r>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等成長分野を中心とした就職・転職支援のためのリカレント教育推進事業」企画提案書（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5</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5</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 </a:t>
            </a:r>
            <a:r>
              <a:rPr lang="zh-TW" altLang="en-US" sz="1200" b="1" dirty="0">
                <a:solidFill>
                  <a:schemeClr val="bg1"/>
                </a:solidFill>
              </a:rPr>
              <a:t>（別紙１）</a:t>
            </a:r>
            <a:endParaRPr lang="ja-JP" altLang="en-US" sz="1200" b="1" dirty="0">
              <a:solidFill>
                <a:schemeClr val="bg1"/>
              </a:solidFill>
            </a:endParaRPr>
          </a:p>
        </p:txBody>
      </p:sp>
    </p:spTree>
    <p:extLst>
      <p:ext uri="{BB962C8B-B14F-4D97-AF65-F5344CB8AC3E}">
        <p14:creationId xmlns:p14="http://schemas.microsoft.com/office/powerpoint/2010/main" val="2524188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zh-TW" altLang="en-US" sz="1400" dirty="0">
                <a:solidFill>
                  <a:schemeClr val="lt1"/>
                </a:solidFill>
                <a:latin typeface="+mj-ea"/>
                <a:ea typeface="+mj-ea"/>
              </a:rPr>
              <a:t>実施体制</a:t>
            </a:r>
            <a:r>
              <a:rPr lang="ja-JP" altLang="en-US" sz="1400" dirty="0">
                <a:solidFill>
                  <a:schemeClr val="lt1"/>
                </a:solidFill>
                <a:latin typeface="+mj-ea"/>
                <a:ea typeface="+mj-ea"/>
              </a:rPr>
              <a:t>イメージ</a:t>
            </a:r>
          </a:p>
        </p:txBody>
      </p:sp>
      <p:sp>
        <p:nvSpPr>
          <p:cNvPr id="9" name="テキスト ボックス 8"/>
          <p:cNvSpPr txBox="1"/>
          <p:nvPr/>
        </p:nvSpPr>
        <p:spPr>
          <a:xfrm>
            <a:off x="125464" y="764704"/>
            <a:ext cx="9649072" cy="3046988"/>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を実施した連携機関（企業、業界団体、自治体、労働局など）を含めた体制について、事業実施委員会の位置付けも含めて記載すること。文章のみで説明するのではなく、図や表を用いて視覚的に分かりやすく説明してください。</a:t>
            </a:r>
            <a:endParaRPr lang="en-US" altLang="ja-JP" sz="1200" dirty="0">
              <a:latin typeface="+mn-ea"/>
            </a:endParaRPr>
          </a:p>
          <a:p>
            <a:pPr marL="180000" indent="-180000"/>
            <a:r>
              <a:rPr lang="ja-JP" altLang="en-US" sz="1200" dirty="0">
                <a:latin typeface="+mn-ea"/>
              </a:rPr>
              <a:t>▼各機関が果たした役割、プログラムの開発・実施にあたって協力を得た事項、またどのような観点で連携を組んだか等</a:t>
            </a:r>
            <a:endParaRPr lang="en-US" altLang="ja-JP" sz="1200" dirty="0">
              <a:latin typeface="+mn-ea"/>
            </a:endParaRPr>
          </a:p>
          <a:p>
            <a:pPr marL="180000" indent="-180000"/>
            <a:r>
              <a:rPr lang="ja-JP" altLang="en-US" sz="1200" dirty="0">
                <a:latin typeface="+mn-ea"/>
              </a:rPr>
              <a:t>　連携機関毎に具体的に記載願います。記載の際には、特に「業界等の雇用動向や人材ニーズ及び地域事情等の把握」、 「プログラムの開発・実施」、 「プログラムの成果検証」、「開発したプログラムの他の教育機関、企業、自治体等への横展開」の観点について、それぞれどのように連携して実施したか具体的に記載すること。</a:t>
            </a:r>
            <a:br>
              <a:rPr lang="en-US" altLang="ja-JP" sz="1200" dirty="0">
                <a:highlight>
                  <a:srgbClr val="CCFFFF"/>
                </a:highlight>
                <a:latin typeface="+mn-ea"/>
              </a:rPr>
            </a:b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6</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令和３年度</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等成長分野を中心とした就職・転職支援のためのリカレント教育推進事業」実績報告書（</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lang="en-US" altLang="ja-JP" sz="1200" spc="-120" dirty="0">
                <a:solidFill>
                  <a:schemeClr val="bg1"/>
                </a:solidFill>
                <a:latin typeface="+mj-ea"/>
              </a:rPr>
              <a:t>(P</a:t>
            </a:r>
            <a:fld id="{7DF22854-5471-4D76-A61C-50AF16AABE74}" type="slidenum">
              <a:rPr lang="en-US" altLang="ja-JP" sz="1200" spc="-120">
                <a:solidFill>
                  <a:schemeClr val="bg1"/>
                </a:solidFill>
                <a:latin typeface="+mj-ea"/>
              </a:rPr>
              <a:pPr/>
              <a:t>6</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 </a:t>
            </a:r>
            <a:r>
              <a:rPr lang="zh-TW" altLang="en-US" sz="1200" b="1" dirty="0">
                <a:solidFill>
                  <a:schemeClr val="bg1"/>
                </a:solidFill>
              </a:rPr>
              <a:t>（別紙１）</a:t>
            </a:r>
            <a:endParaRPr lang="ja-JP" altLang="en-US" sz="1200" b="1" dirty="0">
              <a:solidFill>
                <a:schemeClr val="bg1"/>
              </a:solidFill>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28338" y="3832804"/>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プログラム</a:t>
            </a:r>
            <a:r>
              <a:rPr lang="ja-JP" altLang="en-US" sz="1400" dirty="0">
                <a:latin typeface="+mj-ea"/>
                <a:ea typeface="+mj-ea"/>
              </a:rPr>
              <a:t>の継続的取り組みに向けた学内整備</a:t>
            </a:r>
            <a:endParaRPr lang="ja-JP" altLang="en-US" sz="1400" dirty="0">
              <a:solidFill>
                <a:schemeClr val="lt1"/>
              </a:solidFill>
              <a:latin typeface="+mj-ea"/>
              <a:ea typeface="+mj-ea"/>
            </a:endParaRP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2326" y="4221088"/>
            <a:ext cx="9649072" cy="2492990"/>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▼事業期間終了後のプログラムの継続的な実施に向けての担当部署の設置をはじめとした学内整備の現状（既存の部署がある、近々設置する予定等）及び令和４年度内の検討の状況等について記載願います。</a:t>
            </a:r>
            <a:endParaRPr lang="en-US" altLang="ja-JP" sz="1200" dirty="0">
              <a:latin typeface="+mn-ea"/>
            </a:endParaRPr>
          </a:p>
          <a:p>
            <a:pPr marL="180000" indent="-180000"/>
            <a:r>
              <a:rPr lang="ja-JP" altLang="en-US" sz="1200" dirty="0">
                <a:latin typeface="+mn-ea"/>
              </a:rPr>
              <a:t>＊担当部署の記載については、最低限窓口となる担当教職員、継続的な取り組みに向けて必要な専門性を有するスタッフを配置すること。</a:t>
            </a:r>
            <a:endParaRPr lang="en-US" altLang="ja-JP" sz="1200" dirty="0">
              <a:latin typeface="+mn-ea"/>
            </a:endParaRPr>
          </a:p>
          <a:p>
            <a:pPr marL="180000" indent="-180000"/>
            <a:r>
              <a:rPr lang="ja-JP" altLang="en-US" sz="1200" dirty="0">
                <a:latin typeface="+mn-ea"/>
              </a:rPr>
              <a:t>▼学内で雇用される教員がリカレント教育に関与する場合のインセンティブ措置（例：教員評価上の優遇措置、給与・賞与・手当等の措置など）の対応状況について記載願います。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Tree>
    <p:extLst>
      <p:ext uri="{BB962C8B-B14F-4D97-AF65-F5344CB8AC3E}">
        <p14:creationId xmlns:p14="http://schemas.microsoft.com/office/powerpoint/2010/main" val="47481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総授業時間数・期間</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1015663"/>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a:t>
            </a:r>
            <a:r>
              <a:rPr lang="ja-JP" altLang="en-US" sz="1200" dirty="0">
                <a:latin typeface="メイリオ"/>
                <a:ea typeface="メイリオ"/>
              </a:rPr>
              <a:t>時間・〇か月（</a:t>
            </a:r>
            <a:r>
              <a:rPr lang="en-US" altLang="ja-JP" sz="1200" dirty="0">
                <a:latin typeface="メイリオ"/>
                <a:ea typeface="メイリオ"/>
              </a:rPr>
              <a:t>1</a:t>
            </a:r>
            <a:r>
              <a:rPr lang="ja-JP" altLang="en-US" sz="1200" dirty="0">
                <a:latin typeface="メイリオ"/>
                <a:ea typeface="メイリオ"/>
              </a:rPr>
              <a:t>週間あたりのコマ数の目安：〇コマ）</a:t>
            </a: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algn="just"/>
            <a:endParaRPr lang="en-US" altLang="ja-JP" sz="12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endParaRPr lang="en-US" altLang="ja-JP" sz="1200"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8" name="角丸四角形 5">
            <a:extLst>
              <a:ext uri="{FF2B5EF4-FFF2-40B4-BE49-F238E27FC236}">
                <a16:creationId xmlns:a16="http://schemas.microsoft.com/office/drawing/2014/main" id="{6A137C63-3ABE-45C7-8186-6F73FC225227}"/>
              </a:ext>
            </a:extLst>
          </p:cNvPr>
          <p:cNvSpPr/>
          <p:nvPr/>
        </p:nvSpPr>
        <p:spPr>
          <a:xfrm>
            <a:off x="64227" y="2084599"/>
            <a:ext cx="442060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想定する受講者数、受講者の募集方法</a:t>
            </a:r>
          </a:p>
        </p:txBody>
      </p:sp>
      <p:sp>
        <p:nvSpPr>
          <p:cNvPr id="11" name="テキスト ボックス 10">
            <a:extLst>
              <a:ext uri="{FF2B5EF4-FFF2-40B4-BE49-F238E27FC236}">
                <a16:creationId xmlns:a16="http://schemas.microsoft.com/office/drawing/2014/main" id="{35A8C8CC-A8AA-4D24-AE4C-1783D5EB892D}"/>
              </a:ext>
            </a:extLst>
          </p:cNvPr>
          <p:cNvSpPr txBox="1"/>
          <p:nvPr/>
        </p:nvSpPr>
        <p:spPr>
          <a:xfrm>
            <a:off x="125464" y="2491888"/>
            <a:ext cx="9649072" cy="1200329"/>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▼プログラムの受講者数について、雇用形態に沿った形で記載願います（例：正規雇用労働者</a:t>
            </a:r>
            <a:r>
              <a:rPr lang="ja-JP" altLang="en-US" sz="1200" dirty="0">
                <a:latin typeface="メイリオ"/>
                <a:ea typeface="メイリオ"/>
              </a:rPr>
              <a:t>〇名　等）。</a:t>
            </a: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▼どのようなターゲットにどのような手段（例：企業派遣を目的とした周知、経済団体を通じた周知、個人への</a:t>
            </a:r>
            <a:r>
              <a:rPr kumimoji="1" lang="en-US" altLang="ja-JP" sz="1200" b="0" i="0" u="none" strike="noStrike" kern="1200" cap="none" spc="0" normalizeH="0" baseline="0" noProof="0" dirty="0">
                <a:ln>
                  <a:noFill/>
                </a:ln>
                <a:effectLst/>
                <a:uLnTx/>
                <a:uFillTx/>
                <a:latin typeface="メイリオ"/>
                <a:ea typeface="メイリオ"/>
                <a:cs typeface="+mn-cs"/>
              </a:rPr>
              <a:t>web</a:t>
            </a:r>
            <a:r>
              <a:rPr kumimoji="1" lang="ja-JP" altLang="en-US" sz="1200" b="0" i="0" u="none" strike="noStrike" kern="1200" cap="none" spc="0" normalizeH="0" baseline="0" noProof="0" dirty="0">
                <a:ln>
                  <a:noFill/>
                </a:ln>
                <a:effectLst/>
                <a:uLnTx/>
                <a:uFillTx/>
                <a:latin typeface="メイリオ"/>
                <a:ea typeface="メイリオ"/>
                <a:cs typeface="+mn-cs"/>
              </a:rPr>
              <a:t>広告による周知）を用いて募集を</a:t>
            </a:r>
            <a:r>
              <a:rPr lang="ja-JP" altLang="en-US" sz="1200" dirty="0">
                <a:latin typeface="メイリオ"/>
                <a:ea typeface="メイリオ"/>
              </a:rPr>
              <a:t>行ったか</a:t>
            </a:r>
            <a:r>
              <a:rPr kumimoji="1" lang="ja-JP" altLang="en-US" sz="1200" b="0" i="0" u="none" strike="noStrike" kern="1200" cap="none" spc="0" normalizeH="0" baseline="0" noProof="0" dirty="0">
                <a:ln>
                  <a:noFill/>
                </a:ln>
                <a:effectLst/>
                <a:uLnTx/>
                <a:uFillTx/>
                <a:latin typeface="メイリオ"/>
                <a:ea typeface="メイリオ"/>
                <a:cs typeface="+mn-cs"/>
              </a:rPr>
              <a:t>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2" name="角丸四角形 5">
            <a:extLst>
              <a:ext uri="{FF2B5EF4-FFF2-40B4-BE49-F238E27FC236}">
                <a16:creationId xmlns:a16="http://schemas.microsoft.com/office/drawing/2014/main" id="{B6DE60A2-A240-4926-A5AE-F0224D63E1A6}"/>
              </a:ext>
            </a:extLst>
          </p:cNvPr>
          <p:cNvSpPr/>
          <p:nvPr/>
        </p:nvSpPr>
        <p:spPr>
          <a:xfrm>
            <a:off x="64226" y="3814677"/>
            <a:ext cx="5032789"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プログラムで習得できた能力と</a:t>
            </a:r>
            <a:r>
              <a:rPr kumimoji="1" lang="ja-JP" altLang="en-US" sz="1400" b="0" i="0" u="none" strike="noStrike" kern="1200" cap="none" spc="0" normalizeH="0" baseline="0" noProof="0" dirty="0">
                <a:ln>
                  <a:noFill/>
                </a:ln>
                <a:solidFill>
                  <a:schemeClr val="bg1"/>
                </a:solidFill>
                <a:effectLst/>
                <a:uLnTx/>
                <a:uFillTx/>
                <a:latin typeface="游ゴシック Bold"/>
                <a:ea typeface="游ゴシック Bold"/>
                <a:cs typeface="+mn-cs"/>
              </a:rPr>
              <a:t>キャリアップ等</a:t>
            </a:r>
          </a:p>
        </p:txBody>
      </p:sp>
      <p:sp>
        <p:nvSpPr>
          <p:cNvPr id="14" name="テキスト ボックス 13">
            <a:extLst>
              <a:ext uri="{FF2B5EF4-FFF2-40B4-BE49-F238E27FC236}">
                <a16:creationId xmlns:a16="http://schemas.microsoft.com/office/drawing/2014/main" id="{0F761156-9E46-497B-9DE6-D964E899ADA2}"/>
              </a:ext>
            </a:extLst>
          </p:cNvPr>
          <p:cNvSpPr txBox="1"/>
          <p:nvPr/>
        </p:nvSpPr>
        <p:spPr>
          <a:xfrm>
            <a:off x="107114" y="4212941"/>
            <a:ext cx="9649072" cy="2492990"/>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▼プログラムの受講によって身につけられた能力及び、受講によって達成されたキャリアップの内容等の状況を説明願います。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a:ea typeface="メイリオ"/>
              </a:rPr>
              <a:t>＊身につけられた能力は可能な限り客観的なレベルを示すことや、取得しうる資格について明記すること。（例えば、独立行政法人情報処理推進機構（</a:t>
            </a:r>
            <a:r>
              <a:rPr lang="en-US" altLang="ja-JP" sz="1200" dirty="0">
                <a:latin typeface="メイリオ"/>
                <a:ea typeface="メイリオ"/>
              </a:rPr>
              <a:t>ITSS</a:t>
            </a:r>
            <a:r>
              <a:rPr lang="ja-JP" altLang="en-US" sz="1200" dirty="0">
                <a:latin typeface="メイリオ"/>
                <a:ea typeface="メイリオ"/>
              </a:rPr>
              <a:t>）の</a:t>
            </a:r>
            <a:r>
              <a:rPr lang="en-US" altLang="ja-JP" sz="1200" dirty="0">
                <a:latin typeface="メイリオ"/>
                <a:ea typeface="メイリオ"/>
              </a:rPr>
              <a:t>IT</a:t>
            </a:r>
            <a:r>
              <a:rPr lang="ja-JP" altLang="en-US" sz="1200" dirty="0">
                <a:latin typeface="メイリオ"/>
                <a:ea typeface="メイリオ"/>
              </a:rPr>
              <a:t>スキル標準に当てはめた場合、レベル○相当、また、プログラムを受講した結果合格しうる資格試験としては○○相当など。）</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Tree>
    <p:extLst>
      <p:ext uri="{BB962C8B-B14F-4D97-AF65-F5344CB8AC3E}">
        <p14:creationId xmlns:p14="http://schemas.microsoft.com/office/powerpoint/2010/main" val="1201167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授業科目・担当講師・外部講師の活用</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5816977"/>
          </a:xfrm>
          <a:prstGeom prst="rect">
            <a:avLst/>
          </a:prstGeom>
          <a:noFill/>
          <a:ln>
            <a:solidFill>
              <a:schemeClr val="tx2">
                <a:lumMod val="40000"/>
                <a:lumOff val="60000"/>
              </a:schemeClr>
            </a:solidFill>
            <a:prstDash val="dash"/>
          </a:ln>
        </p:spPr>
        <p:txBody>
          <a:bodyPr wrap="square" rtlCol="0">
            <a:spAutoFit/>
          </a:bodyPr>
          <a:lstStyle/>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▼授業科目一覧について、図や表を用いて視覚的にわかりやすい形で明記願います。</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記載に際しては、分類（必修</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選択等）、科目名、授業時数、対面・遠隔、企業連携（</a:t>
            </a:r>
            <a:r>
              <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rPr>
              <a:t>PBL</a:t>
            </a:r>
            <a:r>
              <a:rPr lang="ja-JP" altLang="en-US" sz="1200" kern="100" dirty="0">
                <a:latin typeface="メイリオ" panose="020B0604030504040204" pitchFamily="50" charset="-128"/>
                <a:ea typeface="メイリオ" panose="020B0604030504040204" pitchFamily="50" charset="-128"/>
                <a:cs typeface="Times New Roman" panose="02020603050405020304" pitchFamily="18" charset="0"/>
              </a:rPr>
              <a:t>）、双方向、実務家教員の活用、担当教員・実務家教員名（所属含め）を記載願います。</a:t>
            </a:r>
            <a:endParaRPr lang="en-US" altLang="ja-JP" sz="12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▼実務家教員等の外部講師の活用に関しては、どのような観点、研究分野で外部講師を活用したのかを明記願います。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2199252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470863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授業の実施方法</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9" name="テキスト ボックス 8"/>
          <p:cNvSpPr txBox="1"/>
          <p:nvPr/>
        </p:nvSpPr>
        <p:spPr>
          <a:xfrm>
            <a:off x="125464" y="764704"/>
            <a:ext cx="9649072" cy="2123658"/>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▼授業の実施方法について、座学、実習、オンライン授業等が、対象職種にかかる基礎的かつ実践的な技能及び知識の習得とどのように関連したかについて言及すること。</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メイリオ"/>
                <a:ea typeface="メイリオ"/>
                <a:cs typeface="+mn-cs"/>
              </a:rPr>
              <a:t>▼企業等と連携した、職場見学・職場体験、</a:t>
            </a:r>
            <a:r>
              <a:rPr kumimoji="1" lang="en-US" altLang="ja-JP" sz="1200" b="0" i="0" u="none" strike="noStrike" kern="1200" cap="none" spc="0" normalizeH="0" baseline="0" noProof="0" dirty="0">
                <a:ln>
                  <a:noFill/>
                </a:ln>
                <a:effectLst/>
                <a:uLnTx/>
                <a:uFillTx/>
                <a:latin typeface="メイリオ"/>
                <a:ea typeface="メイリオ"/>
                <a:cs typeface="+mn-cs"/>
              </a:rPr>
              <a:t>PBL</a:t>
            </a:r>
            <a:r>
              <a:rPr kumimoji="1" lang="ja-JP" altLang="en-US" sz="1200" b="0" i="0" u="none" strike="noStrike" kern="1200" cap="none" spc="0" normalizeH="0" baseline="0" noProof="0" dirty="0">
                <a:ln>
                  <a:noFill/>
                </a:ln>
                <a:effectLst/>
                <a:uLnTx/>
                <a:uFillTx/>
                <a:latin typeface="メイリオ"/>
                <a:ea typeface="メイリオ"/>
                <a:cs typeface="+mn-cs"/>
              </a:rPr>
              <a:t>等についても実績を記載すること。</a:t>
            </a: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effectLst/>
              <a:uLnTx/>
              <a:uFillTx/>
              <a:latin typeface="Segoe UI"/>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180000" marR="0" lvl="0" indent="-1800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令和２年度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「就職・転職支援のための大学リカレント教育推進事業</a:t>
            </a:r>
            <a:r>
              <a:rPr kumimoji="1" lang="ja-JP" altLang="en-US" sz="900" b="0" i="0" u="none" strike="noStrike" kern="1200" cap="none" spc="-120" normalizeH="0" baseline="0" noProof="0" dirty="0">
                <a:ln>
                  <a:noFill/>
                </a:ln>
                <a:solidFill>
                  <a:prstClr val="white"/>
                </a:solidFill>
                <a:effectLst/>
                <a:uLnTx/>
                <a:uFillTx/>
                <a:latin typeface="游ゴシック Bold"/>
                <a:ea typeface="メイリオ"/>
                <a:cs typeface="+mn-cs"/>
              </a:rPr>
              <a:t>（就職・転職支援のためのリカレント教育プログラムの開発・実施）</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：求職支援）</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a:t>
            </a:r>
            <a:r>
              <a:rPr lang="ja-JP" altLang="en-US" sz="1200" spc="-120" dirty="0">
                <a:solidFill>
                  <a:schemeClr val="bg1"/>
                </a:solidFill>
                <a:latin typeface="+mj-ea"/>
              </a:rPr>
              <a:t>実績報告書</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lang="en-US" altLang="ja-JP" sz="1200" spc="-120" dirty="0">
                <a:solidFill>
                  <a:schemeClr val="bg1"/>
                </a:solidFill>
                <a:latin typeface="+mj-ea"/>
              </a:rPr>
              <a:t> Ⅱ</a:t>
            </a:r>
            <a:r>
              <a:rPr lang="ja-JP" altLang="en-US" sz="1200" spc="-120" dirty="0">
                <a:solidFill>
                  <a:schemeClr val="bg1"/>
                </a:solidFill>
                <a:latin typeface="+mj-ea"/>
              </a:rPr>
              <a:t>：</a:t>
            </a:r>
            <a:r>
              <a:rPr lang="en-US" altLang="ja-JP" sz="1200" spc="-120" dirty="0">
                <a:solidFill>
                  <a:schemeClr val="bg1"/>
                </a:solidFill>
                <a:latin typeface="+mj-ea"/>
              </a:rPr>
              <a:t>DX</a:t>
            </a:r>
            <a:r>
              <a:rPr lang="ja-JP" altLang="en-US" sz="1200" spc="-120" dirty="0">
                <a:solidFill>
                  <a:schemeClr val="bg1"/>
                </a:solidFill>
                <a:latin typeface="+mj-ea"/>
              </a:rPr>
              <a:t>リスキル</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200" b="0" i="0" u="none" strike="noStrike" kern="1200" cap="none" spc="-120" normalizeH="0" baseline="0" noProof="0">
                <a:ln>
                  <a:noFill/>
                </a:ln>
                <a:solidFill>
                  <a:prstClr val="white"/>
                </a:solidFill>
                <a:effectLst/>
                <a:uLnTx/>
                <a:uFillTx/>
                <a:latin typeface="游ゴシック Bold"/>
                <a:ea typeface="メイリオ"/>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r>
              <a:rPr kumimoji="1" lang="en-US" altLang="ja-JP" sz="12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ja-JP" altLang="en-US" sz="1200" b="0" i="0" u="none" strike="noStrike" kern="1200" cap="none" spc="-120" normalizeH="0" baseline="0" noProof="0" dirty="0">
                <a:ln>
                  <a:noFill/>
                </a:ln>
                <a:solidFill>
                  <a:prstClr val="white"/>
                </a:solidFill>
                <a:effectLst/>
                <a:uLnTx/>
                <a:uFillTx/>
                <a:latin typeface="游ゴシック Bold"/>
                <a:ea typeface="メイリオ"/>
                <a:cs typeface="+mn-cs"/>
              </a:rPr>
              <a:t>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様式</a:t>
            </a:r>
            <a:r>
              <a:rPr lang="ja-JP" altLang="en-US" sz="1200" b="1" dirty="0">
                <a:solidFill>
                  <a:schemeClr val="bg1"/>
                </a:solidFill>
              </a:rPr>
              <a:t>３ </a:t>
            </a:r>
            <a:r>
              <a:rPr kumimoji="1" lang="zh-TW" altLang="en-US" sz="1200" b="1" i="0" u="none" strike="noStrike" kern="1200" cap="none" spc="0" normalizeH="0" baseline="0" noProof="0" dirty="0">
                <a:ln>
                  <a:noFill/>
                </a:ln>
                <a:solidFill>
                  <a:prstClr val="white"/>
                </a:solidFill>
                <a:effectLst/>
                <a:uLnTx/>
                <a:uFillTx/>
                <a:latin typeface="Segoe UI"/>
                <a:ea typeface="メイリオ"/>
                <a:cs typeface="+mn-cs"/>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Tree>
    <p:extLst>
      <p:ext uri="{BB962C8B-B14F-4D97-AF65-F5344CB8AC3E}">
        <p14:creationId xmlns:p14="http://schemas.microsoft.com/office/powerpoint/2010/main" val="377558007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12650</TotalTime>
  <Words>3175</Words>
  <Application>Microsoft Office PowerPoint</Application>
  <PresentationFormat>A4 210 x 297 mm</PresentationFormat>
  <Paragraphs>273</Paragraphs>
  <Slides>13</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Segoe UI 本文</vt:lpstr>
      <vt:lpstr>メイリオ</vt:lpstr>
      <vt:lpstr>游ゴシック</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河村香保</cp:lastModifiedBy>
  <cp:revision>290</cp:revision>
  <cp:lastPrinted>2022-02-22T09:31:24Z</cp:lastPrinted>
  <dcterms:created xsi:type="dcterms:W3CDTF">2015-11-11T08:20:08Z</dcterms:created>
  <dcterms:modified xsi:type="dcterms:W3CDTF">2022-10-28T04:39:31Z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