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5" r:id="rId2"/>
    <p:sldId id="311" r:id="rId3"/>
    <p:sldId id="312" r:id="rId4"/>
    <p:sldId id="313" r:id="rId5"/>
    <p:sldId id="307" r:id="rId6"/>
    <p:sldId id="300" r:id="rId7"/>
    <p:sldId id="314" r:id="rId8"/>
    <p:sldId id="315" r:id="rId9"/>
    <p:sldId id="320" r:id="rId10"/>
    <p:sldId id="317" r:id="rId11"/>
    <p:sldId id="318" r:id="rId12"/>
    <p:sldId id="319" r:id="rId13"/>
    <p:sldId id="302"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108" d="100"/>
          <a:sy n="108" d="100"/>
        </p:scale>
        <p:origin x="864"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308324"/>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プログラムの対外的な説明や、審査における論点の明確化の観点から、本事業の公募要領等を踏まえ、最低限記載いただきたい論点や内容について明記したものです。</a:t>
            </a:r>
            <a:endParaRPr lang="en-US" altLang="ja-JP" sz="1200" dirty="0">
              <a:latin typeface="+mn-ea"/>
            </a:endParaRPr>
          </a:p>
          <a:p>
            <a:pPr marL="180975" indent="-180975"/>
            <a:r>
              <a:rPr lang="ja-JP" altLang="en-US" sz="1200" dirty="0">
                <a:latin typeface="+mn-ea"/>
              </a:rPr>
              <a:t>　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〇各項目の枠の大きさは便宜的なものですので、自由に変更の上、作成願います。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914929"/>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1754326"/>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▼受講者から受講費用を徴収した場合の金額を記載願います。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▼受講費用の</a:t>
            </a:r>
            <a:r>
              <a:rPr lang="ja-JP" altLang="en-US" sz="1200" dirty="0">
                <a:latin typeface="メイリオ"/>
                <a:ea typeface="メイリオ"/>
              </a:rPr>
              <a:t>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プログラムの目標に対する実績</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69277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▼事業を通じて達成を目指す定量的な数値目標（アウトプットとアウトカム）に対する実績を記載してください。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名程度）、就職・就業率（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％以上）、部分受講者数（定員の</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30</a:t>
            </a:r>
            <a:r>
              <a:rPr kumimoji="1" lang="ja-JP" altLang="en-US" sz="1200" b="0" i="0" u="none" strike="noStrike" kern="1200" cap="none" spc="0" normalizeH="0" baseline="0" noProof="0" dirty="0">
                <a:ln>
                  <a:noFill/>
                </a:ln>
                <a:effectLst/>
                <a:uLnTx/>
                <a:uFillTx/>
                <a:latin typeface="メイリオ"/>
                <a:ea typeface="メイリオ"/>
                <a:cs typeface="+mn-cs"/>
              </a:rPr>
              <a:t>倍以上）</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　・必須指標② ：（項目は必須、数値の設定は任意） ：</a:t>
            </a:r>
            <a:r>
              <a:rPr lang="ja-JP" altLang="en-US" sz="1200" dirty="0">
                <a:latin typeface="+mn-ea"/>
              </a:rPr>
              <a:t>新規就職・転職者数、受講生の評価</a:t>
            </a:r>
            <a:r>
              <a:rPr lang="ja-JP" altLang="en-US" sz="1100" dirty="0">
                <a:latin typeface="+mn-ea"/>
              </a:rPr>
              <a:t>（プログラム実施後の肯定的評価</a:t>
            </a:r>
            <a:r>
              <a:rPr lang="en-US" altLang="ja-JP" sz="1100" dirty="0">
                <a:latin typeface="+mn-ea"/>
              </a:rPr>
              <a:t>8</a:t>
            </a:r>
            <a:r>
              <a:rPr lang="ja-JP" altLang="en-US" sz="1100" dirty="0">
                <a:latin typeface="+mn-ea"/>
              </a:rPr>
              <a:t>割以上） 、</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企業等の評価（プログラム実施後の肯定的評価</a:t>
            </a:r>
            <a:r>
              <a:rPr lang="en-US" altLang="ja-JP" sz="1100" dirty="0">
                <a:latin typeface="+mn-ea"/>
              </a:rPr>
              <a:t>8</a:t>
            </a:r>
            <a:r>
              <a:rPr lang="ja-JP" altLang="en-US" sz="1100" dirty="0">
                <a:latin typeface="+mn-ea"/>
              </a:rPr>
              <a:t>割以上等）、プログラム活用企業数（</a:t>
            </a:r>
            <a:r>
              <a:rPr lang="en-US" altLang="ja-JP" sz="1100" dirty="0">
                <a:latin typeface="+mn-ea"/>
              </a:rPr>
              <a:t>10</a:t>
            </a:r>
            <a:r>
              <a:rPr lang="ja-JP" altLang="en-US" sz="1100" dirty="0">
                <a:latin typeface="+mn-ea"/>
              </a:rPr>
              <a:t>～</a:t>
            </a:r>
            <a:r>
              <a:rPr lang="en-US" altLang="ja-JP" sz="1100" dirty="0">
                <a:latin typeface="+mn-ea"/>
              </a:rPr>
              <a:t>20</a:t>
            </a:r>
            <a:r>
              <a:rPr lang="ja-JP" altLang="en-US" sz="1100" dirty="0">
                <a:latin typeface="+mn-ea"/>
              </a:rPr>
              <a:t>社程度）、連携大学等数（再委託の</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だけでなく、</a:t>
            </a:r>
            <a:r>
              <a:rPr lang="en-US" altLang="ja-JP" sz="1100" dirty="0">
                <a:latin typeface="+mn-ea"/>
              </a:rPr>
              <a:t>(</a:t>
            </a:r>
            <a:r>
              <a:rPr lang="ja-JP" altLang="en-US" sz="1100" dirty="0">
                <a:latin typeface="+mn-ea"/>
              </a:rPr>
              <a:t>部分</a:t>
            </a:r>
            <a:r>
              <a:rPr lang="en-US" altLang="ja-JP" sz="1100" dirty="0">
                <a:latin typeface="+mn-ea"/>
              </a:rPr>
              <a:t>)</a:t>
            </a:r>
            <a:r>
              <a:rPr lang="ja-JP" altLang="en-US" sz="1100" dirty="0">
                <a:latin typeface="+mn-ea"/>
              </a:rPr>
              <a:t>受講者募集の周知における連携協力など広く含みます）</a:t>
            </a: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mn-ea"/>
              </a:rPr>
              <a:t>　</a:t>
            </a:r>
            <a:r>
              <a:rPr lang="en-US" altLang="ja-JP" sz="1100" dirty="0">
                <a:latin typeface="+mn-ea"/>
              </a:rPr>
              <a:t>※</a:t>
            </a:r>
            <a:r>
              <a:rPr lang="ja-JP" altLang="en-US" sz="1050" dirty="0">
                <a:latin typeface="+mn-ea"/>
              </a:rPr>
              <a:t>その他、地域の実情等に応じて達成を目指す任意指標をに対する実績を記載願います。</a:t>
            </a:r>
            <a:endParaRPr kumimoji="1" lang="en-US" altLang="ja-JP" sz="105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a:solidFill>
                  <a:prstClr val="white"/>
                </a:solidFill>
                <a:latin typeface="游ゴシック Bold"/>
                <a:ea typeface="游ゴシック Bold"/>
              </a:rPr>
              <a:t>プログラムの他</a:t>
            </a:r>
            <a:r>
              <a:rPr lang="ja-JP" altLang="en-US" sz="1400" dirty="0">
                <a:solidFill>
                  <a:prstClr val="white"/>
                </a:solidFill>
                <a:latin typeface="游ゴシック Bold"/>
                <a:ea typeface="游ゴシック Bold"/>
              </a:rPr>
              <a:t>の教育機関・企業等で活用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41632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たか、事業実施委員会の活用や外部講師等の活用等、どのようなステークホルダーを用いてどのような手段で行ったか</a:t>
            </a:r>
            <a:r>
              <a:rPr lang="ja-JP" altLang="en-US" sz="1200" dirty="0">
                <a:latin typeface="メイリオ"/>
                <a:ea typeface="メイリオ"/>
              </a:rPr>
              <a:t>、具体的に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＊正規受講者数のほかに、ターム式の受講や一部科目等の受講等により、定員の</a:t>
            </a:r>
            <a:r>
              <a:rPr lang="en-US" altLang="ja-JP" sz="1200" dirty="0">
                <a:latin typeface="メイリオ"/>
                <a:ea typeface="メイリオ"/>
              </a:rPr>
              <a:t>20</a:t>
            </a:r>
            <a:r>
              <a:rPr lang="ja-JP" altLang="en-US" sz="1200" dirty="0">
                <a:latin typeface="メイリオ"/>
                <a:ea typeface="メイリオ"/>
              </a:rPr>
              <a:t>～</a:t>
            </a:r>
            <a:r>
              <a:rPr lang="en-US" altLang="ja-JP" sz="1200" dirty="0">
                <a:latin typeface="メイリオ"/>
                <a:ea typeface="メイリオ"/>
              </a:rPr>
              <a:t>30</a:t>
            </a:r>
            <a:r>
              <a:rPr lang="ja-JP" altLang="en-US" sz="1200" dirty="0">
                <a:latin typeface="メイリオ"/>
                <a:ea typeface="メイリオ"/>
              </a:rPr>
              <a:t>倍程度の部分受講者を目指すことを踏まえて記載すること。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）、授業動画掲載等も含めて記載すること。 ）</a:t>
            </a:r>
            <a:endParaRPr lang="en-US" altLang="ja-JP" sz="1200" dirty="0">
              <a:latin typeface="メイリオ"/>
              <a:ea typeface="メイリオ"/>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▼プログラムの実施ノウハウを、他の教育機関に対してどのように普及を図ったのか（成果や手法の情報発信や講師の派遣等）を</a:t>
            </a:r>
            <a:r>
              <a:rPr lang="ja-JP" altLang="en-US" sz="1200" dirty="0">
                <a:latin typeface="メイリオ"/>
                <a:ea typeface="メイリオ"/>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384995"/>
          </a:xfrm>
          <a:prstGeom prst="rect">
            <a:avLst/>
          </a:prstGeom>
          <a:noFill/>
          <a:ln>
            <a:solidFill>
              <a:schemeClr val="tx2">
                <a:lumMod val="40000"/>
                <a:lumOff val="60000"/>
              </a:schemeClr>
            </a:solidFill>
            <a:prstDash val="dash"/>
          </a:ln>
        </p:spPr>
        <p:txBody>
          <a:bodyPr wrap="square" rtlCol="0">
            <a:spAutoFit/>
          </a:bodyPr>
          <a:lstStyle/>
          <a:p>
            <a:pPr>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▼実施したプログラムの成果検証の概要について記載願います</a:t>
            </a:r>
            <a:r>
              <a:rPr lang="ja-JP" altLang="en-US" sz="1200" dirty="0">
                <a:solidFill>
                  <a:prstClr val="black"/>
                </a:solidFill>
                <a:latin typeface="メイリオ"/>
              </a:rPr>
              <a:t>。</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成果検証にあたっては、プログラムの他の教育機関や企業における活用の展望や現状の成果についても記載し報告書にまとめてください。</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取組の年間実績</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▼学内体制の整備や、他の教育機関・企業における活用、部分受講者等への普及、形成したネットワーク等を通じてどのように継続的な取組を行っていくか、自立自走に向けた計画を記載願います。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5979664"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190032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5979664"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25464" y="3589708"/>
            <a:ext cx="5979664" cy="1569660"/>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200" b="0" dirty="0">
                <a:solidFill>
                  <a:schemeClr val="tx1"/>
                </a:solidFill>
                <a:latin typeface="+mn-ea"/>
                <a:ea typeface="+mn-ea"/>
              </a:rPr>
              <a:t>分野：</a:t>
            </a:r>
          </a:p>
          <a:p>
            <a:pPr algn="l"/>
            <a:endParaRPr kumimoji="1" lang="ja-JP" altLang="en-US" sz="1200" b="0" dirty="0">
              <a:solidFill>
                <a:schemeClr val="tx1"/>
              </a:solidFill>
              <a:latin typeface="+mn-ea"/>
              <a:ea typeface="+mn-ea"/>
            </a:endParaRPr>
          </a:p>
          <a:p>
            <a:pPr algn="l"/>
            <a:endParaRPr kumimoji="1" lang="ja-JP" altLang="en-US" sz="1200" b="0" dirty="0">
              <a:solidFill>
                <a:schemeClr val="tx1"/>
              </a:solidFill>
              <a:latin typeface="+mn-ea"/>
              <a:ea typeface="+mn-ea"/>
            </a:endParaRPr>
          </a:p>
          <a:p>
            <a:pPr algn="l"/>
            <a:r>
              <a:rPr kumimoji="1" lang="ja-JP" altLang="en-US" sz="1200" b="0" dirty="0">
                <a:solidFill>
                  <a:schemeClr val="tx1"/>
                </a:solidFill>
                <a:latin typeface="+mn-ea"/>
                <a:ea typeface="+mn-ea"/>
              </a:rPr>
              <a:t>例：</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（〇〇）≪〇〇：</a:t>
            </a:r>
            <a:r>
              <a:rPr kumimoji="1" lang="en-US" altLang="ja-JP" sz="1200" b="0" dirty="0" err="1">
                <a:solidFill>
                  <a:schemeClr val="tx1"/>
                </a:solidFill>
                <a:latin typeface="+mn-ea"/>
                <a:ea typeface="+mn-ea"/>
              </a:rPr>
              <a:t>AI,IoT</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ﾃﾞｰﾀｻｲｴﾝｽ</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ﾌﾟﾛｸﾞﾗﾐﾝｸﾞ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ｻｲﾊﾞｰｾｷｭﾘﾃｨ</a:t>
            </a:r>
            <a:r>
              <a:rPr kumimoji="1" lang="en-US" altLang="ja-JP" sz="1200" b="0" dirty="0">
                <a:solidFill>
                  <a:schemeClr val="tx1"/>
                </a:solidFill>
                <a:latin typeface="+mn-ea"/>
                <a:ea typeface="+mn-ea"/>
              </a:rPr>
              <a:t>,RPA,</a:t>
            </a:r>
            <a:r>
              <a:rPr kumimoji="1" lang="ja-JP" altLang="en-US" sz="1200" b="0" dirty="0">
                <a:solidFill>
                  <a:schemeClr val="tx1"/>
                </a:solidFill>
                <a:latin typeface="+mn-ea"/>
                <a:ea typeface="+mn-ea"/>
              </a:rPr>
              <a:t>ﾃﾞｨｰﾌﾟﾗｰﾆﾝｸﾞ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その他≫</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他分野と掛け合わせる場合　</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 </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（グリーン、医療・介護、地方創生、女性活躍、起業、イノベーション喚起等）</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例示にない場合は適宜追記願います。</a:t>
            </a:r>
          </a:p>
        </p:txBody>
      </p:sp>
      <p:sp>
        <p:nvSpPr>
          <p:cNvPr id="15" name="テキスト ボックス 14">
            <a:extLst>
              <a:ext uri="{FF2B5EF4-FFF2-40B4-BE49-F238E27FC236}">
                <a16:creationId xmlns:a16="http://schemas.microsoft.com/office/drawing/2014/main" id="{52F50708-D399-4F4D-8B0A-506083AAD51C}"/>
              </a:ext>
            </a:extLst>
          </p:cNvPr>
          <p:cNvSpPr txBox="1"/>
          <p:nvPr/>
        </p:nvSpPr>
        <p:spPr>
          <a:xfrm>
            <a:off x="6321152" y="6165304"/>
            <a:ext cx="3536630" cy="276999"/>
          </a:xfrm>
          <a:prstGeom prst="rect">
            <a:avLst/>
          </a:prstGeom>
          <a:noFill/>
        </p:spPr>
        <p:txBody>
          <a:bodyPr wrap="square" rtlCol="0">
            <a:spAutoFit/>
          </a:bodyPr>
          <a:lstStyle/>
          <a:p>
            <a:r>
              <a:rPr kumimoji="1" lang="en-US" altLang="ja-JP" sz="1200" dirty="0"/>
              <a:t>※</a:t>
            </a:r>
            <a:r>
              <a:rPr lang="ja-JP" altLang="en-US" sz="1200" dirty="0"/>
              <a:t>基本情報等について、上の表に記載願います。</a:t>
            </a:r>
            <a:endParaRPr lang="en-US" altLang="ja-JP" sz="1200" dirty="0"/>
          </a:p>
        </p:txBody>
      </p:sp>
      <p:graphicFrame>
        <p:nvGraphicFramePr>
          <p:cNvPr id="17" name="表 16">
            <a:extLst>
              <a:ext uri="{FF2B5EF4-FFF2-40B4-BE49-F238E27FC236}">
                <a16:creationId xmlns:a16="http://schemas.microsoft.com/office/drawing/2014/main" id="{A68F652F-9E89-46B6-9E37-ABE270241570}"/>
              </a:ext>
            </a:extLst>
          </p:cNvPr>
          <p:cNvGraphicFramePr>
            <a:graphicFrameLocks noGrp="1"/>
          </p:cNvGraphicFramePr>
          <p:nvPr>
            <p:extLst>
              <p:ext uri="{D42A27DB-BD31-4B8C-83A1-F6EECF244321}">
                <p14:modId xmlns:p14="http://schemas.microsoft.com/office/powerpoint/2010/main" val="3040110653"/>
              </p:ext>
            </p:extLst>
          </p:nvPr>
        </p:nvGraphicFramePr>
        <p:xfrm>
          <a:off x="6117553" y="324600"/>
          <a:ext cx="3759354" cy="5840705"/>
        </p:xfrm>
        <a:graphic>
          <a:graphicData uri="http://schemas.openxmlformats.org/drawingml/2006/table">
            <a:tbl>
              <a:tblPr firstRow="1" bandRow="1">
                <a:tableStyleId>{5C22544A-7EE6-4342-B048-85BDC9FD1C3A}</a:tableStyleId>
              </a:tblPr>
              <a:tblGrid>
                <a:gridCol w="1859783">
                  <a:extLst>
                    <a:ext uri="{9D8B030D-6E8A-4147-A177-3AD203B41FA5}">
                      <a16:colId xmlns:a16="http://schemas.microsoft.com/office/drawing/2014/main" val="1020968594"/>
                    </a:ext>
                  </a:extLst>
                </a:gridCol>
                <a:gridCol w="881847">
                  <a:extLst>
                    <a:ext uri="{9D8B030D-6E8A-4147-A177-3AD203B41FA5}">
                      <a16:colId xmlns:a16="http://schemas.microsoft.com/office/drawing/2014/main" val="797435268"/>
                    </a:ext>
                  </a:extLst>
                </a:gridCol>
                <a:gridCol w="1017724">
                  <a:extLst>
                    <a:ext uri="{9D8B030D-6E8A-4147-A177-3AD203B41FA5}">
                      <a16:colId xmlns:a16="http://schemas.microsoft.com/office/drawing/2014/main" val="4034069500"/>
                    </a:ext>
                  </a:extLst>
                </a:gridCol>
              </a:tblGrid>
              <a:tr h="281132">
                <a:tc>
                  <a:txBody>
                    <a:bodyPr/>
                    <a:lstStyle/>
                    <a:p>
                      <a:pPr algn="ctr"/>
                      <a:r>
                        <a:rPr kumimoji="1" lang="ja-JP" altLang="en-US" sz="1100" dirty="0">
                          <a:solidFill>
                            <a:schemeClr val="bg1"/>
                          </a:solidFill>
                        </a:rPr>
                        <a:t>基本情報</a:t>
                      </a:r>
                    </a:p>
                  </a:txBody>
                  <a:tcPr marL="0" marR="0" marT="0" marB="0" anchor="ctr"/>
                </a:tc>
                <a:tc>
                  <a:txBody>
                    <a:bodyPr/>
                    <a:lstStyle/>
                    <a:p>
                      <a:pPr algn="ctr"/>
                      <a:r>
                        <a:rPr kumimoji="1" lang="ja-JP" altLang="en-US" sz="1100">
                          <a:solidFill>
                            <a:schemeClr val="bg1"/>
                          </a:solidFill>
                        </a:rPr>
                        <a:t>計画・目標</a:t>
                      </a:r>
                      <a:endParaRPr kumimoji="1" lang="ja-JP" altLang="en-US" sz="1100" dirty="0">
                        <a:solidFill>
                          <a:schemeClr val="bg1"/>
                        </a:solidFill>
                      </a:endParaRPr>
                    </a:p>
                  </a:txBody>
                  <a:tcPr marL="0" marR="0" marT="0" marB="0" anchor="ctr"/>
                </a:tc>
                <a:tc>
                  <a:txBody>
                    <a:bodyPr/>
                    <a:lstStyle/>
                    <a:p>
                      <a:pPr algn="ctr"/>
                      <a:r>
                        <a:rPr kumimoji="1" lang="ja-JP" altLang="en-US" sz="1100" dirty="0">
                          <a:solidFill>
                            <a:schemeClr val="bg1"/>
                          </a:solidFill>
                        </a:rPr>
                        <a:t>実績・成果</a:t>
                      </a:r>
                    </a:p>
                  </a:txBody>
                  <a:tcPr marL="0" marR="0" marT="0" marB="0" anchor="ctr"/>
                </a:tc>
                <a:extLst>
                  <a:ext uri="{0D108BD9-81ED-4DB2-BD59-A6C34878D82A}">
                    <a16:rowId xmlns:a16="http://schemas.microsoft.com/office/drawing/2014/main" val="1084241257"/>
                  </a:ext>
                </a:extLst>
              </a:tr>
              <a:tr h="343962">
                <a:tc>
                  <a:txBody>
                    <a:bodyPr/>
                    <a:lstStyle/>
                    <a:p>
                      <a:r>
                        <a:rPr kumimoji="1" lang="ja-JP" altLang="en-US" sz="1100" dirty="0">
                          <a:solidFill>
                            <a:schemeClr val="tx1"/>
                          </a:solidFill>
                        </a:rPr>
                        <a:t>受講者数（</a:t>
                      </a:r>
                      <a:r>
                        <a:rPr kumimoji="1" lang="en-US" altLang="ja-JP" sz="1100" dirty="0">
                          <a:solidFill>
                            <a:schemeClr val="tx1"/>
                          </a:solidFill>
                        </a:rPr>
                        <a:t>20</a:t>
                      </a:r>
                      <a:r>
                        <a:rPr kumimoji="1" lang="ja-JP" altLang="en-US" sz="1100" dirty="0">
                          <a:solidFill>
                            <a:schemeClr val="tx1"/>
                          </a:solidFill>
                        </a:rPr>
                        <a:t>･</a:t>
                      </a:r>
                      <a:r>
                        <a:rPr kumimoji="1" lang="en-US" altLang="ja-JP" sz="1100" dirty="0">
                          <a:solidFill>
                            <a:schemeClr val="tx1"/>
                          </a:solidFill>
                        </a:rPr>
                        <a:t>30</a:t>
                      </a:r>
                      <a:r>
                        <a:rPr kumimoji="1" lang="ja-JP" altLang="en-US" sz="1100" dirty="0">
                          <a:solidFill>
                            <a:schemeClr val="tx1"/>
                          </a:solidFill>
                        </a:rPr>
                        <a:t>･</a:t>
                      </a:r>
                      <a:r>
                        <a:rPr kumimoji="1" lang="en-US" altLang="ja-JP" sz="1100" dirty="0">
                          <a:solidFill>
                            <a:schemeClr val="tx1"/>
                          </a:solidFill>
                        </a:rPr>
                        <a:t>40</a:t>
                      </a:r>
                      <a:r>
                        <a:rPr kumimoji="1" lang="ja-JP" altLang="en-US" sz="1100" dirty="0">
                          <a:solidFill>
                            <a:schemeClr val="tx1"/>
                          </a:solidFill>
                        </a:rPr>
                        <a:t>･</a:t>
                      </a:r>
                      <a:r>
                        <a:rPr kumimoji="1" lang="en-US" altLang="ja-JP" sz="1100" dirty="0">
                          <a:solidFill>
                            <a:schemeClr val="tx1"/>
                          </a:solidFill>
                        </a:rPr>
                        <a:t>50</a:t>
                      </a:r>
                      <a:r>
                        <a:rPr kumimoji="1" lang="ja-JP" altLang="en-US" sz="1100" dirty="0">
                          <a:solidFill>
                            <a:schemeClr val="tx1"/>
                          </a:solidFill>
                          <a:latin typeface="Segoe UI 本文"/>
                        </a:rPr>
                        <a:t>･</a:t>
                      </a:r>
                      <a:r>
                        <a:rPr kumimoji="1" lang="en-US" altLang="ja-JP" sz="1100" dirty="0">
                          <a:solidFill>
                            <a:schemeClr val="tx1"/>
                          </a:solidFill>
                          <a:latin typeface="Segoe UI 本文"/>
                        </a:rPr>
                        <a:t>60</a:t>
                      </a:r>
                      <a:r>
                        <a:rPr kumimoji="1" lang="ja-JP" altLang="en-US" sz="1100" dirty="0">
                          <a:solidFill>
                            <a:schemeClr val="tx1"/>
                          </a:solidFill>
                        </a:rPr>
                        <a:t>名）</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3066254523"/>
                  </a:ext>
                </a:extLst>
              </a:tr>
              <a:tr h="343962">
                <a:tc>
                  <a:txBody>
                    <a:bodyPr/>
                    <a:lstStyle/>
                    <a:p>
                      <a:r>
                        <a:rPr kumimoji="1" lang="ja-JP" altLang="en-US" sz="1100" dirty="0">
                          <a:solidFill>
                            <a:schemeClr val="tx1"/>
                          </a:solidFill>
                        </a:rPr>
                        <a:t>部分受講者（定員の</a:t>
                      </a:r>
                      <a:r>
                        <a:rPr kumimoji="1" lang="en-US" altLang="ja-JP" sz="1100" dirty="0">
                          <a:solidFill>
                            <a:schemeClr val="tx1"/>
                          </a:solidFill>
                        </a:rPr>
                        <a:t>20</a:t>
                      </a:r>
                      <a:r>
                        <a:rPr kumimoji="1" lang="ja-JP" altLang="en-US" sz="1100" dirty="0">
                          <a:solidFill>
                            <a:schemeClr val="tx1"/>
                          </a:solidFill>
                        </a:rPr>
                        <a:t>～</a:t>
                      </a:r>
                      <a:r>
                        <a:rPr kumimoji="1" lang="en-US" altLang="ja-JP" sz="1100" dirty="0">
                          <a:solidFill>
                            <a:schemeClr val="tx1"/>
                          </a:solidFill>
                        </a:rPr>
                        <a:t>30</a:t>
                      </a:r>
                      <a:r>
                        <a:rPr kumimoji="1" lang="ja-JP" altLang="en-US" sz="1100" dirty="0">
                          <a:solidFill>
                            <a:schemeClr val="tx1"/>
                          </a:solidFill>
                        </a:rPr>
                        <a:t>倍程度）</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304022134"/>
                  </a:ext>
                </a:extLst>
              </a:tr>
              <a:tr h="283178">
                <a:tc>
                  <a:txBody>
                    <a:bodyPr/>
                    <a:lstStyle/>
                    <a:p>
                      <a:r>
                        <a:rPr kumimoji="1" lang="ja-JP" altLang="en-US" sz="1100" dirty="0">
                          <a:solidFill>
                            <a:schemeClr val="tx1"/>
                          </a:solidFill>
                        </a:rPr>
                        <a:t>総授業時数（実時間数）</a:t>
                      </a:r>
                    </a:p>
                  </a:txBody>
                  <a:tcPr marL="36000" marR="0" marT="0" marB="0" anchor="ctr"/>
                </a:tc>
                <a:tc>
                  <a:txBody>
                    <a:bodyPr/>
                    <a:lstStyle/>
                    <a:p>
                      <a:pPr algn="r"/>
                      <a:r>
                        <a:rPr kumimoji="1" lang="ja-JP" altLang="en-US" sz="1100">
                          <a:solidFill>
                            <a:schemeClr val="tx1"/>
                          </a:solidFill>
                        </a:rPr>
                        <a:t>時間</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時間</a:t>
                      </a:r>
                    </a:p>
                  </a:txBody>
                  <a:tcPr marL="0" marR="36000" marT="0" marB="0" anchor="ctr"/>
                </a:tc>
                <a:extLst>
                  <a:ext uri="{0D108BD9-81ED-4DB2-BD59-A6C34878D82A}">
                    <a16:rowId xmlns:a16="http://schemas.microsoft.com/office/drawing/2014/main" val="3272626406"/>
                  </a:ext>
                </a:extLst>
              </a:tr>
              <a:tr h="2831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プログラム期間</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月</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月</a:t>
                      </a:r>
                    </a:p>
                  </a:txBody>
                  <a:tcPr marL="0" marR="36000" marT="0" marB="0" anchor="ctr"/>
                </a:tc>
                <a:extLst>
                  <a:ext uri="{0D108BD9-81ED-4DB2-BD59-A6C34878D82A}">
                    <a16:rowId xmlns:a16="http://schemas.microsoft.com/office/drawing/2014/main" val="1169188543"/>
                  </a:ext>
                </a:extLst>
              </a:tr>
              <a:tr h="393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プログラムレベル（</a:t>
                      </a:r>
                      <a:r>
                        <a:rPr kumimoji="1" lang="en-US" altLang="ja-JP" sz="900" dirty="0">
                          <a:solidFill>
                            <a:schemeClr val="tx1"/>
                          </a:solidFill>
                        </a:rPr>
                        <a:t>ITSS</a:t>
                      </a:r>
                      <a:r>
                        <a:rPr kumimoji="1" lang="ja-JP" altLang="en-US" sz="900" dirty="0">
                          <a:solidFill>
                            <a:schemeClr val="tx1"/>
                          </a:solidFill>
                        </a:rPr>
                        <a:t>、資格等）</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レベル〇相当、〇〇資格相当　等</a:t>
                      </a:r>
                    </a:p>
                  </a:txBody>
                  <a:tcPr marL="36000" marR="0" marT="0" marB="0" anchor="ctr"/>
                </a:tc>
                <a:tc>
                  <a:txBody>
                    <a:bodyPr/>
                    <a:lstStyle/>
                    <a:p>
                      <a:endParaRPr kumimoji="1" lang="ja-JP" altLang="en-US" dirty="0"/>
                    </a:p>
                  </a:txBody>
                  <a:tcPr marL="3600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rgbClr val="FF0000"/>
                        </a:solidFill>
                      </a:endParaRPr>
                    </a:p>
                  </a:txBody>
                  <a:tcPr marL="36000" marR="0" marT="0" marB="0" anchor="ctr"/>
                </a:tc>
                <a:extLst>
                  <a:ext uri="{0D108BD9-81ED-4DB2-BD59-A6C34878D82A}">
                    <a16:rowId xmlns:a16="http://schemas.microsoft.com/office/drawing/2014/main" val="344298757"/>
                  </a:ext>
                </a:extLst>
              </a:tr>
              <a:tr h="378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オンライン授業の割合</a:t>
                      </a:r>
                      <a:endParaRPr kumimoji="1" lang="en-US" altLang="ja-JP" sz="1100" dirty="0">
                        <a:solidFill>
                          <a:schemeClr val="tx1"/>
                        </a:solidFill>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　割程度</a:t>
                      </a:r>
                      <a:endParaRPr kumimoji="1" lang="en-US" altLang="ja-JP"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割程度</a:t>
                      </a:r>
                      <a:endParaRPr kumimoji="1" lang="en-US" altLang="ja-JP" sz="1100" dirty="0">
                        <a:solidFill>
                          <a:schemeClr val="tx1"/>
                        </a:solidFill>
                      </a:endParaRPr>
                    </a:p>
                  </a:txBody>
                  <a:tcPr marL="0" marR="36000" marT="0" marB="0" anchor="ctr"/>
                </a:tc>
                <a:extLst>
                  <a:ext uri="{0D108BD9-81ED-4DB2-BD59-A6C34878D82A}">
                    <a16:rowId xmlns:a16="http://schemas.microsoft.com/office/drawing/2014/main" val="997389630"/>
                  </a:ext>
                </a:extLst>
              </a:tr>
              <a:tr h="378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リカレント・リスキル担当部署等の設置</a:t>
                      </a:r>
                    </a:p>
                  </a:txBody>
                  <a:tcPr marL="36000" marR="0" marT="0" marB="0" anchor="ctr"/>
                </a:tc>
                <a:tc>
                  <a:txBody>
                    <a:bodyPr/>
                    <a:lstStyle/>
                    <a:p>
                      <a:pPr algn="r"/>
                      <a:r>
                        <a:rPr kumimoji="1" lang="ja-JP" altLang="en-US" sz="1050">
                          <a:solidFill>
                            <a:schemeClr val="tx1"/>
                          </a:solidFill>
                        </a:rPr>
                        <a:t>既設・</a:t>
                      </a:r>
                      <a:endParaRPr kumimoji="1" lang="en-US" altLang="ja-JP" sz="1050">
                        <a:solidFill>
                          <a:schemeClr val="tx1"/>
                        </a:solidFill>
                      </a:endParaRPr>
                    </a:p>
                    <a:p>
                      <a:pPr algn="r"/>
                      <a:r>
                        <a:rPr kumimoji="1" lang="ja-JP" altLang="en-US" sz="1050">
                          <a:solidFill>
                            <a:schemeClr val="tx1"/>
                          </a:solidFill>
                        </a:rPr>
                        <a:t>設置予定</a:t>
                      </a:r>
                      <a:endParaRPr kumimoji="1" lang="ja-JP" altLang="en-US" sz="1100" dirty="0">
                        <a:solidFill>
                          <a:schemeClr val="tx1"/>
                        </a:solidFill>
                      </a:endParaRPr>
                    </a:p>
                  </a:txBody>
                  <a:tcPr marL="0" marR="36000" marT="0" marB="0" anchor="ctr"/>
                </a:tc>
                <a:tc>
                  <a:txBody>
                    <a:bodyPr/>
                    <a:lstStyle/>
                    <a:p>
                      <a:pPr algn="r"/>
                      <a:r>
                        <a:rPr kumimoji="1" lang="ja-JP" altLang="en-US" sz="1050" dirty="0">
                          <a:solidFill>
                            <a:schemeClr val="tx1"/>
                          </a:solidFill>
                        </a:rPr>
                        <a:t>既設・</a:t>
                      </a:r>
                      <a:endParaRPr kumimoji="1" lang="en-US" altLang="ja-JP" sz="1050" dirty="0">
                        <a:solidFill>
                          <a:schemeClr val="tx1"/>
                        </a:solidFill>
                      </a:endParaRPr>
                    </a:p>
                    <a:p>
                      <a:pPr algn="r"/>
                      <a:r>
                        <a:rPr kumimoji="1" lang="ja-JP" altLang="en-US" sz="1050" dirty="0">
                          <a:solidFill>
                            <a:schemeClr val="tx1"/>
                          </a:solidFill>
                        </a:rPr>
                        <a:t>設置予定</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2043143650"/>
                  </a:ext>
                </a:extLst>
              </a:tr>
              <a:tr h="378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就職・在職率目標（</a:t>
                      </a:r>
                      <a:r>
                        <a:rPr kumimoji="1" lang="en-US" altLang="ja-JP" sz="1100" dirty="0">
                          <a:solidFill>
                            <a:schemeClr val="tx1"/>
                          </a:solidFill>
                        </a:rPr>
                        <a:t>80</a:t>
                      </a:r>
                      <a:r>
                        <a:rPr kumimoji="1" lang="ja-JP" altLang="en-US" sz="1100" dirty="0">
                          <a:solidFill>
                            <a:schemeClr val="tx1"/>
                          </a:solidFill>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535633114"/>
                  </a:ext>
                </a:extLst>
              </a:tr>
              <a:tr h="378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受講者からの評価（肯定的評価</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80</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％以上</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extLst>
                  <a:ext uri="{0D108BD9-81ED-4DB2-BD59-A6C34878D82A}">
                    <a16:rowId xmlns:a16="http://schemas.microsoft.com/office/drawing/2014/main" val="805156413"/>
                  </a:ext>
                </a:extLst>
              </a:tr>
              <a:tr h="283178">
                <a:tc gridSpan="2">
                  <a:txBody>
                    <a:bodyPr/>
                    <a:lstStyle/>
                    <a:p>
                      <a:pPr algn="l"/>
                      <a:r>
                        <a:rPr kumimoji="1" lang="en-US" altLang="ja-JP" sz="1100" dirty="0">
                          <a:solidFill>
                            <a:schemeClr val="tx1"/>
                          </a:solidFill>
                        </a:rPr>
                        <a:t>【</a:t>
                      </a:r>
                      <a:r>
                        <a:rPr kumimoji="1" lang="ja-JP" altLang="en-US" sz="1100" dirty="0">
                          <a:solidFill>
                            <a:schemeClr val="tx1"/>
                          </a:solidFill>
                        </a:rPr>
                        <a:t>他大学・専門学校等との連携</a:t>
                      </a:r>
                      <a:r>
                        <a:rPr kumimoji="1" lang="en-US" altLang="ja-JP" sz="1100" dirty="0">
                          <a:solidFill>
                            <a:schemeClr val="tx1"/>
                          </a:solidFill>
                        </a:rPr>
                        <a:t>】</a:t>
                      </a:r>
                      <a:endParaRPr kumimoji="1" lang="ja-JP" altLang="en-US" sz="1100" dirty="0">
                        <a:solidFill>
                          <a:schemeClr val="tx1"/>
                        </a:solidFill>
                      </a:endParaRPr>
                    </a:p>
                  </a:txBody>
                  <a:tcPr marL="36000" marR="0" marT="0" marB="0" anchor="ctr"/>
                </a:tc>
                <a:tc hMerge="1">
                  <a:txBody>
                    <a:bodyPr/>
                    <a:lstStyle/>
                    <a:p>
                      <a:pPr algn="l"/>
                      <a:endParaRPr kumimoji="1" lang="ja-JP" altLang="en-US" sz="1100" dirty="0">
                        <a:solidFill>
                          <a:schemeClr val="tx1"/>
                        </a:solidFill>
                      </a:endParaRPr>
                    </a:p>
                  </a:txBody>
                  <a:tcPr marL="36000" marR="0" marT="0" marB="0" anchor="ctr"/>
                </a:tc>
                <a:tc>
                  <a:txBody>
                    <a:bodyPr/>
                    <a:lstStyle/>
                    <a:p>
                      <a:pPr algn="l"/>
                      <a:endParaRPr kumimoji="1" lang="ja-JP" altLang="en-US" sz="1100" dirty="0">
                        <a:solidFill>
                          <a:schemeClr val="tx1"/>
                        </a:solidFill>
                      </a:endParaRPr>
                    </a:p>
                  </a:txBody>
                  <a:tcPr marL="36000" marR="0" marT="0" marB="0" anchor="ctr"/>
                </a:tc>
                <a:extLst>
                  <a:ext uri="{0D108BD9-81ED-4DB2-BD59-A6C34878D82A}">
                    <a16:rowId xmlns:a16="http://schemas.microsoft.com/office/drawing/2014/main" val="3628607478"/>
                  </a:ext>
                </a:extLst>
              </a:tr>
              <a:tr h="283178">
                <a:tc>
                  <a:txBody>
                    <a:bodyPr/>
                    <a:lstStyle/>
                    <a:p>
                      <a:r>
                        <a:rPr kumimoji="1" lang="ja-JP" altLang="en-US" sz="1100" dirty="0">
                          <a:solidFill>
                            <a:schemeClr val="tx1"/>
                          </a:solidFill>
                        </a:rPr>
                        <a:t>連携大学等数</a:t>
                      </a:r>
                    </a:p>
                  </a:txBody>
                  <a:tcPr marL="36000" marR="0" marT="0" marB="0" anchor="ctr"/>
                </a:tc>
                <a:tc>
                  <a:txBody>
                    <a:bodyPr/>
                    <a:lstStyle/>
                    <a:p>
                      <a:pPr algn="r"/>
                      <a:r>
                        <a:rPr kumimoji="1" lang="ja-JP" altLang="en-US" sz="1100" dirty="0">
                          <a:solidFill>
                            <a:schemeClr val="tx1"/>
                          </a:solidFill>
                        </a:rPr>
                        <a:t>機関</a:t>
                      </a: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機関</a:t>
                      </a:r>
                    </a:p>
                  </a:txBody>
                  <a:tcPr marL="0" marR="36000" marT="0" marB="0" anchor="ctr"/>
                </a:tc>
                <a:extLst>
                  <a:ext uri="{0D108BD9-81ED-4DB2-BD59-A6C34878D82A}">
                    <a16:rowId xmlns:a16="http://schemas.microsoft.com/office/drawing/2014/main" val="3103815234"/>
                  </a:ext>
                </a:extLst>
              </a:tr>
              <a:tr h="28317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r>
                        <a:rPr kumimoji="1" lang="ja-JP" altLang="en-US" sz="1100" dirty="0">
                          <a:solidFill>
                            <a:schemeClr val="tx1"/>
                          </a:solidFill>
                        </a:rPr>
                        <a:t>企業等との連携</a:t>
                      </a:r>
                      <a:r>
                        <a:rPr kumimoji="1" lang="en-US" altLang="ja-JP" sz="1100" dirty="0">
                          <a:solidFill>
                            <a:schemeClr val="tx1"/>
                          </a:solidFill>
                        </a:rPr>
                        <a:t>】</a:t>
                      </a:r>
                      <a:endParaRPr kumimoji="1" lang="ja-JP" altLang="en-US" sz="1100" dirty="0">
                        <a:solidFill>
                          <a:schemeClr val="tx1"/>
                        </a:solidFill>
                      </a:endParaRPr>
                    </a:p>
                  </a:txBody>
                  <a:tcPr marL="36000" marR="0" marT="0" marB="0"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3600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36000" marR="0" marT="0" marB="0" anchor="ctr"/>
                </a:tc>
                <a:extLst>
                  <a:ext uri="{0D108BD9-81ED-4DB2-BD59-A6C34878D82A}">
                    <a16:rowId xmlns:a16="http://schemas.microsoft.com/office/drawing/2014/main" val="2427069254"/>
                  </a:ext>
                </a:extLst>
              </a:tr>
              <a:tr h="343962">
                <a:tc>
                  <a:txBody>
                    <a:bodyPr/>
                    <a:lstStyle/>
                    <a:p>
                      <a:r>
                        <a:rPr kumimoji="1" lang="ja-JP" altLang="en-US" sz="1100" dirty="0">
                          <a:solidFill>
                            <a:schemeClr val="tx1"/>
                          </a:solidFill>
                        </a:rPr>
                        <a:t>プログラム活用連携企業等（</a:t>
                      </a:r>
                      <a:r>
                        <a:rPr kumimoji="1" lang="en-US" altLang="ja-JP" sz="1100" dirty="0">
                          <a:solidFill>
                            <a:schemeClr val="tx1"/>
                          </a:solidFill>
                        </a:rPr>
                        <a:t>10</a:t>
                      </a:r>
                      <a:r>
                        <a:rPr kumimoji="1" lang="ja-JP" altLang="en-US" sz="1100" dirty="0">
                          <a:solidFill>
                            <a:schemeClr val="tx1"/>
                          </a:solidFill>
                        </a:rPr>
                        <a:t>～</a:t>
                      </a:r>
                      <a:r>
                        <a:rPr kumimoji="1" lang="en-US" altLang="ja-JP" sz="1100" dirty="0">
                          <a:solidFill>
                            <a:schemeClr val="tx1"/>
                          </a:solidFill>
                        </a:rPr>
                        <a:t>20</a:t>
                      </a:r>
                      <a:r>
                        <a:rPr kumimoji="1" lang="ja-JP" altLang="en-US" sz="1100" dirty="0">
                          <a:solidFill>
                            <a:schemeClr val="tx1"/>
                          </a:solidFill>
                        </a:rPr>
                        <a:t>程度）</a:t>
                      </a:r>
                    </a:p>
                  </a:txBody>
                  <a:tcPr marL="36000" marR="0" marT="0" marB="0" anchor="ctr"/>
                </a:tc>
                <a:tc>
                  <a:txBody>
                    <a:bodyPr/>
                    <a:lstStyle/>
                    <a:p>
                      <a:pPr algn="r"/>
                      <a:r>
                        <a:rPr kumimoji="1" lang="ja-JP" altLang="en-US" sz="1100">
                          <a:solidFill>
                            <a:schemeClr val="tx1"/>
                          </a:solidFill>
                        </a:rPr>
                        <a:t>機関</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機関</a:t>
                      </a:r>
                    </a:p>
                  </a:txBody>
                  <a:tcPr marL="0" marR="36000" marT="0" marB="0" anchor="ctr"/>
                </a:tc>
                <a:extLst>
                  <a:ext uri="{0D108BD9-81ED-4DB2-BD59-A6C34878D82A}">
                    <a16:rowId xmlns:a16="http://schemas.microsoft.com/office/drawing/2014/main" val="2349204991"/>
                  </a:ext>
                </a:extLst>
              </a:tr>
              <a:tr h="515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企業等の評価（プログラム実施後の肯定的評価</a:t>
                      </a:r>
                      <a:r>
                        <a:rPr kumimoji="1" lang="en-US" altLang="ja-JP" sz="1100" b="0" i="0" u="none" strike="noStrike" kern="1200" cap="none" spc="0" normalizeH="0" baseline="0" noProof="0" dirty="0">
                          <a:ln>
                            <a:noFill/>
                          </a:ln>
                          <a:solidFill>
                            <a:schemeClr val="tx1"/>
                          </a:solidFill>
                          <a:effectLst/>
                          <a:uLnTx/>
                          <a:uFillTx/>
                          <a:latin typeface="+mn-lt"/>
                          <a:ea typeface="+mn-ea"/>
                          <a:cs typeface="+mn-cs"/>
                        </a:rPr>
                        <a:t>80</a:t>
                      </a: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a:t>
                      </a: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a:t>
                      </a:r>
                    </a:p>
                  </a:txBody>
                  <a:tcPr marL="0" marR="36000" marT="0" marB="0" anchor="ctr"/>
                </a:tc>
                <a:extLst>
                  <a:ext uri="{0D108BD9-81ED-4DB2-BD59-A6C34878D82A}">
                    <a16:rowId xmlns:a16="http://schemas.microsoft.com/office/drawing/2014/main" val="3104715492"/>
                  </a:ext>
                </a:extLst>
              </a:tr>
              <a:tr h="3439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n-lt"/>
                          <a:ea typeface="+mn-ea"/>
                          <a:cs typeface="+mn-cs"/>
                        </a:rPr>
                        <a:t>事業実施委員会への企業や経済団体等の参加（必須）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mn-lt"/>
                        <a:ea typeface="+mn-ea"/>
                        <a:cs typeface="+mn-cs"/>
                      </a:endParaRPr>
                    </a:p>
                  </a:txBody>
                  <a:tcPr marL="0" marR="36000" marT="0" marB="0" anchor="ctr"/>
                </a:tc>
                <a:extLst>
                  <a:ext uri="{0D108BD9-81ED-4DB2-BD59-A6C34878D82A}">
                    <a16:rowId xmlns:a16="http://schemas.microsoft.com/office/drawing/2014/main" val="4024956284"/>
                  </a:ext>
                </a:extLst>
              </a:tr>
              <a:tr h="3439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（任意の目標があれば、適宜追加）</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1640320663"/>
                  </a:ext>
                </a:extLst>
              </a:tr>
            </a:tbl>
          </a:graphicData>
        </a:graphic>
      </p:graphicFrame>
      <p:sp>
        <p:nvSpPr>
          <p:cNvPr id="18" name="テキスト ボックス 17">
            <a:extLst>
              <a:ext uri="{FF2B5EF4-FFF2-40B4-BE49-F238E27FC236}">
                <a16:creationId xmlns:a16="http://schemas.microsoft.com/office/drawing/2014/main" id="{CD7BACB7-F0D5-4C74-9E36-2F6BDA6C12B8}"/>
              </a:ext>
            </a:extLst>
          </p:cNvPr>
          <p:cNvSpPr txBox="1"/>
          <p:nvPr/>
        </p:nvSpPr>
        <p:spPr>
          <a:xfrm>
            <a:off x="9857782" y="5363405"/>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8" y="333797"/>
            <a:ext cx="204434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の企業等産業界のニーズや地域における産業構造・雇用情勢等を踏まえ、どのような課題意識の下で本プログラムを提案したか、また、実施の結果どのような形で受講者が産業界の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522722"/>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主に、どのようなターゲット（就業者の所属業界や性別、年代等に可能な範囲で言及）に対してプログラムを提供しているかを記載願います。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3307376"/>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プログラムの概要</a:t>
            </a:r>
            <a:endPar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3717430"/>
            <a:ext cx="9649072" cy="156966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就業者のキャリアアップを促進するため、本事業においてどのようなプログラムを開発・実施したかプログラムの概要を記載してください。</a:t>
            </a:r>
            <a:endParaRPr lang="en-US" altLang="ja-JP" sz="1200" dirty="0">
              <a:latin typeface="メイリオ"/>
              <a:ea typeface="メイリオ"/>
            </a:endParaRPr>
          </a:p>
          <a:p>
            <a:pPr>
              <a:defRPr/>
            </a:pPr>
            <a:r>
              <a:rPr lang="ja-JP" altLang="en-US" sz="1200">
                <a:latin typeface="メイリオ"/>
                <a:ea typeface="メイリオ"/>
              </a:rPr>
              <a:t>受講者</a:t>
            </a:r>
            <a:r>
              <a:rPr lang="ja-JP" altLang="en-US" sz="1200" dirty="0">
                <a:latin typeface="メイリオ"/>
                <a:ea typeface="メイリオ"/>
              </a:rPr>
              <a:t>に対して就職・転職</a:t>
            </a:r>
            <a:r>
              <a:rPr lang="ja-JP" altLang="en-US" sz="1200">
                <a:latin typeface="メイリオ"/>
                <a:ea typeface="メイリオ"/>
              </a:rPr>
              <a:t>支援を行った場合は、その概要も記載してください。</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656317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令和</a:t>
            </a:r>
            <a:r>
              <a:rPr kumimoji="1" lang="en-US" altLang="ja-JP" sz="1400" b="1" i="0" u="none" strike="noStrike" kern="1200" cap="none" spc="0" normalizeH="0" baseline="0" noProof="0" dirty="0">
                <a:ln>
                  <a:noFill/>
                </a:ln>
                <a:solidFill>
                  <a:prstClr val="white"/>
                </a:solidFill>
                <a:effectLst/>
                <a:uLnTx/>
                <a:uFillTx/>
                <a:latin typeface="Segoe UI"/>
                <a:ea typeface="メイリオ"/>
                <a:cs typeface="+mn-cs"/>
              </a:rPr>
              <a:t>2</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1938992"/>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＊①プログラム名称、②受講者定員、③受講者数、④就職率、⑤就職・就業率、⑥就職事例、⑦受講者・企業の評価、⑧プログラムを実施した際の課題、⑨⑧に対して本プログラムでどのように対応したか　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076306"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Segoe UI"/>
                <a:ea typeface="メイリオ"/>
              </a:rPr>
              <a:t>既存の同分野プログラム</a:t>
            </a:r>
            <a:r>
              <a:rPr kumimoji="1" lang="ja-JP" altLang="en-US" sz="1400" b="1" i="0" u="none" strike="noStrike" kern="1200" cap="none" spc="0" normalizeH="0" baseline="0" noProof="0" dirty="0">
                <a:ln>
                  <a:noFill/>
                </a:ln>
                <a:solidFill>
                  <a:prstClr val="white"/>
                </a:solidFill>
                <a:effectLst/>
                <a:uLnTx/>
                <a:uFillTx/>
                <a:latin typeface="Segoe UI"/>
                <a:ea typeface="メイリオ"/>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年度補正事業「就職・転職支援のための大学リカレント教育推進事業」実施校に該当しないが、今回の申請プログラムと同分野の既存プログラムを</a:t>
            </a:r>
            <a:r>
              <a:rPr lang="ja-JP" altLang="en-US" sz="1200" u="sng" dirty="0">
                <a:latin typeface="メイリオ"/>
                <a:ea typeface="メイリオ"/>
              </a:rPr>
              <a:t>実施</a:t>
            </a:r>
            <a:r>
              <a:rPr kumimoji="1" lang="ja-JP" altLang="en-US" sz="1200" b="0" i="0" u="sng" strike="noStrike" kern="1200" cap="none" spc="0" normalizeH="0" baseline="0" noProof="0" dirty="0">
                <a:ln>
                  <a:noFill/>
                </a:ln>
                <a:effectLst/>
                <a:uLnTx/>
                <a:uFillTx/>
                <a:latin typeface="メイリオ"/>
                <a:ea typeface="メイリオ"/>
                <a:cs typeface="+mn-cs"/>
              </a:rPr>
              <a:t>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現在実施している既存プログラムと今回実施したプログラムの相違点について記載願います。（特に、既存プログラムを実施した際の課題や、課題に対して本プログラムでどのように対応したか等については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75432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pPr marL="180000" indent="-180000"/>
            <a:r>
              <a:rPr lang="ja-JP" altLang="en-US" sz="1200" dirty="0">
                <a:latin typeface="+mn-ea"/>
              </a:rPr>
              <a:t>▼本事業で取り組んだ事業全体が分かるよう作成すること。文章のみで説明するのではなく、視覚的に分かりやすく説明してください。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5464" y="764704"/>
            <a:ext cx="9649072" cy="3046988"/>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実施した連携機関（企業、業界団体、自治体、労働局など）を含めた体制について、事業実施委員会の位置付けも含めて記載すること。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▼各機関が果たした役割、プログラムの開発・実施にあたって協力を得た事項、またどのような観点で連携を組んだか等</a:t>
            </a:r>
            <a:endParaRPr lang="en-US" altLang="ja-JP" sz="1200" dirty="0">
              <a:latin typeface="+mn-ea"/>
            </a:endParaRPr>
          </a:p>
          <a:p>
            <a:pPr marL="180000" indent="-180000"/>
            <a:r>
              <a:rPr lang="ja-JP" altLang="en-US" sz="1200" dirty="0">
                <a:latin typeface="+mn-ea"/>
              </a:rPr>
              <a:t>　連携機関毎に具体的に記載願います。記載の際には、特に「業界等の雇用動向や人材ニーズ及び地域事情等の把握」、 「プログラムの開発・実施」、 「プログラムの成果検証」、「開発したプログラムの他の教育機関、企業、自治体等への横展開」の観点について、それぞれどのように連携して実施したか具体的に記載すること。</a:t>
            </a:r>
            <a:br>
              <a:rPr lang="en-US" altLang="ja-JP" sz="1200" dirty="0">
                <a:highlight>
                  <a:srgbClr val="CCFFFF"/>
                </a:highlight>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832804"/>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221088"/>
            <a:ext cx="9649072" cy="249299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▼事業期間終了後のプログラムの継続的な実施に向けての担当部署の設置をはじめとした学内整備の現状（既存の部署がある、近々設置する予定等）及び令和４年度内の検討の状況等について記載願います。</a:t>
            </a:r>
            <a:endParaRPr lang="en-US" altLang="ja-JP" sz="1200" dirty="0">
              <a:latin typeface="+mn-ea"/>
            </a:endParaRPr>
          </a:p>
          <a:p>
            <a:pPr marL="180000" indent="-180000"/>
            <a:r>
              <a:rPr lang="ja-JP" altLang="en-US" sz="1200" dirty="0">
                <a:latin typeface="+mn-ea"/>
              </a:rPr>
              <a:t>＊担当部署の記載については、最低限窓口となる担当教職員、継続的な取り組みに向けて必要な専門性を有するスタッフを配置すること。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▼学内で雇用される教員がリカレント教育に関与する場合のインセンティブ措置（例：教員評価上の優遇措置、給与・賞与・手当等の措置など）の対応状況について記載願います。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015663"/>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endParaRPr lang="en-US" altLang="ja-JP" sz="1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91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▼プログラムの受講者数について、雇用形態に沿った形で記載願います（例：正規雇用労働者</a:t>
            </a:r>
            <a:r>
              <a:rPr lang="ja-JP" altLang="en-US" sz="1200" dirty="0">
                <a:latin typeface="メイリオ"/>
                <a:ea typeface="メイリオ"/>
              </a:rPr>
              <a:t>〇名　等）。</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▼どのようなターゲットにどのような手段（例：企業派遣を目的とした周知、経済団体を通じた周知、個人への</a:t>
            </a:r>
            <a:r>
              <a:rPr kumimoji="1" lang="en-US" altLang="ja-JP" sz="1200" b="0" i="0" u="none" strike="noStrike" kern="1200" cap="none" spc="0" normalizeH="0" baseline="0" noProof="0" dirty="0">
                <a:ln>
                  <a:noFill/>
                </a:ln>
                <a:effectLst/>
                <a:uLnTx/>
                <a:uFillTx/>
                <a:latin typeface="メイリオ"/>
                <a:ea typeface="メイリオ"/>
                <a:cs typeface="+mn-cs"/>
              </a:rPr>
              <a:t>web</a:t>
            </a:r>
            <a:r>
              <a:rPr kumimoji="1" lang="ja-JP" altLang="en-US" sz="1200" b="0" i="0" u="none" strike="noStrike" kern="1200" cap="none" spc="0" normalizeH="0" baseline="0" noProof="0" dirty="0">
                <a:ln>
                  <a:noFill/>
                </a:ln>
                <a:effectLst/>
                <a:uLnTx/>
                <a:uFillTx/>
                <a:latin typeface="メイリオ"/>
                <a:ea typeface="メイリオ"/>
                <a:cs typeface="+mn-cs"/>
              </a:rPr>
              <a:t>広告による周知）を用いて募集を</a:t>
            </a:r>
            <a:r>
              <a:rPr lang="ja-JP" altLang="en-US" sz="1200" dirty="0">
                <a:latin typeface="メイリオ"/>
                <a:ea typeface="メイリオ"/>
              </a:rPr>
              <a:t>行ったか</a:t>
            </a:r>
            <a:r>
              <a:rPr kumimoji="1" lang="ja-JP" altLang="en-US" sz="1200" b="0" i="0" u="none" strike="noStrike" kern="1200" cap="none" spc="0" normalizeH="0" baseline="0" noProof="0" dirty="0">
                <a:ln>
                  <a:noFill/>
                </a:ln>
                <a:effectLst/>
                <a:uLnTx/>
                <a:uFillTx/>
                <a:latin typeface="メイリオ"/>
                <a:ea typeface="メイリオ"/>
                <a:cs typeface="+mn-cs"/>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032789"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プログラムで習得できた能力と</a:t>
            </a:r>
            <a:r>
              <a:rPr kumimoji="1" lang="ja-JP" altLang="en-US" sz="1400" b="0" i="0" u="none" strike="noStrike" kern="1200" cap="none" spc="0" normalizeH="0" baseline="0" noProof="0" dirty="0">
                <a:ln>
                  <a:noFill/>
                </a:ln>
                <a:solidFill>
                  <a:schemeClr val="bg1"/>
                </a:solidFill>
                <a:effectLst/>
                <a:uLnTx/>
                <a:uFillTx/>
                <a:latin typeface="游ゴシック Bold"/>
                <a:ea typeface="游ゴシック Bold"/>
                <a:cs typeface="+mn-cs"/>
              </a:rPr>
              <a:t>キャリアップ等</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492990"/>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▼プログラムの受講によって身につけられた能力及び、受講によって達成されたキャリアップの内容等の状況を説明願います。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＊身につけられた能力は可能な限り客観的なレベルを示すことや、取得しうる資格について明記すること。（例えば、独立行政法人情報処理推進機構（</a:t>
            </a:r>
            <a:r>
              <a:rPr lang="en-US" altLang="ja-JP" sz="1200" dirty="0">
                <a:latin typeface="メイリオ"/>
                <a:ea typeface="メイリオ"/>
              </a:rPr>
              <a:t>ITSS</a:t>
            </a:r>
            <a:r>
              <a:rPr lang="ja-JP" altLang="en-US" sz="1200" dirty="0">
                <a:latin typeface="メイリオ"/>
                <a:ea typeface="メイリオ"/>
              </a:rPr>
              <a:t>）の</a:t>
            </a:r>
            <a:r>
              <a:rPr lang="en-US" altLang="ja-JP" sz="1200" dirty="0">
                <a:latin typeface="メイリオ"/>
                <a:ea typeface="メイリオ"/>
              </a:rPr>
              <a:t>IT</a:t>
            </a:r>
            <a:r>
              <a:rPr lang="ja-JP" altLang="en-US" sz="1200" dirty="0">
                <a:latin typeface="メイリオ"/>
                <a:ea typeface="メイリオ"/>
              </a:rPr>
              <a:t>スキル標準に当てはめた場合、レベル○相当、また、プログラムを受講した結果合格しうる資格試験としては○○相当など。）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81697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▼実務家教員等の外部講師の活用に関しては、どのような観点、研究分野で外部講師を活用したのかを明記願います。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▼授業の実施方法について、座学、実習、オンライン授業等が、対象職種にかかる基礎的かつ実践的な技能及び知識の習得とどのように関連したかについて言及すること。</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等についても実績を記載すること。</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lang="en-US" altLang="ja-JP" sz="1200" spc="-120" dirty="0">
                <a:solidFill>
                  <a:schemeClr val="bg1"/>
                </a:solidFill>
                <a:latin typeface="+mj-ea"/>
              </a:rPr>
              <a:t> Ⅱ</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リスキル</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12650</TotalTime>
  <Words>3175</Words>
  <Application>Microsoft Office PowerPoint</Application>
  <PresentationFormat>A4 210 x 297 mm</PresentationFormat>
  <Paragraphs>273</Paragraphs>
  <Slides>13</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Segoe UI 本文</vt: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河村香保</cp:lastModifiedBy>
  <cp:revision>290</cp:revision>
  <cp:lastPrinted>2022-02-22T09:31:24Z</cp:lastPrinted>
  <dcterms:created xsi:type="dcterms:W3CDTF">2015-11-11T08:20:08Z</dcterms:created>
  <dcterms:modified xsi:type="dcterms:W3CDTF">2022-10-28T04:39:31Z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