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05" r:id="rId2"/>
    <p:sldId id="311" r:id="rId3"/>
    <p:sldId id="312" r:id="rId4"/>
    <p:sldId id="313" r:id="rId5"/>
    <p:sldId id="307" r:id="rId6"/>
    <p:sldId id="300" r:id="rId7"/>
    <p:sldId id="314" r:id="rId8"/>
    <p:sldId id="315" r:id="rId9"/>
    <p:sldId id="320" r:id="rId10"/>
    <p:sldId id="316" r:id="rId11"/>
    <p:sldId id="317" r:id="rId12"/>
    <p:sldId id="318" r:id="rId13"/>
    <p:sldId id="319" r:id="rId14"/>
    <p:sldId id="302" r:id="rId1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CCFFFF"/>
    <a:srgbClr val="EF9694"/>
    <a:srgbClr val="EF476F"/>
    <a:srgbClr val="118BB2"/>
    <a:srgbClr val="073B4C"/>
    <a:srgbClr val="A3E7FF"/>
    <a:srgbClr val="CCFF99"/>
    <a:srgbClr val="FF7C8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2" autoAdjust="0"/>
    <p:restoredTop sz="94622" autoAdjust="0"/>
  </p:normalViewPr>
  <p:slideViewPr>
    <p:cSldViewPr>
      <p:cViewPr varScale="1">
        <p:scale>
          <a:sx n="108" d="100"/>
          <a:sy n="108" d="100"/>
        </p:scale>
        <p:origin x="798"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2677656"/>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に関する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30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受講者の就職支援</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816977"/>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t>受講者の就職支援体制</a:t>
            </a:r>
            <a:endParaRPr lang="en-US" altLang="ja-JP" sz="1200" dirty="0"/>
          </a:p>
          <a:p>
            <a:r>
              <a:rPr lang="ja-JP" altLang="en-US" sz="1200" dirty="0"/>
              <a:t>・地方公共団体、労働局・ハローワーク、経済団体、関係企業等、具体的な連携体制について記載願います。</a:t>
            </a:r>
          </a:p>
          <a:p>
            <a:r>
              <a:rPr lang="ja-JP" altLang="en-US" sz="1200" dirty="0"/>
              <a:t>・上記の連携の下、各ステークホルダーがどのような役割を果たしたか記載願います。</a:t>
            </a:r>
            <a:endParaRPr lang="en-US" altLang="ja-JP" sz="1200" dirty="0"/>
          </a:p>
          <a:p>
            <a:endParaRPr lang="en-US" altLang="ja-JP" sz="1200" dirty="0"/>
          </a:p>
          <a:p>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t>受講者の就業意識の涵養や円滑な転職・就職を促すための就職支援の実施方法、実績について記載願います。また、継続的な就業を見据えたプログラム実施期間における支援、実績（「▼キャリアコンサルティングの実施方法」への記載でも可。）のについても記載願います。</a:t>
            </a:r>
          </a:p>
          <a:p>
            <a:endParaRPr lang="en-US" altLang="ja-JP" sz="1200" dirty="0"/>
          </a:p>
          <a:p>
            <a:r>
              <a:rPr lang="ja-JP" altLang="en-US" sz="1200" dirty="0"/>
              <a:t>▼キャリアコンサルティングの実施方法</a:t>
            </a:r>
            <a:endParaRPr lang="en-US" altLang="ja-JP" sz="1200" dirty="0"/>
          </a:p>
          <a:p>
            <a:r>
              <a:rPr lang="ja-JP" altLang="en-US" sz="1200" dirty="0"/>
              <a:t>・受講者に対するキャリアコンサルティングの実施方法、実績について記載願います。</a:t>
            </a:r>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800042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692696"/>
            <a:ext cx="9649072" cy="1569660"/>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p>
          <a:p>
            <a:endParaRPr lang="en-US" altLang="ja-JP" sz="1200" dirty="0"/>
          </a:p>
          <a:p>
            <a:endParaRPr lang="en-US" altLang="ja-JP" sz="1200" dirty="0"/>
          </a:p>
          <a:p>
            <a:endParaRPr lang="en-US" altLang="ja-JP"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角丸四角形 5">
            <a:extLst>
              <a:ext uri="{FF2B5EF4-FFF2-40B4-BE49-F238E27FC236}">
                <a16:creationId xmlns:a16="http://schemas.microsoft.com/office/drawing/2014/main" id="{B376928D-87BE-4985-97D9-1B162D915E26}"/>
              </a:ext>
            </a:extLst>
          </p:cNvPr>
          <p:cNvSpPr/>
          <p:nvPr/>
        </p:nvSpPr>
        <p:spPr>
          <a:xfrm>
            <a:off x="28338" y="248946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新型コロナウイルス感染症予防の観点</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64ADF43D-3B95-46C0-A72E-372337FE1D65}"/>
              </a:ext>
            </a:extLst>
          </p:cNvPr>
          <p:cNvSpPr txBox="1"/>
          <p:nvPr/>
        </p:nvSpPr>
        <p:spPr>
          <a:xfrm>
            <a:off x="125464" y="2852936"/>
            <a:ext cx="9649072" cy="1015663"/>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▼新型コロナウイルス感染症の感染予防の観点から、学内の衛生環境の整備等につき記載願います。</a:t>
            </a:r>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1" name="角丸四角形 5">
            <a:extLst>
              <a:ext uri="{FF2B5EF4-FFF2-40B4-BE49-F238E27FC236}">
                <a16:creationId xmlns:a16="http://schemas.microsoft.com/office/drawing/2014/main" id="{E83C18CA-FB3A-4BBF-AF61-C814B4971FB9}"/>
              </a:ext>
            </a:extLst>
          </p:cNvPr>
          <p:cNvSpPr/>
          <p:nvPr/>
        </p:nvSpPr>
        <p:spPr>
          <a:xfrm>
            <a:off x="28338" y="4096169"/>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受講費用の設定</a:t>
            </a:r>
            <a:r>
              <a:rPr kumimoji="1" lang="ja-JP" altLang="en-US" sz="1100" b="0" i="0" u="none" strike="noStrike" kern="1200" cap="none" spc="0" normalizeH="0" baseline="0" noProof="0" dirty="0">
                <a:ln>
                  <a:noFill/>
                </a:ln>
                <a:solidFill>
                  <a:schemeClr val="bg1"/>
                </a:solidFill>
                <a:effectLst/>
                <a:uLnTx/>
                <a:uFillTx/>
                <a:latin typeface="游ゴシック Bold"/>
                <a:ea typeface="游ゴシック Bold"/>
                <a:cs typeface="+mn-cs"/>
              </a:rPr>
              <a:t>（</a:t>
            </a:r>
            <a:r>
              <a:rPr kumimoji="1" lang="ja-JP" altLang="en-US" sz="1100" b="0" i="0" u="none" strike="noStrike" kern="1200" cap="none" spc="0" normalizeH="0" baseline="0" noProof="0" dirty="0">
                <a:ln>
                  <a:noFill/>
                </a:ln>
                <a:solidFill>
                  <a:schemeClr val="bg1"/>
                </a:solidFill>
                <a:effectLst/>
                <a:uLnTx/>
                <a:uFillTx/>
                <a:latin typeface="+mj-ea"/>
                <a:ea typeface="+mj-ea"/>
                <a:cs typeface="+mn-cs"/>
              </a:rPr>
              <a:t>職業訓練受講給付金対象プログラムは除く）</a:t>
            </a:r>
            <a:endParaRPr kumimoji="1" lang="ja-JP" altLang="en-US" sz="1100" b="0" i="0" u="none" strike="noStrike" kern="1200" cap="none" spc="0" normalizeH="0" baseline="0" noProof="0" dirty="0">
              <a:ln>
                <a:noFill/>
              </a:ln>
              <a:solidFill>
                <a:schemeClr val="bg1"/>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E172F9A2-3FC9-4997-B6F7-CA02B4CB009D}"/>
              </a:ext>
            </a:extLst>
          </p:cNvPr>
          <p:cNvSpPr txBox="1"/>
          <p:nvPr/>
        </p:nvSpPr>
        <p:spPr>
          <a:xfrm>
            <a:off x="125464" y="4504453"/>
            <a:ext cx="9649072" cy="2123658"/>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▼職業訓練受講給付金対象プログラムではなく、受講者から受講費用を徴収した場合の金額を記載願います。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▼受講費用</a:t>
            </a:r>
            <a:r>
              <a:rPr lang="ja-JP" altLang="en-US" sz="1200" dirty="0">
                <a:latin typeface="メイリオ"/>
                <a:ea typeface="メイリオ"/>
              </a:rPr>
              <a:t>の設定（算出）</a:t>
            </a:r>
            <a:r>
              <a:rPr kumimoji="1" lang="ja-JP" altLang="en-US" sz="1200" b="0" i="0" u="none" strike="noStrike" kern="1200" cap="none" spc="0" normalizeH="0" baseline="0" noProof="0" dirty="0">
                <a:ln>
                  <a:noFill/>
                </a:ln>
                <a:effectLst/>
                <a:uLnTx/>
                <a:uFillTx/>
                <a:latin typeface="メイリオ"/>
                <a:ea typeface="メイリオ"/>
                <a:cs typeface="+mn-cs"/>
              </a:rPr>
              <a:t>根拠等を記載願います。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latin typeface="メイリオ"/>
              <a:ea typeface="メイリオ"/>
            </a:endParaRPr>
          </a:p>
          <a:p>
            <a:r>
              <a:rPr lang="ja-JP" altLang="en-US" sz="1200" dirty="0">
                <a:latin typeface="メイリオ"/>
                <a:ea typeface="メイリオ"/>
              </a:rPr>
              <a:t>・金額：〇万円</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プログラムの目標に対する実績</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210826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▼事業を通じて達成を目指す定量的な数値目標（アウトプットとアウトカム）に対する実績を記載してください。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必須指標①：受講者数（１プログラムあたり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60</a:t>
            </a:r>
            <a:r>
              <a:rPr kumimoji="1" lang="ja-JP" altLang="en-US" sz="1200" b="0" i="0" u="none" strike="noStrike" kern="1200" cap="none" spc="0" normalizeH="0" baseline="0" noProof="0" dirty="0">
                <a:ln>
                  <a:noFill/>
                </a:ln>
                <a:effectLst/>
                <a:uLnTx/>
                <a:uFillTx/>
                <a:latin typeface="メイリオ"/>
                <a:ea typeface="メイリオ"/>
                <a:cs typeface="+mn-cs"/>
              </a:rPr>
              <a:t>名程度）、就職率（</a:t>
            </a:r>
            <a:r>
              <a:rPr kumimoji="1" lang="en-US" altLang="ja-JP" sz="1200" b="0" i="0" u="none" strike="noStrike" kern="1200" cap="none" spc="0" normalizeH="0" baseline="0" noProof="0" dirty="0">
                <a:ln>
                  <a:noFill/>
                </a:ln>
                <a:effectLst/>
                <a:uLnTx/>
                <a:uFillTx/>
                <a:latin typeface="メイリオ"/>
                <a:ea typeface="メイリオ"/>
                <a:cs typeface="+mn-cs"/>
              </a:rPr>
              <a:t>67</a:t>
            </a:r>
            <a:r>
              <a:rPr kumimoji="1" lang="ja-JP" altLang="en-US" sz="1200" b="0" i="0" u="none" strike="noStrike" kern="1200" cap="none" spc="0" normalizeH="0" baseline="0" noProof="0" dirty="0">
                <a:ln>
                  <a:noFill/>
                </a:ln>
                <a:effectLst/>
                <a:uLnTx/>
                <a:uFillTx/>
                <a:latin typeface="メイリオ"/>
                <a:ea typeface="メイリオ"/>
                <a:cs typeface="+mn-cs"/>
              </a:rPr>
              <a:t>％以上）、就職・就業率（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a:t>
            </a:r>
            <a:r>
              <a:rPr lang="ja-JP" altLang="en-US" sz="1200" dirty="0">
                <a:latin typeface="メイリオ"/>
                <a:ea typeface="メイリオ"/>
              </a:rPr>
              <a:t>部分受講者数（定　</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員の</a:t>
            </a:r>
            <a:r>
              <a:rPr lang="en-US" altLang="ja-JP" sz="1200" dirty="0">
                <a:latin typeface="メイリオ"/>
                <a:ea typeface="メイリオ"/>
              </a:rPr>
              <a:t>10</a:t>
            </a:r>
            <a:r>
              <a:rPr lang="ja-JP" altLang="en-US" sz="1200" dirty="0">
                <a:latin typeface="メイリオ"/>
                <a:ea typeface="メイリオ"/>
              </a:rPr>
              <a:t>倍程度）、</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・必須指標②（数値の設定は任意の指標）：</a:t>
            </a:r>
            <a:r>
              <a:rPr lang="ja-JP" altLang="en-US" sz="1200" dirty="0">
                <a:latin typeface="+mn-ea"/>
              </a:rPr>
              <a:t>新規就職・転職者数、受講生の評価（プログラム実施後の肯定的評価</a:t>
            </a:r>
            <a:r>
              <a:rPr lang="en-US" altLang="ja-JP" sz="1200" dirty="0">
                <a:latin typeface="+mn-ea"/>
              </a:rPr>
              <a:t>8</a:t>
            </a:r>
            <a:r>
              <a:rPr lang="ja-JP" altLang="en-US" sz="1200" dirty="0">
                <a:latin typeface="+mn-ea"/>
              </a:rPr>
              <a:t>割以上）、</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　　企業等の評価（プログラム実施後の肯定的評価</a:t>
            </a:r>
            <a:r>
              <a:rPr lang="en-US" altLang="ja-JP" sz="1200" dirty="0">
                <a:latin typeface="+mn-ea"/>
              </a:rPr>
              <a:t>8</a:t>
            </a:r>
            <a:r>
              <a:rPr lang="ja-JP" altLang="en-US" sz="1200" dirty="0">
                <a:latin typeface="+mn-ea"/>
              </a:rPr>
              <a:t>割以上）</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　</a:t>
            </a:r>
            <a:r>
              <a:rPr lang="en-US" altLang="ja-JP" sz="1200" dirty="0">
                <a:latin typeface="+mn-ea"/>
              </a:rPr>
              <a:t>※</a:t>
            </a:r>
            <a:r>
              <a:rPr lang="ja-JP" altLang="en-US" sz="1100" dirty="0">
                <a:latin typeface="+mn-ea"/>
              </a:rPr>
              <a:t>その他、地域の実情等に応じて達成を目指す任意指標に対する実績を記載願います。</a:t>
            </a:r>
            <a:endParaRPr kumimoji="1" lang="en-US" altLang="ja-JP" sz="11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角丸四角形 5">
            <a:extLst>
              <a:ext uri="{FF2B5EF4-FFF2-40B4-BE49-F238E27FC236}">
                <a16:creationId xmlns:a16="http://schemas.microsoft.com/office/drawing/2014/main" id="{9502A113-800D-42C4-A049-383E10E1746B}"/>
              </a:ext>
            </a:extLst>
          </p:cNvPr>
          <p:cNvSpPr/>
          <p:nvPr/>
        </p:nvSpPr>
        <p:spPr>
          <a:xfrm>
            <a:off x="28338" y="2521883"/>
            <a:ext cx="65088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プログラムの他の教育機関・企業等での活用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5" name="テキスト ボックス 14">
            <a:extLst>
              <a:ext uri="{FF2B5EF4-FFF2-40B4-BE49-F238E27FC236}">
                <a16:creationId xmlns:a16="http://schemas.microsoft.com/office/drawing/2014/main" id="{F5D755CD-1581-4B8D-B13F-9851C87E07ED}"/>
              </a:ext>
            </a:extLst>
          </p:cNvPr>
          <p:cNvSpPr txBox="1"/>
          <p:nvPr/>
        </p:nvSpPr>
        <p:spPr>
          <a:xfrm>
            <a:off x="125464" y="2947345"/>
            <a:ext cx="9649072" cy="397031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プログラムの他の教育機関、企業等での部分的な受講の促進、授業動画掲載など、どのように活用したか、事業実施委員会の活用や外部講師等の活用等、どのようなステークホルダーを用いてどのような手段で行ったか</a:t>
            </a:r>
            <a:r>
              <a:rPr lang="ja-JP" altLang="en-US" sz="1200" dirty="0">
                <a:latin typeface="メイリオ"/>
                <a:ea typeface="メイリオ"/>
              </a:rPr>
              <a:t>、具体的に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＊正規受講者数のほかに、タームごとの受講や一部科目等の受講等により、定員の</a:t>
            </a:r>
            <a:r>
              <a:rPr lang="en-US" altLang="ja-JP" sz="1200" dirty="0">
                <a:latin typeface="メイリオ"/>
                <a:ea typeface="メイリオ"/>
              </a:rPr>
              <a:t>10</a:t>
            </a:r>
            <a:r>
              <a:rPr lang="ja-JP" altLang="en-US" sz="1200" dirty="0">
                <a:latin typeface="メイリオ"/>
                <a:ea typeface="メイリオ"/>
              </a:rPr>
              <a:t>倍程度の部分受講者を目指すことを踏まえて記載すること。 （令和</a:t>
            </a:r>
            <a:r>
              <a:rPr lang="en-US" altLang="ja-JP" sz="1200" dirty="0">
                <a:latin typeface="メイリオ"/>
                <a:ea typeface="メイリオ"/>
              </a:rPr>
              <a:t>4</a:t>
            </a:r>
            <a:r>
              <a:rPr lang="ja-JP" altLang="en-US" sz="1200" dirty="0">
                <a:latin typeface="メイリオ"/>
                <a:ea typeface="メイリオ"/>
              </a:rPr>
              <a:t>年度末までの目標とするが、困難な場合は、令和</a:t>
            </a:r>
            <a:r>
              <a:rPr lang="en-US" altLang="ja-JP" sz="1200" dirty="0">
                <a:latin typeface="メイリオ"/>
                <a:ea typeface="メイリオ"/>
              </a:rPr>
              <a:t>5</a:t>
            </a:r>
            <a:r>
              <a:rPr lang="ja-JP" altLang="en-US" sz="1200" dirty="0">
                <a:latin typeface="メイリオ"/>
                <a:ea typeface="メイリオ"/>
              </a:rPr>
              <a:t>年度のオンデマンド（例：</a:t>
            </a:r>
            <a:r>
              <a:rPr lang="en-US" altLang="ja-JP" sz="1200" dirty="0">
                <a:latin typeface="メイリオ"/>
                <a:ea typeface="メイリオ"/>
              </a:rPr>
              <a:t>JMOOC</a:t>
            </a:r>
            <a:r>
              <a:rPr lang="ja-JP" altLang="en-US" sz="1200" dirty="0">
                <a:latin typeface="メイリオ"/>
                <a:ea typeface="メイリオ"/>
              </a:rPr>
              <a:t>）、授業動画掲載等も含めて計画すること。 ）</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▼プログラムの実施ノウハウを、他の教育機関等に対してどのように普及を図ったのか（成果や手法の情報発信や講師の派遣等）を</a:t>
            </a:r>
            <a:r>
              <a:rPr lang="ja-JP" altLang="en-US" sz="1200" dirty="0">
                <a:latin typeface="メイリオ"/>
                <a:ea typeface="メイリオ"/>
              </a:rPr>
              <a:t>具体的に記載願います。</a:t>
            </a:r>
            <a:endParaRPr lang="en-US" altLang="ja-JP" sz="1200" dirty="0">
              <a:latin typeface="メイリオ"/>
              <a:ea typeface="メイリオ"/>
            </a:endParaRPr>
          </a:p>
          <a:p>
            <a:pPr>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3864237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プログラムの成果検証</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26297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▼実施したプログラムの成果検証の概要について記載願います。どのような成果をどのように分析・検証したか具体的に記載すること。</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222001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845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取組の年間実績</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令和４年度</a:t>
            </a:r>
            <a:endParaRPr kumimoji="1" lang="ja-JP" altLang="en-US" sz="1200" dirty="0">
              <a:solidFill>
                <a:schemeClr val="tx1"/>
              </a:solidFill>
            </a:endParaRPr>
          </a:p>
        </p:txBody>
      </p:sp>
      <p:sp>
        <p:nvSpPr>
          <p:cNvPr id="18" name="テキスト ボックス 17"/>
          <p:cNvSpPr txBox="1"/>
          <p:nvPr/>
        </p:nvSpPr>
        <p:spPr>
          <a:xfrm>
            <a:off x="269480" y="1103379"/>
            <a:ext cx="9361040" cy="1938992"/>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▼委員会の開催、プログラムの開発・実施、受講者募集、就職等支援、成果検証等の取組の概要（年間実績）を具体的に記載願います。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14</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▼学内体制の整備や、他の教育機関・企業における活用促進、部分受講者等への普及、形成したネットワーク等を通じてどのように継続的な取組を行っていくのか、自立自走に向けた計画を記載願います。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事業の概念図</a:t>
            </a:r>
          </a:p>
        </p:txBody>
      </p:sp>
      <p:sp>
        <p:nvSpPr>
          <p:cNvPr id="9" name="テキスト ボックス 8"/>
          <p:cNvSpPr txBox="1"/>
          <p:nvPr/>
        </p:nvSpPr>
        <p:spPr>
          <a:xfrm>
            <a:off x="125464" y="836712"/>
            <a:ext cx="6123680"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333797"/>
            <a:ext cx="233161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プログラム名称</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1525487"/>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プログラム責任者</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2098742"/>
            <a:ext cx="6123680"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2969375"/>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プログラムの分野</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10400" y="3416833"/>
            <a:ext cx="6138744" cy="1569660"/>
          </a:xfrm>
          <a:prstGeom prst="rect">
            <a:avLst/>
          </a:prstGeom>
          <a:noFill/>
          <a:ln>
            <a:solidFill>
              <a:schemeClr val="tx2">
                <a:lumMod val="40000"/>
                <a:lumOff val="60000"/>
              </a:schemeClr>
            </a:solidFill>
            <a:prstDash val="dash"/>
          </a:ln>
        </p:spPr>
        <p:txBody>
          <a:bodyPr wrap="square" rtlCol="0">
            <a:spAutoFit/>
          </a:bodyPr>
          <a:lstStyle/>
          <a:p>
            <a:pPr algn="l"/>
            <a:r>
              <a:rPr kumimoji="1" lang="ja-JP" altLang="en-US" sz="1200" b="0" dirty="0">
                <a:solidFill>
                  <a:schemeClr val="tx1"/>
                </a:solidFill>
                <a:latin typeface="+mn-ea"/>
                <a:ea typeface="+mn-ea"/>
              </a:rPr>
              <a:t>分野：</a:t>
            </a:r>
          </a:p>
          <a:p>
            <a:pPr algn="l"/>
            <a:endParaRPr kumimoji="1" lang="ja-JP" altLang="en-US" sz="1200" b="0" dirty="0">
              <a:solidFill>
                <a:schemeClr val="tx1"/>
              </a:solidFill>
              <a:latin typeface="+mn-ea"/>
              <a:ea typeface="+mn-ea"/>
            </a:endParaRPr>
          </a:p>
          <a:p>
            <a:pPr algn="l"/>
            <a:endParaRPr kumimoji="1" lang="ja-JP" altLang="en-US" sz="1200" b="0" dirty="0">
              <a:solidFill>
                <a:schemeClr val="tx1"/>
              </a:solidFill>
              <a:latin typeface="+mn-ea"/>
              <a:ea typeface="+mn-ea"/>
            </a:endParaRPr>
          </a:p>
          <a:p>
            <a:pPr algn="l"/>
            <a:r>
              <a:rPr kumimoji="1" lang="ja-JP" altLang="en-US" sz="1200" b="0" dirty="0">
                <a:solidFill>
                  <a:schemeClr val="tx1"/>
                </a:solidFill>
                <a:latin typeface="+mn-ea"/>
                <a:ea typeface="+mn-ea"/>
              </a:rPr>
              <a:t>例：</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（〇〇）≪〇〇：</a:t>
            </a:r>
            <a:r>
              <a:rPr kumimoji="1" lang="en-US" altLang="ja-JP" sz="1200" b="0" dirty="0" err="1">
                <a:solidFill>
                  <a:schemeClr val="tx1"/>
                </a:solidFill>
                <a:latin typeface="+mn-ea"/>
                <a:ea typeface="+mn-ea"/>
              </a:rPr>
              <a:t>AI,IoT</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ﾃﾞｰﾀｻｲｴﾝｽ</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ﾌﾟﾛｸﾞﾗﾐﾝｸﾞ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ｻｲﾊﾞｰｾｷｭﾘﾃｨ</a:t>
            </a:r>
            <a:r>
              <a:rPr kumimoji="1" lang="en-US" altLang="ja-JP" sz="1200" b="0" dirty="0">
                <a:solidFill>
                  <a:schemeClr val="tx1"/>
                </a:solidFill>
                <a:latin typeface="+mn-ea"/>
                <a:ea typeface="+mn-ea"/>
              </a:rPr>
              <a:t>,RPA,</a:t>
            </a:r>
            <a:r>
              <a:rPr kumimoji="1" lang="ja-JP" altLang="en-US" sz="1200" b="0" dirty="0">
                <a:solidFill>
                  <a:schemeClr val="tx1"/>
                </a:solidFill>
                <a:latin typeface="+mn-ea"/>
                <a:ea typeface="+mn-ea"/>
              </a:rPr>
              <a:t>ﾃﾞｨｰﾌﾟﾗｰﾆﾝｸﾞ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その他≫</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他分野と掛け合わせる場合　</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 </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（グリーン、医療・介護、地方創生、女性活躍、起業、イノベーション喚起等）</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例示にない場合は適宜追記願います。</a:t>
            </a:r>
            <a:endParaRPr kumimoji="1" lang="en-US" altLang="ja-JP" sz="1200" b="0" dirty="0">
              <a:solidFill>
                <a:schemeClr val="tx1"/>
              </a:solidFill>
              <a:latin typeface="+mn-ea"/>
              <a:ea typeface="+mn-ea"/>
            </a:endParaRPr>
          </a:p>
        </p:txBody>
      </p:sp>
      <p:sp>
        <p:nvSpPr>
          <p:cNvPr id="17" name="角丸四角形 10">
            <a:extLst>
              <a:ext uri="{FF2B5EF4-FFF2-40B4-BE49-F238E27FC236}">
                <a16:creationId xmlns:a16="http://schemas.microsoft.com/office/drawing/2014/main" id="{67D011B0-550E-4337-AD5B-D2FA345638B0}"/>
              </a:ext>
            </a:extLst>
          </p:cNvPr>
          <p:cNvSpPr/>
          <p:nvPr/>
        </p:nvSpPr>
        <p:spPr>
          <a:xfrm>
            <a:off x="21128" y="5147518"/>
            <a:ext cx="4499824"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厚生労働省職業訓練受講給付金の対象講座か否か</a:t>
            </a:r>
          </a:p>
        </p:txBody>
      </p:sp>
      <p:sp>
        <p:nvSpPr>
          <p:cNvPr id="18" name="テキスト ボックス 17">
            <a:extLst>
              <a:ext uri="{FF2B5EF4-FFF2-40B4-BE49-F238E27FC236}">
                <a16:creationId xmlns:a16="http://schemas.microsoft.com/office/drawing/2014/main" id="{67124233-1022-4A8D-8A3A-85D42FE6D8C5}"/>
              </a:ext>
            </a:extLst>
          </p:cNvPr>
          <p:cNvSpPr txBox="1"/>
          <p:nvPr/>
        </p:nvSpPr>
        <p:spPr>
          <a:xfrm>
            <a:off x="125464" y="5600273"/>
            <a:ext cx="6123680" cy="27699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対象講座</a:t>
            </a:r>
            <a:r>
              <a:rPr kumimoji="1" lang="en-US" altLang="ja-JP" sz="1200" b="0" i="0" u="none" strike="noStrike" kern="1200" cap="none" spc="0" normalizeH="0" baseline="0" noProof="0" dirty="0">
                <a:ln>
                  <a:noFill/>
                </a:ln>
                <a:effectLst/>
                <a:uLnTx/>
                <a:uFillTx/>
                <a:latin typeface="メイリオ"/>
                <a:ea typeface="メイリオ"/>
                <a:cs typeface="+mn-cs"/>
              </a:rPr>
              <a:t>/</a:t>
            </a:r>
            <a:r>
              <a:rPr kumimoji="1" lang="ja-JP" altLang="en-US" sz="1200" b="0" i="0" u="none" strike="noStrike" kern="1200" cap="none" spc="0" normalizeH="0" baseline="0" noProof="0" dirty="0">
                <a:ln>
                  <a:noFill/>
                </a:ln>
                <a:effectLst/>
                <a:uLnTx/>
                <a:uFillTx/>
                <a:latin typeface="メイリオ"/>
                <a:ea typeface="メイリオ"/>
                <a:cs typeface="+mn-cs"/>
              </a:rPr>
              <a:t>対象講座ではない　のいずれかでお答えください。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graphicFrame>
        <p:nvGraphicFramePr>
          <p:cNvPr id="15" name="表 14">
            <a:extLst>
              <a:ext uri="{FF2B5EF4-FFF2-40B4-BE49-F238E27FC236}">
                <a16:creationId xmlns:a16="http://schemas.microsoft.com/office/drawing/2014/main" id="{F91242EA-7781-4FDE-9928-BCD897740B63}"/>
              </a:ext>
            </a:extLst>
          </p:cNvPr>
          <p:cNvGraphicFramePr>
            <a:graphicFrameLocks noGrp="1"/>
          </p:cNvGraphicFramePr>
          <p:nvPr>
            <p:extLst>
              <p:ext uri="{D42A27DB-BD31-4B8C-83A1-F6EECF244321}">
                <p14:modId xmlns:p14="http://schemas.microsoft.com/office/powerpoint/2010/main" val="1363343967"/>
              </p:ext>
            </p:extLst>
          </p:nvPr>
        </p:nvGraphicFramePr>
        <p:xfrm>
          <a:off x="6321152" y="344663"/>
          <a:ext cx="3476818" cy="5808922"/>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1020968594"/>
                    </a:ext>
                  </a:extLst>
                </a:gridCol>
                <a:gridCol w="696658">
                  <a:extLst>
                    <a:ext uri="{9D8B030D-6E8A-4147-A177-3AD203B41FA5}">
                      <a16:colId xmlns:a16="http://schemas.microsoft.com/office/drawing/2014/main" val="265180497"/>
                    </a:ext>
                  </a:extLst>
                </a:gridCol>
                <a:gridCol w="835944">
                  <a:extLst>
                    <a:ext uri="{9D8B030D-6E8A-4147-A177-3AD203B41FA5}">
                      <a16:colId xmlns:a16="http://schemas.microsoft.com/office/drawing/2014/main" val="2599082409"/>
                    </a:ext>
                  </a:extLst>
                </a:gridCol>
              </a:tblGrid>
              <a:tr h="299839">
                <a:tc>
                  <a:txBody>
                    <a:bodyPr/>
                    <a:lstStyle/>
                    <a:p>
                      <a:pPr algn="ctr"/>
                      <a:r>
                        <a:rPr kumimoji="1" lang="ja-JP" altLang="en-US" sz="1100" dirty="0">
                          <a:solidFill>
                            <a:schemeClr val="bg1"/>
                          </a:solidFill>
                        </a:rPr>
                        <a:t>基本情報</a:t>
                      </a:r>
                    </a:p>
                  </a:txBody>
                  <a:tcPr marL="0" marR="0" marT="0" marB="0" anchor="ctr"/>
                </a:tc>
                <a:tc>
                  <a:txBody>
                    <a:bodyPr/>
                    <a:lstStyle/>
                    <a:p>
                      <a:pPr algn="ctr"/>
                      <a:r>
                        <a:rPr kumimoji="1" lang="ja-JP" altLang="en-US" sz="1100">
                          <a:solidFill>
                            <a:schemeClr val="bg1"/>
                          </a:solidFill>
                        </a:rPr>
                        <a:t>計画･目標</a:t>
                      </a:r>
                      <a:endParaRPr kumimoji="1" lang="ja-JP" altLang="en-US" sz="1100" dirty="0">
                        <a:solidFill>
                          <a:schemeClr val="bg1"/>
                        </a:solidFill>
                      </a:endParaRPr>
                    </a:p>
                  </a:txBody>
                  <a:tcPr marL="0" marR="0" marT="0" marB="0" anchor="ctr"/>
                </a:tc>
                <a:tc>
                  <a:txBody>
                    <a:bodyPr/>
                    <a:lstStyle/>
                    <a:p>
                      <a:pPr algn="ctr"/>
                      <a:r>
                        <a:rPr kumimoji="1" lang="ja-JP" altLang="en-US" sz="1100" dirty="0">
                          <a:solidFill>
                            <a:schemeClr val="bg1"/>
                          </a:solidFill>
                        </a:rPr>
                        <a:t>実績･成果</a:t>
                      </a:r>
                    </a:p>
                  </a:txBody>
                  <a:tcPr marL="0" marR="0" marT="0" marB="0" anchor="ctr"/>
                </a:tc>
                <a:extLst>
                  <a:ext uri="{0D108BD9-81ED-4DB2-BD59-A6C34878D82A}">
                    <a16:rowId xmlns:a16="http://schemas.microsoft.com/office/drawing/2014/main" val="1084241257"/>
                  </a:ext>
                </a:extLst>
              </a:tr>
              <a:tr h="347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rPr>
                        <a:t>職業訓練受講給付金対象プログラム</a:t>
                      </a:r>
                      <a:endParaRPr kumimoji="1" lang="en-US" altLang="ja-JP" sz="1050" dirty="0">
                        <a:solidFill>
                          <a:schemeClr val="tx1"/>
                        </a:solidFill>
                      </a:endParaRP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〇・</a:t>
                      </a:r>
                      <a:r>
                        <a:rPr kumimoji="1" lang="en-US" altLang="ja-JP" sz="1100">
                          <a:solidFill>
                            <a:schemeClr val="tx1"/>
                          </a:solidFill>
                        </a:rPr>
                        <a:t>×</a:t>
                      </a:r>
                      <a:endParaRPr kumimoji="1" lang="en-US" altLang="ja-JP" sz="105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〇・</a:t>
                      </a:r>
                      <a:r>
                        <a:rPr kumimoji="1" lang="en-US" altLang="ja-JP" sz="1100" dirty="0">
                          <a:solidFill>
                            <a:schemeClr val="tx1"/>
                          </a:solidFill>
                        </a:rPr>
                        <a:t>×</a:t>
                      </a:r>
                      <a:endParaRPr kumimoji="1" lang="en-US" altLang="ja-JP" sz="1050" dirty="0">
                        <a:solidFill>
                          <a:schemeClr val="tx1"/>
                        </a:solidFill>
                      </a:endParaRPr>
                    </a:p>
                  </a:txBody>
                  <a:tcPr marL="0" marR="36000" marT="0" marB="0" anchor="ctr"/>
                </a:tc>
                <a:extLst>
                  <a:ext uri="{0D108BD9-81ED-4DB2-BD59-A6C34878D82A}">
                    <a16:rowId xmlns:a16="http://schemas.microsoft.com/office/drawing/2014/main" val="3907626857"/>
                  </a:ext>
                </a:extLst>
              </a:tr>
              <a:tr h="364199">
                <a:tc>
                  <a:txBody>
                    <a:bodyPr/>
                    <a:lstStyle/>
                    <a:p>
                      <a:r>
                        <a:rPr kumimoji="1" lang="ja-JP" altLang="en-US" sz="1100" dirty="0">
                          <a:solidFill>
                            <a:schemeClr val="tx1"/>
                          </a:solidFill>
                        </a:rPr>
                        <a:t>受講者数（</a:t>
                      </a:r>
                      <a:r>
                        <a:rPr kumimoji="1" lang="en-US" altLang="ja-JP" sz="1100" dirty="0">
                          <a:solidFill>
                            <a:schemeClr val="tx1"/>
                          </a:solidFill>
                        </a:rPr>
                        <a:t>20</a:t>
                      </a:r>
                      <a:r>
                        <a:rPr kumimoji="1" lang="ja-JP" altLang="en-US" sz="1100" dirty="0">
                          <a:solidFill>
                            <a:schemeClr val="tx1"/>
                          </a:solidFill>
                        </a:rPr>
                        <a:t>･</a:t>
                      </a:r>
                      <a:r>
                        <a:rPr kumimoji="1" lang="en-US" altLang="ja-JP" sz="1100" dirty="0">
                          <a:solidFill>
                            <a:schemeClr val="tx1"/>
                          </a:solidFill>
                        </a:rPr>
                        <a:t>30</a:t>
                      </a:r>
                      <a:r>
                        <a:rPr kumimoji="1" lang="ja-JP" altLang="en-US" sz="1100" dirty="0">
                          <a:solidFill>
                            <a:schemeClr val="tx1"/>
                          </a:solidFill>
                        </a:rPr>
                        <a:t>･</a:t>
                      </a:r>
                      <a:r>
                        <a:rPr kumimoji="1" lang="en-US" altLang="ja-JP" sz="1100" dirty="0">
                          <a:solidFill>
                            <a:schemeClr val="tx1"/>
                          </a:solidFill>
                        </a:rPr>
                        <a:t>40</a:t>
                      </a:r>
                      <a:r>
                        <a:rPr kumimoji="1" lang="ja-JP" altLang="en-US" sz="1100" dirty="0">
                          <a:solidFill>
                            <a:schemeClr val="tx1"/>
                          </a:solidFill>
                        </a:rPr>
                        <a:t>･</a:t>
                      </a:r>
                      <a:r>
                        <a:rPr kumimoji="1" lang="en-US" altLang="ja-JP" sz="1100" dirty="0">
                          <a:solidFill>
                            <a:schemeClr val="tx1"/>
                          </a:solidFill>
                        </a:rPr>
                        <a:t>50</a:t>
                      </a:r>
                      <a:r>
                        <a:rPr kumimoji="1" lang="ja-JP" altLang="en-US" sz="1100" dirty="0">
                          <a:solidFill>
                            <a:schemeClr val="tx1"/>
                          </a:solidFill>
                          <a:latin typeface="Segoe UI 本文"/>
                        </a:rPr>
                        <a:t>･</a:t>
                      </a:r>
                      <a:r>
                        <a:rPr kumimoji="1" lang="en-US" altLang="ja-JP" sz="1100" dirty="0">
                          <a:solidFill>
                            <a:schemeClr val="tx1"/>
                          </a:solidFill>
                          <a:latin typeface="Segoe UI 本文"/>
                        </a:rPr>
                        <a:t>60</a:t>
                      </a:r>
                      <a:r>
                        <a:rPr kumimoji="1" lang="ja-JP" altLang="en-US" sz="1100">
                          <a:solidFill>
                            <a:schemeClr val="tx1"/>
                          </a:solidFill>
                        </a:rPr>
                        <a:t>名）</a:t>
                      </a:r>
                      <a:endParaRPr kumimoji="1" lang="ja-JP" altLang="en-US" sz="1100" dirty="0">
                        <a:solidFill>
                          <a:schemeClr val="tx1"/>
                        </a:solidFill>
                      </a:endParaRPr>
                    </a:p>
                  </a:txBody>
                  <a:tcPr marL="36000" marR="0" marT="0" marB="0" anchor="ctr"/>
                </a:tc>
                <a:tc>
                  <a:txBody>
                    <a:bodyPr/>
                    <a:lstStyle/>
                    <a:p>
                      <a:pPr algn="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3066254523"/>
                  </a:ext>
                </a:extLst>
              </a:tr>
              <a:tr h="364199">
                <a:tc>
                  <a:txBody>
                    <a:bodyPr/>
                    <a:lstStyle/>
                    <a:p>
                      <a:r>
                        <a:rPr kumimoji="1" lang="ja-JP" altLang="en-US" sz="1100" dirty="0">
                          <a:solidFill>
                            <a:schemeClr val="tx1"/>
                          </a:solidFill>
                        </a:rPr>
                        <a:t>部分受講者数（定員の</a:t>
                      </a:r>
                      <a:r>
                        <a:rPr kumimoji="1" lang="en-US" altLang="ja-JP" sz="1100" dirty="0">
                          <a:solidFill>
                            <a:schemeClr val="tx1"/>
                          </a:solidFill>
                        </a:rPr>
                        <a:t>10</a:t>
                      </a:r>
                      <a:r>
                        <a:rPr kumimoji="1" lang="ja-JP" altLang="en-US" sz="1100" dirty="0">
                          <a:solidFill>
                            <a:schemeClr val="tx1"/>
                          </a:solidFill>
                        </a:rPr>
                        <a:t>倍程度）</a:t>
                      </a:r>
                    </a:p>
                  </a:txBody>
                  <a:tcPr marL="36000" marR="0" marT="0" marB="0" anchor="ctr"/>
                </a:tc>
                <a:tc>
                  <a:txBody>
                    <a:bodyPr/>
                    <a:lstStyle/>
                    <a:p>
                      <a:pPr algn="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4282608398"/>
                  </a:ext>
                </a:extLst>
              </a:tr>
              <a:tr h="299839">
                <a:tc>
                  <a:txBody>
                    <a:bodyPr/>
                    <a:lstStyle/>
                    <a:p>
                      <a:r>
                        <a:rPr kumimoji="1" lang="ja-JP" altLang="en-US" sz="1100" dirty="0">
                          <a:solidFill>
                            <a:schemeClr val="tx1"/>
                          </a:solidFill>
                        </a:rPr>
                        <a:t>総授業時数（実時間数）</a:t>
                      </a:r>
                    </a:p>
                  </a:txBody>
                  <a:tcPr marL="36000" marR="0" marT="0" marB="0" anchor="ctr"/>
                </a:tc>
                <a:tc>
                  <a:txBody>
                    <a:bodyPr/>
                    <a:lstStyle/>
                    <a:p>
                      <a:pPr algn="r"/>
                      <a:r>
                        <a:rPr kumimoji="1" lang="ja-JP" altLang="en-US" sz="1100">
                          <a:solidFill>
                            <a:schemeClr val="tx1"/>
                          </a:solidFill>
                        </a:rPr>
                        <a:t>時間</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時間</a:t>
                      </a:r>
                    </a:p>
                  </a:txBody>
                  <a:tcPr marL="0" marR="36000" marT="0" marB="0" anchor="ctr"/>
                </a:tc>
                <a:extLst>
                  <a:ext uri="{0D108BD9-81ED-4DB2-BD59-A6C34878D82A}">
                    <a16:rowId xmlns:a16="http://schemas.microsoft.com/office/drawing/2014/main" val="3272626406"/>
                  </a:ext>
                </a:extLst>
              </a:tr>
              <a:tr h="299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プログラム期間</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月</a:t>
                      </a: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月</a:t>
                      </a:r>
                    </a:p>
                  </a:txBody>
                  <a:tcPr marL="0" marR="36000" marT="0" marB="0" anchor="ctr"/>
                </a:tc>
                <a:extLst>
                  <a:ext uri="{0D108BD9-81ED-4DB2-BD59-A6C34878D82A}">
                    <a16:rowId xmlns:a16="http://schemas.microsoft.com/office/drawing/2014/main" val="1169188543"/>
                  </a:ext>
                </a:extLst>
              </a:tr>
              <a:tr h="4010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プログラムレベル（</a:t>
                      </a:r>
                      <a:r>
                        <a:rPr kumimoji="1" lang="en-US" altLang="ja-JP" sz="900" dirty="0">
                          <a:solidFill>
                            <a:schemeClr val="tx1"/>
                          </a:solidFill>
                        </a:rPr>
                        <a:t>ITSS</a:t>
                      </a:r>
                      <a:r>
                        <a:rPr kumimoji="1" lang="ja-JP" altLang="en-US" sz="900" dirty="0">
                          <a:solidFill>
                            <a:schemeClr val="tx1"/>
                          </a:solidFill>
                        </a:rPr>
                        <a:t>、資格等）</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レベル〇相当、〇〇資格相当　等</a:t>
                      </a:r>
                    </a:p>
                  </a:txBody>
                  <a:tcPr marL="36000" marR="0" marT="0" marB="0" anchor="ctr"/>
                </a:tc>
                <a:tc>
                  <a:txBody>
                    <a:bodyPr/>
                    <a:lstStyle/>
                    <a:p>
                      <a:endParaRPr kumimoji="1" lang="ja-JP" altLang="en-US" dirty="0"/>
                    </a:p>
                  </a:txBody>
                  <a:tcPr marL="3600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rgbClr val="FF0000"/>
                        </a:solidFill>
                      </a:endParaRPr>
                    </a:p>
                  </a:txBody>
                  <a:tcPr marL="36000" marR="0" marT="0" marB="0" anchor="ctr"/>
                </a:tc>
                <a:extLst>
                  <a:ext uri="{0D108BD9-81ED-4DB2-BD59-A6C34878D82A}">
                    <a16:rowId xmlns:a16="http://schemas.microsoft.com/office/drawing/2014/main" val="365685143"/>
                  </a:ext>
                </a:extLst>
              </a:tr>
              <a:tr h="299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オンライン授業の割合</a:t>
                      </a:r>
                      <a:endParaRPr kumimoji="1" lang="en-US" altLang="ja-JP" sz="1100" dirty="0">
                        <a:solidFill>
                          <a:schemeClr val="tx1"/>
                        </a:solidFill>
                      </a:endParaRP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　割程度</a:t>
                      </a:r>
                      <a:endParaRPr kumimoji="1" lang="en-US" altLang="ja-JP"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　割程度</a:t>
                      </a:r>
                      <a:endParaRPr kumimoji="1" lang="en-US" altLang="ja-JP" sz="1100" dirty="0">
                        <a:solidFill>
                          <a:schemeClr val="tx1"/>
                        </a:solidFill>
                      </a:endParaRPr>
                    </a:p>
                  </a:txBody>
                  <a:tcPr marL="0" marR="36000" marT="0" marB="0" anchor="ctr"/>
                </a:tc>
                <a:extLst>
                  <a:ext uri="{0D108BD9-81ED-4DB2-BD59-A6C34878D82A}">
                    <a16:rowId xmlns:a16="http://schemas.microsoft.com/office/drawing/2014/main" val="1973534874"/>
                  </a:ext>
                </a:extLst>
              </a:tr>
              <a:tr h="347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リカレント担当部署等の設置</a:t>
                      </a:r>
                    </a:p>
                  </a:txBody>
                  <a:tcPr marL="36000" marR="0" marT="0" marB="0" anchor="ctr"/>
                </a:tc>
                <a:tc>
                  <a:txBody>
                    <a:bodyPr/>
                    <a:lstStyle/>
                    <a:p>
                      <a:pPr algn="r"/>
                      <a:r>
                        <a:rPr kumimoji="1" lang="ja-JP" altLang="en-US" sz="1050">
                          <a:solidFill>
                            <a:schemeClr val="tx1"/>
                          </a:solidFill>
                        </a:rPr>
                        <a:t>既存・</a:t>
                      </a:r>
                      <a:endParaRPr kumimoji="1" lang="en-US" altLang="ja-JP" sz="1050">
                        <a:solidFill>
                          <a:schemeClr val="tx1"/>
                        </a:solidFill>
                      </a:endParaRPr>
                    </a:p>
                    <a:p>
                      <a:pPr algn="r"/>
                      <a:r>
                        <a:rPr kumimoji="1" lang="ja-JP" altLang="en-US" sz="1050">
                          <a:solidFill>
                            <a:schemeClr val="tx1"/>
                          </a:solidFill>
                        </a:rPr>
                        <a:t>設置予定</a:t>
                      </a:r>
                      <a:endParaRPr kumimoji="1" lang="ja-JP" altLang="en-US" sz="1100" dirty="0">
                        <a:solidFill>
                          <a:schemeClr val="tx1"/>
                        </a:solidFill>
                      </a:endParaRPr>
                    </a:p>
                  </a:txBody>
                  <a:tcPr marL="0" marR="36000" marT="0" marB="0" anchor="ctr"/>
                </a:tc>
                <a:tc>
                  <a:txBody>
                    <a:bodyPr/>
                    <a:lstStyle/>
                    <a:p>
                      <a:pPr algn="r"/>
                      <a:r>
                        <a:rPr kumimoji="1" lang="ja-JP" altLang="en-US" sz="1050" dirty="0">
                          <a:solidFill>
                            <a:schemeClr val="tx1"/>
                          </a:solidFill>
                        </a:rPr>
                        <a:t>既存・</a:t>
                      </a:r>
                      <a:endParaRPr kumimoji="1" lang="en-US" altLang="ja-JP" sz="1050" dirty="0">
                        <a:solidFill>
                          <a:schemeClr val="tx1"/>
                        </a:solidFill>
                      </a:endParaRPr>
                    </a:p>
                    <a:p>
                      <a:pPr algn="r"/>
                      <a:r>
                        <a:rPr kumimoji="1" lang="ja-JP" altLang="en-US" sz="1050" dirty="0">
                          <a:solidFill>
                            <a:schemeClr val="tx1"/>
                          </a:solidFill>
                        </a:rPr>
                        <a:t>設置予定</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4165113845"/>
                  </a:ext>
                </a:extLst>
              </a:tr>
              <a:tr h="364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事業実施委員会への企業や経済団体等の参加（必須）</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marL="0" marR="36000" marT="0" marB="0" anchor="ctr"/>
                </a:tc>
                <a:extLst>
                  <a:ext uri="{0D108BD9-81ED-4DB2-BD59-A6C34878D82A}">
                    <a16:rowId xmlns:a16="http://schemas.microsoft.com/office/drawing/2014/main" val="3459410615"/>
                  </a:ext>
                </a:extLst>
              </a:tr>
              <a:tr h="299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連携労働局（連携は必須）</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3798373383"/>
                  </a:ext>
                </a:extLst>
              </a:tr>
              <a:tr h="364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キャリアコンサルティングの実施（必須）</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1619666748"/>
                  </a:ext>
                </a:extLst>
              </a:tr>
              <a:tr h="364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（任意の目標があれば、適宜追加）</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3103815234"/>
                  </a:ext>
                </a:extLst>
              </a:tr>
              <a:tr h="364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就職・在職率目標（</a:t>
                      </a:r>
                      <a:r>
                        <a:rPr kumimoji="1" lang="en-US" altLang="ja-JP" sz="1100" dirty="0">
                          <a:solidFill>
                            <a:schemeClr val="tx1"/>
                          </a:solidFill>
                        </a:rPr>
                        <a:t>80</a:t>
                      </a:r>
                      <a:r>
                        <a:rPr kumimoji="1" lang="ja-JP" altLang="en-US" sz="1100" dirty="0">
                          <a:solidFill>
                            <a:schemeClr val="tx1"/>
                          </a:solidFill>
                        </a:rPr>
                        <a:t>％以上）</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rPr>
                        <a:t>%</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3811533369"/>
                  </a:ext>
                </a:extLst>
              </a:tr>
              <a:tr h="2998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新規就職・転職者数</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479071017"/>
                  </a:ext>
                </a:extLst>
              </a:tr>
              <a:tr h="364199">
                <a:tc>
                  <a:txBody>
                    <a:bodyPr/>
                    <a:lstStyle/>
                    <a:p>
                      <a:r>
                        <a:rPr kumimoji="1" lang="ja-JP" altLang="en-US" sz="1100" dirty="0">
                          <a:solidFill>
                            <a:schemeClr val="tx1"/>
                          </a:solidFill>
                        </a:rPr>
                        <a:t>受講者からの評価（肯定的評価</a:t>
                      </a:r>
                      <a:r>
                        <a:rPr kumimoji="1" lang="en-US" altLang="ja-JP" sz="1100" dirty="0">
                          <a:solidFill>
                            <a:schemeClr val="tx1"/>
                          </a:solidFill>
                        </a:rPr>
                        <a:t>80</a:t>
                      </a:r>
                      <a:r>
                        <a:rPr kumimoji="1" lang="ja-JP" altLang="en-US" sz="1100" dirty="0">
                          <a:solidFill>
                            <a:schemeClr val="tx1"/>
                          </a:solidFill>
                        </a:rPr>
                        <a:t>％以上</a:t>
                      </a:r>
                      <a:r>
                        <a:rPr kumimoji="1" lang="en-US" altLang="ja-JP" sz="1100" dirty="0">
                          <a:solidFill>
                            <a:schemeClr val="tx1"/>
                          </a:solidFill>
                        </a:rPr>
                        <a:t>)</a:t>
                      </a:r>
                      <a:endParaRPr kumimoji="1" lang="ja-JP" altLang="en-US" sz="1100" dirty="0">
                        <a:solidFill>
                          <a:schemeClr val="tx1"/>
                        </a:solidFill>
                      </a:endParaRPr>
                    </a:p>
                  </a:txBody>
                  <a:tcPr marL="36000" marR="0" marT="0" marB="0" anchor="ctr"/>
                </a:tc>
                <a:tc>
                  <a:txBody>
                    <a:bodyPr/>
                    <a:lstStyle/>
                    <a:p>
                      <a:pPr algn="r"/>
                      <a:r>
                        <a:rPr kumimoji="1" lang="en-US" altLang="ja-JP" sz="1100">
                          <a:solidFill>
                            <a:schemeClr val="tx1"/>
                          </a:solidFill>
                        </a:rPr>
                        <a:t>%</a:t>
                      </a:r>
                      <a:endParaRPr kumimoji="1" lang="ja-JP" altLang="en-US" sz="1100" dirty="0">
                        <a:solidFill>
                          <a:schemeClr val="tx1"/>
                        </a:solidFill>
                      </a:endParaRPr>
                    </a:p>
                  </a:txBody>
                  <a:tcPr marL="0" marR="36000" marT="0" marB="0" anchor="ctr"/>
                </a:tc>
                <a:tc>
                  <a:txBody>
                    <a:bodyPr/>
                    <a:lstStyle/>
                    <a:p>
                      <a:pPr algn="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2031558693"/>
                  </a:ext>
                </a:extLst>
              </a:tr>
              <a:tr h="364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企業等の評価（プログラム実施後の肯定的評価</a:t>
                      </a:r>
                      <a:r>
                        <a:rPr kumimoji="1" lang="en-US" altLang="ja-JP" sz="1100" dirty="0">
                          <a:solidFill>
                            <a:schemeClr val="tx1"/>
                          </a:solidFill>
                        </a:rPr>
                        <a:t>80</a:t>
                      </a:r>
                      <a:r>
                        <a:rPr kumimoji="1" lang="ja-JP" altLang="en-US" sz="1100" dirty="0">
                          <a:solidFill>
                            <a:schemeClr val="tx1"/>
                          </a:solidFill>
                        </a:rPr>
                        <a:t>％以上）</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622066558"/>
                  </a:ext>
                </a:extLst>
              </a:tr>
            </a:tbl>
          </a:graphicData>
        </a:graphic>
      </p:graphicFrame>
      <p:sp>
        <p:nvSpPr>
          <p:cNvPr id="19" name="テキスト ボックス 18">
            <a:extLst>
              <a:ext uri="{FF2B5EF4-FFF2-40B4-BE49-F238E27FC236}">
                <a16:creationId xmlns:a16="http://schemas.microsoft.com/office/drawing/2014/main" id="{2C101061-858F-4DA5-8CC4-8A36201D81B3}"/>
              </a:ext>
            </a:extLst>
          </p:cNvPr>
          <p:cNvSpPr txBox="1"/>
          <p:nvPr/>
        </p:nvSpPr>
        <p:spPr>
          <a:xfrm>
            <a:off x="6249144" y="6176059"/>
            <a:ext cx="3650856" cy="276999"/>
          </a:xfrm>
          <a:prstGeom prst="rect">
            <a:avLst/>
          </a:prstGeom>
          <a:noFill/>
        </p:spPr>
        <p:txBody>
          <a:bodyPr wrap="square" rtlCol="0">
            <a:spAutoFit/>
          </a:bodyPr>
          <a:lstStyle/>
          <a:p>
            <a:r>
              <a:rPr kumimoji="1" lang="en-US" altLang="ja-JP" sz="1200" dirty="0"/>
              <a:t>※</a:t>
            </a:r>
            <a:r>
              <a:rPr lang="ja-JP" altLang="en-US" sz="1200" dirty="0"/>
              <a:t>基本情報等について、上の表に記載願います。</a:t>
            </a:r>
            <a:endParaRPr kumimoji="1" lang="ja-JP" altLang="en-US" sz="1200" dirty="0"/>
          </a:p>
        </p:txBody>
      </p:sp>
      <p:sp>
        <p:nvSpPr>
          <p:cNvPr id="20" name="テキスト ボックス 19">
            <a:extLst>
              <a:ext uri="{FF2B5EF4-FFF2-40B4-BE49-F238E27FC236}">
                <a16:creationId xmlns:a16="http://schemas.microsoft.com/office/drawing/2014/main" id="{F0D61144-9691-4C69-AD9C-C62635BD6FA1}"/>
              </a:ext>
            </a:extLst>
          </p:cNvPr>
          <p:cNvSpPr txBox="1"/>
          <p:nvPr/>
        </p:nvSpPr>
        <p:spPr>
          <a:xfrm>
            <a:off x="9921552" y="3717032"/>
            <a:ext cx="2535286" cy="276999"/>
          </a:xfrm>
          <a:prstGeom prst="rect">
            <a:avLst/>
          </a:prstGeom>
          <a:noFill/>
        </p:spPr>
        <p:txBody>
          <a:bodyPr wrap="square" rtlCol="0">
            <a:spAutoFit/>
          </a:bodyPr>
          <a:lstStyle/>
          <a:p>
            <a:r>
              <a:rPr kumimoji="1" lang="ja-JP" altLang="en-US" sz="1200" dirty="0">
                <a:solidFill>
                  <a:srgbClr val="FF0000"/>
                </a:solidFill>
              </a:rPr>
              <a:t>←都道府県記載　</a:t>
            </a:r>
          </a:p>
        </p:txBody>
      </p:sp>
      <p:sp>
        <p:nvSpPr>
          <p:cNvPr id="21" name="テキスト ボックス 20">
            <a:extLst>
              <a:ext uri="{FF2B5EF4-FFF2-40B4-BE49-F238E27FC236}">
                <a16:creationId xmlns:a16="http://schemas.microsoft.com/office/drawing/2014/main" id="{013F6FBD-0AF5-468D-B6E2-6FFD003E5FC5}"/>
              </a:ext>
            </a:extLst>
          </p:cNvPr>
          <p:cNvSpPr txBox="1"/>
          <p:nvPr/>
        </p:nvSpPr>
        <p:spPr>
          <a:xfrm>
            <a:off x="9921552" y="3413466"/>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sp>
        <p:nvSpPr>
          <p:cNvPr id="22" name="テキスト ボックス 21">
            <a:extLst>
              <a:ext uri="{FF2B5EF4-FFF2-40B4-BE49-F238E27FC236}">
                <a16:creationId xmlns:a16="http://schemas.microsoft.com/office/drawing/2014/main" id="{0D7B5C55-84C3-46DB-8EE8-6FD31F1034A6}"/>
              </a:ext>
            </a:extLst>
          </p:cNvPr>
          <p:cNvSpPr txBox="1"/>
          <p:nvPr/>
        </p:nvSpPr>
        <p:spPr>
          <a:xfrm>
            <a:off x="9945860" y="4077072"/>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5"/>
          <p:cNvSpPr/>
          <p:nvPr/>
        </p:nvSpPr>
        <p:spPr>
          <a:xfrm>
            <a:off x="28337" y="333797"/>
            <a:ext cx="3124461"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游ゴシック Bold" panose="020B0700000000000000" pitchFamily="50" charset="-128"/>
                <a:ea typeface="游ゴシック Bold" panose="020B0700000000000000"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游ゴシック Bold" panose="020B0700000000000000" pitchFamily="50" charset="-128"/>
                <a:ea typeface="游ゴシック Bold" panose="020B0700000000000000" pitchFamily="50" charset="-128"/>
              </a:rPr>
              <a:t>の目的</a:t>
            </a: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692696"/>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企業等産業界のニーズや地域における産業構造・雇用情勢等を踏まえ、どのような課題意識の下で本プログラムを提案したか、また、実施の結果どのような形で産業界のニーズ・雇用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28338" y="2096399"/>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mj-ea"/>
                <a:ea typeface="+mj-ea"/>
              </a:rPr>
              <a:t>プログラムの対象者</a:t>
            </a:r>
            <a:endParaRPr kumimoji="1" lang="ja-JP" altLang="en-US" sz="1400" b="1" i="0" u="none" strike="noStrike" kern="1200" cap="none" spc="0" normalizeH="0" baseline="0" noProof="0" dirty="0">
              <a:ln>
                <a:noFill/>
              </a:ln>
              <a:solidFill>
                <a:prstClr val="white"/>
              </a:solidFill>
              <a:effectLst/>
              <a:uLnTx/>
              <a:uFillTx/>
              <a:latin typeface="+mj-ea"/>
              <a:ea typeface="+mj-ea"/>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24811" y="2492896"/>
            <a:ext cx="9649072"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主に、どのようなターゲット（非正規雇用労働者、失業者等の労働形態や、性別、年代等、可能な範囲で言及）に対してプログラムを提供したかを記載願います。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6" name="角丸四角形 5">
            <a:extLst>
              <a:ext uri="{FF2B5EF4-FFF2-40B4-BE49-F238E27FC236}">
                <a16:creationId xmlns:a16="http://schemas.microsoft.com/office/drawing/2014/main" id="{9BC354C3-C02E-4360-90CB-02A29F11D2F1}"/>
              </a:ext>
            </a:extLst>
          </p:cNvPr>
          <p:cNvSpPr/>
          <p:nvPr/>
        </p:nvSpPr>
        <p:spPr>
          <a:xfrm>
            <a:off x="46011" y="3307376"/>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mj-ea"/>
                <a:ea typeface="+mj-ea"/>
              </a:rPr>
              <a:t>プログラムの概要</a:t>
            </a:r>
            <a:endParaRPr kumimoji="1" lang="ja-JP" altLang="en-US" sz="1400" b="1" i="0" u="none" strike="noStrike" kern="1200" cap="none" spc="0" normalizeH="0" baseline="0" noProof="0" dirty="0">
              <a:ln>
                <a:noFill/>
              </a:ln>
              <a:solidFill>
                <a:prstClr val="white"/>
              </a:solidFill>
              <a:effectLst/>
              <a:uLnTx/>
              <a:uFillTx/>
              <a:latin typeface="+mj-ea"/>
              <a:ea typeface="+mj-ea"/>
              <a:cs typeface="+mn-cs"/>
            </a:endParaRPr>
          </a:p>
        </p:txBody>
      </p:sp>
      <p:sp>
        <p:nvSpPr>
          <p:cNvPr id="17" name="テキスト ボックス 16">
            <a:extLst>
              <a:ext uri="{FF2B5EF4-FFF2-40B4-BE49-F238E27FC236}">
                <a16:creationId xmlns:a16="http://schemas.microsoft.com/office/drawing/2014/main" id="{C520692D-62AA-4C65-BCB1-91BEBC0D5C7B}"/>
              </a:ext>
            </a:extLst>
          </p:cNvPr>
          <p:cNvSpPr txBox="1"/>
          <p:nvPr/>
        </p:nvSpPr>
        <p:spPr>
          <a:xfrm>
            <a:off x="91816" y="3645024"/>
            <a:ext cx="9649072" cy="304698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非正規雇用労働者や失業者のキャリアアップ・キャリアチェンジを促進するため、本事業においてどのようなプログラムを開発・実施したか、プログラム概要を記載してください。</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Tree>
    <p:extLst>
      <p:ext uri="{BB962C8B-B14F-4D97-AF65-F5344CB8AC3E}">
        <p14:creationId xmlns:p14="http://schemas.microsoft.com/office/powerpoint/2010/main" val="50201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角丸四角形 5">
            <a:extLst>
              <a:ext uri="{FF2B5EF4-FFF2-40B4-BE49-F238E27FC236}">
                <a16:creationId xmlns:a16="http://schemas.microsoft.com/office/drawing/2014/main" id="{8EF1B416-DB66-474B-8AA2-FD50EE06001C}"/>
              </a:ext>
            </a:extLst>
          </p:cNvPr>
          <p:cNvSpPr/>
          <p:nvPr/>
        </p:nvSpPr>
        <p:spPr>
          <a:xfrm>
            <a:off x="72938" y="332656"/>
            <a:ext cx="70403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mj-ea"/>
                <a:ea typeface="+mj-ea"/>
                <a:cs typeface="+mn-cs"/>
              </a:rPr>
              <a:t>令和</a:t>
            </a:r>
            <a:r>
              <a:rPr kumimoji="1" lang="en-US" altLang="ja-JP" sz="1400" b="1" i="0" u="none" strike="noStrike" kern="1200" cap="none" spc="0" normalizeH="0" baseline="0" noProof="0" dirty="0">
                <a:ln>
                  <a:noFill/>
                </a:ln>
                <a:solidFill>
                  <a:prstClr val="white"/>
                </a:solidFill>
                <a:effectLst/>
                <a:uLnTx/>
                <a:uFillTx/>
                <a:latin typeface="+mj-ea"/>
                <a:ea typeface="+mj-ea"/>
                <a:cs typeface="+mn-cs"/>
              </a:rPr>
              <a:t>2</a:t>
            </a:r>
            <a:r>
              <a:rPr kumimoji="1" lang="ja-JP" altLang="en-US" sz="1400" b="1" i="0" u="none" strike="noStrike" kern="1200" cap="none" spc="0" normalizeH="0" baseline="0" noProof="0" dirty="0">
                <a:ln>
                  <a:noFill/>
                </a:ln>
                <a:solidFill>
                  <a:prstClr val="white"/>
                </a:solidFill>
                <a:effectLst/>
                <a:uLnTx/>
                <a:uFillTx/>
                <a:latin typeface="+mj-ea"/>
                <a:ea typeface="+mj-ea"/>
                <a:cs typeface="+mn-cs"/>
              </a:rPr>
              <a:t>年度「就職・転職支援のための大学リカレント教育推進事業」との違い</a:t>
            </a:r>
          </a:p>
        </p:txBody>
      </p:sp>
      <p:sp>
        <p:nvSpPr>
          <p:cNvPr id="19" name="テキスト ボックス 18">
            <a:extLst>
              <a:ext uri="{FF2B5EF4-FFF2-40B4-BE49-F238E27FC236}">
                <a16:creationId xmlns:a16="http://schemas.microsoft.com/office/drawing/2014/main" id="{FC72F53F-C8E6-4A91-9175-281F3D5674C1}"/>
              </a:ext>
            </a:extLst>
          </p:cNvPr>
          <p:cNvSpPr txBox="1"/>
          <p:nvPr/>
        </p:nvSpPr>
        <p:spPr>
          <a:xfrm>
            <a:off x="125464" y="698163"/>
            <a:ext cx="9649072"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年度補正事業「就職・転職支援のための大学リカレント教育推進事業」実施校のみご回答ください。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①プログラム名称、②受講者定員、③受講者数、④就職率、⑤就職・就業率、⑥就職事例、⑦受講者・企業の評価、⑧プログラムを実施した際の課題、⑨⑧に対して本プログラムでどのように対応し、改善したか等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102144"/>
            <a:ext cx="365237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mj-ea"/>
                <a:ea typeface="+mj-ea"/>
              </a:rPr>
              <a:t>既存の同分野プログラム</a:t>
            </a:r>
            <a:r>
              <a:rPr kumimoji="1" lang="ja-JP" altLang="en-US" sz="1400" b="1" i="0" u="none" strike="noStrike" kern="1200" cap="none" spc="0" normalizeH="0" baseline="0" noProof="0" dirty="0">
                <a:ln>
                  <a:noFill/>
                </a:ln>
                <a:solidFill>
                  <a:prstClr val="white"/>
                </a:solidFill>
                <a:effectLst/>
                <a:uLnTx/>
                <a:uFillTx/>
                <a:latin typeface="+mj-ea"/>
                <a:ea typeface="+mj-ea"/>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3467857"/>
            <a:ext cx="9649072" cy="323165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年度補正事業「就職・転職支援のための大学リカレント教育推進事業」実施校に該当しないが、今回の申請と同分野の既存プログラムを実施している場合はご回答ください。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＊現在実施しているプログラムと今回実施したプログラムの相違点について記載願います。（特に、既存プログラムでの実施上の課題と、その課題に対して</a:t>
            </a:r>
            <a:r>
              <a:rPr lang="ja-JP" altLang="en-US" sz="1200" dirty="0"/>
              <a:t>どのように対応し、改善したかを記載願います。）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266668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6001643"/>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▼本事業で取り組んだ事業全体が分かるよう作成すること。文章のみで説明するのではなく、視覚的に分かりやすく説明してください。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21883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Tree>
    <p:extLst>
      <p:ext uri="{BB962C8B-B14F-4D97-AF65-F5344CB8AC3E}">
        <p14:creationId xmlns:p14="http://schemas.microsoft.com/office/powerpoint/2010/main" val="252418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zh-TW" altLang="en-US" sz="1400" dirty="0">
                <a:solidFill>
                  <a:schemeClr val="lt1"/>
                </a:solidFill>
                <a:latin typeface="+mj-ea"/>
                <a:ea typeface="+mj-ea"/>
              </a:rPr>
              <a:t>実施体制</a:t>
            </a:r>
            <a:r>
              <a:rPr lang="ja-JP" altLang="en-US" sz="1400" dirty="0">
                <a:solidFill>
                  <a:schemeClr val="lt1"/>
                </a:solidFill>
                <a:latin typeface="+mj-ea"/>
                <a:ea typeface="+mj-ea"/>
              </a:rPr>
              <a:t>イメージ</a:t>
            </a:r>
          </a:p>
        </p:txBody>
      </p:sp>
      <p:sp>
        <p:nvSpPr>
          <p:cNvPr id="9" name="テキスト ボックス 8"/>
          <p:cNvSpPr txBox="1"/>
          <p:nvPr/>
        </p:nvSpPr>
        <p:spPr>
          <a:xfrm>
            <a:off x="122326" y="722081"/>
            <a:ext cx="9649072" cy="2862322"/>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▼事業において連携した機関（教育機関、企業、自治体、労働局など）を含めた体制について、事業実施委員会の位置付け</a:t>
            </a:r>
            <a:endParaRPr lang="en-US" altLang="ja-JP" sz="1200" dirty="0">
              <a:latin typeface="+mn-ea"/>
            </a:endParaRPr>
          </a:p>
          <a:p>
            <a:pPr marL="180000" indent="-180000"/>
            <a:r>
              <a:rPr lang="ja-JP" altLang="en-US" sz="1200" dirty="0">
                <a:latin typeface="+mn-ea"/>
              </a:rPr>
              <a:t>　含めて記載願います。文章のみで説明するのではなく、図や表を用いて視覚的に分かりやすく説明してください。</a:t>
            </a:r>
            <a:endParaRPr lang="en-US" altLang="ja-JP" sz="1200" dirty="0">
              <a:latin typeface="+mn-ea"/>
            </a:endParaRPr>
          </a:p>
          <a:p>
            <a:pPr marL="180000" indent="-180000"/>
            <a:r>
              <a:rPr lang="ja-JP" altLang="en-US" sz="1200" dirty="0">
                <a:latin typeface="+mn-ea"/>
              </a:rPr>
              <a:t>▼各機関が果たした役割、プログラムの開発・実施にあたって協力を得た事項、またどのような観点で連携を組んだか等について</a:t>
            </a:r>
            <a:endParaRPr lang="en-US" altLang="ja-JP" sz="1200" dirty="0">
              <a:latin typeface="+mn-ea"/>
            </a:endParaRPr>
          </a:p>
          <a:p>
            <a:pPr marL="180000" indent="-180000"/>
            <a:r>
              <a:rPr lang="ja-JP" altLang="en-US" sz="1200" dirty="0">
                <a:latin typeface="+mn-ea"/>
              </a:rPr>
              <a:t>　連携機関毎に具体的に記載願います。記載の際には、特に「業界等の雇用動向や人材ニーズ及び地域事情等の把握」、「プログラムの成果検証」、「開発したプログラムの他の教育機関、企業、自治体等への横展開」の観点について、それぞれどのように連携して実施したか具体的に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Ⅰ</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リテラシー）</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28338" y="3734495"/>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ja-JP" altLang="en-US" sz="1400" dirty="0">
                <a:latin typeface="+mj-ea"/>
                <a:ea typeface="+mj-ea"/>
              </a:rPr>
              <a:t>の継続的取り組みに向けた学内整備</a:t>
            </a:r>
            <a:endParaRPr lang="ja-JP" altLang="en-US" sz="1400" dirty="0">
              <a:solidFill>
                <a:schemeClr val="lt1"/>
              </a:solidFill>
              <a:latin typeface="+mj-ea"/>
              <a:ea typeface="+mj-ea"/>
            </a:endParaRP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2326" y="4041743"/>
            <a:ext cx="9649072" cy="2677656"/>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▼事業期間終了後のプログラムの継続的な実施に向けて、担当部署の設置をはじめとした学内整備の現状（既存の部署がある、近々設置する予定等）及び令和</a:t>
            </a:r>
            <a:r>
              <a:rPr lang="en-US" altLang="ja-JP" sz="1200" dirty="0">
                <a:latin typeface="+mn-ea"/>
              </a:rPr>
              <a:t>4</a:t>
            </a:r>
            <a:r>
              <a:rPr lang="ja-JP" altLang="en-US" sz="1200" dirty="0">
                <a:latin typeface="+mn-ea"/>
              </a:rPr>
              <a:t>年度内の検討状況等について記載願います。</a:t>
            </a:r>
            <a:endParaRPr lang="en-US" altLang="ja-JP" sz="1200" dirty="0">
              <a:latin typeface="+mn-ea"/>
            </a:endParaRPr>
          </a:p>
          <a:p>
            <a:pPr marL="180000" indent="-180000"/>
            <a:r>
              <a:rPr lang="ja-JP" altLang="en-US" sz="1200" dirty="0">
                <a:latin typeface="+mn-ea"/>
              </a:rPr>
              <a:t>＊担当部署については、担当教職員の配置状況も記載すること。（最低限窓口となる担当教職員、継続的な取り組みに向けて必要な専門性を有するスタッフを配置すること。）</a:t>
            </a:r>
            <a:endParaRPr lang="en-US" altLang="ja-JP" sz="1200" dirty="0">
              <a:latin typeface="+mn-ea"/>
            </a:endParaRPr>
          </a:p>
          <a:p>
            <a:pPr marL="180000" indent="-180000"/>
            <a:r>
              <a:rPr lang="ja-JP" altLang="en-US" sz="1200" dirty="0">
                <a:latin typeface="+mn-ea"/>
              </a:rPr>
              <a:t>▼学内で雇用される教員がリカレント教育に関与する場合のインセンティブ措置（例：教員評価上の優遇措置、給与・賞与・手当等の措置など）の対応状況について記載願います。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4748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7" y="333797"/>
            <a:ext cx="4456495"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675853"/>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2084599"/>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想定する受講者数、受講者の募集方法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2420888"/>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▼プログラムの受講者数について、雇用形態に沿った形で記載願います（例：</a:t>
            </a:r>
            <a:r>
              <a:rPr lang="ja-JP" altLang="en-US" sz="1200" dirty="0">
                <a:solidFill>
                  <a:prstClr val="black"/>
                </a:solidFill>
                <a:latin typeface="メイリオ"/>
                <a:ea typeface="メイリオ"/>
              </a:rPr>
              <a:t>非正規雇用労働者〇名、失業者〇名等）。</a:t>
            </a: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▼どのようなターゲットにどのような手段（例：ハローワークからの紹介、</a:t>
            </a:r>
            <a:r>
              <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rPr>
              <a:t>web</a:t>
            </a: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広告、地方メディアの活用等）を用いて募集を行ったか具体的に記載願います。</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3814677"/>
            <a:ext cx="58968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プログラムで習得できた能力と就職・転職先等の出口</a:t>
            </a: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212941"/>
            <a:ext cx="9649072" cy="2492990"/>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▼プログラムの受講によって身につけられた能力及び、受講によって達成された就職・転職状況を記載願います。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▼また、受講者がプログラム修了後に企業等においてどのような活躍しているか（可能な範囲で）記載ください。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＊身につけられた能力については可能な限り客観的なレベルを示すこと。（例えば、独立行政法人情報処理推進機構（</a:t>
            </a:r>
            <a:r>
              <a:rPr lang="en-US" altLang="ja-JP" sz="1200" dirty="0">
                <a:latin typeface="メイリオ"/>
                <a:ea typeface="メイリオ"/>
              </a:rPr>
              <a:t>ITSS</a:t>
            </a:r>
            <a:r>
              <a:rPr lang="ja-JP" altLang="en-US" sz="1200" dirty="0">
                <a:latin typeface="メイリオ"/>
                <a:ea typeface="メイリオ"/>
              </a:rPr>
              <a:t>）の</a:t>
            </a:r>
            <a:r>
              <a:rPr lang="en-US" altLang="ja-JP" sz="1200" dirty="0">
                <a:latin typeface="メイリオ"/>
                <a:ea typeface="メイリオ"/>
              </a:rPr>
              <a:t>IT</a:t>
            </a:r>
            <a:r>
              <a:rPr lang="ja-JP" altLang="en-US" sz="1200" dirty="0">
                <a:latin typeface="メイリオ"/>
                <a:ea typeface="メイリオ"/>
              </a:rPr>
              <a:t>スキル標準に当てはめた場合、レベル○相当、また、プログラムを受講した結果合格しうる資格試験としては○○相当など。）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1201167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授業科目・担当講師・外部講師の活用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816977"/>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選択等）、科目名、授業時数、対面・遠隔、企業連携（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▼実務家教員等外部講師の活用に関しては、どのような観点、研究分野で外部講師を活用したかを明記願います。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199252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授業の実施方法</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a:t>
            </a:r>
            <a:r>
              <a:rPr lang="ja-JP" altLang="en-US" sz="1200" dirty="0">
                <a:latin typeface="メイリオ"/>
                <a:ea typeface="メイリオ"/>
              </a:rPr>
              <a:t>・</a:t>
            </a:r>
            <a:r>
              <a:rPr kumimoji="1" lang="ja-JP" altLang="en-US" sz="1200" b="0" i="0" u="none" strike="noStrike" kern="1200" cap="none" spc="0" normalizeH="0" baseline="0" noProof="0" dirty="0">
                <a:ln>
                  <a:noFill/>
                </a:ln>
                <a:effectLst/>
                <a:uLnTx/>
                <a:uFillTx/>
                <a:latin typeface="メイリオ"/>
                <a:ea typeface="メイリオ"/>
                <a:cs typeface="+mn-cs"/>
              </a:rPr>
              <a:t>実践的な技能及び知識の習得とどのように関連したかについて記載願います。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▼企業等と連携した、職場見学・職場体験、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等についても実績を記載</a:t>
            </a:r>
            <a:r>
              <a:rPr lang="ja-JP" altLang="en-US" sz="1200" dirty="0">
                <a:latin typeface="メイリオ"/>
                <a:ea typeface="メイリオ"/>
              </a:rPr>
              <a:t>願います</a:t>
            </a:r>
            <a:r>
              <a:rPr kumimoji="1" lang="ja-JP" altLang="en-US" sz="1200" b="0" i="0" u="none" strike="noStrike" kern="1200" cap="none" spc="0" normalizeH="0" baseline="0" noProof="0" dirty="0">
                <a:ln>
                  <a:noFill/>
                </a:ln>
                <a:effectLst/>
                <a:uLnTx/>
                <a:uFillTx/>
                <a:latin typeface="メイリオ"/>
                <a:ea typeface="メイリオ"/>
                <a:cs typeface="+mn-cs"/>
              </a:rPr>
              <a:t>。</a:t>
            </a: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377558007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12644</TotalTime>
  <Words>3404</Words>
  <Application>Microsoft Office PowerPoint</Application>
  <PresentationFormat>A4 210 x 297 mm</PresentationFormat>
  <Paragraphs>381</Paragraphs>
  <Slides>14</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Segoe UI 本文</vt: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河村香保</cp:lastModifiedBy>
  <cp:revision>308</cp:revision>
  <cp:lastPrinted>2022-02-22T01:39:08Z</cp:lastPrinted>
  <dcterms:created xsi:type="dcterms:W3CDTF">2015-11-11T08:20:08Z</dcterms:created>
  <dcterms:modified xsi:type="dcterms:W3CDTF">2022-10-28T04:34:32Z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