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</p:sldMasterIdLst>
  <p:notesMasterIdLst>
    <p:notesMasterId r:id="rId15"/>
  </p:notesMasterIdLst>
  <p:sldIdLst>
    <p:sldId id="259" r:id="rId3"/>
    <p:sldId id="262" r:id="rId4"/>
    <p:sldId id="296" r:id="rId5"/>
    <p:sldId id="297" r:id="rId6"/>
    <p:sldId id="271" r:id="rId7"/>
    <p:sldId id="274" r:id="rId8"/>
    <p:sldId id="277" r:id="rId9"/>
    <p:sldId id="280" r:id="rId10"/>
    <p:sldId id="283" r:id="rId11"/>
    <p:sldId id="286" r:id="rId12"/>
    <p:sldId id="289" r:id="rId13"/>
    <p:sldId id="29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事務局" initials="事務局" lastIdx="1" clrIdx="0">
    <p:extLst>
      <p:ext uri="{19B8F6BF-5375-455C-9EA6-DF929625EA0E}">
        <p15:presenceInfo xmlns:p15="http://schemas.microsoft.com/office/powerpoint/2012/main" userId="事務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 varScale="1">
        <p:scale>
          <a:sx n="110" d="100"/>
          <a:sy n="110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DF5-45B7-844D-C1D1697B15E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DF5-45B7-844D-C1D1697B15EA}"/>
              </c:ext>
            </c:extLst>
          </c:dPt>
          <c:cat>
            <c:strRef>
              <c:f>Sheet1!$A$2:$A$3</c:f>
              <c:strCache>
                <c:ptCount val="2"/>
                <c:pt idx="0">
                  <c:v>治る</c:v>
                </c:pt>
                <c:pt idx="1">
                  <c:v>治らない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F5-45B7-844D-C1D1697B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571B7898-C192-4165-927E-DA37FA6FD7A2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328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96BBB197-2DF4-4E91-A988-03D69B58B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6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9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70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4127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677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8872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187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242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8" y="476672"/>
            <a:ext cx="8461444" cy="62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37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メモ 7"/>
          <p:cNvSpPr/>
          <p:nvPr userDrawn="1"/>
        </p:nvSpPr>
        <p:spPr>
          <a:xfrm>
            <a:off x="467544" y="-171401"/>
            <a:ext cx="8208912" cy="1152129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341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メモ 7"/>
          <p:cNvSpPr/>
          <p:nvPr userDrawn="1"/>
        </p:nvSpPr>
        <p:spPr>
          <a:xfrm>
            <a:off x="467544" y="-99391"/>
            <a:ext cx="8208912" cy="1800200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861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461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8008" y="0"/>
            <a:ext cx="9162008" cy="6873528"/>
          </a:xfrm>
          <a:prstGeom prst="rect">
            <a:avLst/>
          </a:prstGeom>
          <a:solidFill>
            <a:srgbClr val="FC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>
          <a:xfrm>
            <a:off x="-46146" y="191295"/>
            <a:ext cx="8938626" cy="6696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2318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 userDrawn="1"/>
        </p:nvSpPr>
        <p:spPr bwMode="auto">
          <a:xfrm flipV="1">
            <a:off x="58" y="234598"/>
            <a:ext cx="1475598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251520" y="919376"/>
            <a:ext cx="8640960" cy="5938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83704" y="273711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</a:lstStyle>
          <a:p>
            <a:r>
              <a:rPr lang="ja-JP" alt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資 料</a:t>
            </a:r>
          </a:p>
        </p:txBody>
      </p:sp>
    </p:spTree>
    <p:extLst>
      <p:ext uri="{BB962C8B-B14F-4D97-AF65-F5344CB8AC3E}">
        <p14:creationId xmlns:p14="http://schemas.microsoft.com/office/powerpoint/2010/main" val="8561256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8" y="476672"/>
            <a:ext cx="8461444" cy="62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68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 rot="16200000">
            <a:off x="1337902" y="-973943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366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808-CD91-45C4-93FE-2D98F17751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2022/8/15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4F6-53A3-4F67-A018-2974C282BC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77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808-CD91-45C4-93FE-2D98F17751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2022/8/15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4F6-53A3-4F67-A018-2974C282BC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86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808-CD91-45C4-93FE-2D98F17751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2022/8/15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4F6-53A3-4F67-A018-2974C282BC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600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5808-CD91-45C4-93FE-2D98F17751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2022/8/15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D4F6-53A3-4F67-A018-2974C282BC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17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メモ 5"/>
          <p:cNvSpPr/>
          <p:nvPr userDrawn="1"/>
        </p:nvSpPr>
        <p:spPr>
          <a:xfrm>
            <a:off x="467544" y="-171401"/>
            <a:ext cx="8208912" cy="1152129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818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7" name="メモ 6"/>
          <p:cNvSpPr/>
          <p:nvPr userDrawn="1"/>
        </p:nvSpPr>
        <p:spPr>
          <a:xfrm>
            <a:off x="467544" y="-171401"/>
            <a:ext cx="8208912" cy="1152129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3331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8" name="メモ 7"/>
          <p:cNvSpPr/>
          <p:nvPr userDrawn="1"/>
        </p:nvSpPr>
        <p:spPr>
          <a:xfrm>
            <a:off x="467544" y="-171401"/>
            <a:ext cx="8208912" cy="1152129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235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9" name="メモ 8"/>
          <p:cNvSpPr/>
          <p:nvPr userDrawn="1"/>
        </p:nvSpPr>
        <p:spPr>
          <a:xfrm>
            <a:off x="467544" y="-99391"/>
            <a:ext cx="8208912" cy="1800200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0322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005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18008" y="0"/>
            <a:ext cx="9162008" cy="6873528"/>
          </a:xfrm>
          <a:prstGeom prst="rect">
            <a:avLst/>
          </a:prstGeom>
          <a:solidFill>
            <a:srgbClr val="FC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>
          <a:xfrm>
            <a:off x="-46146" y="191295"/>
            <a:ext cx="8938626" cy="6696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569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 userDrawn="1"/>
        </p:nvSpPr>
        <p:spPr bwMode="auto">
          <a:xfrm flipV="1">
            <a:off x="58" y="234598"/>
            <a:ext cx="1475598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251520" y="919376"/>
            <a:ext cx="8640960" cy="5938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83704" y="260648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</a:lstStyle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資 料</a:t>
            </a:r>
          </a:p>
        </p:txBody>
      </p:sp>
    </p:spTree>
    <p:extLst>
      <p:ext uri="{BB962C8B-B14F-4D97-AF65-F5344CB8AC3E}">
        <p14:creationId xmlns:p14="http://schemas.microsoft.com/office/powerpoint/2010/main" val="2663011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 rot="16200000">
            <a:off x="1185527" y="-821568"/>
            <a:ext cx="677294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9145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 rot="16200000">
            <a:off x="1337902" y="-973943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30029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1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6" r:id="rId10"/>
    <p:sldLayoutId id="2147483677" r:id="rId11"/>
    <p:sldLayoutId id="2147483678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0B95808-CD91-45C4-93FE-2D98F17751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2022/8/15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2FD4F6-53A3-4F67-A018-2974C282BC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" y="787692"/>
            <a:ext cx="8147835" cy="5282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1691680" y="529328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文部科学省　がん教育推進のための教材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1600" b="0" i="0" normalizeH="0" noProof="0" dirty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がんの早期発見とがん検診」対応</a:t>
            </a:r>
            <a:endParaRPr kumimoji="1" lang="ja-JP" altLang="en-US" sz="160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D923C1-F8BE-46BF-8BA7-D12EE99C4577}"/>
              </a:ext>
            </a:extLst>
          </p:cNvPr>
          <p:cNvSpPr/>
          <p:nvPr/>
        </p:nvSpPr>
        <p:spPr>
          <a:xfrm>
            <a:off x="8675414" y="6440760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7289094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3488406" y="3068960"/>
            <a:ext cx="220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800" b="1" kern="1200">
                <a:solidFill>
                  <a:schemeClr val="accent3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buNone/>
              <a:defRPr kumimoji="1" sz="4800" b="1" i="0" normalizeH="0" noProof="0">
                <a:solidFill>
                  <a:srgbClr val="77933C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4800" b="1" i="0" normalizeH="0" noProof="0">
                <a:solidFill>
                  <a:srgbClr val="77933C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 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DA17D4-FD67-4303-9A0E-9A4A31241472}"/>
              </a:ext>
            </a:extLst>
          </p:cNvPr>
          <p:cNvSpPr/>
          <p:nvPr/>
        </p:nvSpPr>
        <p:spPr>
          <a:xfrm>
            <a:off x="8316416" y="6236750"/>
            <a:ext cx="638711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 dirty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endParaRPr kumimoji="1" lang="ja-JP" altLang="en-US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1998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547664" y="184083"/>
            <a:ext cx="7374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がん検診の種類（</a:t>
            </a:r>
            <a:r>
              <a:rPr kumimoji="1" lang="en-US" altLang="ja-JP" sz="44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4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39866" y="1092388"/>
            <a:ext cx="8086658" cy="60842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rPr kumimoji="1" lang="ja-JP" altLang="en-US" sz="2700" b="1" i="0" normalizeH="0" noProof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国が推奨しているがん検診の対象年齢と検診間隔</a:t>
            </a:r>
          </a:p>
        </p:txBody>
      </p: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5436096" y="1832256"/>
            <a:ext cx="0" cy="4332407"/>
          </a:xfrm>
          <a:prstGeom prst="line">
            <a:avLst/>
          </a:prstGeom>
          <a:ln w="28575" cap="rnd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cxnSpLocks/>
          </p:cNvCxnSpPr>
          <p:nvPr/>
        </p:nvCxnSpPr>
        <p:spPr>
          <a:xfrm>
            <a:off x="8366836" y="1832256"/>
            <a:ext cx="0" cy="4332407"/>
          </a:xfrm>
          <a:prstGeom prst="line">
            <a:avLst/>
          </a:prstGeom>
          <a:ln w="28575" cap="rnd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nakamura\Desktop\健診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969" y="1886328"/>
            <a:ext cx="1336595" cy="21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akamura\Desktop\健診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1659">
            <a:off x="800672" y="1893404"/>
            <a:ext cx="2170822" cy="22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47188" y="4184001"/>
            <a:ext cx="184949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2600" b="1" i="0" normalizeH="0" noProof="0" dirty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胃がん検診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25819" y="4666274"/>
            <a:ext cx="184949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algn="ctr"/>
            <a:r>
              <a:rPr kumimoji="1" lang="ja-JP" altLang="en-US" sz="1700" b="1" dirty="0">
                <a:solidFill>
                  <a:srgbClr val="40404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胃部</a:t>
            </a:r>
            <a:r>
              <a:rPr kumimoji="1" lang="en-US" altLang="ja-JP" sz="1700" b="1" dirty="0">
                <a:solidFill>
                  <a:srgbClr val="40404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</a:t>
            </a:r>
            <a:r>
              <a:rPr kumimoji="1" lang="ja-JP" altLang="en-US" sz="1700" b="1" dirty="0">
                <a:solidFill>
                  <a:srgbClr val="40404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線検査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7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胃内視鏡検査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1680" y="5273073"/>
            <a:ext cx="31461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algn="just"/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対象年齢：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歳以上の男女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受診間隔：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  <a:endParaRPr kumimoji="1" lang="en-US" altLang="ja-JP" sz="1400" b="0" i="0" normalizeH="0" noProof="0" dirty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1" lang="en-US" altLang="ja-JP" sz="1400" b="0" i="0" normalizeH="0" noProof="0" dirty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ja-JP" sz="11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※当分の間、胃部Ｘ線検査については、</a:t>
            </a:r>
            <a:r>
              <a:rPr kumimoji="1" lang="en-US" altLang="ja-JP" sz="11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ja-JP" sz="11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</a:t>
            </a:r>
            <a:r>
              <a:rPr kumimoji="1" lang="en-US" altLang="ja-JP" sz="11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,</a:t>
            </a:r>
            <a:r>
              <a:rPr kumimoji="1" lang="ja-JP" altLang="ja-JP" sz="11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年１回の実施もできます。</a:t>
            </a:r>
            <a:endParaRPr lang="ja-JP" altLang="ja-JP" sz="14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24821" y="4188075"/>
            <a:ext cx="257060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2600" b="1" kern="1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buNone/>
              <a:defRPr kumimoji="1" sz="2600" b="1" i="0" normalizeH="0" noProof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2600" b="1" i="0" normalizeH="0" noProof="0" dirty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大腸がん検診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81303" y="4720712"/>
            <a:ext cx="184949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sz="1700" b="1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便潜血検査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algn="ctr" defTabSz="914400">
              <a:buNone/>
              <a:defRPr kumimoji="1" sz="1700" b="1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kumimoji="1" lang="ja-JP" altLang="en-US" sz="1700" b="1" i="0" normalizeH="0" noProof="0" dirty="0">
              <a:solidFill>
                <a:srgbClr val="404040"/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847085" y="5185995"/>
            <a:ext cx="2207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l" defTabSz="914400">
              <a:buNone/>
              <a:defRPr kumimoji="1" sz="1400" b="0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対象年齢：</a:t>
            </a:r>
            <a:r>
              <a:rPr kumimoji="1" lang="en-US" altLang="ja-JP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歳以上の男女</a:t>
            </a:r>
            <a:endParaRPr lang="en-US" altLang="ja-JP" dirty="0"/>
          </a:p>
          <a:p>
            <a:pPr marL="0" algn="l" defTabSz="914400">
              <a:buNone/>
              <a:defRPr kumimoji="1" sz="1400" b="0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受診間隔：年</a:t>
            </a:r>
            <a:r>
              <a:rPr kumimoji="1" lang="en-US" altLang="ja-JP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5774" y="1678701"/>
            <a:ext cx="2190871" cy="24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DA3706-CA0D-4329-91EC-F1615D5A2C8D}"/>
              </a:ext>
            </a:extLst>
          </p:cNvPr>
          <p:cNvSpPr/>
          <p:nvPr/>
        </p:nvSpPr>
        <p:spPr>
          <a:xfrm>
            <a:off x="8336884" y="6399015"/>
            <a:ext cx="638711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 dirty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endParaRPr kumimoji="1" lang="ja-JP" altLang="en-US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4F422-D1D4-4120-B1B0-05CEDDB517A7}"/>
              </a:ext>
            </a:extLst>
          </p:cNvPr>
          <p:cNvSpPr/>
          <p:nvPr/>
        </p:nvSpPr>
        <p:spPr>
          <a:xfrm>
            <a:off x="890087" y="6531433"/>
            <a:ext cx="73862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ctr"/>
            <a:r>
              <a:rPr lang="en-US" altLang="ja-JP" sz="1000" kern="1200" dirty="0">
                <a:solidFill>
                  <a:srgbClr val="000000"/>
                </a:solidFill>
                <a:effectLst/>
                <a:latin typeface="MS UI Gothic" panose="020B0600070205080204" pitchFamily="50" charset="-128"/>
                <a:ea typeface="ＭＳ ゴシック" panose="020B0609070205080204" pitchFamily="49" charset="-128"/>
                <a:cs typeface="MS UI Gothic" panose="020B0600070205080204" pitchFamily="50" charset="-128"/>
              </a:rPr>
              <a:t>https://www.mhlw.go.jp/file/06-Seisakujouhou-10900000-Kenkoukyoku/0000059992.pdf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382F47-2316-4A58-92ED-3DB00EB2CDCD}"/>
              </a:ext>
            </a:extLst>
          </p:cNvPr>
          <p:cNvSpPr txBox="1"/>
          <p:nvPr/>
        </p:nvSpPr>
        <p:spPr>
          <a:xfrm>
            <a:off x="1825128" y="6405078"/>
            <a:ext cx="63630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1" lang="ja-JP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（厚生労働省「がん予防重点健康教育及びがん検診実施のための指針」（平成</a:t>
            </a:r>
            <a:r>
              <a:rPr kumimoji="1" lang="en-US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28</a:t>
            </a:r>
            <a:r>
              <a:rPr kumimoji="1" lang="ja-JP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年</a:t>
            </a:r>
            <a:r>
              <a:rPr kumimoji="1" lang="en-US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1" lang="ja-JP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月</a:t>
            </a:r>
            <a:r>
              <a:rPr kumimoji="1" lang="en-US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4</a:t>
            </a:r>
            <a:r>
              <a:rPr kumimoji="1" lang="ja-JP" altLang="ja-JP" sz="90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日更新）を基に作成）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7006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547664" y="184083"/>
            <a:ext cx="7374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がん検診の種類（</a:t>
            </a:r>
            <a:r>
              <a:rPr kumimoji="1" lang="en-US" altLang="ja-JP" sz="44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4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4099" name="Picture 3" descr="C:\Users\nakamura\Desktop\健診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877" y="1933405"/>
            <a:ext cx="1566793" cy="20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kamura\Desktop\健診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5696" y="1976650"/>
            <a:ext cx="1665995" cy="19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 46"/>
          <p:cNvSpPr/>
          <p:nvPr/>
        </p:nvSpPr>
        <p:spPr>
          <a:xfrm>
            <a:off x="539866" y="1092388"/>
            <a:ext cx="8086658" cy="60842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rPr kumimoji="1" lang="ja-JP" altLang="en-US" sz="2700" b="1" i="0" normalizeH="0" noProof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国が推奨しているがん検診の対象年齢と検診間隔</a:t>
            </a:r>
          </a:p>
        </p:txBody>
      </p:sp>
      <p:cxnSp>
        <p:nvCxnSpPr>
          <p:cNvPr id="49" name="直線コネクタ 48"/>
          <p:cNvCxnSpPr>
            <a:cxnSpLocks/>
          </p:cNvCxnSpPr>
          <p:nvPr/>
        </p:nvCxnSpPr>
        <p:spPr>
          <a:xfrm>
            <a:off x="5841249" y="1859151"/>
            <a:ext cx="0" cy="4306153"/>
          </a:xfrm>
          <a:prstGeom prst="line">
            <a:avLst/>
          </a:prstGeom>
          <a:ln w="28575" cap="rnd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553927" y="4152244"/>
            <a:ext cx="18494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2800" b="1" i="0" normalizeH="0" noProof="0" dirty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乳がん検診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86485" y="4705979"/>
            <a:ext cx="20595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spcAft>
                <a:spcPts val="400"/>
              </a:spcAft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6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マンモグラフィ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53452" y="4164490"/>
            <a:ext cx="2520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2800" b="1" i="0" normalizeH="0" noProof="0" dirty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子宮頸がん検診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463947" y="4705979"/>
            <a:ext cx="18494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6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細胞診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312043" y="5057209"/>
            <a:ext cx="220309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algn="l"/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対象年齢：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歳以上の女性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受診間隔：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83445" y="5057209"/>
            <a:ext cx="23102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対象年齢：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歳以上の女性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受診間隔：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</a:t>
            </a:r>
            <a:r>
              <a:rPr kumimoji="1" lang="en-US" altLang="ja-JP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  <a:endParaRPr kumimoji="1" lang="en-US" altLang="ja-JP" sz="1400" b="0" i="0" normalizeH="0" noProof="0" dirty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ja-JP" sz="1200" kern="1200" dirty="0">
                <a:solidFill>
                  <a:srgbClr val="40404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※視触診検診も併用できます。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17" name="直線コネクタ 16"/>
          <p:cNvCxnSpPr>
            <a:cxnSpLocks/>
          </p:cNvCxnSpPr>
          <p:nvPr/>
        </p:nvCxnSpPr>
        <p:spPr>
          <a:xfrm>
            <a:off x="3059832" y="1859151"/>
            <a:ext cx="0" cy="4378161"/>
          </a:xfrm>
          <a:prstGeom prst="line">
            <a:avLst/>
          </a:prstGeom>
          <a:ln w="28575" cap="rnd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nakamura\Desktop\健診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18" y="1839672"/>
            <a:ext cx="1761068" cy="20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69601" y="4164490"/>
            <a:ext cx="2570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2600" b="1" kern="1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buNone/>
              <a:defRPr kumimoji="1" sz="2600" b="1" i="0" normalizeH="0" noProof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2800" b="1" i="0" normalizeH="0" noProof="0">
                <a:solidFill>
                  <a:srgbClr val="00B05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肺がん検診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5706" y="4705980"/>
            <a:ext cx="18494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buNone/>
              <a:defRPr kumimoji="1" sz="1700" b="1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1600" b="1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胸部</a:t>
            </a:r>
            <a:r>
              <a:rPr kumimoji="1" lang="en-US" altLang="ja-JP" sz="1600" b="1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</a:t>
            </a:r>
            <a:r>
              <a:rPr kumimoji="1" lang="ja-JP" altLang="en-US" sz="1600" b="1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線検査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0523" y="5057209"/>
            <a:ext cx="2331868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l" defTabSz="914400">
              <a:buNone/>
              <a:defRPr kumimoji="1" sz="1400" b="0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対象年齢：</a:t>
            </a:r>
            <a:r>
              <a:rPr kumimoji="1" lang="en-US" altLang="ja-JP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歳以上の男女</a:t>
            </a:r>
            <a:endParaRPr lang="en-US" altLang="ja-JP" dirty="0"/>
          </a:p>
          <a:p>
            <a:pPr marL="0" algn="l" defTabSz="914400">
              <a:buNone/>
              <a:defRPr kumimoji="1" sz="1400" b="0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受診間隔：年</a:t>
            </a:r>
            <a:r>
              <a:rPr kumimoji="1" lang="en-US" altLang="ja-JP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normalizeH="0" noProof="0" dirty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</a:t>
            </a:r>
            <a:endParaRPr kumimoji="1" lang="en-US" altLang="ja-JP" sz="1400" b="0" i="0" normalizeH="0" noProof="0" dirty="0">
              <a:solidFill>
                <a:srgbClr val="404040"/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400" b="0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kumimoji="1" lang="en-US" altLang="ja-JP" sz="1400" b="0" i="0" normalizeH="0" noProof="0" dirty="0">
              <a:solidFill>
                <a:srgbClr val="404040"/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高危険群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には</a:t>
            </a:r>
            <a:r>
              <a:rPr kumimoji="1" lang="ja-JP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喀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痰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細胞診も併用できます。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algn="l" defTabSz="914400">
              <a:buNone/>
              <a:defRPr kumimoji="1" sz="1400" b="0" i="0" normalizeH="0" noProof="0">
                <a:solidFill>
                  <a:srgbClr val="40404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kumimoji="1" lang="ja-JP" altLang="en-US" sz="1400" b="0" i="0" normalizeH="0" noProof="0" dirty="0">
              <a:solidFill>
                <a:srgbClr val="404040"/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5F469B6-E416-40B3-AF43-27880C9F5DD5}"/>
              </a:ext>
            </a:extLst>
          </p:cNvPr>
          <p:cNvSpPr/>
          <p:nvPr/>
        </p:nvSpPr>
        <p:spPr>
          <a:xfrm>
            <a:off x="8354377" y="6430862"/>
            <a:ext cx="638711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 dirty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endParaRPr kumimoji="1" lang="ja-JP" altLang="en-US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6EE21AF-F26A-4DD0-AAF5-9C0616AF3714}"/>
              </a:ext>
            </a:extLst>
          </p:cNvPr>
          <p:cNvSpPr/>
          <p:nvPr/>
        </p:nvSpPr>
        <p:spPr>
          <a:xfrm>
            <a:off x="814908" y="6352953"/>
            <a:ext cx="73862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anose="020B0600070205080204" pitchFamily="50" charset="-128"/>
                <a:ea typeface="ＭＳ ゴシック" panose="020B0609070205080204" pitchFamily="49" charset="-128"/>
                <a:cs typeface="MS UI Gothic" panose="020B0600070205080204" pitchFamily="50" charset="-128"/>
              </a:rPr>
              <a:t>https://www.mhlw.go.jp/file/06-Seisakujouhou-10900000-Kenkoukyoku/0000059992.pdf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F3E2F1-CC63-4A2B-A2F1-9EEE2BEEF6A0}"/>
              </a:ext>
            </a:extLst>
          </p:cNvPr>
          <p:cNvSpPr txBox="1"/>
          <p:nvPr/>
        </p:nvSpPr>
        <p:spPr>
          <a:xfrm>
            <a:off x="1750451" y="6217625"/>
            <a:ext cx="63630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（厚生労働省「がん予防重点健康教育及びがん検診実施のための指針」（平成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28</a:t>
            </a:r>
            <a:r>
              <a: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年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4</a:t>
            </a:r>
            <a:r>
              <a: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日更新）を基に作成）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5755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334329" y="1844824"/>
            <a:ext cx="8475342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4000" b="1" kern="120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lnSpc>
                <a:spcPts val="8500"/>
              </a:lnSpc>
              <a:buNone/>
              <a:defRPr kumimoji="1" sz="4000" b="1" i="0" normalizeH="0" noProof="0">
                <a:solidFill>
                  <a:srgbClr val="4F6228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なぜ検診を</a:t>
            </a:r>
            <a:endParaRPr lang="en-US" altLang="ja-JP" sz="6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algn="ctr" defTabSz="914400">
              <a:lnSpc>
                <a:spcPts val="8500"/>
              </a:lnSpc>
              <a:buNone/>
              <a:defRPr kumimoji="1" sz="4000" b="1" i="0" normalizeH="0" noProof="0">
                <a:solidFill>
                  <a:srgbClr val="4F6228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受けなければ</a:t>
            </a:r>
            <a:endParaRPr lang="en-US" altLang="ja-JP" sz="6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algn="ctr" defTabSz="914400">
              <a:lnSpc>
                <a:spcPts val="8500"/>
              </a:lnSpc>
              <a:buNone/>
              <a:defRPr kumimoji="1" sz="4000" b="1" i="0" normalizeH="0" noProof="0">
                <a:solidFill>
                  <a:srgbClr val="4F6228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ならないのだろう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3B11B97-0BDB-4DDB-8FCD-1B84D1CD89A8}"/>
              </a:ext>
            </a:extLst>
          </p:cNvPr>
          <p:cNvSpPr/>
          <p:nvPr/>
        </p:nvSpPr>
        <p:spPr>
          <a:xfrm>
            <a:off x="8675414" y="6440760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2431601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/>
          <p:nvPr/>
        </p:nvGraphicFramePr>
        <p:xfrm>
          <a:off x="4220038" y="2315092"/>
          <a:ext cx="5070160" cy="342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12978" y="2510161"/>
            <a:ext cx="3744416" cy="3081195"/>
          </a:xfrm>
          <a:prstGeom prst="wedgeRoundRectCallout">
            <a:avLst>
              <a:gd name="adj1" fmla="val 70196"/>
              <a:gd name="adj2" fmla="val -1156"/>
              <a:gd name="adj3" fmla="val 16667"/>
            </a:avLst>
          </a:prstGeom>
          <a:solidFill>
            <a:schemeClr val="bg1"/>
          </a:solidFill>
          <a:ln w="571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rtlCol="0">
            <a:no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b="1" i="0" normalizeH="0" noProof="0" dirty="0">
                <a:solidFill>
                  <a:srgbClr val="FF99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早期がんであれば</a:t>
            </a:r>
            <a:endParaRPr kumimoji="1" lang="en-US" altLang="ja-JP" b="1" i="0" normalizeH="0" noProof="0" dirty="0">
              <a:solidFill>
                <a:srgbClr val="FF99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i="0" normalizeH="0" noProof="0" dirty="0">
                <a:solidFill>
                  <a:srgbClr val="FF99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９割の人が治る</a:t>
            </a:r>
            <a:endParaRPr lang="en-US" altLang="ja-JP" dirty="0">
              <a:solidFill>
                <a:srgbClr val="FF99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07504" y="158937"/>
            <a:ext cx="9511530" cy="1920846"/>
            <a:chOff x="278954" y="-17252"/>
            <a:chExt cx="9511530" cy="1920846"/>
          </a:xfrm>
        </p:grpSpPr>
        <p:pic>
          <p:nvPicPr>
            <p:cNvPr id="12" name="Picture 2" descr="C:\Users\nakamura\Desktop\スライド文字-0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2966" y="-17252"/>
              <a:ext cx="8151562" cy="1920846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697681" y="452326"/>
              <a:ext cx="8092803" cy="8994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252000" rIns="0" rtlCol="0" anchor="ctr"/>
            <a:lstStyle>
              <a:defPPr>
                <a:defRPr lang="ja-JP"/>
              </a:defPPr>
              <a:lvl1pPr marL="0" algn="ctr" defTabSz="914400" rtl="0" eaLnBrk="1" latinLnBrk="0" hangingPunct="1">
                <a:defRPr kumimoji="1" sz="3600" b="1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100" b="1" i="0" spc="-15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検診でがんを早期発見すると</a:t>
              </a:r>
              <a:endParaRPr lang="en-US" altLang="ja-JP" sz="4100" spc="-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100" b="1" i="0" spc="-3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ど</a:t>
              </a:r>
              <a:r>
                <a:rPr kumimoji="1" lang="ja-JP" altLang="en-US" sz="4100" b="1" i="0" spc="-5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れ</a:t>
              </a:r>
              <a:r>
                <a:rPr kumimoji="1" lang="ja-JP" altLang="en-US" sz="4100" b="1" i="0" spc="-3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くら</a:t>
              </a:r>
              <a:r>
                <a:rPr kumimoji="1" lang="ja-JP" altLang="en-US" sz="4100" b="1" i="0" spc="-15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い</a:t>
              </a:r>
              <a:r>
                <a:rPr kumimoji="1" lang="ja-JP" altLang="en-US" sz="4100" b="1" i="0" spc="-3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の人</a:t>
              </a:r>
              <a:r>
                <a:rPr kumimoji="1" lang="ja-JP" altLang="en-US" sz="4100" b="1" i="0" spc="-15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が</a:t>
              </a:r>
              <a:r>
                <a:rPr kumimoji="1" lang="ja-JP" altLang="en-US" sz="4100" b="1" i="0" spc="-3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治るのだろうか</a:t>
              </a: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278954" y="386897"/>
              <a:ext cx="1008112" cy="1067428"/>
              <a:chOff x="728192" y="921380"/>
              <a:chExt cx="1008112" cy="1067428"/>
            </a:xfrm>
          </p:grpSpPr>
          <p:sp>
            <p:nvSpPr>
              <p:cNvPr id="15" name="円/楕円 14"/>
              <p:cNvSpPr/>
              <p:nvPr/>
            </p:nvSpPr>
            <p:spPr>
              <a:xfrm>
                <a:off x="728192" y="980696"/>
                <a:ext cx="1008112" cy="1008112"/>
              </a:xfrm>
              <a:prstGeom prst="ellipse">
                <a:avLst/>
              </a:prstGeom>
              <a:solidFill>
                <a:srgbClr val="01B3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marL="0" algn="ctr" defTabSz="914400">
                  <a:buNone/>
                  <a:defRPr kumimoji="1" sz="1800" b="0" i="0" normalizeH="0" noProof="0">
                    <a:uLnTx/>
                    <a:uFillTx/>
                    <a:latin typeface="Calibri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41793" y="921380"/>
                <a:ext cx="971567" cy="105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</a:lstStyle>
              <a:p>
                <a:pPr marL="0" algn="ctr" defTabSz="914400">
                  <a:lnSpc>
                    <a:spcPts val="8500"/>
                  </a:lnSpc>
                  <a:buNone/>
                  <a:defRPr kumimoji="1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kumimoji="1" lang="ja-JP" altLang="en-US" sz="6200" b="0" i="0" normalizeH="0" noProof="0">
                    <a:solidFill>
                      <a:schemeClr val="bg1"/>
                    </a:solidFill>
                    <a:uLnTx/>
                    <a:uFillTx/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Ｑ</a:t>
                </a: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195736" y="6057279"/>
            <a:ext cx="6085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検診対象がんの病気別５年相対生存率（</a:t>
            </a:r>
            <a:r>
              <a:rPr kumimoji="1" lang="en-US" altLang="ja-JP" sz="1050" kern="1200" dirty="0">
                <a:solidFill>
                  <a:srgbClr val="595959"/>
                </a:solidFill>
                <a:effectLst/>
                <a:latin typeface="メイリオ" panose="020B060403050404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2010-2011</a:t>
            </a:r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診断例）</a:t>
            </a:r>
            <a:endParaRPr lang="ja-JP" altLang="ja-JP" sz="105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（「がん診療連携拠点病院内がん登録生存率集計（</a:t>
            </a:r>
            <a:r>
              <a:rPr kumimoji="1" lang="en-US" altLang="ja-JP" sz="1050" kern="1200" dirty="0">
                <a:solidFill>
                  <a:srgbClr val="595959"/>
                </a:solidFill>
                <a:effectLst/>
                <a:latin typeface="メイリオ" panose="020B060403050404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2010-2011</a:t>
            </a:r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診断例）」を基に作成）</a:t>
            </a:r>
            <a:r>
              <a:rPr lang="en-US" alt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7320DE0-EBAD-4240-B0C3-CF5B45ABD752}"/>
              </a:ext>
            </a:extLst>
          </p:cNvPr>
          <p:cNvSpPr/>
          <p:nvPr/>
        </p:nvSpPr>
        <p:spPr>
          <a:xfrm>
            <a:off x="8503412" y="6249855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3274D2-DECA-465C-AAD1-0FE00DBB424A}"/>
              </a:ext>
            </a:extLst>
          </p:cNvPr>
          <p:cNvSpPr txBox="1"/>
          <p:nvPr/>
        </p:nvSpPr>
        <p:spPr>
          <a:xfrm>
            <a:off x="6156176" y="4293096"/>
            <a:ext cx="159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92.8</a:t>
            </a:r>
            <a:r>
              <a:rPr kumimoji="1" lang="ja-JP" altLang="en-US" sz="32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14542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B0361C-26C1-4773-8952-4C35D1490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58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0B6A781-1DC3-4D4D-9084-A52DD3D89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0" y="1504074"/>
            <a:ext cx="8265677" cy="4686724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633480" y="1070755"/>
            <a:ext cx="1478472" cy="407542"/>
          </a:xfrm>
          <a:prstGeom prst="wedgeRoundRectCallout">
            <a:avLst>
              <a:gd name="adj1" fmla="val -18563"/>
              <a:gd name="adj2" fmla="val 109364"/>
              <a:gd name="adj3" fmla="val 16667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rPr kumimoji="1" lang="en-US" altLang="ja-JP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年生存率</a:t>
            </a:r>
            <a:r>
              <a:rPr kumimoji="1" lang="en-US" altLang="ja-JP" sz="2000" b="1" i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endParaRPr lang="ja-JP" altLang="en-US" sz="20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5" y="218867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200" b="1" i="0" normalizeH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がんの進行度と</a:t>
            </a:r>
            <a:r>
              <a:rPr kumimoji="1" lang="en-US" altLang="ja-JP" sz="4200" b="1" i="0" normalizeH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4200" b="1" i="0" normalizeH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年生存率の関係</a:t>
            </a:r>
            <a:endParaRPr kumimoji="1" lang="ja-JP" alt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8959" y="6580806"/>
            <a:ext cx="8416229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</a:lstStyle>
          <a:p>
            <a:pPr marL="0" algn="just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000" b="0" i="0" normalizeH="0" noProof="0" dirty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000" b="0" i="0" normalizeH="0" noProof="0" dirty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がんと診断された人のうち</a:t>
            </a:r>
            <a:r>
              <a:rPr kumimoji="1" lang="en-US" altLang="ja-JP" sz="1000" b="0" i="0" normalizeH="0" noProof="0" dirty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000" b="0" i="0" normalizeH="0" noProof="0" dirty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年後に生存している人の割合が、日本人全体で</a:t>
            </a:r>
            <a:r>
              <a:rPr kumimoji="1" lang="en-US" altLang="ja-JP" sz="1000" b="0" i="0" normalizeH="0" noProof="0" dirty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000" b="0" i="0" normalizeH="0" noProof="0" dirty="0"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年後に生存している人の割合に比べてどのくらい低いかで表す。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5576" y="6164185"/>
            <a:ext cx="77907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just"/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（国立がん研究センターがん情報サービス「がん診療連携拠点</a:t>
            </a:r>
            <a:r>
              <a:rPr kumimoji="1" lang="ja-JP" altLang="en-US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病院</a:t>
            </a:r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等院内がん登録生存率集計（</a:t>
            </a:r>
            <a:r>
              <a:rPr kumimoji="1" lang="en-US" altLang="ja-JP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2010</a:t>
            </a:r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－</a:t>
            </a:r>
            <a:r>
              <a:rPr kumimoji="1" lang="en-US" altLang="ja-JP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2011</a:t>
            </a:r>
            <a:r>
              <a:rPr kumimoji="1" lang="ja-JP" altLang="ja-JP" sz="1050" kern="1200" dirty="0">
                <a:solidFill>
                  <a:srgbClr val="595959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Arial" panose="020B0604020202020204" pitchFamily="34" charset="0"/>
              </a:rPr>
              <a:t>診断例）」を基に作成）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1" lang="ja-JP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B2CA8CA-73D1-44A5-969C-C1BD6F92956E}"/>
              </a:ext>
            </a:extLst>
          </p:cNvPr>
          <p:cNvSpPr/>
          <p:nvPr/>
        </p:nvSpPr>
        <p:spPr>
          <a:xfrm>
            <a:off x="8546295" y="6448140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endParaRPr kumimoji="1" lang="ja-JP" altLang="en-US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5525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37533" y="0"/>
            <a:ext cx="817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がん検診の受診率</a:t>
            </a:r>
            <a:endParaRPr kumimoji="1" lang="ja-JP" alt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59632" y="6207179"/>
            <a:ext cx="738621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l"/>
            <a:r>
              <a:rPr lang="ja-JP" altLang="ja-JP" sz="9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MS UI Gothic" panose="020B0600070205080204" pitchFamily="50" charset="-128"/>
              </a:rPr>
              <a:t>男女別がん検診受診率（</a:t>
            </a:r>
            <a:r>
              <a:rPr lang="en-US" altLang="ja-JP" sz="9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MS UI Gothic" panose="020B0600070205080204" pitchFamily="50" charset="-128"/>
              </a:rPr>
              <a:t>2019</a:t>
            </a:r>
            <a:r>
              <a:rPr lang="ja-JP" altLang="ja-JP" sz="9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MS UI Gothic" panose="020B0600070205080204" pitchFamily="50" charset="-128"/>
              </a:rPr>
              <a:t>年）</a:t>
            </a:r>
            <a:endParaRPr lang="ja-JP" alt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ja-JP" sz="900" kern="1200" dirty="0">
                <a:solidFill>
                  <a:srgbClr val="59595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（厚生労働省「国民生活基礎調査」を基に国立がん研究センターがん情報サービスが作成（「がん登録・統計」）（より一部改変）</a:t>
            </a:r>
            <a:r>
              <a:rPr lang="ja-JP" altLang="ja-JP" sz="9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MS UI Gothic" panose="020B0600070205080204" pitchFamily="50" charset="-128"/>
              </a:rPr>
              <a:t>）</a:t>
            </a:r>
            <a:endParaRPr lang="ja-JP" alt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050" dirty="0">
              <a:effectLst/>
              <a:latin typeface="MS UI Gothic" panose="020B0600070205080204" pitchFamily="50" charset="-128"/>
              <a:ea typeface="MS UI Gothic" panose="020B0600070205080204" pitchFamily="50" charset="-128"/>
              <a:cs typeface="MS UI Gothic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1A2C0F5-7EF8-40E3-8C59-9F229104737F}"/>
              </a:ext>
            </a:extLst>
          </p:cNvPr>
          <p:cNvSpPr/>
          <p:nvPr/>
        </p:nvSpPr>
        <p:spPr>
          <a:xfrm>
            <a:off x="8490875" y="6407234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44EE6C-9838-4B9E-81C4-DF1752023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2" y="1212776"/>
            <a:ext cx="7719729" cy="49738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94E3E2-AC20-4EEC-8261-0851C5004F29}"/>
              </a:ext>
            </a:extLst>
          </p:cNvPr>
          <p:cNvSpPr/>
          <p:nvPr/>
        </p:nvSpPr>
        <p:spPr>
          <a:xfrm>
            <a:off x="7596336" y="5805264"/>
            <a:ext cx="423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l"/>
            <a:r>
              <a:rPr lang="ja-JP" altLang="en-US" sz="7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けい</a:t>
            </a:r>
            <a:endParaRPr lang="ja-JP" altLang="ja-JP" sz="7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355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EC8AFD-3A82-49C6-9DDA-6C7C6D3ED782}"/>
              </a:ext>
            </a:extLst>
          </p:cNvPr>
          <p:cNvGrpSpPr/>
          <p:nvPr/>
        </p:nvGrpSpPr>
        <p:grpSpPr>
          <a:xfrm>
            <a:off x="303337" y="1689397"/>
            <a:ext cx="8520726" cy="4858311"/>
            <a:chOff x="303337" y="1732939"/>
            <a:chExt cx="8520726" cy="4858311"/>
          </a:xfrm>
        </p:grpSpPr>
        <p:sp>
          <p:nvSpPr>
            <p:cNvPr id="12" name="円/楕円 11"/>
            <p:cNvSpPr/>
            <p:nvPr/>
          </p:nvSpPr>
          <p:spPr>
            <a:xfrm>
              <a:off x="303337" y="3654837"/>
              <a:ext cx="2965776" cy="2936413"/>
            </a:xfrm>
            <a:prstGeom prst="ellipse">
              <a:avLst/>
            </a:prstGeom>
            <a:solidFill>
              <a:srgbClr val="81C9FF">
                <a:alpha val="46667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時間が</a:t>
              </a:r>
              <a:endPara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ない</a:t>
              </a: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722170" y="1746633"/>
              <a:ext cx="2850052" cy="2738846"/>
            </a:xfrm>
            <a:prstGeom prst="ellipse">
              <a:avLst/>
            </a:prstGeom>
            <a:solidFill>
              <a:srgbClr val="81C9FF">
                <a:alpha val="46667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費用が</a:t>
              </a:r>
              <a:endPara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かかる</a:t>
              </a: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080812" y="3654837"/>
              <a:ext cx="2965776" cy="2936413"/>
            </a:xfrm>
            <a:prstGeom prst="ellipse">
              <a:avLst/>
            </a:prstGeom>
            <a:solidFill>
              <a:srgbClr val="81C9FF">
                <a:alpha val="46667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がんが</a:t>
              </a:r>
              <a:br>
                <a:rPr kumimoji="1" lang="en-US" altLang="ja-JP" sz="36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見つかる</a:t>
              </a:r>
              <a:br>
                <a:rPr kumimoji="1" lang="en-US" altLang="ja-JP" sz="36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と怖い</a:t>
              </a: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538070" y="1732939"/>
              <a:ext cx="2850052" cy="2766234"/>
            </a:xfrm>
            <a:prstGeom prst="ellipse">
              <a:avLst/>
            </a:prstGeom>
            <a:solidFill>
              <a:srgbClr val="81C9FF">
                <a:alpha val="46667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健康に</a:t>
              </a:r>
              <a:endPara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自信が</a:t>
              </a:r>
              <a:br>
                <a:rPr kumimoji="1" lang="en-US" altLang="ja-JP" sz="36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ある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858287" y="3654837"/>
              <a:ext cx="2965776" cy="2936413"/>
            </a:xfrm>
            <a:prstGeom prst="ellipse">
              <a:avLst/>
            </a:prstGeom>
            <a:solidFill>
              <a:srgbClr val="81C9FF">
                <a:alpha val="46667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alibri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いつでも受診</a:t>
              </a:r>
              <a:br>
                <a:rPr kumimoji="1" lang="en-US" altLang="ja-JP" sz="36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36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できる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78954" y="-17252"/>
            <a:ext cx="8890892" cy="1920846"/>
            <a:chOff x="278954" y="-17252"/>
            <a:chExt cx="8890892" cy="1920846"/>
          </a:xfrm>
        </p:grpSpPr>
        <p:pic>
          <p:nvPicPr>
            <p:cNvPr id="17" name="Picture 2" descr="C:\Users\nakamura\Desktop\スライド文字-0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1541" y="-17252"/>
              <a:ext cx="7690939" cy="1920846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770274" y="443287"/>
              <a:ext cx="7399572" cy="9175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252000" rIns="0" rtlCol="0" anchor="ctr"/>
            <a:lstStyle>
              <a:defPPr>
                <a:defRPr lang="ja-JP"/>
              </a:defPPr>
              <a:lvl1pPr marL="0" algn="ctr" defTabSz="914400" rtl="0" eaLnBrk="1" latinLnBrk="0" hangingPunct="1">
                <a:defRPr kumimoji="1" sz="3600" b="1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4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がん検診を受けない理由は</a:t>
              </a:r>
              <a:endParaRPr lang="en-US" altLang="ja-JP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4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何だろう</a:t>
              </a:r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278954" y="386897"/>
              <a:ext cx="1008112" cy="1067428"/>
              <a:chOff x="728192" y="921380"/>
              <a:chExt cx="1008112" cy="1067428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728192" y="980696"/>
                <a:ext cx="1008112" cy="1008112"/>
              </a:xfrm>
              <a:prstGeom prst="ellipse">
                <a:avLst/>
              </a:prstGeom>
              <a:solidFill>
                <a:srgbClr val="01B3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marL="0" algn="ctr" defTabSz="914400">
                  <a:buNone/>
                  <a:defRPr kumimoji="1" sz="1800" b="0" i="0" normalizeH="0" noProof="0">
                    <a:uLnTx/>
                    <a:uFillTx/>
                    <a:latin typeface="Calibri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741793" y="921380"/>
                <a:ext cx="971567" cy="105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</a:lstStyle>
              <a:p>
                <a:pPr marL="0" algn="ctr" defTabSz="914400">
                  <a:lnSpc>
                    <a:spcPts val="8500"/>
                  </a:lnSpc>
                  <a:buNone/>
                  <a:defRPr kumimoji="1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kumimoji="1" lang="ja-JP" altLang="en-US" sz="6200" b="0" i="0" normalizeH="0" noProof="0">
                    <a:solidFill>
                      <a:schemeClr val="bg1"/>
                    </a:solidFill>
                    <a:uLnTx/>
                    <a:uFillTx/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Ｑ</a:t>
                </a:r>
              </a:p>
            </p:txBody>
          </p:sp>
        </p:grpSp>
      </p:grpSp>
      <p:sp>
        <p:nvSpPr>
          <p:cNvPr id="13" name="テキスト ボックス 12"/>
          <p:cNvSpPr txBox="1"/>
          <p:nvPr/>
        </p:nvSpPr>
        <p:spPr>
          <a:xfrm>
            <a:off x="2832176" y="6547708"/>
            <a:ext cx="5544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050" b="0" i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出典：内閣府　「がん対策・たばこ対策に関する世論調査」（令和元年７月調査）</a:t>
            </a:r>
            <a:endParaRPr kumimoji="1" lang="ja-JP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D108DC5-35C2-449E-AD6F-C1059D123656}"/>
              </a:ext>
            </a:extLst>
          </p:cNvPr>
          <p:cNvSpPr/>
          <p:nvPr/>
        </p:nvSpPr>
        <p:spPr>
          <a:xfrm>
            <a:off x="8490875" y="6421748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0900258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400181" y="1772816"/>
            <a:ext cx="8424936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lnSpc>
                <a:spcPts val="8500"/>
              </a:lnSpc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6500" b="1" i="0" spc="-15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あなたの大切な人に</a:t>
            </a:r>
            <a:endParaRPr lang="en-US" altLang="ja-JP" sz="6500" b="1" spc="-1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algn="ctr" defTabSz="914400">
              <a:lnSpc>
                <a:spcPts val="8500"/>
              </a:lnSpc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6500" b="1" i="0" spc="-15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がん検診をすすめる</a:t>
            </a:r>
            <a:endParaRPr lang="en-US" altLang="ja-JP" sz="6500" b="1" spc="-1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algn="ctr" defTabSz="914400">
              <a:lnSpc>
                <a:spcPts val="8500"/>
              </a:lnSpc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6500" b="1" i="0" spc="-15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キーワ</a:t>
            </a:r>
            <a:r>
              <a:rPr kumimoji="1" lang="ja-JP" altLang="en-US" sz="6500" b="1" i="0" spc="-30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kumimoji="1" lang="ja-JP" altLang="en-US" sz="6500" b="1" i="0" spc="-15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ドを考えよう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63D280-3CF2-4C95-898E-C031E0FBB9B2}"/>
              </a:ext>
            </a:extLst>
          </p:cNvPr>
          <p:cNvSpPr/>
          <p:nvPr/>
        </p:nvSpPr>
        <p:spPr>
          <a:xfrm>
            <a:off x="8655460" y="6380766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endParaRPr kumimoji="1" lang="ja-JP" altLang="en-US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575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496474" y="2269819"/>
            <a:ext cx="7021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8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がんは早く見つかれば</a:t>
            </a:r>
            <a:br>
              <a:rPr kumimoji="1" lang="en-US" altLang="ja-JP" sz="48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8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治りやすい。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96474" y="4473473"/>
            <a:ext cx="7021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8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早く見つけるには、</a:t>
            </a:r>
            <a:endParaRPr lang="en-US" altLang="ja-JP" sz="4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48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定期的な検診を受ける</a:t>
            </a:r>
            <a:endParaRPr kumimoji="1" lang="en-US" altLang="ja-JP" sz="4800" b="1" i="0" normalizeH="0" noProof="0" dirty="0"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48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ことが大切。</a:t>
            </a:r>
            <a:endParaRPr kumimoji="1" lang="ja-JP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73741" y="2269819"/>
            <a:ext cx="803425" cy="830997"/>
            <a:chOff x="1014358" y="1805732"/>
            <a:chExt cx="803425" cy="830997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78" y="1857524"/>
              <a:ext cx="466102" cy="451080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1014358" y="1805732"/>
              <a:ext cx="8034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</a:lstStyle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4800" b="0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endPara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15" name="直線コネクタ 14"/>
          <p:cNvCxnSpPr/>
          <p:nvPr/>
        </p:nvCxnSpPr>
        <p:spPr>
          <a:xfrm>
            <a:off x="1084961" y="4077072"/>
            <a:ext cx="7216941" cy="0"/>
          </a:xfrm>
          <a:prstGeom prst="line">
            <a:avLst/>
          </a:prstGeom>
          <a:ln w="57150" cap="sq">
            <a:solidFill>
              <a:schemeClr val="bg1">
                <a:lumMod val="85000"/>
              </a:schemeClr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873741" y="4451626"/>
            <a:ext cx="803425" cy="830997"/>
            <a:chOff x="1014358" y="1805732"/>
            <a:chExt cx="803425" cy="830997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78" y="1857524"/>
              <a:ext cx="466102" cy="451080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>
              <a:off x="1014358" y="1805732"/>
              <a:ext cx="8034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</a:lstStyle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4800" b="0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endPara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712492" y="624476"/>
            <a:ext cx="367240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4800" b="1" kern="1200">
                <a:solidFill>
                  <a:srgbClr val="66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4800" b="1" i="0" normalizeH="0" noProof="0">
                <a:solidFill>
                  <a:srgbClr val="6699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30D2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振り返り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350993"/>
            <a:ext cx="2762941" cy="19681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01CD556-7826-423C-9450-A9E062B31AE1}"/>
              </a:ext>
            </a:extLst>
          </p:cNvPr>
          <p:cNvSpPr/>
          <p:nvPr/>
        </p:nvSpPr>
        <p:spPr>
          <a:xfrm>
            <a:off x="8460548" y="6402225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endParaRPr kumimoji="1" lang="ja-JP" altLang="en-US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7460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813"/>
  <p:tag name="AS_OS" val="Microsoft Windows NT 6.2.9200.0"/>
  <p:tag name="AS_RELEASE_DATE" val="2018.03.09"/>
  <p:tag name="AS_TITLE" val="Aspose.Slides for .NET 3.5 Client Profile"/>
  <p:tag name="AS_VERSION" val="18.2.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619</Words>
  <Application>Microsoft Office PowerPoint</Application>
  <PresentationFormat>画面に合わせる (4:3)</PresentationFormat>
  <Paragraphs>94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HGS創英角ｺﾞｼｯｸUB</vt:lpstr>
      <vt:lpstr>ＭＳ Ｐゴシック</vt:lpstr>
      <vt:lpstr>MS UI Gothic</vt:lpstr>
      <vt:lpstr>メイリオ</vt:lpstr>
      <vt:lpstr>游明朝</vt:lpstr>
      <vt:lpstr>Arial</vt:lpstr>
      <vt:lpstr>Calibri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三好綾</dc:creator>
  <cp:lastModifiedBy>馬場久美子</cp:lastModifiedBy>
  <cp:revision>38</cp:revision>
  <cp:lastPrinted>2021-01-20T15:23:26Z</cp:lastPrinted>
  <dcterms:created xsi:type="dcterms:W3CDTF">2021-01-20T06:23:26Z</dcterms:created>
  <dcterms:modified xsi:type="dcterms:W3CDTF">2022-08-15T00:44:34Z</dcterms:modified>
</cp:coreProperties>
</file>