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4109" r:id="rId1"/>
  </p:sldMasterIdLst>
  <p:notesMasterIdLst>
    <p:notesMasterId r:id="rId12"/>
  </p:notesMasterIdLst>
  <p:sldIdLst>
    <p:sldId id="490" r:id="rId2"/>
    <p:sldId id="495" r:id="rId3"/>
    <p:sldId id="491" r:id="rId4"/>
    <p:sldId id="496" r:id="rId5"/>
    <p:sldId id="492" r:id="rId6"/>
    <p:sldId id="497" r:id="rId7"/>
    <p:sldId id="493" r:id="rId8"/>
    <p:sldId id="498" r:id="rId9"/>
    <p:sldId id="494" r:id="rId10"/>
    <p:sldId id="499" r:id="rId11"/>
  </p:sldIdLst>
  <p:sldSz cx="6858000" cy="9906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838B"/>
    <a:srgbClr val="FFFFFF"/>
    <a:srgbClr val="8C76C6"/>
    <a:srgbClr val="FDE7F3"/>
    <a:srgbClr val="EFF9FF"/>
    <a:srgbClr val="CCECFF"/>
    <a:srgbClr val="5B0FE9"/>
    <a:srgbClr val="2D2D8A"/>
    <a:srgbClr val="5B9BD5"/>
    <a:srgbClr val="5B0F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7292A2E-F333-43FB-9621-5CBBE7FDCDCB}" styleName="淡色スタイル 2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>
      <p:cViewPr varScale="1">
        <p:scale>
          <a:sx n="59" d="100"/>
          <a:sy n="59" d="100"/>
        </p:scale>
        <p:origin x="2458" y="86"/>
      </p:cViewPr>
      <p:guideLst>
        <p:guide orient="horz" pos="3120"/>
        <p:guide pos="216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9" y="2"/>
            <a:ext cx="2949786" cy="498693"/>
          </a:xfrm>
          <a:prstGeom prst="rect">
            <a:avLst/>
          </a:prstGeom>
        </p:spPr>
        <p:txBody>
          <a:bodyPr vert="horz" lIns="91441" tIns="45721" rIns="91441" bIns="45721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48" y="2"/>
            <a:ext cx="2949786" cy="498693"/>
          </a:xfrm>
          <a:prstGeom prst="rect">
            <a:avLst/>
          </a:prstGeom>
        </p:spPr>
        <p:txBody>
          <a:bodyPr vert="horz" lIns="91441" tIns="45721" rIns="91441" bIns="45721" rtlCol="0"/>
          <a:lstStyle>
            <a:lvl1pPr algn="r">
              <a:defRPr sz="1200"/>
            </a:lvl1pPr>
          </a:lstStyle>
          <a:p>
            <a:fld id="{1C296701-F0BB-4F9F-B110-4E905BE4F7D7}" type="datetimeFigureOut">
              <a:rPr kumimoji="1" lang="ja-JP" altLang="en-US" smtClean="0"/>
              <a:t>2022/7/20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43138" y="1243013"/>
            <a:ext cx="232092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1" tIns="45721" rIns="91441" bIns="45721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1" y="4783308"/>
            <a:ext cx="5445760" cy="3913614"/>
          </a:xfrm>
          <a:prstGeom prst="rect">
            <a:avLst/>
          </a:prstGeom>
        </p:spPr>
        <p:txBody>
          <a:bodyPr vert="horz" lIns="91441" tIns="45721" rIns="91441" bIns="45721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9" y="9440647"/>
            <a:ext cx="2949786" cy="498692"/>
          </a:xfrm>
          <a:prstGeom prst="rect">
            <a:avLst/>
          </a:prstGeom>
        </p:spPr>
        <p:txBody>
          <a:bodyPr vert="horz" lIns="91441" tIns="45721" rIns="91441" bIns="45721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48" y="9440647"/>
            <a:ext cx="2949786" cy="498692"/>
          </a:xfrm>
          <a:prstGeom prst="rect">
            <a:avLst/>
          </a:prstGeom>
        </p:spPr>
        <p:txBody>
          <a:bodyPr vert="horz" lIns="91441" tIns="45721" rIns="91441" bIns="45721" rtlCol="0" anchor="b"/>
          <a:lstStyle>
            <a:lvl1pPr algn="r">
              <a:defRPr sz="1200"/>
            </a:lvl1pPr>
          </a:lstStyle>
          <a:p>
            <a:fld id="{6197E4DC-222C-4859-927D-AF36D8FF80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80375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88603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195362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縦書きタイトル/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945871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2022/7/20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138789" y="294583"/>
            <a:ext cx="6580733" cy="622653"/>
          </a:xfrm>
        </p:spPr>
        <p:txBody>
          <a:bodyPr wrap="square">
            <a:spAutoFit/>
          </a:bodyPr>
          <a:lstStyle>
            <a:lvl1pPr algn="l">
              <a:defRPr lang="ja-JP" altLang="en-US" sz="3393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139011" y="9113467"/>
            <a:ext cx="6505423" cy="233398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83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（資料）●●</a:t>
            </a:r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139012" y="4484953"/>
            <a:ext cx="1282895" cy="44456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827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20pt</a:t>
            </a:r>
            <a:r>
              <a:rPr kumimoji="1" lang="ja-JP" altLang="en-US" dirty="0"/>
              <a:t>）</a:t>
            </a:r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138789" y="5444539"/>
            <a:ext cx="898914" cy="31119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979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14pt</a:t>
            </a:r>
            <a:r>
              <a:rPr kumimoji="1" lang="ja-JP" altLang="en-US" dirty="0"/>
              <a:t>）</a:t>
            </a:r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138788" y="6305155"/>
            <a:ext cx="763523" cy="233398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83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10.5pt</a:t>
            </a:r>
            <a:r>
              <a:rPr kumimoji="1" lang="ja-JP" altLang="en-US" dirty="0"/>
              <a:t>）</a:t>
            </a:r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138480" y="1104574"/>
            <a:ext cx="6581042" cy="759613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827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363454" lvl="0" indent="-363454">
              <a:spcBef>
                <a:spcPts val="848"/>
              </a:spcBef>
              <a:spcAft>
                <a:spcPts val="848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289465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23481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 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94422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013362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495341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10752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82489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05030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508652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343258" y="397156"/>
            <a:ext cx="6171486" cy="165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9551" tIns="49775" rIns="99551" bIns="4977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43257" y="9182388"/>
            <a:ext cx="1600165" cy="526075"/>
          </a:xfrm>
          <a:prstGeom prst="rect">
            <a:avLst/>
          </a:prstGeom>
        </p:spPr>
        <p:txBody>
          <a:bodyPr vert="horz" wrap="square" lIns="99551" tIns="49775" rIns="99551" bIns="49775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703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EA34FA36-E586-4094-B41B-9207695FBF9A}" type="datetime1">
              <a:rPr lang="ja-JP" altLang="en-US"/>
              <a:pPr>
                <a:defRPr/>
              </a:pPr>
              <a:t>2022/7/20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342700" y="9182388"/>
            <a:ext cx="2172600" cy="526075"/>
          </a:xfrm>
          <a:prstGeom prst="rect">
            <a:avLst/>
          </a:prstGeom>
        </p:spPr>
        <p:txBody>
          <a:bodyPr vert="horz" lIns="99551" tIns="49775" rIns="99551" bIns="49775" rtlCol="0" anchor="ctr"/>
          <a:lstStyle>
            <a:lvl1pPr algn="ctr" defTabSz="651949" eaLnBrk="1" fontAlgn="auto" hangingPunct="1">
              <a:spcBef>
                <a:spcPts val="0"/>
              </a:spcBef>
              <a:spcAft>
                <a:spcPts val="0"/>
              </a:spcAft>
              <a:defRPr sz="1703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4914578" y="9182388"/>
            <a:ext cx="1600165" cy="526075"/>
          </a:xfrm>
          <a:prstGeom prst="rect">
            <a:avLst/>
          </a:prstGeom>
        </p:spPr>
        <p:txBody>
          <a:bodyPr vert="horz" wrap="square" lIns="99551" tIns="49775" rIns="99551" bIns="49775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703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5E4B9717-188A-4610-8B9E-F419F2B6ECB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51427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10" r:id="rId1"/>
    <p:sldLayoutId id="2147484111" r:id="rId2"/>
    <p:sldLayoutId id="2147484112" r:id="rId3"/>
    <p:sldLayoutId id="2147484113" r:id="rId4"/>
    <p:sldLayoutId id="2147484114" r:id="rId5"/>
    <p:sldLayoutId id="2147484115" r:id="rId6"/>
    <p:sldLayoutId id="2147484116" r:id="rId7"/>
    <p:sldLayoutId id="2147484117" r:id="rId8"/>
    <p:sldLayoutId id="2147484118" r:id="rId9"/>
    <p:sldLayoutId id="2147484119" r:id="rId10"/>
    <p:sldLayoutId id="2147484120" r:id="rId11"/>
    <p:sldLayoutId id="2147484121" r:id="rId12"/>
  </p:sldLayoutIdLst>
  <p:txStyles>
    <p:titleStyle>
      <a:lvl1pPr algn="ctr" defTabSz="650815" rtl="0" eaLnBrk="1" fontAlgn="base" hangingPunct="1">
        <a:spcBef>
          <a:spcPct val="0"/>
        </a:spcBef>
        <a:spcAft>
          <a:spcPct val="0"/>
        </a:spcAft>
        <a:defRPr kumimoji="1" sz="6287" kern="1200">
          <a:solidFill>
            <a:schemeClr val="tx1"/>
          </a:solidFill>
          <a:latin typeface="Meiryo Bold"/>
          <a:ea typeface="Meiryo Bold"/>
          <a:cs typeface="Meiryo Bold"/>
        </a:defRPr>
      </a:lvl1pPr>
      <a:lvl2pPr algn="ctr" defTabSz="650815" rtl="0" eaLnBrk="1" fontAlgn="base" hangingPunct="1">
        <a:spcBef>
          <a:spcPct val="0"/>
        </a:spcBef>
        <a:spcAft>
          <a:spcPct val="0"/>
        </a:spcAft>
        <a:defRPr kumimoji="1" sz="6287">
          <a:solidFill>
            <a:schemeClr val="tx1"/>
          </a:solidFill>
          <a:latin typeface="Meiryo Bold" charset="-128"/>
          <a:ea typeface="Meiryo Bold" charset="-128"/>
          <a:cs typeface="Meiryo Bold" charset="-128"/>
        </a:defRPr>
      </a:lvl2pPr>
      <a:lvl3pPr algn="ctr" defTabSz="650815" rtl="0" eaLnBrk="1" fontAlgn="base" hangingPunct="1">
        <a:spcBef>
          <a:spcPct val="0"/>
        </a:spcBef>
        <a:spcAft>
          <a:spcPct val="0"/>
        </a:spcAft>
        <a:defRPr kumimoji="1" sz="6287">
          <a:solidFill>
            <a:schemeClr val="tx1"/>
          </a:solidFill>
          <a:latin typeface="Meiryo Bold" charset="-128"/>
          <a:ea typeface="Meiryo Bold" charset="-128"/>
          <a:cs typeface="Meiryo Bold" charset="-128"/>
        </a:defRPr>
      </a:lvl3pPr>
      <a:lvl4pPr algn="ctr" defTabSz="650815" rtl="0" eaLnBrk="1" fontAlgn="base" hangingPunct="1">
        <a:spcBef>
          <a:spcPct val="0"/>
        </a:spcBef>
        <a:spcAft>
          <a:spcPct val="0"/>
        </a:spcAft>
        <a:defRPr kumimoji="1" sz="6287">
          <a:solidFill>
            <a:schemeClr val="tx1"/>
          </a:solidFill>
          <a:latin typeface="Meiryo Bold" charset="-128"/>
          <a:ea typeface="Meiryo Bold" charset="-128"/>
          <a:cs typeface="Meiryo Bold" charset="-128"/>
        </a:defRPr>
      </a:lvl4pPr>
      <a:lvl5pPr algn="ctr" defTabSz="650815" rtl="0" eaLnBrk="1" fontAlgn="base" hangingPunct="1">
        <a:spcBef>
          <a:spcPct val="0"/>
        </a:spcBef>
        <a:spcAft>
          <a:spcPct val="0"/>
        </a:spcAft>
        <a:defRPr kumimoji="1" sz="6287">
          <a:solidFill>
            <a:schemeClr val="tx1"/>
          </a:solidFill>
          <a:latin typeface="Meiryo Bold" charset="-128"/>
          <a:ea typeface="Meiryo Bold" charset="-128"/>
          <a:cs typeface="Meiryo Bold" charset="-128"/>
        </a:defRPr>
      </a:lvl5pPr>
      <a:lvl6pPr marL="651949" algn="ctr" defTabSz="651949" rtl="0" eaLnBrk="1" fontAlgn="base" hangingPunct="1">
        <a:spcBef>
          <a:spcPct val="0"/>
        </a:spcBef>
        <a:spcAft>
          <a:spcPct val="0"/>
        </a:spcAft>
        <a:defRPr kumimoji="1" sz="6287">
          <a:solidFill>
            <a:schemeClr val="tx1"/>
          </a:solidFill>
          <a:latin typeface="Meiryo Bold" charset="-128"/>
          <a:ea typeface="Meiryo Bold" charset="-128"/>
          <a:cs typeface="Meiryo Bold" charset="-128"/>
        </a:defRPr>
      </a:lvl6pPr>
      <a:lvl7pPr marL="1303897" algn="ctr" defTabSz="651949" rtl="0" eaLnBrk="1" fontAlgn="base" hangingPunct="1">
        <a:spcBef>
          <a:spcPct val="0"/>
        </a:spcBef>
        <a:spcAft>
          <a:spcPct val="0"/>
        </a:spcAft>
        <a:defRPr kumimoji="1" sz="6287">
          <a:solidFill>
            <a:schemeClr val="tx1"/>
          </a:solidFill>
          <a:latin typeface="Meiryo Bold" charset="-128"/>
          <a:ea typeface="Meiryo Bold" charset="-128"/>
          <a:cs typeface="Meiryo Bold" charset="-128"/>
        </a:defRPr>
      </a:lvl7pPr>
      <a:lvl8pPr marL="1955846" algn="ctr" defTabSz="651949" rtl="0" eaLnBrk="1" fontAlgn="base" hangingPunct="1">
        <a:spcBef>
          <a:spcPct val="0"/>
        </a:spcBef>
        <a:spcAft>
          <a:spcPct val="0"/>
        </a:spcAft>
        <a:defRPr kumimoji="1" sz="6287">
          <a:solidFill>
            <a:schemeClr val="tx1"/>
          </a:solidFill>
          <a:latin typeface="Meiryo Bold" charset="-128"/>
          <a:ea typeface="Meiryo Bold" charset="-128"/>
          <a:cs typeface="Meiryo Bold" charset="-128"/>
        </a:defRPr>
      </a:lvl8pPr>
      <a:lvl9pPr marL="2607795" algn="ctr" defTabSz="651949" rtl="0" eaLnBrk="1" fontAlgn="base" hangingPunct="1">
        <a:spcBef>
          <a:spcPct val="0"/>
        </a:spcBef>
        <a:spcAft>
          <a:spcPct val="0"/>
        </a:spcAft>
        <a:defRPr kumimoji="1" sz="6287">
          <a:solidFill>
            <a:schemeClr val="tx1"/>
          </a:solidFill>
          <a:latin typeface="Meiryo Bold" charset="-128"/>
          <a:ea typeface="Meiryo Bold" charset="-128"/>
          <a:cs typeface="Meiryo Bold" charset="-128"/>
        </a:defRPr>
      </a:lvl9pPr>
    </p:titleStyle>
    <p:bodyStyle>
      <a:lvl1pPr marL="488632" indent="-488632" algn="l" defTabSz="650815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5370" kern="1200">
          <a:solidFill>
            <a:schemeClr val="tx1"/>
          </a:solidFill>
          <a:latin typeface="+mn-lt"/>
          <a:ea typeface="+mn-ea"/>
          <a:cs typeface="ＭＳ Ｐゴシック" charset="-128"/>
        </a:defRPr>
      </a:lvl1pPr>
      <a:lvl2pPr marL="1058354" indent="-405460" algn="l" defTabSz="650815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3929" kern="1200">
          <a:solidFill>
            <a:schemeClr val="tx1"/>
          </a:solidFill>
          <a:latin typeface="+mn-lt"/>
          <a:ea typeface="+mn-ea"/>
          <a:cs typeface="+mn-cs"/>
        </a:defRPr>
      </a:lvl2pPr>
      <a:lvl3pPr marL="1628076" indent="-324367" algn="l" defTabSz="650815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406" kern="1200">
          <a:solidFill>
            <a:schemeClr val="tx1"/>
          </a:solidFill>
          <a:latin typeface="+mn-lt"/>
          <a:ea typeface="+mn-ea"/>
          <a:cs typeface="+mn-cs"/>
        </a:defRPr>
      </a:lvl3pPr>
      <a:lvl4pPr marL="2280969" indent="-324367" algn="l" defTabSz="650815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82" kern="1200">
          <a:solidFill>
            <a:schemeClr val="tx1"/>
          </a:solidFill>
          <a:latin typeface="+mn-lt"/>
          <a:ea typeface="+mn-ea"/>
          <a:cs typeface="+mn-cs"/>
        </a:defRPr>
      </a:lvl4pPr>
      <a:lvl5pPr marL="2931782" indent="-324367" algn="l" defTabSz="650815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882" kern="1200">
          <a:solidFill>
            <a:schemeClr val="tx1"/>
          </a:solidFill>
          <a:latin typeface="+mn-lt"/>
          <a:ea typeface="+mn-ea"/>
          <a:cs typeface="+mn-cs"/>
        </a:defRPr>
      </a:lvl5pPr>
      <a:lvl6pPr marL="3585717" indent="-325975" algn="l" defTabSz="651949" rtl="0" eaLnBrk="1" latinLnBrk="0" hangingPunct="1">
        <a:spcBef>
          <a:spcPct val="20000"/>
        </a:spcBef>
        <a:buFont typeface="Arial"/>
        <a:buChar char="•"/>
        <a:defRPr kumimoji="1" sz="2882" kern="1200">
          <a:solidFill>
            <a:schemeClr val="tx1"/>
          </a:solidFill>
          <a:latin typeface="+mn-lt"/>
          <a:ea typeface="+mn-ea"/>
          <a:cs typeface="+mn-cs"/>
        </a:defRPr>
      </a:lvl6pPr>
      <a:lvl7pPr marL="4237667" indent="-325975" algn="l" defTabSz="651949" rtl="0" eaLnBrk="1" latinLnBrk="0" hangingPunct="1">
        <a:spcBef>
          <a:spcPct val="20000"/>
        </a:spcBef>
        <a:buFont typeface="Arial"/>
        <a:buChar char="•"/>
        <a:defRPr kumimoji="1" sz="2882" kern="1200">
          <a:solidFill>
            <a:schemeClr val="tx1"/>
          </a:solidFill>
          <a:latin typeface="+mn-lt"/>
          <a:ea typeface="+mn-ea"/>
          <a:cs typeface="+mn-cs"/>
        </a:defRPr>
      </a:lvl7pPr>
      <a:lvl8pPr marL="4889615" indent="-325975" algn="l" defTabSz="651949" rtl="0" eaLnBrk="1" latinLnBrk="0" hangingPunct="1">
        <a:spcBef>
          <a:spcPct val="20000"/>
        </a:spcBef>
        <a:buFont typeface="Arial"/>
        <a:buChar char="•"/>
        <a:defRPr kumimoji="1" sz="2882" kern="1200">
          <a:solidFill>
            <a:schemeClr val="tx1"/>
          </a:solidFill>
          <a:latin typeface="+mn-lt"/>
          <a:ea typeface="+mn-ea"/>
          <a:cs typeface="+mn-cs"/>
        </a:defRPr>
      </a:lvl8pPr>
      <a:lvl9pPr marL="5541565" indent="-325975" algn="l" defTabSz="651949" rtl="0" eaLnBrk="1" latinLnBrk="0" hangingPunct="1">
        <a:spcBef>
          <a:spcPct val="20000"/>
        </a:spcBef>
        <a:buFont typeface="Arial"/>
        <a:buChar char="•"/>
        <a:defRPr kumimoji="1" sz="288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51949" rtl="0" eaLnBrk="1" latinLnBrk="0" hangingPunct="1">
        <a:defRPr kumimoji="1" sz="2620" kern="1200">
          <a:solidFill>
            <a:schemeClr val="tx1"/>
          </a:solidFill>
          <a:latin typeface="+mn-lt"/>
          <a:ea typeface="+mn-ea"/>
          <a:cs typeface="+mn-cs"/>
        </a:defRPr>
      </a:lvl1pPr>
      <a:lvl2pPr marL="651949" algn="l" defTabSz="651949" rtl="0" eaLnBrk="1" latinLnBrk="0" hangingPunct="1">
        <a:defRPr kumimoji="1" sz="2620" kern="1200">
          <a:solidFill>
            <a:schemeClr val="tx1"/>
          </a:solidFill>
          <a:latin typeface="+mn-lt"/>
          <a:ea typeface="+mn-ea"/>
          <a:cs typeface="+mn-cs"/>
        </a:defRPr>
      </a:lvl2pPr>
      <a:lvl3pPr marL="1303897" algn="l" defTabSz="651949" rtl="0" eaLnBrk="1" latinLnBrk="0" hangingPunct="1">
        <a:defRPr kumimoji="1" sz="2620" kern="1200">
          <a:solidFill>
            <a:schemeClr val="tx1"/>
          </a:solidFill>
          <a:latin typeface="+mn-lt"/>
          <a:ea typeface="+mn-ea"/>
          <a:cs typeface="+mn-cs"/>
        </a:defRPr>
      </a:lvl3pPr>
      <a:lvl4pPr marL="1955846" algn="l" defTabSz="651949" rtl="0" eaLnBrk="1" latinLnBrk="0" hangingPunct="1">
        <a:defRPr kumimoji="1" sz="2620" kern="1200">
          <a:solidFill>
            <a:schemeClr val="tx1"/>
          </a:solidFill>
          <a:latin typeface="+mn-lt"/>
          <a:ea typeface="+mn-ea"/>
          <a:cs typeface="+mn-cs"/>
        </a:defRPr>
      </a:lvl4pPr>
      <a:lvl5pPr marL="2607795" algn="l" defTabSz="651949" rtl="0" eaLnBrk="1" latinLnBrk="0" hangingPunct="1">
        <a:defRPr kumimoji="1" sz="2620" kern="1200">
          <a:solidFill>
            <a:schemeClr val="tx1"/>
          </a:solidFill>
          <a:latin typeface="+mn-lt"/>
          <a:ea typeface="+mn-ea"/>
          <a:cs typeface="+mn-cs"/>
        </a:defRPr>
      </a:lvl5pPr>
      <a:lvl6pPr marL="3259744" algn="l" defTabSz="651949" rtl="0" eaLnBrk="1" latinLnBrk="0" hangingPunct="1">
        <a:defRPr kumimoji="1" sz="2620" kern="1200">
          <a:solidFill>
            <a:schemeClr val="tx1"/>
          </a:solidFill>
          <a:latin typeface="+mn-lt"/>
          <a:ea typeface="+mn-ea"/>
          <a:cs typeface="+mn-cs"/>
        </a:defRPr>
      </a:lvl6pPr>
      <a:lvl7pPr marL="3911692" algn="l" defTabSz="651949" rtl="0" eaLnBrk="1" latinLnBrk="0" hangingPunct="1">
        <a:defRPr kumimoji="1" sz="2620" kern="1200">
          <a:solidFill>
            <a:schemeClr val="tx1"/>
          </a:solidFill>
          <a:latin typeface="+mn-lt"/>
          <a:ea typeface="+mn-ea"/>
          <a:cs typeface="+mn-cs"/>
        </a:defRPr>
      </a:lvl7pPr>
      <a:lvl8pPr marL="4563641" algn="l" defTabSz="651949" rtl="0" eaLnBrk="1" latinLnBrk="0" hangingPunct="1">
        <a:defRPr kumimoji="1" sz="2620" kern="1200">
          <a:solidFill>
            <a:schemeClr val="tx1"/>
          </a:solidFill>
          <a:latin typeface="+mn-lt"/>
          <a:ea typeface="+mn-ea"/>
          <a:cs typeface="+mn-cs"/>
        </a:defRPr>
      </a:lvl8pPr>
      <a:lvl9pPr marL="5215590" algn="l" defTabSz="651949" rtl="0" eaLnBrk="1" latinLnBrk="0" hangingPunct="1">
        <a:defRPr kumimoji="1" sz="26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www.mext.go.jp/studxstyle/" TargetMode="Externa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www.mext.go.jp/studxstyle/" TargetMode="Externa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www.mext.go.jp/studxstyle/" TargetMode="Externa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www.mext.go.jp/studxstyle/" TargetMode="Externa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www.mext.go.jp/studxstyle/" TargetMode="Externa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www.mext.go.jp/studxstyle/" TargetMode="Externa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www.mext.go.jp/studxstyle/" TargetMode="Externa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www.mext.go.jp/studxstyle/" TargetMode="Externa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www.mext.go.jp/studxstyle/" TargetMode="Externa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www.mext.go.jp/studxstyle/" TargetMode="Externa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正方形/長方形 88"/>
          <p:cNvSpPr/>
          <p:nvPr/>
        </p:nvSpPr>
        <p:spPr>
          <a:xfrm>
            <a:off x="463814" y="399805"/>
            <a:ext cx="5930372" cy="592755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lIns="109222" tIns="54613" rIns="109222" bIns="54613" anchor="ctr"/>
          <a:lstStyle/>
          <a:p>
            <a:pPr algn="ctr" defTabSz="10923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ja-JP" altLang="en-US" sz="1600" b="1" kern="0" dirty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「</a:t>
            </a:r>
            <a:r>
              <a:rPr kumimoji="0" lang="en-US" altLang="ja-JP" sz="1600" b="1" kern="0" dirty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ICT</a:t>
            </a:r>
            <a:r>
              <a:rPr kumimoji="0" lang="ja-JP" altLang="en-US" sz="1600" b="1" kern="0" dirty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活用の特性・強み」を知ろう！（第</a:t>
            </a:r>
            <a:r>
              <a:rPr kumimoji="0" lang="en-US" altLang="ja-JP" sz="1600" b="1" kern="0" dirty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kumimoji="0" lang="ja-JP" altLang="en-US" sz="1600" b="1" kern="0" dirty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回</a:t>
            </a:r>
            <a:r>
              <a:rPr kumimoji="0" lang="en-US" altLang="ja-JP" sz="1600" b="1" kern="0" dirty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/</a:t>
            </a:r>
            <a:r>
              <a:rPr kumimoji="0" lang="ja-JP" altLang="en-US" sz="1600" b="1" kern="0" dirty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全</a:t>
            </a:r>
            <a:r>
              <a:rPr kumimoji="0" lang="en-US" altLang="ja-JP" sz="1600" b="1" kern="0" dirty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5</a:t>
            </a:r>
            <a:r>
              <a:rPr kumimoji="0" lang="ja-JP" altLang="en-US" sz="1600" b="1" kern="0" dirty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回）</a:t>
            </a:r>
          </a:p>
        </p:txBody>
      </p:sp>
      <p:cxnSp>
        <p:nvCxnSpPr>
          <p:cNvPr id="90" name="直線コネクタ 89"/>
          <p:cNvCxnSpPr>
            <a:cxnSpLocks/>
          </p:cNvCxnSpPr>
          <p:nvPr/>
        </p:nvCxnSpPr>
        <p:spPr>
          <a:xfrm>
            <a:off x="620688" y="848544"/>
            <a:ext cx="5472608" cy="0"/>
          </a:xfrm>
          <a:prstGeom prst="line">
            <a:avLst/>
          </a:prstGeom>
          <a:noFill/>
          <a:ln w="6350" cap="flat" cmpd="sng" algn="ctr">
            <a:solidFill>
              <a:srgbClr val="5B9BD5">
                <a:lumMod val="75000"/>
              </a:srgbClr>
            </a:solidFill>
            <a:prstDash val="solid"/>
            <a:miter lim="800000"/>
          </a:ln>
          <a:effectLst/>
        </p:spPr>
      </p:cxnSp>
      <p:sp>
        <p:nvSpPr>
          <p:cNvPr id="36" name="四角形: 角を丸くする 35">
            <a:extLst>
              <a:ext uri="{FF2B5EF4-FFF2-40B4-BE49-F238E27FC236}">
                <a16:creationId xmlns:a16="http://schemas.microsoft.com/office/drawing/2014/main" id="{7B6C84ED-6C87-4EF6-9239-8F432DD43E24}"/>
              </a:ext>
            </a:extLst>
          </p:cNvPr>
          <p:cNvSpPr/>
          <p:nvPr/>
        </p:nvSpPr>
        <p:spPr>
          <a:xfrm>
            <a:off x="288304" y="233149"/>
            <a:ext cx="3048342" cy="255355"/>
          </a:xfrm>
          <a:prstGeom prst="roundRect">
            <a:avLst/>
          </a:prstGeom>
          <a:solidFill>
            <a:srgbClr val="2E75B6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StuDX Style</a:t>
            </a: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を活用したミニ研修例 </a:t>
            </a:r>
          </a:p>
        </p:txBody>
      </p:sp>
      <p:sp>
        <p:nvSpPr>
          <p:cNvPr id="32" name="四角形: 角を丸くする 31">
            <a:extLst>
              <a:ext uri="{FF2B5EF4-FFF2-40B4-BE49-F238E27FC236}">
                <a16:creationId xmlns:a16="http://schemas.microsoft.com/office/drawing/2014/main" id="{0F339ED9-CB71-4427-B89E-532209FDCCDE}"/>
              </a:ext>
            </a:extLst>
          </p:cNvPr>
          <p:cNvSpPr/>
          <p:nvPr/>
        </p:nvSpPr>
        <p:spPr>
          <a:xfrm>
            <a:off x="3617260" y="228119"/>
            <a:ext cx="2823955" cy="237456"/>
          </a:xfrm>
          <a:prstGeom prst="roundRect">
            <a:avLst>
              <a:gd name="adj" fmla="val 50000"/>
            </a:avLst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r>
              <a:rPr lang="ja-JP" altLang="en-US" sz="1200" b="1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ワークシート（イメージ）</a:t>
            </a:r>
            <a:endParaRPr kumimoji="1" lang="ja-JP" altLang="en-US" sz="1200" b="1" dirty="0">
              <a:solidFill>
                <a:schemeClr val="accent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3" name="四角形: 角を丸くする 32">
            <a:extLst>
              <a:ext uri="{FF2B5EF4-FFF2-40B4-BE49-F238E27FC236}">
                <a16:creationId xmlns:a16="http://schemas.microsoft.com/office/drawing/2014/main" id="{6D7B8E99-C5A4-40D4-A1DD-B6FE8491B51D}"/>
              </a:ext>
            </a:extLst>
          </p:cNvPr>
          <p:cNvSpPr/>
          <p:nvPr/>
        </p:nvSpPr>
        <p:spPr>
          <a:xfrm>
            <a:off x="236315" y="913819"/>
            <a:ext cx="6385370" cy="305630"/>
          </a:xfrm>
          <a:prstGeom prst="roundRect">
            <a:avLst>
              <a:gd name="adj" fmla="val 10388"/>
            </a:avLst>
          </a:prstGeom>
          <a:solidFill>
            <a:schemeClr val="accent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テキスト ボックス 14">
            <a:extLst>
              <a:ext uri="{FF2B5EF4-FFF2-40B4-BE49-F238E27FC236}">
                <a16:creationId xmlns:a16="http://schemas.microsoft.com/office/drawing/2014/main" id="{F3308385-E01F-473C-82E0-C337C3976E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315" y="954414"/>
            <a:ext cx="4428653" cy="2363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 anchorCtr="0">
            <a:no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37931725" indent="-37474525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4479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051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3623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195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lvl="0" algn="just" defTabSz="440863" eaLnBrk="0" fontAlgn="base" hangingPunct="0">
              <a:lnSpc>
                <a:spcPts val="1631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400" dirty="0">
                <a:solidFill>
                  <a:srgbClr val="000000"/>
                </a:solidFill>
                <a:latin typeface="Meiryo UI"/>
                <a:ea typeface="Meiryo UI"/>
              </a:rPr>
              <a:t>　</a:t>
            </a:r>
            <a:r>
              <a:rPr lang="ja-JP" altLang="en-US" sz="1200" dirty="0">
                <a:solidFill>
                  <a:srgbClr val="000000"/>
                </a:solidFill>
                <a:latin typeface="Meiryo UI"/>
                <a:ea typeface="Meiryo UI"/>
              </a:rPr>
              <a:t>資料のポイントや感じたことについて、下の欄に記入しましょう。</a:t>
            </a:r>
            <a:endParaRPr lang="en-US" altLang="ja-JP" sz="1200" dirty="0">
              <a:solidFill>
                <a:srgbClr val="000000"/>
              </a:solidFill>
              <a:latin typeface="Meiryo UI"/>
              <a:ea typeface="Meiryo UI"/>
            </a:endParaRPr>
          </a:p>
        </p:txBody>
      </p:sp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23B225E4-BF3A-4B77-B709-DAB0871E43D5}"/>
              </a:ext>
            </a:extLst>
          </p:cNvPr>
          <p:cNvSpPr/>
          <p:nvPr/>
        </p:nvSpPr>
        <p:spPr>
          <a:xfrm>
            <a:off x="236314" y="1347619"/>
            <a:ext cx="6385369" cy="2434875"/>
          </a:xfrm>
          <a:prstGeom prst="rect">
            <a:avLst/>
          </a:prstGeom>
          <a:noFill/>
          <a:ln w="127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7" name="四角形: 角を丸くする 46">
            <a:extLst>
              <a:ext uri="{FF2B5EF4-FFF2-40B4-BE49-F238E27FC236}">
                <a16:creationId xmlns:a16="http://schemas.microsoft.com/office/drawing/2014/main" id="{7738D4EC-3A97-4F24-8BA3-38D5CF79D99B}"/>
              </a:ext>
            </a:extLst>
          </p:cNvPr>
          <p:cNvSpPr/>
          <p:nvPr/>
        </p:nvSpPr>
        <p:spPr>
          <a:xfrm>
            <a:off x="236315" y="3923859"/>
            <a:ext cx="6385368" cy="449645"/>
          </a:xfrm>
          <a:prstGeom prst="roundRect">
            <a:avLst>
              <a:gd name="adj" fmla="val 10388"/>
            </a:avLst>
          </a:prstGeom>
          <a:solidFill>
            <a:schemeClr val="accent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8" name="テキスト ボックス 14">
            <a:extLst>
              <a:ext uri="{FF2B5EF4-FFF2-40B4-BE49-F238E27FC236}">
                <a16:creationId xmlns:a16="http://schemas.microsoft.com/office/drawing/2014/main" id="{955F6B82-ECCD-4C8F-8DA9-0D0A117DF3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8305" y="3966868"/>
            <a:ext cx="5660976" cy="3681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 anchorCtr="0">
            <a:no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37931725" indent="-37474525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4479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051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3623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195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lvl="0" algn="just" defTabSz="440863" eaLnBrk="0" fontAlgn="base" hangingPunct="0">
              <a:lnSpc>
                <a:spcPts val="1631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400" dirty="0">
                <a:solidFill>
                  <a:srgbClr val="000000"/>
                </a:solidFill>
                <a:latin typeface="Meiryo UI"/>
                <a:ea typeface="Meiryo UI"/>
              </a:rPr>
              <a:t>　</a:t>
            </a:r>
            <a:r>
              <a:rPr lang="en-US" altLang="ja-JP" sz="1200" dirty="0">
                <a:solidFill>
                  <a:srgbClr val="000000"/>
                </a:solidFill>
                <a:latin typeface="Meiryo UI"/>
                <a:ea typeface="Meiryo UI"/>
              </a:rPr>
              <a:t>ICT</a:t>
            </a:r>
            <a:r>
              <a:rPr lang="ja-JP" altLang="en-US" sz="1200" dirty="0">
                <a:solidFill>
                  <a:srgbClr val="000000"/>
                </a:solidFill>
                <a:latin typeface="Meiryo UI"/>
                <a:ea typeface="Meiryo UI"/>
              </a:rPr>
              <a:t>活用の特性、強みによって可能となる学習活動にはどんなものがあるでしょう。</a:t>
            </a:r>
            <a:endParaRPr lang="en-US" altLang="ja-JP" sz="1200" dirty="0">
              <a:solidFill>
                <a:srgbClr val="000000"/>
              </a:solidFill>
              <a:latin typeface="Meiryo UI"/>
              <a:ea typeface="Meiryo UI"/>
            </a:endParaRPr>
          </a:p>
          <a:p>
            <a:pPr lvl="0" algn="just" defTabSz="440863" eaLnBrk="0" fontAlgn="base" hangingPunct="0">
              <a:lnSpc>
                <a:spcPts val="1631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200" dirty="0">
                <a:solidFill>
                  <a:srgbClr val="000000"/>
                </a:solidFill>
                <a:latin typeface="Meiryo UI"/>
                <a:ea typeface="Meiryo UI"/>
              </a:rPr>
              <a:t>　思いつくものを下の表の右の欄に書き出してみましょう。</a:t>
            </a:r>
            <a:endParaRPr lang="en-US" altLang="ja-JP" sz="1200" dirty="0">
              <a:solidFill>
                <a:srgbClr val="000000"/>
              </a:solidFill>
              <a:latin typeface="Meiryo UI"/>
              <a:ea typeface="Meiryo UI"/>
            </a:endParaRPr>
          </a:p>
        </p:txBody>
      </p:sp>
      <p:graphicFrame>
        <p:nvGraphicFramePr>
          <p:cNvPr id="50" name="表 10">
            <a:extLst>
              <a:ext uri="{FF2B5EF4-FFF2-40B4-BE49-F238E27FC236}">
                <a16:creationId xmlns:a16="http://schemas.microsoft.com/office/drawing/2014/main" id="{291C3EE8-6D75-4ECB-B7DD-1166D14656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367032"/>
              </p:ext>
            </p:extLst>
          </p:nvPr>
        </p:nvGraphicFramePr>
        <p:xfrm>
          <a:off x="249808" y="4517519"/>
          <a:ext cx="6385368" cy="41926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28456">
                  <a:extLst>
                    <a:ext uri="{9D8B030D-6E8A-4147-A177-3AD203B41FA5}">
                      <a16:colId xmlns:a16="http://schemas.microsoft.com/office/drawing/2014/main" val="373303515"/>
                    </a:ext>
                  </a:extLst>
                </a:gridCol>
                <a:gridCol w="1704053">
                  <a:extLst>
                    <a:ext uri="{9D8B030D-6E8A-4147-A177-3AD203B41FA5}">
                      <a16:colId xmlns:a16="http://schemas.microsoft.com/office/drawing/2014/main" val="3066309378"/>
                    </a:ext>
                  </a:extLst>
                </a:gridCol>
                <a:gridCol w="2552859">
                  <a:extLst>
                    <a:ext uri="{9D8B030D-6E8A-4147-A177-3AD203B41FA5}">
                      <a16:colId xmlns:a16="http://schemas.microsoft.com/office/drawing/2014/main" val="2422054117"/>
                    </a:ext>
                  </a:extLst>
                </a:gridCol>
              </a:tblGrid>
              <a:tr h="288473"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25984221"/>
                  </a:ext>
                </a:extLst>
              </a:tr>
              <a:tr h="1301391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903367"/>
                  </a:ext>
                </a:extLst>
              </a:tr>
              <a:tr h="1301391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37597438"/>
                  </a:ext>
                </a:extLst>
              </a:tr>
              <a:tr h="1301391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73340696"/>
                  </a:ext>
                </a:extLst>
              </a:tr>
            </a:tbl>
          </a:graphicData>
        </a:graphic>
      </p:graphicFrame>
      <p:sp>
        <p:nvSpPr>
          <p:cNvPr id="51" name="テキスト ボックス 14">
            <a:extLst>
              <a:ext uri="{FF2B5EF4-FFF2-40B4-BE49-F238E27FC236}">
                <a16:creationId xmlns:a16="http://schemas.microsoft.com/office/drawing/2014/main" id="{3264DC48-77B7-47A3-AE11-31B25DBFE3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8248" y="5040499"/>
            <a:ext cx="2355434" cy="9182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 anchorCtr="0">
            <a:no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37931725" indent="-37474525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4479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051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3623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195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lvl="0" algn="just" defTabSz="440863" eaLnBrk="0" fontAlgn="base" hangingPunct="0">
              <a:lnSpc>
                <a:spcPts val="1631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200" dirty="0">
                <a:solidFill>
                  <a:srgbClr val="000000"/>
                </a:solidFill>
                <a:latin typeface="Meiryo UI"/>
                <a:ea typeface="Meiryo UI"/>
              </a:rPr>
              <a:t>　① 多様で大量の情報の取扱い</a:t>
            </a:r>
            <a:endParaRPr lang="en-US" altLang="ja-JP" sz="1200" dirty="0">
              <a:solidFill>
                <a:srgbClr val="000000"/>
              </a:solidFill>
              <a:latin typeface="Meiryo UI"/>
              <a:ea typeface="Meiryo UI"/>
            </a:endParaRPr>
          </a:p>
          <a:p>
            <a:pPr lvl="0" algn="just" defTabSz="440863" eaLnBrk="0" fontAlgn="base" hangingPunct="0">
              <a:lnSpc>
                <a:spcPts val="1631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200" dirty="0">
                <a:solidFill>
                  <a:srgbClr val="000000"/>
                </a:solidFill>
                <a:latin typeface="Meiryo UI"/>
                <a:ea typeface="Meiryo UI"/>
              </a:rPr>
              <a:t>　　　容易な試行錯誤</a:t>
            </a:r>
            <a:endParaRPr lang="en-US" altLang="ja-JP" sz="1200" dirty="0">
              <a:solidFill>
                <a:srgbClr val="000000"/>
              </a:solidFill>
              <a:latin typeface="Meiryo UI"/>
              <a:ea typeface="Meiryo UI"/>
            </a:endParaRPr>
          </a:p>
        </p:txBody>
      </p:sp>
      <p:sp>
        <p:nvSpPr>
          <p:cNvPr id="52" name="テキスト ボックス 14">
            <a:extLst>
              <a:ext uri="{FF2B5EF4-FFF2-40B4-BE49-F238E27FC236}">
                <a16:creationId xmlns:a16="http://schemas.microsoft.com/office/drawing/2014/main" id="{3F84C0E2-6AF7-4693-B5BD-104810101E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9857" y="6319525"/>
            <a:ext cx="2128232" cy="9182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 anchorCtr="0">
            <a:no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37931725" indent="-37474525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4479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051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3623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195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lvl="0" algn="just" defTabSz="440863" eaLnBrk="0" fontAlgn="base" hangingPunct="0">
              <a:lnSpc>
                <a:spcPts val="1631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200" dirty="0">
                <a:solidFill>
                  <a:srgbClr val="000000"/>
                </a:solidFill>
                <a:latin typeface="Meiryo UI"/>
                <a:ea typeface="Meiryo UI"/>
              </a:rPr>
              <a:t>　② 時間的制約を超えた情報の</a:t>
            </a:r>
            <a:endParaRPr lang="en-US" altLang="ja-JP" sz="1200" dirty="0">
              <a:solidFill>
                <a:srgbClr val="000000"/>
              </a:solidFill>
              <a:latin typeface="Meiryo UI"/>
              <a:ea typeface="Meiryo UI"/>
            </a:endParaRPr>
          </a:p>
          <a:p>
            <a:pPr lvl="0" algn="just" defTabSz="440863" eaLnBrk="0" fontAlgn="base" hangingPunct="0">
              <a:lnSpc>
                <a:spcPts val="1631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200" dirty="0">
                <a:solidFill>
                  <a:srgbClr val="000000"/>
                </a:solidFill>
                <a:latin typeface="Meiryo UI"/>
                <a:ea typeface="Meiryo UI"/>
              </a:rPr>
              <a:t>　　　蓄積、過程の可視化</a:t>
            </a:r>
            <a:endParaRPr lang="en-US" altLang="ja-JP" sz="1200" dirty="0">
              <a:solidFill>
                <a:srgbClr val="000000"/>
              </a:solidFill>
              <a:latin typeface="Meiryo UI"/>
              <a:ea typeface="Meiryo UI"/>
            </a:endParaRPr>
          </a:p>
        </p:txBody>
      </p:sp>
      <p:sp>
        <p:nvSpPr>
          <p:cNvPr id="53" name="テキスト ボックス 14">
            <a:extLst>
              <a:ext uri="{FF2B5EF4-FFF2-40B4-BE49-F238E27FC236}">
                <a16:creationId xmlns:a16="http://schemas.microsoft.com/office/drawing/2014/main" id="{0F0A6A5E-7B13-42FE-AAE0-383CF876CC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5980" y="7754306"/>
            <a:ext cx="2021699" cy="7359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t" anchorCtr="0">
            <a:no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37931725" indent="-37474525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4479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051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3623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195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lvl="0" algn="just" defTabSz="440863" eaLnBrk="0" fontAlgn="base" hangingPunct="0">
              <a:lnSpc>
                <a:spcPts val="1631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200" dirty="0">
                <a:solidFill>
                  <a:srgbClr val="000000"/>
                </a:solidFill>
                <a:latin typeface="Meiryo UI"/>
                <a:ea typeface="Meiryo UI"/>
              </a:rPr>
              <a:t>③ 空間的制約を超えた相互かつ</a:t>
            </a:r>
            <a:endParaRPr lang="en-US" altLang="ja-JP" sz="1200" dirty="0">
              <a:solidFill>
                <a:srgbClr val="000000"/>
              </a:solidFill>
              <a:latin typeface="Meiryo UI"/>
              <a:ea typeface="Meiryo UI"/>
            </a:endParaRPr>
          </a:p>
          <a:p>
            <a:pPr lvl="0" algn="just" defTabSz="440863" eaLnBrk="0" fontAlgn="base" hangingPunct="0">
              <a:lnSpc>
                <a:spcPts val="1631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200" dirty="0">
                <a:solidFill>
                  <a:srgbClr val="000000"/>
                </a:solidFill>
                <a:latin typeface="Meiryo UI"/>
                <a:ea typeface="Meiryo UI"/>
              </a:rPr>
              <a:t>　　瞬時の情報の共有</a:t>
            </a:r>
            <a:endParaRPr lang="en-US" altLang="ja-JP" sz="1200" dirty="0">
              <a:solidFill>
                <a:srgbClr val="000000"/>
              </a:solidFill>
              <a:latin typeface="Meiryo UI"/>
              <a:ea typeface="Meiryo UI"/>
            </a:endParaRPr>
          </a:p>
          <a:p>
            <a:pPr lvl="0" algn="just" defTabSz="440863" eaLnBrk="0" fontAlgn="base" hangingPunct="0">
              <a:lnSpc>
                <a:spcPts val="1631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200" dirty="0">
                <a:solidFill>
                  <a:srgbClr val="000000"/>
                </a:solidFill>
                <a:latin typeface="Meiryo UI"/>
                <a:ea typeface="Meiryo UI"/>
              </a:rPr>
              <a:t>　（双方向性）</a:t>
            </a:r>
            <a:endParaRPr lang="en-US" altLang="ja-JP" sz="1200" dirty="0">
              <a:solidFill>
                <a:srgbClr val="000000"/>
              </a:solidFill>
              <a:latin typeface="Meiryo UI"/>
              <a:ea typeface="Meiryo UI"/>
            </a:endParaRPr>
          </a:p>
        </p:txBody>
      </p:sp>
      <p:sp>
        <p:nvSpPr>
          <p:cNvPr id="54" name="テキスト ボックス 14">
            <a:extLst>
              <a:ext uri="{FF2B5EF4-FFF2-40B4-BE49-F238E27FC236}">
                <a16:creationId xmlns:a16="http://schemas.microsoft.com/office/drawing/2014/main" id="{8B1166A2-15FB-4771-A953-C37C79FCD1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743" y="4538451"/>
            <a:ext cx="1440161" cy="2622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 anchorCtr="0">
            <a:no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37931725" indent="-37474525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4479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051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3623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195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lvl="0" algn="just" defTabSz="440863" eaLnBrk="0" fontAlgn="base" hangingPunct="0">
              <a:lnSpc>
                <a:spcPts val="1631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ja-JP" sz="1200" dirty="0">
                <a:solidFill>
                  <a:srgbClr val="000000"/>
                </a:solidFill>
                <a:latin typeface="Meiryo UI"/>
                <a:ea typeface="Meiryo UI"/>
              </a:rPr>
              <a:t>ICT</a:t>
            </a:r>
            <a:r>
              <a:rPr lang="ja-JP" altLang="en-US" sz="1200" dirty="0">
                <a:solidFill>
                  <a:srgbClr val="000000"/>
                </a:solidFill>
                <a:latin typeface="Meiryo UI"/>
                <a:ea typeface="Meiryo UI"/>
              </a:rPr>
              <a:t>活用の特性・強み</a:t>
            </a:r>
            <a:endParaRPr lang="en-US" altLang="ja-JP" sz="1200" dirty="0">
              <a:solidFill>
                <a:srgbClr val="000000"/>
              </a:solidFill>
              <a:latin typeface="Meiryo UI"/>
              <a:ea typeface="Meiryo UI"/>
            </a:endParaRPr>
          </a:p>
        </p:txBody>
      </p:sp>
      <p:sp>
        <p:nvSpPr>
          <p:cNvPr id="55" name="テキスト ボックス 14">
            <a:extLst>
              <a:ext uri="{FF2B5EF4-FFF2-40B4-BE49-F238E27FC236}">
                <a16:creationId xmlns:a16="http://schemas.microsoft.com/office/drawing/2014/main" id="{4B6C399C-1F58-4CF8-9890-DFB71FC2BF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21558" y="4532434"/>
            <a:ext cx="785279" cy="2622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 anchorCtr="0">
            <a:no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37931725" indent="-37474525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4479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051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3623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195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lvl="0" algn="just" defTabSz="440863" eaLnBrk="0" fontAlgn="base" hangingPunct="0">
              <a:lnSpc>
                <a:spcPts val="1631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200" dirty="0">
                <a:solidFill>
                  <a:srgbClr val="000000"/>
                </a:solidFill>
                <a:latin typeface="Meiryo UI"/>
                <a:ea typeface="Meiryo UI"/>
              </a:rPr>
              <a:t>ソフト・機能</a:t>
            </a:r>
            <a:endParaRPr lang="en-US" altLang="ja-JP" sz="1200" dirty="0">
              <a:solidFill>
                <a:srgbClr val="000000"/>
              </a:solidFill>
              <a:latin typeface="Meiryo UI"/>
              <a:ea typeface="Meiryo UI"/>
            </a:endParaRPr>
          </a:p>
        </p:txBody>
      </p:sp>
      <p:sp>
        <p:nvSpPr>
          <p:cNvPr id="56" name="テキスト ボックス 14">
            <a:extLst>
              <a:ext uri="{FF2B5EF4-FFF2-40B4-BE49-F238E27FC236}">
                <a16:creationId xmlns:a16="http://schemas.microsoft.com/office/drawing/2014/main" id="{87495651-F46B-4BF4-BED7-FD14561706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38426" y="4532433"/>
            <a:ext cx="1440161" cy="2622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 anchorCtr="0">
            <a:no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37931725" indent="-37474525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4479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051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3623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195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lvl="0" algn="just" defTabSz="440863" eaLnBrk="0" fontAlgn="base" hangingPunct="0">
              <a:lnSpc>
                <a:spcPts val="1631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200" dirty="0">
                <a:solidFill>
                  <a:srgbClr val="000000"/>
                </a:solidFill>
                <a:latin typeface="Meiryo UI"/>
                <a:ea typeface="Meiryo UI"/>
              </a:rPr>
              <a:t>可能となる学習活動</a:t>
            </a:r>
            <a:endParaRPr lang="en-US" altLang="ja-JP" sz="1200" dirty="0">
              <a:solidFill>
                <a:srgbClr val="000000"/>
              </a:solidFill>
              <a:latin typeface="Meiryo UI"/>
              <a:ea typeface="Meiryo UI"/>
            </a:endParaRPr>
          </a:p>
        </p:txBody>
      </p:sp>
      <p:sp>
        <p:nvSpPr>
          <p:cNvPr id="57" name="テキスト ボックス 14">
            <a:extLst>
              <a:ext uri="{FF2B5EF4-FFF2-40B4-BE49-F238E27FC236}">
                <a16:creationId xmlns:a16="http://schemas.microsoft.com/office/drawing/2014/main" id="{470E808E-B2D9-478D-AC68-D93EE64981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62122" y="4841073"/>
            <a:ext cx="1440161" cy="10660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 anchorCtr="0">
            <a:no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37931725" indent="-37474525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4479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051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3623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195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lvl="0" algn="just" defTabSz="440863" eaLnBrk="0" fontAlgn="base" hangingPunct="0">
              <a:lnSpc>
                <a:spcPts val="1631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200" dirty="0">
                <a:solidFill>
                  <a:srgbClr val="000000"/>
                </a:solidFill>
                <a:latin typeface="Meiryo UI"/>
                <a:ea typeface="Meiryo UI"/>
              </a:rPr>
              <a:t>ウェブブラウザ</a:t>
            </a:r>
            <a:endParaRPr lang="en-US" altLang="ja-JP" sz="1200" dirty="0">
              <a:solidFill>
                <a:srgbClr val="000000"/>
              </a:solidFill>
              <a:latin typeface="Meiryo UI"/>
              <a:ea typeface="Meiryo UI"/>
            </a:endParaRPr>
          </a:p>
          <a:p>
            <a:pPr lvl="0" algn="just" defTabSz="440863" eaLnBrk="0" fontAlgn="base" hangingPunct="0">
              <a:lnSpc>
                <a:spcPts val="1631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200" dirty="0">
                <a:solidFill>
                  <a:srgbClr val="000000"/>
                </a:solidFill>
                <a:latin typeface="Meiryo UI"/>
                <a:ea typeface="Meiryo UI"/>
              </a:rPr>
              <a:t>文書作成</a:t>
            </a:r>
            <a:endParaRPr lang="en-US" altLang="ja-JP" sz="1200" dirty="0">
              <a:solidFill>
                <a:srgbClr val="000000"/>
              </a:solidFill>
              <a:latin typeface="Meiryo UI"/>
              <a:ea typeface="Meiryo UI"/>
            </a:endParaRPr>
          </a:p>
          <a:p>
            <a:pPr lvl="0" algn="just" defTabSz="440863" eaLnBrk="0" fontAlgn="base" hangingPunct="0">
              <a:lnSpc>
                <a:spcPts val="1631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200" dirty="0">
                <a:solidFill>
                  <a:srgbClr val="000000"/>
                </a:solidFill>
                <a:latin typeface="Meiryo UI"/>
                <a:ea typeface="Meiryo UI"/>
              </a:rPr>
              <a:t>表計算</a:t>
            </a:r>
            <a:endParaRPr lang="en-US" altLang="ja-JP" sz="1200" dirty="0">
              <a:solidFill>
                <a:srgbClr val="000000"/>
              </a:solidFill>
              <a:latin typeface="Meiryo UI"/>
              <a:ea typeface="Meiryo UI"/>
            </a:endParaRPr>
          </a:p>
          <a:p>
            <a:pPr lvl="0" algn="just" defTabSz="440863" eaLnBrk="0" fontAlgn="base" hangingPunct="0">
              <a:lnSpc>
                <a:spcPts val="1631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200" dirty="0">
                <a:solidFill>
                  <a:srgbClr val="000000"/>
                </a:solidFill>
                <a:latin typeface="Meiryo UI"/>
                <a:ea typeface="Meiryo UI"/>
              </a:rPr>
              <a:t>プレゼンテーション</a:t>
            </a:r>
            <a:endParaRPr lang="en-US" altLang="ja-JP" sz="1200" dirty="0">
              <a:solidFill>
                <a:srgbClr val="000000"/>
              </a:solidFill>
              <a:latin typeface="Meiryo UI"/>
              <a:ea typeface="Meiryo UI"/>
            </a:endParaRPr>
          </a:p>
          <a:p>
            <a:pPr lvl="0" algn="just" defTabSz="440863" eaLnBrk="0" fontAlgn="base" hangingPunct="0">
              <a:lnSpc>
                <a:spcPts val="1631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200" dirty="0">
                <a:solidFill>
                  <a:srgbClr val="000000"/>
                </a:solidFill>
                <a:latin typeface="Meiryo UI"/>
                <a:ea typeface="Meiryo UI"/>
              </a:rPr>
              <a:t>プログラミング</a:t>
            </a:r>
            <a:endParaRPr lang="en-US" altLang="ja-JP" sz="1200" dirty="0">
              <a:solidFill>
                <a:srgbClr val="000000"/>
              </a:solidFill>
              <a:latin typeface="Meiryo UI"/>
              <a:ea typeface="Meiryo UI"/>
            </a:endParaRPr>
          </a:p>
        </p:txBody>
      </p:sp>
      <p:sp>
        <p:nvSpPr>
          <p:cNvPr id="58" name="テキスト ボックス 14">
            <a:extLst>
              <a:ext uri="{FF2B5EF4-FFF2-40B4-BE49-F238E27FC236}">
                <a16:creationId xmlns:a16="http://schemas.microsoft.com/office/drawing/2014/main" id="{9047C051-3E58-4D5A-9DF4-66C105FD10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62122" y="6131192"/>
            <a:ext cx="1178272" cy="1229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t" anchorCtr="0">
            <a:no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37931725" indent="-37474525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4479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051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3623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195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lvl="0" algn="just" defTabSz="440863" eaLnBrk="0" fontAlgn="base" hangingPunct="0">
              <a:lnSpc>
                <a:spcPts val="1631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ja-JP" sz="800" dirty="0">
                <a:solidFill>
                  <a:srgbClr val="000000"/>
                </a:solidFill>
                <a:latin typeface="Meiryo UI"/>
                <a:ea typeface="Meiryo UI"/>
              </a:rPr>
              <a:t>(</a:t>
            </a:r>
            <a:r>
              <a:rPr lang="ja-JP" altLang="en-US" sz="800" dirty="0">
                <a:solidFill>
                  <a:srgbClr val="000000"/>
                </a:solidFill>
                <a:latin typeface="Meiryo UI"/>
                <a:ea typeface="Meiryo UI"/>
              </a:rPr>
              <a:t>①のソフト・機能に加え）</a:t>
            </a:r>
            <a:endParaRPr lang="en-US" altLang="ja-JP" sz="1200" dirty="0">
              <a:solidFill>
                <a:srgbClr val="000000"/>
              </a:solidFill>
              <a:latin typeface="Meiryo UI"/>
              <a:ea typeface="Meiryo UI"/>
            </a:endParaRPr>
          </a:p>
          <a:p>
            <a:pPr lvl="0" algn="just" defTabSz="440863" eaLnBrk="0" fontAlgn="base" hangingPunct="0">
              <a:lnSpc>
                <a:spcPts val="1631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200" dirty="0">
                <a:solidFill>
                  <a:srgbClr val="000000"/>
                </a:solidFill>
                <a:latin typeface="Meiryo UI"/>
                <a:ea typeface="Meiryo UI"/>
              </a:rPr>
              <a:t>クラス管理</a:t>
            </a:r>
            <a:endParaRPr lang="en-US" altLang="ja-JP" sz="1200" dirty="0">
              <a:solidFill>
                <a:srgbClr val="000000"/>
              </a:solidFill>
              <a:latin typeface="Meiryo UI"/>
              <a:ea typeface="Meiryo UI"/>
            </a:endParaRPr>
          </a:p>
          <a:p>
            <a:pPr lvl="0" algn="just" defTabSz="440863" eaLnBrk="0" fontAlgn="base" hangingPunct="0">
              <a:lnSpc>
                <a:spcPts val="1631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200" dirty="0">
                <a:solidFill>
                  <a:srgbClr val="000000"/>
                </a:solidFill>
                <a:latin typeface="Meiryo UI"/>
                <a:ea typeface="Meiryo UI"/>
              </a:rPr>
              <a:t>写真・動画撮影</a:t>
            </a:r>
            <a:endParaRPr lang="en-US" altLang="ja-JP" sz="1200" dirty="0">
              <a:solidFill>
                <a:srgbClr val="000000"/>
              </a:solidFill>
              <a:latin typeface="Meiryo UI"/>
              <a:ea typeface="Meiryo UI"/>
            </a:endParaRPr>
          </a:p>
          <a:p>
            <a:pPr lvl="0" algn="just" defTabSz="440863" eaLnBrk="0" fontAlgn="base" hangingPunct="0">
              <a:lnSpc>
                <a:spcPts val="1631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200" dirty="0">
                <a:solidFill>
                  <a:srgbClr val="000000"/>
                </a:solidFill>
                <a:latin typeface="Meiryo UI"/>
                <a:ea typeface="Meiryo UI"/>
              </a:rPr>
              <a:t>編集・保存</a:t>
            </a:r>
            <a:endParaRPr lang="en-US" altLang="ja-JP" sz="1200" dirty="0">
              <a:solidFill>
                <a:srgbClr val="000000"/>
              </a:solidFill>
              <a:latin typeface="Meiryo UI"/>
              <a:ea typeface="Meiryo UI"/>
            </a:endParaRPr>
          </a:p>
        </p:txBody>
      </p:sp>
      <p:sp>
        <p:nvSpPr>
          <p:cNvPr id="59" name="テキスト ボックス 14">
            <a:extLst>
              <a:ext uri="{FF2B5EF4-FFF2-40B4-BE49-F238E27FC236}">
                <a16:creationId xmlns:a16="http://schemas.microsoft.com/office/drawing/2014/main" id="{5ECA36A0-4800-4064-A46E-EA60217C3D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85256" y="7445224"/>
            <a:ext cx="1132004" cy="13275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t" anchorCtr="0">
            <a:no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37931725" indent="-37474525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4479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051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3623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195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lvl="0" algn="just" defTabSz="440863" eaLnBrk="0" fontAlgn="base" hangingPunct="0">
              <a:lnSpc>
                <a:spcPts val="1631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ja-JP" sz="800" dirty="0">
                <a:solidFill>
                  <a:srgbClr val="000000"/>
                </a:solidFill>
                <a:latin typeface="Meiryo UI"/>
                <a:ea typeface="Meiryo UI"/>
              </a:rPr>
              <a:t>(</a:t>
            </a:r>
            <a:r>
              <a:rPr lang="ja-JP" altLang="en-US" sz="800" dirty="0">
                <a:solidFill>
                  <a:srgbClr val="000000"/>
                </a:solidFill>
                <a:latin typeface="Meiryo UI"/>
                <a:ea typeface="Meiryo UI"/>
              </a:rPr>
              <a:t>①のソフト・機能に加え）</a:t>
            </a:r>
            <a:endParaRPr lang="en-US" altLang="ja-JP" sz="800" dirty="0">
              <a:solidFill>
                <a:srgbClr val="000000"/>
              </a:solidFill>
              <a:latin typeface="Meiryo UI"/>
              <a:ea typeface="Meiryo UI"/>
            </a:endParaRPr>
          </a:p>
          <a:p>
            <a:pPr lvl="0" algn="just" defTabSz="440863" eaLnBrk="0" fontAlgn="base" hangingPunct="0">
              <a:lnSpc>
                <a:spcPts val="1631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200" dirty="0">
                <a:solidFill>
                  <a:srgbClr val="000000"/>
                </a:solidFill>
                <a:latin typeface="Meiryo UI"/>
                <a:ea typeface="Meiryo UI"/>
              </a:rPr>
              <a:t>コメント・チャット</a:t>
            </a:r>
            <a:endParaRPr lang="en-US" altLang="ja-JP" sz="1200" dirty="0">
              <a:solidFill>
                <a:srgbClr val="000000"/>
              </a:solidFill>
              <a:latin typeface="Meiryo UI"/>
              <a:ea typeface="Meiryo UI"/>
            </a:endParaRPr>
          </a:p>
          <a:p>
            <a:pPr lvl="0" algn="just" defTabSz="440863" eaLnBrk="0" fontAlgn="base" hangingPunct="0">
              <a:lnSpc>
                <a:spcPts val="1631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200" dirty="0">
                <a:solidFill>
                  <a:srgbClr val="000000"/>
                </a:solidFill>
                <a:latin typeface="Meiryo UI"/>
                <a:ea typeface="Meiryo UI"/>
              </a:rPr>
              <a:t>アンケート</a:t>
            </a:r>
            <a:endParaRPr lang="en-US" altLang="ja-JP" sz="1200" dirty="0">
              <a:solidFill>
                <a:srgbClr val="000000"/>
              </a:solidFill>
              <a:latin typeface="Meiryo UI"/>
              <a:ea typeface="Meiryo UI"/>
            </a:endParaRPr>
          </a:p>
          <a:p>
            <a:pPr lvl="0" algn="just" defTabSz="440863" eaLnBrk="0" fontAlgn="base" hangingPunct="0">
              <a:lnSpc>
                <a:spcPts val="1631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200" dirty="0">
                <a:solidFill>
                  <a:srgbClr val="000000"/>
                </a:solidFill>
                <a:latin typeface="Meiryo UI"/>
                <a:ea typeface="Meiryo UI"/>
              </a:rPr>
              <a:t>電子メール</a:t>
            </a:r>
            <a:endParaRPr lang="en-US" altLang="ja-JP" sz="1200" dirty="0">
              <a:solidFill>
                <a:srgbClr val="000000"/>
              </a:solidFill>
              <a:latin typeface="Meiryo UI"/>
              <a:ea typeface="Meiryo UI"/>
            </a:endParaRPr>
          </a:p>
          <a:p>
            <a:pPr lvl="0" algn="just" defTabSz="440863" eaLnBrk="0" fontAlgn="base" hangingPunct="0">
              <a:lnSpc>
                <a:spcPts val="1631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200" dirty="0">
                <a:solidFill>
                  <a:srgbClr val="000000"/>
                </a:solidFill>
                <a:latin typeface="Meiryo UI"/>
                <a:ea typeface="Meiryo UI"/>
              </a:rPr>
              <a:t>ウェブ会議</a:t>
            </a:r>
            <a:endParaRPr lang="en-US" altLang="ja-JP" sz="1200" dirty="0">
              <a:solidFill>
                <a:srgbClr val="000000"/>
              </a:solidFill>
              <a:latin typeface="Meiryo UI"/>
              <a:ea typeface="Meiryo UI"/>
            </a:endParaRPr>
          </a:p>
          <a:p>
            <a:pPr lvl="0" algn="just" defTabSz="440863" eaLnBrk="0" fontAlgn="base" hangingPunct="0">
              <a:lnSpc>
                <a:spcPts val="1631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200" dirty="0">
                <a:solidFill>
                  <a:srgbClr val="000000"/>
                </a:solidFill>
                <a:latin typeface="Meiryo UI"/>
                <a:ea typeface="Meiryo UI"/>
              </a:rPr>
              <a:t>ファイル共有</a:t>
            </a:r>
            <a:endParaRPr lang="en-US" altLang="ja-JP" sz="1200" dirty="0">
              <a:solidFill>
                <a:srgbClr val="000000"/>
              </a:solidFill>
              <a:latin typeface="Meiryo UI"/>
              <a:ea typeface="Meiryo UI"/>
            </a:endParaRPr>
          </a:p>
        </p:txBody>
      </p:sp>
      <p:sp>
        <p:nvSpPr>
          <p:cNvPr id="63" name="四角形: 角を丸くする 62">
            <a:extLst>
              <a:ext uri="{FF2B5EF4-FFF2-40B4-BE49-F238E27FC236}">
                <a16:creationId xmlns:a16="http://schemas.microsoft.com/office/drawing/2014/main" id="{816365BB-2906-4ADA-90E6-D2ECA3F27931}"/>
              </a:ext>
            </a:extLst>
          </p:cNvPr>
          <p:cNvSpPr/>
          <p:nvPr/>
        </p:nvSpPr>
        <p:spPr>
          <a:xfrm>
            <a:off x="255905" y="8887673"/>
            <a:ext cx="6379271" cy="614634"/>
          </a:xfrm>
          <a:prstGeom prst="roundRect">
            <a:avLst>
              <a:gd name="adj" fmla="val 10309"/>
            </a:avLst>
          </a:prstGeom>
          <a:solidFill>
            <a:schemeClr val="accent3">
              <a:lumMod val="20000"/>
              <a:lumOff val="80000"/>
            </a:schemeClr>
          </a:solidFill>
          <a:ln w="1905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4" name="テキスト ボックス 14">
            <a:extLst>
              <a:ext uri="{FF2B5EF4-FFF2-40B4-BE49-F238E27FC236}">
                <a16:creationId xmlns:a16="http://schemas.microsoft.com/office/drawing/2014/main" id="{5100AF69-58DC-49E8-A6E3-17222197D3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7334" y="9279098"/>
            <a:ext cx="6377842" cy="4007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t" anchorCtr="0">
            <a:no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37931725" indent="-37474525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4479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051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3623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195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lvl="0" algn="just" defTabSz="440863" eaLnBrk="0" fontAlgn="base" hangingPunct="0">
              <a:lnSpc>
                <a:spcPts val="15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/>
                <a:ea typeface="Meiryo UI"/>
              </a:rPr>
              <a:t>　□ 「</a:t>
            </a:r>
            <a:r>
              <a:rPr lang="en-US" altLang="ja-JP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/>
                <a:ea typeface="Meiryo UI"/>
              </a:rPr>
              <a:t>ICT</a:t>
            </a:r>
            <a:r>
              <a:rPr lang="ja-JP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/>
                <a:ea typeface="Meiryo UI"/>
              </a:rPr>
              <a:t>活用の特性・強み」を理解できた。</a:t>
            </a:r>
            <a:r>
              <a:rPr lang="en-US" altLang="ja-JP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/>
                <a:ea typeface="Meiryo UI"/>
              </a:rPr>
              <a:t>		</a:t>
            </a:r>
            <a:r>
              <a:rPr lang="ja-JP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/>
                <a:ea typeface="Meiryo UI"/>
              </a:rPr>
              <a:t>　　□ </a:t>
            </a:r>
            <a:r>
              <a:rPr lang="en-US" altLang="ja-JP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/>
                <a:ea typeface="Meiryo UI"/>
              </a:rPr>
              <a:t>ICT</a:t>
            </a:r>
            <a:r>
              <a:rPr lang="ja-JP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/>
                <a:ea typeface="Meiryo UI"/>
              </a:rPr>
              <a:t>を活用する目的や必要性の理解が深まった。</a:t>
            </a:r>
            <a:endParaRPr kumimoji="1" lang="ja-JP" altLang="en-US" sz="120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Meiryo UI"/>
              <a:ea typeface="Meiryo UI"/>
            </a:endParaRPr>
          </a:p>
        </p:txBody>
      </p:sp>
      <p:sp>
        <p:nvSpPr>
          <p:cNvPr id="65" name="四角形: 角を丸くする 64">
            <a:extLst>
              <a:ext uri="{FF2B5EF4-FFF2-40B4-BE49-F238E27FC236}">
                <a16:creationId xmlns:a16="http://schemas.microsoft.com/office/drawing/2014/main" id="{32969EC9-E946-4E49-9594-C6B755883B92}"/>
              </a:ext>
            </a:extLst>
          </p:cNvPr>
          <p:cNvSpPr/>
          <p:nvPr/>
        </p:nvSpPr>
        <p:spPr>
          <a:xfrm>
            <a:off x="340729" y="8978879"/>
            <a:ext cx="1273369" cy="235641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研修の振り返り</a:t>
            </a:r>
            <a:endParaRPr kumimoji="1" lang="ja-JP" altLang="en-US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F76D522C-22C4-489F-9455-4E7B08C565BE}"/>
              </a:ext>
            </a:extLst>
          </p:cNvPr>
          <p:cNvSpPr txBox="1"/>
          <p:nvPr/>
        </p:nvSpPr>
        <p:spPr>
          <a:xfrm>
            <a:off x="620688" y="104453"/>
            <a:ext cx="1087157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600" dirty="0">
                <a:solidFill>
                  <a:srgbClr val="0070C0"/>
                </a:solidFill>
              </a:rPr>
              <a:t>スタディーエックス　スタイル</a:t>
            </a: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036D71C1-7B61-4B8B-A916-F366A644CE96}"/>
              </a:ext>
            </a:extLst>
          </p:cNvPr>
          <p:cNvSpPr txBox="1"/>
          <p:nvPr/>
        </p:nvSpPr>
        <p:spPr>
          <a:xfrm>
            <a:off x="977413" y="9547218"/>
            <a:ext cx="585448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文部科学省</a:t>
            </a:r>
            <a:r>
              <a:rPr kumimoji="1" lang="en-US" altLang="ja-JP" sz="1000" dirty="0" err="1">
                <a:latin typeface="Meiryo UI" panose="020B0604030504040204" pitchFamily="50" charset="-128"/>
                <a:ea typeface="Meiryo UI" panose="020B0604030504040204" pitchFamily="50" charset="-128"/>
              </a:rPr>
              <a:t>StuDXStyle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ウェブサイト　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URL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kumimoji="1"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  <a:hlinkClick r:id="rId2"/>
              </a:rPr>
              <a:t>https://www.mext.go.jp/studxstyle/</a:t>
            </a:r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（令和４年４月）</a:t>
            </a:r>
          </a:p>
        </p:txBody>
      </p:sp>
      <p:pic>
        <p:nvPicPr>
          <p:cNvPr id="30" name="Picture 2" descr="文部科学省">
            <a:extLst>
              <a:ext uri="{FF2B5EF4-FFF2-40B4-BE49-F238E27FC236}">
                <a16:creationId xmlns:a16="http://schemas.microsoft.com/office/drawing/2014/main" id="{67A78BF3-88B4-4236-8068-6A4BA4D86D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9312" y="266563"/>
            <a:ext cx="954874" cy="1658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図 30" descr="QR コード&#10;&#10;自動的に生成された説明">
            <a:extLst>
              <a:ext uri="{FF2B5EF4-FFF2-40B4-BE49-F238E27FC236}">
                <a16:creationId xmlns:a16="http://schemas.microsoft.com/office/drawing/2014/main" id="{6F60B1FC-0A63-457A-84AB-4BE74D9D2AD4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87" t="6447" r="6737" b="5649"/>
          <a:stretch/>
        </p:blipFill>
        <p:spPr>
          <a:xfrm>
            <a:off x="5579367" y="2751646"/>
            <a:ext cx="801961" cy="803126"/>
          </a:xfrm>
          <a:prstGeom prst="rect">
            <a:avLst/>
          </a:prstGeom>
        </p:spPr>
      </p:pic>
      <p:sp>
        <p:nvSpPr>
          <p:cNvPr id="37" name="テキスト ボックス 36">
            <a:hlinkClick r:id="rId2"/>
            <a:extLst>
              <a:ext uri="{FF2B5EF4-FFF2-40B4-BE49-F238E27FC236}">
                <a16:creationId xmlns:a16="http://schemas.microsoft.com/office/drawing/2014/main" id="{71747903-ED79-42E4-A570-FD86243B6530}"/>
              </a:ext>
            </a:extLst>
          </p:cNvPr>
          <p:cNvSpPr txBox="1"/>
          <p:nvPr/>
        </p:nvSpPr>
        <p:spPr>
          <a:xfrm>
            <a:off x="5349932" y="3520721"/>
            <a:ext cx="131638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900" dirty="0" err="1">
                <a:latin typeface="Meiryo UI" panose="020B0604030504040204" pitchFamily="50" charset="-128"/>
                <a:ea typeface="Meiryo UI" panose="020B0604030504040204" pitchFamily="50" charset="-128"/>
              </a:rPr>
              <a:t>StuDXStyle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ウェブサイト</a:t>
            </a:r>
            <a:endParaRPr kumimoji="1" lang="ja-JP" altLang="en-US" sz="9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251858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正方形/長方形 88"/>
          <p:cNvSpPr/>
          <p:nvPr/>
        </p:nvSpPr>
        <p:spPr>
          <a:xfrm>
            <a:off x="275174" y="399805"/>
            <a:ext cx="6394186" cy="592755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lIns="109222" tIns="54613" rIns="109222" bIns="54613" anchor="ctr"/>
          <a:lstStyle/>
          <a:p>
            <a:pPr algn="ctr" defTabSz="10923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ja-JP" altLang="en-US" sz="1600" b="1" kern="0" dirty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各自の実践事例を持ち寄り今後につなげよう（第</a:t>
            </a:r>
            <a:r>
              <a:rPr kumimoji="0" lang="en-US" altLang="ja-JP" sz="1600" b="1" kern="0" dirty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5</a:t>
            </a:r>
            <a:r>
              <a:rPr kumimoji="0" lang="ja-JP" altLang="en-US" sz="1600" b="1" kern="0" dirty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回</a:t>
            </a:r>
            <a:r>
              <a:rPr kumimoji="0" lang="en-US" altLang="ja-JP" sz="1600" b="1" kern="0" dirty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/</a:t>
            </a:r>
            <a:r>
              <a:rPr kumimoji="0" lang="ja-JP" altLang="en-US" sz="1600" b="1" kern="0" dirty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全</a:t>
            </a:r>
            <a:r>
              <a:rPr kumimoji="0" lang="en-US" altLang="ja-JP" sz="1600" b="1" kern="0" dirty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5</a:t>
            </a:r>
            <a:r>
              <a:rPr kumimoji="0" lang="ja-JP" altLang="en-US" sz="1600" b="1" kern="0" dirty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回）</a:t>
            </a:r>
          </a:p>
        </p:txBody>
      </p:sp>
      <p:cxnSp>
        <p:nvCxnSpPr>
          <p:cNvPr id="90" name="直線コネクタ 89"/>
          <p:cNvCxnSpPr>
            <a:cxnSpLocks/>
          </p:cNvCxnSpPr>
          <p:nvPr/>
        </p:nvCxnSpPr>
        <p:spPr>
          <a:xfrm>
            <a:off x="692696" y="848544"/>
            <a:ext cx="5544616" cy="0"/>
          </a:xfrm>
          <a:prstGeom prst="line">
            <a:avLst/>
          </a:prstGeom>
          <a:noFill/>
          <a:ln w="6350" cap="flat" cmpd="sng" algn="ctr">
            <a:solidFill>
              <a:srgbClr val="5B9BD5">
                <a:lumMod val="75000"/>
              </a:srgbClr>
            </a:solidFill>
            <a:prstDash val="solid"/>
            <a:miter lim="800000"/>
          </a:ln>
          <a:effectLst/>
        </p:spPr>
      </p:cxnSp>
      <p:sp>
        <p:nvSpPr>
          <p:cNvPr id="36" name="四角形: 角を丸くする 35">
            <a:extLst>
              <a:ext uri="{FF2B5EF4-FFF2-40B4-BE49-F238E27FC236}">
                <a16:creationId xmlns:a16="http://schemas.microsoft.com/office/drawing/2014/main" id="{7B6C84ED-6C87-4EF6-9239-8F432DD43E24}"/>
              </a:ext>
            </a:extLst>
          </p:cNvPr>
          <p:cNvSpPr/>
          <p:nvPr/>
        </p:nvSpPr>
        <p:spPr>
          <a:xfrm>
            <a:off x="288304" y="233149"/>
            <a:ext cx="3048342" cy="255355"/>
          </a:xfrm>
          <a:prstGeom prst="roundRect">
            <a:avLst/>
          </a:prstGeom>
          <a:solidFill>
            <a:srgbClr val="2E75B6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StuDX Style</a:t>
            </a: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を活用したミニ研修例 </a:t>
            </a:r>
          </a:p>
        </p:txBody>
      </p:sp>
      <p:sp>
        <p:nvSpPr>
          <p:cNvPr id="37" name="四角形: 角を丸くする 36">
            <a:extLst>
              <a:ext uri="{FF2B5EF4-FFF2-40B4-BE49-F238E27FC236}">
                <a16:creationId xmlns:a16="http://schemas.microsoft.com/office/drawing/2014/main" id="{9041F1B6-5024-4852-890B-998AD27C4625}"/>
              </a:ext>
            </a:extLst>
          </p:cNvPr>
          <p:cNvSpPr/>
          <p:nvPr/>
        </p:nvSpPr>
        <p:spPr>
          <a:xfrm>
            <a:off x="3617260" y="228119"/>
            <a:ext cx="2823955" cy="237456"/>
          </a:xfrm>
          <a:prstGeom prst="roundRect">
            <a:avLst>
              <a:gd name="adj" fmla="val 50000"/>
            </a:avLst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r>
              <a:rPr lang="ja-JP" altLang="en-US" sz="1200" b="1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ワークシート（イメージ）</a:t>
            </a:r>
            <a:endParaRPr kumimoji="1" lang="ja-JP" altLang="en-US" sz="1200" b="1" dirty="0">
              <a:solidFill>
                <a:schemeClr val="accent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8" name="四角形: 角を丸くする 37">
            <a:extLst>
              <a:ext uri="{FF2B5EF4-FFF2-40B4-BE49-F238E27FC236}">
                <a16:creationId xmlns:a16="http://schemas.microsoft.com/office/drawing/2014/main" id="{A97FEB2A-542E-486F-AC7D-E9496E8932F5}"/>
              </a:ext>
            </a:extLst>
          </p:cNvPr>
          <p:cNvSpPr/>
          <p:nvPr/>
        </p:nvSpPr>
        <p:spPr>
          <a:xfrm>
            <a:off x="255905" y="8887673"/>
            <a:ext cx="6379271" cy="614634"/>
          </a:xfrm>
          <a:prstGeom prst="roundRect">
            <a:avLst>
              <a:gd name="adj" fmla="val 10309"/>
            </a:avLst>
          </a:prstGeom>
          <a:solidFill>
            <a:schemeClr val="accent3">
              <a:lumMod val="20000"/>
              <a:lumOff val="80000"/>
            </a:schemeClr>
          </a:solidFill>
          <a:ln w="1905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" name="テキスト ボックス 14">
            <a:extLst>
              <a:ext uri="{FF2B5EF4-FFF2-40B4-BE49-F238E27FC236}">
                <a16:creationId xmlns:a16="http://schemas.microsoft.com/office/drawing/2014/main" id="{75CD6E36-CACC-4425-8754-02627D9371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7334" y="9279098"/>
            <a:ext cx="6377842" cy="4007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t" anchorCtr="0">
            <a:no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37931725" indent="-37474525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4479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051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3623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195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lvl="0" algn="just" defTabSz="440863" eaLnBrk="0" fontAlgn="base" hangingPunct="0">
              <a:lnSpc>
                <a:spcPts val="15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/>
                <a:ea typeface="Meiryo UI"/>
              </a:rPr>
              <a:t>　□ 他の参加者と互いの実践について交流できた。</a:t>
            </a:r>
            <a:r>
              <a:rPr lang="en-US" altLang="ja-JP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/>
                <a:ea typeface="Meiryo UI"/>
              </a:rPr>
              <a:t>	</a:t>
            </a:r>
            <a:r>
              <a:rPr lang="ja-JP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/>
                <a:ea typeface="Meiryo UI"/>
              </a:rPr>
              <a:t>　□ より良い</a:t>
            </a:r>
            <a:r>
              <a:rPr lang="en-US" altLang="ja-JP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/>
                <a:ea typeface="Meiryo UI"/>
              </a:rPr>
              <a:t>ICT</a:t>
            </a:r>
            <a:r>
              <a:rPr lang="ja-JP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/>
                <a:ea typeface="Meiryo UI"/>
              </a:rPr>
              <a:t>活用の仕方について理解が深まった。</a:t>
            </a:r>
            <a:endParaRPr kumimoji="1" lang="ja-JP" altLang="en-US" sz="120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Meiryo UI"/>
              <a:ea typeface="Meiryo UI"/>
            </a:endParaRPr>
          </a:p>
        </p:txBody>
      </p:sp>
      <p:sp>
        <p:nvSpPr>
          <p:cNvPr id="40" name="四角形: 角を丸くする 39">
            <a:extLst>
              <a:ext uri="{FF2B5EF4-FFF2-40B4-BE49-F238E27FC236}">
                <a16:creationId xmlns:a16="http://schemas.microsoft.com/office/drawing/2014/main" id="{B8B09713-FBCC-41B7-9F65-B8529D26BD1C}"/>
              </a:ext>
            </a:extLst>
          </p:cNvPr>
          <p:cNvSpPr/>
          <p:nvPr/>
        </p:nvSpPr>
        <p:spPr>
          <a:xfrm>
            <a:off x="340729" y="8978879"/>
            <a:ext cx="1273369" cy="235641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研修の振り返り</a:t>
            </a:r>
            <a:endParaRPr kumimoji="1" lang="ja-JP" altLang="en-US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1" name="四角形: 角を丸くする 40">
            <a:extLst>
              <a:ext uri="{FF2B5EF4-FFF2-40B4-BE49-F238E27FC236}">
                <a16:creationId xmlns:a16="http://schemas.microsoft.com/office/drawing/2014/main" id="{0340C5DD-B592-412A-8855-8FE179107DBE}"/>
              </a:ext>
            </a:extLst>
          </p:cNvPr>
          <p:cNvSpPr/>
          <p:nvPr/>
        </p:nvSpPr>
        <p:spPr>
          <a:xfrm>
            <a:off x="255904" y="976379"/>
            <a:ext cx="6356546" cy="439467"/>
          </a:xfrm>
          <a:prstGeom prst="roundRect">
            <a:avLst>
              <a:gd name="adj" fmla="val 10388"/>
            </a:avLst>
          </a:prstGeom>
          <a:solidFill>
            <a:schemeClr val="accent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" name="四角形: 角を丸くする 42">
            <a:extLst>
              <a:ext uri="{FF2B5EF4-FFF2-40B4-BE49-F238E27FC236}">
                <a16:creationId xmlns:a16="http://schemas.microsoft.com/office/drawing/2014/main" id="{3D390DFA-664D-4B60-BDB0-C469FC366F9D}"/>
              </a:ext>
            </a:extLst>
          </p:cNvPr>
          <p:cNvSpPr/>
          <p:nvPr/>
        </p:nvSpPr>
        <p:spPr>
          <a:xfrm>
            <a:off x="275173" y="5583475"/>
            <a:ext cx="6376009" cy="449645"/>
          </a:xfrm>
          <a:prstGeom prst="roundRect">
            <a:avLst>
              <a:gd name="adj" fmla="val 10388"/>
            </a:avLst>
          </a:prstGeom>
          <a:solidFill>
            <a:schemeClr val="accent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正方形/長方形 45">
            <a:extLst>
              <a:ext uri="{FF2B5EF4-FFF2-40B4-BE49-F238E27FC236}">
                <a16:creationId xmlns:a16="http://schemas.microsoft.com/office/drawing/2014/main" id="{EA172B9D-C07A-403C-9635-50196A1EB667}"/>
              </a:ext>
            </a:extLst>
          </p:cNvPr>
          <p:cNvSpPr/>
          <p:nvPr/>
        </p:nvSpPr>
        <p:spPr>
          <a:xfrm>
            <a:off x="276999" y="6177135"/>
            <a:ext cx="6356545" cy="2596913"/>
          </a:xfrm>
          <a:prstGeom prst="rect">
            <a:avLst/>
          </a:prstGeom>
          <a:noFill/>
          <a:ln w="127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7" name="テキスト ボックス 14">
            <a:extLst>
              <a:ext uri="{FF2B5EF4-FFF2-40B4-BE49-F238E27FC236}">
                <a16:creationId xmlns:a16="http://schemas.microsoft.com/office/drawing/2014/main" id="{3B433BE3-2AB1-427B-8015-379BC94D80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5173" y="5634546"/>
            <a:ext cx="4276417" cy="3681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 anchorCtr="0">
            <a:no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37931725" indent="-37474525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4479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051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3623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195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lvl="0" algn="just" defTabSz="440863" eaLnBrk="0" fontAlgn="base" hangingPunct="0">
              <a:lnSpc>
                <a:spcPts val="1631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200" dirty="0">
                <a:solidFill>
                  <a:srgbClr val="000000"/>
                </a:solidFill>
                <a:latin typeface="Meiryo UI"/>
                <a:ea typeface="Meiryo UI"/>
              </a:rPr>
              <a:t>　資料</a:t>
            </a:r>
            <a:r>
              <a:rPr lang="en-US" altLang="ja-JP" sz="1200" dirty="0">
                <a:solidFill>
                  <a:srgbClr val="000000"/>
                </a:solidFill>
                <a:latin typeface="Meiryo UI"/>
                <a:ea typeface="Meiryo UI"/>
              </a:rPr>
              <a:t>1</a:t>
            </a:r>
            <a:r>
              <a:rPr lang="ja-JP" altLang="en-US" sz="1200" dirty="0">
                <a:solidFill>
                  <a:srgbClr val="000000"/>
                </a:solidFill>
                <a:latin typeface="Meiryo UI"/>
                <a:ea typeface="Meiryo UI"/>
              </a:rPr>
              <a:t>について、今回の実践と結び付けた上で確認してみましょう。</a:t>
            </a:r>
            <a:endParaRPr lang="en-US" altLang="ja-JP" sz="1200" dirty="0">
              <a:solidFill>
                <a:srgbClr val="000000"/>
              </a:solidFill>
              <a:latin typeface="Meiryo UI"/>
              <a:ea typeface="Meiryo UI"/>
            </a:endParaRPr>
          </a:p>
          <a:p>
            <a:pPr lvl="0" algn="just" defTabSz="440863" eaLnBrk="0" fontAlgn="base" hangingPunct="0">
              <a:lnSpc>
                <a:spcPts val="1631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200" dirty="0">
                <a:solidFill>
                  <a:srgbClr val="000000"/>
                </a:solidFill>
                <a:latin typeface="Meiryo UI"/>
                <a:ea typeface="Meiryo UI"/>
              </a:rPr>
              <a:t>　気づいたことなどがあれば、下の欄に記入してみましょう。</a:t>
            </a:r>
            <a:endParaRPr lang="en-US" altLang="ja-JP" sz="1200" dirty="0">
              <a:solidFill>
                <a:srgbClr val="000000"/>
              </a:solidFill>
              <a:latin typeface="Meiryo UI"/>
              <a:ea typeface="Meiryo UI"/>
            </a:endParaRPr>
          </a:p>
        </p:txBody>
      </p:sp>
      <p:sp>
        <p:nvSpPr>
          <p:cNvPr id="48" name="テキスト ボックス 14">
            <a:extLst>
              <a:ext uri="{FF2B5EF4-FFF2-40B4-BE49-F238E27FC236}">
                <a16:creationId xmlns:a16="http://schemas.microsoft.com/office/drawing/2014/main" id="{BE277B97-7ADC-4D2B-B72C-B79282FFAB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3758" y="988388"/>
            <a:ext cx="5749538" cy="4529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 anchorCtr="0">
            <a:no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37931725" indent="-37474525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4479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051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3623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195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lvl="0" algn="just" defTabSz="440863" eaLnBrk="0" fontAlgn="base" hangingPunct="0">
              <a:lnSpc>
                <a:spcPts val="1631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200" dirty="0">
                <a:solidFill>
                  <a:srgbClr val="000000"/>
                </a:solidFill>
                <a:latin typeface="Meiryo UI"/>
                <a:ea typeface="Meiryo UI"/>
              </a:rPr>
              <a:t>各自の実践事例を持ち寄って共有することで、感想や気付いたことはあったでしょうか。</a:t>
            </a:r>
            <a:endParaRPr lang="en-US" altLang="ja-JP" sz="1200" dirty="0">
              <a:solidFill>
                <a:srgbClr val="000000"/>
              </a:solidFill>
              <a:latin typeface="Meiryo UI"/>
              <a:ea typeface="Meiryo UI"/>
            </a:endParaRPr>
          </a:p>
          <a:p>
            <a:pPr lvl="0" algn="just" defTabSz="440863" eaLnBrk="0" fontAlgn="base" hangingPunct="0">
              <a:lnSpc>
                <a:spcPts val="1631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200" dirty="0">
                <a:solidFill>
                  <a:srgbClr val="000000"/>
                </a:solidFill>
                <a:latin typeface="Meiryo UI"/>
                <a:ea typeface="Meiryo UI"/>
              </a:rPr>
              <a:t>下の欄に記入してみましょう。</a:t>
            </a:r>
            <a:endParaRPr lang="en-US" altLang="ja-JP" sz="1200" dirty="0">
              <a:solidFill>
                <a:srgbClr val="000000"/>
              </a:solidFill>
              <a:latin typeface="Meiryo UI"/>
              <a:ea typeface="Meiryo UI"/>
            </a:endParaRPr>
          </a:p>
        </p:txBody>
      </p:sp>
      <p:graphicFrame>
        <p:nvGraphicFramePr>
          <p:cNvPr id="50" name="表 10">
            <a:extLst>
              <a:ext uri="{FF2B5EF4-FFF2-40B4-BE49-F238E27FC236}">
                <a16:creationId xmlns:a16="http://schemas.microsoft.com/office/drawing/2014/main" id="{A8727469-D25A-453B-95BB-7C8EAE20FFC9}"/>
              </a:ext>
            </a:extLst>
          </p:cNvPr>
          <p:cNvGraphicFramePr>
            <a:graphicFrameLocks noGrp="1"/>
          </p:cNvGraphicFramePr>
          <p:nvPr/>
        </p:nvGraphicFramePr>
        <p:xfrm>
          <a:off x="236315" y="1543679"/>
          <a:ext cx="6376008" cy="37620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98984">
                  <a:extLst>
                    <a:ext uri="{9D8B030D-6E8A-4147-A177-3AD203B41FA5}">
                      <a16:colId xmlns:a16="http://schemas.microsoft.com/office/drawing/2014/main" val="373303515"/>
                    </a:ext>
                  </a:extLst>
                </a:gridCol>
                <a:gridCol w="3477024">
                  <a:extLst>
                    <a:ext uri="{9D8B030D-6E8A-4147-A177-3AD203B41FA5}">
                      <a16:colId xmlns:a16="http://schemas.microsoft.com/office/drawing/2014/main" val="2422054117"/>
                    </a:ext>
                  </a:extLst>
                </a:gridCol>
              </a:tblGrid>
              <a:tr h="240969"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425984221"/>
                  </a:ext>
                </a:extLst>
              </a:tr>
              <a:tr h="875739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2903367"/>
                  </a:ext>
                </a:extLst>
              </a:tr>
              <a:tr h="875739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637597438"/>
                  </a:ext>
                </a:extLst>
              </a:tr>
              <a:tr h="875739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973340696"/>
                  </a:ext>
                </a:extLst>
              </a:tr>
              <a:tr h="875739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63742448"/>
                  </a:ext>
                </a:extLst>
              </a:tr>
            </a:tbl>
          </a:graphicData>
        </a:graphic>
      </p:graphicFrame>
      <p:sp>
        <p:nvSpPr>
          <p:cNvPr id="51" name="テキスト ボックス 14">
            <a:extLst>
              <a:ext uri="{FF2B5EF4-FFF2-40B4-BE49-F238E27FC236}">
                <a16:creationId xmlns:a16="http://schemas.microsoft.com/office/drawing/2014/main" id="{42EAD122-C642-4810-A6EE-3BABEEEA5C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6712" y="1575416"/>
            <a:ext cx="1728192" cy="2363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 anchorCtr="0">
            <a:no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37931725" indent="-37474525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4479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051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3623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195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lvl="0" algn="ctr" defTabSz="440863" eaLnBrk="0" fontAlgn="base" hangingPunct="0">
              <a:lnSpc>
                <a:spcPts val="1631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200" dirty="0">
                <a:solidFill>
                  <a:srgbClr val="000000"/>
                </a:solidFill>
                <a:latin typeface="Meiryo UI"/>
                <a:ea typeface="Meiryo UI"/>
              </a:rPr>
              <a:t>参加者の実践の概要メモ</a:t>
            </a:r>
            <a:endParaRPr lang="en-US" altLang="ja-JP" sz="1200" dirty="0">
              <a:solidFill>
                <a:srgbClr val="000000"/>
              </a:solidFill>
              <a:latin typeface="Meiryo UI"/>
              <a:ea typeface="Meiryo UI"/>
            </a:endParaRPr>
          </a:p>
        </p:txBody>
      </p:sp>
      <p:sp>
        <p:nvSpPr>
          <p:cNvPr id="52" name="テキスト ボックス 14">
            <a:extLst>
              <a:ext uri="{FF2B5EF4-FFF2-40B4-BE49-F238E27FC236}">
                <a16:creationId xmlns:a16="http://schemas.microsoft.com/office/drawing/2014/main" id="{0CF55F8E-DE11-4AE5-8172-1A81B78AA3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35496" y="1565647"/>
            <a:ext cx="2363664" cy="2363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 anchorCtr="0">
            <a:no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37931725" indent="-37474525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4479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051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3623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195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lvl="0" algn="ctr" defTabSz="440863" eaLnBrk="0" fontAlgn="base" hangingPunct="0">
              <a:lnSpc>
                <a:spcPts val="1631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200" dirty="0">
                <a:solidFill>
                  <a:srgbClr val="000000"/>
                </a:solidFill>
                <a:latin typeface="Meiryo UI"/>
                <a:ea typeface="Meiryo UI"/>
              </a:rPr>
              <a:t>感想や気付いたこと等メモ</a:t>
            </a:r>
            <a:endParaRPr lang="en-US" altLang="ja-JP" sz="1200" dirty="0">
              <a:solidFill>
                <a:srgbClr val="000000"/>
              </a:solidFill>
              <a:latin typeface="Meiryo UI"/>
              <a:ea typeface="Meiryo UI"/>
            </a:endParaRPr>
          </a:p>
        </p:txBody>
      </p:sp>
      <p:sp>
        <p:nvSpPr>
          <p:cNvPr id="53" name="テキスト ボックス 14">
            <a:extLst>
              <a:ext uri="{FF2B5EF4-FFF2-40B4-BE49-F238E27FC236}">
                <a16:creationId xmlns:a16="http://schemas.microsoft.com/office/drawing/2014/main" id="{7F028B6B-7474-46F5-AEDC-DCCD81DB66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0729" y="6213878"/>
            <a:ext cx="6240272" cy="824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 anchorCtr="0">
            <a:no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37931725" indent="-37474525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4479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051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3623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195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lvl="0" algn="just" defTabSz="440863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200" dirty="0">
                <a:solidFill>
                  <a:srgbClr val="000000"/>
                </a:solidFill>
                <a:latin typeface="Meiryo UI"/>
                <a:ea typeface="Meiryo UI"/>
              </a:rPr>
              <a:t>　</a:t>
            </a:r>
            <a:r>
              <a:rPr lang="en-US" altLang="ja-JP" sz="800" dirty="0">
                <a:solidFill>
                  <a:srgbClr val="FF0000"/>
                </a:solidFill>
                <a:latin typeface="Meiryo UI"/>
                <a:ea typeface="Meiryo UI"/>
              </a:rPr>
              <a:t>【</a:t>
            </a:r>
            <a:r>
              <a:rPr lang="ja-JP" altLang="en-US" sz="800" dirty="0">
                <a:solidFill>
                  <a:srgbClr val="FF0000"/>
                </a:solidFill>
                <a:latin typeface="Meiryo UI"/>
                <a:ea typeface="Meiryo UI"/>
              </a:rPr>
              <a:t>ポイント</a:t>
            </a:r>
            <a:r>
              <a:rPr lang="en-US" altLang="ja-JP" sz="800" dirty="0">
                <a:solidFill>
                  <a:srgbClr val="FF0000"/>
                </a:solidFill>
                <a:latin typeface="Meiryo UI"/>
                <a:ea typeface="Meiryo UI"/>
              </a:rPr>
              <a:t>】</a:t>
            </a:r>
          </a:p>
          <a:p>
            <a:pPr lvl="0" algn="just" defTabSz="440863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800" dirty="0">
                <a:solidFill>
                  <a:srgbClr val="FF0000"/>
                </a:solidFill>
                <a:latin typeface="Meiryo UI"/>
                <a:ea typeface="Meiryo UI"/>
              </a:rPr>
              <a:t>　・「各自の実践が、児童生徒の資質・能力の育成につながっているか」「</a:t>
            </a:r>
            <a:r>
              <a:rPr lang="en-US" altLang="ja-JP" sz="800" dirty="0">
                <a:solidFill>
                  <a:srgbClr val="FF0000"/>
                </a:solidFill>
                <a:latin typeface="Meiryo UI"/>
                <a:ea typeface="Meiryo UI"/>
              </a:rPr>
              <a:t>ICT</a:t>
            </a:r>
            <a:r>
              <a:rPr lang="ja-JP" altLang="en-US" sz="800" dirty="0">
                <a:solidFill>
                  <a:srgbClr val="FF0000"/>
                </a:solidFill>
                <a:latin typeface="Meiryo UI"/>
                <a:ea typeface="Meiryo UI"/>
              </a:rPr>
              <a:t>端末を活用すること自体が目的となってはいないか」などの視点で振り返ることが</a:t>
            </a:r>
            <a:endParaRPr lang="en-US" altLang="ja-JP" sz="800" dirty="0">
              <a:solidFill>
                <a:srgbClr val="FF0000"/>
              </a:solidFill>
              <a:latin typeface="Meiryo UI"/>
              <a:ea typeface="Meiryo UI"/>
            </a:endParaRPr>
          </a:p>
          <a:p>
            <a:pPr lvl="0" algn="just" defTabSz="440863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800" dirty="0">
                <a:solidFill>
                  <a:srgbClr val="FF0000"/>
                </a:solidFill>
                <a:latin typeface="Meiryo UI"/>
                <a:ea typeface="Meiryo UI"/>
              </a:rPr>
              <a:t>　 大切です。</a:t>
            </a:r>
            <a:endParaRPr lang="en-US" altLang="ja-JP" sz="800" dirty="0">
              <a:solidFill>
                <a:srgbClr val="FF0000"/>
              </a:solidFill>
              <a:latin typeface="Meiryo UI"/>
              <a:ea typeface="Meiryo UI"/>
            </a:endParaRPr>
          </a:p>
          <a:p>
            <a:pPr lvl="0" algn="just" defTabSz="440863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800" dirty="0">
                <a:solidFill>
                  <a:srgbClr val="FF0000"/>
                </a:solidFill>
                <a:latin typeface="Meiryo UI"/>
                <a:ea typeface="Meiryo UI"/>
              </a:rPr>
              <a:t>　・今回の研修で終わりとするのではなく、実践と交流のサイクルを回すことで、取組の推進を図っていきましょう。</a:t>
            </a:r>
            <a:endParaRPr lang="en-US" altLang="ja-JP" sz="800" dirty="0">
              <a:solidFill>
                <a:srgbClr val="FF0000"/>
              </a:solidFill>
              <a:latin typeface="Meiryo UI"/>
              <a:ea typeface="Meiryo UI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C22C16FE-6896-40BC-B0A7-69380297AA53}"/>
              </a:ext>
            </a:extLst>
          </p:cNvPr>
          <p:cNvSpPr txBox="1"/>
          <p:nvPr/>
        </p:nvSpPr>
        <p:spPr>
          <a:xfrm>
            <a:off x="620688" y="104453"/>
            <a:ext cx="1087157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600" dirty="0">
                <a:solidFill>
                  <a:srgbClr val="0070C0"/>
                </a:solidFill>
              </a:rPr>
              <a:t>スタディーエックス　スタイル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FE79BE1B-6F9D-4102-8D79-80FF86131C51}"/>
              </a:ext>
            </a:extLst>
          </p:cNvPr>
          <p:cNvSpPr txBox="1"/>
          <p:nvPr/>
        </p:nvSpPr>
        <p:spPr>
          <a:xfrm>
            <a:off x="977413" y="9547218"/>
            <a:ext cx="585448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文部科学省</a:t>
            </a:r>
            <a:r>
              <a:rPr kumimoji="1" lang="en-US" altLang="ja-JP" sz="1000" dirty="0" err="1">
                <a:latin typeface="Meiryo UI" panose="020B0604030504040204" pitchFamily="50" charset="-128"/>
                <a:ea typeface="Meiryo UI" panose="020B0604030504040204" pitchFamily="50" charset="-128"/>
              </a:rPr>
              <a:t>StuDXStyle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ウェブサイト　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URL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kumimoji="1"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  <a:hlinkClick r:id="rId2"/>
              </a:rPr>
              <a:t>https://www.mext.go.jp/studxstyle/</a:t>
            </a:r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（令和４年４月）</a:t>
            </a:r>
          </a:p>
        </p:txBody>
      </p:sp>
      <p:pic>
        <p:nvPicPr>
          <p:cNvPr id="20" name="Picture 2" descr="文部科学省">
            <a:extLst>
              <a:ext uri="{FF2B5EF4-FFF2-40B4-BE49-F238E27FC236}">
                <a16:creationId xmlns:a16="http://schemas.microsoft.com/office/drawing/2014/main" id="{2085EE42-409D-4BD7-9519-2F50A18DA5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9312" y="266563"/>
            <a:ext cx="954874" cy="1658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図 20" descr="QR コード&#10;&#10;自動的に生成された説明">
            <a:extLst>
              <a:ext uri="{FF2B5EF4-FFF2-40B4-BE49-F238E27FC236}">
                <a16:creationId xmlns:a16="http://schemas.microsoft.com/office/drawing/2014/main" id="{1D32F797-29BC-40D0-BB47-B21E68ADEBE6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87" t="6447" r="6737" b="5649"/>
          <a:stretch/>
        </p:blipFill>
        <p:spPr>
          <a:xfrm>
            <a:off x="5579367" y="7758705"/>
            <a:ext cx="801961" cy="803126"/>
          </a:xfrm>
          <a:prstGeom prst="rect">
            <a:avLst/>
          </a:prstGeom>
        </p:spPr>
      </p:pic>
      <p:sp>
        <p:nvSpPr>
          <p:cNvPr id="22" name="テキスト ボックス 21">
            <a:hlinkClick r:id="rId2"/>
            <a:extLst>
              <a:ext uri="{FF2B5EF4-FFF2-40B4-BE49-F238E27FC236}">
                <a16:creationId xmlns:a16="http://schemas.microsoft.com/office/drawing/2014/main" id="{69148CDC-B55C-4498-8428-C6CCAA5F6CBF}"/>
              </a:ext>
            </a:extLst>
          </p:cNvPr>
          <p:cNvSpPr txBox="1"/>
          <p:nvPr/>
        </p:nvSpPr>
        <p:spPr>
          <a:xfrm>
            <a:off x="5332750" y="8527780"/>
            <a:ext cx="131638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900" dirty="0" err="1">
                <a:latin typeface="Meiryo UI" panose="020B0604030504040204" pitchFamily="50" charset="-128"/>
                <a:ea typeface="Meiryo UI" panose="020B0604030504040204" pitchFamily="50" charset="-128"/>
              </a:rPr>
              <a:t>StuDXStyle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ウェブサイト</a:t>
            </a:r>
            <a:endParaRPr kumimoji="1" lang="ja-JP" altLang="en-US" sz="9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002038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正方形/長方形 88"/>
          <p:cNvSpPr/>
          <p:nvPr/>
        </p:nvSpPr>
        <p:spPr>
          <a:xfrm>
            <a:off x="463814" y="399805"/>
            <a:ext cx="5930372" cy="592755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lIns="109222" tIns="54613" rIns="109222" bIns="54613" anchor="ctr"/>
          <a:lstStyle/>
          <a:p>
            <a:pPr algn="ctr" defTabSz="10923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ja-JP" altLang="en-US" sz="1600" b="1" kern="0" dirty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「</a:t>
            </a:r>
            <a:r>
              <a:rPr kumimoji="0" lang="en-US" altLang="ja-JP" sz="1600" b="1" kern="0" dirty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ICT</a:t>
            </a:r>
            <a:r>
              <a:rPr kumimoji="0" lang="ja-JP" altLang="en-US" sz="1600" b="1" kern="0" dirty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活用の特性・強み」を知ろう！（第</a:t>
            </a:r>
            <a:r>
              <a:rPr kumimoji="0" lang="en-US" altLang="ja-JP" sz="1600" b="1" kern="0" dirty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kumimoji="0" lang="ja-JP" altLang="en-US" sz="1600" b="1" kern="0" dirty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回</a:t>
            </a:r>
            <a:r>
              <a:rPr kumimoji="0" lang="en-US" altLang="ja-JP" sz="1600" b="1" kern="0" dirty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/</a:t>
            </a:r>
            <a:r>
              <a:rPr kumimoji="0" lang="ja-JP" altLang="en-US" sz="1600" b="1" kern="0" dirty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全</a:t>
            </a:r>
            <a:r>
              <a:rPr kumimoji="0" lang="en-US" altLang="ja-JP" sz="1600" b="1" kern="0" dirty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5</a:t>
            </a:r>
            <a:r>
              <a:rPr kumimoji="0" lang="ja-JP" altLang="en-US" sz="1600" b="1" kern="0" dirty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回）</a:t>
            </a:r>
          </a:p>
        </p:txBody>
      </p:sp>
      <p:cxnSp>
        <p:nvCxnSpPr>
          <p:cNvPr id="90" name="直線コネクタ 89"/>
          <p:cNvCxnSpPr>
            <a:cxnSpLocks/>
          </p:cNvCxnSpPr>
          <p:nvPr/>
        </p:nvCxnSpPr>
        <p:spPr>
          <a:xfrm>
            <a:off x="620688" y="848544"/>
            <a:ext cx="5472608" cy="0"/>
          </a:xfrm>
          <a:prstGeom prst="line">
            <a:avLst/>
          </a:prstGeom>
          <a:noFill/>
          <a:ln w="6350" cap="flat" cmpd="sng" algn="ctr">
            <a:solidFill>
              <a:srgbClr val="5B9BD5">
                <a:lumMod val="75000"/>
              </a:srgbClr>
            </a:solidFill>
            <a:prstDash val="solid"/>
            <a:miter lim="800000"/>
          </a:ln>
          <a:effectLst/>
        </p:spPr>
      </p:cxnSp>
      <p:sp>
        <p:nvSpPr>
          <p:cNvPr id="36" name="四角形: 角を丸くする 35">
            <a:extLst>
              <a:ext uri="{FF2B5EF4-FFF2-40B4-BE49-F238E27FC236}">
                <a16:creationId xmlns:a16="http://schemas.microsoft.com/office/drawing/2014/main" id="{7B6C84ED-6C87-4EF6-9239-8F432DD43E24}"/>
              </a:ext>
            </a:extLst>
          </p:cNvPr>
          <p:cNvSpPr/>
          <p:nvPr/>
        </p:nvSpPr>
        <p:spPr>
          <a:xfrm>
            <a:off x="288304" y="233149"/>
            <a:ext cx="3048342" cy="255355"/>
          </a:xfrm>
          <a:prstGeom prst="roundRect">
            <a:avLst/>
          </a:prstGeom>
          <a:solidFill>
            <a:srgbClr val="2E75B6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StuDX Style</a:t>
            </a: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を活用したミニ研修例 </a:t>
            </a:r>
          </a:p>
        </p:txBody>
      </p:sp>
      <p:sp>
        <p:nvSpPr>
          <p:cNvPr id="32" name="四角形: 角を丸くする 31">
            <a:extLst>
              <a:ext uri="{FF2B5EF4-FFF2-40B4-BE49-F238E27FC236}">
                <a16:creationId xmlns:a16="http://schemas.microsoft.com/office/drawing/2014/main" id="{0F339ED9-CB71-4427-B89E-532209FDCCDE}"/>
              </a:ext>
            </a:extLst>
          </p:cNvPr>
          <p:cNvSpPr/>
          <p:nvPr/>
        </p:nvSpPr>
        <p:spPr>
          <a:xfrm>
            <a:off x="3617260" y="228119"/>
            <a:ext cx="2823955" cy="237456"/>
          </a:xfrm>
          <a:prstGeom prst="roundRect">
            <a:avLst>
              <a:gd name="adj" fmla="val 50000"/>
            </a:avLst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r>
              <a:rPr lang="ja-JP" altLang="en-US" sz="1200" b="1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ワークシート（イメージ）</a:t>
            </a:r>
            <a:endParaRPr kumimoji="1" lang="ja-JP" altLang="en-US" sz="1200" b="1" dirty="0">
              <a:solidFill>
                <a:schemeClr val="accent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3" name="四角形: 角を丸くする 32">
            <a:extLst>
              <a:ext uri="{FF2B5EF4-FFF2-40B4-BE49-F238E27FC236}">
                <a16:creationId xmlns:a16="http://schemas.microsoft.com/office/drawing/2014/main" id="{6D7B8E99-C5A4-40D4-A1DD-B6FE8491B51D}"/>
              </a:ext>
            </a:extLst>
          </p:cNvPr>
          <p:cNvSpPr/>
          <p:nvPr/>
        </p:nvSpPr>
        <p:spPr>
          <a:xfrm>
            <a:off x="236315" y="913819"/>
            <a:ext cx="6385370" cy="305630"/>
          </a:xfrm>
          <a:prstGeom prst="roundRect">
            <a:avLst>
              <a:gd name="adj" fmla="val 10388"/>
            </a:avLst>
          </a:prstGeom>
          <a:solidFill>
            <a:schemeClr val="accent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テキスト ボックス 14">
            <a:extLst>
              <a:ext uri="{FF2B5EF4-FFF2-40B4-BE49-F238E27FC236}">
                <a16:creationId xmlns:a16="http://schemas.microsoft.com/office/drawing/2014/main" id="{F3308385-E01F-473C-82E0-C337C3976E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315" y="954414"/>
            <a:ext cx="4428653" cy="2363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 anchorCtr="0">
            <a:no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37931725" indent="-37474525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4479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051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3623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195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lvl="0" algn="just" defTabSz="440863" eaLnBrk="0" fontAlgn="base" hangingPunct="0">
              <a:lnSpc>
                <a:spcPts val="1631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400" dirty="0">
                <a:solidFill>
                  <a:srgbClr val="000000"/>
                </a:solidFill>
                <a:latin typeface="Meiryo UI"/>
                <a:ea typeface="Meiryo UI"/>
              </a:rPr>
              <a:t>　</a:t>
            </a:r>
            <a:r>
              <a:rPr lang="ja-JP" altLang="en-US" sz="1200" dirty="0">
                <a:solidFill>
                  <a:srgbClr val="000000"/>
                </a:solidFill>
                <a:latin typeface="Meiryo UI"/>
                <a:ea typeface="Meiryo UI"/>
              </a:rPr>
              <a:t>資料のポイントや感じたことについて、下の欄に記入しましょう。</a:t>
            </a:r>
            <a:endParaRPr lang="en-US" altLang="ja-JP" sz="1200" dirty="0">
              <a:solidFill>
                <a:srgbClr val="000000"/>
              </a:solidFill>
              <a:latin typeface="Meiryo UI"/>
              <a:ea typeface="Meiryo UI"/>
            </a:endParaRPr>
          </a:p>
        </p:txBody>
      </p:sp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23B225E4-BF3A-4B77-B709-DAB0871E43D5}"/>
              </a:ext>
            </a:extLst>
          </p:cNvPr>
          <p:cNvSpPr/>
          <p:nvPr/>
        </p:nvSpPr>
        <p:spPr>
          <a:xfrm>
            <a:off x="236314" y="1347619"/>
            <a:ext cx="6385369" cy="2434875"/>
          </a:xfrm>
          <a:prstGeom prst="rect">
            <a:avLst/>
          </a:prstGeom>
          <a:noFill/>
          <a:ln w="127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5" name="テキスト ボックス 14">
            <a:extLst>
              <a:ext uri="{FF2B5EF4-FFF2-40B4-BE49-F238E27FC236}">
                <a16:creationId xmlns:a16="http://schemas.microsoft.com/office/drawing/2014/main" id="{00C148A9-09D6-486D-AB35-CA7C8134EA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8304" y="1318963"/>
            <a:ext cx="4248472" cy="7036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 anchorCtr="0">
            <a:no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37931725" indent="-37474525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4479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051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3623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195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lvl="0" algn="just" defTabSz="440863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200" dirty="0">
                <a:solidFill>
                  <a:srgbClr val="000000"/>
                </a:solidFill>
                <a:latin typeface="Meiryo UI"/>
                <a:ea typeface="Meiryo UI"/>
              </a:rPr>
              <a:t>　</a:t>
            </a:r>
            <a:r>
              <a:rPr lang="en-US" altLang="ja-JP" sz="800" dirty="0">
                <a:solidFill>
                  <a:srgbClr val="FF0000"/>
                </a:solidFill>
                <a:latin typeface="Meiryo UI"/>
                <a:ea typeface="Meiryo UI"/>
              </a:rPr>
              <a:t>【</a:t>
            </a:r>
            <a:r>
              <a:rPr lang="ja-JP" altLang="en-US" sz="800" dirty="0">
                <a:solidFill>
                  <a:srgbClr val="FF0000"/>
                </a:solidFill>
                <a:latin typeface="Meiryo UI"/>
                <a:ea typeface="Meiryo UI"/>
              </a:rPr>
              <a:t>ポイント</a:t>
            </a:r>
            <a:r>
              <a:rPr lang="en-US" altLang="ja-JP" sz="800" dirty="0">
                <a:solidFill>
                  <a:srgbClr val="FF0000"/>
                </a:solidFill>
                <a:latin typeface="Meiryo UI"/>
                <a:ea typeface="Meiryo UI"/>
              </a:rPr>
              <a:t>】</a:t>
            </a:r>
          </a:p>
          <a:p>
            <a:pPr lvl="0" algn="just" defTabSz="440863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800" dirty="0">
                <a:solidFill>
                  <a:srgbClr val="FF0000"/>
                </a:solidFill>
                <a:latin typeface="Meiryo UI"/>
                <a:ea typeface="Meiryo UI"/>
              </a:rPr>
              <a:t>　</a:t>
            </a:r>
            <a:r>
              <a:rPr lang="en-US" altLang="ja-JP" sz="800" dirty="0">
                <a:solidFill>
                  <a:srgbClr val="FF0000"/>
                </a:solidFill>
                <a:latin typeface="Meiryo UI"/>
                <a:ea typeface="Meiryo UI"/>
              </a:rPr>
              <a:t>GIGA</a:t>
            </a:r>
            <a:r>
              <a:rPr lang="ja-JP" altLang="en-US" sz="800" dirty="0">
                <a:solidFill>
                  <a:srgbClr val="FF0000"/>
                </a:solidFill>
                <a:latin typeface="Meiryo UI"/>
                <a:ea typeface="Meiryo UI"/>
              </a:rPr>
              <a:t>スクール構想は、学習指導要領の趣旨を実現するための基盤となるものである。</a:t>
            </a:r>
            <a:endParaRPr lang="en-US" altLang="ja-JP" sz="800" dirty="0">
              <a:solidFill>
                <a:srgbClr val="FF0000"/>
              </a:solidFill>
              <a:latin typeface="Meiryo UI"/>
              <a:ea typeface="Meiryo UI"/>
            </a:endParaRPr>
          </a:p>
          <a:p>
            <a:pPr lvl="0" algn="just" defTabSz="440863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800" dirty="0">
                <a:solidFill>
                  <a:srgbClr val="FF0000"/>
                </a:solidFill>
                <a:latin typeface="Meiryo UI"/>
                <a:ea typeface="Meiryo UI"/>
              </a:rPr>
              <a:t>　教育・学習における</a:t>
            </a:r>
            <a:r>
              <a:rPr lang="en-US" altLang="ja-JP" sz="800" dirty="0">
                <a:solidFill>
                  <a:srgbClr val="FF0000"/>
                </a:solidFill>
                <a:latin typeface="Meiryo UI"/>
                <a:ea typeface="Meiryo UI"/>
              </a:rPr>
              <a:t>ICT</a:t>
            </a:r>
            <a:r>
              <a:rPr lang="ja-JP" altLang="en-US" sz="800" dirty="0">
                <a:solidFill>
                  <a:srgbClr val="FF0000"/>
                </a:solidFill>
                <a:latin typeface="Meiryo UI"/>
                <a:ea typeface="Meiryo UI"/>
              </a:rPr>
              <a:t>活用の特性・強みを生かし、資質・能力の育成を目指すことが大切。</a:t>
            </a:r>
            <a:endParaRPr lang="en-US" altLang="ja-JP" sz="800" dirty="0">
              <a:solidFill>
                <a:srgbClr val="FF0000"/>
              </a:solidFill>
              <a:latin typeface="Meiryo UI"/>
              <a:ea typeface="Meiryo UI"/>
            </a:endParaRPr>
          </a:p>
        </p:txBody>
      </p:sp>
      <p:sp>
        <p:nvSpPr>
          <p:cNvPr id="47" name="四角形: 角を丸くする 46">
            <a:extLst>
              <a:ext uri="{FF2B5EF4-FFF2-40B4-BE49-F238E27FC236}">
                <a16:creationId xmlns:a16="http://schemas.microsoft.com/office/drawing/2014/main" id="{7738D4EC-3A97-4F24-8BA3-38D5CF79D99B}"/>
              </a:ext>
            </a:extLst>
          </p:cNvPr>
          <p:cNvSpPr/>
          <p:nvPr/>
        </p:nvSpPr>
        <p:spPr>
          <a:xfrm>
            <a:off x="236315" y="3923859"/>
            <a:ext cx="6385368" cy="449645"/>
          </a:xfrm>
          <a:prstGeom prst="roundRect">
            <a:avLst>
              <a:gd name="adj" fmla="val 10388"/>
            </a:avLst>
          </a:prstGeom>
          <a:solidFill>
            <a:schemeClr val="accent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8" name="テキスト ボックス 14">
            <a:extLst>
              <a:ext uri="{FF2B5EF4-FFF2-40B4-BE49-F238E27FC236}">
                <a16:creationId xmlns:a16="http://schemas.microsoft.com/office/drawing/2014/main" id="{955F6B82-ECCD-4C8F-8DA9-0D0A117DF3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8305" y="3966868"/>
            <a:ext cx="5660976" cy="3681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 anchorCtr="0">
            <a:no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37931725" indent="-37474525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4479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051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3623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195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lvl="0" algn="just" defTabSz="440863" eaLnBrk="0" fontAlgn="base" hangingPunct="0">
              <a:lnSpc>
                <a:spcPts val="1631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400" dirty="0">
                <a:solidFill>
                  <a:srgbClr val="000000"/>
                </a:solidFill>
                <a:latin typeface="Meiryo UI"/>
                <a:ea typeface="Meiryo UI"/>
              </a:rPr>
              <a:t>　</a:t>
            </a:r>
            <a:r>
              <a:rPr lang="en-US" altLang="ja-JP" sz="1200" dirty="0">
                <a:solidFill>
                  <a:srgbClr val="000000"/>
                </a:solidFill>
                <a:latin typeface="Meiryo UI"/>
                <a:ea typeface="Meiryo UI"/>
              </a:rPr>
              <a:t>ICT</a:t>
            </a:r>
            <a:r>
              <a:rPr lang="ja-JP" altLang="en-US" sz="1200" dirty="0">
                <a:solidFill>
                  <a:srgbClr val="000000"/>
                </a:solidFill>
                <a:latin typeface="Meiryo UI"/>
                <a:ea typeface="Meiryo UI"/>
              </a:rPr>
              <a:t>活用の特性、強みによって可能となる学習活動にはどんなものがあるでしょう。</a:t>
            </a:r>
            <a:endParaRPr lang="en-US" altLang="ja-JP" sz="1200" dirty="0">
              <a:solidFill>
                <a:srgbClr val="000000"/>
              </a:solidFill>
              <a:latin typeface="Meiryo UI"/>
              <a:ea typeface="Meiryo UI"/>
            </a:endParaRPr>
          </a:p>
          <a:p>
            <a:pPr lvl="0" algn="just" defTabSz="440863" eaLnBrk="0" fontAlgn="base" hangingPunct="0">
              <a:lnSpc>
                <a:spcPts val="1631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200" dirty="0">
                <a:solidFill>
                  <a:srgbClr val="000000"/>
                </a:solidFill>
                <a:latin typeface="Meiryo UI"/>
                <a:ea typeface="Meiryo UI"/>
              </a:rPr>
              <a:t>　思いつくものを下の表の右の欄に書き出してみましょう。</a:t>
            </a:r>
            <a:endParaRPr lang="en-US" altLang="ja-JP" sz="1200" dirty="0">
              <a:solidFill>
                <a:srgbClr val="000000"/>
              </a:solidFill>
              <a:latin typeface="Meiryo UI"/>
              <a:ea typeface="Meiryo UI"/>
            </a:endParaRPr>
          </a:p>
        </p:txBody>
      </p:sp>
      <p:graphicFrame>
        <p:nvGraphicFramePr>
          <p:cNvPr id="50" name="表 10">
            <a:extLst>
              <a:ext uri="{FF2B5EF4-FFF2-40B4-BE49-F238E27FC236}">
                <a16:creationId xmlns:a16="http://schemas.microsoft.com/office/drawing/2014/main" id="{291C3EE8-6D75-4ECB-B7DD-1166D146566C}"/>
              </a:ext>
            </a:extLst>
          </p:cNvPr>
          <p:cNvGraphicFramePr>
            <a:graphicFrameLocks noGrp="1"/>
          </p:cNvGraphicFramePr>
          <p:nvPr/>
        </p:nvGraphicFramePr>
        <p:xfrm>
          <a:off x="249808" y="4517519"/>
          <a:ext cx="6385368" cy="41926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28456">
                  <a:extLst>
                    <a:ext uri="{9D8B030D-6E8A-4147-A177-3AD203B41FA5}">
                      <a16:colId xmlns:a16="http://schemas.microsoft.com/office/drawing/2014/main" val="373303515"/>
                    </a:ext>
                  </a:extLst>
                </a:gridCol>
                <a:gridCol w="1704053">
                  <a:extLst>
                    <a:ext uri="{9D8B030D-6E8A-4147-A177-3AD203B41FA5}">
                      <a16:colId xmlns:a16="http://schemas.microsoft.com/office/drawing/2014/main" val="3066309378"/>
                    </a:ext>
                  </a:extLst>
                </a:gridCol>
                <a:gridCol w="2552859">
                  <a:extLst>
                    <a:ext uri="{9D8B030D-6E8A-4147-A177-3AD203B41FA5}">
                      <a16:colId xmlns:a16="http://schemas.microsoft.com/office/drawing/2014/main" val="2422054117"/>
                    </a:ext>
                  </a:extLst>
                </a:gridCol>
              </a:tblGrid>
              <a:tr h="288473"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25984221"/>
                  </a:ext>
                </a:extLst>
              </a:tr>
              <a:tr h="1301391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903367"/>
                  </a:ext>
                </a:extLst>
              </a:tr>
              <a:tr h="1301391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37597438"/>
                  </a:ext>
                </a:extLst>
              </a:tr>
              <a:tr h="1301391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73340696"/>
                  </a:ext>
                </a:extLst>
              </a:tr>
            </a:tbl>
          </a:graphicData>
        </a:graphic>
      </p:graphicFrame>
      <p:sp>
        <p:nvSpPr>
          <p:cNvPr id="51" name="テキスト ボックス 14">
            <a:extLst>
              <a:ext uri="{FF2B5EF4-FFF2-40B4-BE49-F238E27FC236}">
                <a16:creationId xmlns:a16="http://schemas.microsoft.com/office/drawing/2014/main" id="{3264DC48-77B7-47A3-AE11-31B25DBFE3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8248" y="5040499"/>
            <a:ext cx="2355434" cy="9182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 anchorCtr="0">
            <a:no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37931725" indent="-37474525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4479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051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3623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195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lvl="0" algn="just" defTabSz="440863" eaLnBrk="0" fontAlgn="base" hangingPunct="0">
              <a:lnSpc>
                <a:spcPts val="1631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200" dirty="0">
                <a:solidFill>
                  <a:srgbClr val="000000"/>
                </a:solidFill>
                <a:latin typeface="Meiryo UI"/>
                <a:ea typeface="Meiryo UI"/>
              </a:rPr>
              <a:t>　① 多様で大量の情報の取扱い</a:t>
            </a:r>
            <a:endParaRPr lang="en-US" altLang="ja-JP" sz="1200" dirty="0">
              <a:solidFill>
                <a:srgbClr val="000000"/>
              </a:solidFill>
              <a:latin typeface="Meiryo UI"/>
              <a:ea typeface="Meiryo UI"/>
            </a:endParaRPr>
          </a:p>
          <a:p>
            <a:pPr lvl="0" algn="just" defTabSz="440863" eaLnBrk="0" fontAlgn="base" hangingPunct="0">
              <a:lnSpc>
                <a:spcPts val="1631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200" dirty="0">
                <a:solidFill>
                  <a:srgbClr val="000000"/>
                </a:solidFill>
                <a:latin typeface="Meiryo UI"/>
                <a:ea typeface="Meiryo UI"/>
              </a:rPr>
              <a:t>　　　容易な試行錯誤</a:t>
            </a:r>
            <a:endParaRPr lang="en-US" altLang="ja-JP" sz="1200" dirty="0">
              <a:solidFill>
                <a:srgbClr val="000000"/>
              </a:solidFill>
              <a:latin typeface="Meiryo UI"/>
              <a:ea typeface="Meiryo UI"/>
            </a:endParaRPr>
          </a:p>
        </p:txBody>
      </p:sp>
      <p:sp>
        <p:nvSpPr>
          <p:cNvPr id="52" name="テキスト ボックス 14">
            <a:extLst>
              <a:ext uri="{FF2B5EF4-FFF2-40B4-BE49-F238E27FC236}">
                <a16:creationId xmlns:a16="http://schemas.microsoft.com/office/drawing/2014/main" id="{3F84C0E2-6AF7-4693-B5BD-104810101E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9857" y="6319525"/>
            <a:ext cx="2128232" cy="9182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 anchorCtr="0">
            <a:no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37931725" indent="-37474525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4479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051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3623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195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lvl="0" algn="just" defTabSz="440863" eaLnBrk="0" fontAlgn="base" hangingPunct="0">
              <a:lnSpc>
                <a:spcPts val="1631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200" dirty="0">
                <a:solidFill>
                  <a:srgbClr val="000000"/>
                </a:solidFill>
                <a:latin typeface="Meiryo UI"/>
                <a:ea typeface="Meiryo UI"/>
              </a:rPr>
              <a:t>　② 時間的制約を超えた情報の</a:t>
            </a:r>
            <a:endParaRPr lang="en-US" altLang="ja-JP" sz="1200" dirty="0">
              <a:solidFill>
                <a:srgbClr val="000000"/>
              </a:solidFill>
              <a:latin typeface="Meiryo UI"/>
              <a:ea typeface="Meiryo UI"/>
            </a:endParaRPr>
          </a:p>
          <a:p>
            <a:pPr lvl="0" algn="just" defTabSz="440863" eaLnBrk="0" fontAlgn="base" hangingPunct="0">
              <a:lnSpc>
                <a:spcPts val="1631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200" dirty="0">
                <a:solidFill>
                  <a:srgbClr val="000000"/>
                </a:solidFill>
                <a:latin typeface="Meiryo UI"/>
                <a:ea typeface="Meiryo UI"/>
              </a:rPr>
              <a:t>　　　蓄積、過程の可視化</a:t>
            </a:r>
            <a:endParaRPr lang="en-US" altLang="ja-JP" sz="1200" dirty="0">
              <a:solidFill>
                <a:srgbClr val="000000"/>
              </a:solidFill>
              <a:latin typeface="Meiryo UI"/>
              <a:ea typeface="Meiryo UI"/>
            </a:endParaRPr>
          </a:p>
        </p:txBody>
      </p:sp>
      <p:sp>
        <p:nvSpPr>
          <p:cNvPr id="53" name="テキスト ボックス 14">
            <a:extLst>
              <a:ext uri="{FF2B5EF4-FFF2-40B4-BE49-F238E27FC236}">
                <a16:creationId xmlns:a16="http://schemas.microsoft.com/office/drawing/2014/main" id="{0F0A6A5E-7B13-42FE-AAE0-383CF876CC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5980" y="7754306"/>
            <a:ext cx="2021699" cy="7359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t" anchorCtr="0">
            <a:no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37931725" indent="-37474525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4479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051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3623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195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lvl="0" algn="just" defTabSz="440863" eaLnBrk="0" fontAlgn="base" hangingPunct="0">
              <a:lnSpc>
                <a:spcPts val="1631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200" dirty="0">
                <a:solidFill>
                  <a:srgbClr val="000000"/>
                </a:solidFill>
                <a:latin typeface="Meiryo UI"/>
                <a:ea typeface="Meiryo UI"/>
              </a:rPr>
              <a:t>③ 空間的制約を超えた相互かつ</a:t>
            </a:r>
            <a:endParaRPr lang="en-US" altLang="ja-JP" sz="1200" dirty="0">
              <a:solidFill>
                <a:srgbClr val="000000"/>
              </a:solidFill>
              <a:latin typeface="Meiryo UI"/>
              <a:ea typeface="Meiryo UI"/>
            </a:endParaRPr>
          </a:p>
          <a:p>
            <a:pPr lvl="0" algn="just" defTabSz="440863" eaLnBrk="0" fontAlgn="base" hangingPunct="0">
              <a:lnSpc>
                <a:spcPts val="1631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200" dirty="0">
                <a:solidFill>
                  <a:srgbClr val="000000"/>
                </a:solidFill>
                <a:latin typeface="Meiryo UI"/>
                <a:ea typeface="Meiryo UI"/>
              </a:rPr>
              <a:t>　　瞬時の情報の共有</a:t>
            </a:r>
            <a:endParaRPr lang="en-US" altLang="ja-JP" sz="1200" dirty="0">
              <a:solidFill>
                <a:srgbClr val="000000"/>
              </a:solidFill>
              <a:latin typeface="Meiryo UI"/>
              <a:ea typeface="Meiryo UI"/>
            </a:endParaRPr>
          </a:p>
          <a:p>
            <a:pPr lvl="0" algn="just" defTabSz="440863" eaLnBrk="0" fontAlgn="base" hangingPunct="0">
              <a:lnSpc>
                <a:spcPts val="1631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200" dirty="0">
                <a:solidFill>
                  <a:srgbClr val="000000"/>
                </a:solidFill>
                <a:latin typeface="Meiryo UI"/>
                <a:ea typeface="Meiryo UI"/>
              </a:rPr>
              <a:t>　（双方向性）</a:t>
            </a:r>
            <a:endParaRPr lang="en-US" altLang="ja-JP" sz="1200" dirty="0">
              <a:solidFill>
                <a:srgbClr val="000000"/>
              </a:solidFill>
              <a:latin typeface="Meiryo UI"/>
              <a:ea typeface="Meiryo UI"/>
            </a:endParaRPr>
          </a:p>
        </p:txBody>
      </p:sp>
      <p:sp>
        <p:nvSpPr>
          <p:cNvPr id="54" name="テキスト ボックス 14">
            <a:extLst>
              <a:ext uri="{FF2B5EF4-FFF2-40B4-BE49-F238E27FC236}">
                <a16:creationId xmlns:a16="http://schemas.microsoft.com/office/drawing/2014/main" id="{8B1166A2-15FB-4771-A953-C37C79FCD1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743" y="4538451"/>
            <a:ext cx="1440161" cy="2622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 anchorCtr="0">
            <a:no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37931725" indent="-37474525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4479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051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3623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195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lvl="0" algn="just" defTabSz="440863" eaLnBrk="0" fontAlgn="base" hangingPunct="0">
              <a:lnSpc>
                <a:spcPts val="1631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ja-JP" sz="1200" dirty="0">
                <a:solidFill>
                  <a:srgbClr val="000000"/>
                </a:solidFill>
                <a:latin typeface="Meiryo UI"/>
                <a:ea typeface="Meiryo UI"/>
              </a:rPr>
              <a:t>ICT</a:t>
            </a:r>
            <a:r>
              <a:rPr lang="ja-JP" altLang="en-US" sz="1200" dirty="0">
                <a:solidFill>
                  <a:srgbClr val="000000"/>
                </a:solidFill>
                <a:latin typeface="Meiryo UI"/>
                <a:ea typeface="Meiryo UI"/>
              </a:rPr>
              <a:t>活用の特性・強み</a:t>
            </a:r>
            <a:endParaRPr lang="en-US" altLang="ja-JP" sz="1200" dirty="0">
              <a:solidFill>
                <a:srgbClr val="000000"/>
              </a:solidFill>
              <a:latin typeface="Meiryo UI"/>
              <a:ea typeface="Meiryo UI"/>
            </a:endParaRPr>
          </a:p>
        </p:txBody>
      </p:sp>
      <p:sp>
        <p:nvSpPr>
          <p:cNvPr id="55" name="テキスト ボックス 14">
            <a:extLst>
              <a:ext uri="{FF2B5EF4-FFF2-40B4-BE49-F238E27FC236}">
                <a16:creationId xmlns:a16="http://schemas.microsoft.com/office/drawing/2014/main" id="{4B6C399C-1F58-4CF8-9890-DFB71FC2BF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21558" y="4532434"/>
            <a:ext cx="785279" cy="2622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 anchorCtr="0">
            <a:no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37931725" indent="-37474525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4479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051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3623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195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lvl="0" algn="just" defTabSz="440863" eaLnBrk="0" fontAlgn="base" hangingPunct="0">
              <a:lnSpc>
                <a:spcPts val="1631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200" dirty="0">
                <a:solidFill>
                  <a:srgbClr val="000000"/>
                </a:solidFill>
                <a:latin typeface="Meiryo UI"/>
                <a:ea typeface="Meiryo UI"/>
              </a:rPr>
              <a:t>ソフト・機能</a:t>
            </a:r>
            <a:endParaRPr lang="en-US" altLang="ja-JP" sz="1200" dirty="0">
              <a:solidFill>
                <a:srgbClr val="000000"/>
              </a:solidFill>
              <a:latin typeface="Meiryo UI"/>
              <a:ea typeface="Meiryo UI"/>
            </a:endParaRPr>
          </a:p>
        </p:txBody>
      </p:sp>
      <p:sp>
        <p:nvSpPr>
          <p:cNvPr id="56" name="テキスト ボックス 14">
            <a:extLst>
              <a:ext uri="{FF2B5EF4-FFF2-40B4-BE49-F238E27FC236}">
                <a16:creationId xmlns:a16="http://schemas.microsoft.com/office/drawing/2014/main" id="{87495651-F46B-4BF4-BED7-FD14561706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38426" y="4532433"/>
            <a:ext cx="1440161" cy="2622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 anchorCtr="0">
            <a:no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37931725" indent="-37474525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4479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051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3623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195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lvl="0" algn="just" defTabSz="440863" eaLnBrk="0" fontAlgn="base" hangingPunct="0">
              <a:lnSpc>
                <a:spcPts val="1631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200" dirty="0">
                <a:solidFill>
                  <a:srgbClr val="000000"/>
                </a:solidFill>
                <a:latin typeface="Meiryo UI"/>
                <a:ea typeface="Meiryo UI"/>
              </a:rPr>
              <a:t>可能となる学習活動</a:t>
            </a:r>
            <a:endParaRPr lang="en-US" altLang="ja-JP" sz="1200" dirty="0">
              <a:solidFill>
                <a:srgbClr val="000000"/>
              </a:solidFill>
              <a:latin typeface="Meiryo UI"/>
              <a:ea typeface="Meiryo UI"/>
            </a:endParaRPr>
          </a:p>
        </p:txBody>
      </p:sp>
      <p:sp>
        <p:nvSpPr>
          <p:cNvPr id="57" name="テキスト ボックス 14">
            <a:extLst>
              <a:ext uri="{FF2B5EF4-FFF2-40B4-BE49-F238E27FC236}">
                <a16:creationId xmlns:a16="http://schemas.microsoft.com/office/drawing/2014/main" id="{470E808E-B2D9-478D-AC68-D93EE64981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62122" y="4841073"/>
            <a:ext cx="1440161" cy="10660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 anchorCtr="0">
            <a:no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37931725" indent="-37474525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4479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051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3623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195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lvl="0" algn="just" defTabSz="440863" eaLnBrk="0" fontAlgn="base" hangingPunct="0">
              <a:lnSpc>
                <a:spcPts val="1631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200" dirty="0">
                <a:solidFill>
                  <a:srgbClr val="000000"/>
                </a:solidFill>
                <a:latin typeface="Meiryo UI"/>
                <a:ea typeface="Meiryo UI"/>
              </a:rPr>
              <a:t>ウェブブラウザ</a:t>
            </a:r>
            <a:endParaRPr lang="en-US" altLang="ja-JP" sz="1200" dirty="0">
              <a:solidFill>
                <a:srgbClr val="000000"/>
              </a:solidFill>
              <a:latin typeface="Meiryo UI"/>
              <a:ea typeface="Meiryo UI"/>
            </a:endParaRPr>
          </a:p>
          <a:p>
            <a:pPr lvl="0" algn="just" defTabSz="440863" eaLnBrk="0" fontAlgn="base" hangingPunct="0">
              <a:lnSpc>
                <a:spcPts val="1631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200" dirty="0">
                <a:solidFill>
                  <a:srgbClr val="000000"/>
                </a:solidFill>
                <a:latin typeface="Meiryo UI"/>
                <a:ea typeface="Meiryo UI"/>
              </a:rPr>
              <a:t>文書作成</a:t>
            </a:r>
            <a:endParaRPr lang="en-US" altLang="ja-JP" sz="1200" dirty="0">
              <a:solidFill>
                <a:srgbClr val="000000"/>
              </a:solidFill>
              <a:latin typeface="Meiryo UI"/>
              <a:ea typeface="Meiryo UI"/>
            </a:endParaRPr>
          </a:p>
          <a:p>
            <a:pPr lvl="0" algn="just" defTabSz="440863" eaLnBrk="0" fontAlgn="base" hangingPunct="0">
              <a:lnSpc>
                <a:spcPts val="1631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200" dirty="0">
                <a:solidFill>
                  <a:srgbClr val="000000"/>
                </a:solidFill>
                <a:latin typeface="Meiryo UI"/>
                <a:ea typeface="Meiryo UI"/>
              </a:rPr>
              <a:t>表計算</a:t>
            </a:r>
            <a:endParaRPr lang="en-US" altLang="ja-JP" sz="1200" dirty="0">
              <a:solidFill>
                <a:srgbClr val="000000"/>
              </a:solidFill>
              <a:latin typeface="Meiryo UI"/>
              <a:ea typeface="Meiryo UI"/>
            </a:endParaRPr>
          </a:p>
          <a:p>
            <a:pPr lvl="0" algn="just" defTabSz="440863" eaLnBrk="0" fontAlgn="base" hangingPunct="0">
              <a:lnSpc>
                <a:spcPts val="1631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200" dirty="0">
                <a:solidFill>
                  <a:srgbClr val="000000"/>
                </a:solidFill>
                <a:latin typeface="Meiryo UI"/>
                <a:ea typeface="Meiryo UI"/>
              </a:rPr>
              <a:t>プレゼンテーション</a:t>
            </a:r>
            <a:endParaRPr lang="en-US" altLang="ja-JP" sz="1200" dirty="0">
              <a:solidFill>
                <a:srgbClr val="000000"/>
              </a:solidFill>
              <a:latin typeface="Meiryo UI"/>
              <a:ea typeface="Meiryo UI"/>
            </a:endParaRPr>
          </a:p>
          <a:p>
            <a:pPr lvl="0" algn="just" defTabSz="440863" eaLnBrk="0" fontAlgn="base" hangingPunct="0">
              <a:lnSpc>
                <a:spcPts val="1631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200" dirty="0">
                <a:solidFill>
                  <a:srgbClr val="000000"/>
                </a:solidFill>
                <a:latin typeface="Meiryo UI"/>
                <a:ea typeface="Meiryo UI"/>
              </a:rPr>
              <a:t>プログラミング</a:t>
            </a:r>
            <a:endParaRPr lang="en-US" altLang="ja-JP" sz="1200" dirty="0">
              <a:solidFill>
                <a:srgbClr val="000000"/>
              </a:solidFill>
              <a:latin typeface="Meiryo UI"/>
              <a:ea typeface="Meiryo UI"/>
            </a:endParaRPr>
          </a:p>
        </p:txBody>
      </p:sp>
      <p:sp>
        <p:nvSpPr>
          <p:cNvPr id="58" name="テキスト ボックス 14">
            <a:extLst>
              <a:ext uri="{FF2B5EF4-FFF2-40B4-BE49-F238E27FC236}">
                <a16:creationId xmlns:a16="http://schemas.microsoft.com/office/drawing/2014/main" id="{9047C051-3E58-4D5A-9DF4-66C105FD10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62122" y="6131192"/>
            <a:ext cx="1178272" cy="1229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t" anchorCtr="0">
            <a:no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37931725" indent="-37474525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4479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051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3623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195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lvl="0" algn="just" defTabSz="440863" eaLnBrk="0" fontAlgn="base" hangingPunct="0">
              <a:lnSpc>
                <a:spcPts val="1631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ja-JP" sz="800" dirty="0">
                <a:solidFill>
                  <a:srgbClr val="000000"/>
                </a:solidFill>
                <a:latin typeface="Meiryo UI"/>
                <a:ea typeface="Meiryo UI"/>
              </a:rPr>
              <a:t>(</a:t>
            </a:r>
            <a:r>
              <a:rPr lang="ja-JP" altLang="en-US" sz="800" dirty="0">
                <a:solidFill>
                  <a:srgbClr val="000000"/>
                </a:solidFill>
                <a:latin typeface="Meiryo UI"/>
                <a:ea typeface="Meiryo UI"/>
              </a:rPr>
              <a:t>①のソフト・機能に加え）</a:t>
            </a:r>
            <a:endParaRPr lang="en-US" altLang="ja-JP" sz="1200" dirty="0">
              <a:solidFill>
                <a:srgbClr val="000000"/>
              </a:solidFill>
              <a:latin typeface="Meiryo UI"/>
              <a:ea typeface="Meiryo UI"/>
            </a:endParaRPr>
          </a:p>
          <a:p>
            <a:pPr lvl="0" algn="just" defTabSz="440863" eaLnBrk="0" fontAlgn="base" hangingPunct="0">
              <a:lnSpc>
                <a:spcPts val="1631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200" dirty="0">
                <a:solidFill>
                  <a:srgbClr val="000000"/>
                </a:solidFill>
                <a:latin typeface="Meiryo UI"/>
                <a:ea typeface="Meiryo UI"/>
              </a:rPr>
              <a:t>クラス管理</a:t>
            </a:r>
            <a:endParaRPr lang="en-US" altLang="ja-JP" sz="1200" dirty="0">
              <a:solidFill>
                <a:srgbClr val="000000"/>
              </a:solidFill>
              <a:latin typeface="Meiryo UI"/>
              <a:ea typeface="Meiryo UI"/>
            </a:endParaRPr>
          </a:p>
          <a:p>
            <a:pPr lvl="0" algn="just" defTabSz="440863" eaLnBrk="0" fontAlgn="base" hangingPunct="0">
              <a:lnSpc>
                <a:spcPts val="1631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200" dirty="0">
                <a:solidFill>
                  <a:srgbClr val="000000"/>
                </a:solidFill>
                <a:latin typeface="Meiryo UI"/>
                <a:ea typeface="Meiryo UI"/>
              </a:rPr>
              <a:t>写真・動画撮影</a:t>
            </a:r>
            <a:endParaRPr lang="en-US" altLang="ja-JP" sz="1200" dirty="0">
              <a:solidFill>
                <a:srgbClr val="000000"/>
              </a:solidFill>
              <a:latin typeface="Meiryo UI"/>
              <a:ea typeface="Meiryo UI"/>
            </a:endParaRPr>
          </a:p>
          <a:p>
            <a:pPr lvl="0" algn="just" defTabSz="440863" eaLnBrk="0" fontAlgn="base" hangingPunct="0">
              <a:lnSpc>
                <a:spcPts val="1631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200" dirty="0">
                <a:solidFill>
                  <a:srgbClr val="000000"/>
                </a:solidFill>
                <a:latin typeface="Meiryo UI"/>
                <a:ea typeface="Meiryo UI"/>
              </a:rPr>
              <a:t>編集・保存</a:t>
            </a:r>
            <a:endParaRPr lang="en-US" altLang="ja-JP" sz="1200" dirty="0">
              <a:solidFill>
                <a:srgbClr val="000000"/>
              </a:solidFill>
              <a:latin typeface="Meiryo UI"/>
              <a:ea typeface="Meiryo UI"/>
            </a:endParaRPr>
          </a:p>
        </p:txBody>
      </p:sp>
      <p:sp>
        <p:nvSpPr>
          <p:cNvPr id="59" name="テキスト ボックス 14">
            <a:extLst>
              <a:ext uri="{FF2B5EF4-FFF2-40B4-BE49-F238E27FC236}">
                <a16:creationId xmlns:a16="http://schemas.microsoft.com/office/drawing/2014/main" id="{5ECA36A0-4800-4064-A46E-EA60217C3D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85256" y="7445224"/>
            <a:ext cx="1132004" cy="13275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t" anchorCtr="0">
            <a:no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37931725" indent="-37474525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4479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051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3623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195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lvl="0" algn="just" defTabSz="440863" eaLnBrk="0" fontAlgn="base" hangingPunct="0">
              <a:lnSpc>
                <a:spcPts val="1631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ja-JP" sz="800" dirty="0">
                <a:solidFill>
                  <a:srgbClr val="000000"/>
                </a:solidFill>
                <a:latin typeface="Meiryo UI"/>
                <a:ea typeface="Meiryo UI"/>
              </a:rPr>
              <a:t>(</a:t>
            </a:r>
            <a:r>
              <a:rPr lang="ja-JP" altLang="en-US" sz="800" dirty="0">
                <a:solidFill>
                  <a:srgbClr val="000000"/>
                </a:solidFill>
                <a:latin typeface="Meiryo UI"/>
                <a:ea typeface="Meiryo UI"/>
              </a:rPr>
              <a:t>①のソフト・機能に加え）</a:t>
            </a:r>
            <a:endParaRPr lang="en-US" altLang="ja-JP" sz="800" dirty="0">
              <a:solidFill>
                <a:srgbClr val="000000"/>
              </a:solidFill>
              <a:latin typeface="Meiryo UI"/>
              <a:ea typeface="Meiryo UI"/>
            </a:endParaRPr>
          </a:p>
          <a:p>
            <a:pPr lvl="0" algn="just" defTabSz="440863" eaLnBrk="0" fontAlgn="base" hangingPunct="0">
              <a:lnSpc>
                <a:spcPts val="1631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200" dirty="0">
                <a:solidFill>
                  <a:srgbClr val="000000"/>
                </a:solidFill>
                <a:latin typeface="Meiryo UI"/>
                <a:ea typeface="Meiryo UI"/>
              </a:rPr>
              <a:t>コメント・チャット</a:t>
            </a:r>
            <a:endParaRPr lang="en-US" altLang="ja-JP" sz="1200" dirty="0">
              <a:solidFill>
                <a:srgbClr val="000000"/>
              </a:solidFill>
              <a:latin typeface="Meiryo UI"/>
              <a:ea typeface="Meiryo UI"/>
            </a:endParaRPr>
          </a:p>
          <a:p>
            <a:pPr lvl="0" algn="just" defTabSz="440863" eaLnBrk="0" fontAlgn="base" hangingPunct="0">
              <a:lnSpc>
                <a:spcPts val="1631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200" dirty="0">
                <a:solidFill>
                  <a:srgbClr val="000000"/>
                </a:solidFill>
                <a:latin typeface="Meiryo UI"/>
                <a:ea typeface="Meiryo UI"/>
              </a:rPr>
              <a:t>アンケート</a:t>
            </a:r>
            <a:endParaRPr lang="en-US" altLang="ja-JP" sz="1200" dirty="0">
              <a:solidFill>
                <a:srgbClr val="000000"/>
              </a:solidFill>
              <a:latin typeface="Meiryo UI"/>
              <a:ea typeface="Meiryo UI"/>
            </a:endParaRPr>
          </a:p>
          <a:p>
            <a:pPr lvl="0" algn="just" defTabSz="440863" eaLnBrk="0" fontAlgn="base" hangingPunct="0">
              <a:lnSpc>
                <a:spcPts val="1631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200" dirty="0">
                <a:solidFill>
                  <a:srgbClr val="000000"/>
                </a:solidFill>
                <a:latin typeface="Meiryo UI"/>
                <a:ea typeface="Meiryo UI"/>
              </a:rPr>
              <a:t>電子メール</a:t>
            </a:r>
            <a:endParaRPr lang="en-US" altLang="ja-JP" sz="1200" dirty="0">
              <a:solidFill>
                <a:srgbClr val="000000"/>
              </a:solidFill>
              <a:latin typeface="Meiryo UI"/>
              <a:ea typeface="Meiryo UI"/>
            </a:endParaRPr>
          </a:p>
          <a:p>
            <a:pPr lvl="0" algn="just" defTabSz="440863" eaLnBrk="0" fontAlgn="base" hangingPunct="0">
              <a:lnSpc>
                <a:spcPts val="1631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200" dirty="0">
                <a:solidFill>
                  <a:srgbClr val="000000"/>
                </a:solidFill>
                <a:latin typeface="Meiryo UI"/>
                <a:ea typeface="Meiryo UI"/>
              </a:rPr>
              <a:t>ウェブ会議</a:t>
            </a:r>
            <a:endParaRPr lang="en-US" altLang="ja-JP" sz="1200" dirty="0">
              <a:solidFill>
                <a:srgbClr val="000000"/>
              </a:solidFill>
              <a:latin typeface="Meiryo UI"/>
              <a:ea typeface="Meiryo UI"/>
            </a:endParaRPr>
          </a:p>
          <a:p>
            <a:pPr lvl="0" algn="just" defTabSz="440863" eaLnBrk="0" fontAlgn="base" hangingPunct="0">
              <a:lnSpc>
                <a:spcPts val="1631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200" dirty="0">
                <a:solidFill>
                  <a:srgbClr val="000000"/>
                </a:solidFill>
                <a:latin typeface="Meiryo UI"/>
                <a:ea typeface="Meiryo UI"/>
              </a:rPr>
              <a:t>ファイル共有</a:t>
            </a:r>
            <a:endParaRPr lang="en-US" altLang="ja-JP" sz="1200" dirty="0">
              <a:solidFill>
                <a:srgbClr val="000000"/>
              </a:solidFill>
              <a:latin typeface="Meiryo UI"/>
              <a:ea typeface="Meiryo UI"/>
            </a:endParaRPr>
          </a:p>
        </p:txBody>
      </p:sp>
      <p:sp>
        <p:nvSpPr>
          <p:cNvPr id="60" name="テキスト ボックス 14">
            <a:extLst>
              <a:ext uri="{FF2B5EF4-FFF2-40B4-BE49-F238E27FC236}">
                <a16:creationId xmlns:a16="http://schemas.microsoft.com/office/drawing/2014/main" id="{1201851F-B187-47BC-BCA4-472684BF94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03544" y="4833263"/>
            <a:ext cx="2355434" cy="13504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t" anchorCtr="0">
            <a:no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37931725" indent="-37474525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4479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051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3623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195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lvl="0" algn="just" defTabSz="440863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800" dirty="0">
                <a:solidFill>
                  <a:srgbClr val="FF0000"/>
                </a:solidFill>
                <a:latin typeface="Meiryo UI"/>
                <a:ea typeface="Meiryo UI"/>
              </a:rPr>
              <a:t>（例）・ウェブブラウザでキーワード検索</a:t>
            </a:r>
            <a:endParaRPr lang="en-US" altLang="ja-JP" sz="800" dirty="0">
              <a:solidFill>
                <a:srgbClr val="FF0000"/>
              </a:solidFill>
              <a:latin typeface="Meiryo UI"/>
              <a:ea typeface="Meiryo UI"/>
            </a:endParaRPr>
          </a:p>
          <a:p>
            <a:pPr lvl="0" algn="just" defTabSz="440863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800" dirty="0">
                <a:solidFill>
                  <a:srgbClr val="FF0000"/>
                </a:solidFill>
                <a:latin typeface="Meiryo UI"/>
                <a:ea typeface="Meiryo UI"/>
              </a:rPr>
              <a:t>　　　　 ・文書作成ソフトで作文や文集づくり</a:t>
            </a:r>
            <a:endParaRPr lang="en-US" altLang="ja-JP" sz="800" dirty="0">
              <a:solidFill>
                <a:srgbClr val="FF0000"/>
              </a:solidFill>
              <a:latin typeface="Meiryo UI"/>
              <a:ea typeface="Meiryo UI"/>
            </a:endParaRPr>
          </a:p>
          <a:p>
            <a:pPr lvl="0" algn="just" defTabSz="440863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800" dirty="0">
                <a:solidFill>
                  <a:srgbClr val="FF0000"/>
                </a:solidFill>
                <a:latin typeface="Meiryo UI"/>
                <a:ea typeface="Meiryo UI"/>
              </a:rPr>
              <a:t>　　　　 ・表計算ソフトでグラフ作成</a:t>
            </a:r>
            <a:endParaRPr lang="en-US" altLang="ja-JP" sz="800" dirty="0">
              <a:solidFill>
                <a:srgbClr val="FF0000"/>
              </a:solidFill>
              <a:latin typeface="Meiryo UI"/>
              <a:ea typeface="Meiryo UI"/>
            </a:endParaRPr>
          </a:p>
          <a:p>
            <a:pPr lvl="0" algn="just" defTabSz="440863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800" dirty="0">
                <a:solidFill>
                  <a:srgbClr val="FF0000"/>
                </a:solidFill>
                <a:latin typeface="Meiryo UI"/>
                <a:ea typeface="Meiryo UI"/>
              </a:rPr>
              <a:t>　　　　 ・プレゼンテーションソフトで発表資料作成</a:t>
            </a:r>
            <a:endParaRPr lang="en-US" altLang="ja-JP" sz="800" dirty="0">
              <a:solidFill>
                <a:srgbClr val="FF0000"/>
              </a:solidFill>
              <a:latin typeface="Meiryo UI"/>
              <a:ea typeface="Meiryo UI"/>
            </a:endParaRPr>
          </a:p>
          <a:p>
            <a:pPr lvl="0" algn="just" defTabSz="440863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800" dirty="0">
                <a:solidFill>
                  <a:srgbClr val="FF0000"/>
                </a:solidFill>
                <a:latin typeface="Meiryo UI"/>
                <a:ea typeface="Meiryo UI"/>
              </a:rPr>
              <a:t>　　　　 ・プログラミングソフトで図形作成・動作化</a:t>
            </a:r>
            <a:endParaRPr lang="en-US" altLang="ja-JP" sz="800" dirty="0">
              <a:solidFill>
                <a:srgbClr val="FF0000"/>
              </a:solidFill>
              <a:latin typeface="Meiryo UI"/>
              <a:ea typeface="Meiryo UI"/>
            </a:endParaRPr>
          </a:p>
          <a:p>
            <a:pPr lvl="0" algn="just" defTabSz="440863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ja-JP" sz="800" dirty="0">
              <a:solidFill>
                <a:srgbClr val="FF0000"/>
              </a:solidFill>
              <a:latin typeface="Meiryo UI"/>
              <a:ea typeface="Meiryo UI"/>
            </a:endParaRPr>
          </a:p>
        </p:txBody>
      </p:sp>
      <p:sp>
        <p:nvSpPr>
          <p:cNvPr id="61" name="テキスト ボックス 14">
            <a:extLst>
              <a:ext uri="{FF2B5EF4-FFF2-40B4-BE49-F238E27FC236}">
                <a16:creationId xmlns:a16="http://schemas.microsoft.com/office/drawing/2014/main" id="{8EAC5BDC-351A-4D43-922C-65E1FBE725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97275" y="6131192"/>
            <a:ext cx="2428539" cy="1259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t" anchorCtr="0">
            <a:no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37931725" indent="-37474525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4479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051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3623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195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lvl="0" algn="just" defTabSz="440863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800" dirty="0">
                <a:solidFill>
                  <a:srgbClr val="FF0000"/>
                </a:solidFill>
                <a:latin typeface="Meiryo UI"/>
                <a:ea typeface="Meiryo UI"/>
              </a:rPr>
              <a:t>（例）・自身の成果物や写真等を用いた学習のまとめや</a:t>
            </a:r>
            <a:endParaRPr lang="en-US" altLang="ja-JP" sz="800" dirty="0">
              <a:solidFill>
                <a:srgbClr val="FF0000"/>
              </a:solidFill>
              <a:latin typeface="Meiryo UI"/>
              <a:ea typeface="Meiryo UI"/>
            </a:endParaRPr>
          </a:p>
          <a:p>
            <a:pPr lvl="0" algn="just" defTabSz="440863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800" dirty="0">
                <a:solidFill>
                  <a:srgbClr val="FF0000"/>
                </a:solidFill>
                <a:latin typeface="Meiryo UI"/>
                <a:ea typeface="Meiryo UI"/>
              </a:rPr>
              <a:t>　　　　　 ポートフォリオ化</a:t>
            </a:r>
            <a:endParaRPr lang="en-US" altLang="ja-JP" sz="800" dirty="0">
              <a:solidFill>
                <a:srgbClr val="FF0000"/>
              </a:solidFill>
              <a:latin typeface="Meiryo UI"/>
              <a:ea typeface="Meiryo UI"/>
            </a:endParaRPr>
          </a:p>
          <a:p>
            <a:pPr lvl="0" algn="just" defTabSz="440863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800" dirty="0">
                <a:solidFill>
                  <a:srgbClr val="FF0000"/>
                </a:solidFill>
                <a:latin typeface="Meiryo UI"/>
                <a:ea typeface="Meiryo UI"/>
              </a:rPr>
              <a:t>　　　　 ・板書記録の蓄積</a:t>
            </a:r>
            <a:endParaRPr lang="en-US" altLang="ja-JP" sz="800" dirty="0">
              <a:solidFill>
                <a:srgbClr val="FF0000"/>
              </a:solidFill>
              <a:latin typeface="Meiryo UI"/>
              <a:ea typeface="Meiryo UI"/>
            </a:endParaRPr>
          </a:p>
          <a:p>
            <a:pPr lvl="0" algn="just" defTabSz="440863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800" dirty="0">
                <a:solidFill>
                  <a:srgbClr val="FF0000"/>
                </a:solidFill>
                <a:latin typeface="Meiryo UI"/>
                <a:ea typeface="Meiryo UI"/>
              </a:rPr>
              <a:t>　　　　（授業の振り返りや欠席児童生徒用）</a:t>
            </a:r>
            <a:endParaRPr lang="en-US" altLang="ja-JP" sz="800" dirty="0">
              <a:solidFill>
                <a:srgbClr val="FF0000"/>
              </a:solidFill>
              <a:latin typeface="Meiryo UI"/>
              <a:ea typeface="Meiryo UI"/>
            </a:endParaRPr>
          </a:p>
          <a:p>
            <a:pPr lvl="0" algn="just" defTabSz="440863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800" dirty="0">
                <a:solidFill>
                  <a:srgbClr val="FF0000"/>
                </a:solidFill>
                <a:latin typeface="Meiryo UI"/>
                <a:ea typeface="Meiryo UI"/>
              </a:rPr>
              <a:t>　　　　 ・説明や手順を示した動画等の反復視聴</a:t>
            </a:r>
            <a:endParaRPr lang="en-US" altLang="ja-JP" sz="800" dirty="0">
              <a:solidFill>
                <a:srgbClr val="FF0000"/>
              </a:solidFill>
              <a:latin typeface="Meiryo UI"/>
              <a:ea typeface="Meiryo UI"/>
            </a:endParaRPr>
          </a:p>
          <a:p>
            <a:pPr lvl="0" algn="just" defTabSz="440863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800" dirty="0">
                <a:solidFill>
                  <a:srgbClr val="FF0000"/>
                </a:solidFill>
                <a:latin typeface="Meiryo UI"/>
                <a:ea typeface="Meiryo UI"/>
              </a:rPr>
              <a:t>　　　　 ・植物の年間を通した観察記録</a:t>
            </a:r>
            <a:endParaRPr lang="en-US" altLang="ja-JP" sz="800" dirty="0">
              <a:solidFill>
                <a:srgbClr val="FF0000"/>
              </a:solidFill>
              <a:latin typeface="Meiryo UI"/>
              <a:ea typeface="Meiryo UI"/>
            </a:endParaRPr>
          </a:p>
        </p:txBody>
      </p:sp>
      <p:sp>
        <p:nvSpPr>
          <p:cNvPr id="62" name="テキスト ボックス 14">
            <a:extLst>
              <a:ext uri="{FF2B5EF4-FFF2-40B4-BE49-F238E27FC236}">
                <a16:creationId xmlns:a16="http://schemas.microsoft.com/office/drawing/2014/main" id="{6F339D96-8375-4EDC-8513-A4CA3D084D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97275" y="7413611"/>
            <a:ext cx="2438453" cy="13275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t" anchorCtr="0">
            <a:no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37931725" indent="-37474525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4479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051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3623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195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lvl="0" algn="just" defTabSz="440863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800" dirty="0">
                <a:solidFill>
                  <a:srgbClr val="FF0000"/>
                </a:solidFill>
                <a:latin typeface="Meiryo UI"/>
                <a:ea typeface="Meiryo UI"/>
              </a:rPr>
              <a:t>（例）・チャットやコメント機能を活用して学習のまとめや</a:t>
            </a:r>
            <a:endParaRPr lang="en-US" altLang="ja-JP" sz="800" dirty="0">
              <a:solidFill>
                <a:srgbClr val="FF0000"/>
              </a:solidFill>
              <a:latin typeface="Meiryo UI"/>
              <a:ea typeface="Meiryo UI"/>
            </a:endParaRPr>
          </a:p>
          <a:p>
            <a:pPr lvl="0" algn="just" defTabSz="440863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800" dirty="0">
                <a:solidFill>
                  <a:srgbClr val="FF0000"/>
                </a:solidFill>
                <a:latin typeface="Meiryo UI"/>
                <a:ea typeface="Meiryo UI"/>
              </a:rPr>
              <a:t>　　　　　フィードバックを行う。</a:t>
            </a:r>
            <a:endParaRPr lang="en-US" altLang="ja-JP" sz="800" dirty="0">
              <a:solidFill>
                <a:srgbClr val="FF0000"/>
              </a:solidFill>
              <a:latin typeface="Meiryo UI"/>
              <a:ea typeface="Meiryo UI"/>
            </a:endParaRPr>
          </a:p>
          <a:p>
            <a:pPr lvl="0" algn="just" defTabSz="440863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800" dirty="0">
                <a:solidFill>
                  <a:srgbClr val="FF0000"/>
                </a:solidFill>
                <a:latin typeface="Meiryo UI"/>
                <a:ea typeface="Meiryo UI"/>
              </a:rPr>
              <a:t>　　　　 ・アンケート機能を活用して授業の振り返りや児童</a:t>
            </a:r>
            <a:endParaRPr lang="en-US" altLang="ja-JP" sz="800" dirty="0">
              <a:solidFill>
                <a:srgbClr val="FF0000"/>
              </a:solidFill>
              <a:latin typeface="Meiryo UI"/>
              <a:ea typeface="Meiryo UI"/>
            </a:endParaRPr>
          </a:p>
          <a:p>
            <a:pPr lvl="0" algn="just" defTabSz="440863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800" dirty="0">
                <a:solidFill>
                  <a:srgbClr val="FF0000"/>
                </a:solidFill>
                <a:latin typeface="Meiryo UI"/>
                <a:ea typeface="Meiryo UI"/>
              </a:rPr>
              <a:t>　　　　　生徒の意見集約を行う。</a:t>
            </a:r>
            <a:endParaRPr lang="en-US" altLang="ja-JP" sz="800" dirty="0">
              <a:solidFill>
                <a:srgbClr val="FF0000"/>
              </a:solidFill>
              <a:latin typeface="Meiryo UI"/>
              <a:ea typeface="Meiryo UI"/>
            </a:endParaRPr>
          </a:p>
          <a:p>
            <a:pPr lvl="0" algn="just" defTabSz="440863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800" dirty="0">
                <a:solidFill>
                  <a:srgbClr val="FF0000"/>
                </a:solidFill>
                <a:latin typeface="Meiryo UI"/>
                <a:ea typeface="Meiryo UI"/>
              </a:rPr>
              <a:t>　　　　 ・共同編集を行い学び合いにつなげる。</a:t>
            </a:r>
            <a:endParaRPr lang="en-US" altLang="ja-JP" sz="800" dirty="0">
              <a:solidFill>
                <a:srgbClr val="FF0000"/>
              </a:solidFill>
              <a:latin typeface="Meiryo UI"/>
              <a:ea typeface="Meiryo UI"/>
            </a:endParaRPr>
          </a:p>
          <a:p>
            <a:pPr lvl="0" algn="just" defTabSz="440863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800" dirty="0">
                <a:solidFill>
                  <a:srgbClr val="FF0000"/>
                </a:solidFill>
                <a:latin typeface="Meiryo UI"/>
                <a:ea typeface="Meiryo UI"/>
              </a:rPr>
              <a:t>　　　　 ・遠隔の学校とのオンライン交流</a:t>
            </a:r>
            <a:endParaRPr lang="en-US" altLang="ja-JP" sz="800" dirty="0">
              <a:solidFill>
                <a:srgbClr val="FF0000"/>
              </a:solidFill>
              <a:latin typeface="Meiryo UI"/>
              <a:ea typeface="Meiryo UI"/>
            </a:endParaRPr>
          </a:p>
          <a:p>
            <a:pPr lvl="0" algn="just" defTabSz="440863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800" dirty="0">
                <a:solidFill>
                  <a:srgbClr val="FF0000"/>
                </a:solidFill>
                <a:latin typeface="Meiryo UI"/>
                <a:ea typeface="Meiryo UI"/>
              </a:rPr>
              <a:t>　　　　 ・学校行事のオンライン実施</a:t>
            </a:r>
            <a:endParaRPr lang="en-US" altLang="ja-JP" sz="800" dirty="0">
              <a:solidFill>
                <a:srgbClr val="FF0000"/>
              </a:solidFill>
              <a:latin typeface="Meiryo UI"/>
              <a:ea typeface="Meiryo UI"/>
            </a:endParaRPr>
          </a:p>
        </p:txBody>
      </p:sp>
      <p:sp>
        <p:nvSpPr>
          <p:cNvPr id="63" name="四角形: 角を丸くする 62">
            <a:extLst>
              <a:ext uri="{FF2B5EF4-FFF2-40B4-BE49-F238E27FC236}">
                <a16:creationId xmlns:a16="http://schemas.microsoft.com/office/drawing/2014/main" id="{816365BB-2906-4ADA-90E6-D2ECA3F27931}"/>
              </a:ext>
            </a:extLst>
          </p:cNvPr>
          <p:cNvSpPr/>
          <p:nvPr/>
        </p:nvSpPr>
        <p:spPr>
          <a:xfrm>
            <a:off x="255905" y="8887673"/>
            <a:ext cx="6379271" cy="614634"/>
          </a:xfrm>
          <a:prstGeom prst="roundRect">
            <a:avLst>
              <a:gd name="adj" fmla="val 10309"/>
            </a:avLst>
          </a:prstGeom>
          <a:solidFill>
            <a:schemeClr val="accent3">
              <a:lumMod val="20000"/>
              <a:lumOff val="80000"/>
            </a:schemeClr>
          </a:solidFill>
          <a:ln w="1905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4" name="テキスト ボックス 14">
            <a:extLst>
              <a:ext uri="{FF2B5EF4-FFF2-40B4-BE49-F238E27FC236}">
                <a16:creationId xmlns:a16="http://schemas.microsoft.com/office/drawing/2014/main" id="{5100AF69-58DC-49E8-A6E3-17222197D3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7334" y="9279098"/>
            <a:ext cx="6377842" cy="4007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t" anchorCtr="0">
            <a:no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37931725" indent="-37474525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4479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051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3623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195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lvl="0" algn="just" defTabSz="440863" eaLnBrk="0" fontAlgn="base" hangingPunct="0">
              <a:lnSpc>
                <a:spcPts val="15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/>
                <a:ea typeface="Meiryo UI"/>
              </a:rPr>
              <a:t>　□ 「</a:t>
            </a:r>
            <a:r>
              <a:rPr lang="en-US" altLang="ja-JP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/>
                <a:ea typeface="Meiryo UI"/>
              </a:rPr>
              <a:t>ICT</a:t>
            </a:r>
            <a:r>
              <a:rPr lang="ja-JP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/>
                <a:ea typeface="Meiryo UI"/>
              </a:rPr>
              <a:t>活用の特性・強み」を理解できた。</a:t>
            </a:r>
            <a:r>
              <a:rPr lang="en-US" altLang="ja-JP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/>
                <a:ea typeface="Meiryo UI"/>
              </a:rPr>
              <a:t>		</a:t>
            </a:r>
            <a:r>
              <a:rPr lang="ja-JP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/>
                <a:ea typeface="Meiryo UI"/>
              </a:rPr>
              <a:t>　　□ </a:t>
            </a:r>
            <a:r>
              <a:rPr lang="en-US" altLang="ja-JP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/>
                <a:ea typeface="Meiryo UI"/>
              </a:rPr>
              <a:t>ICT</a:t>
            </a:r>
            <a:r>
              <a:rPr lang="ja-JP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/>
                <a:ea typeface="Meiryo UI"/>
              </a:rPr>
              <a:t>を活用する目的や必要性の理解が深まった。</a:t>
            </a:r>
            <a:endParaRPr kumimoji="1" lang="ja-JP" altLang="en-US" sz="120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Meiryo UI"/>
              <a:ea typeface="Meiryo UI"/>
            </a:endParaRPr>
          </a:p>
        </p:txBody>
      </p:sp>
      <p:sp>
        <p:nvSpPr>
          <p:cNvPr id="65" name="四角形: 角を丸くする 64">
            <a:extLst>
              <a:ext uri="{FF2B5EF4-FFF2-40B4-BE49-F238E27FC236}">
                <a16:creationId xmlns:a16="http://schemas.microsoft.com/office/drawing/2014/main" id="{32969EC9-E946-4E49-9594-C6B755883B92}"/>
              </a:ext>
            </a:extLst>
          </p:cNvPr>
          <p:cNvSpPr/>
          <p:nvPr/>
        </p:nvSpPr>
        <p:spPr>
          <a:xfrm>
            <a:off x="340729" y="8978879"/>
            <a:ext cx="1273369" cy="235641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研修の振り返り</a:t>
            </a:r>
            <a:endParaRPr kumimoji="1" lang="ja-JP" altLang="en-US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F76D522C-22C4-489F-9455-4E7B08C565BE}"/>
              </a:ext>
            </a:extLst>
          </p:cNvPr>
          <p:cNvSpPr txBox="1"/>
          <p:nvPr/>
        </p:nvSpPr>
        <p:spPr>
          <a:xfrm>
            <a:off x="620688" y="104453"/>
            <a:ext cx="1087157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600" dirty="0">
                <a:solidFill>
                  <a:srgbClr val="0070C0"/>
                </a:solidFill>
              </a:rPr>
              <a:t>スタディーエックス　スタイル</a:t>
            </a: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036D71C1-7B61-4B8B-A916-F366A644CE96}"/>
              </a:ext>
            </a:extLst>
          </p:cNvPr>
          <p:cNvSpPr txBox="1"/>
          <p:nvPr/>
        </p:nvSpPr>
        <p:spPr>
          <a:xfrm>
            <a:off x="977413" y="9547218"/>
            <a:ext cx="585448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文部科学省</a:t>
            </a:r>
            <a:r>
              <a:rPr kumimoji="1" lang="en-US" altLang="ja-JP" sz="1000" dirty="0" err="1">
                <a:latin typeface="Meiryo UI" panose="020B0604030504040204" pitchFamily="50" charset="-128"/>
                <a:ea typeface="Meiryo UI" panose="020B0604030504040204" pitchFamily="50" charset="-128"/>
              </a:rPr>
              <a:t>StuDXStyle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ウェブサイト　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URL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kumimoji="1"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  <a:hlinkClick r:id="rId2"/>
              </a:rPr>
              <a:t>https://www.mext.go.jp/studxstyle/</a:t>
            </a:r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（令和４年４月）</a:t>
            </a:r>
          </a:p>
        </p:txBody>
      </p:sp>
      <p:pic>
        <p:nvPicPr>
          <p:cNvPr id="30" name="Picture 2" descr="文部科学省">
            <a:extLst>
              <a:ext uri="{FF2B5EF4-FFF2-40B4-BE49-F238E27FC236}">
                <a16:creationId xmlns:a16="http://schemas.microsoft.com/office/drawing/2014/main" id="{67A78BF3-88B4-4236-8068-6A4BA4D86D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9312" y="266563"/>
            <a:ext cx="954874" cy="1658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図 30" descr="QR コード&#10;&#10;自動的に生成された説明">
            <a:extLst>
              <a:ext uri="{FF2B5EF4-FFF2-40B4-BE49-F238E27FC236}">
                <a16:creationId xmlns:a16="http://schemas.microsoft.com/office/drawing/2014/main" id="{6F60B1FC-0A63-457A-84AB-4BE74D9D2AD4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87" t="6447" r="6737" b="5649"/>
          <a:stretch/>
        </p:blipFill>
        <p:spPr>
          <a:xfrm>
            <a:off x="5579367" y="2751646"/>
            <a:ext cx="801961" cy="803126"/>
          </a:xfrm>
          <a:prstGeom prst="rect">
            <a:avLst/>
          </a:prstGeom>
        </p:spPr>
      </p:pic>
      <p:sp>
        <p:nvSpPr>
          <p:cNvPr id="37" name="テキスト ボックス 36">
            <a:hlinkClick r:id="rId2"/>
            <a:extLst>
              <a:ext uri="{FF2B5EF4-FFF2-40B4-BE49-F238E27FC236}">
                <a16:creationId xmlns:a16="http://schemas.microsoft.com/office/drawing/2014/main" id="{71747903-ED79-42E4-A570-FD86243B6530}"/>
              </a:ext>
            </a:extLst>
          </p:cNvPr>
          <p:cNvSpPr txBox="1"/>
          <p:nvPr/>
        </p:nvSpPr>
        <p:spPr>
          <a:xfrm>
            <a:off x="5349932" y="3520721"/>
            <a:ext cx="131638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900" dirty="0" err="1">
                <a:latin typeface="Meiryo UI" panose="020B0604030504040204" pitchFamily="50" charset="-128"/>
                <a:ea typeface="Meiryo UI" panose="020B0604030504040204" pitchFamily="50" charset="-128"/>
              </a:rPr>
              <a:t>StuDXStyle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ウェブサイト</a:t>
            </a:r>
            <a:endParaRPr kumimoji="1" lang="ja-JP" altLang="en-US" sz="9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380466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正方形/長方形 88"/>
          <p:cNvSpPr/>
          <p:nvPr/>
        </p:nvSpPr>
        <p:spPr>
          <a:xfrm>
            <a:off x="463814" y="399805"/>
            <a:ext cx="5930372" cy="592755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lIns="109222" tIns="54613" rIns="109222" bIns="54613" anchor="ctr"/>
          <a:lstStyle/>
          <a:p>
            <a:pPr algn="ctr" defTabSz="10923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en-US" altLang="ja-JP" sz="1600" b="1" kern="0" dirty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StuDX Style</a:t>
            </a:r>
            <a:r>
              <a:rPr kumimoji="0" lang="ja-JP" altLang="en-US" sz="1600" b="1" kern="0" dirty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のウェブサイトを見てみよう（第</a:t>
            </a:r>
            <a:r>
              <a:rPr kumimoji="0" lang="en-US" altLang="ja-JP" sz="1600" b="1" kern="0" dirty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kumimoji="0" lang="ja-JP" altLang="en-US" sz="1600" b="1" kern="0" dirty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回</a:t>
            </a:r>
            <a:r>
              <a:rPr kumimoji="0" lang="en-US" altLang="ja-JP" sz="1600" b="1" kern="0" dirty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/</a:t>
            </a:r>
            <a:r>
              <a:rPr kumimoji="0" lang="ja-JP" altLang="en-US" sz="1600" b="1" kern="0" dirty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全</a:t>
            </a:r>
            <a:r>
              <a:rPr kumimoji="0" lang="en-US" altLang="ja-JP" sz="1600" b="1" kern="0" dirty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5</a:t>
            </a:r>
            <a:r>
              <a:rPr kumimoji="0" lang="ja-JP" altLang="en-US" sz="1600" b="1" kern="0" dirty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回）</a:t>
            </a:r>
          </a:p>
        </p:txBody>
      </p:sp>
      <p:cxnSp>
        <p:nvCxnSpPr>
          <p:cNvPr id="90" name="直線コネクタ 89"/>
          <p:cNvCxnSpPr>
            <a:cxnSpLocks/>
          </p:cNvCxnSpPr>
          <p:nvPr/>
        </p:nvCxnSpPr>
        <p:spPr>
          <a:xfrm>
            <a:off x="620688" y="848544"/>
            <a:ext cx="5472608" cy="0"/>
          </a:xfrm>
          <a:prstGeom prst="line">
            <a:avLst/>
          </a:prstGeom>
          <a:noFill/>
          <a:ln w="6350" cap="flat" cmpd="sng" algn="ctr">
            <a:solidFill>
              <a:srgbClr val="5B9BD5">
                <a:lumMod val="75000"/>
              </a:srgbClr>
            </a:solidFill>
            <a:prstDash val="solid"/>
            <a:miter lim="800000"/>
          </a:ln>
          <a:effectLst/>
        </p:spPr>
      </p:cxnSp>
      <p:sp>
        <p:nvSpPr>
          <p:cNvPr id="36" name="四角形: 角を丸くする 35">
            <a:extLst>
              <a:ext uri="{FF2B5EF4-FFF2-40B4-BE49-F238E27FC236}">
                <a16:creationId xmlns:a16="http://schemas.microsoft.com/office/drawing/2014/main" id="{7B6C84ED-6C87-4EF6-9239-8F432DD43E24}"/>
              </a:ext>
            </a:extLst>
          </p:cNvPr>
          <p:cNvSpPr/>
          <p:nvPr/>
        </p:nvSpPr>
        <p:spPr>
          <a:xfrm>
            <a:off x="288304" y="233149"/>
            <a:ext cx="3048342" cy="255355"/>
          </a:xfrm>
          <a:prstGeom prst="roundRect">
            <a:avLst/>
          </a:prstGeom>
          <a:solidFill>
            <a:srgbClr val="2E75B6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StuDX Style</a:t>
            </a: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を活用したミニ研修例 </a:t>
            </a:r>
          </a:p>
        </p:txBody>
      </p:sp>
      <p:sp>
        <p:nvSpPr>
          <p:cNvPr id="31" name="四角形: 角を丸くする 30">
            <a:extLst>
              <a:ext uri="{FF2B5EF4-FFF2-40B4-BE49-F238E27FC236}">
                <a16:creationId xmlns:a16="http://schemas.microsoft.com/office/drawing/2014/main" id="{936CD06D-CD0B-4A3B-B11A-9932C32382AD}"/>
              </a:ext>
            </a:extLst>
          </p:cNvPr>
          <p:cNvSpPr/>
          <p:nvPr/>
        </p:nvSpPr>
        <p:spPr>
          <a:xfrm>
            <a:off x="259518" y="937243"/>
            <a:ext cx="6337834" cy="439467"/>
          </a:xfrm>
          <a:prstGeom prst="roundRect">
            <a:avLst>
              <a:gd name="adj" fmla="val 10388"/>
            </a:avLst>
          </a:prstGeom>
          <a:solidFill>
            <a:schemeClr val="accent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テキスト ボックス 14">
            <a:extLst>
              <a:ext uri="{FF2B5EF4-FFF2-40B4-BE49-F238E27FC236}">
                <a16:creationId xmlns:a16="http://schemas.microsoft.com/office/drawing/2014/main" id="{C475D54C-A765-4D25-9286-9786782D83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534" y="886915"/>
            <a:ext cx="6265826" cy="5270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 anchorCtr="0">
            <a:no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37931725" indent="-37474525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4479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051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3623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195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lvl="0" algn="just" defTabSz="440863" eaLnBrk="0" fontAlgn="base" hangingPunct="0">
              <a:lnSpc>
                <a:spcPts val="1631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400" dirty="0">
                <a:solidFill>
                  <a:srgbClr val="000000"/>
                </a:solidFill>
                <a:latin typeface="Meiryo UI"/>
                <a:ea typeface="Meiryo UI"/>
              </a:rPr>
              <a:t>　</a:t>
            </a:r>
            <a:r>
              <a:rPr lang="en-US" altLang="ja-JP" sz="1200" dirty="0">
                <a:solidFill>
                  <a:srgbClr val="000000"/>
                </a:solidFill>
                <a:latin typeface="Meiryo UI"/>
                <a:ea typeface="Meiryo UI"/>
              </a:rPr>
              <a:t>StuDX Style</a:t>
            </a:r>
            <a:r>
              <a:rPr lang="ja-JP" altLang="en-US" sz="1200" dirty="0">
                <a:solidFill>
                  <a:srgbClr val="000000"/>
                </a:solidFill>
                <a:latin typeface="Meiryo UI"/>
                <a:ea typeface="Meiryo UI"/>
              </a:rPr>
              <a:t>に掲載されている事例や情報の中で、特に興味をもったものについて、下の欄に記入</a:t>
            </a:r>
            <a:endParaRPr lang="en-US" altLang="ja-JP" sz="1200" dirty="0">
              <a:solidFill>
                <a:srgbClr val="000000"/>
              </a:solidFill>
              <a:latin typeface="Meiryo UI"/>
              <a:ea typeface="Meiryo UI"/>
            </a:endParaRPr>
          </a:p>
          <a:p>
            <a:pPr lvl="0" algn="just" defTabSz="440863" eaLnBrk="0" fontAlgn="base" hangingPunct="0">
              <a:lnSpc>
                <a:spcPts val="1631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200" dirty="0">
                <a:solidFill>
                  <a:srgbClr val="000000"/>
                </a:solidFill>
                <a:latin typeface="Meiryo UI"/>
                <a:ea typeface="Meiryo UI"/>
              </a:rPr>
              <a:t>しましょう。</a:t>
            </a:r>
            <a:endParaRPr lang="en-US" altLang="ja-JP" sz="1200" dirty="0">
              <a:solidFill>
                <a:srgbClr val="000000"/>
              </a:solidFill>
              <a:latin typeface="Meiryo UI"/>
              <a:ea typeface="Meiryo UI"/>
            </a:endParaRPr>
          </a:p>
        </p:txBody>
      </p:sp>
      <p:sp>
        <p:nvSpPr>
          <p:cNvPr id="39" name="四角形: 角を丸くする 38">
            <a:extLst>
              <a:ext uri="{FF2B5EF4-FFF2-40B4-BE49-F238E27FC236}">
                <a16:creationId xmlns:a16="http://schemas.microsoft.com/office/drawing/2014/main" id="{E09B66A0-8D6F-4A8B-8C91-98011DF8B010}"/>
              </a:ext>
            </a:extLst>
          </p:cNvPr>
          <p:cNvSpPr/>
          <p:nvPr/>
        </p:nvSpPr>
        <p:spPr>
          <a:xfrm>
            <a:off x="259518" y="5030650"/>
            <a:ext cx="6337834" cy="449645"/>
          </a:xfrm>
          <a:prstGeom prst="roundRect">
            <a:avLst>
              <a:gd name="adj" fmla="val 10388"/>
            </a:avLst>
          </a:prstGeom>
          <a:solidFill>
            <a:schemeClr val="accent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" name="テキスト ボックス 14">
            <a:extLst>
              <a:ext uri="{FF2B5EF4-FFF2-40B4-BE49-F238E27FC236}">
                <a16:creationId xmlns:a16="http://schemas.microsoft.com/office/drawing/2014/main" id="{2E018E2F-5E32-4D07-9C39-910A29F7FE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2656" y="5073659"/>
            <a:ext cx="5982432" cy="3681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 anchorCtr="0">
            <a:no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37931725" indent="-37474525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4479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051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3623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195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lvl="0" algn="just" defTabSz="440863" eaLnBrk="0" fontAlgn="base" hangingPunct="0">
              <a:lnSpc>
                <a:spcPts val="1631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400" dirty="0">
                <a:solidFill>
                  <a:srgbClr val="000000"/>
                </a:solidFill>
                <a:latin typeface="Meiryo UI"/>
                <a:ea typeface="Meiryo UI"/>
              </a:rPr>
              <a:t>　</a:t>
            </a:r>
            <a:r>
              <a:rPr lang="ja-JP" altLang="en-US" sz="1200" dirty="0">
                <a:solidFill>
                  <a:srgbClr val="000000"/>
                </a:solidFill>
                <a:latin typeface="Meiryo UI"/>
                <a:ea typeface="Meiryo UI"/>
              </a:rPr>
              <a:t>今後に向けて参考になりそうな事例はあったでしょうか。</a:t>
            </a:r>
            <a:endParaRPr lang="en-US" altLang="ja-JP" sz="1200" dirty="0">
              <a:solidFill>
                <a:srgbClr val="000000"/>
              </a:solidFill>
              <a:latin typeface="Meiryo UI"/>
              <a:ea typeface="Meiryo UI"/>
            </a:endParaRPr>
          </a:p>
          <a:p>
            <a:pPr lvl="0" algn="just" defTabSz="440863" eaLnBrk="0" fontAlgn="base" hangingPunct="0">
              <a:lnSpc>
                <a:spcPts val="1631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200" dirty="0">
                <a:solidFill>
                  <a:srgbClr val="000000"/>
                </a:solidFill>
                <a:latin typeface="Meiryo UI"/>
                <a:ea typeface="Meiryo UI"/>
              </a:rPr>
              <a:t>　各自がイメージした活用場面や取組について、下の欄に記入しましょう。</a:t>
            </a:r>
            <a:endParaRPr lang="en-US" altLang="ja-JP" sz="1200" dirty="0">
              <a:solidFill>
                <a:srgbClr val="000000"/>
              </a:solidFill>
              <a:latin typeface="Meiryo UI"/>
              <a:ea typeface="Meiryo UI"/>
            </a:endParaRPr>
          </a:p>
        </p:txBody>
      </p:sp>
      <p:sp>
        <p:nvSpPr>
          <p:cNvPr id="41" name="四角形: 角を丸くする 40">
            <a:extLst>
              <a:ext uri="{FF2B5EF4-FFF2-40B4-BE49-F238E27FC236}">
                <a16:creationId xmlns:a16="http://schemas.microsoft.com/office/drawing/2014/main" id="{2B7DCA10-F370-425E-9A24-B8506D0149DC}"/>
              </a:ext>
            </a:extLst>
          </p:cNvPr>
          <p:cNvSpPr/>
          <p:nvPr/>
        </p:nvSpPr>
        <p:spPr>
          <a:xfrm>
            <a:off x="3617260" y="228119"/>
            <a:ext cx="2823955" cy="237456"/>
          </a:xfrm>
          <a:prstGeom prst="roundRect">
            <a:avLst>
              <a:gd name="adj" fmla="val 50000"/>
            </a:avLst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r>
              <a:rPr lang="ja-JP" altLang="en-US" sz="1200" b="1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ワークシート（イメージ）</a:t>
            </a:r>
            <a:endParaRPr kumimoji="1" lang="ja-JP" altLang="en-US" sz="1200" b="1" dirty="0">
              <a:solidFill>
                <a:schemeClr val="accent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2" name="四角形: 角を丸くする 41">
            <a:extLst>
              <a:ext uri="{FF2B5EF4-FFF2-40B4-BE49-F238E27FC236}">
                <a16:creationId xmlns:a16="http://schemas.microsoft.com/office/drawing/2014/main" id="{0C1AF2BB-9885-4374-9A08-F3F425579737}"/>
              </a:ext>
            </a:extLst>
          </p:cNvPr>
          <p:cNvSpPr/>
          <p:nvPr/>
        </p:nvSpPr>
        <p:spPr>
          <a:xfrm>
            <a:off x="255905" y="8841378"/>
            <a:ext cx="6379271" cy="614634"/>
          </a:xfrm>
          <a:prstGeom prst="roundRect">
            <a:avLst>
              <a:gd name="adj" fmla="val 10309"/>
            </a:avLst>
          </a:prstGeom>
          <a:solidFill>
            <a:schemeClr val="accent3">
              <a:lumMod val="20000"/>
              <a:lumOff val="80000"/>
            </a:schemeClr>
          </a:solidFill>
          <a:ln w="1905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" name="テキスト ボックス 14">
            <a:extLst>
              <a:ext uri="{FF2B5EF4-FFF2-40B4-BE49-F238E27FC236}">
                <a16:creationId xmlns:a16="http://schemas.microsoft.com/office/drawing/2014/main" id="{D6544029-503C-4F7D-B4FF-79F28FAD2E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7334" y="9232803"/>
            <a:ext cx="6377842" cy="4007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t" anchorCtr="0">
            <a:no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37931725" indent="-37474525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4479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051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3623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195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lvl="0" algn="just" defTabSz="440863" eaLnBrk="0" fontAlgn="base" hangingPunct="0">
              <a:lnSpc>
                <a:spcPts val="15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/>
                <a:ea typeface="Meiryo UI"/>
              </a:rPr>
              <a:t>　□ </a:t>
            </a:r>
            <a:r>
              <a:rPr lang="en-US" altLang="ja-JP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/>
                <a:ea typeface="Meiryo UI"/>
              </a:rPr>
              <a:t>StuDX Style</a:t>
            </a:r>
            <a:r>
              <a:rPr lang="ja-JP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/>
                <a:ea typeface="Meiryo UI"/>
              </a:rPr>
              <a:t>に掲載されている内容を理解できた。　□ </a:t>
            </a:r>
            <a:r>
              <a:rPr lang="en-US" altLang="ja-JP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/>
                <a:ea typeface="Meiryo UI"/>
              </a:rPr>
              <a:t>ICT</a:t>
            </a:r>
            <a:r>
              <a:rPr lang="ja-JP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/>
                <a:ea typeface="Meiryo UI"/>
              </a:rPr>
              <a:t>の活用場面や取組のイメージをもつことができた。</a:t>
            </a:r>
            <a:endParaRPr kumimoji="1" lang="ja-JP" altLang="en-US" sz="120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Meiryo UI"/>
              <a:ea typeface="Meiryo UI"/>
            </a:endParaRPr>
          </a:p>
        </p:txBody>
      </p:sp>
      <p:sp>
        <p:nvSpPr>
          <p:cNvPr id="44" name="四角形: 角を丸くする 43">
            <a:extLst>
              <a:ext uri="{FF2B5EF4-FFF2-40B4-BE49-F238E27FC236}">
                <a16:creationId xmlns:a16="http://schemas.microsoft.com/office/drawing/2014/main" id="{297071EA-F813-45E7-826D-96E7DF9E6B0C}"/>
              </a:ext>
            </a:extLst>
          </p:cNvPr>
          <p:cNvSpPr/>
          <p:nvPr/>
        </p:nvSpPr>
        <p:spPr>
          <a:xfrm>
            <a:off x="340729" y="8932584"/>
            <a:ext cx="1273369" cy="235641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研修の振り返り</a:t>
            </a:r>
            <a:endParaRPr kumimoji="1" lang="ja-JP" altLang="en-US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6" name="正方形/長方形 45">
            <a:extLst>
              <a:ext uri="{FF2B5EF4-FFF2-40B4-BE49-F238E27FC236}">
                <a16:creationId xmlns:a16="http://schemas.microsoft.com/office/drawing/2014/main" id="{55ABE447-D1E3-4C8F-89A2-0C978EB2B482}"/>
              </a:ext>
            </a:extLst>
          </p:cNvPr>
          <p:cNvSpPr/>
          <p:nvPr/>
        </p:nvSpPr>
        <p:spPr>
          <a:xfrm>
            <a:off x="259167" y="5642834"/>
            <a:ext cx="6309048" cy="3075632"/>
          </a:xfrm>
          <a:prstGeom prst="rect">
            <a:avLst/>
          </a:prstGeom>
          <a:noFill/>
          <a:ln w="127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7" name="正方形/長方形 46">
            <a:extLst>
              <a:ext uri="{FF2B5EF4-FFF2-40B4-BE49-F238E27FC236}">
                <a16:creationId xmlns:a16="http://schemas.microsoft.com/office/drawing/2014/main" id="{9BDAFA06-CC18-40EA-91BA-689B63BF1560}"/>
              </a:ext>
            </a:extLst>
          </p:cNvPr>
          <p:cNvSpPr/>
          <p:nvPr/>
        </p:nvSpPr>
        <p:spPr>
          <a:xfrm>
            <a:off x="259167" y="1553876"/>
            <a:ext cx="6309048" cy="3220422"/>
          </a:xfrm>
          <a:prstGeom prst="rect">
            <a:avLst/>
          </a:prstGeom>
          <a:noFill/>
          <a:ln w="127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AA235F94-6648-4258-970F-C51137FB98CF}"/>
              </a:ext>
            </a:extLst>
          </p:cNvPr>
          <p:cNvSpPr txBox="1"/>
          <p:nvPr/>
        </p:nvSpPr>
        <p:spPr>
          <a:xfrm>
            <a:off x="620688" y="104453"/>
            <a:ext cx="1087157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600" dirty="0">
                <a:solidFill>
                  <a:srgbClr val="0070C0"/>
                </a:solidFill>
              </a:rPr>
              <a:t>スタディーエックス　スタイル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15A444DD-E695-4527-A1CD-AB8E504631C5}"/>
              </a:ext>
            </a:extLst>
          </p:cNvPr>
          <p:cNvSpPr txBox="1"/>
          <p:nvPr/>
        </p:nvSpPr>
        <p:spPr>
          <a:xfrm>
            <a:off x="977413" y="9547218"/>
            <a:ext cx="585448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文部科学省</a:t>
            </a:r>
            <a:r>
              <a:rPr kumimoji="1" lang="en-US" altLang="ja-JP" sz="1000" dirty="0" err="1">
                <a:latin typeface="Meiryo UI" panose="020B0604030504040204" pitchFamily="50" charset="-128"/>
                <a:ea typeface="Meiryo UI" panose="020B0604030504040204" pitchFamily="50" charset="-128"/>
              </a:rPr>
              <a:t>StuDXStyle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ウェブサイト　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URL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kumimoji="1"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  <a:hlinkClick r:id="rId2"/>
              </a:rPr>
              <a:t>https://www.mext.go.jp/studxstyle/</a:t>
            </a:r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（令和４年４月）</a:t>
            </a:r>
          </a:p>
        </p:txBody>
      </p:sp>
      <p:pic>
        <p:nvPicPr>
          <p:cNvPr id="17" name="Picture 2" descr="文部科学省">
            <a:extLst>
              <a:ext uri="{FF2B5EF4-FFF2-40B4-BE49-F238E27FC236}">
                <a16:creationId xmlns:a16="http://schemas.microsoft.com/office/drawing/2014/main" id="{A5722EBE-EA8C-40C7-82FD-E89F0D7CE2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9312" y="266563"/>
            <a:ext cx="954874" cy="1658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図 17" descr="QR コード&#10;&#10;自動的に生成された説明">
            <a:extLst>
              <a:ext uri="{FF2B5EF4-FFF2-40B4-BE49-F238E27FC236}">
                <a16:creationId xmlns:a16="http://schemas.microsoft.com/office/drawing/2014/main" id="{8AC87A45-1038-4548-A941-D1F95408E222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87" t="6447" r="6737" b="5649"/>
          <a:stretch/>
        </p:blipFill>
        <p:spPr>
          <a:xfrm>
            <a:off x="5507359" y="3792703"/>
            <a:ext cx="801961" cy="803126"/>
          </a:xfrm>
          <a:prstGeom prst="rect">
            <a:avLst/>
          </a:prstGeom>
        </p:spPr>
      </p:pic>
      <p:sp>
        <p:nvSpPr>
          <p:cNvPr id="19" name="テキスト ボックス 18">
            <a:hlinkClick r:id="rId2"/>
            <a:extLst>
              <a:ext uri="{FF2B5EF4-FFF2-40B4-BE49-F238E27FC236}">
                <a16:creationId xmlns:a16="http://schemas.microsoft.com/office/drawing/2014/main" id="{65FC78A7-54FF-4F98-857A-A3BA2EB2A3EF}"/>
              </a:ext>
            </a:extLst>
          </p:cNvPr>
          <p:cNvSpPr txBox="1"/>
          <p:nvPr/>
        </p:nvSpPr>
        <p:spPr>
          <a:xfrm>
            <a:off x="5293990" y="4561778"/>
            <a:ext cx="131638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900" dirty="0" err="1">
                <a:latin typeface="Meiryo UI" panose="020B0604030504040204" pitchFamily="50" charset="-128"/>
                <a:ea typeface="Meiryo UI" panose="020B0604030504040204" pitchFamily="50" charset="-128"/>
              </a:rPr>
              <a:t>StuDXStyle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ウェブサイト</a:t>
            </a:r>
            <a:endParaRPr kumimoji="1" lang="ja-JP" altLang="en-US" sz="9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745239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正方形/長方形 88"/>
          <p:cNvSpPr/>
          <p:nvPr/>
        </p:nvSpPr>
        <p:spPr>
          <a:xfrm>
            <a:off x="463814" y="399805"/>
            <a:ext cx="5930372" cy="592755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lIns="109222" tIns="54613" rIns="109222" bIns="54613" anchor="ctr"/>
          <a:lstStyle/>
          <a:p>
            <a:pPr algn="ctr" defTabSz="10923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en-US" altLang="ja-JP" sz="1600" b="1" kern="0" dirty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StuDX Style</a:t>
            </a:r>
            <a:r>
              <a:rPr kumimoji="0" lang="ja-JP" altLang="en-US" sz="1600" b="1" kern="0" dirty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のウェブサイトを見てみよう（第</a:t>
            </a:r>
            <a:r>
              <a:rPr kumimoji="0" lang="en-US" altLang="ja-JP" sz="1600" b="1" kern="0" dirty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kumimoji="0" lang="ja-JP" altLang="en-US" sz="1600" b="1" kern="0" dirty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回</a:t>
            </a:r>
            <a:r>
              <a:rPr kumimoji="0" lang="en-US" altLang="ja-JP" sz="1600" b="1" kern="0" dirty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/</a:t>
            </a:r>
            <a:r>
              <a:rPr kumimoji="0" lang="ja-JP" altLang="en-US" sz="1600" b="1" kern="0" dirty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全</a:t>
            </a:r>
            <a:r>
              <a:rPr kumimoji="0" lang="en-US" altLang="ja-JP" sz="1600" b="1" kern="0" dirty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5</a:t>
            </a:r>
            <a:r>
              <a:rPr kumimoji="0" lang="ja-JP" altLang="en-US" sz="1600" b="1" kern="0" dirty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回）</a:t>
            </a:r>
          </a:p>
        </p:txBody>
      </p:sp>
      <p:cxnSp>
        <p:nvCxnSpPr>
          <p:cNvPr id="90" name="直線コネクタ 89"/>
          <p:cNvCxnSpPr>
            <a:cxnSpLocks/>
          </p:cNvCxnSpPr>
          <p:nvPr/>
        </p:nvCxnSpPr>
        <p:spPr>
          <a:xfrm>
            <a:off x="620688" y="848544"/>
            <a:ext cx="5472608" cy="0"/>
          </a:xfrm>
          <a:prstGeom prst="line">
            <a:avLst/>
          </a:prstGeom>
          <a:noFill/>
          <a:ln w="6350" cap="flat" cmpd="sng" algn="ctr">
            <a:solidFill>
              <a:srgbClr val="5B9BD5">
                <a:lumMod val="75000"/>
              </a:srgbClr>
            </a:solidFill>
            <a:prstDash val="solid"/>
            <a:miter lim="800000"/>
          </a:ln>
          <a:effectLst/>
        </p:spPr>
      </p:cxnSp>
      <p:sp>
        <p:nvSpPr>
          <p:cNvPr id="36" name="四角形: 角を丸くする 35">
            <a:extLst>
              <a:ext uri="{FF2B5EF4-FFF2-40B4-BE49-F238E27FC236}">
                <a16:creationId xmlns:a16="http://schemas.microsoft.com/office/drawing/2014/main" id="{7B6C84ED-6C87-4EF6-9239-8F432DD43E24}"/>
              </a:ext>
            </a:extLst>
          </p:cNvPr>
          <p:cNvSpPr/>
          <p:nvPr/>
        </p:nvSpPr>
        <p:spPr>
          <a:xfrm>
            <a:off x="288304" y="233149"/>
            <a:ext cx="3048342" cy="255355"/>
          </a:xfrm>
          <a:prstGeom prst="roundRect">
            <a:avLst/>
          </a:prstGeom>
          <a:solidFill>
            <a:srgbClr val="2E75B6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StuDX Style</a:t>
            </a: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を活用したミニ研修例 </a:t>
            </a:r>
          </a:p>
        </p:txBody>
      </p:sp>
      <p:sp>
        <p:nvSpPr>
          <p:cNvPr id="31" name="四角形: 角を丸くする 30">
            <a:extLst>
              <a:ext uri="{FF2B5EF4-FFF2-40B4-BE49-F238E27FC236}">
                <a16:creationId xmlns:a16="http://schemas.microsoft.com/office/drawing/2014/main" id="{936CD06D-CD0B-4A3B-B11A-9932C32382AD}"/>
              </a:ext>
            </a:extLst>
          </p:cNvPr>
          <p:cNvSpPr/>
          <p:nvPr/>
        </p:nvSpPr>
        <p:spPr>
          <a:xfrm>
            <a:off x="259518" y="937243"/>
            <a:ext cx="6337834" cy="439467"/>
          </a:xfrm>
          <a:prstGeom prst="roundRect">
            <a:avLst>
              <a:gd name="adj" fmla="val 10388"/>
            </a:avLst>
          </a:prstGeom>
          <a:solidFill>
            <a:schemeClr val="accent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テキスト ボックス 14">
            <a:extLst>
              <a:ext uri="{FF2B5EF4-FFF2-40B4-BE49-F238E27FC236}">
                <a16:creationId xmlns:a16="http://schemas.microsoft.com/office/drawing/2014/main" id="{C475D54C-A765-4D25-9286-9786782D83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534" y="886915"/>
            <a:ext cx="6265826" cy="5270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 anchorCtr="0">
            <a:no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37931725" indent="-37474525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4479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051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3623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195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lvl="0" algn="just" defTabSz="440863" eaLnBrk="0" fontAlgn="base" hangingPunct="0">
              <a:lnSpc>
                <a:spcPts val="1631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400" dirty="0">
                <a:solidFill>
                  <a:srgbClr val="000000"/>
                </a:solidFill>
                <a:latin typeface="Meiryo UI"/>
                <a:ea typeface="Meiryo UI"/>
              </a:rPr>
              <a:t>　</a:t>
            </a:r>
            <a:r>
              <a:rPr lang="en-US" altLang="ja-JP" sz="1200" dirty="0">
                <a:solidFill>
                  <a:srgbClr val="000000"/>
                </a:solidFill>
                <a:latin typeface="Meiryo UI"/>
                <a:ea typeface="Meiryo UI"/>
              </a:rPr>
              <a:t>StuDX Style</a:t>
            </a:r>
            <a:r>
              <a:rPr lang="ja-JP" altLang="en-US" sz="1200" dirty="0">
                <a:solidFill>
                  <a:srgbClr val="000000"/>
                </a:solidFill>
                <a:latin typeface="Meiryo UI"/>
                <a:ea typeface="Meiryo UI"/>
              </a:rPr>
              <a:t>に掲載されている事例や情報の中で、特に興味をもったものについて、下の欄に記入</a:t>
            </a:r>
            <a:endParaRPr lang="en-US" altLang="ja-JP" sz="1200" dirty="0">
              <a:solidFill>
                <a:srgbClr val="000000"/>
              </a:solidFill>
              <a:latin typeface="Meiryo UI"/>
              <a:ea typeface="Meiryo UI"/>
            </a:endParaRPr>
          </a:p>
          <a:p>
            <a:pPr lvl="0" algn="just" defTabSz="440863" eaLnBrk="0" fontAlgn="base" hangingPunct="0">
              <a:lnSpc>
                <a:spcPts val="1631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200" dirty="0">
                <a:solidFill>
                  <a:srgbClr val="000000"/>
                </a:solidFill>
                <a:latin typeface="Meiryo UI"/>
                <a:ea typeface="Meiryo UI"/>
              </a:rPr>
              <a:t>しましょう。</a:t>
            </a:r>
            <a:endParaRPr lang="en-US" altLang="ja-JP" sz="1200" dirty="0">
              <a:solidFill>
                <a:srgbClr val="000000"/>
              </a:solidFill>
              <a:latin typeface="Meiryo UI"/>
              <a:ea typeface="Meiryo UI"/>
            </a:endParaRPr>
          </a:p>
        </p:txBody>
      </p:sp>
      <p:sp>
        <p:nvSpPr>
          <p:cNvPr id="39" name="四角形: 角を丸くする 38">
            <a:extLst>
              <a:ext uri="{FF2B5EF4-FFF2-40B4-BE49-F238E27FC236}">
                <a16:creationId xmlns:a16="http://schemas.microsoft.com/office/drawing/2014/main" id="{E09B66A0-8D6F-4A8B-8C91-98011DF8B010}"/>
              </a:ext>
            </a:extLst>
          </p:cNvPr>
          <p:cNvSpPr/>
          <p:nvPr/>
        </p:nvSpPr>
        <p:spPr>
          <a:xfrm>
            <a:off x="259518" y="5030650"/>
            <a:ext cx="6337834" cy="449645"/>
          </a:xfrm>
          <a:prstGeom prst="roundRect">
            <a:avLst>
              <a:gd name="adj" fmla="val 10388"/>
            </a:avLst>
          </a:prstGeom>
          <a:solidFill>
            <a:schemeClr val="accent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" name="テキスト ボックス 14">
            <a:extLst>
              <a:ext uri="{FF2B5EF4-FFF2-40B4-BE49-F238E27FC236}">
                <a16:creationId xmlns:a16="http://schemas.microsoft.com/office/drawing/2014/main" id="{2E018E2F-5E32-4D07-9C39-910A29F7FE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2656" y="5073659"/>
            <a:ext cx="5982432" cy="3681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 anchorCtr="0">
            <a:no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37931725" indent="-37474525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4479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051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3623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195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lvl="0" algn="just" defTabSz="440863" eaLnBrk="0" fontAlgn="base" hangingPunct="0">
              <a:lnSpc>
                <a:spcPts val="1631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400" dirty="0">
                <a:solidFill>
                  <a:srgbClr val="000000"/>
                </a:solidFill>
                <a:latin typeface="Meiryo UI"/>
                <a:ea typeface="Meiryo UI"/>
              </a:rPr>
              <a:t>　</a:t>
            </a:r>
            <a:r>
              <a:rPr lang="ja-JP" altLang="en-US" sz="1200" dirty="0">
                <a:solidFill>
                  <a:srgbClr val="000000"/>
                </a:solidFill>
                <a:latin typeface="Meiryo UI"/>
                <a:ea typeface="Meiryo UI"/>
              </a:rPr>
              <a:t>今後に向けて参考になりそうな事例はあったでしょうか。</a:t>
            </a:r>
            <a:endParaRPr lang="en-US" altLang="ja-JP" sz="1200" dirty="0">
              <a:solidFill>
                <a:srgbClr val="000000"/>
              </a:solidFill>
              <a:latin typeface="Meiryo UI"/>
              <a:ea typeface="Meiryo UI"/>
            </a:endParaRPr>
          </a:p>
          <a:p>
            <a:pPr lvl="0" algn="just" defTabSz="440863" eaLnBrk="0" fontAlgn="base" hangingPunct="0">
              <a:lnSpc>
                <a:spcPts val="1631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200" dirty="0">
                <a:solidFill>
                  <a:srgbClr val="000000"/>
                </a:solidFill>
                <a:latin typeface="Meiryo UI"/>
                <a:ea typeface="Meiryo UI"/>
              </a:rPr>
              <a:t>　各自がイメージした活用場面や取組について、下の欄に記入しましょう。</a:t>
            </a:r>
            <a:endParaRPr lang="en-US" altLang="ja-JP" sz="1200" dirty="0">
              <a:solidFill>
                <a:srgbClr val="000000"/>
              </a:solidFill>
              <a:latin typeface="Meiryo UI"/>
              <a:ea typeface="Meiryo UI"/>
            </a:endParaRPr>
          </a:p>
        </p:txBody>
      </p:sp>
      <p:sp>
        <p:nvSpPr>
          <p:cNvPr id="41" name="四角形: 角を丸くする 40">
            <a:extLst>
              <a:ext uri="{FF2B5EF4-FFF2-40B4-BE49-F238E27FC236}">
                <a16:creationId xmlns:a16="http://schemas.microsoft.com/office/drawing/2014/main" id="{2B7DCA10-F370-425E-9A24-B8506D0149DC}"/>
              </a:ext>
            </a:extLst>
          </p:cNvPr>
          <p:cNvSpPr/>
          <p:nvPr/>
        </p:nvSpPr>
        <p:spPr>
          <a:xfrm>
            <a:off x="3617260" y="228119"/>
            <a:ext cx="2823955" cy="237456"/>
          </a:xfrm>
          <a:prstGeom prst="roundRect">
            <a:avLst>
              <a:gd name="adj" fmla="val 50000"/>
            </a:avLst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r>
              <a:rPr lang="ja-JP" altLang="en-US" sz="1200" b="1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ワークシート（イメージ）</a:t>
            </a:r>
            <a:endParaRPr kumimoji="1" lang="ja-JP" altLang="en-US" sz="1200" b="1" dirty="0">
              <a:solidFill>
                <a:schemeClr val="accent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2" name="四角形: 角を丸くする 41">
            <a:extLst>
              <a:ext uri="{FF2B5EF4-FFF2-40B4-BE49-F238E27FC236}">
                <a16:creationId xmlns:a16="http://schemas.microsoft.com/office/drawing/2014/main" id="{0C1AF2BB-9885-4374-9A08-F3F425579737}"/>
              </a:ext>
            </a:extLst>
          </p:cNvPr>
          <p:cNvSpPr/>
          <p:nvPr/>
        </p:nvSpPr>
        <p:spPr>
          <a:xfrm>
            <a:off x="255905" y="8841378"/>
            <a:ext cx="6379271" cy="614634"/>
          </a:xfrm>
          <a:prstGeom prst="roundRect">
            <a:avLst>
              <a:gd name="adj" fmla="val 10309"/>
            </a:avLst>
          </a:prstGeom>
          <a:solidFill>
            <a:schemeClr val="accent3">
              <a:lumMod val="20000"/>
              <a:lumOff val="80000"/>
            </a:schemeClr>
          </a:solidFill>
          <a:ln w="1905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" name="テキスト ボックス 14">
            <a:extLst>
              <a:ext uri="{FF2B5EF4-FFF2-40B4-BE49-F238E27FC236}">
                <a16:creationId xmlns:a16="http://schemas.microsoft.com/office/drawing/2014/main" id="{D6544029-503C-4F7D-B4FF-79F28FAD2E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7334" y="9232803"/>
            <a:ext cx="6377842" cy="4007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t" anchorCtr="0">
            <a:no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37931725" indent="-37474525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4479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051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3623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195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lvl="0" algn="just" defTabSz="440863" eaLnBrk="0" fontAlgn="base" hangingPunct="0">
              <a:lnSpc>
                <a:spcPts val="15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/>
                <a:ea typeface="Meiryo UI"/>
              </a:rPr>
              <a:t>　□ </a:t>
            </a:r>
            <a:r>
              <a:rPr lang="en-US" altLang="ja-JP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/>
                <a:ea typeface="Meiryo UI"/>
              </a:rPr>
              <a:t>StuDX Style</a:t>
            </a:r>
            <a:r>
              <a:rPr lang="ja-JP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/>
                <a:ea typeface="Meiryo UI"/>
              </a:rPr>
              <a:t>に掲載されている内容を理解できた。　□ </a:t>
            </a:r>
            <a:r>
              <a:rPr lang="en-US" altLang="ja-JP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/>
                <a:ea typeface="Meiryo UI"/>
              </a:rPr>
              <a:t>ICT</a:t>
            </a:r>
            <a:r>
              <a:rPr lang="ja-JP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/>
                <a:ea typeface="Meiryo UI"/>
              </a:rPr>
              <a:t>の活用場面や取組のイメージをもつことができた。</a:t>
            </a:r>
            <a:endParaRPr kumimoji="1" lang="ja-JP" altLang="en-US" sz="120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Meiryo UI"/>
              <a:ea typeface="Meiryo UI"/>
            </a:endParaRPr>
          </a:p>
        </p:txBody>
      </p:sp>
      <p:sp>
        <p:nvSpPr>
          <p:cNvPr id="44" name="四角形: 角を丸くする 43">
            <a:extLst>
              <a:ext uri="{FF2B5EF4-FFF2-40B4-BE49-F238E27FC236}">
                <a16:creationId xmlns:a16="http://schemas.microsoft.com/office/drawing/2014/main" id="{297071EA-F813-45E7-826D-96E7DF9E6B0C}"/>
              </a:ext>
            </a:extLst>
          </p:cNvPr>
          <p:cNvSpPr/>
          <p:nvPr/>
        </p:nvSpPr>
        <p:spPr>
          <a:xfrm>
            <a:off x="340729" y="8932584"/>
            <a:ext cx="1273369" cy="235641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研修の振り返り</a:t>
            </a:r>
            <a:endParaRPr kumimoji="1" lang="ja-JP" altLang="en-US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6" name="正方形/長方形 45">
            <a:extLst>
              <a:ext uri="{FF2B5EF4-FFF2-40B4-BE49-F238E27FC236}">
                <a16:creationId xmlns:a16="http://schemas.microsoft.com/office/drawing/2014/main" id="{55ABE447-D1E3-4C8F-89A2-0C978EB2B482}"/>
              </a:ext>
            </a:extLst>
          </p:cNvPr>
          <p:cNvSpPr/>
          <p:nvPr/>
        </p:nvSpPr>
        <p:spPr>
          <a:xfrm>
            <a:off x="259167" y="5642834"/>
            <a:ext cx="6309048" cy="3075632"/>
          </a:xfrm>
          <a:prstGeom prst="rect">
            <a:avLst/>
          </a:prstGeom>
          <a:noFill/>
          <a:ln w="127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7" name="正方形/長方形 46">
            <a:extLst>
              <a:ext uri="{FF2B5EF4-FFF2-40B4-BE49-F238E27FC236}">
                <a16:creationId xmlns:a16="http://schemas.microsoft.com/office/drawing/2014/main" id="{9BDAFA06-CC18-40EA-91BA-689B63BF1560}"/>
              </a:ext>
            </a:extLst>
          </p:cNvPr>
          <p:cNvSpPr/>
          <p:nvPr/>
        </p:nvSpPr>
        <p:spPr>
          <a:xfrm>
            <a:off x="259167" y="1553876"/>
            <a:ext cx="6309048" cy="3220422"/>
          </a:xfrm>
          <a:prstGeom prst="rect">
            <a:avLst/>
          </a:prstGeom>
          <a:noFill/>
          <a:ln w="127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AA235F94-6648-4258-970F-C51137FB98CF}"/>
              </a:ext>
            </a:extLst>
          </p:cNvPr>
          <p:cNvSpPr txBox="1"/>
          <p:nvPr/>
        </p:nvSpPr>
        <p:spPr>
          <a:xfrm>
            <a:off x="620688" y="104453"/>
            <a:ext cx="1087157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600" dirty="0">
                <a:solidFill>
                  <a:srgbClr val="0070C0"/>
                </a:solidFill>
              </a:rPr>
              <a:t>スタディーエックス　スタイル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15A444DD-E695-4527-A1CD-AB8E504631C5}"/>
              </a:ext>
            </a:extLst>
          </p:cNvPr>
          <p:cNvSpPr txBox="1"/>
          <p:nvPr/>
        </p:nvSpPr>
        <p:spPr>
          <a:xfrm>
            <a:off x="977413" y="9547218"/>
            <a:ext cx="585448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文部科学省</a:t>
            </a:r>
            <a:r>
              <a:rPr kumimoji="1" lang="en-US" altLang="ja-JP" sz="1000" dirty="0" err="1">
                <a:latin typeface="Meiryo UI" panose="020B0604030504040204" pitchFamily="50" charset="-128"/>
                <a:ea typeface="Meiryo UI" panose="020B0604030504040204" pitchFamily="50" charset="-128"/>
              </a:rPr>
              <a:t>StuDXStyle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ウェブサイト　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URL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kumimoji="1"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  <a:hlinkClick r:id="rId2"/>
              </a:rPr>
              <a:t>https://www.mext.go.jp/studxstyle/</a:t>
            </a:r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（令和４年４月）</a:t>
            </a:r>
          </a:p>
        </p:txBody>
      </p:sp>
      <p:pic>
        <p:nvPicPr>
          <p:cNvPr id="17" name="Picture 2" descr="文部科学省">
            <a:extLst>
              <a:ext uri="{FF2B5EF4-FFF2-40B4-BE49-F238E27FC236}">
                <a16:creationId xmlns:a16="http://schemas.microsoft.com/office/drawing/2014/main" id="{A5722EBE-EA8C-40C7-82FD-E89F0D7CE2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9312" y="266563"/>
            <a:ext cx="954874" cy="1658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図 17" descr="QR コード&#10;&#10;自動的に生成された説明">
            <a:extLst>
              <a:ext uri="{FF2B5EF4-FFF2-40B4-BE49-F238E27FC236}">
                <a16:creationId xmlns:a16="http://schemas.microsoft.com/office/drawing/2014/main" id="{8AC87A45-1038-4548-A941-D1F95408E222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87" t="6447" r="6737" b="5649"/>
          <a:stretch/>
        </p:blipFill>
        <p:spPr>
          <a:xfrm>
            <a:off x="5507359" y="3792703"/>
            <a:ext cx="801961" cy="803126"/>
          </a:xfrm>
          <a:prstGeom prst="rect">
            <a:avLst/>
          </a:prstGeom>
        </p:spPr>
      </p:pic>
      <p:sp>
        <p:nvSpPr>
          <p:cNvPr id="19" name="テキスト ボックス 18">
            <a:hlinkClick r:id="rId2"/>
            <a:extLst>
              <a:ext uri="{FF2B5EF4-FFF2-40B4-BE49-F238E27FC236}">
                <a16:creationId xmlns:a16="http://schemas.microsoft.com/office/drawing/2014/main" id="{65FC78A7-54FF-4F98-857A-A3BA2EB2A3EF}"/>
              </a:ext>
            </a:extLst>
          </p:cNvPr>
          <p:cNvSpPr txBox="1"/>
          <p:nvPr/>
        </p:nvSpPr>
        <p:spPr>
          <a:xfrm>
            <a:off x="5293990" y="4561778"/>
            <a:ext cx="131638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900" dirty="0" err="1">
                <a:latin typeface="Meiryo UI" panose="020B0604030504040204" pitchFamily="50" charset="-128"/>
                <a:ea typeface="Meiryo UI" panose="020B0604030504040204" pitchFamily="50" charset="-128"/>
              </a:rPr>
              <a:t>StuDXStyle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ウェブサイト</a:t>
            </a:r>
            <a:endParaRPr kumimoji="1" lang="ja-JP" altLang="en-US" sz="9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87253A73-118D-2C30-F7D2-4C95BD0AE134}"/>
              </a:ext>
            </a:extLst>
          </p:cNvPr>
          <p:cNvSpPr txBox="1"/>
          <p:nvPr/>
        </p:nvSpPr>
        <p:spPr>
          <a:xfrm>
            <a:off x="253293" y="1665370"/>
            <a:ext cx="6243885" cy="21544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ja-JP" altLang="en-US" sz="800">
                <a:solidFill>
                  <a:srgbClr val="FF0000"/>
                </a:solidFill>
                <a:latin typeface="Meiryo UI"/>
                <a:ea typeface="Meiryo UI"/>
                <a:cs typeface="Calibri"/>
              </a:rPr>
              <a:t>（例）GIGAに慣れる-使ってみよう　1-⑭　隙間の時間を利用してタイピング力UP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038C9387-E6CC-239B-0E25-A07194015FE9}"/>
              </a:ext>
            </a:extLst>
          </p:cNvPr>
          <p:cNvSpPr txBox="1"/>
          <p:nvPr/>
        </p:nvSpPr>
        <p:spPr>
          <a:xfrm>
            <a:off x="253346" y="1880457"/>
            <a:ext cx="5933245" cy="21544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ja-JP" altLang="en-US" sz="800">
                <a:solidFill>
                  <a:srgbClr val="FF0000"/>
                </a:solidFill>
                <a:latin typeface="Meiryo UI"/>
                <a:ea typeface="Meiryo UI"/>
                <a:cs typeface="Calibri"/>
              </a:rPr>
              <a:t>（例）職員同士でつながる　5-②　職員会議のペーパーレス化</a:t>
            </a:r>
          </a:p>
        </p:txBody>
      </p:sp>
    </p:spTree>
    <p:extLst>
      <p:ext uri="{BB962C8B-B14F-4D97-AF65-F5344CB8AC3E}">
        <p14:creationId xmlns:p14="http://schemas.microsoft.com/office/powerpoint/2010/main" val="19106441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正方形/長方形 66">
            <a:extLst>
              <a:ext uri="{FF2B5EF4-FFF2-40B4-BE49-F238E27FC236}">
                <a16:creationId xmlns:a16="http://schemas.microsoft.com/office/drawing/2014/main" id="{D4203057-D030-49CF-8BF2-D8B7B2BC5FA4}"/>
              </a:ext>
            </a:extLst>
          </p:cNvPr>
          <p:cNvSpPr/>
          <p:nvPr/>
        </p:nvSpPr>
        <p:spPr>
          <a:xfrm>
            <a:off x="4982001" y="1864340"/>
            <a:ext cx="81061" cy="3143069"/>
          </a:xfrm>
          <a:prstGeom prst="rect">
            <a:avLst/>
          </a:prstGeom>
          <a:solidFill>
            <a:schemeClr val="tx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9" name="正方形/長方形 88"/>
          <p:cNvSpPr/>
          <p:nvPr/>
        </p:nvSpPr>
        <p:spPr>
          <a:xfrm>
            <a:off x="247790" y="399805"/>
            <a:ext cx="6349562" cy="592755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lIns="109222" tIns="54613" rIns="109222" bIns="54613" anchor="ctr"/>
          <a:lstStyle/>
          <a:p>
            <a:pPr algn="ctr" defTabSz="10923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ja-JP" altLang="en-US" sz="1600" b="1" kern="0" dirty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実践できそうな事例を選び、実践の見通しをもとう（第</a:t>
            </a:r>
            <a:r>
              <a:rPr kumimoji="0" lang="en-US" altLang="ja-JP" sz="1600" b="1" kern="0" dirty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kumimoji="0" lang="ja-JP" altLang="en-US" sz="1600" b="1" kern="0" dirty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回</a:t>
            </a:r>
            <a:r>
              <a:rPr kumimoji="0" lang="en-US" altLang="ja-JP" sz="1600" b="1" kern="0" dirty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/</a:t>
            </a:r>
            <a:r>
              <a:rPr kumimoji="0" lang="ja-JP" altLang="en-US" sz="1600" b="1" kern="0" dirty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全</a:t>
            </a:r>
            <a:r>
              <a:rPr kumimoji="0" lang="en-US" altLang="ja-JP" sz="1600" b="1" kern="0" dirty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5</a:t>
            </a:r>
            <a:r>
              <a:rPr kumimoji="0" lang="ja-JP" altLang="en-US" sz="1600" b="1" kern="0" dirty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回）</a:t>
            </a:r>
          </a:p>
        </p:txBody>
      </p:sp>
      <p:cxnSp>
        <p:nvCxnSpPr>
          <p:cNvPr id="90" name="直線コネクタ 89"/>
          <p:cNvCxnSpPr>
            <a:cxnSpLocks/>
          </p:cNvCxnSpPr>
          <p:nvPr/>
        </p:nvCxnSpPr>
        <p:spPr>
          <a:xfrm>
            <a:off x="404664" y="848544"/>
            <a:ext cx="5832648" cy="0"/>
          </a:xfrm>
          <a:prstGeom prst="line">
            <a:avLst/>
          </a:prstGeom>
          <a:noFill/>
          <a:ln w="6350" cap="flat" cmpd="sng" algn="ctr">
            <a:solidFill>
              <a:srgbClr val="5B9BD5">
                <a:lumMod val="75000"/>
              </a:srgbClr>
            </a:solidFill>
            <a:prstDash val="solid"/>
            <a:miter lim="800000"/>
          </a:ln>
          <a:effectLst/>
        </p:spPr>
      </p:cxnSp>
      <p:sp>
        <p:nvSpPr>
          <p:cNvPr id="36" name="四角形: 角を丸くする 35">
            <a:extLst>
              <a:ext uri="{FF2B5EF4-FFF2-40B4-BE49-F238E27FC236}">
                <a16:creationId xmlns:a16="http://schemas.microsoft.com/office/drawing/2014/main" id="{7B6C84ED-6C87-4EF6-9239-8F432DD43E24}"/>
              </a:ext>
            </a:extLst>
          </p:cNvPr>
          <p:cNvSpPr/>
          <p:nvPr/>
        </p:nvSpPr>
        <p:spPr>
          <a:xfrm>
            <a:off x="288304" y="233149"/>
            <a:ext cx="3048342" cy="255355"/>
          </a:xfrm>
          <a:prstGeom prst="roundRect">
            <a:avLst/>
          </a:prstGeom>
          <a:solidFill>
            <a:srgbClr val="2E75B6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StuDX Style</a:t>
            </a: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を活用したミニ研修例 </a:t>
            </a:r>
          </a:p>
        </p:txBody>
      </p:sp>
      <p:sp>
        <p:nvSpPr>
          <p:cNvPr id="38" name="四角形: 角を丸くする 37">
            <a:extLst>
              <a:ext uri="{FF2B5EF4-FFF2-40B4-BE49-F238E27FC236}">
                <a16:creationId xmlns:a16="http://schemas.microsoft.com/office/drawing/2014/main" id="{4858DC89-AE74-46CE-BCFE-C46C057CCD34}"/>
              </a:ext>
            </a:extLst>
          </p:cNvPr>
          <p:cNvSpPr/>
          <p:nvPr/>
        </p:nvSpPr>
        <p:spPr>
          <a:xfrm>
            <a:off x="3617260" y="228119"/>
            <a:ext cx="2823955" cy="237456"/>
          </a:xfrm>
          <a:prstGeom prst="roundRect">
            <a:avLst>
              <a:gd name="adj" fmla="val 50000"/>
            </a:avLst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r>
              <a:rPr lang="ja-JP" altLang="en-US" sz="1200" b="1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ワークシート（イメージ）</a:t>
            </a:r>
            <a:endParaRPr kumimoji="1" lang="ja-JP" altLang="en-US" sz="1200" b="1" dirty="0">
              <a:solidFill>
                <a:schemeClr val="accent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9" name="四角形: 角を丸くする 38">
            <a:extLst>
              <a:ext uri="{FF2B5EF4-FFF2-40B4-BE49-F238E27FC236}">
                <a16:creationId xmlns:a16="http://schemas.microsoft.com/office/drawing/2014/main" id="{AB4C843A-AFA5-4F03-8D92-4C12A5B4AD72}"/>
              </a:ext>
            </a:extLst>
          </p:cNvPr>
          <p:cNvSpPr/>
          <p:nvPr/>
        </p:nvSpPr>
        <p:spPr>
          <a:xfrm>
            <a:off x="255905" y="8851097"/>
            <a:ext cx="6379271" cy="614634"/>
          </a:xfrm>
          <a:prstGeom prst="roundRect">
            <a:avLst>
              <a:gd name="adj" fmla="val 10309"/>
            </a:avLst>
          </a:prstGeom>
          <a:solidFill>
            <a:schemeClr val="accent3">
              <a:lumMod val="20000"/>
              <a:lumOff val="80000"/>
            </a:schemeClr>
          </a:solidFill>
          <a:ln w="1905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" name="テキスト ボックス 14">
            <a:extLst>
              <a:ext uri="{FF2B5EF4-FFF2-40B4-BE49-F238E27FC236}">
                <a16:creationId xmlns:a16="http://schemas.microsoft.com/office/drawing/2014/main" id="{AD0C1A42-1D88-470D-93EF-5BD96326AE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7334" y="9242522"/>
            <a:ext cx="6377842" cy="4007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t" anchorCtr="0">
            <a:no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37931725" indent="-37474525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4479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051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3623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195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lvl="0" algn="just" defTabSz="440863" eaLnBrk="0" fontAlgn="base" hangingPunct="0">
              <a:lnSpc>
                <a:spcPts val="15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/>
                <a:ea typeface="Meiryo UI"/>
              </a:rPr>
              <a:t>　□ 事例を選び、実践のイメージをもつことができた。</a:t>
            </a:r>
            <a:r>
              <a:rPr lang="en-US" altLang="ja-JP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/>
                <a:ea typeface="Meiryo UI"/>
              </a:rPr>
              <a:t>	</a:t>
            </a:r>
            <a:r>
              <a:rPr lang="ja-JP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/>
                <a:ea typeface="Meiryo UI"/>
              </a:rPr>
              <a:t>　□ 今後の実践に向けての見通しをもつことができた。</a:t>
            </a:r>
            <a:endParaRPr kumimoji="1" lang="ja-JP" altLang="en-US" sz="120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Meiryo UI"/>
              <a:ea typeface="Meiryo UI"/>
            </a:endParaRPr>
          </a:p>
        </p:txBody>
      </p:sp>
      <p:sp>
        <p:nvSpPr>
          <p:cNvPr id="41" name="四角形: 角を丸くする 40">
            <a:extLst>
              <a:ext uri="{FF2B5EF4-FFF2-40B4-BE49-F238E27FC236}">
                <a16:creationId xmlns:a16="http://schemas.microsoft.com/office/drawing/2014/main" id="{1ACD1C9E-05EC-4429-8FC1-95937BEABB3A}"/>
              </a:ext>
            </a:extLst>
          </p:cNvPr>
          <p:cNvSpPr/>
          <p:nvPr/>
        </p:nvSpPr>
        <p:spPr>
          <a:xfrm>
            <a:off x="340729" y="8942303"/>
            <a:ext cx="1273369" cy="235641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研修の振り返り</a:t>
            </a:r>
            <a:endParaRPr kumimoji="1" lang="ja-JP" altLang="en-US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2" name="四角形: 角を丸くする 41">
            <a:extLst>
              <a:ext uri="{FF2B5EF4-FFF2-40B4-BE49-F238E27FC236}">
                <a16:creationId xmlns:a16="http://schemas.microsoft.com/office/drawing/2014/main" id="{A3433053-64AE-4770-8D0D-B697554741C4}"/>
              </a:ext>
            </a:extLst>
          </p:cNvPr>
          <p:cNvSpPr/>
          <p:nvPr/>
        </p:nvSpPr>
        <p:spPr>
          <a:xfrm>
            <a:off x="236315" y="920552"/>
            <a:ext cx="6398862" cy="305630"/>
          </a:xfrm>
          <a:prstGeom prst="roundRect">
            <a:avLst>
              <a:gd name="adj" fmla="val 10388"/>
            </a:avLst>
          </a:prstGeom>
          <a:solidFill>
            <a:schemeClr val="accent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" name="テキスト ボックス 14">
            <a:extLst>
              <a:ext uri="{FF2B5EF4-FFF2-40B4-BE49-F238E27FC236}">
                <a16:creationId xmlns:a16="http://schemas.microsoft.com/office/drawing/2014/main" id="{30217325-93B9-46FD-B996-BAC1513909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314" y="961147"/>
            <a:ext cx="6932273" cy="2363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 anchorCtr="0">
            <a:no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37931725" indent="-37474525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4479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051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3623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195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lvl="0" algn="just" defTabSz="440863" eaLnBrk="0" fontAlgn="base" hangingPunct="0">
              <a:lnSpc>
                <a:spcPts val="1631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400" dirty="0">
                <a:solidFill>
                  <a:srgbClr val="000000"/>
                </a:solidFill>
                <a:latin typeface="Meiryo UI"/>
                <a:ea typeface="Meiryo UI"/>
              </a:rPr>
              <a:t>　</a:t>
            </a:r>
            <a:r>
              <a:rPr lang="ja-JP" altLang="en-US" sz="1200" dirty="0">
                <a:solidFill>
                  <a:srgbClr val="000000"/>
                </a:solidFill>
                <a:latin typeface="Meiryo UI"/>
                <a:ea typeface="Meiryo UI"/>
              </a:rPr>
              <a:t>「慣れる・つながる事例一覧」の中で、実践できそうな事例はどれでしょう。いくつかピックアップしてみましょう。</a:t>
            </a:r>
            <a:endParaRPr lang="en-US" altLang="ja-JP" sz="1200" dirty="0">
              <a:solidFill>
                <a:srgbClr val="000000"/>
              </a:solidFill>
              <a:latin typeface="Meiryo UI"/>
              <a:ea typeface="Meiryo UI"/>
            </a:endParaRPr>
          </a:p>
        </p:txBody>
      </p:sp>
      <p:sp>
        <p:nvSpPr>
          <p:cNvPr id="44" name="四角形: 角を丸くする 43">
            <a:extLst>
              <a:ext uri="{FF2B5EF4-FFF2-40B4-BE49-F238E27FC236}">
                <a16:creationId xmlns:a16="http://schemas.microsoft.com/office/drawing/2014/main" id="{4BE09CDA-3869-453F-8E16-64424C3DE39F}"/>
              </a:ext>
            </a:extLst>
          </p:cNvPr>
          <p:cNvSpPr/>
          <p:nvPr/>
        </p:nvSpPr>
        <p:spPr>
          <a:xfrm>
            <a:off x="236314" y="5241032"/>
            <a:ext cx="6398862" cy="305630"/>
          </a:xfrm>
          <a:prstGeom prst="roundRect">
            <a:avLst>
              <a:gd name="adj" fmla="val 10388"/>
            </a:avLst>
          </a:prstGeom>
          <a:solidFill>
            <a:schemeClr val="accent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" name="テキスト ボックス 14">
            <a:extLst>
              <a:ext uri="{FF2B5EF4-FFF2-40B4-BE49-F238E27FC236}">
                <a16:creationId xmlns:a16="http://schemas.microsoft.com/office/drawing/2014/main" id="{5C6B055D-22EE-4961-8ACA-152ADD499A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733" y="5277314"/>
            <a:ext cx="7900619" cy="2363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 anchorCtr="0">
            <a:no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37931725" indent="-37474525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4479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051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3623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195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lvl="0" algn="just" defTabSz="440863" eaLnBrk="0" fontAlgn="base" hangingPunct="0">
              <a:lnSpc>
                <a:spcPts val="1631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400" dirty="0">
                <a:solidFill>
                  <a:srgbClr val="000000"/>
                </a:solidFill>
                <a:latin typeface="Meiryo UI"/>
                <a:ea typeface="Meiryo UI"/>
              </a:rPr>
              <a:t>　</a:t>
            </a:r>
            <a:r>
              <a:rPr lang="ja-JP" altLang="en-US" sz="1100" dirty="0">
                <a:solidFill>
                  <a:srgbClr val="000000"/>
                </a:solidFill>
                <a:latin typeface="Meiryo UI"/>
                <a:ea typeface="Meiryo UI"/>
              </a:rPr>
              <a:t>実践していく上で、子供の実態に合わせてアレンジしたり工夫したりする点について、下の欄に記入しましょう。</a:t>
            </a:r>
            <a:endParaRPr lang="en-US" altLang="ja-JP" sz="1200" dirty="0">
              <a:solidFill>
                <a:srgbClr val="000000"/>
              </a:solidFill>
              <a:latin typeface="Meiryo UI"/>
              <a:ea typeface="Meiryo UI"/>
            </a:endParaRPr>
          </a:p>
        </p:txBody>
      </p:sp>
      <p:sp>
        <p:nvSpPr>
          <p:cNvPr id="47" name="正方形/長方形 46">
            <a:extLst>
              <a:ext uri="{FF2B5EF4-FFF2-40B4-BE49-F238E27FC236}">
                <a16:creationId xmlns:a16="http://schemas.microsoft.com/office/drawing/2014/main" id="{DD5D1531-0418-40EC-B8B2-06D4BDDECDA3}"/>
              </a:ext>
            </a:extLst>
          </p:cNvPr>
          <p:cNvSpPr/>
          <p:nvPr/>
        </p:nvSpPr>
        <p:spPr>
          <a:xfrm>
            <a:off x="259166" y="5693018"/>
            <a:ext cx="6376009" cy="2989671"/>
          </a:xfrm>
          <a:prstGeom prst="rect">
            <a:avLst/>
          </a:prstGeom>
          <a:noFill/>
          <a:ln w="127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8" name="正方形/長方形 47">
            <a:extLst>
              <a:ext uri="{FF2B5EF4-FFF2-40B4-BE49-F238E27FC236}">
                <a16:creationId xmlns:a16="http://schemas.microsoft.com/office/drawing/2014/main" id="{24D6F67E-822E-49FF-952A-24B04F0FA9C9}"/>
              </a:ext>
            </a:extLst>
          </p:cNvPr>
          <p:cNvSpPr/>
          <p:nvPr/>
        </p:nvSpPr>
        <p:spPr>
          <a:xfrm>
            <a:off x="1792070" y="1864341"/>
            <a:ext cx="81061" cy="3143069"/>
          </a:xfrm>
          <a:prstGeom prst="rect">
            <a:avLst/>
          </a:prstGeom>
          <a:solidFill>
            <a:schemeClr val="tx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1" name="正方形/長方形 50">
            <a:extLst>
              <a:ext uri="{FF2B5EF4-FFF2-40B4-BE49-F238E27FC236}">
                <a16:creationId xmlns:a16="http://schemas.microsoft.com/office/drawing/2014/main" id="{4C0A8740-7B53-473D-B82A-064F7067CAAA}"/>
              </a:ext>
            </a:extLst>
          </p:cNvPr>
          <p:cNvSpPr/>
          <p:nvPr/>
        </p:nvSpPr>
        <p:spPr>
          <a:xfrm>
            <a:off x="247790" y="1604350"/>
            <a:ext cx="6387385" cy="73670"/>
          </a:xfrm>
          <a:prstGeom prst="rect">
            <a:avLst/>
          </a:prstGeom>
          <a:solidFill>
            <a:schemeClr val="tx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2" name="楕円 51">
            <a:extLst>
              <a:ext uri="{FF2B5EF4-FFF2-40B4-BE49-F238E27FC236}">
                <a16:creationId xmlns:a16="http://schemas.microsoft.com/office/drawing/2014/main" id="{00B0417D-C131-45A0-8DE1-34B6702E2F1D}"/>
              </a:ext>
            </a:extLst>
          </p:cNvPr>
          <p:cNvSpPr/>
          <p:nvPr/>
        </p:nvSpPr>
        <p:spPr>
          <a:xfrm>
            <a:off x="1556792" y="1352600"/>
            <a:ext cx="576064" cy="576064"/>
          </a:xfrm>
          <a:prstGeom prst="ellipse">
            <a:avLst/>
          </a:prstGeom>
          <a:solidFill>
            <a:srgbClr val="FFC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楕円 52">
            <a:extLst>
              <a:ext uri="{FF2B5EF4-FFF2-40B4-BE49-F238E27FC236}">
                <a16:creationId xmlns:a16="http://schemas.microsoft.com/office/drawing/2014/main" id="{81368D6F-3841-4213-86B6-02B79AE75F6D}"/>
              </a:ext>
            </a:extLst>
          </p:cNvPr>
          <p:cNvSpPr/>
          <p:nvPr/>
        </p:nvSpPr>
        <p:spPr>
          <a:xfrm>
            <a:off x="4725144" y="1359518"/>
            <a:ext cx="576064" cy="576064"/>
          </a:xfrm>
          <a:prstGeom prst="ellipse">
            <a:avLst/>
          </a:prstGeom>
          <a:solidFill>
            <a:srgbClr val="FFC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4" name="テキスト ボックス 14">
            <a:extLst>
              <a:ext uri="{FF2B5EF4-FFF2-40B4-BE49-F238E27FC236}">
                <a16:creationId xmlns:a16="http://schemas.microsoft.com/office/drawing/2014/main" id="{761C6D5C-E098-4B0F-BA2A-49980CD21D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87919" y="1522442"/>
            <a:ext cx="513809" cy="2363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 anchorCtr="0">
            <a:no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37931725" indent="-37474525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4479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051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3623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195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lvl="0" algn="just" defTabSz="440863" eaLnBrk="0" fontAlgn="base" hangingPunct="0">
              <a:lnSpc>
                <a:spcPts val="1631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400" dirty="0">
                <a:solidFill>
                  <a:srgbClr val="000000"/>
                </a:solidFill>
                <a:latin typeface="Meiryo UI"/>
                <a:ea typeface="Meiryo UI"/>
              </a:rPr>
              <a:t>　</a:t>
            </a:r>
            <a:r>
              <a:rPr lang="ja-JP" altLang="en-US" sz="1200" dirty="0">
                <a:solidFill>
                  <a:srgbClr val="000000"/>
                </a:solidFill>
                <a:latin typeface="Meiryo UI"/>
                <a:ea typeface="Meiryo UI"/>
              </a:rPr>
              <a:t>登校</a:t>
            </a:r>
            <a:endParaRPr lang="en-US" altLang="ja-JP" sz="1200" dirty="0">
              <a:solidFill>
                <a:srgbClr val="000000"/>
              </a:solidFill>
              <a:latin typeface="Meiryo UI"/>
              <a:ea typeface="Meiryo UI"/>
            </a:endParaRPr>
          </a:p>
        </p:txBody>
      </p:sp>
      <p:sp>
        <p:nvSpPr>
          <p:cNvPr id="55" name="テキスト ボックス 14">
            <a:extLst>
              <a:ext uri="{FF2B5EF4-FFF2-40B4-BE49-F238E27FC236}">
                <a16:creationId xmlns:a16="http://schemas.microsoft.com/office/drawing/2014/main" id="{06DFDE82-AB25-4BD4-B7EC-2039C305F3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56271" y="1519169"/>
            <a:ext cx="513809" cy="2363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 anchorCtr="0">
            <a:no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37931725" indent="-37474525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4479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051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3623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195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lvl="0" algn="just" defTabSz="440863" eaLnBrk="0" fontAlgn="base" hangingPunct="0">
              <a:lnSpc>
                <a:spcPts val="1631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400" dirty="0">
                <a:solidFill>
                  <a:srgbClr val="000000"/>
                </a:solidFill>
                <a:latin typeface="Meiryo UI"/>
                <a:ea typeface="Meiryo UI"/>
              </a:rPr>
              <a:t>　</a:t>
            </a:r>
            <a:r>
              <a:rPr lang="ja-JP" altLang="en-US" sz="1200" dirty="0">
                <a:solidFill>
                  <a:srgbClr val="000000"/>
                </a:solidFill>
                <a:latin typeface="Meiryo UI"/>
                <a:ea typeface="Meiryo UI"/>
              </a:rPr>
              <a:t>下校</a:t>
            </a:r>
            <a:endParaRPr lang="en-US" altLang="ja-JP" sz="1200" dirty="0">
              <a:solidFill>
                <a:srgbClr val="000000"/>
              </a:solidFill>
              <a:latin typeface="Meiryo UI"/>
              <a:ea typeface="Meiryo UI"/>
            </a:endParaRPr>
          </a:p>
        </p:txBody>
      </p:sp>
      <p:sp>
        <p:nvSpPr>
          <p:cNvPr id="59" name="正方形/長方形 58">
            <a:extLst>
              <a:ext uri="{FF2B5EF4-FFF2-40B4-BE49-F238E27FC236}">
                <a16:creationId xmlns:a16="http://schemas.microsoft.com/office/drawing/2014/main" id="{E816519E-CF95-4812-8B60-7BFF9A04AC30}"/>
              </a:ext>
            </a:extLst>
          </p:cNvPr>
          <p:cNvSpPr/>
          <p:nvPr/>
        </p:nvSpPr>
        <p:spPr>
          <a:xfrm>
            <a:off x="2132856" y="1839058"/>
            <a:ext cx="2586670" cy="305630"/>
          </a:xfrm>
          <a:prstGeom prst="rect">
            <a:avLst/>
          </a:prstGeom>
          <a:solidFill>
            <a:schemeClr val="accent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0" name="テキスト ボックス 14">
            <a:extLst>
              <a:ext uri="{FF2B5EF4-FFF2-40B4-BE49-F238E27FC236}">
                <a16:creationId xmlns:a16="http://schemas.microsoft.com/office/drawing/2014/main" id="{E70605EF-B68E-4F4A-89C6-FC38F55C9D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68860" y="1868625"/>
            <a:ext cx="2774996" cy="2363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 anchorCtr="0">
            <a:no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37931725" indent="-37474525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4479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051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3623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195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lvl="0" algn="just" defTabSz="440863" eaLnBrk="0" fontAlgn="base" hangingPunct="0">
              <a:lnSpc>
                <a:spcPts val="1631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400" dirty="0">
                <a:solidFill>
                  <a:srgbClr val="000000"/>
                </a:solidFill>
                <a:latin typeface="Meiryo UI"/>
                <a:ea typeface="Meiryo UI"/>
              </a:rPr>
              <a:t>　</a:t>
            </a:r>
            <a:r>
              <a:rPr lang="en-US" altLang="ja-JP" sz="1200" dirty="0">
                <a:solidFill>
                  <a:srgbClr val="000000"/>
                </a:solidFill>
                <a:latin typeface="Meiryo UI"/>
                <a:ea typeface="Meiryo UI"/>
              </a:rPr>
              <a:t>1</a:t>
            </a:r>
            <a:r>
              <a:rPr lang="ja-JP" altLang="en-US" sz="1200" dirty="0">
                <a:solidFill>
                  <a:srgbClr val="000000"/>
                </a:solidFill>
                <a:latin typeface="Meiryo UI"/>
                <a:ea typeface="Meiryo UI"/>
              </a:rPr>
              <a:t>日の流れ（授業・</a:t>
            </a:r>
            <a:r>
              <a:rPr lang="en-US" altLang="ja-JP" sz="1200" dirty="0">
                <a:solidFill>
                  <a:srgbClr val="000000"/>
                </a:solidFill>
                <a:latin typeface="Meiryo UI"/>
                <a:ea typeface="Meiryo UI"/>
              </a:rPr>
              <a:t>1</a:t>
            </a:r>
            <a:r>
              <a:rPr lang="ja-JP" altLang="en-US" sz="1200" dirty="0">
                <a:solidFill>
                  <a:srgbClr val="000000"/>
                </a:solidFill>
                <a:latin typeface="Meiryo UI"/>
                <a:ea typeface="Meiryo UI"/>
              </a:rPr>
              <a:t>日の振り返りなど）</a:t>
            </a:r>
            <a:endParaRPr lang="en-US" altLang="ja-JP" sz="1200" dirty="0">
              <a:solidFill>
                <a:srgbClr val="000000"/>
              </a:solidFill>
              <a:latin typeface="Meiryo UI"/>
              <a:ea typeface="Meiryo UI"/>
            </a:endParaRPr>
          </a:p>
        </p:txBody>
      </p:sp>
      <p:sp>
        <p:nvSpPr>
          <p:cNvPr id="61" name="正方形/長方形 60">
            <a:extLst>
              <a:ext uri="{FF2B5EF4-FFF2-40B4-BE49-F238E27FC236}">
                <a16:creationId xmlns:a16="http://schemas.microsoft.com/office/drawing/2014/main" id="{08E020AB-3C54-4DE5-A986-F02FB488A757}"/>
              </a:ext>
            </a:extLst>
          </p:cNvPr>
          <p:cNvSpPr/>
          <p:nvPr/>
        </p:nvSpPr>
        <p:spPr>
          <a:xfrm>
            <a:off x="5401767" y="1839058"/>
            <a:ext cx="1067999" cy="305630"/>
          </a:xfrm>
          <a:prstGeom prst="rect">
            <a:avLst/>
          </a:prstGeom>
          <a:solidFill>
            <a:schemeClr val="accent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2" name="テキスト ボックス 14">
            <a:extLst>
              <a:ext uri="{FF2B5EF4-FFF2-40B4-BE49-F238E27FC236}">
                <a16:creationId xmlns:a16="http://schemas.microsoft.com/office/drawing/2014/main" id="{8103A295-191C-47B6-89BD-9C000050C0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9709" y="1884644"/>
            <a:ext cx="1129284" cy="2363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 anchorCtr="0">
            <a:no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37931725" indent="-37474525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4479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051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3623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195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lvl="0" algn="just" defTabSz="440863" eaLnBrk="0" fontAlgn="base" hangingPunct="0">
              <a:lnSpc>
                <a:spcPts val="1631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400" dirty="0">
                <a:solidFill>
                  <a:srgbClr val="000000"/>
                </a:solidFill>
                <a:latin typeface="Meiryo UI"/>
                <a:ea typeface="Meiryo UI"/>
              </a:rPr>
              <a:t>　</a:t>
            </a:r>
            <a:r>
              <a:rPr lang="ja-JP" altLang="en-US" sz="1200" dirty="0">
                <a:solidFill>
                  <a:srgbClr val="000000"/>
                </a:solidFill>
                <a:latin typeface="Meiryo UI"/>
                <a:ea typeface="Meiryo UI"/>
              </a:rPr>
              <a:t>家庭・放課後</a:t>
            </a:r>
            <a:endParaRPr lang="en-US" altLang="ja-JP" sz="1200" dirty="0">
              <a:solidFill>
                <a:srgbClr val="000000"/>
              </a:solidFill>
              <a:latin typeface="Meiryo UI"/>
              <a:ea typeface="Meiryo UI"/>
            </a:endParaRPr>
          </a:p>
        </p:txBody>
      </p:sp>
      <p:sp>
        <p:nvSpPr>
          <p:cNvPr id="65" name="正方形/長方形 64">
            <a:extLst>
              <a:ext uri="{FF2B5EF4-FFF2-40B4-BE49-F238E27FC236}">
                <a16:creationId xmlns:a16="http://schemas.microsoft.com/office/drawing/2014/main" id="{347742B9-3041-4FB5-9053-0FBEDA72676F}"/>
              </a:ext>
            </a:extLst>
          </p:cNvPr>
          <p:cNvSpPr/>
          <p:nvPr/>
        </p:nvSpPr>
        <p:spPr>
          <a:xfrm>
            <a:off x="433215" y="1837215"/>
            <a:ext cx="1067999" cy="305630"/>
          </a:xfrm>
          <a:prstGeom prst="rect">
            <a:avLst/>
          </a:prstGeom>
          <a:solidFill>
            <a:schemeClr val="accent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6" name="テキスト ボックス 14">
            <a:extLst>
              <a:ext uri="{FF2B5EF4-FFF2-40B4-BE49-F238E27FC236}">
                <a16:creationId xmlns:a16="http://schemas.microsoft.com/office/drawing/2014/main" id="{9F6CBFE7-2029-4176-8D60-FBD4449B93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1157" y="1882801"/>
            <a:ext cx="1129284" cy="2363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 anchorCtr="0">
            <a:no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37931725" indent="-37474525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4479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051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3623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195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lvl="0" algn="just" defTabSz="440863" eaLnBrk="0" fontAlgn="base" hangingPunct="0">
              <a:lnSpc>
                <a:spcPts val="1631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400" dirty="0">
                <a:solidFill>
                  <a:srgbClr val="000000"/>
                </a:solidFill>
                <a:latin typeface="Meiryo UI"/>
                <a:ea typeface="Meiryo UI"/>
              </a:rPr>
              <a:t>　</a:t>
            </a:r>
            <a:r>
              <a:rPr lang="ja-JP" altLang="en-US" sz="1200" dirty="0">
                <a:solidFill>
                  <a:srgbClr val="000000"/>
                </a:solidFill>
                <a:latin typeface="Meiryo UI"/>
                <a:ea typeface="Meiryo UI"/>
              </a:rPr>
              <a:t>家庭・朝学習</a:t>
            </a:r>
            <a:endParaRPr lang="en-US" altLang="ja-JP" sz="1200" dirty="0">
              <a:solidFill>
                <a:srgbClr val="000000"/>
              </a:solidFill>
              <a:latin typeface="Meiryo UI"/>
              <a:ea typeface="Meiryo UI"/>
            </a:endParaRPr>
          </a:p>
        </p:txBody>
      </p:sp>
      <p:sp>
        <p:nvSpPr>
          <p:cNvPr id="68" name="四角形: 角を丸くする 67">
            <a:extLst>
              <a:ext uri="{FF2B5EF4-FFF2-40B4-BE49-F238E27FC236}">
                <a16:creationId xmlns:a16="http://schemas.microsoft.com/office/drawing/2014/main" id="{0EF5252B-1124-4BC8-B2AC-ACE421296B12}"/>
              </a:ext>
            </a:extLst>
          </p:cNvPr>
          <p:cNvSpPr/>
          <p:nvPr/>
        </p:nvSpPr>
        <p:spPr>
          <a:xfrm>
            <a:off x="2086144" y="2315890"/>
            <a:ext cx="1269116" cy="1232084"/>
          </a:xfrm>
          <a:prstGeom prst="roundRect">
            <a:avLst>
              <a:gd name="adj" fmla="val 3791"/>
            </a:avLst>
          </a:prstGeom>
          <a:noFill/>
          <a:ln w="1905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9" name="四角形: 角を丸くする 68">
            <a:extLst>
              <a:ext uri="{FF2B5EF4-FFF2-40B4-BE49-F238E27FC236}">
                <a16:creationId xmlns:a16="http://schemas.microsoft.com/office/drawing/2014/main" id="{2D17ABB2-E64B-4366-987E-A9A5222C0CD5}"/>
              </a:ext>
            </a:extLst>
          </p:cNvPr>
          <p:cNvSpPr/>
          <p:nvPr/>
        </p:nvSpPr>
        <p:spPr>
          <a:xfrm>
            <a:off x="332656" y="2312870"/>
            <a:ext cx="1269116" cy="1232084"/>
          </a:xfrm>
          <a:prstGeom prst="roundRect">
            <a:avLst>
              <a:gd name="adj" fmla="val 3791"/>
            </a:avLst>
          </a:prstGeom>
          <a:noFill/>
          <a:ln w="1905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0" name="四角形: 角を丸くする 69">
            <a:extLst>
              <a:ext uri="{FF2B5EF4-FFF2-40B4-BE49-F238E27FC236}">
                <a16:creationId xmlns:a16="http://schemas.microsoft.com/office/drawing/2014/main" id="{8FE49019-E3A0-422B-9FDF-15960E71723E}"/>
              </a:ext>
            </a:extLst>
          </p:cNvPr>
          <p:cNvSpPr/>
          <p:nvPr/>
        </p:nvSpPr>
        <p:spPr>
          <a:xfrm>
            <a:off x="3531575" y="2305726"/>
            <a:ext cx="1269116" cy="1232084"/>
          </a:xfrm>
          <a:prstGeom prst="roundRect">
            <a:avLst>
              <a:gd name="adj" fmla="val 3791"/>
            </a:avLst>
          </a:prstGeom>
          <a:noFill/>
          <a:ln w="1905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1" name="四角形: 角を丸くする 70">
            <a:extLst>
              <a:ext uri="{FF2B5EF4-FFF2-40B4-BE49-F238E27FC236}">
                <a16:creationId xmlns:a16="http://schemas.microsoft.com/office/drawing/2014/main" id="{BB990BEC-398D-44AF-8570-0F81C314B7B2}"/>
              </a:ext>
            </a:extLst>
          </p:cNvPr>
          <p:cNvSpPr/>
          <p:nvPr/>
        </p:nvSpPr>
        <p:spPr>
          <a:xfrm>
            <a:off x="5301208" y="2312259"/>
            <a:ext cx="1269116" cy="1232084"/>
          </a:xfrm>
          <a:prstGeom prst="roundRect">
            <a:avLst>
              <a:gd name="adj" fmla="val 3791"/>
            </a:avLst>
          </a:prstGeom>
          <a:noFill/>
          <a:ln w="1905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2" name="四角形: 角を丸くする 71">
            <a:extLst>
              <a:ext uri="{FF2B5EF4-FFF2-40B4-BE49-F238E27FC236}">
                <a16:creationId xmlns:a16="http://schemas.microsoft.com/office/drawing/2014/main" id="{9E245AEF-E631-46B7-AC9A-A1D3CB63BC94}"/>
              </a:ext>
            </a:extLst>
          </p:cNvPr>
          <p:cNvSpPr/>
          <p:nvPr/>
        </p:nvSpPr>
        <p:spPr>
          <a:xfrm>
            <a:off x="2086144" y="3717512"/>
            <a:ext cx="1269116" cy="1232084"/>
          </a:xfrm>
          <a:prstGeom prst="roundRect">
            <a:avLst>
              <a:gd name="adj" fmla="val 3791"/>
            </a:avLst>
          </a:prstGeom>
          <a:noFill/>
          <a:ln w="1905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3" name="四角形: 角を丸くする 72">
            <a:extLst>
              <a:ext uri="{FF2B5EF4-FFF2-40B4-BE49-F238E27FC236}">
                <a16:creationId xmlns:a16="http://schemas.microsoft.com/office/drawing/2014/main" id="{1976E2CF-AD57-480F-90FA-54D0AC826A42}"/>
              </a:ext>
            </a:extLst>
          </p:cNvPr>
          <p:cNvSpPr/>
          <p:nvPr/>
        </p:nvSpPr>
        <p:spPr>
          <a:xfrm>
            <a:off x="3531575" y="3715642"/>
            <a:ext cx="1269116" cy="1232084"/>
          </a:xfrm>
          <a:prstGeom prst="roundRect">
            <a:avLst>
              <a:gd name="adj" fmla="val 3791"/>
            </a:avLst>
          </a:prstGeom>
          <a:noFill/>
          <a:ln w="1905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38B13B10-C524-4307-A500-160ABAF326A3}"/>
              </a:ext>
            </a:extLst>
          </p:cNvPr>
          <p:cNvSpPr txBox="1"/>
          <p:nvPr/>
        </p:nvSpPr>
        <p:spPr>
          <a:xfrm>
            <a:off x="620688" y="104453"/>
            <a:ext cx="1087157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600" dirty="0">
                <a:solidFill>
                  <a:srgbClr val="0070C0"/>
                </a:solidFill>
              </a:rPr>
              <a:t>スタディーエックス　スタイル</a:t>
            </a: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277FB8BF-A3B2-475B-BED4-F58D000177A3}"/>
              </a:ext>
            </a:extLst>
          </p:cNvPr>
          <p:cNvSpPr txBox="1"/>
          <p:nvPr/>
        </p:nvSpPr>
        <p:spPr>
          <a:xfrm>
            <a:off x="977413" y="9547218"/>
            <a:ext cx="585448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文部科学省</a:t>
            </a:r>
            <a:r>
              <a:rPr kumimoji="1" lang="en-US" altLang="ja-JP" sz="1000" dirty="0" err="1">
                <a:latin typeface="Meiryo UI" panose="020B0604030504040204" pitchFamily="50" charset="-128"/>
                <a:ea typeface="Meiryo UI" panose="020B0604030504040204" pitchFamily="50" charset="-128"/>
              </a:rPr>
              <a:t>StuDXStyle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ウェブサイト　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URL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kumimoji="1"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  <a:hlinkClick r:id="rId2"/>
              </a:rPr>
              <a:t>https://www.mext.go.jp/studxstyle/</a:t>
            </a:r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（令和４年４月）</a:t>
            </a:r>
          </a:p>
        </p:txBody>
      </p:sp>
      <p:pic>
        <p:nvPicPr>
          <p:cNvPr id="35" name="Picture 2" descr="文部科学省">
            <a:extLst>
              <a:ext uri="{FF2B5EF4-FFF2-40B4-BE49-F238E27FC236}">
                <a16:creationId xmlns:a16="http://schemas.microsoft.com/office/drawing/2014/main" id="{17EA43EA-9A0D-4326-A0BC-9EC60584C6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9312" y="266563"/>
            <a:ext cx="954874" cy="1658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" name="図 36" descr="QR コード&#10;&#10;自動的に生成された説明">
            <a:extLst>
              <a:ext uri="{FF2B5EF4-FFF2-40B4-BE49-F238E27FC236}">
                <a16:creationId xmlns:a16="http://schemas.microsoft.com/office/drawing/2014/main" id="{721C4AA0-7BE9-4454-A241-19C26B754B57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87" t="6447" r="6737" b="5649"/>
          <a:stretch/>
        </p:blipFill>
        <p:spPr>
          <a:xfrm>
            <a:off x="5579367" y="4153697"/>
            <a:ext cx="801961" cy="803126"/>
          </a:xfrm>
          <a:prstGeom prst="rect">
            <a:avLst/>
          </a:prstGeom>
        </p:spPr>
      </p:pic>
      <p:sp>
        <p:nvSpPr>
          <p:cNvPr id="46" name="テキスト ボックス 45">
            <a:hlinkClick r:id="rId2"/>
            <a:extLst>
              <a:ext uri="{FF2B5EF4-FFF2-40B4-BE49-F238E27FC236}">
                <a16:creationId xmlns:a16="http://schemas.microsoft.com/office/drawing/2014/main" id="{1F024D78-86A3-4425-B6F1-D555C454D16F}"/>
              </a:ext>
            </a:extLst>
          </p:cNvPr>
          <p:cNvSpPr txBox="1"/>
          <p:nvPr/>
        </p:nvSpPr>
        <p:spPr>
          <a:xfrm>
            <a:off x="5347319" y="4922772"/>
            <a:ext cx="131638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900" dirty="0" err="1">
                <a:latin typeface="Meiryo UI" panose="020B0604030504040204" pitchFamily="50" charset="-128"/>
                <a:ea typeface="Meiryo UI" panose="020B0604030504040204" pitchFamily="50" charset="-128"/>
              </a:rPr>
              <a:t>StuDXStyle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ウェブサイト</a:t>
            </a:r>
            <a:endParaRPr kumimoji="1" lang="ja-JP" altLang="en-US" sz="9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145557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正方形/長方形 66">
            <a:extLst>
              <a:ext uri="{FF2B5EF4-FFF2-40B4-BE49-F238E27FC236}">
                <a16:creationId xmlns:a16="http://schemas.microsoft.com/office/drawing/2014/main" id="{D4203057-D030-49CF-8BF2-D8B7B2BC5FA4}"/>
              </a:ext>
            </a:extLst>
          </p:cNvPr>
          <p:cNvSpPr/>
          <p:nvPr/>
        </p:nvSpPr>
        <p:spPr>
          <a:xfrm>
            <a:off x="4982001" y="1864340"/>
            <a:ext cx="81061" cy="3143069"/>
          </a:xfrm>
          <a:prstGeom prst="rect">
            <a:avLst/>
          </a:prstGeom>
          <a:solidFill>
            <a:schemeClr val="tx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9" name="正方形/長方形 88"/>
          <p:cNvSpPr/>
          <p:nvPr/>
        </p:nvSpPr>
        <p:spPr>
          <a:xfrm>
            <a:off x="247790" y="399805"/>
            <a:ext cx="6349562" cy="592755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lIns="109222" tIns="54613" rIns="109222" bIns="54613" anchor="ctr"/>
          <a:lstStyle/>
          <a:p>
            <a:pPr algn="ctr" defTabSz="10923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ja-JP" altLang="en-US" sz="1600" b="1" kern="0" dirty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実践できそうな事例を選び、実践の見通しをもとう（第</a:t>
            </a:r>
            <a:r>
              <a:rPr kumimoji="0" lang="en-US" altLang="ja-JP" sz="1600" b="1" kern="0" dirty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kumimoji="0" lang="ja-JP" altLang="en-US" sz="1600" b="1" kern="0" dirty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回</a:t>
            </a:r>
            <a:r>
              <a:rPr kumimoji="0" lang="en-US" altLang="ja-JP" sz="1600" b="1" kern="0" dirty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/</a:t>
            </a:r>
            <a:r>
              <a:rPr kumimoji="0" lang="ja-JP" altLang="en-US" sz="1600" b="1" kern="0" dirty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全</a:t>
            </a:r>
            <a:r>
              <a:rPr kumimoji="0" lang="en-US" altLang="ja-JP" sz="1600" b="1" kern="0" dirty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5</a:t>
            </a:r>
            <a:r>
              <a:rPr kumimoji="0" lang="ja-JP" altLang="en-US" sz="1600" b="1" kern="0" dirty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回）</a:t>
            </a:r>
          </a:p>
        </p:txBody>
      </p:sp>
      <p:cxnSp>
        <p:nvCxnSpPr>
          <p:cNvPr id="90" name="直線コネクタ 89"/>
          <p:cNvCxnSpPr>
            <a:cxnSpLocks/>
          </p:cNvCxnSpPr>
          <p:nvPr/>
        </p:nvCxnSpPr>
        <p:spPr>
          <a:xfrm>
            <a:off x="404664" y="848544"/>
            <a:ext cx="5832648" cy="0"/>
          </a:xfrm>
          <a:prstGeom prst="line">
            <a:avLst/>
          </a:prstGeom>
          <a:noFill/>
          <a:ln w="6350" cap="flat" cmpd="sng" algn="ctr">
            <a:solidFill>
              <a:srgbClr val="5B9BD5">
                <a:lumMod val="75000"/>
              </a:srgbClr>
            </a:solidFill>
            <a:prstDash val="solid"/>
            <a:miter lim="800000"/>
          </a:ln>
          <a:effectLst/>
        </p:spPr>
      </p:cxnSp>
      <p:sp>
        <p:nvSpPr>
          <p:cNvPr id="36" name="四角形: 角を丸くする 35">
            <a:extLst>
              <a:ext uri="{FF2B5EF4-FFF2-40B4-BE49-F238E27FC236}">
                <a16:creationId xmlns:a16="http://schemas.microsoft.com/office/drawing/2014/main" id="{7B6C84ED-6C87-4EF6-9239-8F432DD43E24}"/>
              </a:ext>
            </a:extLst>
          </p:cNvPr>
          <p:cNvSpPr/>
          <p:nvPr/>
        </p:nvSpPr>
        <p:spPr>
          <a:xfrm>
            <a:off x="288304" y="233149"/>
            <a:ext cx="3048342" cy="255355"/>
          </a:xfrm>
          <a:prstGeom prst="roundRect">
            <a:avLst/>
          </a:prstGeom>
          <a:solidFill>
            <a:srgbClr val="2E75B6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StuDX Style</a:t>
            </a: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を活用したミニ研修例 </a:t>
            </a:r>
          </a:p>
        </p:txBody>
      </p:sp>
      <p:sp>
        <p:nvSpPr>
          <p:cNvPr id="38" name="四角形: 角を丸くする 37">
            <a:extLst>
              <a:ext uri="{FF2B5EF4-FFF2-40B4-BE49-F238E27FC236}">
                <a16:creationId xmlns:a16="http://schemas.microsoft.com/office/drawing/2014/main" id="{4858DC89-AE74-46CE-BCFE-C46C057CCD34}"/>
              </a:ext>
            </a:extLst>
          </p:cNvPr>
          <p:cNvSpPr/>
          <p:nvPr/>
        </p:nvSpPr>
        <p:spPr>
          <a:xfrm>
            <a:off x="3617260" y="228119"/>
            <a:ext cx="2823955" cy="237456"/>
          </a:xfrm>
          <a:prstGeom prst="roundRect">
            <a:avLst>
              <a:gd name="adj" fmla="val 50000"/>
            </a:avLst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r>
              <a:rPr lang="ja-JP" altLang="en-US" sz="1200" b="1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ワークシート（イメージ）</a:t>
            </a:r>
            <a:endParaRPr kumimoji="1" lang="ja-JP" altLang="en-US" sz="1200" b="1" dirty="0">
              <a:solidFill>
                <a:schemeClr val="accent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9" name="四角形: 角を丸くする 38">
            <a:extLst>
              <a:ext uri="{FF2B5EF4-FFF2-40B4-BE49-F238E27FC236}">
                <a16:creationId xmlns:a16="http://schemas.microsoft.com/office/drawing/2014/main" id="{AB4C843A-AFA5-4F03-8D92-4C12A5B4AD72}"/>
              </a:ext>
            </a:extLst>
          </p:cNvPr>
          <p:cNvSpPr/>
          <p:nvPr/>
        </p:nvSpPr>
        <p:spPr>
          <a:xfrm>
            <a:off x="255905" y="8851097"/>
            <a:ext cx="6379271" cy="614634"/>
          </a:xfrm>
          <a:prstGeom prst="roundRect">
            <a:avLst>
              <a:gd name="adj" fmla="val 10309"/>
            </a:avLst>
          </a:prstGeom>
          <a:solidFill>
            <a:schemeClr val="accent3">
              <a:lumMod val="20000"/>
              <a:lumOff val="80000"/>
            </a:schemeClr>
          </a:solidFill>
          <a:ln w="1905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" name="テキスト ボックス 14">
            <a:extLst>
              <a:ext uri="{FF2B5EF4-FFF2-40B4-BE49-F238E27FC236}">
                <a16:creationId xmlns:a16="http://schemas.microsoft.com/office/drawing/2014/main" id="{AD0C1A42-1D88-470D-93EF-5BD96326AE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7334" y="9242522"/>
            <a:ext cx="6377842" cy="4007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t" anchorCtr="0">
            <a:no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37931725" indent="-37474525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4479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051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3623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195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lvl="0" algn="just" defTabSz="440863" eaLnBrk="0" fontAlgn="base" hangingPunct="0">
              <a:lnSpc>
                <a:spcPts val="15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/>
                <a:ea typeface="Meiryo UI"/>
              </a:rPr>
              <a:t>　□ 事例を選び、実践のイメージをもつことができた。</a:t>
            </a:r>
            <a:r>
              <a:rPr lang="en-US" altLang="ja-JP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/>
                <a:ea typeface="Meiryo UI"/>
              </a:rPr>
              <a:t>	</a:t>
            </a:r>
            <a:r>
              <a:rPr lang="ja-JP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/>
                <a:ea typeface="Meiryo UI"/>
              </a:rPr>
              <a:t>　□ 今後の実践に向けての見通しをもつことができた。</a:t>
            </a:r>
            <a:endParaRPr kumimoji="1" lang="ja-JP" altLang="en-US" sz="120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Meiryo UI"/>
              <a:ea typeface="Meiryo UI"/>
            </a:endParaRPr>
          </a:p>
        </p:txBody>
      </p:sp>
      <p:sp>
        <p:nvSpPr>
          <p:cNvPr id="41" name="四角形: 角を丸くする 40">
            <a:extLst>
              <a:ext uri="{FF2B5EF4-FFF2-40B4-BE49-F238E27FC236}">
                <a16:creationId xmlns:a16="http://schemas.microsoft.com/office/drawing/2014/main" id="{1ACD1C9E-05EC-4429-8FC1-95937BEABB3A}"/>
              </a:ext>
            </a:extLst>
          </p:cNvPr>
          <p:cNvSpPr/>
          <p:nvPr/>
        </p:nvSpPr>
        <p:spPr>
          <a:xfrm>
            <a:off x="340729" y="8942303"/>
            <a:ext cx="1273369" cy="235641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研修の振り返り</a:t>
            </a:r>
            <a:endParaRPr kumimoji="1" lang="ja-JP" altLang="en-US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2" name="四角形: 角を丸くする 41">
            <a:extLst>
              <a:ext uri="{FF2B5EF4-FFF2-40B4-BE49-F238E27FC236}">
                <a16:creationId xmlns:a16="http://schemas.microsoft.com/office/drawing/2014/main" id="{A3433053-64AE-4770-8D0D-B697554741C4}"/>
              </a:ext>
            </a:extLst>
          </p:cNvPr>
          <p:cNvSpPr/>
          <p:nvPr/>
        </p:nvSpPr>
        <p:spPr>
          <a:xfrm>
            <a:off x="236315" y="920552"/>
            <a:ext cx="6398862" cy="305630"/>
          </a:xfrm>
          <a:prstGeom prst="roundRect">
            <a:avLst>
              <a:gd name="adj" fmla="val 10388"/>
            </a:avLst>
          </a:prstGeom>
          <a:solidFill>
            <a:schemeClr val="accent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" name="テキスト ボックス 14">
            <a:extLst>
              <a:ext uri="{FF2B5EF4-FFF2-40B4-BE49-F238E27FC236}">
                <a16:creationId xmlns:a16="http://schemas.microsoft.com/office/drawing/2014/main" id="{30217325-93B9-46FD-B996-BAC1513909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314" y="961147"/>
            <a:ext cx="6932273" cy="2363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 anchorCtr="0">
            <a:no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37931725" indent="-37474525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4479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051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3623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195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lvl="0" algn="just" defTabSz="440863" eaLnBrk="0" fontAlgn="base" hangingPunct="0">
              <a:lnSpc>
                <a:spcPts val="1631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400" dirty="0">
                <a:solidFill>
                  <a:srgbClr val="000000"/>
                </a:solidFill>
                <a:latin typeface="Meiryo UI"/>
                <a:ea typeface="Meiryo UI"/>
              </a:rPr>
              <a:t>　</a:t>
            </a:r>
            <a:r>
              <a:rPr lang="ja-JP" altLang="en-US" sz="1200" dirty="0">
                <a:solidFill>
                  <a:srgbClr val="000000"/>
                </a:solidFill>
                <a:latin typeface="Meiryo UI"/>
                <a:ea typeface="Meiryo UI"/>
              </a:rPr>
              <a:t>「慣れる・つながる事例一覧」の中で、実践できそうな事例はどれでしょう。いくつかピックアップしてみましょう。</a:t>
            </a:r>
            <a:endParaRPr lang="en-US" altLang="ja-JP" sz="1200" dirty="0">
              <a:solidFill>
                <a:srgbClr val="000000"/>
              </a:solidFill>
              <a:latin typeface="Meiryo UI"/>
              <a:ea typeface="Meiryo UI"/>
            </a:endParaRPr>
          </a:p>
        </p:txBody>
      </p:sp>
      <p:sp>
        <p:nvSpPr>
          <p:cNvPr id="44" name="四角形: 角を丸くする 43">
            <a:extLst>
              <a:ext uri="{FF2B5EF4-FFF2-40B4-BE49-F238E27FC236}">
                <a16:creationId xmlns:a16="http://schemas.microsoft.com/office/drawing/2014/main" id="{4BE09CDA-3869-453F-8E16-64424C3DE39F}"/>
              </a:ext>
            </a:extLst>
          </p:cNvPr>
          <p:cNvSpPr/>
          <p:nvPr/>
        </p:nvSpPr>
        <p:spPr>
          <a:xfrm>
            <a:off x="236314" y="5241032"/>
            <a:ext cx="6398862" cy="305630"/>
          </a:xfrm>
          <a:prstGeom prst="roundRect">
            <a:avLst>
              <a:gd name="adj" fmla="val 10388"/>
            </a:avLst>
          </a:prstGeom>
          <a:solidFill>
            <a:schemeClr val="accent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" name="テキスト ボックス 14">
            <a:extLst>
              <a:ext uri="{FF2B5EF4-FFF2-40B4-BE49-F238E27FC236}">
                <a16:creationId xmlns:a16="http://schemas.microsoft.com/office/drawing/2014/main" id="{5C6B055D-22EE-4961-8ACA-152ADD499A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733" y="5277314"/>
            <a:ext cx="7900619" cy="2363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 anchorCtr="0">
            <a:no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37931725" indent="-37474525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4479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051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3623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195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lvl="0" algn="just" defTabSz="440863" eaLnBrk="0" fontAlgn="base" hangingPunct="0">
              <a:lnSpc>
                <a:spcPts val="1631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400" dirty="0">
                <a:solidFill>
                  <a:srgbClr val="000000"/>
                </a:solidFill>
                <a:latin typeface="Meiryo UI"/>
                <a:ea typeface="Meiryo UI"/>
              </a:rPr>
              <a:t>　</a:t>
            </a:r>
            <a:r>
              <a:rPr lang="ja-JP" altLang="en-US" sz="1100" dirty="0">
                <a:solidFill>
                  <a:srgbClr val="000000"/>
                </a:solidFill>
                <a:latin typeface="Meiryo UI"/>
                <a:ea typeface="Meiryo UI"/>
              </a:rPr>
              <a:t>実践していく上で、子供の実態に合わせてアレンジしたり工夫したりする点について、下の欄に記入しましょう。</a:t>
            </a:r>
            <a:endParaRPr lang="en-US" altLang="ja-JP" sz="1200" dirty="0">
              <a:solidFill>
                <a:srgbClr val="000000"/>
              </a:solidFill>
              <a:latin typeface="Meiryo UI"/>
              <a:ea typeface="Meiryo UI"/>
            </a:endParaRPr>
          </a:p>
        </p:txBody>
      </p:sp>
      <p:sp>
        <p:nvSpPr>
          <p:cNvPr id="47" name="正方形/長方形 46">
            <a:extLst>
              <a:ext uri="{FF2B5EF4-FFF2-40B4-BE49-F238E27FC236}">
                <a16:creationId xmlns:a16="http://schemas.microsoft.com/office/drawing/2014/main" id="{DD5D1531-0418-40EC-B8B2-06D4BDDECDA3}"/>
              </a:ext>
            </a:extLst>
          </p:cNvPr>
          <p:cNvSpPr/>
          <p:nvPr/>
        </p:nvSpPr>
        <p:spPr>
          <a:xfrm>
            <a:off x="259166" y="5693018"/>
            <a:ext cx="6376009" cy="2989671"/>
          </a:xfrm>
          <a:prstGeom prst="rect">
            <a:avLst/>
          </a:prstGeom>
          <a:noFill/>
          <a:ln w="127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8" name="正方形/長方形 47">
            <a:extLst>
              <a:ext uri="{FF2B5EF4-FFF2-40B4-BE49-F238E27FC236}">
                <a16:creationId xmlns:a16="http://schemas.microsoft.com/office/drawing/2014/main" id="{24D6F67E-822E-49FF-952A-24B04F0FA9C9}"/>
              </a:ext>
            </a:extLst>
          </p:cNvPr>
          <p:cNvSpPr/>
          <p:nvPr/>
        </p:nvSpPr>
        <p:spPr>
          <a:xfrm>
            <a:off x="1792070" y="1864341"/>
            <a:ext cx="81061" cy="3143069"/>
          </a:xfrm>
          <a:prstGeom prst="rect">
            <a:avLst/>
          </a:prstGeom>
          <a:solidFill>
            <a:schemeClr val="tx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1" name="正方形/長方形 50">
            <a:extLst>
              <a:ext uri="{FF2B5EF4-FFF2-40B4-BE49-F238E27FC236}">
                <a16:creationId xmlns:a16="http://schemas.microsoft.com/office/drawing/2014/main" id="{4C0A8740-7B53-473D-B82A-064F7067CAAA}"/>
              </a:ext>
            </a:extLst>
          </p:cNvPr>
          <p:cNvSpPr/>
          <p:nvPr/>
        </p:nvSpPr>
        <p:spPr>
          <a:xfrm>
            <a:off x="247790" y="1604350"/>
            <a:ext cx="6387385" cy="73670"/>
          </a:xfrm>
          <a:prstGeom prst="rect">
            <a:avLst/>
          </a:prstGeom>
          <a:solidFill>
            <a:schemeClr val="tx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2" name="楕円 51">
            <a:extLst>
              <a:ext uri="{FF2B5EF4-FFF2-40B4-BE49-F238E27FC236}">
                <a16:creationId xmlns:a16="http://schemas.microsoft.com/office/drawing/2014/main" id="{00B0417D-C131-45A0-8DE1-34B6702E2F1D}"/>
              </a:ext>
            </a:extLst>
          </p:cNvPr>
          <p:cNvSpPr/>
          <p:nvPr/>
        </p:nvSpPr>
        <p:spPr>
          <a:xfrm>
            <a:off x="1556792" y="1352600"/>
            <a:ext cx="576064" cy="576064"/>
          </a:xfrm>
          <a:prstGeom prst="ellipse">
            <a:avLst/>
          </a:prstGeom>
          <a:solidFill>
            <a:srgbClr val="FFC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楕円 52">
            <a:extLst>
              <a:ext uri="{FF2B5EF4-FFF2-40B4-BE49-F238E27FC236}">
                <a16:creationId xmlns:a16="http://schemas.microsoft.com/office/drawing/2014/main" id="{81368D6F-3841-4213-86B6-02B79AE75F6D}"/>
              </a:ext>
            </a:extLst>
          </p:cNvPr>
          <p:cNvSpPr/>
          <p:nvPr/>
        </p:nvSpPr>
        <p:spPr>
          <a:xfrm>
            <a:off x="4725144" y="1359518"/>
            <a:ext cx="576064" cy="576064"/>
          </a:xfrm>
          <a:prstGeom prst="ellipse">
            <a:avLst/>
          </a:prstGeom>
          <a:solidFill>
            <a:srgbClr val="FFC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4" name="テキスト ボックス 14">
            <a:extLst>
              <a:ext uri="{FF2B5EF4-FFF2-40B4-BE49-F238E27FC236}">
                <a16:creationId xmlns:a16="http://schemas.microsoft.com/office/drawing/2014/main" id="{761C6D5C-E098-4B0F-BA2A-49980CD21D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87919" y="1522442"/>
            <a:ext cx="513809" cy="2363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 anchorCtr="0">
            <a:no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37931725" indent="-37474525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4479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051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3623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195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lvl="0" algn="just" defTabSz="440863" eaLnBrk="0" fontAlgn="base" hangingPunct="0">
              <a:lnSpc>
                <a:spcPts val="1631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400" dirty="0">
                <a:solidFill>
                  <a:srgbClr val="000000"/>
                </a:solidFill>
                <a:latin typeface="Meiryo UI"/>
                <a:ea typeface="Meiryo UI"/>
              </a:rPr>
              <a:t>　</a:t>
            </a:r>
            <a:r>
              <a:rPr lang="ja-JP" altLang="en-US" sz="1200" dirty="0">
                <a:solidFill>
                  <a:srgbClr val="000000"/>
                </a:solidFill>
                <a:latin typeface="Meiryo UI"/>
                <a:ea typeface="Meiryo UI"/>
              </a:rPr>
              <a:t>登校</a:t>
            </a:r>
            <a:endParaRPr lang="en-US" altLang="ja-JP" sz="1200" dirty="0">
              <a:solidFill>
                <a:srgbClr val="000000"/>
              </a:solidFill>
              <a:latin typeface="Meiryo UI"/>
              <a:ea typeface="Meiryo UI"/>
            </a:endParaRPr>
          </a:p>
        </p:txBody>
      </p:sp>
      <p:sp>
        <p:nvSpPr>
          <p:cNvPr id="55" name="テキスト ボックス 14">
            <a:extLst>
              <a:ext uri="{FF2B5EF4-FFF2-40B4-BE49-F238E27FC236}">
                <a16:creationId xmlns:a16="http://schemas.microsoft.com/office/drawing/2014/main" id="{06DFDE82-AB25-4BD4-B7EC-2039C305F3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56271" y="1519169"/>
            <a:ext cx="513809" cy="2363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 anchorCtr="0">
            <a:no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37931725" indent="-37474525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4479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051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3623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195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lvl="0" algn="just" defTabSz="440863" eaLnBrk="0" fontAlgn="base" hangingPunct="0">
              <a:lnSpc>
                <a:spcPts val="1631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400" dirty="0">
                <a:solidFill>
                  <a:srgbClr val="000000"/>
                </a:solidFill>
                <a:latin typeface="Meiryo UI"/>
                <a:ea typeface="Meiryo UI"/>
              </a:rPr>
              <a:t>　</a:t>
            </a:r>
            <a:r>
              <a:rPr lang="ja-JP" altLang="en-US" sz="1200" dirty="0">
                <a:solidFill>
                  <a:srgbClr val="000000"/>
                </a:solidFill>
                <a:latin typeface="Meiryo UI"/>
                <a:ea typeface="Meiryo UI"/>
              </a:rPr>
              <a:t>下校</a:t>
            </a:r>
            <a:endParaRPr lang="en-US" altLang="ja-JP" sz="1200" dirty="0">
              <a:solidFill>
                <a:srgbClr val="000000"/>
              </a:solidFill>
              <a:latin typeface="Meiryo UI"/>
              <a:ea typeface="Meiryo UI"/>
            </a:endParaRPr>
          </a:p>
        </p:txBody>
      </p:sp>
      <p:sp>
        <p:nvSpPr>
          <p:cNvPr id="59" name="正方形/長方形 58">
            <a:extLst>
              <a:ext uri="{FF2B5EF4-FFF2-40B4-BE49-F238E27FC236}">
                <a16:creationId xmlns:a16="http://schemas.microsoft.com/office/drawing/2014/main" id="{E816519E-CF95-4812-8B60-7BFF9A04AC30}"/>
              </a:ext>
            </a:extLst>
          </p:cNvPr>
          <p:cNvSpPr/>
          <p:nvPr/>
        </p:nvSpPr>
        <p:spPr>
          <a:xfrm>
            <a:off x="2132856" y="1839058"/>
            <a:ext cx="2586670" cy="305630"/>
          </a:xfrm>
          <a:prstGeom prst="rect">
            <a:avLst/>
          </a:prstGeom>
          <a:solidFill>
            <a:schemeClr val="accent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0" name="テキスト ボックス 14">
            <a:extLst>
              <a:ext uri="{FF2B5EF4-FFF2-40B4-BE49-F238E27FC236}">
                <a16:creationId xmlns:a16="http://schemas.microsoft.com/office/drawing/2014/main" id="{E70605EF-B68E-4F4A-89C6-FC38F55C9D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68860" y="1868625"/>
            <a:ext cx="2774996" cy="2363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 anchorCtr="0">
            <a:no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37931725" indent="-37474525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4479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051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3623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195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lvl="0" algn="just" defTabSz="440863" eaLnBrk="0" fontAlgn="base" hangingPunct="0">
              <a:lnSpc>
                <a:spcPts val="1631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400" dirty="0">
                <a:solidFill>
                  <a:srgbClr val="000000"/>
                </a:solidFill>
                <a:latin typeface="Meiryo UI"/>
                <a:ea typeface="Meiryo UI"/>
              </a:rPr>
              <a:t>　</a:t>
            </a:r>
            <a:r>
              <a:rPr lang="en-US" altLang="ja-JP" sz="1200" dirty="0">
                <a:solidFill>
                  <a:srgbClr val="000000"/>
                </a:solidFill>
                <a:latin typeface="Meiryo UI"/>
                <a:ea typeface="Meiryo UI"/>
              </a:rPr>
              <a:t>1</a:t>
            </a:r>
            <a:r>
              <a:rPr lang="ja-JP" altLang="en-US" sz="1200" dirty="0">
                <a:solidFill>
                  <a:srgbClr val="000000"/>
                </a:solidFill>
                <a:latin typeface="Meiryo UI"/>
                <a:ea typeface="Meiryo UI"/>
              </a:rPr>
              <a:t>日の流れ（授業・</a:t>
            </a:r>
            <a:r>
              <a:rPr lang="en-US" altLang="ja-JP" sz="1200" dirty="0">
                <a:solidFill>
                  <a:srgbClr val="000000"/>
                </a:solidFill>
                <a:latin typeface="Meiryo UI"/>
                <a:ea typeface="Meiryo UI"/>
              </a:rPr>
              <a:t>1</a:t>
            </a:r>
            <a:r>
              <a:rPr lang="ja-JP" altLang="en-US" sz="1200" dirty="0">
                <a:solidFill>
                  <a:srgbClr val="000000"/>
                </a:solidFill>
                <a:latin typeface="Meiryo UI"/>
                <a:ea typeface="Meiryo UI"/>
              </a:rPr>
              <a:t>日の振り返りなど）</a:t>
            </a:r>
            <a:endParaRPr lang="en-US" altLang="ja-JP" sz="1200" dirty="0">
              <a:solidFill>
                <a:srgbClr val="000000"/>
              </a:solidFill>
              <a:latin typeface="Meiryo UI"/>
              <a:ea typeface="Meiryo UI"/>
            </a:endParaRPr>
          </a:p>
        </p:txBody>
      </p:sp>
      <p:sp>
        <p:nvSpPr>
          <p:cNvPr id="61" name="正方形/長方形 60">
            <a:extLst>
              <a:ext uri="{FF2B5EF4-FFF2-40B4-BE49-F238E27FC236}">
                <a16:creationId xmlns:a16="http://schemas.microsoft.com/office/drawing/2014/main" id="{08E020AB-3C54-4DE5-A986-F02FB488A757}"/>
              </a:ext>
            </a:extLst>
          </p:cNvPr>
          <p:cNvSpPr/>
          <p:nvPr/>
        </p:nvSpPr>
        <p:spPr>
          <a:xfrm>
            <a:off x="5401767" y="1839058"/>
            <a:ext cx="1067999" cy="305630"/>
          </a:xfrm>
          <a:prstGeom prst="rect">
            <a:avLst/>
          </a:prstGeom>
          <a:solidFill>
            <a:schemeClr val="accent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2" name="テキスト ボックス 14">
            <a:extLst>
              <a:ext uri="{FF2B5EF4-FFF2-40B4-BE49-F238E27FC236}">
                <a16:creationId xmlns:a16="http://schemas.microsoft.com/office/drawing/2014/main" id="{8103A295-191C-47B6-89BD-9C000050C0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9709" y="1884644"/>
            <a:ext cx="1129284" cy="2363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 anchorCtr="0">
            <a:no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37931725" indent="-37474525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4479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051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3623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195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lvl="0" algn="just" defTabSz="440863" eaLnBrk="0" fontAlgn="base" hangingPunct="0">
              <a:lnSpc>
                <a:spcPts val="1631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400" dirty="0">
                <a:solidFill>
                  <a:srgbClr val="000000"/>
                </a:solidFill>
                <a:latin typeface="Meiryo UI"/>
                <a:ea typeface="Meiryo UI"/>
              </a:rPr>
              <a:t>　</a:t>
            </a:r>
            <a:r>
              <a:rPr lang="ja-JP" altLang="en-US" sz="1200" dirty="0">
                <a:solidFill>
                  <a:srgbClr val="000000"/>
                </a:solidFill>
                <a:latin typeface="Meiryo UI"/>
                <a:ea typeface="Meiryo UI"/>
              </a:rPr>
              <a:t>家庭・放課後</a:t>
            </a:r>
            <a:endParaRPr lang="en-US" altLang="ja-JP" sz="1200" dirty="0">
              <a:solidFill>
                <a:srgbClr val="000000"/>
              </a:solidFill>
              <a:latin typeface="Meiryo UI"/>
              <a:ea typeface="Meiryo UI"/>
            </a:endParaRPr>
          </a:p>
        </p:txBody>
      </p:sp>
      <p:sp>
        <p:nvSpPr>
          <p:cNvPr id="65" name="正方形/長方形 64">
            <a:extLst>
              <a:ext uri="{FF2B5EF4-FFF2-40B4-BE49-F238E27FC236}">
                <a16:creationId xmlns:a16="http://schemas.microsoft.com/office/drawing/2014/main" id="{347742B9-3041-4FB5-9053-0FBEDA72676F}"/>
              </a:ext>
            </a:extLst>
          </p:cNvPr>
          <p:cNvSpPr/>
          <p:nvPr/>
        </p:nvSpPr>
        <p:spPr>
          <a:xfrm>
            <a:off x="433215" y="1837215"/>
            <a:ext cx="1067999" cy="305630"/>
          </a:xfrm>
          <a:prstGeom prst="rect">
            <a:avLst/>
          </a:prstGeom>
          <a:solidFill>
            <a:schemeClr val="accent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6" name="テキスト ボックス 14">
            <a:extLst>
              <a:ext uri="{FF2B5EF4-FFF2-40B4-BE49-F238E27FC236}">
                <a16:creationId xmlns:a16="http://schemas.microsoft.com/office/drawing/2014/main" id="{9F6CBFE7-2029-4176-8D60-FBD4449B93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1157" y="1882801"/>
            <a:ext cx="1129284" cy="2363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 anchorCtr="0">
            <a:no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37931725" indent="-37474525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4479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051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3623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195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lvl="0" algn="just" defTabSz="440863" eaLnBrk="0" fontAlgn="base" hangingPunct="0">
              <a:lnSpc>
                <a:spcPts val="1631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400" dirty="0">
                <a:solidFill>
                  <a:srgbClr val="000000"/>
                </a:solidFill>
                <a:latin typeface="Meiryo UI"/>
                <a:ea typeface="Meiryo UI"/>
              </a:rPr>
              <a:t>　</a:t>
            </a:r>
            <a:r>
              <a:rPr lang="ja-JP" altLang="en-US" sz="1200" dirty="0">
                <a:solidFill>
                  <a:srgbClr val="000000"/>
                </a:solidFill>
                <a:latin typeface="Meiryo UI"/>
                <a:ea typeface="Meiryo UI"/>
              </a:rPr>
              <a:t>家庭・朝学習</a:t>
            </a:r>
            <a:endParaRPr lang="en-US" altLang="ja-JP" sz="1200" dirty="0">
              <a:solidFill>
                <a:srgbClr val="000000"/>
              </a:solidFill>
              <a:latin typeface="Meiryo UI"/>
              <a:ea typeface="Meiryo UI"/>
            </a:endParaRPr>
          </a:p>
        </p:txBody>
      </p:sp>
      <p:sp>
        <p:nvSpPr>
          <p:cNvPr id="68" name="四角形: 角を丸くする 67">
            <a:extLst>
              <a:ext uri="{FF2B5EF4-FFF2-40B4-BE49-F238E27FC236}">
                <a16:creationId xmlns:a16="http://schemas.microsoft.com/office/drawing/2014/main" id="{0EF5252B-1124-4BC8-B2AC-ACE421296B12}"/>
              </a:ext>
            </a:extLst>
          </p:cNvPr>
          <p:cNvSpPr/>
          <p:nvPr/>
        </p:nvSpPr>
        <p:spPr>
          <a:xfrm>
            <a:off x="2086144" y="2315890"/>
            <a:ext cx="1269116" cy="1232084"/>
          </a:xfrm>
          <a:prstGeom prst="roundRect">
            <a:avLst>
              <a:gd name="adj" fmla="val 3791"/>
            </a:avLst>
          </a:prstGeom>
          <a:noFill/>
          <a:ln w="1905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9" name="四角形: 角を丸くする 68">
            <a:extLst>
              <a:ext uri="{FF2B5EF4-FFF2-40B4-BE49-F238E27FC236}">
                <a16:creationId xmlns:a16="http://schemas.microsoft.com/office/drawing/2014/main" id="{2D17ABB2-E64B-4366-987E-A9A5222C0CD5}"/>
              </a:ext>
            </a:extLst>
          </p:cNvPr>
          <p:cNvSpPr/>
          <p:nvPr/>
        </p:nvSpPr>
        <p:spPr>
          <a:xfrm>
            <a:off x="332656" y="2312870"/>
            <a:ext cx="1269116" cy="1232084"/>
          </a:xfrm>
          <a:prstGeom prst="roundRect">
            <a:avLst>
              <a:gd name="adj" fmla="val 3791"/>
            </a:avLst>
          </a:prstGeom>
          <a:noFill/>
          <a:ln w="1905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0" name="四角形: 角を丸くする 69">
            <a:extLst>
              <a:ext uri="{FF2B5EF4-FFF2-40B4-BE49-F238E27FC236}">
                <a16:creationId xmlns:a16="http://schemas.microsoft.com/office/drawing/2014/main" id="{8FE49019-E3A0-422B-9FDF-15960E71723E}"/>
              </a:ext>
            </a:extLst>
          </p:cNvPr>
          <p:cNvSpPr/>
          <p:nvPr/>
        </p:nvSpPr>
        <p:spPr>
          <a:xfrm>
            <a:off x="3531575" y="2305726"/>
            <a:ext cx="1269116" cy="1232084"/>
          </a:xfrm>
          <a:prstGeom prst="roundRect">
            <a:avLst>
              <a:gd name="adj" fmla="val 3791"/>
            </a:avLst>
          </a:prstGeom>
          <a:noFill/>
          <a:ln w="1905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1" name="四角形: 角を丸くする 70">
            <a:extLst>
              <a:ext uri="{FF2B5EF4-FFF2-40B4-BE49-F238E27FC236}">
                <a16:creationId xmlns:a16="http://schemas.microsoft.com/office/drawing/2014/main" id="{BB990BEC-398D-44AF-8570-0F81C314B7B2}"/>
              </a:ext>
            </a:extLst>
          </p:cNvPr>
          <p:cNvSpPr/>
          <p:nvPr/>
        </p:nvSpPr>
        <p:spPr>
          <a:xfrm>
            <a:off x="5301208" y="2312259"/>
            <a:ext cx="1269116" cy="1232084"/>
          </a:xfrm>
          <a:prstGeom prst="roundRect">
            <a:avLst>
              <a:gd name="adj" fmla="val 3791"/>
            </a:avLst>
          </a:prstGeom>
          <a:noFill/>
          <a:ln w="1905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2" name="四角形: 角を丸くする 71">
            <a:extLst>
              <a:ext uri="{FF2B5EF4-FFF2-40B4-BE49-F238E27FC236}">
                <a16:creationId xmlns:a16="http://schemas.microsoft.com/office/drawing/2014/main" id="{9E245AEF-E631-46B7-AC9A-A1D3CB63BC94}"/>
              </a:ext>
            </a:extLst>
          </p:cNvPr>
          <p:cNvSpPr/>
          <p:nvPr/>
        </p:nvSpPr>
        <p:spPr>
          <a:xfrm>
            <a:off x="2086144" y="3717512"/>
            <a:ext cx="1269116" cy="1232084"/>
          </a:xfrm>
          <a:prstGeom prst="roundRect">
            <a:avLst>
              <a:gd name="adj" fmla="val 3791"/>
            </a:avLst>
          </a:prstGeom>
          <a:noFill/>
          <a:ln w="1905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3" name="四角形: 角を丸くする 72">
            <a:extLst>
              <a:ext uri="{FF2B5EF4-FFF2-40B4-BE49-F238E27FC236}">
                <a16:creationId xmlns:a16="http://schemas.microsoft.com/office/drawing/2014/main" id="{1976E2CF-AD57-480F-90FA-54D0AC826A42}"/>
              </a:ext>
            </a:extLst>
          </p:cNvPr>
          <p:cNvSpPr/>
          <p:nvPr/>
        </p:nvSpPr>
        <p:spPr>
          <a:xfrm>
            <a:off x="3531575" y="3715642"/>
            <a:ext cx="1269116" cy="1232084"/>
          </a:xfrm>
          <a:prstGeom prst="roundRect">
            <a:avLst>
              <a:gd name="adj" fmla="val 3791"/>
            </a:avLst>
          </a:prstGeom>
          <a:noFill/>
          <a:ln w="1905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38B13B10-C524-4307-A500-160ABAF326A3}"/>
              </a:ext>
            </a:extLst>
          </p:cNvPr>
          <p:cNvSpPr txBox="1"/>
          <p:nvPr/>
        </p:nvSpPr>
        <p:spPr>
          <a:xfrm>
            <a:off x="620688" y="104453"/>
            <a:ext cx="1087157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600" dirty="0">
                <a:solidFill>
                  <a:srgbClr val="0070C0"/>
                </a:solidFill>
              </a:rPr>
              <a:t>スタディーエックス　スタイル</a:t>
            </a: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277FB8BF-A3B2-475B-BED4-F58D000177A3}"/>
              </a:ext>
            </a:extLst>
          </p:cNvPr>
          <p:cNvSpPr txBox="1"/>
          <p:nvPr/>
        </p:nvSpPr>
        <p:spPr>
          <a:xfrm>
            <a:off x="977413" y="9547218"/>
            <a:ext cx="585448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文部科学省</a:t>
            </a:r>
            <a:r>
              <a:rPr kumimoji="1" lang="en-US" altLang="ja-JP" sz="1000" dirty="0" err="1">
                <a:latin typeface="Meiryo UI" panose="020B0604030504040204" pitchFamily="50" charset="-128"/>
                <a:ea typeface="Meiryo UI" panose="020B0604030504040204" pitchFamily="50" charset="-128"/>
              </a:rPr>
              <a:t>StuDXStyle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ウェブサイト　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URL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kumimoji="1"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  <a:hlinkClick r:id="rId2"/>
              </a:rPr>
              <a:t>https://www.mext.go.jp/studxstyle/</a:t>
            </a:r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（令和４年４月）</a:t>
            </a:r>
          </a:p>
        </p:txBody>
      </p:sp>
      <p:pic>
        <p:nvPicPr>
          <p:cNvPr id="35" name="Picture 2" descr="文部科学省">
            <a:extLst>
              <a:ext uri="{FF2B5EF4-FFF2-40B4-BE49-F238E27FC236}">
                <a16:creationId xmlns:a16="http://schemas.microsoft.com/office/drawing/2014/main" id="{17EA43EA-9A0D-4326-A0BC-9EC60584C6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9312" y="266563"/>
            <a:ext cx="954874" cy="1658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" name="図 36" descr="QR コード&#10;&#10;自動的に生成された説明">
            <a:extLst>
              <a:ext uri="{FF2B5EF4-FFF2-40B4-BE49-F238E27FC236}">
                <a16:creationId xmlns:a16="http://schemas.microsoft.com/office/drawing/2014/main" id="{721C4AA0-7BE9-4454-A241-19C26B754B57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87" t="6447" r="6737" b="5649"/>
          <a:stretch/>
        </p:blipFill>
        <p:spPr>
          <a:xfrm>
            <a:off x="5579367" y="4153697"/>
            <a:ext cx="801961" cy="803126"/>
          </a:xfrm>
          <a:prstGeom prst="rect">
            <a:avLst/>
          </a:prstGeom>
        </p:spPr>
      </p:pic>
      <p:sp>
        <p:nvSpPr>
          <p:cNvPr id="46" name="テキスト ボックス 45">
            <a:hlinkClick r:id="rId2"/>
            <a:extLst>
              <a:ext uri="{FF2B5EF4-FFF2-40B4-BE49-F238E27FC236}">
                <a16:creationId xmlns:a16="http://schemas.microsoft.com/office/drawing/2014/main" id="{1F024D78-86A3-4425-B6F1-D555C454D16F}"/>
              </a:ext>
            </a:extLst>
          </p:cNvPr>
          <p:cNvSpPr txBox="1"/>
          <p:nvPr/>
        </p:nvSpPr>
        <p:spPr>
          <a:xfrm>
            <a:off x="5347319" y="4922772"/>
            <a:ext cx="131638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900" dirty="0" err="1">
                <a:latin typeface="Meiryo UI" panose="020B0604030504040204" pitchFamily="50" charset="-128"/>
                <a:ea typeface="Meiryo UI" panose="020B0604030504040204" pitchFamily="50" charset="-128"/>
              </a:rPr>
              <a:t>StuDXStyle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ウェブサイト</a:t>
            </a:r>
            <a:endParaRPr kumimoji="1" lang="ja-JP" altLang="en-US" sz="9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0" name="テキスト ボックス 14">
            <a:extLst>
              <a:ext uri="{FF2B5EF4-FFF2-40B4-BE49-F238E27FC236}">
                <a16:creationId xmlns:a16="http://schemas.microsoft.com/office/drawing/2014/main" id="{8B8C2725-533E-452F-B8DC-D0FB0E2527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5551" y="2351385"/>
            <a:ext cx="1427265" cy="5719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t" anchorCtr="0">
            <a:no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37931725" indent="-37474525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4479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051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3623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195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lvl="0" algn="just" defTabSz="440863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800" dirty="0">
                <a:solidFill>
                  <a:srgbClr val="FF0000"/>
                </a:solidFill>
                <a:latin typeface="Meiryo UI"/>
                <a:ea typeface="Meiryo UI"/>
              </a:rPr>
              <a:t>（例）</a:t>
            </a:r>
            <a:r>
              <a:rPr lang="en-US" altLang="ja-JP" sz="800" dirty="0">
                <a:solidFill>
                  <a:srgbClr val="FF0000"/>
                </a:solidFill>
                <a:latin typeface="Meiryo UI"/>
                <a:ea typeface="Meiryo UI"/>
              </a:rPr>
              <a:t>1-</a:t>
            </a:r>
            <a:r>
              <a:rPr lang="ja-JP" altLang="en-US" sz="800" dirty="0">
                <a:solidFill>
                  <a:srgbClr val="FF0000"/>
                </a:solidFill>
                <a:latin typeface="Meiryo UI"/>
                <a:ea typeface="Meiryo UI"/>
              </a:rPr>
              <a:t>⑥「短時間の積み</a:t>
            </a:r>
            <a:endParaRPr lang="en-US" altLang="ja-JP" sz="800" dirty="0">
              <a:solidFill>
                <a:srgbClr val="FF0000"/>
              </a:solidFill>
              <a:latin typeface="Meiryo UI"/>
              <a:ea typeface="Meiryo UI"/>
            </a:endParaRPr>
          </a:p>
          <a:p>
            <a:pPr lvl="0" algn="just" defTabSz="440863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800" dirty="0">
                <a:solidFill>
                  <a:srgbClr val="FF0000"/>
                </a:solidFill>
                <a:latin typeface="Meiryo UI"/>
                <a:ea typeface="Meiryo UI"/>
              </a:rPr>
              <a:t>　　　　重ねでスキルアップ」</a:t>
            </a:r>
            <a:endParaRPr lang="en-US" altLang="ja-JP" sz="800" dirty="0">
              <a:solidFill>
                <a:srgbClr val="FF0000"/>
              </a:solidFill>
              <a:latin typeface="Meiryo UI"/>
              <a:ea typeface="Meiryo UI"/>
            </a:endParaRPr>
          </a:p>
        </p:txBody>
      </p:sp>
      <p:sp>
        <p:nvSpPr>
          <p:cNvPr id="56" name="テキスト ボックス 14">
            <a:extLst>
              <a:ext uri="{FF2B5EF4-FFF2-40B4-BE49-F238E27FC236}">
                <a16:creationId xmlns:a16="http://schemas.microsoft.com/office/drawing/2014/main" id="{52D821DB-BA7D-4DBC-B4FA-645D278ACF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14103" y="2349808"/>
            <a:ext cx="1427265" cy="5719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t" anchorCtr="0">
            <a:no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37931725" indent="-37474525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4479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051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3623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195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lvl="0" algn="just" defTabSz="440863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800" dirty="0">
                <a:solidFill>
                  <a:srgbClr val="FF0000"/>
                </a:solidFill>
                <a:latin typeface="Meiryo UI"/>
                <a:ea typeface="Meiryo UI"/>
              </a:rPr>
              <a:t>（例）</a:t>
            </a:r>
            <a:r>
              <a:rPr lang="en-US" altLang="ja-JP" sz="800" dirty="0">
                <a:solidFill>
                  <a:srgbClr val="FF0000"/>
                </a:solidFill>
                <a:latin typeface="Meiryo UI"/>
                <a:ea typeface="Meiryo UI"/>
              </a:rPr>
              <a:t>4-</a:t>
            </a:r>
            <a:r>
              <a:rPr lang="ja-JP" altLang="en-US" sz="800" dirty="0">
                <a:solidFill>
                  <a:srgbClr val="FF0000"/>
                </a:solidFill>
                <a:latin typeface="Meiryo UI"/>
                <a:ea typeface="Meiryo UI"/>
              </a:rPr>
              <a:t>①「保護者へのお</a:t>
            </a:r>
            <a:endParaRPr lang="en-US" altLang="ja-JP" sz="800" dirty="0">
              <a:solidFill>
                <a:srgbClr val="FF0000"/>
              </a:solidFill>
              <a:latin typeface="Meiryo UI"/>
              <a:ea typeface="Meiryo UI"/>
            </a:endParaRPr>
          </a:p>
          <a:p>
            <a:pPr lvl="0" algn="just" defTabSz="440863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800" dirty="0">
                <a:solidFill>
                  <a:srgbClr val="FF0000"/>
                </a:solidFill>
                <a:latin typeface="Meiryo UI"/>
                <a:ea typeface="Meiryo UI"/>
              </a:rPr>
              <a:t>　　　　手紙」</a:t>
            </a:r>
            <a:endParaRPr lang="en-US" altLang="ja-JP" sz="800" dirty="0">
              <a:solidFill>
                <a:srgbClr val="FF0000"/>
              </a:solidFill>
              <a:latin typeface="Meiryo UI"/>
              <a:ea typeface="Meiryo UI"/>
            </a:endParaRPr>
          </a:p>
        </p:txBody>
      </p:sp>
      <p:sp>
        <p:nvSpPr>
          <p:cNvPr id="57" name="テキスト ボックス 14">
            <a:extLst>
              <a:ext uri="{FF2B5EF4-FFF2-40B4-BE49-F238E27FC236}">
                <a16:creationId xmlns:a16="http://schemas.microsoft.com/office/drawing/2014/main" id="{0EA512A7-3C7B-474E-84C4-6F8EFBC92C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92796" y="2356341"/>
            <a:ext cx="1427265" cy="5719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t" anchorCtr="0">
            <a:no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37931725" indent="-37474525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4479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051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3623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195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lvl="0" algn="just" defTabSz="440863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800" dirty="0">
                <a:solidFill>
                  <a:srgbClr val="FF0000"/>
                </a:solidFill>
                <a:latin typeface="Meiryo UI"/>
                <a:ea typeface="Meiryo UI"/>
              </a:rPr>
              <a:t>（例）</a:t>
            </a:r>
            <a:r>
              <a:rPr lang="en-US" altLang="ja-JP" sz="800" dirty="0">
                <a:solidFill>
                  <a:srgbClr val="FF0000"/>
                </a:solidFill>
                <a:latin typeface="Meiryo UI"/>
                <a:ea typeface="Meiryo UI"/>
              </a:rPr>
              <a:t>1-</a:t>
            </a:r>
            <a:r>
              <a:rPr lang="ja-JP" altLang="en-US" sz="800" dirty="0">
                <a:solidFill>
                  <a:srgbClr val="FF0000"/>
                </a:solidFill>
                <a:latin typeface="Meiryo UI"/>
                <a:ea typeface="Meiryo UI"/>
              </a:rPr>
              <a:t>⑨「見付けたものを</a:t>
            </a:r>
            <a:endParaRPr lang="en-US" altLang="ja-JP" sz="800" dirty="0">
              <a:solidFill>
                <a:srgbClr val="FF0000"/>
              </a:solidFill>
              <a:latin typeface="Meiryo UI"/>
              <a:ea typeface="Meiryo UI"/>
            </a:endParaRPr>
          </a:p>
          <a:p>
            <a:pPr lvl="0" algn="just" defTabSz="440863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800" dirty="0">
                <a:solidFill>
                  <a:srgbClr val="FF0000"/>
                </a:solidFill>
                <a:latin typeface="Meiryo UI"/>
                <a:ea typeface="Meiryo UI"/>
              </a:rPr>
              <a:t>　　　　撮影して紹介しよう」</a:t>
            </a:r>
            <a:endParaRPr lang="en-US" altLang="ja-JP" sz="800" dirty="0">
              <a:solidFill>
                <a:srgbClr val="FF0000"/>
              </a:solidFill>
              <a:latin typeface="Meiryo UI"/>
              <a:ea typeface="Meiryo UI"/>
            </a:endParaRPr>
          </a:p>
        </p:txBody>
      </p:sp>
      <p:sp>
        <p:nvSpPr>
          <p:cNvPr id="63" name="テキスト ボックス 14">
            <a:extLst>
              <a:ext uri="{FF2B5EF4-FFF2-40B4-BE49-F238E27FC236}">
                <a16:creationId xmlns:a16="http://schemas.microsoft.com/office/drawing/2014/main" id="{BCD24742-57CD-4832-8213-B2CF5179F1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49741" y="2356341"/>
            <a:ext cx="1427265" cy="5719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t" anchorCtr="0">
            <a:no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37931725" indent="-37474525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4479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051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3623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195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lvl="0" algn="just" defTabSz="440863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800" dirty="0">
                <a:solidFill>
                  <a:srgbClr val="FF0000"/>
                </a:solidFill>
                <a:latin typeface="Meiryo UI"/>
                <a:ea typeface="Meiryo UI"/>
              </a:rPr>
              <a:t>（例）</a:t>
            </a:r>
            <a:r>
              <a:rPr lang="en-US" altLang="ja-JP" sz="800" dirty="0">
                <a:solidFill>
                  <a:srgbClr val="FF0000"/>
                </a:solidFill>
                <a:latin typeface="Meiryo UI"/>
                <a:ea typeface="Meiryo UI"/>
              </a:rPr>
              <a:t>3-</a:t>
            </a:r>
            <a:r>
              <a:rPr lang="ja-JP" altLang="en-US" sz="800" dirty="0">
                <a:solidFill>
                  <a:srgbClr val="FF0000"/>
                </a:solidFill>
                <a:latin typeface="Meiryo UI"/>
                <a:ea typeface="Meiryo UI"/>
              </a:rPr>
              <a:t>④「振り返り活動</a:t>
            </a:r>
            <a:endParaRPr lang="en-US" altLang="ja-JP" sz="800" dirty="0">
              <a:solidFill>
                <a:srgbClr val="FF0000"/>
              </a:solidFill>
              <a:latin typeface="Meiryo UI"/>
              <a:ea typeface="Meiryo UI"/>
            </a:endParaRPr>
          </a:p>
          <a:p>
            <a:pPr lvl="0" algn="just" defTabSz="440863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800">
                <a:solidFill>
                  <a:srgbClr val="FF0000"/>
                </a:solidFill>
                <a:latin typeface="Meiryo UI"/>
                <a:ea typeface="Meiryo UI"/>
              </a:rPr>
              <a:t>　　　　の</a:t>
            </a:r>
            <a:r>
              <a:rPr lang="en-US" altLang="ja-JP" sz="800">
                <a:solidFill>
                  <a:srgbClr val="FF0000"/>
                </a:solidFill>
                <a:latin typeface="Meiryo UI"/>
                <a:ea typeface="Meiryo UI"/>
              </a:rPr>
              <a:t>DX</a:t>
            </a:r>
            <a:r>
              <a:rPr lang="ja-JP" altLang="en-US" sz="800" dirty="0">
                <a:solidFill>
                  <a:srgbClr val="FF0000"/>
                </a:solidFill>
                <a:latin typeface="Meiryo UI"/>
                <a:ea typeface="Meiryo UI"/>
              </a:rPr>
              <a:t>」</a:t>
            </a:r>
            <a:endParaRPr lang="en-US" altLang="ja-JP" sz="800" dirty="0">
              <a:solidFill>
                <a:srgbClr val="FF0000"/>
              </a:solidFill>
              <a:latin typeface="Meiryo UI"/>
              <a:ea typeface="Meiryo UI"/>
            </a:endParaRPr>
          </a:p>
        </p:txBody>
      </p:sp>
    </p:spTree>
    <p:extLst>
      <p:ext uri="{BB962C8B-B14F-4D97-AF65-F5344CB8AC3E}">
        <p14:creationId xmlns:p14="http://schemas.microsoft.com/office/powerpoint/2010/main" val="13361067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正方形/長方形 88"/>
          <p:cNvSpPr/>
          <p:nvPr/>
        </p:nvSpPr>
        <p:spPr>
          <a:xfrm>
            <a:off x="275174" y="399805"/>
            <a:ext cx="6394186" cy="592755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lIns="109222" tIns="54613" rIns="109222" bIns="54613" anchor="ctr"/>
          <a:lstStyle/>
          <a:p>
            <a:pPr algn="ctr" defTabSz="10923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ja-JP" altLang="en-US" sz="1600" b="1" kern="0" dirty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授業等における</a:t>
            </a:r>
            <a:r>
              <a:rPr kumimoji="0" lang="en-US" altLang="ja-JP" sz="1600" b="1" kern="0" dirty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ICT</a:t>
            </a:r>
            <a:r>
              <a:rPr kumimoji="0" lang="ja-JP" altLang="en-US" sz="1600" b="1" kern="0" dirty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活用についてのイメージをつかもう（第</a:t>
            </a:r>
            <a:r>
              <a:rPr kumimoji="0" lang="en-US" altLang="ja-JP" sz="1600" b="1" kern="0" dirty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4</a:t>
            </a:r>
            <a:r>
              <a:rPr kumimoji="0" lang="ja-JP" altLang="en-US" sz="1600" b="1" kern="0" dirty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回</a:t>
            </a:r>
            <a:r>
              <a:rPr kumimoji="0" lang="en-US" altLang="ja-JP" sz="1600" b="1" kern="0" dirty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/</a:t>
            </a:r>
            <a:r>
              <a:rPr kumimoji="0" lang="ja-JP" altLang="en-US" sz="1600" b="1" kern="0" dirty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全</a:t>
            </a:r>
            <a:r>
              <a:rPr kumimoji="0" lang="en-US" altLang="ja-JP" sz="1600" b="1" kern="0" dirty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5</a:t>
            </a:r>
            <a:r>
              <a:rPr kumimoji="0" lang="ja-JP" altLang="en-US" sz="1600" b="1" kern="0" dirty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回）</a:t>
            </a:r>
          </a:p>
        </p:txBody>
      </p:sp>
      <p:cxnSp>
        <p:nvCxnSpPr>
          <p:cNvPr id="90" name="直線コネクタ 89"/>
          <p:cNvCxnSpPr>
            <a:cxnSpLocks/>
          </p:cNvCxnSpPr>
          <p:nvPr/>
        </p:nvCxnSpPr>
        <p:spPr>
          <a:xfrm>
            <a:off x="332656" y="848544"/>
            <a:ext cx="6192688" cy="0"/>
          </a:xfrm>
          <a:prstGeom prst="line">
            <a:avLst/>
          </a:prstGeom>
          <a:noFill/>
          <a:ln w="6350" cap="flat" cmpd="sng" algn="ctr">
            <a:solidFill>
              <a:srgbClr val="5B9BD5">
                <a:lumMod val="75000"/>
              </a:srgbClr>
            </a:solidFill>
            <a:prstDash val="solid"/>
            <a:miter lim="800000"/>
          </a:ln>
          <a:effectLst/>
        </p:spPr>
      </p:cxnSp>
      <p:sp>
        <p:nvSpPr>
          <p:cNvPr id="36" name="四角形: 角を丸くする 35">
            <a:extLst>
              <a:ext uri="{FF2B5EF4-FFF2-40B4-BE49-F238E27FC236}">
                <a16:creationId xmlns:a16="http://schemas.microsoft.com/office/drawing/2014/main" id="{7B6C84ED-6C87-4EF6-9239-8F432DD43E24}"/>
              </a:ext>
            </a:extLst>
          </p:cNvPr>
          <p:cNvSpPr/>
          <p:nvPr/>
        </p:nvSpPr>
        <p:spPr>
          <a:xfrm>
            <a:off x="288304" y="233149"/>
            <a:ext cx="3048342" cy="255355"/>
          </a:xfrm>
          <a:prstGeom prst="roundRect">
            <a:avLst/>
          </a:prstGeom>
          <a:solidFill>
            <a:srgbClr val="2E75B6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StuDX Style</a:t>
            </a: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を活用したミニ研修例 </a:t>
            </a:r>
          </a:p>
        </p:txBody>
      </p:sp>
      <p:sp>
        <p:nvSpPr>
          <p:cNvPr id="31" name="四角形: 角を丸くする 30">
            <a:extLst>
              <a:ext uri="{FF2B5EF4-FFF2-40B4-BE49-F238E27FC236}">
                <a16:creationId xmlns:a16="http://schemas.microsoft.com/office/drawing/2014/main" id="{5BAE8589-CEC3-498A-96A0-237AE544F635}"/>
              </a:ext>
            </a:extLst>
          </p:cNvPr>
          <p:cNvSpPr/>
          <p:nvPr/>
        </p:nvSpPr>
        <p:spPr>
          <a:xfrm>
            <a:off x="3617260" y="228119"/>
            <a:ext cx="2823955" cy="237456"/>
          </a:xfrm>
          <a:prstGeom prst="roundRect">
            <a:avLst>
              <a:gd name="adj" fmla="val 50000"/>
            </a:avLst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r>
              <a:rPr lang="ja-JP" altLang="en-US" sz="1200" b="1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ワークシート（イメージ）</a:t>
            </a:r>
            <a:endParaRPr kumimoji="1" lang="ja-JP" altLang="en-US" sz="1200" b="1" dirty="0">
              <a:solidFill>
                <a:schemeClr val="accent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2" name="四角形: 角を丸くする 31">
            <a:extLst>
              <a:ext uri="{FF2B5EF4-FFF2-40B4-BE49-F238E27FC236}">
                <a16:creationId xmlns:a16="http://schemas.microsoft.com/office/drawing/2014/main" id="{E568EEE1-B255-46D1-9161-AC89153860B3}"/>
              </a:ext>
            </a:extLst>
          </p:cNvPr>
          <p:cNvSpPr/>
          <p:nvPr/>
        </p:nvSpPr>
        <p:spPr>
          <a:xfrm>
            <a:off x="255905" y="8899865"/>
            <a:ext cx="6379271" cy="614634"/>
          </a:xfrm>
          <a:prstGeom prst="roundRect">
            <a:avLst>
              <a:gd name="adj" fmla="val 10309"/>
            </a:avLst>
          </a:prstGeom>
          <a:solidFill>
            <a:schemeClr val="accent3">
              <a:lumMod val="20000"/>
              <a:lumOff val="80000"/>
            </a:schemeClr>
          </a:solidFill>
          <a:ln w="1905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テキスト ボックス 14">
            <a:extLst>
              <a:ext uri="{FF2B5EF4-FFF2-40B4-BE49-F238E27FC236}">
                <a16:creationId xmlns:a16="http://schemas.microsoft.com/office/drawing/2014/main" id="{4216CD8B-4CFF-4108-80B5-CFA09675BB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7334" y="9291290"/>
            <a:ext cx="6377842" cy="4007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t" anchorCtr="0">
            <a:no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37931725" indent="-37474525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4479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051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3623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195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lvl="0" algn="just" defTabSz="440863" eaLnBrk="0" fontAlgn="base" hangingPunct="0">
              <a:lnSpc>
                <a:spcPts val="15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/>
                <a:ea typeface="Meiryo UI"/>
              </a:rPr>
              <a:t>　□ 活用シーンと事例を結び付けて考えることができた。</a:t>
            </a:r>
            <a:r>
              <a:rPr lang="en-US" altLang="ja-JP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/>
                <a:ea typeface="Meiryo UI"/>
              </a:rPr>
              <a:t>	</a:t>
            </a:r>
            <a:r>
              <a:rPr lang="ja-JP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/>
                <a:ea typeface="Meiryo UI"/>
              </a:rPr>
              <a:t>　□ 各教科等における</a:t>
            </a:r>
            <a:r>
              <a:rPr lang="en-US" altLang="ja-JP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/>
                <a:ea typeface="Meiryo UI"/>
              </a:rPr>
              <a:t>ICT</a:t>
            </a:r>
            <a:r>
              <a:rPr lang="ja-JP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/>
                <a:ea typeface="Meiryo UI"/>
              </a:rPr>
              <a:t>活用について考えが深まった。</a:t>
            </a:r>
            <a:endParaRPr kumimoji="1" lang="ja-JP" altLang="en-US" sz="120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Meiryo UI"/>
              <a:ea typeface="Meiryo UI"/>
            </a:endParaRPr>
          </a:p>
        </p:txBody>
      </p:sp>
      <p:sp>
        <p:nvSpPr>
          <p:cNvPr id="34" name="四角形: 角を丸くする 33">
            <a:extLst>
              <a:ext uri="{FF2B5EF4-FFF2-40B4-BE49-F238E27FC236}">
                <a16:creationId xmlns:a16="http://schemas.microsoft.com/office/drawing/2014/main" id="{5FF94193-38D3-4A83-87E6-C3B525C3FD6C}"/>
              </a:ext>
            </a:extLst>
          </p:cNvPr>
          <p:cNvSpPr/>
          <p:nvPr/>
        </p:nvSpPr>
        <p:spPr>
          <a:xfrm>
            <a:off x="340729" y="8991071"/>
            <a:ext cx="1273369" cy="235641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研修の振り返り</a:t>
            </a:r>
            <a:endParaRPr kumimoji="1" lang="ja-JP" altLang="en-US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5" name="四角形: 角を丸くする 34">
            <a:extLst>
              <a:ext uri="{FF2B5EF4-FFF2-40B4-BE49-F238E27FC236}">
                <a16:creationId xmlns:a16="http://schemas.microsoft.com/office/drawing/2014/main" id="{81EDEE9D-2DA2-4854-938A-12EB03AE96A0}"/>
              </a:ext>
            </a:extLst>
          </p:cNvPr>
          <p:cNvSpPr/>
          <p:nvPr/>
        </p:nvSpPr>
        <p:spPr>
          <a:xfrm>
            <a:off x="252632" y="1001832"/>
            <a:ext cx="6344719" cy="439467"/>
          </a:xfrm>
          <a:prstGeom prst="roundRect">
            <a:avLst>
              <a:gd name="adj" fmla="val 10388"/>
            </a:avLst>
          </a:prstGeom>
          <a:solidFill>
            <a:schemeClr val="accent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" name="テキスト ボックス 14">
            <a:extLst>
              <a:ext uri="{FF2B5EF4-FFF2-40B4-BE49-F238E27FC236}">
                <a16:creationId xmlns:a16="http://schemas.microsoft.com/office/drawing/2014/main" id="{48C748C2-0CEA-4661-9384-5BD4596CFB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0742" y="951504"/>
            <a:ext cx="6338617" cy="5270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 anchorCtr="0">
            <a:no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37931725" indent="-37474525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4479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051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3623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195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lvl="0" algn="just" defTabSz="440863" eaLnBrk="0" fontAlgn="base" hangingPunct="0">
              <a:lnSpc>
                <a:spcPts val="1631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400" dirty="0">
                <a:solidFill>
                  <a:srgbClr val="000000"/>
                </a:solidFill>
                <a:latin typeface="Meiryo UI"/>
                <a:ea typeface="Meiryo UI"/>
              </a:rPr>
              <a:t>　</a:t>
            </a:r>
            <a:r>
              <a:rPr lang="ja-JP" altLang="en-US" sz="1200" dirty="0">
                <a:solidFill>
                  <a:srgbClr val="000000"/>
                </a:solidFill>
                <a:latin typeface="Meiryo UI"/>
                <a:ea typeface="Meiryo UI"/>
              </a:rPr>
              <a:t>めあて、個人、ペア・グループ、まとめ、振り返り等の授業における活用シーンに着目し、資料のポイントや</a:t>
            </a:r>
            <a:endParaRPr lang="en-US" altLang="ja-JP" sz="1200" dirty="0">
              <a:solidFill>
                <a:srgbClr val="000000"/>
              </a:solidFill>
              <a:latin typeface="Meiryo UI"/>
              <a:ea typeface="Meiryo UI"/>
            </a:endParaRPr>
          </a:p>
          <a:p>
            <a:pPr lvl="0" algn="just" defTabSz="440863" eaLnBrk="0" fontAlgn="base" hangingPunct="0">
              <a:lnSpc>
                <a:spcPts val="1631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200" dirty="0">
                <a:solidFill>
                  <a:srgbClr val="000000"/>
                </a:solidFill>
                <a:latin typeface="Meiryo UI"/>
                <a:ea typeface="Meiryo UI"/>
              </a:rPr>
              <a:t>感じたことを下の欄に記入してみましょう。</a:t>
            </a:r>
            <a:endParaRPr lang="en-US" altLang="ja-JP" sz="1200" dirty="0">
              <a:solidFill>
                <a:srgbClr val="000000"/>
              </a:solidFill>
              <a:latin typeface="Meiryo UI"/>
              <a:ea typeface="Meiryo UI"/>
            </a:endParaRPr>
          </a:p>
        </p:txBody>
      </p:sp>
      <p:sp>
        <p:nvSpPr>
          <p:cNvPr id="38" name="四角形: 角を丸くする 37">
            <a:extLst>
              <a:ext uri="{FF2B5EF4-FFF2-40B4-BE49-F238E27FC236}">
                <a16:creationId xmlns:a16="http://schemas.microsoft.com/office/drawing/2014/main" id="{2CEC5173-0C4E-4AC9-996F-ADB26FE3FE86}"/>
              </a:ext>
            </a:extLst>
          </p:cNvPr>
          <p:cNvSpPr/>
          <p:nvPr/>
        </p:nvSpPr>
        <p:spPr>
          <a:xfrm>
            <a:off x="258907" y="5036907"/>
            <a:ext cx="6338444" cy="449645"/>
          </a:xfrm>
          <a:prstGeom prst="roundRect">
            <a:avLst>
              <a:gd name="adj" fmla="val 10388"/>
            </a:avLst>
          </a:prstGeom>
          <a:solidFill>
            <a:schemeClr val="accent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" name="テキスト ボックス 14">
            <a:extLst>
              <a:ext uri="{FF2B5EF4-FFF2-40B4-BE49-F238E27FC236}">
                <a16:creationId xmlns:a16="http://schemas.microsoft.com/office/drawing/2014/main" id="{15BC98CE-AECB-4C56-A63F-B02FFC2DB7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0729" y="5079916"/>
            <a:ext cx="5248511" cy="3681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 anchorCtr="0">
            <a:no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37931725" indent="-37474525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4479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051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3623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195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lvl="0" algn="just" defTabSz="440863" eaLnBrk="0" fontAlgn="base" hangingPunct="0">
              <a:lnSpc>
                <a:spcPts val="1631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400" dirty="0">
                <a:solidFill>
                  <a:srgbClr val="000000"/>
                </a:solidFill>
                <a:latin typeface="Meiryo UI"/>
                <a:ea typeface="Meiryo UI"/>
              </a:rPr>
              <a:t>　</a:t>
            </a:r>
            <a:r>
              <a:rPr lang="ja-JP" altLang="en-US" sz="1200" dirty="0">
                <a:solidFill>
                  <a:srgbClr val="000000"/>
                </a:solidFill>
                <a:latin typeface="Meiryo UI"/>
                <a:ea typeface="Meiryo UI"/>
              </a:rPr>
              <a:t>掲載されている事例の中で、今後の参考になりそうな事例はあったでしょうか。</a:t>
            </a:r>
            <a:endParaRPr lang="en-US" altLang="ja-JP" sz="1200" dirty="0">
              <a:solidFill>
                <a:srgbClr val="000000"/>
              </a:solidFill>
              <a:latin typeface="Meiryo UI"/>
              <a:ea typeface="Meiryo UI"/>
            </a:endParaRPr>
          </a:p>
          <a:p>
            <a:pPr lvl="0" algn="just" defTabSz="440863" eaLnBrk="0" fontAlgn="base" hangingPunct="0">
              <a:lnSpc>
                <a:spcPts val="1631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200" dirty="0">
                <a:solidFill>
                  <a:srgbClr val="000000"/>
                </a:solidFill>
                <a:latin typeface="Meiryo UI"/>
                <a:ea typeface="Meiryo UI"/>
              </a:rPr>
              <a:t>　下の欄に書き出してみましょう。</a:t>
            </a:r>
            <a:endParaRPr lang="en-US" altLang="ja-JP" sz="1200" dirty="0">
              <a:solidFill>
                <a:srgbClr val="000000"/>
              </a:solidFill>
              <a:latin typeface="Meiryo UI"/>
              <a:ea typeface="Meiryo UI"/>
            </a:endParaRPr>
          </a:p>
        </p:txBody>
      </p:sp>
      <p:sp>
        <p:nvSpPr>
          <p:cNvPr id="40" name="正方形/長方形 39">
            <a:extLst>
              <a:ext uri="{FF2B5EF4-FFF2-40B4-BE49-F238E27FC236}">
                <a16:creationId xmlns:a16="http://schemas.microsoft.com/office/drawing/2014/main" id="{A41B8BE9-5C38-4AB0-8190-ADA884C1E5F0}"/>
              </a:ext>
            </a:extLst>
          </p:cNvPr>
          <p:cNvSpPr/>
          <p:nvPr/>
        </p:nvSpPr>
        <p:spPr>
          <a:xfrm>
            <a:off x="259166" y="5648774"/>
            <a:ext cx="6376009" cy="3073583"/>
          </a:xfrm>
          <a:prstGeom prst="rect">
            <a:avLst/>
          </a:prstGeom>
          <a:noFill/>
          <a:ln w="127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1" name="正方形/長方形 40">
            <a:extLst>
              <a:ext uri="{FF2B5EF4-FFF2-40B4-BE49-F238E27FC236}">
                <a16:creationId xmlns:a16="http://schemas.microsoft.com/office/drawing/2014/main" id="{130F4116-A77C-4318-B4A3-D5AE86A6AAA2}"/>
              </a:ext>
            </a:extLst>
          </p:cNvPr>
          <p:cNvSpPr/>
          <p:nvPr/>
        </p:nvSpPr>
        <p:spPr>
          <a:xfrm>
            <a:off x="257535" y="1581474"/>
            <a:ext cx="6376009" cy="3220422"/>
          </a:xfrm>
          <a:prstGeom prst="rect">
            <a:avLst/>
          </a:prstGeom>
          <a:noFill/>
          <a:ln w="127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DCC4E0DD-02AD-4A73-9270-7DA71A8A6860}"/>
              </a:ext>
            </a:extLst>
          </p:cNvPr>
          <p:cNvSpPr txBox="1"/>
          <p:nvPr/>
        </p:nvSpPr>
        <p:spPr>
          <a:xfrm>
            <a:off x="620688" y="104453"/>
            <a:ext cx="1087157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600" dirty="0">
                <a:solidFill>
                  <a:srgbClr val="0070C0"/>
                </a:solidFill>
              </a:rPr>
              <a:t>スタディーエックス　スタイル</a:t>
            </a: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3ADD341D-E8F0-4725-94CE-81EE525B940D}"/>
              </a:ext>
            </a:extLst>
          </p:cNvPr>
          <p:cNvSpPr txBox="1"/>
          <p:nvPr/>
        </p:nvSpPr>
        <p:spPr>
          <a:xfrm>
            <a:off x="977413" y="9547218"/>
            <a:ext cx="585448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文部科学省</a:t>
            </a:r>
            <a:r>
              <a:rPr kumimoji="1" lang="en-US" altLang="ja-JP" sz="1000" dirty="0" err="1">
                <a:latin typeface="Meiryo UI" panose="020B0604030504040204" pitchFamily="50" charset="-128"/>
                <a:ea typeface="Meiryo UI" panose="020B0604030504040204" pitchFamily="50" charset="-128"/>
              </a:rPr>
              <a:t>StuDXStyle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ウェブサイト　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URL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kumimoji="1"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  <a:hlinkClick r:id="rId2"/>
              </a:rPr>
              <a:t>https://www.mext.go.jp/studxstyle/</a:t>
            </a:r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（令和４年４月）</a:t>
            </a:r>
          </a:p>
        </p:txBody>
      </p:sp>
      <p:pic>
        <p:nvPicPr>
          <p:cNvPr id="18" name="Picture 2" descr="文部科学省">
            <a:extLst>
              <a:ext uri="{FF2B5EF4-FFF2-40B4-BE49-F238E27FC236}">
                <a16:creationId xmlns:a16="http://schemas.microsoft.com/office/drawing/2014/main" id="{395876DE-F017-4544-810A-D60D35F3AF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9312" y="266563"/>
            <a:ext cx="954874" cy="1658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図 18" descr="QR コード&#10;&#10;自動的に生成された説明">
            <a:extLst>
              <a:ext uri="{FF2B5EF4-FFF2-40B4-BE49-F238E27FC236}">
                <a16:creationId xmlns:a16="http://schemas.microsoft.com/office/drawing/2014/main" id="{A12103D3-9B67-41BE-AC43-621B6AA494FD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87" t="6447" r="6737" b="5649"/>
          <a:stretch/>
        </p:blipFill>
        <p:spPr>
          <a:xfrm>
            <a:off x="5651375" y="3753294"/>
            <a:ext cx="801961" cy="803126"/>
          </a:xfrm>
          <a:prstGeom prst="rect">
            <a:avLst/>
          </a:prstGeom>
        </p:spPr>
      </p:pic>
      <p:sp>
        <p:nvSpPr>
          <p:cNvPr id="20" name="テキスト ボックス 19">
            <a:hlinkClick r:id="rId2"/>
            <a:extLst>
              <a:ext uri="{FF2B5EF4-FFF2-40B4-BE49-F238E27FC236}">
                <a16:creationId xmlns:a16="http://schemas.microsoft.com/office/drawing/2014/main" id="{0722A009-7753-4162-A0EA-76B8DF118E72}"/>
              </a:ext>
            </a:extLst>
          </p:cNvPr>
          <p:cNvSpPr txBox="1"/>
          <p:nvPr/>
        </p:nvSpPr>
        <p:spPr>
          <a:xfrm>
            <a:off x="5390872" y="4522369"/>
            <a:ext cx="131638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900" dirty="0" err="1">
                <a:latin typeface="Meiryo UI" panose="020B0604030504040204" pitchFamily="50" charset="-128"/>
                <a:ea typeface="Meiryo UI" panose="020B0604030504040204" pitchFamily="50" charset="-128"/>
              </a:rPr>
              <a:t>StuDXStyle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ウェブサイト</a:t>
            </a:r>
            <a:endParaRPr kumimoji="1" lang="ja-JP" altLang="en-US" sz="9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841308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正方形/長方形 88"/>
          <p:cNvSpPr/>
          <p:nvPr/>
        </p:nvSpPr>
        <p:spPr>
          <a:xfrm>
            <a:off x="275174" y="399805"/>
            <a:ext cx="6394186" cy="592755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lIns="109222" tIns="54613" rIns="109222" bIns="54613" anchor="ctr"/>
          <a:lstStyle/>
          <a:p>
            <a:pPr algn="ctr" defTabSz="10923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ja-JP" altLang="en-US" sz="1600" b="1" kern="0" dirty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授業等における</a:t>
            </a:r>
            <a:r>
              <a:rPr kumimoji="0" lang="en-US" altLang="ja-JP" sz="1600" b="1" kern="0" dirty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ICT</a:t>
            </a:r>
            <a:r>
              <a:rPr kumimoji="0" lang="ja-JP" altLang="en-US" sz="1600" b="1" kern="0" dirty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活用についてのイメージをつかもう（第</a:t>
            </a:r>
            <a:r>
              <a:rPr kumimoji="0" lang="en-US" altLang="ja-JP" sz="1600" b="1" kern="0" dirty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4</a:t>
            </a:r>
            <a:r>
              <a:rPr kumimoji="0" lang="ja-JP" altLang="en-US" sz="1600" b="1" kern="0" dirty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回</a:t>
            </a:r>
            <a:r>
              <a:rPr kumimoji="0" lang="en-US" altLang="ja-JP" sz="1600" b="1" kern="0" dirty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/</a:t>
            </a:r>
            <a:r>
              <a:rPr kumimoji="0" lang="ja-JP" altLang="en-US" sz="1600" b="1" kern="0" dirty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全</a:t>
            </a:r>
            <a:r>
              <a:rPr kumimoji="0" lang="en-US" altLang="ja-JP" sz="1600" b="1" kern="0" dirty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5</a:t>
            </a:r>
            <a:r>
              <a:rPr kumimoji="0" lang="ja-JP" altLang="en-US" sz="1600" b="1" kern="0" dirty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回）</a:t>
            </a:r>
          </a:p>
        </p:txBody>
      </p:sp>
      <p:cxnSp>
        <p:nvCxnSpPr>
          <p:cNvPr id="90" name="直線コネクタ 89"/>
          <p:cNvCxnSpPr>
            <a:cxnSpLocks/>
          </p:cNvCxnSpPr>
          <p:nvPr/>
        </p:nvCxnSpPr>
        <p:spPr>
          <a:xfrm>
            <a:off x="332656" y="848544"/>
            <a:ext cx="6192688" cy="0"/>
          </a:xfrm>
          <a:prstGeom prst="line">
            <a:avLst/>
          </a:prstGeom>
          <a:noFill/>
          <a:ln w="6350" cap="flat" cmpd="sng" algn="ctr">
            <a:solidFill>
              <a:srgbClr val="5B9BD5">
                <a:lumMod val="75000"/>
              </a:srgbClr>
            </a:solidFill>
            <a:prstDash val="solid"/>
            <a:miter lim="800000"/>
          </a:ln>
          <a:effectLst/>
        </p:spPr>
      </p:cxnSp>
      <p:sp>
        <p:nvSpPr>
          <p:cNvPr id="36" name="四角形: 角を丸くする 35">
            <a:extLst>
              <a:ext uri="{FF2B5EF4-FFF2-40B4-BE49-F238E27FC236}">
                <a16:creationId xmlns:a16="http://schemas.microsoft.com/office/drawing/2014/main" id="{7B6C84ED-6C87-4EF6-9239-8F432DD43E24}"/>
              </a:ext>
            </a:extLst>
          </p:cNvPr>
          <p:cNvSpPr/>
          <p:nvPr/>
        </p:nvSpPr>
        <p:spPr>
          <a:xfrm>
            <a:off x="288304" y="233149"/>
            <a:ext cx="3048342" cy="255355"/>
          </a:xfrm>
          <a:prstGeom prst="roundRect">
            <a:avLst/>
          </a:prstGeom>
          <a:solidFill>
            <a:srgbClr val="2E75B6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StuDX Style</a:t>
            </a: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を活用したミニ研修例 </a:t>
            </a:r>
          </a:p>
        </p:txBody>
      </p:sp>
      <p:sp>
        <p:nvSpPr>
          <p:cNvPr id="31" name="四角形: 角を丸くする 30">
            <a:extLst>
              <a:ext uri="{FF2B5EF4-FFF2-40B4-BE49-F238E27FC236}">
                <a16:creationId xmlns:a16="http://schemas.microsoft.com/office/drawing/2014/main" id="{5BAE8589-CEC3-498A-96A0-237AE544F635}"/>
              </a:ext>
            </a:extLst>
          </p:cNvPr>
          <p:cNvSpPr/>
          <p:nvPr/>
        </p:nvSpPr>
        <p:spPr>
          <a:xfrm>
            <a:off x="3617260" y="228119"/>
            <a:ext cx="2823955" cy="237456"/>
          </a:xfrm>
          <a:prstGeom prst="roundRect">
            <a:avLst>
              <a:gd name="adj" fmla="val 50000"/>
            </a:avLst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r>
              <a:rPr lang="ja-JP" altLang="en-US" sz="1200" b="1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ワークシート（イメージ）</a:t>
            </a:r>
            <a:endParaRPr kumimoji="1" lang="ja-JP" altLang="en-US" sz="1200" b="1" dirty="0">
              <a:solidFill>
                <a:schemeClr val="accent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2" name="四角形: 角を丸くする 31">
            <a:extLst>
              <a:ext uri="{FF2B5EF4-FFF2-40B4-BE49-F238E27FC236}">
                <a16:creationId xmlns:a16="http://schemas.microsoft.com/office/drawing/2014/main" id="{E568EEE1-B255-46D1-9161-AC89153860B3}"/>
              </a:ext>
            </a:extLst>
          </p:cNvPr>
          <p:cNvSpPr/>
          <p:nvPr/>
        </p:nvSpPr>
        <p:spPr>
          <a:xfrm>
            <a:off x="255905" y="8899865"/>
            <a:ext cx="6379271" cy="614634"/>
          </a:xfrm>
          <a:prstGeom prst="roundRect">
            <a:avLst>
              <a:gd name="adj" fmla="val 10309"/>
            </a:avLst>
          </a:prstGeom>
          <a:solidFill>
            <a:schemeClr val="accent3">
              <a:lumMod val="20000"/>
              <a:lumOff val="80000"/>
            </a:schemeClr>
          </a:solidFill>
          <a:ln w="1905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テキスト ボックス 14">
            <a:extLst>
              <a:ext uri="{FF2B5EF4-FFF2-40B4-BE49-F238E27FC236}">
                <a16:creationId xmlns:a16="http://schemas.microsoft.com/office/drawing/2014/main" id="{4216CD8B-4CFF-4108-80B5-CFA09675BB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7334" y="9291290"/>
            <a:ext cx="6377842" cy="4007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t" anchorCtr="0">
            <a:no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37931725" indent="-37474525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4479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051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3623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195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lvl="0" algn="just" defTabSz="440863" eaLnBrk="0" fontAlgn="base" hangingPunct="0">
              <a:lnSpc>
                <a:spcPts val="15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/>
                <a:ea typeface="Meiryo UI"/>
              </a:rPr>
              <a:t>　□ 活用シーンと事例を結び付けて考えることができた。</a:t>
            </a:r>
            <a:r>
              <a:rPr lang="en-US" altLang="ja-JP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/>
                <a:ea typeface="Meiryo UI"/>
              </a:rPr>
              <a:t>	</a:t>
            </a:r>
            <a:r>
              <a:rPr lang="ja-JP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/>
                <a:ea typeface="Meiryo UI"/>
              </a:rPr>
              <a:t>　□ 各教科等における</a:t>
            </a:r>
            <a:r>
              <a:rPr lang="en-US" altLang="ja-JP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/>
                <a:ea typeface="Meiryo UI"/>
              </a:rPr>
              <a:t>ICT</a:t>
            </a:r>
            <a:r>
              <a:rPr lang="ja-JP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/>
                <a:ea typeface="Meiryo UI"/>
              </a:rPr>
              <a:t>活用について考えが深まった。</a:t>
            </a:r>
            <a:endParaRPr kumimoji="1" lang="ja-JP" altLang="en-US" sz="120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Meiryo UI"/>
              <a:ea typeface="Meiryo UI"/>
            </a:endParaRPr>
          </a:p>
        </p:txBody>
      </p:sp>
      <p:sp>
        <p:nvSpPr>
          <p:cNvPr id="34" name="四角形: 角を丸くする 33">
            <a:extLst>
              <a:ext uri="{FF2B5EF4-FFF2-40B4-BE49-F238E27FC236}">
                <a16:creationId xmlns:a16="http://schemas.microsoft.com/office/drawing/2014/main" id="{5FF94193-38D3-4A83-87E6-C3B525C3FD6C}"/>
              </a:ext>
            </a:extLst>
          </p:cNvPr>
          <p:cNvSpPr/>
          <p:nvPr/>
        </p:nvSpPr>
        <p:spPr>
          <a:xfrm>
            <a:off x="340729" y="8991071"/>
            <a:ext cx="1273369" cy="235641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研修の振り返り</a:t>
            </a:r>
            <a:endParaRPr kumimoji="1" lang="ja-JP" altLang="en-US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5" name="四角形: 角を丸くする 34">
            <a:extLst>
              <a:ext uri="{FF2B5EF4-FFF2-40B4-BE49-F238E27FC236}">
                <a16:creationId xmlns:a16="http://schemas.microsoft.com/office/drawing/2014/main" id="{81EDEE9D-2DA2-4854-938A-12EB03AE96A0}"/>
              </a:ext>
            </a:extLst>
          </p:cNvPr>
          <p:cNvSpPr/>
          <p:nvPr/>
        </p:nvSpPr>
        <p:spPr>
          <a:xfrm>
            <a:off x="252632" y="1001832"/>
            <a:ext cx="6344719" cy="439467"/>
          </a:xfrm>
          <a:prstGeom prst="roundRect">
            <a:avLst>
              <a:gd name="adj" fmla="val 10388"/>
            </a:avLst>
          </a:prstGeom>
          <a:solidFill>
            <a:schemeClr val="accent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" name="テキスト ボックス 14">
            <a:extLst>
              <a:ext uri="{FF2B5EF4-FFF2-40B4-BE49-F238E27FC236}">
                <a16:creationId xmlns:a16="http://schemas.microsoft.com/office/drawing/2014/main" id="{48C748C2-0CEA-4661-9384-5BD4596CFB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0742" y="951504"/>
            <a:ext cx="6338617" cy="5270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 anchorCtr="0">
            <a:no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37931725" indent="-37474525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4479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051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3623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195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lvl="0" algn="just" defTabSz="440863" eaLnBrk="0" fontAlgn="base" hangingPunct="0">
              <a:lnSpc>
                <a:spcPts val="1631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400" dirty="0">
                <a:solidFill>
                  <a:srgbClr val="000000"/>
                </a:solidFill>
                <a:latin typeface="Meiryo UI"/>
                <a:ea typeface="Meiryo UI"/>
              </a:rPr>
              <a:t>　</a:t>
            </a:r>
            <a:r>
              <a:rPr lang="ja-JP" altLang="en-US" sz="1200" dirty="0">
                <a:solidFill>
                  <a:srgbClr val="000000"/>
                </a:solidFill>
                <a:latin typeface="Meiryo UI"/>
                <a:ea typeface="Meiryo UI"/>
              </a:rPr>
              <a:t>めあて、個人、ペア・グループ、まとめ、振り返り等の授業における活用シーンに着目し、資料のポイントや</a:t>
            </a:r>
            <a:endParaRPr lang="en-US" altLang="ja-JP" sz="1200" dirty="0">
              <a:solidFill>
                <a:srgbClr val="000000"/>
              </a:solidFill>
              <a:latin typeface="Meiryo UI"/>
              <a:ea typeface="Meiryo UI"/>
            </a:endParaRPr>
          </a:p>
          <a:p>
            <a:pPr lvl="0" algn="just" defTabSz="440863" eaLnBrk="0" fontAlgn="base" hangingPunct="0">
              <a:lnSpc>
                <a:spcPts val="1631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200" dirty="0">
                <a:solidFill>
                  <a:srgbClr val="000000"/>
                </a:solidFill>
                <a:latin typeface="Meiryo UI"/>
                <a:ea typeface="Meiryo UI"/>
              </a:rPr>
              <a:t>感じたことを下の欄に記入してみましょう。</a:t>
            </a:r>
            <a:endParaRPr lang="en-US" altLang="ja-JP" sz="1200" dirty="0">
              <a:solidFill>
                <a:srgbClr val="000000"/>
              </a:solidFill>
              <a:latin typeface="Meiryo UI"/>
              <a:ea typeface="Meiryo UI"/>
            </a:endParaRPr>
          </a:p>
        </p:txBody>
      </p:sp>
      <p:sp>
        <p:nvSpPr>
          <p:cNvPr id="38" name="四角形: 角を丸くする 37">
            <a:extLst>
              <a:ext uri="{FF2B5EF4-FFF2-40B4-BE49-F238E27FC236}">
                <a16:creationId xmlns:a16="http://schemas.microsoft.com/office/drawing/2014/main" id="{2CEC5173-0C4E-4AC9-996F-ADB26FE3FE86}"/>
              </a:ext>
            </a:extLst>
          </p:cNvPr>
          <p:cNvSpPr/>
          <p:nvPr/>
        </p:nvSpPr>
        <p:spPr>
          <a:xfrm>
            <a:off x="258907" y="5036907"/>
            <a:ext cx="6338444" cy="449645"/>
          </a:xfrm>
          <a:prstGeom prst="roundRect">
            <a:avLst>
              <a:gd name="adj" fmla="val 10388"/>
            </a:avLst>
          </a:prstGeom>
          <a:solidFill>
            <a:schemeClr val="accent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" name="テキスト ボックス 14">
            <a:extLst>
              <a:ext uri="{FF2B5EF4-FFF2-40B4-BE49-F238E27FC236}">
                <a16:creationId xmlns:a16="http://schemas.microsoft.com/office/drawing/2014/main" id="{15BC98CE-AECB-4C56-A63F-B02FFC2DB7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0729" y="5079916"/>
            <a:ext cx="5248511" cy="3681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 anchorCtr="0">
            <a:no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37931725" indent="-37474525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4479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051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3623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195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lvl="0" algn="just" defTabSz="440863" eaLnBrk="0" fontAlgn="base" hangingPunct="0">
              <a:lnSpc>
                <a:spcPts val="1631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400" dirty="0">
                <a:solidFill>
                  <a:srgbClr val="000000"/>
                </a:solidFill>
                <a:latin typeface="Meiryo UI"/>
                <a:ea typeface="Meiryo UI"/>
              </a:rPr>
              <a:t>　</a:t>
            </a:r>
            <a:r>
              <a:rPr lang="ja-JP" altLang="en-US" sz="1200" dirty="0">
                <a:solidFill>
                  <a:srgbClr val="000000"/>
                </a:solidFill>
                <a:latin typeface="Meiryo UI"/>
                <a:ea typeface="Meiryo UI"/>
              </a:rPr>
              <a:t>掲載されている事例の中で、今後の参考になりそうな事例はあったでしょうか。</a:t>
            </a:r>
            <a:endParaRPr lang="en-US" altLang="ja-JP" sz="1200" dirty="0">
              <a:solidFill>
                <a:srgbClr val="000000"/>
              </a:solidFill>
              <a:latin typeface="Meiryo UI"/>
              <a:ea typeface="Meiryo UI"/>
            </a:endParaRPr>
          </a:p>
          <a:p>
            <a:pPr lvl="0" algn="just" defTabSz="440863" eaLnBrk="0" fontAlgn="base" hangingPunct="0">
              <a:lnSpc>
                <a:spcPts val="1631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200" dirty="0">
                <a:solidFill>
                  <a:srgbClr val="000000"/>
                </a:solidFill>
                <a:latin typeface="Meiryo UI"/>
                <a:ea typeface="Meiryo UI"/>
              </a:rPr>
              <a:t>　下の欄に書き出してみましょう。</a:t>
            </a:r>
            <a:endParaRPr lang="en-US" altLang="ja-JP" sz="1200" dirty="0">
              <a:solidFill>
                <a:srgbClr val="000000"/>
              </a:solidFill>
              <a:latin typeface="Meiryo UI"/>
              <a:ea typeface="Meiryo UI"/>
            </a:endParaRPr>
          </a:p>
        </p:txBody>
      </p:sp>
      <p:sp>
        <p:nvSpPr>
          <p:cNvPr id="40" name="正方形/長方形 39">
            <a:extLst>
              <a:ext uri="{FF2B5EF4-FFF2-40B4-BE49-F238E27FC236}">
                <a16:creationId xmlns:a16="http://schemas.microsoft.com/office/drawing/2014/main" id="{A41B8BE9-5C38-4AB0-8190-ADA884C1E5F0}"/>
              </a:ext>
            </a:extLst>
          </p:cNvPr>
          <p:cNvSpPr/>
          <p:nvPr/>
        </p:nvSpPr>
        <p:spPr>
          <a:xfrm>
            <a:off x="259166" y="5648774"/>
            <a:ext cx="6376009" cy="3073583"/>
          </a:xfrm>
          <a:prstGeom prst="rect">
            <a:avLst/>
          </a:prstGeom>
          <a:noFill/>
          <a:ln w="127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1" name="正方形/長方形 40">
            <a:extLst>
              <a:ext uri="{FF2B5EF4-FFF2-40B4-BE49-F238E27FC236}">
                <a16:creationId xmlns:a16="http://schemas.microsoft.com/office/drawing/2014/main" id="{130F4116-A77C-4318-B4A3-D5AE86A6AAA2}"/>
              </a:ext>
            </a:extLst>
          </p:cNvPr>
          <p:cNvSpPr/>
          <p:nvPr/>
        </p:nvSpPr>
        <p:spPr>
          <a:xfrm>
            <a:off x="257535" y="1581474"/>
            <a:ext cx="6376009" cy="3220422"/>
          </a:xfrm>
          <a:prstGeom prst="rect">
            <a:avLst/>
          </a:prstGeom>
          <a:noFill/>
          <a:ln w="127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2" name="テキスト ボックス 14">
            <a:extLst>
              <a:ext uri="{FF2B5EF4-FFF2-40B4-BE49-F238E27FC236}">
                <a16:creationId xmlns:a16="http://schemas.microsoft.com/office/drawing/2014/main" id="{D4205244-DACD-4428-BD8C-272AA25E68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4664" y="1579730"/>
            <a:ext cx="6120680" cy="7036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 anchorCtr="0">
            <a:no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37931725" indent="-37474525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4479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051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3623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195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lvl="0" algn="just" defTabSz="440863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ja-JP" sz="800" dirty="0">
                <a:solidFill>
                  <a:srgbClr val="FF0000"/>
                </a:solidFill>
                <a:latin typeface="Meiryo UI"/>
                <a:ea typeface="Meiryo UI"/>
              </a:rPr>
              <a:t>【</a:t>
            </a:r>
            <a:r>
              <a:rPr lang="ja-JP" altLang="en-US" sz="800" dirty="0">
                <a:solidFill>
                  <a:srgbClr val="FF0000"/>
                </a:solidFill>
                <a:latin typeface="Meiryo UI"/>
                <a:ea typeface="Meiryo UI"/>
              </a:rPr>
              <a:t>ポイント</a:t>
            </a:r>
            <a:r>
              <a:rPr lang="en-US" altLang="ja-JP" sz="800" dirty="0">
                <a:solidFill>
                  <a:srgbClr val="FF0000"/>
                </a:solidFill>
                <a:latin typeface="Meiryo UI"/>
                <a:ea typeface="Meiryo UI"/>
              </a:rPr>
              <a:t>】</a:t>
            </a:r>
          </a:p>
          <a:p>
            <a:pPr lvl="0" algn="just" defTabSz="440863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800" dirty="0">
                <a:solidFill>
                  <a:srgbClr val="FF0000"/>
                </a:solidFill>
                <a:latin typeface="Meiryo UI"/>
                <a:ea typeface="Meiryo UI"/>
              </a:rPr>
              <a:t>　「めあて／個人／ペア・グループ／まとめ／振り返り」等の授業における活用シーンに着目して整理すると、特定の教科や単元の内容に関わらず、汎用的</a:t>
            </a:r>
            <a:endParaRPr lang="en-US" altLang="ja-JP" sz="800" dirty="0">
              <a:solidFill>
                <a:srgbClr val="FF0000"/>
              </a:solidFill>
              <a:latin typeface="Meiryo UI"/>
              <a:ea typeface="Meiryo UI"/>
            </a:endParaRPr>
          </a:p>
          <a:p>
            <a:pPr lvl="0" algn="just" defTabSz="440863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800" dirty="0">
                <a:solidFill>
                  <a:srgbClr val="FF0000"/>
                </a:solidFill>
                <a:latin typeface="Meiryo UI"/>
                <a:ea typeface="Meiryo UI"/>
              </a:rPr>
              <a:t>かつ日常的に活用することができる。</a:t>
            </a:r>
            <a:endParaRPr lang="en-US" altLang="ja-JP" sz="800" dirty="0">
              <a:solidFill>
                <a:srgbClr val="FF0000"/>
              </a:solidFill>
              <a:latin typeface="Meiryo UI"/>
              <a:ea typeface="Meiryo UI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DCC4E0DD-02AD-4A73-9270-7DA71A8A6860}"/>
              </a:ext>
            </a:extLst>
          </p:cNvPr>
          <p:cNvSpPr txBox="1"/>
          <p:nvPr/>
        </p:nvSpPr>
        <p:spPr>
          <a:xfrm>
            <a:off x="620688" y="104453"/>
            <a:ext cx="1087157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600" dirty="0">
                <a:solidFill>
                  <a:srgbClr val="0070C0"/>
                </a:solidFill>
              </a:rPr>
              <a:t>スタディーエックス　スタイル</a:t>
            </a: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3ADD341D-E8F0-4725-94CE-81EE525B940D}"/>
              </a:ext>
            </a:extLst>
          </p:cNvPr>
          <p:cNvSpPr txBox="1"/>
          <p:nvPr/>
        </p:nvSpPr>
        <p:spPr>
          <a:xfrm>
            <a:off x="977413" y="9547218"/>
            <a:ext cx="585448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文部科学省</a:t>
            </a:r>
            <a:r>
              <a:rPr kumimoji="1" lang="en-US" altLang="ja-JP" sz="1000" dirty="0" err="1">
                <a:latin typeface="Meiryo UI" panose="020B0604030504040204" pitchFamily="50" charset="-128"/>
                <a:ea typeface="Meiryo UI" panose="020B0604030504040204" pitchFamily="50" charset="-128"/>
              </a:rPr>
              <a:t>StuDXStyle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ウェブサイト　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URL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kumimoji="1"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  <a:hlinkClick r:id="rId2"/>
              </a:rPr>
              <a:t>https://www.mext.go.jp/studxstyle/</a:t>
            </a:r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（令和４年４月）</a:t>
            </a:r>
          </a:p>
        </p:txBody>
      </p:sp>
      <p:pic>
        <p:nvPicPr>
          <p:cNvPr id="18" name="Picture 2" descr="文部科学省">
            <a:extLst>
              <a:ext uri="{FF2B5EF4-FFF2-40B4-BE49-F238E27FC236}">
                <a16:creationId xmlns:a16="http://schemas.microsoft.com/office/drawing/2014/main" id="{395876DE-F017-4544-810A-D60D35F3AF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9312" y="266563"/>
            <a:ext cx="954874" cy="1658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図 18" descr="QR コード&#10;&#10;自動的に生成された説明">
            <a:extLst>
              <a:ext uri="{FF2B5EF4-FFF2-40B4-BE49-F238E27FC236}">
                <a16:creationId xmlns:a16="http://schemas.microsoft.com/office/drawing/2014/main" id="{A12103D3-9B67-41BE-AC43-621B6AA494FD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87" t="6447" r="6737" b="5649"/>
          <a:stretch/>
        </p:blipFill>
        <p:spPr>
          <a:xfrm>
            <a:off x="5651375" y="3753294"/>
            <a:ext cx="801961" cy="803126"/>
          </a:xfrm>
          <a:prstGeom prst="rect">
            <a:avLst/>
          </a:prstGeom>
        </p:spPr>
      </p:pic>
      <p:sp>
        <p:nvSpPr>
          <p:cNvPr id="20" name="テキスト ボックス 19">
            <a:hlinkClick r:id="rId2"/>
            <a:extLst>
              <a:ext uri="{FF2B5EF4-FFF2-40B4-BE49-F238E27FC236}">
                <a16:creationId xmlns:a16="http://schemas.microsoft.com/office/drawing/2014/main" id="{0722A009-7753-4162-A0EA-76B8DF118E72}"/>
              </a:ext>
            </a:extLst>
          </p:cNvPr>
          <p:cNvSpPr txBox="1"/>
          <p:nvPr/>
        </p:nvSpPr>
        <p:spPr>
          <a:xfrm>
            <a:off x="5390872" y="4522369"/>
            <a:ext cx="131638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900" dirty="0" err="1">
                <a:latin typeface="Meiryo UI" panose="020B0604030504040204" pitchFamily="50" charset="-128"/>
                <a:ea typeface="Meiryo UI" panose="020B0604030504040204" pitchFamily="50" charset="-128"/>
              </a:rPr>
              <a:t>StuDXStyle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ウェブサイト</a:t>
            </a:r>
            <a:endParaRPr kumimoji="1" lang="ja-JP" altLang="en-US" sz="9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615542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正方形/長方形 88"/>
          <p:cNvSpPr/>
          <p:nvPr/>
        </p:nvSpPr>
        <p:spPr>
          <a:xfrm>
            <a:off x="275174" y="399805"/>
            <a:ext cx="6394186" cy="592755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lIns="109222" tIns="54613" rIns="109222" bIns="54613" anchor="ctr"/>
          <a:lstStyle/>
          <a:p>
            <a:pPr algn="ctr" defTabSz="10923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ja-JP" altLang="en-US" sz="1600" b="1" kern="0" dirty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各自の実践事例を持ち寄り今後につなげよう（第</a:t>
            </a:r>
            <a:r>
              <a:rPr kumimoji="0" lang="en-US" altLang="ja-JP" sz="1600" b="1" kern="0" dirty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5</a:t>
            </a:r>
            <a:r>
              <a:rPr kumimoji="0" lang="ja-JP" altLang="en-US" sz="1600" b="1" kern="0" dirty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回</a:t>
            </a:r>
            <a:r>
              <a:rPr kumimoji="0" lang="en-US" altLang="ja-JP" sz="1600" b="1" kern="0" dirty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/</a:t>
            </a:r>
            <a:r>
              <a:rPr kumimoji="0" lang="ja-JP" altLang="en-US" sz="1600" b="1" kern="0" dirty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全</a:t>
            </a:r>
            <a:r>
              <a:rPr kumimoji="0" lang="en-US" altLang="ja-JP" sz="1600" b="1" kern="0" dirty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5</a:t>
            </a:r>
            <a:r>
              <a:rPr kumimoji="0" lang="ja-JP" altLang="en-US" sz="1600" b="1" kern="0" dirty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回）</a:t>
            </a:r>
          </a:p>
        </p:txBody>
      </p:sp>
      <p:cxnSp>
        <p:nvCxnSpPr>
          <p:cNvPr id="90" name="直線コネクタ 89"/>
          <p:cNvCxnSpPr>
            <a:cxnSpLocks/>
          </p:cNvCxnSpPr>
          <p:nvPr/>
        </p:nvCxnSpPr>
        <p:spPr>
          <a:xfrm>
            <a:off x="692696" y="848544"/>
            <a:ext cx="5544616" cy="0"/>
          </a:xfrm>
          <a:prstGeom prst="line">
            <a:avLst/>
          </a:prstGeom>
          <a:noFill/>
          <a:ln w="6350" cap="flat" cmpd="sng" algn="ctr">
            <a:solidFill>
              <a:srgbClr val="5B9BD5">
                <a:lumMod val="75000"/>
              </a:srgbClr>
            </a:solidFill>
            <a:prstDash val="solid"/>
            <a:miter lim="800000"/>
          </a:ln>
          <a:effectLst/>
        </p:spPr>
      </p:cxnSp>
      <p:sp>
        <p:nvSpPr>
          <p:cNvPr id="36" name="四角形: 角を丸くする 35">
            <a:extLst>
              <a:ext uri="{FF2B5EF4-FFF2-40B4-BE49-F238E27FC236}">
                <a16:creationId xmlns:a16="http://schemas.microsoft.com/office/drawing/2014/main" id="{7B6C84ED-6C87-4EF6-9239-8F432DD43E24}"/>
              </a:ext>
            </a:extLst>
          </p:cNvPr>
          <p:cNvSpPr/>
          <p:nvPr/>
        </p:nvSpPr>
        <p:spPr>
          <a:xfrm>
            <a:off x="288304" y="233149"/>
            <a:ext cx="3048342" cy="255355"/>
          </a:xfrm>
          <a:prstGeom prst="roundRect">
            <a:avLst/>
          </a:prstGeom>
          <a:solidFill>
            <a:srgbClr val="2E75B6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StuDX Style</a:t>
            </a: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を活用したミニ研修例 </a:t>
            </a:r>
          </a:p>
        </p:txBody>
      </p:sp>
      <p:sp>
        <p:nvSpPr>
          <p:cNvPr id="37" name="四角形: 角を丸くする 36">
            <a:extLst>
              <a:ext uri="{FF2B5EF4-FFF2-40B4-BE49-F238E27FC236}">
                <a16:creationId xmlns:a16="http://schemas.microsoft.com/office/drawing/2014/main" id="{9041F1B6-5024-4852-890B-998AD27C4625}"/>
              </a:ext>
            </a:extLst>
          </p:cNvPr>
          <p:cNvSpPr/>
          <p:nvPr/>
        </p:nvSpPr>
        <p:spPr>
          <a:xfrm>
            <a:off x="3617260" y="228119"/>
            <a:ext cx="2823955" cy="237456"/>
          </a:xfrm>
          <a:prstGeom prst="roundRect">
            <a:avLst>
              <a:gd name="adj" fmla="val 50000"/>
            </a:avLst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r>
              <a:rPr lang="ja-JP" altLang="en-US" sz="1200" b="1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ワークシート（イメージ）</a:t>
            </a:r>
            <a:endParaRPr kumimoji="1" lang="ja-JP" altLang="en-US" sz="1200" b="1" dirty="0">
              <a:solidFill>
                <a:schemeClr val="accent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8" name="四角形: 角を丸くする 37">
            <a:extLst>
              <a:ext uri="{FF2B5EF4-FFF2-40B4-BE49-F238E27FC236}">
                <a16:creationId xmlns:a16="http://schemas.microsoft.com/office/drawing/2014/main" id="{A97FEB2A-542E-486F-AC7D-E9496E8932F5}"/>
              </a:ext>
            </a:extLst>
          </p:cNvPr>
          <p:cNvSpPr/>
          <p:nvPr/>
        </p:nvSpPr>
        <p:spPr>
          <a:xfrm>
            <a:off x="255905" y="8887673"/>
            <a:ext cx="6379271" cy="614634"/>
          </a:xfrm>
          <a:prstGeom prst="roundRect">
            <a:avLst>
              <a:gd name="adj" fmla="val 10309"/>
            </a:avLst>
          </a:prstGeom>
          <a:solidFill>
            <a:schemeClr val="accent3">
              <a:lumMod val="20000"/>
              <a:lumOff val="80000"/>
            </a:schemeClr>
          </a:solidFill>
          <a:ln w="1905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" name="テキスト ボックス 14">
            <a:extLst>
              <a:ext uri="{FF2B5EF4-FFF2-40B4-BE49-F238E27FC236}">
                <a16:creationId xmlns:a16="http://schemas.microsoft.com/office/drawing/2014/main" id="{75CD6E36-CACC-4425-8754-02627D9371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7334" y="9279098"/>
            <a:ext cx="6377842" cy="4007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t" anchorCtr="0">
            <a:no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37931725" indent="-37474525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4479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051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3623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195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lvl="0" algn="just" defTabSz="440863" eaLnBrk="0" fontAlgn="base" hangingPunct="0">
              <a:lnSpc>
                <a:spcPts val="15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/>
                <a:ea typeface="Meiryo UI"/>
              </a:rPr>
              <a:t>　□ 他の参加者と互いの実践について交流できた。</a:t>
            </a:r>
            <a:r>
              <a:rPr lang="en-US" altLang="ja-JP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/>
                <a:ea typeface="Meiryo UI"/>
              </a:rPr>
              <a:t>	</a:t>
            </a:r>
            <a:r>
              <a:rPr lang="ja-JP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/>
                <a:ea typeface="Meiryo UI"/>
              </a:rPr>
              <a:t>　□ より良い</a:t>
            </a:r>
            <a:r>
              <a:rPr lang="en-US" altLang="ja-JP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/>
                <a:ea typeface="Meiryo UI"/>
              </a:rPr>
              <a:t>ICT</a:t>
            </a:r>
            <a:r>
              <a:rPr lang="ja-JP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/>
                <a:ea typeface="Meiryo UI"/>
              </a:rPr>
              <a:t>活用の仕方について理解が深まった。</a:t>
            </a:r>
            <a:endParaRPr kumimoji="1" lang="ja-JP" altLang="en-US" sz="120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Meiryo UI"/>
              <a:ea typeface="Meiryo UI"/>
            </a:endParaRPr>
          </a:p>
        </p:txBody>
      </p:sp>
      <p:sp>
        <p:nvSpPr>
          <p:cNvPr id="40" name="四角形: 角を丸くする 39">
            <a:extLst>
              <a:ext uri="{FF2B5EF4-FFF2-40B4-BE49-F238E27FC236}">
                <a16:creationId xmlns:a16="http://schemas.microsoft.com/office/drawing/2014/main" id="{B8B09713-FBCC-41B7-9F65-B8529D26BD1C}"/>
              </a:ext>
            </a:extLst>
          </p:cNvPr>
          <p:cNvSpPr/>
          <p:nvPr/>
        </p:nvSpPr>
        <p:spPr>
          <a:xfrm>
            <a:off x="340729" y="8978879"/>
            <a:ext cx="1273369" cy="235641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研修の振り返り</a:t>
            </a:r>
            <a:endParaRPr kumimoji="1" lang="ja-JP" altLang="en-US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1" name="四角形: 角を丸くする 40">
            <a:extLst>
              <a:ext uri="{FF2B5EF4-FFF2-40B4-BE49-F238E27FC236}">
                <a16:creationId xmlns:a16="http://schemas.microsoft.com/office/drawing/2014/main" id="{0340C5DD-B592-412A-8855-8FE179107DBE}"/>
              </a:ext>
            </a:extLst>
          </p:cNvPr>
          <p:cNvSpPr/>
          <p:nvPr/>
        </p:nvSpPr>
        <p:spPr>
          <a:xfrm>
            <a:off x="255904" y="976379"/>
            <a:ext cx="6356546" cy="439467"/>
          </a:xfrm>
          <a:prstGeom prst="roundRect">
            <a:avLst>
              <a:gd name="adj" fmla="val 10388"/>
            </a:avLst>
          </a:prstGeom>
          <a:solidFill>
            <a:schemeClr val="accent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" name="四角形: 角を丸くする 42">
            <a:extLst>
              <a:ext uri="{FF2B5EF4-FFF2-40B4-BE49-F238E27FC236}">
                <a16:creationId xmlns:a16="http://schemas.microsoft.com/office/drawing/2014/main" id="{3D390DFA-664D-4B60-BDB0-C469FC366F9D}"/>
              </a:ext>
            </a:extLst>
          </p:cNvPr>
          <p:cNvSpPr/>
          <p:nvPr/>
        </p:nvSpPr>
        <p:spPr>
          <a:xfrm>
            <a:off x="275173" y="5583475"/>
            <a:ext cx="6376009" cy="449645"/>
          </a:xfrm>
          <a:prstGeom prst="roundRect">
            <a:avLst>
              <a:gd name="adj" fmla="val 10388"/>
            </a:avLst>
          </a:prstGeom>
          <a:solidFill>
            <a:schemeClr val="accent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正方形/長方形 45">
            <a:extLst>
              <a:ext uri="{FF2B5EF4-FFF2-40B4-BE49-F238E27FC236}">
                <a16:creationId xmlns:a16="http://schemas.microsoft.com/office/drawing/2014/main" id="{EA172B9D-C07A-403C-9635-50196A1EB667}"/>
              </a:ext>
            </a:extLst>
          </p:cNvPr>
          <p:cNvSpPr/>
          <p:nvPr/>
        </p:nvSpPr>
        <p:spPr>
          <a:xfrm>
            <a:off x="276999" y="6177135"/>
            <a:ext cx="6356545" cy="2596913"/>
          </a:xfrm>
          <a:prstGeom prst="rect">
            <a:avLst/>
          </a:prstGeom>
          <a:noFill/>
          <a:ln w="127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7" name="テキスト ボックス 14">
            <a:extLst>
              <a:ext uri="{FF2B5EF4-FFF2-40B4-BE49-F238E27FC236}">
                <a16:creationId xmlns:a16="http://schemas.microsoft.com/office/drawing/2014/main" id="{3B433BE3-2AB1-427B-8015-379BC94D80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5173" y="5634546"/>
            <a:ext cx="4276417" cy="3681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 anchorCtr="0">
            <a:no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37931725" indent="-37474525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4479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051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3623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195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lvl="0" algn="just" defTabSz="440863" eaLnBrk="0" fontAlgn="base" hangingPunct="0">
              <a:lnSpc>
                <a:spcPts val="1631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200" dirty="0">
                <a:solidFill>
                  <a:srgbClr val="000000"/>
                </a:solidFill>
                <a:latin typeface="Meiryo UI"/>
                <a:ea typeface="Meiryo UI"/>
              </a:rPr>
              <a:t>　資料</a:t>
            </a:r>
            <a:r>
              <a:rPr lang="en-US" altLang="ja-JP" sz="1200" dirty="0">
                <a:solidFill>
                  <a:srgbClr val="000000"/>
                </a:solidFill>
                <a:latin typeface="Meiryo UI"/>
                <a:ea typeface="Meiryo UI"/>
              </a:rPr>
              <a:t>1</a:t>
            </a:r>
            <a:r>
              <a:rPr lang="ja-JP" altLang="en-US" sz="1200" dirty="0">
                <a:solidFill>
                  <a:srgbClr val="000000"/>
                </a:solidFill>
                <a:latin typeface="Meiryo UI"/>
                <a:ea typeface="Meiryo UI"/>
              </a:rPr>
              <a:t>について、今回の実践と結び付けた上で確認してみましょう。</a:t>
            </a:r>
            <a:endParaRPr lang="en-US" altLang="ja-JP" sz="1200" dirty="0">
              <a:solidFill>
                <a:srgbClr val="000000"/>
              </a:solidFill>
              <a:latin typeface="Meiryo UI"/>
              <a:ea typeface="Meiryo UI"/>
            </a:endParaRPr>
          </a:p>
          <a:p>
            <a:pPr lvl="0" algn="just" defTabSz="440863" eaLnBrk="0" fontAlgn="base" hangingPunct="0">
              <a:lnSpc>
                <a:spcPts val="1631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200" dirty="0">
                <a:solidFill>
                  <a:srgbClr val="000000"/>
                </a:solidFill>
                <a:latin typeface="Meiryo UI"/>
                <a:ea typeface="Meiryo UI"/>
              </a:rPr>
              <a:t>　気づいたことなどがあれば、下の欄に記入してみましょう。</a:t>
            </a:r>
            <a:endParaRPr lang="en-US" altLang="ja-JP" sz="1200" dirty="0">
              <a:solidFill>
                <a:srgbClr val="000000"/>
              </a:solidFill>
              <a:latin typeface="Meiryo UI"/>
              <a:ea typeface="Meiryo UI"/>
            </a:endParaRPr>
          </a:p>
        </p:txBody>
      </p:sp>
      <p:sp>
        <p:nvSpPr>
          <p:cNvPr id="48" name="テキスト ボックス 14">
            <a:extLst>
              <a:ext uri="{FF2B5EF4-FFF2-40B4-BE49-F238E27FC236}">
                <a16:creationId xmlns:a16="http://schemas.microsoft.com/office/drawing/2014/main" id="{BE277B97-7ADC-4D2B-B72C-B79282FFAB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3758" y="988388"/>
            <a:ext cx="5749538" cy="4529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 anchorCtr="0">
            <a:no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37931725" indent="-37474525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4479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051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3623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195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lvl="0" algn="just" defTabSz="440863" eaLnBrk="0" fontAlgn="base" hangingPunct="0">
              <a:lnSpc>
                <a:spcPts val="1631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200" dirty="0">
                <a:solidFill>
                  <a:srgbClr val="000000"/>
                </a:solidFill>
                <a:latin typeface="Meiryo UI"/>
                <a:ea typeface="Meiryo UI"/>
              </a:rPr>
              <a:t>各自の実践事例を持ち寄って共有することで、感想や気付いたことはあったでしょうか。</a:t>
            </a:r>
            <a:endParaRPr lang="en-US" altLang="ja-JP" sz="1200" dirty="0">
              <a:solidFill>
                <a:srgbClr val="000000"/>
              </a:solidFill>
              <a:latin typeface="Meiryo UI"/>
              <a:ea typeface="Meiryo UI"/>
            </a:endParaRPr>
          </a:p>
          <a:p>
            <a:pPr lvl="0" algn="just" defTabSz="440863" eaLnBrk="0" fontAlgn="base" hangingPunct="0">
              <a:lnSpc>
                <a:spcPts val="1631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200" dirty="0">
                <a:solidFill>
                  <a:srgbClr val="000000"/>
                </a:solidFill>
                <a:latin typeface="Meiryo UI"/>
                <a:ea typeface="Meiryo UI"/>
              </a:rPr>
              <a:t>下の欄に記入してみましょう。</a:t>
            </a:r>
            <a:endParaRPr lang="en-US" altLang="ja-JP" sz="1200" dirty="0">
              <a:solidFill>
                <a:srgbClr val="000000"/>
              </a:solidFill>
              <a:latin typeface="Meiryo UI"/>
              <a:ea typeface="Meiryo UI"/>
            </a:endParaRPr>
          </a:p>
        </p:txBody>
      </p:sp>
      <p:graphicFrame>
        <p:nvGraphicFramePr>
          <p:cNvPr id="50" name="表 10">
            <a:extLst>
              <a:ext uri="{FF2B5EF4-FFF2-40B4-BE49-F238E27FC236}">
                <a16:creationId xmlns:a16="http://schemas.microsoft.com/office/drawing/2014/main" id="{A8727469-D25A-453B-95BB-7C8EAE20FF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8936369"/>
              </p:ext>
            </p:extLst>
          </p:nvPr>
        </p:nvGraphicFramePr>
        <p:xfrm>
          <a:off x="236315" y="1543679"/>
          <a:ext cx="6376008" cy="37620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98984">
                  <a:extLst>
                    <a:ext uri="{9D8B030D-6E8A-4147-A177-3AD203B41FA5}">
                      <a16:colId xmlns:a16="http://schemas.microsoft.com/office/drawing/2014/main" val="373303515"/>
                    </a:ext>
                  </a:extLst>
                </a:gridCol>
                <a:gridCol w="3477024">
                  <a:extLst>
                    <a:ext uri="{9D8B030D-6E8A-4147-A177-3AD203B41FA5}">
                      <a16:colId xmlns:a16="http://schemas.microsoft.com/office/drawing/2014/main" val="2422054117"/>
                    </a:ext>
                  </a:extLst>
                </a:gridCol>
              </a:tblGrid>
              <a:tr h="240969"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425984221"/>
                  </a:ext>
                </a:extLst>
              </a:tr>
              <a:tr h="875739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2903367"/>
                  </a:ext>
                </a:extLst>
              </a:tr>
              <a:tr h="875739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637597438"/>
                  </a:ext>
                </a:extLst>
              </a:tr>
              <a:tr h="875739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973340696"/>
                  </a:ext>
                </a:extLst>
              </a:tr>
              <a:tr h="875739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63742448"/>
                  </a:ext>
                </a:extLst>
              </a:tr>
            </a:tbl>
          </a:graphicData>
        </a:graphic>
      </p:graphicFrame>
      <p:sp>
        <p:nvSpPr>
          <p:cNvPr id="51" name="テキスト ボックス 14">
            <a:extLst>
              <a:ext uri="{FF2B5EF4-FFF2-40B4-BE49-F238E27FC236}">
                <a16:creationId xmlns:a16="http://schemas.microsoft.com/office/drawing/2014/main" id="{42EAD122-C642-4810-A6EE-3BABEEEA5C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6712" y="1575416"/>
            <a:ext cx="1728192" cy="2363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 anchorCtr="0">
            <a:no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37931725" indent="-37474525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4479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051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3623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195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lvl="0" algn="ctr" defTabSz="440863" eaLnBrk="0" fontAlgn="base" hangingPunct="0">
              <a:lnSpc>
                <a:spcPts val="1631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200" dirty="0">
                <a:solidFill>
                  <a:srgbClr val="000000"/>
                </a:solidFill>
                <a:latin typeface="Meiryo UI"/>
                <a:ea typeface="Meiryo UI"/>
              </a:rPr>
              <a:t>参加者の実践の概要メモ</a:t>
            </a:r>
            <a:endParaRPr lang="en-US" altLang="ja-JP" sz="1200" dirty="0">
              <a:solidFill>
                <a:srgbClr val="000000"/>
              </a:solidFill>
              <a:latin typeface="Meiryo UI"/>
              <a:ea typeface="Meiryo UI"/>
            </a:endParaRPr>
          </a:p>
        </p:txBody>
      </p:sp>
      <p:sp>
        <p:nvSpPr>
          <p:cNvPr id="52" name="テキスト ボックス 14">
            <a:extLst>
              <a:ext uri="{FF2B5EF4-FFF2-40B4-BE49-F238E27FC236}">
                <a16:creationId xmlns:a16="http://schemas.microsoft.com/office/drawing/2014/main" id="{0CF55F8E-DE11-4AE5-8172-1A81B78AA3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35496" y="1565647"/>
            <a:ext cx="2363664" cy="2363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 anchorCtr="0">
            <a:no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37931725" indent="-37474525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4479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051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3623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195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lvl="0" algn="ctr" defTabSz="440863" eaLnBrk="0" fontAlgn="base" hangingPunct="0">
              <a:lnSpc>
                <a:spcPts val="1631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200" dirty="0">
                <a:solidFill>
                  <a:srgbClr val="000000"/>
                </a:solidFill>
                <a:latin typeface="Meiryo UI"/>
                <a:ea typeface="Meiryo UI"/>
              </a:rPr>
              <a:t>感想や気付いたこと等メモ</a:t>
            </a:r>
            <a:endParaRPr lang="en-US" altLang="ja-JP" sz="1200" dirty="0">
              <a:solidFill>
                <a:srgbClr val="000000"/>
              </a:solidFill>
              <a:latin typeface="Meiryo UI"/>
              <a:ea typeface="Meiryo UI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C22C16FE-6896-40BC-B0A7-69380297AA53}"/>
              </a:ext>
            </a:extLst>
          </p:cNvPr>
          <p:cNvSpPr txBox="1"/>
          <p:nvPr/>
        </p:nvSpPr>
        <p:spPr>
          <a:xfrm>
            <a:off x="620688" y="104453"/>
            <a:ext cx="1087157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600" dirty="0">
                <a:solidFill>
                  <a:srgbClr val="0070C0"/>
                </a:solidFill>
              </a:rPr>
              <a:t>スタディーエックス　スタイル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FE79BE1B-6F9D-4102-8D79-80FF86131C51}"/>
              </a:ext>
            </a:extLst>
          </p:cNvPr>
          <p:cNvSpPr txBox="1"/>
          <p:nvPr/>
        </p:nvSpPr>
        <p:spPr>
          <a:xfrm>
            <a:off x="977413" y="9547218"/>
            <a:ext cx="585448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文部科学省</a:t>
            </a:r>
            <a:r>
              <a:rPr kumimoji="1" lang="en-US" altLang="ja-JP" sz="1000" dirty="0" err="1">
                <a:latin typeface="Meiryo UI" panose="020B0604030504040204" pitchFamily="50" charset="-128"/>
                <a:ea typeface="Meiryo UI" panose="020B0604030504040204" pitchFamily="50" charset="-128"/>
              </a:rPr>
              <a:t>StuDXStyle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ウェブサイト　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URL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kumimoji="1"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  <a:hlinkClick r:id="rId2"/>
              </a:rPr>
              <a:t>https://www.mext.go.jp/studxstyle/</a:t>
            </a:r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（令和４年４月）</a:t>
            </a:r>
          </a:p>
        </p:txBody>
      </p:sp>
      <p:pic>
        <p:nvPicPr>
          <p:cNvPr id="20" name="Picture 2" descr="文部科学省">
            <a:extLst>
              <a:ext uri="{FF2B5EF4-FFF2-40B4-BE49-F238E27FC236}">
                <a16:creationId xmlns:a16="http://schemas.microsoft.com/office/drawing/2014/main" id="{2085EE42-409D-4BD7-9519-2F50A18DA5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9312" y="266563"/>
            <a:ext cx="954874" cy="1658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図 20" descr="QR コード&#10;&#10;自動的に生成された説明">
            <a:extLst>
              <a:ext uri="{FF2B5EF4-FFF2-40B4-BE49-F238E27FC236}">
                <a16:creationId xmlns:a16="http://schemas.microsoft.com/office/drawing/2014/main" id="{1D32F797-29BC-40D0-BB47-B21E68ADEBE6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87" t="6447" r="6737" b="5649"/>
          <a:stretch/>
        </p:blipFill>
        <p:spPr>
          <a:xfrm>
            <a:off x="5579367" y="7758705"/>
            <a:ext cx="801961" cy="803126"/>
          </a:xfrm>
          <a:prstGeom prst="rect">
            <a:avLst/>
          </a:prstGeom>
        </p:spPr>
      </p:pic>
      <p:sp>
        <p:nvSpPr>
          <p:cNvPr id="22" name="テキスト ボックス 21">
            <a:hlinkClick r:id="rId2"/>
            <a:extLst>
              <a:ext uri="{FF2B5EF4-FFF2-40B4-BE49-F238E27FC236}">
                <a16:creationId xmlns:a16="http://schemas.microsoft.com/office/drawing/2014/main" id="{69148CDC-B55C-4498-8428-C6CCAA5F6CBF}"/>
              </a:ext>
            </a:extLst>
          </p:cNvPr>
          <p:cNvSpPr txBox="1"/>
          <p:nvPr/>
        </p:nvSpPr>
        <p:spPr>
          <a:xfrm>
            <a:off x="5332750" y="8527780"/>
            <a:ext cx="131638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900" dirty="0" err="1">
                <a:latin typeface="Meiryo UI" panose="020B0604030504040204" pitchFamily="50" charset="-128"/>
                <a:ea typeface="Meiryo UI" panose="020B0604030504040204" pitchFamily="50" charset="-128"/>
              </a:rPr>
              <a:t>StuDXStyle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ウェブサイト</a:t>
            </a:r>
            <a:endParaRPr kumimoji="1" lang="ja-JP" altLang="en-US" sz="9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33492727"/>
      </p:ext>
    </p:extLst>
  </p:cSld>
  <p:clrMapOvr>
    <a:masterClrMapping/>
  </p:clrMapOvr>
</p:sld>
</file>

<file path=ppt/theme/theme1.xml><?xml version="1.0" encoding="utf-8"?>
<a:theme xmlns:a="http://schemas.openxmlformats.org/drawingml/2006/main" name="9_Office テーマ">
  <a:themeElements>
    <a:clrScheme name="ユーザー定義 8">
      <a:dk1>
        <a:srgbClr val="000000"/>
      </a:dk1>
      <a:lt1>
        <a:sysClr val="window" lastClr="FFFFFF"/>
      </a:lt1>
      <a:dk2>
        <a:srgbClr val="024FA1"/>
      </a:dk2>
      <a:lt2>
        <a:srgbClr val="FF501E"/>
      </a:lt2>
      <a:accent1>
        <a:srgbClr val="4BB5C5"/>
      </a:accent1>
      <a:accent2>
        <a:srgbClr val="801C49"/>
      </a:accent2>
      <a:accent3>
        <a:srgbClr val="FED232"/>
      </a:accent3>
      <a:accent4>
        <a:srgbClr val="007437"/>
      </a:accent4>
      <a:accent5>
        <a:srgbClr val="CDECF1"/>
      </a:accent5>
      <a:accent6>
        <a:srgbClr val="D8BFCD"/>
      </a:accent6>
      <a:hlink>
        <a:srgbClr val="0070C0"/>
      </a:hlink>
      <a:folHlink>
        <a:srgbClr val="0070C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DefaultFormat1.pptx" id="{3E7A91EC-980C-49AF-987C-C50D916A1227}" vid="{C875BF4D-D5B8-4F60-A280-AD27D882AAF1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2203</Words>
  <Application>Microsoft Office PowerPoint</Application>
  <PresentationFormat>A4 210 x 297 mm</PresentationFormat>
  <Paragraphs>216</Paragraphs>
  <Slides>10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7" baseType="lpstr">
      <vt:lpstr>Meiryo Bold</vt:lpstr>
      <vt:lpstr>Meiryo UI</vt:lpstr>
      <vt:lpstr>游ゴシック</vt:lpstr>
      <vt:lpstr>Arial</vt:lpstr>
      <vt:lpstr>Calibri</vt:lpstr>
      <vt:lpstr>Wingdings</vt:lpstr>
      <vt:lpstr>9_Office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/>
  <cp:lastModifiedBy/>
  <cp:revision>7</cp:revision>
  <dcterms:created xsi:type="dcterms:W3CDTF">2017-08-04T12:38:44Z</dcterms:created>
  <dcterms:modified xsi:type="dcterms:W3CDTF">2022-07-20T09:59:03Z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d899a617-f30e-4fb8-b81c-fb6d0b94ac5b_Enabled">
    <vt:lpwstr>true</vt:lpwstr>
  </property>
  <property fmtid="{D5CDD505-2E9C-101B-9397-08002B2CF9AE}" pid="3" name="MSIP_Label_d899a617-f30e-4fb8-b81c-fb6d0b94ac5b_SetDate">
    <vt:lpwstr>2022-02-21T05:00:14Z</vt:lpwstr>
  </property>
  <property fmtid="{D5CDD505-2E9C-101B-9397-08002B2CF9AE}" pid="4" name="MSIP_Label_d899a617-f30e-4fb8-b81c-fb6d0b94ac5b_Method">
    <vt:lpwstr>Standard</vt:lpwstr>
  </property>
  <property fmtid="{D5CDD505-2E9C-101B-9397-08002B2CF9AE}" pid="5" name="MSIP_Label_d899a617-f30e-4fb8-b81c-fb6d0b94ac5b_Name">
    <vt:lpwstr>機密性2情報</vt:lpwstr>
  </property>
  <property fmtid="{D5CDD505-2E9C-101B-9397-08002B2CF9AE}" pid="6" name="MSIP_Label_d899a617-f30e-4fb8-b81c-fb6d0b94ac5b_SiteId">
    <vt:lpwstr>545810b0-36cb-4290-8926-48dbc0f9e92f</vt:lpwstr>
  </property>
  <property fmtid="{D5CDD505-2E9C-101B-9397-08002B2CF9AE}" pid="7" name="MSIP_Label_d899a617-f30e-4fb8-b81c-fb6d0b94ac5b_ActionId">
    <vt:lpwstr>093437f0-54bf-437b-bac6-1a6e7393167b</vt:lpwstr>
  </property>
  <property fmtid="{D5CDD505-2E9C-101B-9397-08002B2CF9AE}" pid="8" name="MSIP_Label_d899a617-f30e-4fb8-b81c-fb6d0b94ac5b_ContentBits">
    <vt:lpwstr>0</vt:lpwstr>
  </property>
</Properties>
</file>