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09" r:id="rId1"/>
  </p:sldMasterIdLst>
  <p:notesMasterIdLst>
    <p:notesMasterId r:id="rId12"/>
  </p:notesMasterIdLst>
  <p:sldIdLst>
    <p:sldId id="490" r:id="rId2"/>
    <p:sldId id="495" r:id="rId3"/>
    <p:sldId id="491" r:id="rId4"/>
    <p:sldId id="496" r:id="rId5"/>
    <p:sldId id="492" r:id="rId6"/>
    <p:sldId id="497" r:id="rId7"/>
    <p:sldId id="493" r:id="rId8"/>
    <p:sldId id="498" r:id="rId9"/>
    <p:sldId id="494" r:id="rId10"/>
    <p:sldId id="499" r:id="rId11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38B"/>
    <a:srgbClr val="FFFFFF"/>
    <a:srgbClr val="8C76C6"/>
    <a:srgbClr val="FDE7F3"/>
    <a:srgbClr val="EFF9FF"/>
    <a:srgbClr val="CCECFF"/>
    <a:srgbClr val="5B0FE9"/>
    <a:srgbClr val="2D2D8A"/>
    <a:srgbClr val="5B9BD5"/>
    <a:srgbClr val="5B0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59" d="100"/>
          <a:sy n="59" d="100"/>
        </p:scale>
        <p:origin x="2458" y="86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2"/>
            <a:ext cx="2949786" cy="498693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8" y="2"/>
            <a:ext cx="2949786" cy="498693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r">
              <a:defRPr sz="1200"/>
            </a:lvl1pPr>
          </a:lstStyle>
          <a:p>
            <a:fld id="{1C296701-F0BB-4F9F-B110-4E905BE4F7D7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1" rIns="91441" bIns="45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441" tIns="45721" rIns="91441" bIns="45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440647"/>
            <a:ext cx="2949786" cy="498692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8" y="9440647"/>
            <a:ext cx="2949786" cy="498692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r">
              <a:defRPr sz="1200"/>
            </a:lvl1pPr>
          </a:lstStyle>
          <a:p>
            <a:fld id="{6197E4DC-222C-4859-927D-AF36D8FF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03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60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53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587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2022/7/20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38789" y="294583"/>
            <a:ext cx="6580733" cy="622653"/>
          </a:xfrm>
        </p:spPr>
        <p:txBody>
          <a:bodyPr wrap="square">
            <a:spAutoFit/>
          </a:bodyPr>
          <a:lstStyle>
            <a:lvl1pPr algn="l">
              <a:defRPr lang="ja-JP" altLang="en-US" sz="3393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39011" y="9113467"/>
            <a:ext cx="6505423" cy="23339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83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39012" y="4484953"/>
            <a:ext cx="1282895" cy="44456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2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38789" y="5444539"/>
            <a:ext cx="898914" cy="31119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7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38788" y="6305155"/>
            <a:ext cx="763523" cy="23339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83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38480" y="1104574"/>
            <a:ext cx="6581042" cy="759613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82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363454" lvl="0" indent="-363454">
              <a:spcBef>
                <a:spcPts val="848"/>
              </a:spcBef>
              <a:spcAft>
                <a:spcPts val="848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8946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48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4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133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53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7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4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503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86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3258" y="397156"/>
            <a:ext cx="6171486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3257" y="9182388"/>
            <a:ext cx="1600165" cy="526075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70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34FA36-E586-4094-B41B-9207695FBF9A}" type="datetime1">
              <a:rPr lang="ja-JP" altLang="en-US"/>
              <a:pPr>
                <a:defRPr/>
              </a:pPr>
              <a:t>2022/7/20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2700" y="9182388"/>
            <a:ext cx="2172600" cy="526075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651949" eaLnBrk="1" fontAlgn="auto" hangingPunct="1">
              <a:spcBef>
                <a:spcPts val="0"/>
              </a:spcBef>
              <a:spcAft>
                <a:spcPts val="0"/>
              </a:spcAft>
              <a:defRPr sz="170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578" y="9182388"/>
            <a:ext cx="1600165" cy="526075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0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4B9717-188A-4610-8B9E-F419F2B6EC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142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</p:sldLayoutIdLst>
  <p:txStyles>
    <p:titleStyle>
      <a:lvl1pPr algn="ctr" defTabSz="650815" rtl="0" eaLnBrk="1" fontAlgn="base" hangingPunct="1">
        <a:spcBef>
          <a:spcPct val="0"/>
        </a:spcBef>
        <a:spcAft>
          <a:spcPct val="0"/>
        </a:spcAft>
        <a:defRPr kumimoji="1" sz="6287" kern="1200">
          <a:solidFill>
            <a:schemeClr val="tx1"/>
          </a:solidFill>
          <a:latin typeface="Meiryo Bold"/>
          <a:ea typeface="Meiryo Bold"/>
          <a:cs typeface="Meiryo Bold"/>
        </a:defRPr>
      </a:lvl1pPr>
      <a:lvl2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2pPr>
      <a:lvl3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3pPr>
      <a:lvl4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4pPr>
      <a:lvl5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5pPr>
      <a:lvl6pPr marL="651949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6pPr>
      <a:lvl7pPr marL="1303897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7pPr>
      <a:lvl8pPr marL="1955846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8pPr>
      <a:lvl9pPr marL="2607795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9pPr>
    </p:titleStyle>
    <p:bodyStyle>
      <a:lvl1pPr marL="488632" indent="-488632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537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1058354" indent="-405460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929" kern="1200">
          <a:solidFill>
            <a:schemeClr val="tx1"/>
          </a:solidFill>
          <a:latin typeface="+mn-lt"/>
          <a:ea typeface="+mn-ea"/>
          <a:cs typeface="+mn-cs"/>
        </a:defRPr>
      </a:lvl2pPr>
      <a:lvl3pPr marL="1628076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6" kern="1200">
          <a:solidFill>
            <a:schemeClr val="tx1"/>
          </a:solidFill>
          <a:latin typeface="+mn-lt"/>
          <a:ea typeface="+mn-ea"/>
          <a:cs typeface="+mn-cs"/>
        </a:defRPr>
      </a:lvl3pPr>
      <a:lvl4pPr marL="2280969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4pPr>
      <a:lvl5pPr marL="2931782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5pPr>
      <a:lvl6pPr marL="3585717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6pPr>
      <a:lvl7pPr marL="4237667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7pPr>
      <a:lvl8pPr marL="4889615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8pPr>
      <a:lvl9pPr marL="5541565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1pPr>
      <a:lvl2pPr marL="651949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97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3pPr>
      <a:lvl4pPr marL="1955846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4pPr>
      <a:lvl5pPr marL="2607795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5pPr>
      <a:lvl6pPr marL="3259744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6pPr>
      <a:lvl7pPr marL="3911692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7pPr>
      <a:lvl8pPr marL="4563641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8pPr>
      <a:lvl9pPr marL="5215590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xt.go.jp/studxstyl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xt.go.jp/studxstyl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xt.go.jp/studxstyl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xt.go.jp/studxstyl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xt.go.jp/studxstyl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xt.go.jp/studxstyl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xt.go.jp/studxstyl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xt.go.jp/studxstyl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xt.go.jp/studxstyl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xt.go.jp/studxstyl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/>
          <p:cNvSpPr/>
          <p:nvPr/>
        </p:nvSpPr>
        <p:spPr>
          <a:xfrm>
            <a:off x="463814" y="399805"/>
            <a:ext cx="5930372" cy="59275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9222" tIns="54613" rIns="109222" bIns="54613" anchor="ctr"/>
          <a:lstStyle/>
          <a:p>
            <a:pPr algn="ctr" defTabSz="109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活用の特性・強み」を知ろう！（第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</a:p>
        </p:txBody>
      </p:sp>
      <p:cxnSp>
        <p:nvCxnSpPr>
          <p:cNvPr id="90" name="直線コネクタ 89"/>
          <p:cNvCxnSpPr>
            <a:cxnSpLocks/>
          </p:cNvCxnSpPr>
          <p:nvPr/>
        </p:nvCxnSpPr>
        <p:spPr>
          <a:xfrm>
            <a:off x="620688" y="848544"/>
            <a:ext cx="5472608" cy="0"/>
          </a:xfrm>
          <a:prstGeom prst="line">
            <a:avLst/>
          </a:prstGeom>
          <a:noFill/>
          <a:ln w="635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B6C84ED-6C87-4EF6-9239-8F432DD43E24}"/>
              </a:ext>
            </a:extLst>
          </p:cNvPr>
          <p:cNvSpPr/>
          <p:nvPr/>
        </p:nvSpPr>
        <p:spPr>
          <a:xfrm>
            <a:off x="288304" y="233149"/>
            <a:ext cx="3048342" cy="255355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を活用したミニ研修例 </a:t>
            </a: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0F339ED9-CB71-4427-B89E-532209FDCCDE}"/>
              </a:ext>
            </a:extLst>
          </p:cNvPr>
          <p:cNvSpPr/>
          <p:nvPr/>
        </p:nvSpPr>
        <p:spPr>
          <a:xfrm>
            <a:off x="3617260" y="228119"/>
            <a:ext cx="2823955" cy="237456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ja-JP" altLang="en-US" sz="1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ワークシート（イメージ）</a:t>
            </a:r>
            <a:endParaRPr kumimoji="1" lang="ja-JP" altLang="en-US" sz="1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6D7B8E99-C5A4-40D4-A1DD-B6FE8491B51D}"/>
              </a:ext>
            </a:extLst>
          </p:cNvPr>
          <p:cNvSpPr/>
          <p:nvPr/>
        </p:nvSpPr>
        <p:spPr>
          <a:xfrm>
            <a:off x="236315" y="913819"/>
            <a:ext cx="6385370" cy="305630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14">
            <a:extLst>
              <a:ext uri="{FF2B5EF4-FFF2-40B4-BE49-F238E27FC236}">
                <a16:creationId xmlns:a16="http://schemas.microsoft.com/office/drawing/2014/main" id="{F3308385-E01F-473C-82E0-C337C3976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15" y="954414"/>
            <a:ext cx="4428653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資料のポイントや感じたことについて、下の欄に記入しましょう。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3B225E4-BF3A-4B77-B709-DAB0871E43D5}"/>
              </a:ext>
            </a:extLst>
          </p:cNvPr>
          <p:cNvSpPr/>
          <p:nvPr/>
        </p:nvSpPr>
        <p:spPr>
          <a:xfrm>
            <a:off x="236314" y="1347619"/>
            <a:ext cx="6385369" cy="2434875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7738D4EC-3A97-4F24-8BA3-38D5CF79D99B}"/>
              </a:ext>
            </a:extLst>
          </p:cNvPr>
          <p:cNvSpPr/>
          <p:nvPr/>
        </p:nvSpPr>
        <p:spPr>
          <a:xfrm>
            <a:off x="236315" y="3923859"/>
            <a:ext cx="6385368" cy="449645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14">
            <a:extLst>
              <a:ext uri="{FF2B5EF4-FFF2-40B4-BE49-F238E27FC236}">
                <a16:creationId xmlns:a16="http://schemas.microsoft.com/office/drawing/2014/main" id="{955F6B82-ECCD-4C8F-8DA9-0D0A117DF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305" y="3966868"/>
            <a:ext cx="5660976" cy="36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ICT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活用の特性、強みによって可能となる学習活動にはどんなものがあるでしょう。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思いつくものを下の表の右の欄に書き出してみましょう。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graphicFrame>
        <p:nvGraphicFramePr>
          <p:cNvPr id="50" name="表 10">
            <a:extLst>
              <a:ext uri="{FF2B5EF4-FFF2-40B4-BE49-F238E27FC236}">
                <a16:creationId xmlns:a16="http://schemas.microsoft.com/office/drawing/2014/main" id="{291C3EE8-6D75-4ECB-B7DD-1166D1465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67032"/>
              </p:ext>
            </p:extLst>
          </p:nvPr>
        </p:nvGraphicFramePr>
        <p:xfrm>
          <a:off x="249808" y="4517519"/>
          <a:ext cx="6385368" cy="4192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456">
                  <a:extLst>
                    <a:ext uri="{9D8B030D-6E8A-4147-A177-3AD203B41FA5}">
                      <a16:colId xmlns:a16="http://schemas.microsoft.com/office/drawing/2014/main" val="373303515"/>
                    </a:ext>
                  </a:extLst>
                </a:gridCol>
                <a:gridCol w="1704053">
                  <a:extLst>
                    <a:ext uri="{9D8B030D-6E8A-4147-A177-3AD203B41FA5}">
                      <a16:colId xmlns:a16="http://schemas.microsoft.com/office/drawing/2014/main" val="3066309378"/>
                    </a:ext>
                  </a:extLst>
                </a:gridCol>
                <a:gridCol w="2552859">
                  <a:extLst>
                    <a:ext uri="{9D8B030D-6E8A-4147-A177-3AD203B41FA5}">
                      <a16:colId xmlns:a16="http://schemas.microsoft.com/office/drawing/2014/main" val="2422054117"/>
                    </a:ext>
                  </a:extLst>
                </a:gridCol>
              </a:tblGrid>
              <a:tr h="288473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984221"/>
                  </a:ext>
                </a:extLst>
              </a:tr>
              <a:tr h="13013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03367"/>
                  </a:ext>
                </a:extLst>
              </a:tr>
              <a:tr h="13013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597438"/>
                  </a:ext>
                </a:extLst>
              </a:tr>
              <a:tr h="13013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340696"/>
                  </a:ext>
                </a:extLst>
              </a:tr>
            </a:tbl>
          </a:graphicData>
        </a:graphic>
      </p:graphicFrame>
      <p:sp>
        <p:nvSpPr>
          <p:cNvPr id="51" name="テキスト ボックス 14">
            <a:extLst>
              <a:ext uri="{FF2B5EF4-FFF2-40B4-BE49-F238E27FC236}">
                <a16:creationId xmlns:a16="http://schemas.microsoft.com/office/drawing/2014/main" id="{3264DC48-77B7-47A3-AE11-31B25DBFE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48" y="5040499"/>
            <a:ext cx="2355434" cy="918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① 多様で大量の情報の取扱い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　　容易な試行錯誤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2" name="テキスト ボックス 14">
            <a:extLst>
              <a:ext uri="{FF2B5EF4-FFF2-40B4-BE49-F238E27FC236}">
                <a16:creationId xmlns:a16="http://schemas.microsoft.com/office/drawing/2014/main" id="{3F84C0E2-6AF7-4693-B5BD-104810101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57" y="6319525"/>
            <a:ext cx="2128232" cy="918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② 時間的制約を超えた情報の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　　蓄積、過程の可視化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3" name="テキスト ボックス 14">
            <a:extLst>
              <a:ext uri="{FF2B5EF4-FFF2-40B4-BE49-F238E27FC236}">
                <a16:creationId xmlns:a16="http://schemas.microsoft.com/office/drawing/2014/main" id="{0F0A6A5E-7B13-42FE-AAE0-383CF876C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980" y="7754306"/>
            <a:ext cx="2021699" cy="73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③ 空間的制約を超えた相互かつ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　瞬時の情報の共有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（双方向性）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4" name="テキスト ボックス 14">
            <a:extLst>
              <a:ext uri="{FF2B5EF4-FFF2-40B4-BE49-F238E27FC236}">
                <a16:creationId xmlns:a16="http://schemas.microsoft.com/office/drawing/2014/main" id="{8B1166A2-15FB-4771-A953-C37C79FCD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43" y="4538451"/>
            <a:ext cx="1440161" cy="26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ICT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活用の特性・強み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5" name="テキスト ボックス 14">
            <a:extLst>
              <a:ext uri="{FF2B5EF4-FFF2-40B4-BE49-F238E27FC236}">
                <a16:creationId xmlns:a16="http://schemas.microsoft.com/office/drawing/2014/main" id="{4B6C399C-1F58-4CF8-9890-DFB71FC2B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1558" y="4532434"/>
            <a:ext cx="785279" cy="26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ソフト・機能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6" name="テキスト ボックス 14">
            <a:extLst>
              <a:ext uri="{FF2B5EF4-FFF2-40B4-BE49-F238E27FC236}">
                <a16:creationId xmlns:a16="http://schemas.microsoft.com/office/drawing/2014/main" id="{87495651-F46B-4BF4-BED7-FD1456170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426" y="4532433"/>
            <a:ext cx="1440161" cy="26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可能となる学習活動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7" name="テキスト ボックス 14">
            <a:extLst>
              <a:ext uri="{FF2B5EF4-FFF2-40B4-BE49-F238E27FC236}">
                <a16:creationId xmlns:a16="http://schemas.microsoft.com/office/drawing/2014/main" id="{470E808E-B2D9-478D-AC68-D93EE649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122" y="4841073"/>
            <a:ext cx="1440161" cy="106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ウェブブラウザ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文書作成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表計算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プレゼンテーション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プログラミング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8" name="テキスト ボックス 14">
            <a:extLst>
              <a:ext uri="{FF2B5EF4-FFF2-40B4-BE49-F238E27FC236}">
                <a16:creationId xmlns:a16="http://schemas.microsoft.com/office/drawing/2014/main" id="{9047C051-3E58-4D5A-9DF4-66C105FD1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122" y="6131192"/>
            <a:ext cx="1178272" cy="122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800" dirty="0">
                <a:solidFill>
                  <a:srgbClr val="000000"/>
                </a:solidFill>
                <a:latin typeface="Meiryo UI"/>
                <a:ea typeface="Meiryo UI"/>
              </a:rPr>
              <a:t>(</a:t>
            </a:r>
            <a:r>
              <a:rPr lang="ja-JP" altLang="en-US" sz="800" dirty="0">
                <a:solidFill>
                  <a:srgbClr val="000000"/>
                </a:solidFill>
                <a:latin typeface="Meiryo UI"/>
                <a:ea typeface="Meiryo UI"/>
              </a:rPr>
              <a:t>①のソフト・機能に加え）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クラス管理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写真・動画撮影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編集・保存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9" name="テキスト ボックス 14">
            <a:extLst>
              <a:ext uri="{FF2B5EF4-FFF2-40B4-BE49-F238E27FC236}">
                <a16:creationId xmlns:a16="http://schemas.microsoft.com/office/drawing/2014/main" id="{5ECA36A0-4800-4064-A46E-EA60217C3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5256" y="7445224"/>
            <a:ext cx="1132004" cy="132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800" dirty="0">
                <a:solidFill>
                  <a:srgbClr val="000000"/>
                </a:solidFill>
                <a:latin typeface="Meiryo UI"/>
                <a:ea typeface="Meiryo UI"/>
              </a:rPr>
              <a:t>(</a:t>
            </a:r>
            <a:r>
              <a:rPr lang="ja-JP" altLang="en-US" sz="800" dirty="0">
                <a:solidFill>
                  <a:srgbClr val="000000"/>
                </a:solidFill>
                <a:latin typeface="Meiryo UI"/>
                <a:ea typeface="Meiryo UI"/>
              </a:rPr>
              <a:t>①のソフト・機能に加え）</a:t>
            </a:r>
            <a:endParaRPr lang="en-US" altLang="ja-JP" sz="8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コメント・チャット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アンケート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電子メール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ウェブ会議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ファイル共有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816365BB-2906-4ADA-90E6-D2ECA3F27931}"/>
              </a:ext>
            </a:extLst>
          </p:cNvPr>
          <p:cNvSpPr/>
          <p:nvPr/>
        </p:nvSpPr>
        <p:spPr>
          <a:xfrm>
            <a:off x="255905" y="8887673"/>
            <a:ext cx="6379271" cy="614634"/>
          </a:xfrm>
          <a:prstGeom prst="roundRect">
            <a:avLst>
              <a:gd name="adj" fmla="val 10309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14">
            <a:extLst>
              <a:ext uri="{FF2B5EF4-FFF2-40B4-BE49-F238E27FC236}">
                <a16:creationId xmlns:a16="http://schemas.microsoft.com/office/drawing/2014/main" id="{5100AF69-58DC-49E8-A6E3-17222197D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4" y="9279098"/>
            <a:ext cx="6377842" cy="40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「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ICT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活用の特性・強み」を理解できた。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	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　□ 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ICT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を活用する目的や必要性の理解が深まった。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32969EC9-E946-4E49-9594-C6B755883B92}"/>
              </a:ext>
            </a:extLst>
          </p:cNvPr>
          <p:cNvSpPr/>
          <p:nvPr/>
        </p:nvSpPr>
        <p:spPr>
          <a:xfrm>
            <a:off x="340729" y="8978879"/>
            <a:ext cx="1273369" cy="2356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研修の振り返り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76D522C-22C4-489F-9455-4E7B08C565BE}"/>
              </a:ext>
            </a:extLst>
          </p:cNvPr>
          <p:cNvSpPr txBox="1"/>
          <p:nvPr/>
        </p:nvSpPr>
        <p:spPr>
          <a:xfrm>
            <a:off x="620688" y="104453"/>
            <a:ext cx="10871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rgbClr val="0070C0"/>
                </a:solidFill>
              </a:rPr>
              <a:t>スタディーエックス　スタイル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36D71C1-7B61-4B8B-A916-F366A644CE96}"/>
              </a:ext>
            </a:extLst>
          </p:cNvPr>
          <p:cNvSpPr txBox="1"/>
          <p:nvPr/>
        </p:nvSpPr>
        <p:spPr>
          <a:xfrm>
            <a:off x="977413" y="9547218"/>
            <a:ext cx="5854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文部科学省</a:t>
            </a:r>
            <a:r>
              <a:rPr kumimoji="1"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https://www.mext.go.jp/studxstyle/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（令和４年４月）</a:t>
            </a:r>
          </a:p>
        </p:txBody>
      </p:sp>
      <p:pic>
        <p:nvPicPr>
          <p:cNvPr id="30" name="Picture 2" descr="文部科学省">
            <a:extLst>
              <a:ext uri="{FF2B5EF4-FFF2-40B4-BE49-F238E27FC236}">
                <a16:creationId xmlns:a16="http://schemas.microsoft.com/office/drawing/2014/main" id="{67A78BF3-88B4-4236-8068-6A4BA4D86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12" y="266563"/>
            <a:ext cx="954874" cy="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図 30" descr="QR コード&#10;&#10;自動的に生成された説明">
            <a:extLst>
              <a:ext uri="{FF2B5EF4-FFF2-40B4-BE49-F238E27FC236}">
                <a16:creationId xmlns:a16="http://schemas.microsoft.com/office/drawing/2014/main" id="{6F60B1FC-0A63-457A-84AB-4BE74D9D2AD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" t="6447" r="6737" b="5649"/>
          <a:stretch/>
        </p:blipFill>
        <p:spPr>
          <a:xfrm>
            <a:off x="5579367" y="2751646"/>
            <a:ext cx="801961" cy="803126"/>
          </a:xfrm>
          <a:prstGeom prst="rect">
            <a:avLst/>
          </a:prstGeom>
        </p:spPr>
      </p:pic>
      <p:sp>
        <p:nvSpPr>
          <p:cNvPr id="37" name="テキスト ボックス 36">
            <a:hlinkClick r:id="rId2"/>
            <a:extLst>
              <a:ext uri="{FF2B5EF4-FFF2-40B4-BE49-F238E27FC236}">
                <a16:creationId xmlns:a16="http://schemas.microsoft.com/office/drawing/2014/main" id="{71747903-ED79-42E4-A570-FD86243B6530}"/>
              </a:ext>
            </a:extLst>
          </p:cNvPr>
          <p:cNvSpPr txBox="1"/>
          <p:nvPr/>
        </p:nvSpPr>
        <p:spPr>
          <a:xfrm>
            <a:off x="5349932" y="3520721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5185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/>
          <p:cNvSpPr/>
          <p:nvPr/>
        </p:nvSpPr>
        <p:spPr>
          <a:xfrm>
            <a:off x="275174" y="399805"/>
            <a:ext cx="6394186" cy="59275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9222" tIns="54613" rIns="109222" bIns="54613" anchor="ctr"/>
          <a:lstStyle/>
          <a:p>
            <a:pPr algn="ctr" defTabSz="109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各自の実践事例を持ち寄り今後につなげよう（第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</a:p>
        </p:txBody>
      </p:sp>
      <p:cxnSp>
        <p:nvCxnSpPr>
          <p:cNvPr id="90" name="直線コネクタ 89"/>
          <p:cNvCxnSpPr>
            <a:cxnSpLocks/>
          </p:cNvCxnSpPr>
          <p:nvPr/>
        </p:nvCxnSpPr>
        <p:spPr>
          <a:xfrm>
            <a:off x="692696" y="848544"/>
            <a:ext cx="5544616" cy="0"/>
          </a:xfrm>
          <a:prstGeom prst="line">
            <a:avLst/>
          </a:prstGeom>
          <a:noFill/>
          <a:ln w="635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B6C84ED-6C87-4EF6-9239-8F432DD43E24}"/>
              </a:ext>
            </a:extLst>
          </p:cNvPr>
          <p:cNvSpPr/>
          <p:nvPr/>
        </p:nvSpPr>
        <p:spPr>
          <a:xfrm>
            <a:off x="288304" y="233149"/>
            <a:ext cx="3048342" cy="255355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を活用したミニ研修例 </a:t>
            </a: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9041F1B6-5024-4852-890B-998AD27C4625}"/>
              </a:ext>
            </a:extLst>
          </p:cNvPr>
          <p:cNvSpPr/>
          <p:nvPr/>
        </p:nvSpPr>
        <p:spPr>
          <a:xfrm>
            <a:off x="3617260" y="228119"/>
            <a:ext cx="2823955" cy="237456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ja-JP" altLang="en-US" sz="1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ワークシート（イメージ）</a:t>
            </a:r>
            <a:endParaRPr kumimoji="1" lang="ja-JP" altLang="en-US" sz="1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A97FEB2A-542E-486F-AC7D-E9496E8932F5}"/>
              </a:ext>
            </a:extLst>
          </p:cNvPr>
          <p:cNvSpPr/>
          <p:nvPr/>
        </p:nvSpPr>
        <p:spPr>
          <a:xfrm>
            <a:off x="255905" y="8887673"/>
            <a:ext cx="6379271" cy="614634"/>
          </a:xfrm>
          <a:prstGeom prst="roundRect">
            <a:avLst>
              <a:gd name="adj" fmla="val 10309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14">
            <a:extLst>
              <a:ext uri="{FF2B5EF4-FFF2-40B4-BE49-F238E27FC236}">
                <a16:creationId xmlns:a16="http://schemas.microsoft.com/office/drawing/2014/main" id="{75CD6E36-CACC-4425-8754-02627D937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4" y="9279098"/>
            <a:ext cx="6377842" cy="40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他の参加者と互いの実践について交流できた。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より良い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ICT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活用の仕方について理解が深まった。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B8B09713-FBCC-41B7-9F65-B8529D26BD1C}"/>
              </a:ext>
            </a:extLst>
          </p:cNvPr>
          <p:cNvSpPr/>
          <p:nvPr/>
        </p:nvSpPr>
        <p:spPr>
          <a:xfrm>
            <a:off x="340729" y="8978879"/>
            <a:ext cx="1273369" cy="2356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研修の振り返り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0340C5DD-B592-412A-8855-8FE179107DBE}"/>
              </a:ext>
            </a:extLst>
          </p:cNvPr>
          <p:cNvSpPr/>
          <p:nvPr/>
        </p:nvSpPr>
        <p:spPr>
          <a:xfrm>
            <a:off x="255904" y="976379"/>
            <a:ext cx="6356546" cy="439467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3D390DFA-664D-4B60-BDB0-C469FC366F9D}"/>
              </a:ext>
            </a:extLst>
          </p:cNvPr>
          <p:cNvSpPr/>
          <p:nvPr/>
        </p:nvSpPr>
        <p:spPr>
          <a:xfrm>
            <a:off x="275173" y="5583475"/>
            <a:ext cx="6376009" cy="449645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A172B9D-C07A-403C-9635-50196A1EB667}"/>
              </a:ext>
            </a:extLst>
          </p:cNvPr>
          <p:cNvSpPr/>
          <p:nvPr/>
        </p:nvSpPr>
        <p:spPr>
          <a:xfrm>
            <a:off x="276999" y="6177135"/>
            <a:ext cx="6356545" cy="2596913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14">
            <a:extLst>
              <a:ext uri="{FF2B5EF4-FFF2-40B4-BE49-F238E27FC236}">
                <a16:creationId xmlns:a16="http://schemas.microsoft.com/office/drawing/2014/main" id="{3B433BE3-2AB1-427B-8015-379BC94D8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73" y="5634546"/>
            <a:ext cx="4276417" cy="36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資料</a:t>
            </a: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1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について、今回の実践と結び付けた上で確認してみましょう。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気づいたことなどがあれば、下の欄に記入してみましょう。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8" name="テキスト ボックス 14">
            <a:extLst>
              <a:ext uri="{FF2B5EF4-FFF2-40B4-BE49-F238E27FC236}">
                <a16:creationId xmlns:a16="http://schemas.microsoft.com/office/drawing/2014/main" id="{BE277B97-7ADC-4D2B-B72C-B79282FFA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758" y="988388"/>
            <a:ext cx="5749538" cy="452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各自の実践事例を持ち寄って共有することで、感想や気付いたことはあったでしょうか。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下の欄に記入してみましょう。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graphicFrame>
        <p:nvGraphicFramePr>
          <p:cNvPr id="50" name="表 10">
            <a:extLst>
              <a:ext uri="{FF2B5EF4-FFF2-40B4-BE49-F238E27FC236}">
                <a16:creationId xmlns:a16="http://schemas.microsoft.com/office/drawing/2014/main" id="{A8727469-D25A-453B-95BB-7C8EAE20FFC9}"/>
              </a:ext>
            </a:extLst>
          </p:cNvPr>
          <p:cNvGraphicFramePr>
            <a:graphicFrameLocks noGrp="1"/>
          </p:cNvGraphicFramePr>
          <p:nvPr/>
        </p:nvGraphicFramePr>
        <p:xfrm>
          <a:off x="236315" y="1543679"/>
          <a:ext cx="6376008" cy="376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8984">
                  <a:extLst>
                    <a:ext uri="{9D8B030D-6E8A-4147-A177-3AD203B41FA5}">
                      <a16:colId xmlns:a16="http://schemas.microsoft.com/office/drawing/2014/main" val="373303515"/>
                    </a:ext>
                  </a:extLst>
                </a:gridCol>
                <a:gridCol w="3477024">
                  <a:extLst>
                    <a:ext uri="{9D8B030D-6E8A-4147-A177-3AD203B41FA5}">
                      <a16:colId xmlns:a16="http://schemas.microsoft.com/office/drawing/2014/main" val="2422054117"/>
                    </a:ext>
                  </a:extLst>
                </a:gridCol>
              </a:tblGrid>
              <a:tr h="240969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5984221"/>
                  </a:ext>
                </a:extLst>
              </a:tr>
              <a:tr h="875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903367"/>
                  </a:ext>
                </a:extLst>
              </a:tr>
              <a:tr h="875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7597438"/>
                  </a:ext>
                </a:extLst>
              </a:tr>
              <a:tr h="875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3340696"/>
                  </a:ext>
                </a:extLst>
              </a:tr>
              <a:tr h="875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3742448"/>
                  </a:ext>
                </a:extLst>
              </a:tr>
            </a:tbl>
          </a:graphicData>
        </a:graphic>
      </p:graphicFrame>
      <p:sp>
        <p:nvSpPr>
          <p:cNvPr id="51" name="テキスト ボックス 14">
            <a:extLst>
              <a:ext uri="{FF2B5EF4-FFF2-40B4-BE49-F238E27FC236}">
                <a16:creationId xmlns:a16="http://schemas.microsoft.com/office/drawing/2014/main" id="{42EAD122-C642-4810-A6EE-3BABEEEA5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712" y="1575416"/>
            <a:ext cx="1728192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ctr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参加者の実践の概要メモ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2" name="テキスト ボックス 14">
            <a:extLst>
              <a:ext uri="{FF2B5EF4-FFF2-40B4-BE49-F238E27FC236}">
                <a16:creationId xmlns:a16="http://schemas.microsoft.com/office/drawing/2014/main" id="{0CF55F8E-DE11-4AE5-8172-1A81B78AA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496" y="1565647"/>
            <a:ext cx="2363664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ctr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感想や気付いたこと等メモ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3" name="テキスト ボックス 14">
            <a:extLst>
              <a:ext uri="{FF2B5EF4-FFF2-40B4-BE49-F238E27FC236}">
                <a16:creationId xmlns:a16="http://schemas.microsoft.com/office/drawing/2014/main" id="{7F028B6B-7474-46F5-AEDC-DCCD81DB6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729" y="6213878"/>
            <a:ext cx="6240272" cy="824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en-US" altLang="ja-JP" sz="800" dirty="0">
                <a:solidFill>
                  <a:srgbClr val="FF0000"/>
                </a:solidFill>
                <a:latin typeface="Meiryo UI"/>
                <a:ea typeface="Meiryo UI"/>
              </a:rPr>
              <a:t>【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ポイント</a:t>
            </a:r>
            <a:r>
              <a:rPr lang="en-US" altLang="ja-JP" sz="800" dirty="0">
                <a:solidFill>
                  <a:srgbClr val="FF0000"/>
                </a:solidFill>
                <a:latin typeface="Meiryo UI"/>
                <a:ea typeface="Meiryo UI"/>
              </a:rPr>
              <a:t>】</a:t>
            </a: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・「各自の実践が、児童生徒の資質・能力の育成につながっているか」「</a:t>
            </a:r>
            <a:r>
              <a:rPr lang="en-US" altLang="ja-JP" sz="800" dirty="0">
                <a:solidFill>
                  <a:srgbClr val="FF0000"/>
                </a:solidFill>
                <a:latin typeface="Meiryo UI"/>
                <a:ea typeface="Meiryo UI"/>
              </a:rPr>
              <a:t>ICT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端末を活用すること自体が目的となってはいないか」などの視点で振り返ることが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 大切です。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・今回の研修で終わりとするのではなく、実践と交流のサイクルを回すことで、取組の推進を図っていきましょう。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22C16FE-6896-40BC-B0A7-69380297AA53}"/>
              </a:ext>
            </a:extLst>
          </p:cNvPr>
          <p:cNvSpPr txBox="1"/>
          <p:nvPr/>
        </p:nvSpPr>
        <p:spPr>
          <a:xfrm>
            <a:off x="620688" y="104453"/>
            <a:ext cx="10871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rgbClr val="0070C0"/>
                </a:solidFill>
              </a:rPr>
              <a:t>スタディーエックス　スタイル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E79BE1B-6F9D-4102-8D79-80FF86131C51}"/>
              </a:ext>
            </a:extLst>
          </p:cNvPr>
          <p:cNvSpPr txBox="1"/>
          <p:nvPr/>
        </p:nvSpPr>
        <p:spPr>
          <a:xfrm>
            <a:off x="977413" y="9547218"/>
            <a:ext cx="5854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文部科学省</a:t>
            </a:r>
            <a:r>
              <a:rPr kumimoji="1"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https://www.mext.go.jp/studxstyle/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（令和４年４月）</a:t>
            </a:r>
          </a:p>
        </p:txBody>
      </p:sp>
      <p:pic>
        <p:nvPicPr>
          <p:cNvPr id="20" name="Picture 2" descr="文部科学省">
            <a:extLst>
              <a:ext uri="{FF2B5EF4-FFF2-40B4-BE49-F238E27FC236}">
                <a16:creationId xmlns:a16="http://schemas.microsoft.com/office/drawing/2014/main" id="{2085EE42-409D-4BD7-9519-2F50A18DA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12" y="266563"/>
            <a:ext cx="954874" cy="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図 20" descr="QR コード&#10;&#10;自動的に生成された説明">
            <a:extLst>
              <a:ext uri="{FF2B5EF4-FFF2-40B4-BE49-F238E27FC236}">
                <a16:creationId xmlns:a16="http://schemas.microsoft.com/office/drawing/2014/main" id="{1D32F797-29BC-40D0-BB47-B21E68ADEBE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" t="6447" r="6737" b="5649"/>
          <a:stretch/>
        </p:blipFill>
        <p:spPr>
          <a:xfrm>
            <a:off x="5579367" y="7758705"/>
            <a:ext cx="801961" cy="803126"/>
          </a:xfrm>
          <a:prstGeom prst="rect">
            <a:avLst/>
          </a:prstGeom>
        </p:spPr>
      </p:pic>
      <p:sp>
        <p:nvSpPr>
          <p:cNvPr id="22" name="テキスト ボックス 21">
            <a:hlinkClick r:id="rId2"/>
            <a:extLst>
              <a:ext uri="{FF2B5EF4-FFF2-40B4-BE49-F238E27FC236}">
                <a16:creationId xmlns:a16="http://schemas.microsoft.com/office/drawing/2014/main" id="{69148CDC-B55C-4498-8428-C6CCAA5F6CBF}"/>
              </a:ext>
            </a:extLst>
          </p:cNvPr>
          <p:cNvSpPr txBox="1"/>
          <p:nvPr/>
        </p:nvSpPr>
        <p:spPr>
          <a:xfrm>
            <a:off x="5332750" y="852778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020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/>
          <p:cNvSpPr/>
          <p:nvPr/>
        </p:nvSpPr>
        <p:spPr>
          <a:xfrm>
            <a:off x="463814" y="399805"/>
            <a:ext cx="5930372" cy="59275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9222" tIns="54613" rIns="109222" bIns="54613" anchor="ctr"/>
          <a:lstStyle/>
          <a:p>
            <a:pPr algn="ctr" defTabSz="109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活用の特性・強み」を知ろう！（第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</a:p>
        </p:txBody>
      </p:sp>
      <p:cxnSp>
        <p:nvCxnSpPr>
          <p:cNvPr id="90" name="直線コネクタ 89"/>
          <p:cNvCxnSpPr>
            <a:cxnSpLocks/>
          </p:cNvCxnSpPr>
          <p:nvPr/>
        </p:nvCxnSpPr>
        <p:spPr>
          <a:xfrm>
            <a:off x="620688" y="848544"/>
            <a:ext cx="5472608" cy="0"/>
          </a:xfrm>
          <a:prstGeom prst="line">
            <a:avLst/>
          </a:prstGeom>
          <a:noFill/>
          <a:ln w="635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B6C84ED-6C87-4EF6-9239-8F432DD43E24}"/>
              </a:ext>
            </a:extLst>
          </p:cNvPr>
          <p:cNvSpPr/>
          <p:nvPr/>
        </p:nvSpPr>
        <p:spPr>
          <a:xfrm>
            <a:off x="288304" y="233149"/>
            <a:ext cx="3048342" cy="255355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を活用したミニ研修例 </a:t>
            </a: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0F339ED9-CB71-4427-B89E-532209FDCCDE}"/>
              </a:ext>
            </a:extLst>
          </p:cNvPr>
          <p:cNvSpPr/>
          <p:nvPr/>
        </p:nvSpPr>
        <p:spPr>
          <a:xfrm>
            <a:off x="3617260" y="228119"/>
            <a:ext cx="2823955" cy="237456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ja-JP" altLang="en-US" sz="1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ワークシート（イメージ）</a:t>
            </a:r>
            <a:endParaRPr kumimoji="1" lang="ja-JP" altLang="en-US" sz="1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6D7B8E99-C5A4-40D4-A1DD-B6FE8491B51D}"/>
              </a:ext>
            </a:extLst>
          </p:cNvPr>
          <p:cNvSpPr/>
          <p:nvPr/>
        </p:nvSpPr>
        <p:spPr>
          <a:xfrm>
            <a:off x="236315" y="913819"/>
            <a:ext cx="6385370" cy="305630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14">
            <a:extLst>
              <a:ext uri="{FF2B5EF4-FFF2-40B4-BE49-F238E27FC236}">
                <a16:creationId xmlns:a16="http://schemas.microsoft.com/office/drawing/2014/main" id="{F3308385-E01F-473C-82E0-C337C3976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15" y="954414"/>
            <a:ext cx="4428653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資料のポイントや感じたことについて、下の欄に記入しましょう。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3B225E4-BF3A-4B77-B709-DAB0871E43D5}"/>
              </a:ext>
            </a:extLst>
          </p:cNvPr>
          <p:cNvSpPr/>
          <p:nvPr/>
        </p:nvSpPr>
        <p:spPr>
          <a:xfrm>
            <a:off x="236314" y="1347619"/>
            <a:ext cx="6385369" cy="2434875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14">
            <a:extLst>
              <a:ext uri="{FF2B5EF4-FFF2-40B4-BE49-F238E27FC236}">
                <a16:creationId xmlns:a16="http://schemas.microsoft.com/office/drawing/2014/main" id="{00C148A9-09D6-486D-AB35-CA7C8134E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304" y="1318963"/>
            <a:ext cx="4248472" cy="703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en-US" altLang="ja-JP" sz="800" dirty="0">
                <a:solidFill>
                  <a:srgbClr val="FF0000"/>
                </a:solidFill>
                <a:latin typeface="Meiryo UI"/>
                <a:ea typeface="Meiryo UI"/>
              </a:rPr>
              <a:t>【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ポイント</a:t>
            </a:r>
            <a:r>
              <a:rPr lang="en-US" altLang="ja-JP" sz="800" dirty="0">
                <a:solidFill>
                  <a:srgbClr val="FF0000"/>
                </a:solidFill>
                <a:latin typeface="Meiryo UI"/>
                <a:ea typeface="Meiryo UI"/>
              </a:rPr>
              <a:t>】</a:t>
            </a: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</a:t>
            </a:r>
            <a:r>
              <a:rPr lang="en-US" altLang="ja-JP" sz="800" dirty="0">
                <a:solidFill>
                  <a:srgbClr val="FF0000"/>
                </a:solidFill>
                <a:latin typeface="Meiryo UI"/>
                <a:ea typeface="Meiryo UI"/>
              </a:rPr>
              <a:t>GIGA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スクール構想は、学習指導要領の趣旨を実現するための基盤となるものである。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教育・学習における</a:t>
            </a:r>
            <a:r>
              <a:rPr lang="en-US" altLang="ja-JP" sz="800" dirty="0">
                <a:solidFill>
                  <a:srgbClr val="FF0000"/>
                </a:solidFill>
                <a:latin typeface="Meiryo UI"/>
                <a:ea typeface="Meiryo UI"/>
              </a:rPr>
              <a:t>ICT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活用の特性・強みを生かし、資質・能力の育成を目指すことが大切。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7738D4EC-3A97-4F24-8BA3-38D5CF79D99B}"/>
              </a:ext>
            </a:extLst>
          </p:cNvPr>
          <p:cNvSpPr/>
          <p:nvPr/>
        </p:nvSpPr>
        <p:spPr>
          <a:xfrm>
            <a:off x="236315" y="3923859"/>
            <a:ext cx="6385368" cy="449645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14">
            <a:extLst>
              <a:ext uri="{FF2B5EF4-FFF2-40B4-BE49-F238E27FC236}">
                <a16:creationId xmlns:a16="http://schemas.microsoft.com/office/drawing/2014/main" id="{955F6B82-ECCD-4C8F-8DA9-0D0A117DF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305" y="3966868"/>
            <a:ext cx="5660976" cy="36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ICT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活用の特性、強みによって可能となる学習活動にはどんなものがあるでしょう。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思いつくものを下の表の右の欄に書き出してみましょう。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graphicFrame>
        <p:nvGraphicFramePr>
          <p:cNvPr id="50" name="表 10">
            <a:extLst>
              <a:ext uri="{FF2B5EF4-FFF2-40B4-BE49-F238E27FC236}">
                <a16:creationId xmlns:a16="http://schemas.microsoft.com/office/drawing/2014/main" id="{291C3EE8-6D75-4ECB-B7DD-1166D146566C}"/>
              </a:ext>
            </a:extLst>
          </p:cNvPr>
          <p:cNvGraphicFramePr>
            <a:graphicFrameLocks noGrp="1"/>
          </p:cNvGraphicFramePr>
          <p:nvPr/>
        </p:nvGraphicFramePr>
        <p:xfrm>
          <a:off x="249808" y="4517519"/>
          <a:ext cx="6385368" cy="4192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456">
                  <a:extLst>
                    <a:ext uri="{9D8B030D-6E8A-4147-A177-3AD203B41FA5}">
                      <a16:colId xmlns:a16="http://schemas.microsoft.com/office/drawing/2014/main" val="373303515"/>
                    </a:ext>
                  </a:extLst>
                </a:gridCol>
                <a:gridCol w="1704053">
                  <a:extLst>
                    <a:ext uri="{9D8B030D-6E8A-4147-A177-3AD203B41FA5}">
                      <a16:colId xmlns:a16="http://schemas.microsoft.com/office/drawing/2014/main" val="3066309378"/>
                    </a:ext>
                  </a:extLst>
                </a:gridCol>
                <a:gridCol w="2552859">
                  <a:extLst>
                    <a:ext uri="{9D8B030D-6E8A-4147-A177-3AD203B41FA5}">
                      <a16:colId xmlns:a16="http://schemas.microsoft.com/office/drawing/2014/main" val="2422054117"/>
                    </a:ext>
                  </a:extLst>
                </a:gridCol>
              </a:tblGrid>
              <a:tr h="288473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984221"/>
                  </a:ext>
                </a:extLst>
              </a:tr>
              <a:tr h="13013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03367"/>
                  </a:ext>
                </a:extLst>
              </a:tr>
              <a:tr h="13013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597438"/>
                  </a:ext>
                </a:extLst>
              </a:tr>
              <a:tr h="13013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340696"/>
                  </a:ext>
                </a:extLst>
              </a:tr>
            </a:tbl>
          </a:graphicData>
        </a:graphic>
      </p:graphicFrame>
      <p:sp>
        <p:nvSpPr>
          <p:cNvPr id="51" name="テキスト ボックス 14">
            <a:extLst>
              <a:ext uri="{FF2B5EF4-FFF2-40B4-BE49-F238E27FC236}">
                <a16:creationId xmlns:a16="http://schemas.microsoft.com/office/drawing/2014/main" id="{3264DC48-77B7-47A3-AE11-31B25DBFE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48" y="5040499"/>
            <a:ext cx="2355434" cy="918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① 多様で大量の情報の取扱い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　　容易な試行錯誤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2" name="テキスト ボックス 14">
            <a:extLst>
              <a:ext uri="{FF2B5EF4-FFF2-40B4-BE49-F238E27FC236}">
                <a16:creationId xmlns:a16="http://schemas.microsoft.com/office/drawing/2014/main" id="{3F84C0E2-6AF7-4693-B5BD-104810101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57" y="6319525"/>
            <a:ext cx="2128232" cy="918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② 時間的制約を超えた情報の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　　蓄積、過程の可視化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3" name="テキスト ボックス 14">
            <a:extLst>
              <a:ext uri="{FF2B5EF4-FFF2-40B4-BE49-F238E27FC236}">
                <a16:creationId xmlns:a16="http://schemas.microsoft.com/office/drawing/2014/main" id="{0F0A6A5E-7B13-42FE-AAE0-383CF876C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980" y="7754306"/>
            <a:ext cx="2021699" cy="73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③ 空間的制約を超えた相互かつ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　瞬時の情報の共有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（双方向性）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4" name="テキスト ボックス 14">
            <a:extLst>
              <a:ext uri="{FF2B5EF4-FFF2-40B4-BE49-F238E27FC236}">
                <a16:creationId xmlns:a16="http://schemas.microsoft.com/office/drawing/2014/main" id="{8B1166A2-15FB-4771-A953-C37C79FCD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43" y="4538451"/>
            <a:ext cx="1440161" cy="26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ICT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活用の特性・強み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5" name="テキスト ボックス 14">
            <a:extLst>
              <a:ext uri="{FF2B5EF4-FFF2-40B4-BE49-F238E27FC236}">
                <a16:creationId xmlns:a16="http://schemas.microsoft.com/office/drawing/2014/main" id="{4B6C399C-1F58-4CF8-9890-DFB71FC2B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1558" y="4532434"/>
            <a:ext cx="785279" cy="26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ソフト・機能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6" name="テキスト ボックス 14">
            <a:extLst>
              <a:ext uri="{FF2B5EF4-FFF2-40B4-BE49-F238E27FC236}">
                <a16:creationId xmlns:a16="http://schemas.microsoft.com/office/drawing/2014/main" id="{87495651-F46B-4BF4-BED7-FD1456170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426" y="4532433"/>
            <a:ext cx="1440161" cy="26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可能となる学習活動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7" name="テキスト ボックス 14">
            <a:extLst>
              <a:ext uri="{FF2B5EF4-FFF2-40B4-BE49-F238E27FC236}">
                <a16:creationId xmlns:a16="http://schemas.microsoft.com/office/drawing/2014/main" id="{470E808E-B2D9-478D-AC68-D93EE649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122" y="4841073"/>
            <a:ext cx="1440161" cy="106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ウェブブラウザ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文書作成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表計算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プレゼンテーション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プログラミング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8" name="テキスト ボックス 14">
            <a:extLst>
              <a:ext uri="{FF2B5EF4-FFF2-40B4-BE49-F238E27FC236}">
                <a16:creationId xmlns:a16="http://schemas.microsoft.com/office/drawing/2014/main" id="{9047C051-3E58-4D5A-9DF4-66C105FD1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122" y="6131192"/>
            <a:ext cx="1178272" cy="122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800" dirty="0">
                <a:solidFill>
                  <a:srgbClr val="000000"/>
                </a:solidFill>
                <a:latin typeface="Meiryo UI"/>
                <a:ea typeface="Meiryo UI"/>
              </a:rPr>
              <a:t>(</a:t>
            </a:r>
            <a:r>
              <a:rPr lang="ja-JP" altLang="en-US" sz="800" dirty="0">
                <a:solidFill>
                  <a:srgbClr val="000000"/>
                </a:solidFill>
                <a:latin typeface="Meiryo UI"/>
                <a:ea typeface="Meiryo UI"/>
              </a:rPr>
              <a:t>①のソフト・機能に加え）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クラス管理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写真・動画撮影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編集・保存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9" name="テキスト ボックス 14">
            <a:extLst>
              <a:ext uri="{FF2B5EF4-FFF2-40B4-BE49-F238E27FC236}">
                <a16:creationId xmlns:a16="http://schemas.microsoft.com/office/drawing/2014/main" id="{5ECA36A0-4800-4064-A46E-EA60217C3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5256" y="7445224"/>
            <a:ext cx="1132004" cy="132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800" dirty="0">
                <a:solidFill>
                  <a:srgbClr val="000000"/>
                </a:solidFill>
                <a:latin typeface="Meiryo UI"/>
                <a:ea typeface="Meiryo UI"/>
              </a:rPr>
              <a:t>(</a:t>
            </a:r>
            <a:r>
              <a:rPr lang="ja-JP" altLang="en-US" sz="800" dirty="0">
                <a:solidFill>
                  <a:srgbClr val="000000"/>
                </a:solidFill>
                <a:latin typeface="Meiryo UI"/>
                <a:ea typeface="Meiryo UI"/>
              </a:rPr>
              <a:t>①のソフト・機能に加え）</a:t>
            </a:r>
            <a:endParaRPr lang="en-US" altLang="ja-JP" sz="8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コメント・チャット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アンケート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電子メール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ウェブ会議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ファイル共有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60" name="テキスト ボックス 14">
            <a:extLst>
              <a:ext uri="{FF2B5EF4-FFF2-40B4-BE49-F238E27FC236}">
                <a16:creationId xmlns:a16="http://schemas.microsoft.com/office/drawing/2014/main" id="{1201851F-B187-47BC-BCA4-472684BF9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544" y="4833263"/>
            <a:ext cx="2355434" cy="135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（例）・ウェブブラウザでキーワード検索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 ・文書作成ソフトで作文や文集づくり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 ・表計算ソフトでグラフ作成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 ・プレゼンテーションソフトで発表資料作成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 ・プログラミングソフトで図形作成・動作化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61" name="テキスト ボックス 14">
            <a:extLst>
              <a:ext uri="{FF2B5EF4-FFF2-40B4-BE49-F238E27FC236}">
                <a16:creationId xmlns:a16="http://schemas.microsoft.com/office/drawing/2014/main" id="{8EAC5BDC-351A-4D43-922C-65E1FBE72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275" y="6131192"/>
            <a:ext cx="2428539" cy="125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（例）・自身の成果物や写真等を用いた学習のまとめや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　 ポートフォリオ化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 ・板書記録の蓄積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（授業の振り返りや欠席児童生徒用）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 ・説明や手順を示した動画等の反復視聴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 ・植物の年間を通した観察記録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62" name="テキスト ボックス 14">
            <a:extLst>
              <a:ext uri="{FF2B5EF4-FFF2-40B4-BE49-F238E27FC236}">
                <a16:creationId xmlns:a16="http://schemas.microsoft.com/office/drawing/2014/main" id="{6F339D96-8375-4EDC-8513-A4CA3D084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275" y="7413611"/>
            <a:ext cx="2438453" cy="132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（例）・チャットやコメント機能を活用して学習のまとめや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　フィードバックを行う。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 ・アンケート機能を活用して授業の振り返りや児童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　生徒の意見集約を行う。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 ・共同編集を行い学び合いにつなげる。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 ・遠隔の学校とのオンライン交流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 ・学校行事のオンライン実施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816365BB-2906-4ADA-90E6-D2ECA3F27931}"/>
              </a:ext>
            </a:extLst>
          </p:cNvPr>
          <p:cNvSpPr/>
          <p:nvPr/>
        </p:nvSpPr>
        <p:spPr>
          <a:xfrm>
            <a:off x="255905" y="8887673"/>
            <a:ext cx="6379271" cy="614634"/>
          </a:xfrm>
          <a:prstGeom prst="roundRect">
            <a:avLst>
              <a:gd name="adj" fmla="val 10309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14">
            <a:extLst>
              <a:ext uri="{FF2B5EF4-FFF2-40B4-BE49-F238E27FC236}">
                <a16:creationId xmlns:a16="http://schemas.microsoft.com/office/drawing/2014/main" id="{5100AF69-58DC-49E8-A6E3-17222197D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4" y="9279098"/>
            <a:ext cx="6377842" cy="40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「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ICT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活用の特性・強み」を理解できた。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	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　□ 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ICT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を活用する目的や必要性の理解が深まった。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32969EC9-E946-4E49-9594-C6B755883B92}"/>
              </a:ext>
            </a:extLst>
          </p:cNvPr>
          <p:cNvSpPr/>
          <p:nvPr/>
        </p:nvSpPr>
        <p:spPr>
          <a:xfrm>
            <a:off x="340729" y="8978879"/>
            <a:ext cx="1273369" cy="2356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研修の振り返り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76D522C-22C4-489F-9455-4E7B08C565BE}"/>
              </a:ext>
            </a:extLst>
          </p:cNvPr>
          <p:cNvSpPr txBox="1"/>
          <p:nvPr/>
        </p:nvSpPr>
        <p:spPr>
          <a:xfrm>
            <a:off x="620688" y="104453"/>
            <a:ext cx="10871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rgbClr val="0070C0"/>
                </a:solidFill>
              </a:rPr>
              <a:t>スタディーエックス　スタイル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36D71C1-7B61-4B8B-A916-F366A644CE96}"/>
              </a:ext>
            </a:extLst>
          </p:cNvPr>
          <p:cNvSpPr txBox="1"/>
          <p:nvPr/>
        </p:nvSpPr>
        <p:spPr>
          <a:xfrm>
            <a:off x="977413" y="9547218"/>
            <a:ext cx="5854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文部科学省</a:t>
            </a:r>
            <a:r>
              <a:rPr kumimoji="1"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https://www.mext.go.jp/studxstyle/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（令和４年４月）</a:t>
            </a:r>
          </a:p>
        </p:txBody>
      </p:sp>
      <p:pic>
        <p:nvPicPr>
          <p:cNvPr id="30" name="Picture 2" descr="文部科学省">
            <a:extLst>
              <a:ext uri="{FF2B5EF4-FFF2-40B4-BE49-F238E27FC236}">
                <a16:creationId xmlns:a16="http://schemas.microsoft.com/office/drawing/2014/main" id="{67A78BF3-88B4-4236-8068-6A4BA4D86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12" y="266563"/>
            <a:ext cx="954874" cy="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図 30" descr="QR コード&#10;&#10;自動的に生成された説明">
            <a:extLst>
              <a:ext uri="{FF2B5EF4-FFF2-40B4-BE49-F238E27FC236}">
                <a16:creationId xmlns:a16="http://schemas.microsoft.com/office/drawing/2014/main" id="{6F60B1FC-0A63-457A-84AB-4BE74D9D2AD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" t="6447" r="6737" b="5649"/>
          <a:stretch/>
        </p:blipFill>
        <p:spPr>
          <a:xfrm>
            <a:off x="5579367" y="2751646"/>
            <a:ext cx="801961" cy="803126"/>
          </a:xfrm>
          <a:prstGeom prst="rect">
            <a:avLst/>
          </a:prstGeom>
        </p:spPr>
      </p:pic>
      <p:sp>
        <p:nvSpPr>
          <p:cNvPr id="37" name="テキスト ボックス 36">
            <a:hlinkClick r:id="rId2"/>
            <a:extLst>
              <a:ext uri="{FF2B5EF4-FFF2-40B4-BE49-F238E27FC236}">
                <a16:creationId xmlns:a16="http://schemas.microsoft.com/office/drawing/2014/main" id="{71747903-ED79-42E4-A570-FD86243B6530}"/>
              </a:ext>
            </a:extLst>
          </p:cNvPr>
          <p:cNvSpPr txBox="1"/>
          <p:nvPr/>
        </p:nvSpPr>
        <p:spPr>
          <a:xfrm>
            <a:off x="5349932" y="3520721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804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/>
          <p:cNvSpPr/>
          <p:nvPr/>
        </p:nvSpPr>
        <p:spPr>
          <a:xfrm>
            <a:off x="463814" y="399805"/>
            <a:ext cx="5930372" cy="59275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9222" tIns="54613" rIns="109222" bIns="54613" anchor="ctr"/>
          <a:lstStyle/>
          <a:p>
            <a:pPr algn="ctr" defTabSz="109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のウェブサイトを見てみよう（第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</a:p>
        </p:txBody>
      </p:sp>
      <p:cxnSp>
        <p:nvCxnSpPr>
          <p:cNvPr id="90" name="直線コネクタ 89"/>
          <p:cNvCxnSpPr>
            <a:cxnSpLocks/>
          </p:cNvCxnSpPr>
          <p:nvPr/>
        </p:nvCxnSpPr>
        <p:spPr>
          <a:xfrm>
            <a:off x="620688" y="848544"/>
            <a:ext cx="5472608" cy="0"/>
          </a:xfrm>
          <a:prstGeom prst="line">
            <a:avLst/>
          </a:prstGeom>
          <a:noFill/>
          <a:ln w="635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B6C84ED-6C87-4EF6-9239-8F432DD43E24}"/>
              </a:ext>
            </a:extLst>
          </p:cNvPr>
          <p:cNvSpPr/>
          <p:nvPr/>
        </p:nvSpPr>
        <p:spPr>
          <a:xfrm>
            <a:off x="288304" y="233149"/>
            <a:ext cx="3048342" cy="255355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を活用したミニ研修例 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936CD06D-CD0B-4A3B-B11A-9932C32382AD}"/>
              </a:ext>
            </a:extLst>
          </p:cNvPr>
          <p:cNvSpPr/>
          <p:nvPr/>
        </p:nvSpPr>
        <p:spPr>
          <a:xfrm>
            <a:off x="259518" y="937243"/>
            <a:ext cx="6337834" cy="439467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14">
            <a:extLst>
              <a:ext uri="{FF2B5EF4-FFF2-40B4-BE49-F238E27FC236}">
                <a16:creationId xmlns:a16="http://schemas.microsoft.com/office/drawing/2014/main" id="{C475D54C-A765-4D25-9286-9786782D8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34" y="886915"/>
            <a:ext cx="6265826" cy="52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StuDX Style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に掲載されている事例や情報の中で、特に興味をもったものについて、下の欄に記入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しましょう。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E09B66A0-8D6F-4A8B-8C91-98011DF8B010}"/>
              </a:ext>
            </a:extLst>
          </p:cNvPr>
          <p:cNvSpPr/>
          <p:nvPr/>
        </p:nvSpPr>
        <p:spPr>
          <a:xfrm>
            <a:off x="259518" y="5030650"/>
            <a:ext cx="6337834" cy="449645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14">
            <a:extLst>
              <a:ext uri="{FF2B5EF4-FFF2-40B4-BE49-F238E27FC236}">
                <a16:creationId xmlns:a16="http://schemas.microsoft.com/office/drawing/2014/main" id="{2E018E2F-5E32-4D07-9C39-910A29F7F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656" y="5073659"/>
            <a:ext cx="5982432" cy="36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今後に向けて参考になりそうな事例はあったでしょうか。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各自がイメージした活用場面や取組について、下の欄に記入しましょう。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2B7DCA10-F370-425E-9A24-B8506D0149DC}"/>
              </a:ext>
            </a:extLst>
          </p:cNvPr>
          <p:cNvSpPr/>
          <p:nvPr/>
        </p:nvSpPr>
        <p:spPr>
          <a:xfrm>
            <a:off x="3617260" y="228119"/>
            <a:ext cx="2823955" cy="237456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ja-JP" altLang="en-US" sz="1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ワークシート（イメージ）</a:t>
            </a:r>
            <a:endParaRPr kumimoji="1" lang="ja-JP" altLang="en-US" sz="1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0C1AF2BB-9885-4374-9A08-F3F425579737}"/>
              </a:ext>
            </a:extLst>
          </p:cNvPr>
          <p:cNvSpPr/>
          <p:nvPr/>
        </p:nvSpPr>
        <p:spPr>
          <a:xfrm>
            <a:off x="255905" y="8841378"/>
            <a:ext cx="6379271" cy="614634"/>
          </a:xfrm>
          <a:prstGeom prst="roundRect">
            <a:avLst>
              <a:gd name="adj" fmla="val 10309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14">
            <a:extLst>
              <a:ext uri="{FF2B5EF4-FFF2-40B4-BE49-F238E27FC236}">
                <a16:creationId xmlns:a16="http://schemas.microsoft.com/office/drawing/2014/main" id="{D6544029-503C-4F7D-B4FF-79F28FAD2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4" y="9232803"/>
            <a:ext cx="6377842" cy="40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StuDX Style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に掲載されている内容を理解できた。　□ 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ICT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の活用場面や取組のイメージをもつことができた。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297071EA-F813-45E7-826D-96E7DF9E6B0C}"/>
              </a:ext>
            </a:extLst>
          </p:cNvPr>
          <p:cNvSpPr/>
          <p:nvPr/>
        </p:nvSpPr>
        <p:spPr>
          <a:xfrm>
            <a:off x="340729" y="8932584"/>
            <a:ext cx="1273369" cy="2356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研修の振り返り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55ABE447-D1E3-4C8F-89A2-0C978EB2B482}"/>
              </a:ext>
            </a:extLst>
          </p:cNvPr>
          <p:cNvSpPr/>
          <p:nvPr/>
        </p:nvSpPr>
        <p:spPr>
          <a:xfrm>
            <a:off x="259167" y="5642834"/>
            <a:ext cx="6309048" cy="3075632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9BDAFA06-CC18-40EA-91BA-689B63BF1560}"/>
              </a:ext>
            </a:extLst>
          </p:cNvPr>
          <p:cNvSpPr/>
          <p:nvPr/>
        </p:nvSpPr>
        <p:spPr>
          <a:xfrm>
            <a:off x="259167" y="1553876"/>
            <a:ext cx="6309048" cy="3220422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A235F94-6648-4258-970F-C51137FB98CF}"/>
              </a:ext>
            </a:extLst>
          </p:cNvPr>
          <p:cNvSpPr txBox="1"/>
          <p:nvPr/>
        </p:nvSpPr>
        <p:spPr>
          <a:xfrm>
            <a:off x="620688" y="104453"/>
            <a:ext cx="10871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rgbClr val="0070C0"/>
                </a:solidFill>
              </a:rPr>
              <a:t>スタディーエックス　スタイル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5A444DD-E695-4527-A1CD-AB8E504631C5}"/>
              </a:ext>
            </a:extLst>
          </p:cNvPr>
          <p:cNvSpPr txBox="1"/>
          <p:nvPr/>
        </p:nvSpPr>
        <p:spPr>
          <a:xfrm>
            <a:off x="977413" y="9547218"/>
            <a:ext cx="5854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文部科学省</a:t>
            </a:r>
            <a:r>
              <a:rPr kumimoji="1"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https://www.mext.go.jp/studxstyle/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（令和４年４月）</a:t>
            </a:r>
          </a:p>
        </p:txBody>
      </p:sp>
      <p:pic>
        <p:nvPicPr>
          <p:cNvPr id="17" name="Picture 2" descr="文部科学省">
            <a:extLst>
              <a:ext uri="{FF2B5EF4-FFF2-40B4-BE49-F238E27FC236}">
                <a16:creationId xmlns:a16="http://schemas.microsoft.com/office/drawing/2014/main" id="{A5722EBE-EA8C-40C7-82FD-E89F0D7CE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12" y="266563"/>
            <a:ext cx="954874" cy="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図 17" descr="QR コード&#10;&#10;自動的に生成された説明">
            <a:extLst>
              <a:ext uri="{FF2B5EF4-FFF2-40B4-BE49-F238E27FC236}">
                <a16:creationId xmlns:a16="http://schemas.microsoft.com/office/drawing/2014/main" id="{8AC87A45-1038-4548-A941-D1F95408E22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" t="6447" r="6737" b="5649"/>
          <a:stretch/>
        </p:blipFill>
        <p:spPr>
          <a:xfrm>
            <a:off x="5507359" y="3792703"/>
            <a:ext cx="801961" cy="803126"/>
          </a:xfrm>
          <a:prstGeom prst="rect">
            <a:avLst/>
          </a:prstGeom>
        </p:spPr>
      </p:pic>
      <p:sp>
        <p:nvSpPr>
          <p:cNvPr id="19" name="テキスト ボックス 18">
            <a:hlinkClick r:id="rId2"/>
            <a:extLst>
              <a:ext uri="{FF2B5EF4-FFF2-40B4-BE49-F238E27FC236}">
                <a16:creationId xmlns:a16="http://schemas.microsoft.com/office/drawing/2014/main" id="{65FC78A7-54FF-4F98-857A-A3BA2EB2A3EF}"/>
              </a:ext>
            </a:extLst>
          </p:cNvPr>
          <p:cNvSpPr txBox="1"/>
          <p:nvPr/>
        </p:nvSpPr>
        <p:spPr>
          <a:xfrm>
            <a:off x="5293990" y="4561778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4523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/>
          <p:cNvSpPr/>
          <p:nvPr/>
        </p:nvSpPr>
        <p:spPr>
          <a:xfrm>
            <a:off x="463814" y="399805"/>
            <a:ext cx="5930372" cy="59275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9222" tIns="54613" rIns="109222" bIns="54613" anchor="ctr"/>
          <a:lstStyle/>
          <a:p>
            <a:pPr algn="ctr" defTabSz="109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のウェブサイトを見てみよう（第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</a:p>
        </p:txBody>
      </p:sp>
      <p:cxnSp>
        <p:nvCxnSpPr>
          <p:cNvPr id="90" name="直線コネクタ 89"/>
          <p:cNvCxnSpPr>
            <a:cxnSpLocks/>
          </p:cNvCxnSpPr>
          <p:nvPr/>
        </p:nvCxnSpPr>
        <p:spPr>
          <a:xfrm>
            <a:off x="620688" y="848544"/>
            <a:ext cx="5472608" cy="0"/>
          </a:xfrm>
          <a:prstGeom prst="line">
            <a:avLst/>
          </a:prstGeom>
          <a:noFill/>
          <a:ln w="635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B6C84ED-6C87-4EF6-9239-8F432DD43E24}"/>
              </a:ext>
            </a:extLst>
          </p:cNvPr>
          <p:cNvSpPr/>
          <p:nvPr/>
        </p:nvSpPr>
        <p:spPr>
          <a:xfrm>
            <a:off x="288304" y="233149"/>
            <a:ext cx="3048342" cy="255355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を活用したミニ研修例 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936CD06D-CD0B-4A3B-B11A-9932C32382AD}"/>
              </a:ext>
            </a:extLst>
          </p:cNvPr>
          <p:cNvSpPr/>
          <p:nvPr/>
        </p:nvSpPr>
        <p:spPr>
          <a:xfrm>
            <a:off x="259518" y="937243"/>
            <a:ext cx="6337834" cy="439467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14">
            <a:extLst>
              <a:ext uri="{FF2B5EF4-FFF2-40B4-BE49-F238E27FC236}">
                <a16:creationId xmlns:a16="http://schemas.microsoft.com/office/drawing/2014/main" id="{C475D54C-A765-4D25-9286-9786782D8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34" y="886915"/>
            <a:ext cx="6265826" cy="52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StuDX Style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に掲載されている事例や情報の中で、特に興味をもったものについて、下の欄に記入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しましょう。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E09B66A0-8D6F-4A8B-8C91-98011DF8B010}"/>
              </a:ext>
            </a:extLst>
          </p:cNvPr>
          <p:cNvSpPr/>
          <p:nvPr/>
        </p:nvSpPr>
        <p:spPr>
          <a:xfrm>
            <a:off x="259518" y="5030650"/>
            <a:ext cx="6337834" cy="449645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14">
            <a:extLst>
              <a:ext uri="{FF2B5EF4-FFF2-40B4-BE49-F238E27FC236}">
                <a16:creationId xmlns:a16="http://schemas.microsoft.com/office/drawing/2014/main" id="{2E018E2F-5E32-4D07-9C39-910A29F7F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656" y="5073659"/>
            <a:ext cx="5982432" cy="36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今後に向けて参考になりそうな事例はあったでしょうか。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各自がイメージした活用場面や取組について、下の欄に記入しましょう。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2B7DCA10-F370-425E-9A24-B8506D0149DC}"/>
              </a:ext>
            </a:extLst>
          </p:cNvPr>
          <p:cNvSpPr/>
          <p:nvPr/>
        </p:nvSpPr>
        <p:spPr>
          <a:xfrm>
            <a:off x="3617260" y="228119"/>
            <a:ext cx="2823955" cy="237456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ja-JP" altLang="en-US" sz="1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ワークシート（イメージ）</a:t>
            </a:r>
            <a:endParaRPr kumimoji="1" lang="ja-JP" altLang="en-US" sz="1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0C1AF2BB-9885-4374-9A08-F3F425579737}"/>
              </a:ext>
            </a:extLst>
          </p:cNvPr>
          <p:cNvSpPr/>
          <p:nvPr/>
        </p:nvSpPr>
        <p:spPr>
          <a:xfrm>
            <a:off x="255905" y="8841378"/>
            <a:ext cx="6379271" cy="614634"/>
          </a:xfrm>
          <a:prstGeom prst="roundRect">
            <a:avLst>
              <a:gd name="adj" fmla="val 10309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14">
            <a:extLst>
              <a:ext uri="{FF2B5EF4-FFF2-40B4-BE49-F238E27FC236}">
                <a16:creationId xmlns:a16="http://schemas.microsoft.com/office/drawing/2014/main" id="{D6544029-503C-4F7D-B4FF-79F28FAD2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4" y="9232803"/>
            <a:ext cx="6377842" cy="40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StuDX Style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に掲載されている内容を理解できた。　□ 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ICT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の活用場面や取組のイメージをもつことができた。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297071EA-F813-45E7-826D-96E7DF9E6B0C}"/>
              </a:ext>
            </a:extLst>
          </p:cNvPr>
          <p:cNvSpPr/>
          <p:nvPr/>
        </p:nvSpPr>
        <p:spPr>
          <a:xfrm>
            <a:off x="340729" y="8932584"/>
            <a:ext cx="1273369" cy="2356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研修の振り返り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55ABE447-D1E3-4C8F-89A2-0C978EB2B482}"/>
              </a:ext>
            </a:extLst>
          </p:cNvPr>
          <p:cNvSpPr/>
          <p:nvPr/>
        </p:nvSpPr>
        <p:spPr>
          <a:xfrm>
            <a:off x="259167" y="5642834"/>
            <a:ext cx="6309048" cy="3075632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9BDAFA06-CC18-40EA-91BA-689B63BF1560}"/>
              </a:ext>
            </a:extLst>
          </p:cNvPr>
          <p:cNvSpPr/>
          <p:nvPr/>
        </p:nvSpPr>
        <p:spPr>
          <a:xfrm>
            <a:off x="259167" y="1553876"/>
            <a:ext cx="6309048" cy="3220422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A235F94-6648-4258-970F-C51137FB98CF}"/>
              </a:ext>
            </a:extLst>
          </p:cNvPr>
          <p:cNvSpPr txBox="1"/>
          <p:nvPr/>
        </p:nvSpPr>
        <p:spPr>
          <a:xfrm>
            <a:off x="620688" y="104453"/>
            <a:ext cx="10871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rgbClr val="0070C0"/>
                </a:solidFill>
              </a:rPr>
              <a:t>スタディーエックス　スタイル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5A444DD-E695-4527-A1CD-AB8E504631C5}"/>
              </a:ext>
            </a:extLst>
          </p:cNvPr>
          <p:cNvSpPr txBox="1"/>
          <p:nvPr/>
        </p:nvSpPr>
        <p:spPr>
          <a:xfrm>
            <a:off x="977413" y="9547218"/>
            <a:ext cx="5854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文部科学省</a:t>
            </a:r>
            <a:r>
              <a:rPr kumimoji="1"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https://www.mext.go.jp/studxstyle/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（令和４年４月）</a:t>
            </a:r>
          </a:p>
        </p:txBody>
      </p:sp>
      <p:pic>
        <p:nvPicPr>
          <p:cNvPr id="17" name="Picture 2" descr="文部科学省">
            <a:extLst>
              <a:ext uri="{FF2B5EF4-FFF2-40B4-BE49-F238E27FC236}">
                <a16:creationId xmlns:a16="http://schemas.microsoft.com/office/drawing/2014/main" id="{A5722EBE-EA8C-40C7-82FD-E89F0D7CE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12" y="266563"/>
            <a:ext cx="954874" cy="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図 17" descr="QR コード&#10;&#10;自動的に生成された説明">
            <a:extLst>
              <a:ext uri="{FF2B5EF4-FFF2-40B4-BE49-F238E27FC236}">
                <a16:creationId xmlns:a16="http://schemas.microsoft.com/office/drawing/2014/main" id="{8AC87A45-1038-4548-A941-D1F95408E22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" t="6447" r="6737" b="5649"/>
          <a:stretch/>
        </p:blipFill>
        <p:spPr>
          <a:xfrm>
            <a:off x="5507359" y="3792703"/>
            <a:ext cx="801961" cy="803126"/>
          </a:xfrm>
          <a:prstGeom prst="rect">
            <a:avLst/>
          </a:prstGeom>
        </p:spPr>
      </p:pic>
      <p:sp>
        <p:nvSpPr>
          <p:cNvPr id="19" name="テキスト ボックス 18">
            <a:hlinkClick r:id="rId2"/>
            <a:extLst>
              <a:ext uri="{FF2B5EF4-FFF2-40B4-BE49-F238E27FC236}">
                <a16:creationId xmlns:a16="http://schemas.microsoft.com/office/drawing/2014/main" id="{65FC78A7-54FF-4F98-857A-A3BA2EB2A3EF}"/>
              </a:ext>
            </a:extLst>
          </p:cNvPr>
          <p:cNvSpPr txBox="1"/>
          <p:nvPr/>
        </p:nvSpPr>
        <p:spPr>
          <a:xfrm>
            <a:off x="5293990" y="4561778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7253A73-118D-2C30-F7D2-4C95BD0AE134}"/>
              </a:ext>
            </a:extLst>
          </p:cNvPr>
          <p:cNvSpPr txBox="1"/>
          <p:nvPr/>
        </p:nvSpPr>
        <p:spPr>
          <a:xfrm>
            <a:off x="253293" y="1665370"/>
            <a:ext cx="6243885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800">
                <a:solidFill>
                  <a:srgbClr val="FF0000"/>
                </a:solidFill>
                <a:latin typeface="Meiryo UI"/>
                <a:ea typeface="Meiryo UI"/>
                <a:cs typeface="Calibri"/>
              </a:rPr>
              <a:t>（例）GIGAに慣れる-使ってみよう　1-⑭　隙間の時間を利用してタイピング力UP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38C9387-E6CC-239B-0E25-A07194015FE9}"/>
              </a:ext>
            </a:extLst>
          </p:cNvPr>
          <p:cNvSpPr txBox="1"/>
          <p:nvPr/>
        </p:nvSpPr>
        <p:spPr>
          <a:xfrm>
            <a:off x="253346" y="1880457"/>
            <a:ext cx="5933245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800">
                <a:solidFill>
                  <a:srgbClr val="FF0000"/>
                </a:solidFill>
                <a:latin typeface="Meiryo UI"/>
                <a:ea typeface="Meiryo UI"/>
                <a:cs typeface="Calibri"/>
              </a:rPr>
              <a:t>（例）職員同士でつながる　5-②　職員会議のペーパーレス化</a:t>
            </a:r>
          </a:p>
        </p:txBody>
      </p:sp>
    </p:spTree>
    <p:extLst>
      <p:ext uri="{BB962C8B-B14F-4D97-AF65-F5344CB8AC3E}">
        <p14:creationId xmlns:p14="http://schemas.microsoft.com/office/powerpoint/2010/main" val="191064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D4203057-D030-49CF-8BF2-D8B7B2BC5FA4}"/>
              </a:ext>
            </a:extLst>
          </p:cNvPr>
          <p:cNvSpPr/>
          <p:nvPr/>
        </p:nvSpPr>
        <p:spPr>
          <a:xfrm>
            <a:off x="4982001" y="1864340"/>
            <a:ext cx="81061" cy="3143069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/>
          <p:cNvSpPr/>
          <p:nvPr/>
        </p:nvSpPr>
        <p:spPr>
          <a:xfrm>
            <a:off x="247790" y="399805"/>
            <a:ext cx="6349562" cy="59275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9222" tIns="54613" rIns="109222" bIns="54613" anchor="ctr"/>
          <a:lstStyle/>
          <a:p>
            <a:pPr algn="ctr" defTabSz="109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実践できそうな事例を選び、実践の見通しをもとう（第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</a:p>
        </p:txBody>
      </p:sp>
      <p:cxnSp>
        <p:nvCxnSpPr>
          <p:cNvPr id="90" name="直線コネクタ 89"/>
          <p:cNvCxnSpPr>
            <a:cxnSpLocks/>
          </p:cNvCxnSpPr>
          <p:nvPr/>
        </p:nvCxnSpPr>
        <p:spPr>
          <a:xfrm>
            <a:off x="404664" y="848544"/>
            <a:ext cx="5832648" cy="0"/>
          </a:xfrm>
          <a:prstGeom prst="line">
            <a:avLst/>
          </a:prstGeom>
          <a:noFill/>
          <a:ln w="635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B6C84ED-6C87-4EF6-9239-8F432DD43E24}"/>
              </a:ext>
            </a:extLst>
          </p:cNvPr>
          <p:cNvSpPr/>
          <p:nvPr/>
        </p:nvSpPr>
        <p:spPr>
          <a:xfrm>
            <a:off x="288304" y="233149"/>
            <a:ext cx="3048342" cy="255355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を活用したミニ研修例 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4858DC89-AE74-46CE-BCFE-C46C057CCD34}"/>
              </a:ext>
            </a:extLst>
          </p:cNvPr>
          <p:cNvSpPr/>
          <p:nvPr/>
        </p:nvSpPr>
        <p:spPr>
          <a:xfrm>
            <a:off x="3617260" y="228119"/>
            <a:ext cx="2823955" cy="237456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ja-JP" altLang="en-US" sz="1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ワークシート（イメージ）</a:t>
            </a:r>
            <a:endParaRPr kumimoji="1" lang="ja-JP" altLang="en-US" sz="1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AB4C843A-AFA5-4F03-8D92-4C12A5B4AD72}"/>
              </a:ext>
            </a:extLst>
          </p:cNvPr>
          <p:cNvSpPr/>
          <p:nvPr/>
        </p:nvSpPr>
        <p:spPr>
          <a:xfrm>
            <a:off x="255905" y="8851097"/>
            <a:ext cx="6379271" cy="614634"/>
          </a:xfrm>
          <a:prstGeom prst="roundRect">
            <a:avLst>
              <a:gd name="adj" fmla="val 10309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14">
            <a:extLst>
              <a:ext uri="{FF2B5EF4-FFF2-40B4-BE49-F238E27FC236}">
                <a16:creationId xmlns:a16="http://schemas.microsoft.com/office/drawing/2014/main" id="{AD0C1A42-1D88-470D-93EF-5BD96326A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4" y="9242522"/>
            <a:ext cx="6377842" cy="40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事例を選び、実践のイメージをもつことができた。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今後の実践に向けての見通しをもつことができた。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1ACD1C9E-05EC-4429-8FC1-95937BEABB3A}"/>
              </a:ext>
            </a:extLst>
          </p:cNvPr>
          <p:cNvSpPr/>
          <p:nvPr/>
        </p:nvSpPr>
        <p:spPr>
          <a:xfrm>
            <a:off x="340729" y="8942303"/>
            <a:ext cx="1273369" cy="2356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研修の振り返り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A3433053-64AE-4770-8D0D-B697554741C4}"/>
              </a:ext>
            </a:extLst>
          </p:cNvPr>
          <p:cNvSpPr/>
          <p:nvPr/>
        </p:nvSpPr>
        <p:spPr>
          <a:xfrm>
            <a:off x="236315" y="920552"/>
            <a:ext cx="6398862" cy="305630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14">
            <a:extLst>
              <a:ext uri="{FF2B5EF4-FFF2-40B4-BE49-F238E27FC236}">
                <a16:creationId xmlns:a16="http://schemas.microsoft.com/office/drawing/2014/main" id="{30217325-93B9-46FD-B996-BAC151390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14" y="961147"/>
            <a:ext cx="6932273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「慣れる・つながる事例一覧」の中で、実践できそうな事例はどれでしょう。いくつかピックアップしてみましょう。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4BE09CDA-3869-453F-8E16-64424C3DE39F}"/>
              </a:ext>
            </a:extLst>
          </p:cNvPr>
          <p:cNvSpPr/>
          <p:nvPr/>
        </p:nvSpPr>
        <p:spPr>
          <a:xfrm>
            <a:off x="236314" y="5241032"/>
            <a:ext cx="6398862" cy="305630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14">
            <a:extLst>
              <a:ext uri="{FF2B5EF4-FFF2-40B4-BE49-F238E27FC236}">
                <a16:creationId xmlns:a16="http://schemas.microsoft.com/office/drawing/2014/main" id="{5C6B055D-22EE-4961-8ACA-152ADD499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33" y="5277314"/>
            <a:ext cx="7900619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100" dirty="0">
                <a:solidFill>
                  <a:srgbClr val="000000"/>
                </a:solidFill>
                <a:latin typeface="Meiryo UI"/>
                <a:ea typeface="Meiryo UI"/>
              </a:rPr>
              <a:t>実践していく上で、子供の実態に合わせてアレンジしたり工夫したりする点について、下の欄に記入しましょう。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DD5D1531-0418-40EC-B8B2-06D4BDDECDA3}"/>
              </a:ext>
            </a:extLst>
          </p:cNvPr>
          <p:cNvSpPr/>
          <p:nvPr/>
        </p:nvSpPr>
        <p:spPr>
          <a:xfrm>
            <a:off x="259166" y="5693018"/>
            <a:ext cx="6376009" cy="2989671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4D6F67E-822E-49FF-952A-24B04F0FA9C9}"/>
              </a:ext>
            </a:extLst>
          </p:cNvPr>
          <p:cNvSpPr/>
          <p:nvPr/>
        </p:nvSpPr>
        <p:spPr>
          <a:xfrm>
            <a:off x="1792070" y="1864341"/>
            <a:ext cx="81061" cy="3143069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4C0A8740-7B53-473D-B82A-064F7067CAAA}"/>
              </a:ext>
            </a:extLst>
          </p:cNvPr>
          <p:cNvSpPr/>
          <p:nvPr/>
        </p:nvSpPr>
        <p:spPr>
          <a:xfrm>
            <a:off x="247790" y="1604350"/>
            <a:ext cx="6387385" cy="7367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00B0417D-C131-45A0-8DE1-34B6702E2F1D}"/>
              </a:ext>
            </a:extLst>
          </p:cNvPr>
          <p:cNvSpPr/>
          <p:nvPr/>
        </p:nvSpPr>
        <p:spPr>
          <a:xfrm>
            <a:off x="1556792" y="1352600"/>
            <a:ext cx="576064" cy="576064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81368D6F-3841-4213-86B6-02B79AE75F6D}"/>
              </a:ext>
            </a:extLst>
          </p:cNvPr>
          <p:cNvSpPr/>
          <p:nvPr/>
        </p:nvSpPr>
        <p:spPr>
          <a:xfrm>
            <a:off x="4725144" y="1359518"/>
            <a:ext cx="576064" cy="576064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14">
            <a:extLst>
              <a:ext uri="{FF2B5EF4-FFF2-40B4-BE49-F238E27FC236}">
                <a16:creationId xmlns:a16="http://schemas.microsoft.com/office/drawing/2014/main" id="{761C6D5C-E098-4B0F-BA2A-49980CD21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919" y="1522442"/>
            <a:ext cx="513809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登校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5" name="テキスト ボックス 14">
            <a:extLst>
              <a:ext uri="{FF2B5EF4-FFF2-40B4-BE49-F238E27FC236}">
                <a16:creationId xmlns:a16="http://schemas.microsoft.com/office/drawing/2014/main" id="{06DFDE82-AB25-4BD4-B7EC-2039C305F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6271" y="1519169"/>
            <a:ext cx="513809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下校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E816519E-CF95-4812-8B60-7BFF9A04AC30}"/>
              </a:ext>
            </a:extLst>
          </p:cNvPr>
          <p:cNvSpPr/>
          <p:nvPr/>
        </p:nvSpPr>
        <p:spPr>
          <a:xfrm>
            <a:off x="2132856" y="1839058"/>
            <a:ext cx="2586670" cy="30563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14">
            <a:extLst>
              <a:ext uri="{FF2B5EF4-FFF2-40B4-BE49-F238E27FC236}">
                <a16:creationId xmlns:a16="http://schemas.microsoft.com/office/drawing/2014/main" id="{E70605EF-B68E-4F4A-89C6-FC38F55C9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860" y="1868625"/>
            <a:ext cx="2774996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1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日の流れ（授業・</a:t>
            </a: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1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日の振り返りなど）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8E020AB-3C54-4DE5-A986-F02FB488A757}"/>
              </a:ext>
            </a:extLst>
          </p:cNvPr>
          <p:cNvSpPr/>
          <p:nvPr/>
        </p:nvSpPr>
        <p:spPr>
          <a:xfrm>
            <a:off x="5401767" y="1839058"/>
            <a:ext cx="1067999" cy="30563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14">
            <a:extLst>
              <a:ext uri="{FF2B5EF4-FFF2-40B4-BE49-F238E27FC236}">
                <a16:creationId xmlns:a16="http://schemas.microsoft.com/office/drawing/2014/main" id="{8103A295-191C-47B6-89BD-9C000050C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709" y="1884644"/>
            <a:ext cx="1129284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家庭・放課後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347742B9-3041-4FB5-9053-0FBEDA72676F}"/>
              </a:ext>
            </a:extLst>
          </p:cNvPr>
          <p:cNvSpPr/>
          <p:nvPr/>
        </p:nvSpPr>
        <p:spPr>
          <a:xfrm>
            <a:off x="433215" y="1837215"/>
            <a:ext cx="1067999" cy="30563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14">
            <a:extLst>
              <a:ext uri="{FF2B5EF4-FFF2-40B4-BE49-F238E27FC236}">
                <a16:creationId xmlns:a16="http://schemas.microsoft.com/office/drawing/2014/main" id="{9F6CBFE7-2029-4176-8D60-FBD4449B9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57" y="1882801"/>
            <a:ext cx="1129284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家庭・朝学習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0EF5252B-1124-4BC8-B2AC-ACE421296B12}"/>
              </a:ext>
            </a:extLst>
          </p:cNvPr>
          <p:cNvSpPr/>
          <p:nvPr/>
        </p:nvSpPr>
        <p:spPr>
          <a:xfrm>
            <a:off x="2086144" y="2315890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2D17ABB2-E64B-4366-987E-A9A5222C0CD5}"/>
              </a:ext>
            </a:extLst>
          </p:cNvPr>
          <p:cNvSpPr/>
          <p:nvPr/>
        </p:nvSpPr>
        <p:spPr>
          <a:xfrm>
            <a:off x="332656" y="2312870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8FE49019-E3A0-422B-9FDF-15960E71723E}"/>
              </a:ext>
            </a:extLst>
          </p:cNvPr>
          <p:cNvSpPr/>
          <p:nvPr/>
        </p:nvSpPr>
        <p:spPr>
          <a:xfrm>
            <a:off x="3531575" y="2305726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BB990BEC-398D-44AF-8570-0F81C314B7B2}"/>
              </a:ext>
            </a:extLst>
          </p:cNvPr>
          <p:cNvSpPr/>
          <p:nvPr/>
        </p:nvSpPr>
        <p:spPr>
          <a:xfrm>
            <a:off x="5301208" y="2312259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9E245AEF-E631-46B7-AC9A-A1D3CB63BC94}"/>
              </a:ext>
            </a:extLst>
          </p:cNvPr>
          <p:cNvSpPr/>
          <p:nvPr/>
        </p:nvSpPr>
        <p:spPr>
          <a:xfrm>
            <a:off x="2086144" y="3717512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四角形: 角を丸くする 72">
            <a:extLst>
              <a:ext uri="{FF2B5EF4-FFF2-40B4-BE49-F238E27FC236}">
                <a16:creationId xmlns:a16="http://schemas.microsoft.com/office/drawing/2014/main" id="{1976E2CF-AD57-480F-90FA-54D0AC826A42}"/>
              </a:ext>
            </a:extLst>
          </p:cNvPr>
          <p:cNvSpPr/>
          <p:nvPr/>
        </p:nvSpPr>
        <p:spPr>
          <a:xfrm>
            <a:off x="3531575" y="3715642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8B13B10-C524-4307-A500-160ABAF326A3}"/>
              </a:ext>
            </a:extLst>
          </p:cNvPr>
          <p:cNvSpPr txBox="1"/>
          <p:nvPr/>
        </p:nvSpPr>
        <p:spPr>
          <a:xfrm>
            <a:off x="620688" y="104453"/>
            <a:ext cx="10871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rgbClr val="0070C0"/>
                </a:solidFill>
              </a:rPr>
              <a:t>スタディーエックス　スタイル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77FB8BF-A3B2-475B-BED4-F58D000177A3}"/>
              </a:ext>
            </a:extLst>
          </p:cNvPr>
          <p:cNvSpPr txBox="1"/>
          <p:nvPr/>
        </p:nvSpPr>
        <p:spPr>
          <a:xfrm>
            <a:off x="977413" y="9547218"/>
            <a:ext cx="5854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文部科学省</a:t>
            </a:r>
            <a:r>
              <a:rPr kumimoji="1"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https://www.mext.go.jp/studxstyle/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（令和４年４月）</a:t>
            </a:r>
          </a:p>
        </p:txBody>
      </p:sp>
      <p:pic>
        <p:nvPicPr>
          <p:cNvPr id="35" name="Picture 2" descr="文部科学省">
            <a:extLst>
              <a:ext uri="{FF2B5EF4-FFF2-40B4-BE49-F238E27FC236}">
                <a16:creationId xmlns:a16="http://schemas.microsoft.com/office/drawing/2014/main" id="{17EA43EA-9A0D-4326-A0BC-9EC60584C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12" y="266563"/>
            <a:ext cx="954874" cy="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図 36" descr="QR コード&#10;&#10;自動的に生成された説明">
            <a:extLst>
              <a:ext uri="{FF2B5EF4-FFF2-40B4-BE49-F238E27FC236}">
                <a16:creationId xmlns:a16="http://schemas.microsoft.com/office/drawing/2014/main" id="{721C4AA0-7BE9-4454-A241-19C26B754B5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" t="6447" r="6737" b="5649"/>
          <a:stretch/>
        </p:blipFill>
        <p:spPr>
          <a:xfrm>
            <a:off x="5579367" y="4153697"/>
            <a:ext cx="801961" cy="803126"/>
          </a:xfrm>
          <a:prstGeom prst="rect">
            <a:avLst/>
          </a:prstGeom>
        </p:spPr>
      </p:pic>
      <p:sp>
        <p:nvSpPr>
          <p:cNvPr id="46" name="テキスト ボックス 45">
            <a:hlinkClick r:id="rId2"/>
            <a:extLst>
              <a:ext uri="{FF2B5EF4-FFF2-40B4-BE49-F238E27FC236}">
                <a16:creationId xmlns:a16="http://schemas.microsoft.com/office/drawing/2014/main" id="{1F024D78-86A3-4425-B6F1-D555C454D16F}"/>
              </a:ext>
            </a:extLst>
          </p:cNvPr>
          <p:cNvSpPr txBox="1"/>
          <p:nvPr/>
        </p:nvSpPr>
        <p:spPr>
          <a:xfrm>
            <a:off x="5347319" y="4922772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455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D4203057-D030-49CF-8BF2-D8B7B2BC5FA4}"/>
              </a:ext>
            </a:extLst>
          </p:cNvPr>
          <p:cNvSpPr/>
          <p:nvPr/>
        </p:nvSpPr>
        <p:spPr>
          <a:xfrm>
            <a:off x="4982001" y="1864340"/>
            <a:ext cx="81061" cy="3143069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/>
          <p:cNvSpPr/>
          <p:nvPr/>
        </p:nvSpPr>
        <p:spPr>
          <a:xfrm>
            <a:off x="247790" y="399805"/>
            <a:ext cx="6349562" cy="59275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9222" tIns="54613" rIns="109222" bIns="54613" anchor="ctr"/>
          <a:lstStyle/>
          <a:p>
            <a:pPr algn="ctr" defTabSz="109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実践できそうな事例を選び、実践の見通しをもとう（第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</a:p>
        </p:txBody>
      </p:sp>
      <p:cxnSp>
        <p:nvCxnSpPr>
          <p:cNvPr id="90" name="直線コネクタ 89"/>
          <p:cNvCxnSpPr>
            <a:cxnSpLocks/>
          </p:cNvCxnSpPr>
          <p:nvPr/>
        </p:nvCxnSpPr>
        <p:spPr>
          <a:xfrm>
            <a:off x="404664" y="848544"/>
            <a:ext cx="5832648" cy="0"/>
          </a:xfrm>
          <a:prstGeom prst="line">
            <a:avLst/>
          </a:prstGeom>
          <a:noFill/>
          <a:ln w="635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B6C84ED-6C87-4EF6-9239-8F432DD43E24}"/>
              </a:ext>
            </a:extLst>
          </p:cNvPr>
          <p:cNvSpPr/>
          <p:nvPr/>
        </p:nvSpPr>
        <p:spPr>
          <a:xfrm>
            <a:off x="288304" y="233149"/>
            <a:ext cx="3048342" cy="255355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を活用したミニ研修例 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4858DC89-AE74-46CE-BCFE-C46C057CCD34}"/>
              </a:ext>
            </a:extLst>
          </p:cNvPr>
          <p:cNvSpPr/>
          <p:nvPr/>
        </p:nvSpPr>
        <p:spPr>
          <a:xfrm>
            <a:off x="3617260" y="228119"/>
            <a:ext cx="2823955" cy="237456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ja-JP" altLang="en-US" sz="1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ワークシート（イメージ）</a:t>
            </a:r>
            <a:endParaRPr kumimoji="1" lang="ja-JP" altLang="en-US" sz="1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AB4C843A-AFA5-4F03-8D92-4C12A5B4AD72}"/>
              </a:ext>
            </a:extLst>
          </p:cNvPr>
          <p:cNvSpPr/>
          <p:nvPr/>
        </p:nvSpPr>
        <p:spPr>
          <a:xfrm>
            <a:off x="255905" y="8851097"/>
            <a:ext cx="6379271" cy="614634"/>
          </a:xfrm>
          <a:prstGeom prst="roundRect">
            <a:avLst>
              <a:gd name="adj" fmla="val 10309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14">
            <a:extLst>
              <a:ext uri="{FF2B5EF4-FFF2-40B4-BE49-F238E27FC236}">
                <a16:creationId xmlns:a16="http://schemas.microsoft.com/office/drawing/2014/main" id="{AD0C1A42-1D88-470D-93EF-5BD96326A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4" y="9242522"/>
            <a:ext cx="6377842" cy="40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事例を選び、実践のイメージをもつことができた。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今後の実践に向けての見通しをもつことができた。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1ACD1C9E-05EC-4429-8FC1-95937BEABB3A}"/>
              </a:ext>
            </a:extLst>
          </p:cNvPr>
          <p:cNvSpPr/>
          <p:nvPr/>
        </p:nvSpPr>
        <p:spPr>
          <a:xfrm>
            <a:off x="340729" y="8942303"/>
            <a:ext cx="1273369" cy="2356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研修の振り返り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A3433053-64AE-4770-8D0D-B697554741C4}"/>
              </a:ext>
            </a:extLst>
          </p:cNvPr>
          <p:cNvSpPr/>
          <p:nvPr/>
        </p:nvSpPr>
        <p:spPr>
          <a:xfrm>
            <a:off x="236315" y="920552"/>
            <a:ext cx="6398862" cy="305630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14">
            <a:extLst>
              <a:ext uri="{FF2B5EF4-FFF2-40B4-BE49-F238E27FC236}">
                <a16:creationId xmlns:a16="http://schemas.microsoft.com/office/drawing/2014/main" id="{30217325-93B9-46FD-B996-BAC151390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14" y="961147"/>
            <a:ext cx="6932273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「慣れる・つながる事例一覧」の中で、実践できそうな事例はどれでしょう。いくつかピックアップしてみましょう。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4BE09CDA-3869-453F-8E16-64424C3DE39F}"/>
              </a:ext>
            </a:extLst>
          </p:cNvPr>
          <p:cNvSpPr/>
          <p:nvPr/>
        </p:nvSpPr>
        <p:spPr>
          <a:xfrm>
            <a:off x="236314" y="5241032"/>
            <a:ext cx="6398862" cy="305630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14">
            <a:extLst>
              <a:ext uri="{FF2B5EF4-FFF2-40B4-BE49-F238E27FC236}">
                <a16:creationId xmlns:a16="http://schemas.microsoft.com/office/drawing/2014/main" id="{5C6B055D-22EE-4961-8ACA-152ADD499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33" y="5277314"/>
            <a:ext cx="7900619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100" dirty="0">
                <a:solidFill>
                  <a:srgbClr val="000000"/>
                </a:solidFill>
                <a:latin typeface="Meiryo UI"/>
                <a:ea typeface="Meiryo UI"/>
              </a:rPr>
              <a:t>実践していく上で、子供の実態に合わせてアレンジしたり工夫したりする点について、下の欄に記入しましょう。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DD5D1531-0418-40EC-B8B2-06D4BDDECDA3}"/>
              </a:ext>
            </a:extLst>
          </p:cNvPr>
          <p:cNvSpPr/>
          <p:nvPr/>
        </p:nvSpPr>
        <p:spPr>
          <a:xfrm>
            <a:off x="259166" y="5693018"/>
            <a:ext cx="6376009" cy="2989671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4D6F67E-822E-49FF-952A-24B04F0FA9C9}"/>
              </a:ext>
            </a:extLst>
          </p:cNvPr>
          <p:cNvSpPr/>
          <p:nvPr/>
        </p:nvSpPr>
        <p:spPr>
          <a:xfrm>
            <a:off x="1792070" y="1864341"/>
            <a:ext cx="81061" cy="3143069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4C0A8740-7B53-473D-B82A-064F7067CAAA}"/>
              </a:ext>
            </a:extLst>
          </p:cNvPr>
          <p:cNvSpPr/>
          <p:nvPr/>
        </p:nvSpPr>
        <p:spPr>
          <a:xfrm>
            <a:off x="247790" y="1604350"/>
            <a:ext cx="6387385" cy="7367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00B0417D-C131-45A0-8DE1-34B6702E2F1D}"/>
              </a:ext>
            </a:extLst>
          </p:cNvPr>
          <p:cNvSpPr/>
          <p:nvPr/>
        </p:nvSpPr>
        <p:spPr>
          <a:xfrm>
            <a:off x="1556792" y="1352600"/>
            <a:ext cx="576064" cy="576064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81368D6F-3841-4213-86B6-02B79AE75F6D}"/>
              </a:ext>
            </a:extLst>
          </p:cNvPr>
          <p:cNvSpPr/>
          <p:nvPr/>
        </p:nvSpPr>
        <p:spPr>
          <a:xfrm>
            <a:off x="4725144" y="1359518"/>
            <a:ext cx="576064" cy="576064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14">
            <a:extLst>
              <a:ext uri="{FF2B5EF4-FFF2-40B4-BE49-F238E27FC236}">
                <a16:creationId xmlns:a16="http://schemas.microsoft.com/office/drawing/2014/main" id="{761C6D5C-E098-4B0F-BA2A-49980CD21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919" y="1522442"/>
            <a:ext cx="513809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登校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5" name="テキスト ボックス 14">
            <a:extLst>
              <a:ext uri="{FF2B5EF4-FFF2-40B4-BE49-F238E27FC236}">
                <a16:creationId xmlns:a16="http://schemas.microsoft.com/office/drawing/2014/main" id="{06DFDE82-AB25-4BD4-B7EC-2039C305F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6271" y="1519169"/>
            <a:ext cx="513809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下校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E816519E-CF95-4812-8B60-7BFF9A04AC30}"/>
              </a:ext>
            </a:extLst>
          </p:cNvPr>
          <p:cNvSpPr/>
          <p:nvPr/>
        </p:nvSpPr>
        <p:spPr>
          <a:xfrm>
            <a:off x="2132856" y="1839058"/>
            <a:ext cx="2586670" cy="30563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14">
            <a:extLst>
              <a:ext uri="{FF2B5EF4-FFF2-40B4-BE49-F238E27FC236}">
                <a16:creationId xmlns:a16="http://schemas.microsoft.com/office/drawing/2014/main" id="{E70605EF-B68E-4F4A-89C6-FC38F55C9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860" y="1868625"/>
            <a:ext cx="2774996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1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日の流れ（授業・</a:t>
            </a: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1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日の振り返りなど）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8E020AB-3C54-4DE5-A986-F02FB488A757}"/>
              </a:ext>
            </a:extLst>
          </p:cNvPr>
          <p:cNvSpPr/>
          <p:nvPr/>
        </p:nvSpPr>
        <p:spPr>
          <a:xfrm>
            <a:off x="5401767" y="1839058"/>
            <a:ext cx="1067999" cy="30563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14">
            <a:extLst>
              <a:ext uri="{FF2B5EF4-FFF2-40B4-BE49-F238E27FC236}">
                <a16:creationId xmlns:a16="http://schemas.microsoft.com/office/drawing/2014/main" id="{8103A295-191C-47B6-89BD-9C000050C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709" y="1884644"/>
            <a:ext cx="1129284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家庭・放課後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347742B9-3041-4FB5-9053-0FBEDA72676F}"/>
              </a:ext>
            </a:extLst>
          </p:cNvPr>
          <p:cNvSpPr/>
          <p:nvPr/>
        </p:nvSpPr>
        <p:spPr>
          <a:xfrm>
            <a:off x="433215" y="1837215"/>
            <a:ext cx="1067999" cy="30563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14">
            <a:extLst>
              <a:ext uri="{FF2B5EF4-FFF2-40B4-BE49-F238E27FC236}">
                <a16:creationId xmlns:a16="http://schemas.microsoft.com/office/drawing/2014/main" id="{9F6CBFE7-2029-4176-8D60-FBD4449B9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57" y="1882801"/>
            <a:ext cx="1129284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家庭・朝学習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0EF5252B-1124-4BC8-B2AC-ACE421296B12}"/>
              </a:ext>
            </a:extLst>
          </p:cNvPr>
          <p:cNvSpPr/>
          <p:nvPr/>
        </p:nvSpPr>
        <p:spPr>
          <a:xfrm>
            <a:off x="2086144" y="2315890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2D17ABB2-E64B-4366-987E-A9A5222C0CD5}"/>
              </a:ext>
            </a:extLst>
          </p:cNvPr>
          <p:cNvSpPr/>
          <p:nvPr/>
        </p:nvSpPr>
        <p:spPr>
          <a:xfrm>
            <a:off x="332656" y="2312870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8FE49019-E3A0-422B-9FDF-15960E71723E}"/>
              </a:ext>
            </a:extLst>
          </p:cNvPr>
          <p:cNvSpPr/>
          <p:nvPr/>
        </p:nvSpPr>
        <p:spPr>
          <a:xfrm>
            <a:off x="3531575" y="2305726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BB990BEC-398D-44AF-8570-0F81C314B7B2}"/>
              </a:ext>
            </a:extLst>
          </p:cNvPr>
          <p:cNvSpPr/>
          <p:nvPr/>
        </p:nvSpPr>
        <p:spPr>
          <a:xfrm>
            <a:off x="5301208" y="2312259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9E245AEF-E631-46B7-AC9A-A1D3CB63BC94}"/>
              </a:ext>
            </a:extLst>
          </p:cNvPr>
          <p:cNvSpPr/>
          <p:nvPr/>
        </p:nvSpPr>
        <p:spPr>
          <a:xfrm>
            <a:off x="2086144" y="3717512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四角形: 角を丸くする 72">
            <a:extLst>
              <a:ext uri="{FF2B5EF4-FFF2-40B4-BE49-F238E27FC236}">
                <a16:creationId xmlns:a16="http://schemas.microsoft.com/office/drawing/2014/main" id="{1976E2CF-AD57-480F-90FA-54D0AC826A42}"/>
              </a:ext>
            </a:extLst>
          </p:cNvPr>
          <p:cNvSpPr/>
          <p:nvPr/>
        </p:nvSpPr>
        <p:spPr>
          <a:xfrm>
            <a:off x="3531575" y="3715642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8B13B10-C524-4307-A500-160ABAF326A3}"/>
              </a:ext>
            </a:extLst>
          </p:cNvPr>
          <p:cNvSpPr txBox="1"/>
          <p:nvPr/>
        </p:nvSpPr>
        <p:spPr>
          <a:xfrm>
            <a:off x="620688" y="104453"/>
            <a:ext cx="10871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rgbClr val="0070C0"/>
                </a:solidFill>
              </a:rPr>
              <a:t>スタディーエックス　スタイル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77FB8BF-A3B2-475B-BED4-F58D000177A3}"/>
              </a:ext>
            </a:extLst>
          </p:cNvPr>
          <p:cNvSpPr txBox="1"/>
          <p:nvPr/>
        </p:nvSpPr>
        <p:spPr>
          <a:xfrm>
            <a:off x="977413" y="9547218"/>
            <a:ext cx="5854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文部科学省</a:t>
            </a:r>
            <a:r>
              <a:rPr kumimoji="1"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https://www.mext.go.jp/studxstyle/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（令和４年４月）</a:t>
            </a:r>
          </a:p>
        </p:txBody>
      </p:sp>
      <p:pic>
        <p:nvPicPr>
          <p:cNvPr id="35" name="Picture 2" descr="文部科学省">
            <a:extLst>
              <a:ext uri="{FF2B5EF4-FFF2-40B4-BE49-F238E27FC236}">
                <a16:creationId xmlns:a16="http://schemas.microsoft.com/office/drawing/2014/main" id="{17EA43EA-9A0D-4326-A0BC-9EC60584C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12" y="266563"/>
            <a:ext cx="954874" cy="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図 36" descr="QR コード&#10;&#10;自動的に生成された説明">
            <a:extLst>
              <a:ext uri="{FF2B5EF4-FFF2-40B4-BE49-F238E27FC236}">
                <a16:creationId xmlns:a16="http://schemas.microsoft.com/office/drawing/2014/main" id="{721C4AA0-7BE9-4454-A241-19C26B754B5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" t="6447" r="6737" b="5649"/>
          <a:stretch/>
        </p:blipFill>
        <p:spPr>
          <a:xfrm>
            <a:off x="5579367" y="4153697"/>
            <a:ext cx="801961" cy="803126"/>
          </a:xfrm>
          <a:prstGeom prst="rect">
            <a:avLst/>
          </a:prstGeom>
        </p:spPr>
      </p:pic>
      <p:sp>
        <p:nvSpPr>
          <p:cNvPr id="46" name="テキスト ボックス 45">
            <a:hlinkClick r:id="rId2"/>
            <a:extLst>
              <a:ext uri="{FF2B5EF4-FFF2-40B4-BE49-F238E27FC236}">
                <a16:creationId xmlns:a16="http://schemas.microsoft.com/office/drawing/2014/main" id="{1F024D78-86A3-4425-B6F1-D555C454D16F}"/>
              </a:ext>
            </a:extLst>
          </p:cNvPr>
          <p:cNvSpPr txBox="1"/>
          <p:nvPr/>
        </p:nvSpPr>
        <p:spPr>
          <a:xfrm>
            <a:off x="5347319" y="4922772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14">
            <a:extLst>
              <a:ext uri="{FF2B5EF4-FFF2-40B4-BE49-F238E27FC236}">
                <a16:creationId xmlns:a16="http://schemas.microsoft.com/office/drawing/2014/main" id="{8B8C2725-533E-452F-B8DC-D0FB0E252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51" y="2351385"/>
            <a:ext cx="1427265" cy="57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（例）</a:t>
            </a:r>
            <a:r>
              <a:rPr lang="en-US" altLang="ja-JP" sz="800" dirty="0">
                <a:solidFill>
                  <a:srgbClr val="FF0000"/>
                </a:solidFill>
                <a:latin typeface="Meiryo UI"/>
                <a:ea typeface="Meiryo UI"/>
              </a:rPr>
              <a:t>1-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⑥「短時間の積み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重ねでスキルアップ」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56" name="テキスト ボックス 14">
            <a:extLst>
              <a:ext uri="{FF2B5EF4-FFF2-40B4-BE49-F238E27FC236}">
                <a16:creationId xmlns:a16="http://schemas.microsoft.com/office/drawing/2014/main" id="{52D821DB-BA7D-4DBC-B4FA-645D278AC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103" y="2349808"/>
            <a:ext cx="1427265" cy="57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（例）</a:t>
            </a:r>
            <a:r>
              <a:rPr lang="en-US" altLang="ja-JP" sz="800" dirty="0">
                <a:solidFill>
                  <a:srgbClr val="FF0000"/>
                </a:solidFill>
                <a:latin typeface="Meiryo UI"/>
                <a:ea typeface="Meiryo UI"/>
              </a:rPr>
              <a:t>4-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①「保護者へのお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手紙」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57" name="テキスト ボックス 14">
            <a:extLst>
              <a:ext uri="{FF2B5EF4-FFF2-40B4-BE49-F238E27FC236}">
                <a16:creationId xmlns:a16="http://schemas.microsoft.com/office/drawing/2014/main" id="{0EA512A7-3C7B-474E-84C4-6F8EFBC92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796" y="2356341"/>
            <a:ext cx="1427265" cy="57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（例）</a:t>
            </a:r>
            <a:r>
              <a:rPr lang="en-US" altLang="ja-JP" sz="800" dirty="0">
                <a:solidFill>
                  <a:srgbClr val="FF0000"/>
                </a:solidFill>
                <a:latin typeface="Meiryo UI"/>
                <a:ea typeface="Meiryo UI"/>
              </a:rPr>
              <a:t>1-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⑨「見付けたものを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　　　撮影して紹介しよう」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63" name="テキスト ボックス 14">
            <a:extLst>
              <a:ext uri="{FF2B5EF4-FFF2-40B4-BE49-F238E27FC236}">
                <a16:creationId xmlns:a16="http://schemas.microsoft.com/office/drawing/2014/main" id="{BCD24742-57CD-4832-8213-B2CF5179F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741" y="2356341"/>
            <a:ext cx="1427265" cy="57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（例）</a:t>
            </a:r>
            <a:r>
              <a:rPr lang="en-US" altLang="ja-JP" sz="800" dirty="0">
                <a:solidFill>
                  <a:srgbClr val="FF0000"/>
                </a:solidFill>
                <a:latin typeface="Meiryo UI"/>
                <a:ea typeface="Meiryo UI"/>
              </a:rPr>
              <a:t>3-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④「振り返り活動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>
                <a:solidFill>
                  <a:srgbClr val="FF0000"/>
                </a:solidFill>
                <a:latin typeface="Meiryo UI"/>
                <a:ea typeface="Meiryo UI"/>
              </a:rPr>
              <a:t>　　　　の</a:t>
            </a:r>
            <a:r>
              <a:rPr lang="en-US" altLang="ja-JP" sz="800">
                <a:solidFill>
                  <a:srgbClr val="FF0000"/>
                </a:solidFill>
                <a:latin typeface="Meiryo UI"/>
                <a:ea typeface="Meiryo UI"/>
              </a:rPr>
              <a:t>DX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」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1336106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/>
          <p:cNvSpPr/>
          <p:nvPr/>
        </p:nvSpPr>
        <p:spPr>
          <a:xfrm>
            <a:off x="275174" y="399805"/>
            <a:ext cx="6394186" cy="59275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9222" tIns="54613" rIns="109222" bIns="54613" anchor="ctr"/>
          <a:lstStyle/>
          <a:p>
            <a:pPr algn="ctr" defTabSz="109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授業等における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活用についてのイメージをつかもう（第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</a:p>
        </p:txBody>
      </p:sp>
      <p:cxnSp>
        <p:nvCxnSpPr>
          <p:cNvPr id="90" name="直線コネクタ 89"/>
          <p:cNvCxnSpPr>
            <a:cxnSpLocks/>
          </p:cNvCxnSpPr>
          <p:nvPr/>
        </p:nvCxnSpPr>
        <p:spPr>
          <a:xfrm>
            <a:off x="332656" y="848544"/>
            <a:ext cx="6192688" cy="0"/>
          </a:xfrm>
          <a:prstGeom prst="line">
            <a:avLst/>
          </a:prstGeom>
          <a:noFill/>
          <a:ln w="635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B6C84ED-6C87-4EF6-9239-8F432DD43E24}"/>
              </a:ext>
            </a:extLst>
          </p:cNvPr>
          <p:cNvSpPr/>
          <p:nvPr/>
        </p:nvSpPr>
        <p:spPr>
          <a:xfrm>
            <a:off x="288304" y="233149"/>
            <a:ext cx="3048342" cy="255355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を活用したミニ研修例 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5BAE8589-CEC3-498A-96A0-237AE544F635}"/>
              </a:ext>
            </a:extLst>
          </p:cNvPr>
          <p:cNvSpPr/>
          <p:nvPr/>
        </p:nvSpPr>
        <p:spPr>
          <a:xfrm>
            <a:off x="3617260" y="228119"/>
            <a:ext cx="2823955" cy="237456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ja-JP" altLang="en-US" sz="1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ワークシート（イメージ）</a:t>
            </a:r>
            <a:endParaRPr kumimoji="1" lang="ja-JP" altLang="en-US" sz="1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E568EEE1-B255-46D1-9161-AC89153860B3}"/>
              </a:ext>
            </a:extLst>
          </p:cNvPr>
          <p:cNvSpPr/>
          <p:nvPr/>
        </p:nvSpPr>
        <p:spPr>
          <a:xfrm>
            <a:off x="255905" y="8899865"/>
            <a:ext cx="6379271" cy="614634"/>
          </a:xfrm>
          <a:prstGeom prst="roundRect">
            <a:avLst>
              <a:gd name="adj" fmla="val 10309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14">
            <a:extLst>
              <a:ext uri="{FF2B5EF4-FFF2-40B4-BE49-F238E27FC236}">
                <a16:creationId xmlns:a16="http://schemas.microsoft.com/office/drawing/2014/main" id="{4216CD8B-4CFF-4108-80B5-CFA09675B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4" y="9291290"/>
            <a:ext cx="6377842" cy="40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活用シーンと事例を結び付けて考えることができた。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各教科等における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ICT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活用について考えが深まった。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5FF94193-38D3-4A83-87E6-C3B525C3FD6C}"/>
              </a:ext>
            </a:extLst>
          </p:cNvPr>
          <p:cNvSpPr/>
          <p:nvPr/>
        </p:nvSpPr>
        <p:spPr>
          <a:xfrm>
            <a:off x="340729" y="8991071"/>
            <a:ext cx="1273369" cy="2356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研修の振り返り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81EDEE9D-2DA2-4854-938A-12EB03AE96A0}"/>
              </a:ext>
            </a:extLst>
          </p:cNvPr>
          <p:cNvSpPr/>
          <p:nvPr/>
        </p:nvSpPr>
        <p:spPr>
          <a:xfrm>
            <a:off x="252632" y="1001832"/>
            <a:ext cx="6344719" cy="439467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14">
            <a:extLst>
              <a:ext uri="{FF2B5EF4-FFF2-40B4-BE49-F238E27FC236}">
                <a16:creationId xmlns:a16="http://schemas.microsoft.com/office/drawing/2014/main" id="{48C748C2-0CEA-4661-9384-5BD4596CF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42" y="951504"/>
            <a:ext cx="6338617" cy="52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めあて、個人、ペア・グループ、まとめ、振り返り等の授業における活用シーンに着目し、資料のポイントや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感じたことを下の欄に記入してみましょう。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2CEC5173-0C4E-4AC9-996F-ADB26FE3FE86}"/>
              </a:ext>
            </a:extLst>
          </p:cNvPr>
          <p:cNvSpPr/>
          <p:nvPr/>
        </p:nvSpPr>
        <p:spPr>
          <a:xfrm>
            <a:off x="258907" y="5036907"/>
            <a:ext cx="6338444" cy="449645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14">
            <a:extLst>
              <a:ext uri="{FF2B5EF4-FFF2-40B4-BE49-F238E27FC236}">
                <a16:creationId xmlns:a16="http://schemas.microsoft.com/office/drawing/2014/main" id="{15BC98CE-AECB-4C56-A63F-B02FFC2DB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729" y="5079916"/>
            <a:ext cx="5248511" cy="36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掲載されている事例の中で、今後の参考になりそうな事例はあったでしょうか。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下の欄に書き出してみましょう。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A41B8BE9-5C38-4AB0-8190-ADA884C1E5F0}"/>
              </a:ext>
            </a:extLst>
          </p:cNvPr>
          <p:cNvSpPr/>
          <p:nvPr/>
        </p:nvSpPr>
        <p:spPr>
          <a:xfrm>
            <a:off x="259166" y="5648774"/>
            <a:ext cx="6376009" cy="3073583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30F4116-A77C-4318-B4A3-D5AE86A6AAA2}"/>
              </a:ext>
            </a:extLst>
          </p:cNvPr>
          <p:cNvSpPr/>
          <p:nvPr/>
        </p:nvSpPr>
        <p:spPr>
          <a:xfrm>
            <a:off x="257535" y="1581474"/>
            <a:ext cx="6376009" cy="3220422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CC4E0DD-02AD-4A73-9270-7DA71A8A6860}"/>
              </a:ext>
            </a:extLst>
          </p:cNvPr>
          <p:cNvSpPr txBox="1"/>
          <p:nvPr/>
        </p:nvSpPr>
        <p:spPr>
          <a:xfrm>
            <a:off x="620688" y="104453"/>
            <a:ext cx="10871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rgbClr val="0070C0"/>
                </a:solidFill>
              </a:rPr>
              <a:t>スタディーエックス　スタイル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ADD341D-E8F0-4725-94CE-81EE525B940D}"/>
              </a:ext>
            </a:extLst>
          </p:cNvPr>
          <p:cNvSpPr txBox="1"/>
          <p:nvPr/>
        </p:nvSpPr>
        <p:spPr>
          <a:xfrm>
            <a:off x="977413" y="9547218"/>
            <a:ext cx="5854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文部科学省</a:t>
            </a:r>
            <a:r>
              <a:rPr kumimoji="1"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https://www.mext.go.jp/studxstyle/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（令和４年４月）</a:t>
            </a:r>
          </a:p>
        </p:txBody>
      </p:sp>
      <p:pic>
        <p:nvPicPr>
          <p:cNvPr id="18" name="Picture 2" descr="文部科学省">
            <a:extLst>
              <a:ext uri="{FF2B5EF4-FFF2-40B4-BE49-F238E27FC236}">
                <a16:creationId xmlns:a16="http://schemas.microsoft.com/office/drawing/2014/main" id="{395876DE-F017-4544-810A-D60D35F3A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12" y="266563"/>
            <a:ext cx="954874" cy="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図 18" descr="QR コード&#10;&#10;自動的に生成された説明">
            <a:extLst>
              <a:ext uri="{FF2B5EF4-FFF2-40B4-BE49-F238E27FC236}">
                <a16:creationId xmlns:a16="http://schemas.microsoft.com/office/drawing/2014/main" id="{A12103D3-9B67-41BE-AC43-621B6AA494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" t="6447" r="6737" b="5649"/>
          <a:stretch/>
        </p:blipFill>
        <p:spPr>
          <a:xfrm>
            <a:off x="5651375" y="3753294"/>
            <a:ext cx="801961" cy="803126"/>
          </a:xfrm>
          <a:prstGeom prst="rect">
            <a:avLst/>
          </a:prstGeom>
        </p:spPr>
      </p:pic>
      <p:sp>
        <p:nvSpPr>
          <p:cNvPr id="20" name="テキスト ボックス 19">
            <a:hlinkClick r:id="rId2"/>
            <a:extLst>
              <a:ext uri="{FF2B5EF4-FFF2-40B4-BE49-F238E27FC236}">
                <a16:creationId xmlns:a16="http://schemas.microsoft.com/office/drawing/2014/main" id="{0722A009-7753-4162-A0EA-76B8DF118E72}"/>
              </a:ext>
            </a:extLst>
          </p:cNvPr>
          <p:cNvSpPr txBox="1"/>
          <p:nvPr/>
        </p:nvSpPr>
        <p:spPr>
          <a:xfrm>
            <a:off x="5390872" y="4522369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413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/>
          <p:cNvSpPr/>
          <p:nvPr/>
        </p:nvSpPr>
        <p:spPr>
          <a:xfrm>
            <a:off x="275174" y="399805"/>
            <a:ext cx="6394186" cy="59275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9222" tIns="54613" rIns="109222" bIns="54613" anchor="ctr"/>
          <a:lstStyle/>
          <a:p>
            <a:pPr algn="ctr" defTabSz="109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授業等における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活用についてのイメージをつかもう（第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</a:p>
        </p:txBody>
      </p:sp>
      <p:cxnSp>
        <p:nvCxnSpPr>
          <p:cNvPr id="90" name="直線コネクタ 89"/>
          <p:cNvCxnSpPr>
            <a:cxnSpLocks/>
          </p:cNvCxnSpPr>
          <p:nvPr/>
        </p:nvCxnSpPr>
        <p:spPr>
          <a:xfrm>
            <a:off x="332656" y="848544"/>
            <a:ext cx="6192688" cy="0"/>
          </a:xfrm>
          <a:prstGeom prst="line">
            <a:avLst/>
          </a:prstGeom>
          <a:noFill/>
          <a:ln w="635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B6C84ED-6C87-4EF6-9239-8F432DD43E24}"/>
              </a:ext>
            </a:extLst>
          </p:cNvPr>
          <p:cNvSpPr/>
          <p:nvPr/>
        </p:nvSpPr>
        <p:spPr>
          <a:xfrm>
            <a:off x="288304" y="233149"/>
            <a:ext cx="3048342" cy="255355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を活用したミニ研修例 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5BAE8589-CEC3-498A-96A0-237AE544F635}"/>
              </a:ext>
            </a:extLst>
          </p:cNvPr>
          <p:cNvSpPr/>
          <p:nvPr/>
        </p:nvSpPr>
        <p:spPr>
          <a:xfrm>
            <a:off x="3617260" y="228119"/>
            <a:ext cx="2823955" cy="237456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ja-JP" altLang="en-US" sz="1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ワークシート（イメージ）</a:t>
            </a:r>
            <a:endParaRPr kumimoji="1" lang="ja-JP" altLang="en-US" sz="1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E568EEE1-B255-46D1-9161-AC89153860B3}"/>
              </a:ext>
            </a:extLst>
          </p:cNvPr>
          <p:cNvSpPr/>
          <p:nvPr/>
        </p:nvSpPr>
        <p:spPr>
          <a:xfrm>
            <a:off x="255905" y="8899865"/>
            <a:ext cx="6379271" cy="614634"/>
          </a:xfrm>
          <a:prstGeom prst="roundRect">
            <a:avLst>
              <a:gd name="adj" fmla="val 10309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14">
            <a:extLst>
              <a:ext uri="{FF2B5EF4-FFF2-40B4-BE49-F238E27FC236}">
                <a16:creationId xmlns:a16="http://schemas.microsoft.com/office/drawing/2014/main" id="{4216CD8B-4CFF-4108-80B5-CFA09675B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4" y="9291290"/>
            <a:ext cx="6377842" cy="40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活用シーンと事例を結び付けて考えることができた。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各教科等における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ICT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活用について考えが深まった。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5FF94193-38D3-4A83-87E6-C3B525C3FD6C}"/>
              </a:ext>
            </a:extLst>
          </p:cNvPr>
          <p:cNvSpPr/>
          <p:nvPr/>
        </p:nvSpPr>
        <p:spPr>
          <a:xfrm>
            <a:off x="340729" y="8991071"/>
            <a:ext cx="1273369" cy="2356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研修の振り返り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81EDEE9D-2DA2-4854-938A-12EB03AE96A0}"/>
              </a:ext>
            </a:extLst>
          </p:cNvPr>
          <p:cNvSpPr/>
          <p:nvPr/>
        </p:nvSpPr>
        <p:spPr>
          <a:xfrm>
            <a:off x="252632" y="1001832"/>
            <a:ext cx="6344719" cy="439467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14">
            <a:extLst>
              <a:ext uri="{FF2B5EF4-FFF2-40B4-BE49-F238E27FC236}">
                <a16:creationId xmlns:a16="http://schemas.microsoft.com/office/drawing/2014/main" id="{48C748C2-0CEA-4661-9384-5BD4596CF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42" y="951504"/>
            <a:ext cx="6338617" cy="52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めあて、個人、ペア・グループ、まとめ、振り返り等の授業における活用シーンに着目し、資料のポイントや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感じたことを下の欄に記入してみましょう。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2CEC5173-0C4E-4AC9-996F-ADB26FE3FE86}"/>
              </a:ext>
            </a:extLst>
          </p:cNvPr>
          <p:cNvSpPr/>
          <p:nvPr/>
        </p:nvSpPr>
        <p:spPr>
          <a:xfrm>
            <a:off x="258907" y="5036907"/>
            <a:ext cx="6338444" cy="449645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14">
            <a:extLst>
              <a:ext uri="{FF2B5EF4-FFF2-40B4-BE49-F238E27FC236}">
                <a16:creationId xmlns:a16="http://schemas.microsoft.com/office/drawing/2014/main" id="{15BC98CE-AECB-4C56-A63F-B02FFC2DB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729" y="5079916"/>
            <a:ext cx="5248511" cy="36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掲載されている事例の中で、今後の参考になりそうな事例はあったでしょうか。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下の欄に書き出してみましょう。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A41B8BE9-5C38-4AB0-8190-ADA884C1E5F0}"/>
              </a:ext>
            </a:extLst>
          </p:cNvPr>
          <p:cNvSpPr/>
          <p:nvPr/>
        </p:nvSpPr>
        <p:spPr>
          <a:xfrm>
            <a:off x="259166" y="5648774"/>
            <a:ext cx="6376009" cy="3073583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30F4116-A77C-4318-B4A3-D5AE86A6AAA2}"/>
              </a:ext>
            </a:extLst>
          </p:cNvPr>
          <p:cNvSpPr/>
          <p:nvPr/>
        </p:nvSpPr>
        <p:spPr>
          <a:xfrm>
            <a:off x="257535" y="1581474"/>
            <a:ext cx="6376009" cy="3220422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テキスト ボックス 14">
            <a:extLst>
              <a:ext uri="{FF2B5EF4-FFF2-40B4-BE49-F238E27FC236}">
                <a16:creationId xmlns:a16="http://schemas.microsoft.com/office/drawing/2014/main" id="{D4205244-DACD-4428-BD8C-272AA25E6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64" y="1579730"/>
            <a:ext cx="6120680" cy="703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800" dirty="0">
                <a:solidFill>
                  <a:srgbClr val="FF0000"/>
                </a:solidFill>
                <a:latin typeface="Meiryo UI"/>
                <a:ea typeface="Meiryo UI"/>
              </a:rPr>
              <a:t>【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ポイント</a:t>
            </a:r>
            <a:r>
              <a:rPr lang="en-US" altLang="ja-JP" sz="800" dirty="0">
                <a:solidFill>
                  <a:srgbClr val="FF0000"/>
                </a:solidFill>
                <a:latin typeface="Meiryo UI"/>
                <a:ea typeface="Meiryo UI"/>
              </a:rPr>
              <a:t>】</a:t>
            </a: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　「めあて／個人／ペア・グループ／まとめ／振り返り」等の授業における活用シーンに着目して整理すると、特定の教科や単元の内容に関わらず、汎用的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かつ日常的に活用することができる。</a:t>
            </a:r>
            <a:endParaRPr lang="en-US" altLang="ja-JP" sz="8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CC4E0DD-02AD-4A73-9270-7DA71A8A6860}"/>
              </a:ext>
            </a:extLst>
          </p:cNvPr>
          <p:cNvSpPr txBox="1"/>
          <p:nvPr/>
        </p:nvSpPr>
        <p:spPr>
          <a:xfrm>
            <a:off x="620688" y="104453"/>
            <a:ext cx="10871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rgbClr val="0070C0"/>
                </a:solidFill>
              </a:rPr>
              <a:t>スタディーエックス　スタイル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ADD341D-E8F0-4725-94CE-81EE525B940D}"/>
              </a:ext>
            </a:extLst>
          </p:cNvPr>
          <p:cNvSpPr txBox="1"/>
          <p:nvPr/>
        </p:nvSpPr>
        <p:spPr>
          <a:xfrm>
            <a:off x="977413" y="9547218"/>
            <a:ext cx="5854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文部科学省</a:t>
            </a:r>
            <a:r>
              <a:rPr kumimoji="1"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https://www.mext.go.jp/studxstyle/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（令和４年４月）</a:t>
            </a:r>
          </a:p>
        </p:txBody>
      </p:sp>
      <p:pic>
        <p:nvPicPr>
          <p:cNvPr id="18" name="Picture 2" descr="文部科学省">
            <a:extLst>
              <a:ext uri="{FF2B5EF4-FFF2-40B4-BE49-F238E27FC236}">
                <a16:creationId xmlns:a16="http://schemas.microsoft.com/office/drawing/2014/main" id="{395876DE-F017-4544-810A-D60D35F3A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12" y="266563"/>
            <a:ext cx="954874" cy="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図 18" descr="QR コード&#10;&#10;自動的に生成された説明">
            <a:extLst>
              <a:ext uri="{FF2B5EF4-FFF2-40B4-BE49-F238E27FC236}">
                <a16:creationId xmlns:a16="http://schemas.microsoft.com/office/drawing/2014/main" id="{A12103D3-9B67-41BE-AC43-621B6AA494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" t="6447" r="6737" b="5649"/>
          <a:stretch/>
        </p:blipFill>
        <p:spPr>
          <a:xfrm>
            <a:off x="5651375" y="3753294"/>
            <a:ext cx="801961" cy="803126"/>
          </a:xfrm>
          <a:prstGeom prst="rect">
            <a:avLst/>
          </a:prstGeom>
        </p:spPr>
      </p:pic>
      <p:sp>
        <p:nvSpPr>
          <p:cNvPr id="20" name="テキスト ボックス 19">
            <a:hlinkClick r:id="rId2"/>
            <a:extLst>
              <a:ext uri="{FF2B5EF4-FFF2-40B4-BE49-F238E27FC236}">
                <a16:creationId xmlns:a16="http://schemas.microsoft.com/office/drawing/2014/main" id="{0722A009-7753-4162-A0EA-76B8DF118E72}"/>
              </a:ext>
            </a:extLst>
          </p:cNvPr>
          <p:cNvSpPr txBox="1"/>
          <p:nvPr/>
        </p:nvSpPr>
        <p:spPr>
          <a:xfrm>
            <a:off x="5390872" y="4522369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155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/>
          <p:cNvSpPr/>
          <p:nvPr/>
        </p:nvSpPr>
        <p:spPr>
          <a:xfrm>
            <a:off x="275174" y="399805"/>
            <a:ext cx="6394186" cy="59275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9222" tIns="54613" rIns="109222" bIns="54613" anchor="ctr"/>
          <a:lstStyle/>
          <a:p>
            <a:pPr algn="ctr" defTabSz="109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各自の実践事例を持ち寄り今後につなげよう（第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</a:p>
        </p:txBody>
      </p:sp>
      <p:cxnSp>
        <p:nvCxnSpPr>
          <p:cNvPr id="90" name="直線コネクタ 89"/>
          <p:cNvCxnSpPr>
            <a:cxnSpLocks/>
          </p:cNvCxnSpPr>
          <p:nvPr/>
        </p:nvCxnSpPr>
        <p:spPr>
          <a:xfrm>
            <a:off x="692696" y="848544"/>
            <a:ext cx="5544616" cy="0"/>
          </a:xfrm>
          <a:prstGeom prst="line">
            <a:avLst/>
          </a:prstGeom>
          <a:noFill/>
          <a:ln w="635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B6C84ED-6C87-4EF6-9239-8F432DD43E24}"/>
              </a:ext>
            </a:extLst>
          </p:cNvPr>
          <p:cNvSpPr/>
          <p:nvPr/>
        </p:nvSpPr>
        <p:spPr>
          <a:xfrm>
            <a:off x="288304" y="233149"/>
            <a:ext cx="3048342" cy="255355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を活用したミニ研修例 </a:t>
            </a: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9041F1B6-5024-4852-890B-998AD27C4625}"/>
              </a:ext>
            </a:extLst>
          </p:cNvPr>
          <p:cNvSpPr/>
          <p:nvPr/>
        </p:nvSpPr>
        <p:spPr>
          <a:xfrm>
            <a:off x="3617260" y="228119"/>
            <a:ext cx="2823955" cy="237456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ja-JP" altLang="en-US" sz="1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ワークシート（イメージ）</a:t>
            </a:r>
            <a:endParaRPr kumimoji="1" lang="ja-JP" altLang="en-US" sz="1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A97FEB2A-542E-486F-AC7D-E9496E8932F5}"/>
              </a:ext>
            </a:extLst>
          </p:cNvPr>
          <p:cNvSpPr/>
          <p:nvPr/>
        </p:nvSpPr>
        <p:spPr>
          <a:xfrm>
            <a:off x="255905" y="8887673"/>
            <a:ext cx="6379271" cy="614634"/>
          </a:xfrm>
          <a:prstGeom prst="roundRect">
            <a:avLst>
              <a:gd name="adj" fmla="val 10309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14">
            <a:extLst>
              <a:ext uri="{FF2B5EF4-FFF2-40B4-BE49-F238E27FC236}">
                <a16:creationId xmlns:a16="http://schemas.microsoft.com/office/drawing/2014/main" id="{75CD6E36-CACC-4425-8754-02627D937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4" y="9279098"/>
            <a:ext cx="6377842" cy="40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他の参加者と互いの実践について交流できた。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より良い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ICT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活用の仕方について理解が深まった。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B8B09713-FBCC-41B7-9F65-B8529D26BD1C}"/>
              </a:ext>
            </a:extLst>
          </p:cNvPr>
          <p:cNvSpPr/>
          <p:nvPr/>
        </p:nvSpPr>
        <p:spPr>
          <a:xfrm>
            <a:off x="340729" y="8978879"/>
            <a:ext cx="1273369" cy="2356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研修の振り返り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0340C5DD-B592-412A-8855-8FE179107DBE}"/>
              </a:ext>
            </a:extLst>
          </p:cNvPr>
          <p:cNvSpPr/>
          <p:nvPr/>
        </p:nvSpPr>
        <p:spPr>
          <a:xfrm>
            <a:off x="255904" y="976379"/>
            <a:ext cx="6356546" cy="439467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3D390DFA-664D-4B60-BDB0-C469FC366F9D}"/>
              </a:ext>
            </a:extLst>
          </p:cNvPr>
          <p:cNvSpPr/>
          <p:nvPr/>
        </p:nvSpPr>
        <p:spPr>
          <a:xfrm>
            <a:off x="275173" y="5583475"/>
            <a:ext cx="6376009" cy="449645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A172B9D-C07A-403C-9635-50196A1EB667}"/>
              </a:ext>
            </a:extLst>
          </p:cNvPr>
          <p:cNvSpPr/>
          <p:nvPr/>
        </p:nvSpPr>
        <p:spPr>
          <a:xfrm>
            <a:off x="276999" y="6177135"/>
            <a:ext cx="6356545" cy="2596913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14">
            <a:extLst>
              <a:ext uri="{FF2B5EF4-FFF2-40B4-BE49-F238E27FC236}">
                <a16:creationId xmlns:a16="http://schemas.microsoft.com/office/drawing/2014/main" id="{3B433BE3-2AB1-427B-8015-379BC94D8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73" y="5634546"/>
            <a:ext cx="4276417" cy="36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資料</a:t>
            </a: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1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について、今回の実践と結び付けた上で確認してみましょう。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気づいたことなどがあれば、下の欄に記入してみましょう。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8" name="テキスト ボックス 14">
            <a:extLst>
              <a:ext uri="{FF2B5EF4-FFF2-40B4-BE49-F238E27FC236}">
                <a16:creationId xmlns:a16="http://schemas.microsoft.com/office/drawing/2014/main" id="{BE277B97-7ADC-4D2B-B72C-B79282FFA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758" y="988388"/>
            <a:ext cx="5749538" cy="452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各自の実践事例を持ち寄って共有することで、感想や気付いたことはあったでしょうか。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下の欄に記入してみましょう。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graphicFrame>
        <p:nvGraphicFramePr>
          <p:cNvPr id="50" name="表 10">
            <a:extLst>
              <a:ext uri="{FF2B5EF4-FFF2-40B4-BE49-F238E27FC236}">
                <a16:creationId xmlns:a16="http://schemas.microsoft.com/office/drawing/2014/main" id="{A8727469-D25A-453B-95BB-7C8EAE20F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36369"/>
              </p:ext>
            </p:extLst>
          </p:nvPr>
        </p:nvGraphicFramePr>
        <p:xfrm>
          <a:off x="236315" y="1543679"/>
          <a:ext cx="6376008" cy="376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8984">
                  <a:extLst>
                    <a:ext uri="{9D8B030D-6E8A-4147-A177-3AD203B41FA5}">
                      <a16:colId xmlns:a16="http://schemas.microsoft.com/office/drawing/2014/main" val="373303515"/>
                    </a:ext>
                  </a:extLst>
                </a:gridCol>
                <a:gridCol w="3477024">
                  <a:extLst>
                    <a:ext uri="{9D8B030D-6E8A-4147-A177-3AD203B41FA5}">
                      <a16:colId xmlns:a16="http://schemas.microsoft.com/office/drawing/2014/main" val="2422054117"/>
                    </a:ext>
                  </a:extLst>
                </a:gridCol>
              </a:tblGrid>
              <a:tr h="240969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5984221"/>
                  </a:ext>
                </a:extLst>
              </a:tr>
              <a:tr h="875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903367"/>
                  </a:ext>
                </a:extLst>
              </a:tr>
              <a:tr h="875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7597438"/>
                  </a:ext>
                </a:extLst>
              </a:tr>
              <a:tr h="875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3340696"/>
                  </a:ext>
                </a:extLst>
              </a:tr>
              <a:tr h="875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3742448"/>
                  </a:ext>
                </a:extLst>
              </a:tr>
            </a:tbl>
          </a:graphicData>
        </a:graphic>
      </p:graphicFrame>
      <p:sp>
        <p:nvSpPr>
          <p:cNvPr id="51" name="テキスト ボックス 14">
            <a:extLst>
              <a:ext uri="{FF2B5EF4-FFF2-40B4-BE49-F238E27FC236}">
                <a16:creationId xmlns:a16="http://schemas.microsoft.com/office/drawing/2014/main" id="{42EAD122-C642-4810-A6EE-3BABEEEA5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712" y="1575416"/>
            <a:ext cx="1728192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ctr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参加者の実践の概要メモ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2" name="テキスト ボックス 14">
            <a:extLst>
              <a:ext uri="{FF2B5EF4-FFF2-40B4-BE49-F238E27FC236}">
                <a16:creationId xmlns:a16="http://schemas.microsoft.com/office/drawing/2014/main" id="{0CF55F8E-DE11-4AE5-8172-1A81B78AA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496" y="1565647"/>
            <a:ext cx="2363664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ctr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感想や気付いたこと等メモ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22C16FE-6896-40BC-B0A7-69380297AA53}"/>
              </a:ext>
            </a:extLst>
          </p:cNvPr>
          <p:cNvSpPr txBox="1"/>
          <p:nvPr/>
        </p:nvSpPr>
        <p:spPr>
          <a:xfrm>
            <a:off x="620688" y="104453"/>
            <a:ext cx="10871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rgbClr val="0070C0"/>
                </a:solidFill>
              </a:rPr>
              <a:t>スタディーエックス　スタイル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E79BE1B-6F9D-4102-8D79-80FF86131C51}"/>
              </a:ext>
            </a:extLst>
          </p:cNvPr>
          <p:cNvSpPr txBox="1"/>
          <p:nvPr/>
        </p:nvSpPr>
        <p:spPr>
          <a:xfrm>
            <a:off x="977413" y="9547218"/>
            <a:ext cx="5854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文部科学省</a:t>
            </a:r>
            <a:r>
              <a:rPr kumimoji="1"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https://www.mext.go.jp/studxstyle/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（令和４年４月）</a:t>
            </a:r>
          </a:p>
        </p:txBody>
      </p:sp>
      <p:pic>
        <p:nvPicPr>
          <p:cNvPr id="20" name="Picture 2" descr="文部科学省">
            <a:extLst>
              <a:ext uri="{FF2B5EF4-FFF2-40B4-BE49-F238E27FC236}">
                <a16:creationId xmlns:a16="http://schemas.microsoft.com/office/drawing/2014/main" id="{2085EE42-409D-4BD7-9519-2F50A18DA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12" y="266563"/>
            <a:ext cx="954874" cy="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図 20" descr="QR コード&#10;&#10;自動的に生成された説明">
            <a:extLst>
              <a:ext uri="{FF2B5EF4-FFF2-40B4-BE49-F238E27FC236}">
                <a16:creationId xmlns:a16="http://schemas.microsoft.com/office/drawing/2014/main" id="{1D32F797-29BC-40D0-BB47-B21E68ADEBE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" t="6447" r="6737" b="5649"/>
          <a:stretch/>
        </p:blipFill>
        <p:spPr>
          <a:xfrm>
            <a:off x="5579367" y="7758705"/>
            <a:ext cx="801961" cy="803126"/>
          </a:xfrm>
          <a:prstGeom prst="rect">
            <a:avLst/>
          </a:prstGeom>
        </p:spPr>
      </p:pic>
      <p:sp>
        <p:nvSpPr>
          <p:cNvPr id="22" name="テキスト ボックス 21">
            <a:hlinkClick r:id="rId2"/>
            <a:extLst>
              <a:ext uri="{FF2B5EF4-FFF2-40B4-BE49-F238E27FC236}">
                <a16:creationId xmlns:a16="http://schemas.microsoft.com/office/drawing/2014/main" id="{69148CDC-B55C-4498-8428-C6CCAA5F6CBF}"/>
              </a:ext>
            </a:extLst>
          </p:cNvPr>
          <p:cNvSpPr txBox="1"/>
          <p:nvPr/>
        </p:nvSpPr>
        <p:spPr>
          <a:xfrm>
            <a:off x="5332750" y="852778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3492727"/>
      </p:ext>
    </p:extLst>
  </p:cSld>
  <p:clrMapOvr>
    <a:masterClrMapping/>
  </p:clrMapOvr>
</p:sld>
</file>

<file path=ppt/theme/theme1.xml><?xml version="1.0" encoding="utf-8"?>
<a:theme xmlns:a="http://schemas.openxmlformats.org/drawingml/2006/main" name="9_Office テーマ">
  <a:themeElements>
    <a:clrScheme name="ユーザー定義 8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0070C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faultFormat1.pptx" id="{3E7A91EC-980C-49AF-987C-C50D916A1227}" vid="{C875BF4D-D5B8-4F60-A280-AD27D882AAF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2203</Words>
  <Application>Microsoft Office PowerPoint</Application>
  <PresentationFormat>A4 210 x 297 mm</PresentationFormat>
  <Paragraphs>216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Meiryo Bold</vt:lpstr>
      <vt:lpstr>Meiryo UI</vt:lpstr>
      <vt:lpstr>游ゴシック</vt:lpstr>
      <vt:lpstr>Arial</vt:lpstr>
      <vt:lpstr>Calibri</vt:lpstr>
      <vt:lpstr>Wingdings</vt:lpstr>
      <vt:lpstr>9_Office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7</cp:revision>
  <dcterms:created xsi:type="dcterms:W3CDTF">2017-08-04T12:38:44Z</dcterms:created>
  <dcterms:modified xsi:type="dcterms:W3CDTF">2022-07-20T09:59:03Z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2022-02-21T05:00:14Z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093437f0-54bf-437b-bac6-1a6e7393167b</vt:lpwstr>
  </property>
  <property fmtid="{D5CDD505-2E9C-101B-9397-08002B2CF9AE}" pid="8" name="MSIP_Label_d899a617-f30e-4fb8-b81c-fb6d0b94ac5b_ContentBits">
    <vt:lpwstr>0</vt:lpwstr>
  </property>
</Properties>
</file>