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09" r:id="rId1"/>
  </p:sldMasterIdLst>
  <p:notesMasterIdLst>
    <p:notesMasterId r:id="rId3"/>
  </p:notesMasterIdLst>
  <p:sldIdLst>
    <p:sldId id="491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38B"/>
    <a:srgbClr val="FFFFFF"/>
    <a:srgbClr val="8C76C6"/>
    <a:srgbClr val="FDE7F3"/>
    <a:srgbClr val="EFF9FF"/>
    <a:srgbClr val="CCECFF"/>
    <a:srgbClr val="5B0FE9"/>
    <a:srgbClr val="2D2D8A"/>
    <a:srgbClr val="5B9BD5"/>
    <a:srgbClr val="5B0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79" d="100"/>
          <a:sy n="79" d="100"/>
        </p:scale>
        <p:origin x="3018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2"/>
            <a:ext cx="2949786" cy="498693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8" y="2"/>
            <a:ext cx="2949786" cy="498693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r">
              <a:defRPr sz="1200"/>
            </a:lvl1pPr>
          </a:lstStyle>
          <a:p>
            <a:fld id="{1C296701-F0BB-4F9F-B110-4E905BE4F7D7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1" rIns="91441" bIns="45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441" tIns="45721" rIns="91441" bIns="45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440647"/>
            <a:ext cx="2949786" cy="498692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8" y="9440647"/>
            <a:ext cx="2949786" cy="498692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r">
              <a:defRPr sz="1200"/>
            </a:lvl1pPr>
          </a:lstStyle>
          <a:p>
            <a:fld id="{6197E4DC-222C-4859-927D-AF36D8FF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03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60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53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587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38789" y="294583"/>
            <a:ext cx="6580733" cy="622653"/>
          </a:xfrm>
        </p:spPr>
        <p:txBody>
          <a:bodyPr wrap="square">
            <a:spAutoFit/>
          </a:bodyPr>
          <a:lstStyle>
            <a:lvl1pPr algn="l">
              <a:defRPr lang="ja-JP" altLang="en-US" sz="3393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39011" y="9113467"/>
            <a:ext cx="6505423" cy="23339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83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39012" y="4484953"/>
            <a:ext cx="1282895" cy="44456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2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38789" y="5444539"/>
            <a:ext cx="898914" cy="31119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7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38788" y="6305155"/>
            <a:ext cx="763523" cy="23339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83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38480" y="1104574"/>
            <a:ext cx="6581042" cy="759613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82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363454" lvl="0" indent="-363454">
              <a:spcBef>
                <a:spcPts val="848"/>
              </a:spcBef>
              <a:spcAft>
                <a:spcPts val="848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8946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48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4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133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53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7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4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503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86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3258" y="397156"/>
            <a:ext cx="6171486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3257" y="9182388"/>
            <a:ext cx="1600165" cy="526075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70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34FA36-E586-4094-B41B-9207695FBF9A}" type="datetime1">
              <a:rPr lang="ja-JP" altLang="en-US"/>
              <a:pPr>
                <a:defRPr/>
              </a:pPr>
              <a:t>2022/4/18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2700" y="9182388"/>
            <a:ext cx="2172600" cy="526075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651949" eaLnBrk="1" fontAlgn="auto" hangingPunct="1">
              <a:spcBef>
                <a:spcPts val="0"/>
              </a:spcBef>
              <a:spcAft>
                <a:spcPts val="0"/>
              </a:spcAft>
              <a:defRPr sz="170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578" y="9182388"/>
            <a:ext cx="1600165" cy="526075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0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4B9717-188A-4610-8B9E-F419F2B6EC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142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</p:sldLayoutIdLst>
  <p:txStyles>
    <p:titleStyle>
      <a:lvl1pPr algn="ctr" defTabSz="650815" rtl="0" eaLnBrk="1" fontAlgn="base" hangingPunct="1">
        <a:spcBef>
          <a:spcPct val="0"/>
        </a:spcBef>
        <a:spcAft>
          <a:spcPct val="0"/>
        </a:spcAft>
        <a:defRPr kumimoji="1" sz="6287" kern="1200">
          <a:solidFill>
            <a:schemeClr val="tx1"/>
          </a:solidFill>
          <a:latin typeface="Meiryo Bold"/>
          <a:ea typeface="Meiryo Bold"/>
          <a:cs typeface="Meiryo Bold"/>
        </a:defRPr>
      </a:lvl1pPr>
      <a:lvl2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2pPr>
      <a:lvl3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3pPr>
      <a:lvl4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4pPr>
      <a:lvl5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5pPr>
      <a:lvl6pPr marL="651949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6pPr>
      <a:lvl7pPr marL="1303897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7pPr>
      <a:lvl8pPr marL="1955846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8pPr>
      <a:lvl9pPr marL="2607795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9pPr>
    </p:titleStyle>
    <p:bodyStyle>
      <a:lvl1pPr marL="488632" indent="-488632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537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1058354" indent="-405460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929" kern="1200">
          <a:solidFill>
            <a:schemeClr val="tx1"/>
          </a:solidFill>
          <a:latin typeface="+mn-lt"/>
          <a:ea typeface="+mn-ea"/>
          <a:cs typeface="+mn-cs"/>
        </a:defRPr>
      </a:lvl2pPr>
      <a:lvl3pPr marL="1628076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6" kern="1200">
          <a:solidFill>
            <a:schemeClr val="tx1"/>
          </a:solidFill>
          <a:latin typeface="+mn-lt"/>
          <a:ea typeface="+mn-ea"/>
          <a:cs typeface="+mn-cs"/>
        </a:defRPr>
      </a:lvl3pPr>
      <a:lvl4pPr marL="2280969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4pPr>
      <a:lvl5pPr marL="2931782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5pPr>
      <a:lvl6pPr marL="3585717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6pPr>
      <a:lvl7pPr marL="4237667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7pPr>
      <a:lvl8pPr marL="4889615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8pPr>
      <a:lvl9pPr marL="5541565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1pPr>
      <a:lvl2pPr marL="651949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97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3pPr>
      <a:lvl4pPr marL="1955846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4pPr>
      <a:lvl5pPr marL="2607795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5pPr>
      <a:lvl6pPr marL="3259744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6pPr>
      <a:lvl7pPr marL="3911692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7pPr>
      <a:lvl8pPr marL="4563641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8pPr>
      <a:lvl9pPr marL="5215590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xt.go.jp/studxstyl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/>
          <p:cNvSpPr/>
          <p:nvPr/>
        </p:nvSpPr>
        <p:spPr>
          <a:xfrm>
            <a:off x="463814" y="399805"/>
            <a:ext cx="5930372" cy="59275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9222" tIns="54613" rIns="109222" bIns="54613" anchor="ctr"/>
          <a:lstStyle/>
          <a:p>
            <a:pPr algn="ctr" defTabSz="109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のウェブサイトを見てみよう（第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</a:p>
        </p:txBody>
      </p:sp>
      <p:cxnSp>
        <p:nvCxnSpPr>
          <p:cNvPr id="90" name="直線コネクタ 89"/>
          <p:cNvCxnSpPr>
            <a:cxnSpLocks/>
          </p:cNvCxnSpPr>
          <p:nvPr/>
        </p:nvCxnSpPr>
        <p:spPr>
          <a:xfrm>
            <a:off x="620688" y="848544"/>
            <a:ext cx="5472608" cy="0"/>
          </a:xfrm>
          <a:prstGeom prst="line">
            <a:avLst/>
          </a:prstGeom>
          <a:noFill/>
          <a:ln w="635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B6C84ED-6C87-4EF6-9239-8F432DD43E24}"/>
              </a:ext>
            </a:extLst>
          </p:cNvPr>
          <p:cNvSpPr/>
          <p:nvPr/>
        </p:nvSpPr>
        <p:spPr>
          <a:xfrm>
            <a:off x="288304" y="233149"/>
            <a:ext cx="3048342" cy="255355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を活用したミニ研修例 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936CD06D-CD0B-4A3B-B11A-9932C32382AD}"/>
              </a:ext>
            </a:extLst>
          </p:cNvPr>
          <p:cNvSpPr/>
          <p:nvPr/>
        </p:nvSpPr>
        <p:spPr>
          <a:xfrm>
            <a:off x="259518" y="937243"/>
            <a:ext cx="6337834" cy="439467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14">
            <a:extLst>
              <a:ext uri="{FF2B5EF4-FFF2-40B4-BE49-F238E27FC236}">
                <a16:creationId xmlns:a16="http://schemas.microsoft.com/office/drawing/2014/main" id="{C475D54C-A765-4D25-9286-9786782D8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34" y="886915"/>
            <a:ext cx="6265826" cy="52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StuDX Style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に掲載されている事例や情報の中で、特に興味をもったものについて、下の欄に記入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しましょう。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E09B66A0-8D6F-4A8B-8C91-98011DF8B010}"/>
              </a:ext>
            </a:extLst>
          </p:cNvPr>
          <p:cNvSpPr/>
          <p:nvPr/>
        </p:nvSpPr>
        <p:spPr>
          <a:xfrm>
            <a:off x="259518" y="5030650"/>
            <a:ext cx="6337834" cy="449645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14">
            <a:extLst>
              <a:ext uri="{FF2B5EF4-FFF2-40B4-BE49-F238E27FC236}">
                <a16:creationId xmlns:a16="http://schemas.microsoft.com/office/drawing/2014/main" id="{2E018E2F-5E32-4D07-9C39-910A29F7F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656" y="5073659"/>
            <a:ext cx="5982432" cy="36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今後に向けて参考になりそうな事例はあったでしょうか。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各自がイメージした活用場面や取組について、下の欄に記入しましょう。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2B7DCA10-F370-425E-9A24-B8506D0149DC}"/>
              </a:ext>
            </a:extLst>
          </p:cNvPr>
          <p:cNvSpPr/>
          <p:nvPr/>
        </p:nvSpPr>
        <p:spPr>
          <a:xfrm>
            <a:off x="3617260" y="228119"/>
            <a:ext cx="2823955" cy="237456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ja-JP" altLang="en-US" sz="1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ワークシート（イメージ）</a:t>
            </a:r>
            <a:endParaRPr kumimoji="1" lang="ja-JP" altLang="en-US" sz="1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0C1AF2BB-9885-4374-9A08-F3F425579737}"/>
              </a:ext>
            </a:extLst>
          </p:cNvPr>
          <p:cNvSpPr/>
          <p:nvPr/>
        </p:nvSpPr>
        <p:spPr>
          <a:xfrm>
            <a:off x="255905" y="8841378"/>
            <a:ext cx="6379271" cy="614634"/>
          </a:xfrm>
          <a:prstGeom prst="roundRect">
            <a:avLst>
              <a:gd name="adj" fmla="val 10309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14">
            <a:extLst>
              <a:ext uri="{FF2B5EF4-FFF2-40B4-BE49-F238E27FC236}">
                <a16:creationId xmlns:a16="http://schemas.microsoft.com/office/drawing/2014/main" id="{D6544029-503C-4F7D-B4FF-79F28FAD2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4" y="9232803"/>
            <a:ext cx="6377842" cy="40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StuDX Style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に掲載されている内容を理解できた。　□ 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ICT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の活用場面や取組のイメージをもつことができた。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297071EA-F813-45E7-826D-96E7DF9E6B0C}"/>
              </a:ext>
            </a:extLst>
          </p:cNvPr>
          <p:cNvSpPr/>
          <p:nvPr/>
        </p:nvSpPr>
        <p:spPr>
          <a:xfrm>
            <a:off x="340729" y="8932584"/>
            <a:ext cx="1273369" cy="2356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研修の振り返り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55ABE447-D1E3-4C8F-89A2-0C978EB2B482}"/>
              </a:ext>
            </a:extLst>
          </p:cNvPr>
          <p:cNvSpPr/>
          <p:nvPr/>
        </p:nvSpPr>
        <p:spPr>
          <a:xfrm>
            <a:off x="259167" y="5642834"/>
            <a:ext cx="6309048" cy="3075632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9BDAFA06-CC18-40EA-91BA-689B63BF1560}"/>
              </a:ext>
            </a:extLst>
          </p:cNvPr>
          <p:cNvSpPr/>
          <p:nvPr/>
        </p:nvSpPr>
        <p:spPr>
          <a:xfrm>
            <a:off x="259167" y="1553876"/>
            <a:ext cx="6309048" cy="3220422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A235F94-6648-4258-970F-C51137FB98CF}"/>
              </a:ext>
            </a:extLst>
          </p:cNvPr>
          <p:cNvSpPr txBox="1"/>
          <p:nvPr/>
        </p:nvSpPr>
        <p:spPr>
          <a:xfrm>
            <a:off x="620688" y="104453"/>
            <a:ext cx="10871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rgbClr val="0070C0"/>
                </a:solidFill>
              </a:rPr>
              <a:t>スタディーエックス　スタイル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5A444DD-E695-4527-A1CD-AB8E504631C5}"/>
              </a:ext>
            </a:extLst>
          </p:cNvPr>
          <p:cNvSpPr txBox="1"/>
          <p:nvPr/>
        </p:nvSpPr>
        <p:spPr>
          <a:xfrm>
            <a:off x="977413" y="9547218"/>
            <a:ext cx="5854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文部科学省</a:t>
            </a:r>
            <a:r>
              <a:rPr kumimoji="1"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https://www.mext.go.jp/studxstyle/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（令和４年４月）</a:t>
            </a:r>
          </a:p>
        </p:txBody>
      </p:sp>
      <p:pic>
        <p:nvPicPr>
          <p:cNvPr id="17" name="Picture 2" descr="文部科学省">
            <a:extLst>
              <a:ext uri="{FF2B5EF4-FFF2-40B4-BE49-F238E27FC236}">
                <a16:creationId xmlns:a16="http://schemas.microsoft.com/office/drawing/2014/main" id="{A5722EBE-EA8C-40C7-82FD-E89F0D7CE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12" y="266563"/>
            <a:ext cx="954874" cy="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図 17" descr="QR コード&#10;&#10;自動的に生成された説明">
            <a:extLst>
              <a:ext uri="{FF2B5EF4-FFF2-40B4-BE49-F238E27FC236}">
                <a16:creationId xmlns:a16="http://schemas.microsoft.com/office/drawing/2014/main" id="{8AC87A45-1038-4548-A941-D1F95408E22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" t="6447" r="6737" b="5649"/>
          <a:stretch/>
        </p:blipFill>
        <p:spPr>
          <a:xfrm>
            <a:off x="5507359" y="3792703"/>
            <a:ext cx="801961" cy="803126"/>
          </a:xfrm>
          <a:prstGeom prst="rect">
            <a:avLst/>
          </a:prstGeom>
        </p:spPr>
      </p:pic>
      <p:sp>
        <p:nvSpPr>
          <p:cNvPr id="19" name="テキスト ボックス 18">
            <a:hlinkClick r:id="rId2"/>
            <a:extLst>
              <a:ext uri="{FF2B5EF4-FFF2-40B4-BE49-F238E27FC236}">
                <a16:creationId xmlns:a16="http://schemas.microsoft.com/office/drawing/2014/main" id="{65FC78A7-54FF-4F98-857A-A3BA2EB2A3EF}"/>
              </a:ext>
            </a:extLst>
          </p:cNvPr>
          <p:cNvSpPr txBox="1"/>
          <p:nvPr/>
        </p:nvSpPr>
        <p:spPr>
          <a:xfrm>
            <a:off x="5293990" y="4561778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4523969"/>
      </p:ext>
    </p:extLst>
  </p:cSld>
  <p:clrMapOvr>
    <a:masterClrMapping/>
  </p:clrMapOvr>
</p:sld>
</file>

<file path=ppt/theme/theme1.xml><?xml version="1.0" encoding="utf-8"?>
<a:theme xmlns:a="http://schemas.openxmlformats.org/drawingml/2006/main" name="9_Office テーマ">
  <a:themeElements>
    <a:clrScheme name="ユーザー定義 8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0070C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faultFormat1.pptx" id="{3E7A91EC-980C-49AF-987C-C50D916A1227}" vid="{C875BF4D-D5B8-4F60-A280-AD27D882AAF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Bold</vt:lpstr>
      <vt:lpstr>Meiryo UI</vt:lpstr>
      <vt:lpstr>游ゴシック</vt:lpstr>
      <vt:lpstr>Arial</vt:lpstr>
      <vt:lpstr>Calibri</vt:lpstr>
      <vt:lpstr>Wingdings</vt:lpstr>
      <vt:lpstr>9_Office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7</cp:revision>
  <dcterms:created xsi:type="dcterms:W3CDTF">2017-08-04T12:38:44Z</dcterms:created>
  <dcterms:modified xsi:type="dcterms:W3CDTF">2022-04-18T05:05:15Z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2022-02-21T05:00:14Z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093437f0-54bf-437b-bac6-1a6e7393167b</vt:lpwstr>
  </property>
  <property fmtid="{D5CDD505-2E9C-101B-9397-08002B2CF9AE}" pid="8" name="MSIP_Label_d899a617-f30e-4fb8-b81c-fb6d0b94ac5b_ContentBits">
    <vt:lpwstr>0</vt:lpwstr>
  </property>
</Properties>
</file>