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109" r:id="rId1"/>
  </p:sldMasterIdLst>
  <p:notesMasterIdLst>
    <p:notesMasterId r:id="rId3"/>
  </p:notesMasterIdLst>
  <p:sldIdLst>
    <p:sldId id="490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838B"/>
    <a:srgbClr val="FFFFFF"/>
    <a:srgbClr val="8C76C6"/>
    <a:srgbClr val="FDE7F3"/>
    <a:srgbClr val="EFF9FF"/>
    <a:srgbClr val="CCECFF"/>
    <a:srgbClr val="5B0FE9"/>
    <a:srgbClr val="2D2D8A"/>
    <a:srgbClr val="5B9BD5"/>
    <a:srgbClr val="5B0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79" d="100"/>
          <a:sy n="79" d="100"/>
        </p:scale>
        <p:origin x="3018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2"/>
            <a:ext cx="2949786" cy="498693"/>
          </a:xfrm>
          <a:prstGeom prst="rect">
            <a:avLst/>
          </a:prstGeom>
        </p:spPr>
        <p:txBody>
          <a:bodyPr vert="horz" lIns="91441" tIns="45721" rIns="91441" bIns="4572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8" y="2"/>
            <a:ext cx="2949786" cy="498693"/>
          </a:xfrm>
          <a:prstGeom prst="rect">
            <a:avLst/>
          </a:prstGeom>
        </p:spPr>
        <p:txBody>
          <a:bodyPr vert="horz" lIns="91441" tIns="45721" rIns="91441" bIns="45721" rtlCol="0"/>
          <a:lstStyle>
            <a:lvl1pPr algn="r">
              <a:defRPr sz="1200"/>
            </a:lvl1pPr>
          </a:lstStyle>
          <a:p>
            <a:fld id="{1C296701-F0BB-4F9F-B110-4E905BE4F7D7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1" tIns="45721" rIns="91441" bIns="4572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</p:spPr>
        <p:txBody>
          <a:bodyPr vert="horz" lIns="91441" tIns="45721" rIns="91441" bIns="4572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9" y="9440647"/>
            <a:ext cx="2949786" cy="498692"/>
          </a:xfrm>
          <a:prstGeom prst="rect">
            <a:avLst/>
          </a:prstGeom>
        </p:spPr>
        <p:txBody>
          <a:bodyPr vert="horz" lIns="91441" tIns="45721" rIns="91441" bIns="4572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8" y="9440647"/>
            <a:ext cx="2949786" cy="498692"/>
          </a:xfrm>
          <a:prstGeom prst="rect">
            <a:avLst/>
          </a:prstGeom>
        </p:spPr>
        <p:txBody>
          <a:bodyPr vert="horz" lIns="91441" tIns="45721" rIns="91441" bIns="45721" rtlCol="0" anchor="b"/>
          <a:lstStyle>
            <a:lvl1pPr algn="r">
              <a:defRPr sz="1200"/>
            </a:lvl1pPr>
          </a:lstStyle>
          <a:p>
            <a:fld id="{6197E4DC-222C-4859-927D-AF36D8FF8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037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860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953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4587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2022/4/18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38789" y="294583"/>
            <a:ext cx="6580733" cy="622653"/>
          </a:xfrm>
        </p:spPr>
        <p:txBody>
          <a:bodyPr wrap="square">
            <a:spAutoFit/>
          </a:bodyPr>
          <a:lstStyle>
            <a:lvl1pPr algn="l">
              <a:defRPr lang="ja-JP" altLang="en-US" sz="3393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39011" y="9113467"/>
            <a:ext cx="6505423" cy="23339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83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39012" y="4484953"/>
            <a:ext cx="1282895" cy="44456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2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38789" y="5444539"/>
            <a:ext cx="898914" cy="31119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97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38788" y="6305155"/>
            <a:ext cx="763523" cy="23339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83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38480" y="1104574"/>
            <a:ext cx="6581042" cy="759613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82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363454" lvl="0" indent="-363454">
              <a:spcBef>
                <a:spcPts val="848"/>
              </a:spcBef>
              <a:spcAft>
                <a:spcPts val="848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8946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3481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44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1336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9534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75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248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503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0865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3258" y="397156"/>
            <a:ext cx="6171486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3257" y="9182388"/>
            <a:ext cx="1600165" cy="526075"/>
          </a:xfrm>
          <a:prstGeom prst="rect">
            <a:avLst/>
          </a:prstGeom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703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A34FA36-E586-4094-B41B-9207695FBF9A}" type="datetime1">
              <a:rPr lang="ja-JP" altLang="en-US"/>
              <a:pPr>
                <a:defRPr/>
              </a:pPr>
              <a:t>2022/4/18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2700" y="9182388"/>
            <a:ext cx="2172600" cy="526075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ctr" defTabSz="651949" eaLnBrk="1" fontAlgn="auto" hangingPunct="1">
              <a:spcBef>
                <a:spcPts val="0"/>
              </a:spcBef>
              <a:spcAft>
                <a:spcPts val="0"/>
              </a:spcAft>
              <a:defRPr sz="170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578" y="9182388"/>
            <a:ext cx="1600165" cy="526075"/>
          </a:xfrm>
          <a:prstGeom prst="rect">
            <a:avLst/>
          </a:prstGeom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703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E4B9717-188A-4610-8B9E-F419F2B6EC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142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13" r:id="rId4"/>
    <p:sldLayoutId id="2147484114" r:id="rId5"/>
    <p:sldLayoutId id="2147484115" r:id="rId6"/>
    <p:sldLayoutId id="2147484116" r:id="rId7"/>
    <p:sldLayoutId id="2147484117" r:id="rId8"/>
    <p:sldLayoutId id="2147484118" r:id="rId9"/>
    <p:sldLayoutId id="2147484119" r:id="rId10"/>
    <p:sldLayoutId id="2147484120" r:id="rId11"/>
    <p:sldLayoutId id="2147484121" r:id="rId12"/>
  </p:sldLayoutIdLst>
  <p:txStyles>
    <p:titleStyle>
      <a:lvl1pPr algn="ctr" defTabSz="650815" rtl="0" eaLnBrk="1" fontAlgn="base" hangingPunct="1">
        <a:spcBef>
          <a:spcPct val="0"/>
        </a:spcBef>
        <a:spcAft>
          <a:spcPct val="0"/>
        </a:spcAft>
        <a:defRPr kumimoji="1" sz="6287" kern="1200">
          <a:solidFill>
            <a:schemeClr val="tx1"/>
          </a:solidFill>
          <a:latin typeface="Meiryo Bold"/>
          <a:ea typeface="Meiryo Bold"/>
          <a:cs typeface="Meiryo Bold"/>
        </a:defRPr>
      </a:lvl1pPr>
      <a:lvl2pPr algn="ctr" defTabSz="650815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2pPr>
      <a:lvl3pPr algn="ctr" defTabSz="650815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3pPr>
      <a:lvl4pPr algn="ctr" defTabSz="650815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4pPr>
      <a:lvl5pPr algn="ctr" defTabSz="650815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5pPr>
      <a:lvl6pPr marL="651949" algn="ctr" defTabSz="651949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6pPr>
      <a:lvl7pPr marL="1303897" algn="ctr" defTabSz="651949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7pPr>
      <a:lvl8pPr marL="1955846" algn="ctr" defTabSz="651949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8pPr>
      <a:lvl9pPr marL="2607795" algn="ctr" defTabSz="651949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9pPr>
    </p:titleStyle>
    <p:bodyStyle>
      <a:lvl1pPr marL="488632" indent="-488632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537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1058354" indent="-405460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3929" kern="1200">
          <a:solidFill>
            <a:schemeClr val="tx1"/>
          </a:solidFill>
          <a:latin typeface="+mn-lt"/>
          <a:ea typeface="+mn-ea"/>
          <a:cs typeface="+mn-cs"/>
        </a:defRPr>
      </a:lvl2pPr>
      <a:lvl3pPr marL="1628076" indent="-324367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6" kern="1200">
          <a:solidFill>
            <a:schemeClr val="tx1"/>
          </a:solidFill>
          <a:latin typeface="+mn-lt"/>
          <a:ea typeface="+mn-ea"/>
          <a:cs typeface="+mn-cs"/>
        </a:defRPr>
      </a:lvl3pPr>
      <a:lvl4pPr marL="2280969" indent="-324367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4pPr>
      <a:lvl5pPr marL="2931782" indent="-324367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5pPr>
      <a:lvl6pPr marL="3585717" indent="-325975" algn="l" defTabSz="651949" rtl="0" eaLnBrk="1" latinLnBrk="0" hangingPunct="1">
        <a:spcBef>
          <a:spcPct val="20000"/>
        </a:spcBef>
        <a:buFont typeface="Arial"/>
        <a:buChar char="•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6pPr>
      <a:lvl7pPr marL="4237667" indent="-325975" algn="l" defTabSz="651949" rtl="0" eaLnBrk="1" latinLnBrk="0" hangingPunct="1">
        <a:spcBef>
          <a:spcPct val="20000"/>
        </a:spcBef>
        <a:buFont typeface="Arial"/>
        <a:buChar char="•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7pPr>
      <a:lvl8pPr marL="4889615" indent="-325975" algn="l" defTabSz="651949" rtl="0" eaLnBrk="1" latinLnBrk="0" hangingPunct="1">
        <a:spcBef>
          <a:spcPct val="20000"/>
        </a:spcBef>
        <a:buFont typeface="Arial"/>
        <a:buChar char="•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8pPr>
      <a:lvl9pPr marL="5541565" indent="-325975" algn="l" defTabSz="651949" rtl="0" eaLnBrk="1" latinLnBrk="0" hangingPunct="1">
        <a:spcBef>
          <a:spcPct val="20000"/>
        </a:spcBef>
        <a:buFont typeface="Arial"/>
        <a:buChar char="•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1pPr>
      <a:lvl2pPr marL="651949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97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3pPr>
      <a:lvl4pPr marL="1955846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4pPr>
      <a:lvl5pPr marL="2607795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5pPr>
      <a:lvl6pPr marL="3259744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6pPr>
      <a:lvl7pPr marL="3911692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7pPr>
      <a:lvl8pPr marL="4563641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8pPr>
      <a:lvl9pPr marL="5215590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mext.go.jp/studxstyle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正方形/長方形 88"/>
          <p:cNvSpPr/>
          <p:nvPr/>
        </p:nvSpPr>
        <p:spPr>
          <a:xfrm>
            <a:off x="463814" y="399805"/>
            <a:ext cx="5930372" cy="59275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9222" tIns="54613" rIns="109222" bIns="54613" anchor="ctr"/>
          <a:lstStyle/>
          <a:p>
            <a:pPr algn="ctr" defTabSz="10923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活用の特性・強み」を知ろう！（第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回）</a:t>
            </a:r>
          </a:p>
        </p:txBody>
      </p:sp>
      <p:cxnSp>
        <p:nvCxnSpPr>
          <p:cNvPr id="90" name="直線コネクタ 89"/>
          <p:cNvCxnSpPr>
            <a:cxnSpLocks/>
          </p:cNvCxnSpPr>
          <p:nvPr/>
        </p:nvCxnSpPr>
        <p:spPr>
          <a:xfrm>
            <a:off x="620688" y="848544"/>
            <a:ext cx="5472608" cy="0"/>
          </a:xfrm>
          <a:prstGeom prst="line">
            <a:avLst/>
          </a:prstGeom>
          <a:noFill/>
          <a:ln w="635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/>
        </p:spPr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7B6C84ED-6C87-4EF6-9239-8F432DD43E24}"/>
              </a:ext>
            </a:extLst>
          </p:cNvPr>
          <p:cNvSpPr/>
          <p:nvPr/>
        </p:nvSpPr>
        <p:spPr>
          <a:xfrm>
            <a:off x="288304" y="233149"/>
            <a:ext cx="3048342" cy="255355"/>
          </a:xfrm>
          <a:prstGeom prst="roundRect">
            <a:avLst/>
          </a:prstGeom>
          <a:solidFill>
            <a:srgbClr val="2E75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StuDX Style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を活用したミニ研修例 </a:t>
            </a: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0F339ED9-CB71-4427-B89E-532209FDCCDE}"/>
              </a:ext>
            </a:extLst>
          </p:cNvPr>
          <p:cNvSpPr/>
          <p:nvPr/>
        </p:nvSpPr>
        <p:spPr>
          <a:xfrm>
            <a:off x="3617260" y="228119"/>
            <a:ext cx="2823955" cy="237456"/>
          </a:xfrm>
          <a:prstGeom prst="roundRect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ja-JP" altLang="en-US" sz="1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ワークシート（イメージ）</a:t>
            </a:r>
            <a:endParaRPr kumimoji="1" lang="ja-JP" altLang="en-US" sz="12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6D7B8E99-C5A4-40D4-A1DD-B6FE8491B51D}"/>
              </a:ext>
            </a:extLst>
          </p:cNvPr>
          <p:cNvSpPr/>
          <p:nvPr/>
        </p:nvSpPr>
        <p:spPr>
          <a:xfrm>
            <a:off x="236315" y="913819"/>
            <a:ext cx="6385370" cy="305630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14">
            <a:extLst>
              <a:ext uri="{FF2B5EF4-FFF2-40B4-BE49-F238E27FC236}">
                <a16:creationId xmlns:a16="http://schemas.microsoft.com/office/drawing/2014/main" id="{F3308385-E01F-473C-82E0-C337C3976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315" y="954414"/>
            <a:ext cx="4428653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資料のポイントや感じたことについて、下の欄に記入しましょう。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23B225E4-BF3A-4B77-B709-DAB0871E43D5}"/>
              </a:ext>
            </a:extLst>
          </p:cNvPr>
          <p:cNvSpPr/>
          <p:nvPr/>
        </p:nvSpPr>
        <p:spPr>
          <a:xfrm>
            <a:off x="236314" y="1347619"/>
            <a:ext cx="6385369" cy="2434875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7738D4EC-3A97-4F24-8BA3-38D5CF79D99B}"/>
              </a:ext>
            </a:extLst>
          </p:cNvPr>
          <p:cNvSpPr/>
          <p:nvPr/>
        </p:nvSpPr>
        <p:spPr>
          <a:xfrm>
            <a:off x="236315" y="3923859"/>
            <a:ext cx="6385368" cy="449645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14">
            <a:extLst>
              <a:ext uri="{FF2B5EF4-FFF2-40B4-BE49-F238E27FC236}">
                <a16:creationId xmlns:a16="http://schemas.microsoft.com/office/drawing/2014/main" id="{955F6B82-ECCD-4C8F-8DA9-0D0A117DF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305" y="3966868"/>
            <a:ext cx="5660976" cy="36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en-US" altLang="ja-JP" sz="1200" dirty="0">
                <a:solidFill>
                  <a:srgbClr val="000000"/>
                </a:solidFill>
                <a:latin typeface="Meiryo UI"/>
                <a:ea typeface="Meiryo UI"/>
              </a:rPr>
              <a:t>ICT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活用の特性、強みによって可能となる学習活動にはどんなものがあるでしょう。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思いつくものを下の表の右の欄に書き出してみましょう。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graphicFrame>
        <p:nvGraphicFramePr>
          <p:cNvPr id="50" name="表 10">
            <a:extLst>
              <a:ext uri="{FF2B5EF4-FFF2-40B4-BE49-F238E27FC236}">
                <a16:creationId xmlns:a16="http://schemas.microsoft.com/office/drawing/2014/main" id="{291C3EE8-6D75-4ECB-B7DD-1166D14656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67032"/>
              </p:ext>
            </p:extLst>
          </p:nvPr>
        </p:nvGraphicFramePr>
        <p:xfrm>
          <a:off x="249808" y="4517519"/>
          <a:ext cx="6385368" cy="4192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456">
                  <a:extLst>
                    <a:ext uri="{9D8B030D-6E8A-4147-A177-3AD203B41FA5}">
                      <a16:colId xmlns:a16="http://schemas.microsoft.com/office/drawing/2014/main" val="373303515"/>
                    </a:ext>
                  </a:extLst>
                </a:gridCol>
                <a:gridCol w="1704053">
                  <a:extLst>
                    <a:ext uri="{9D8B030D-6E8A-4147-A177-3AD203B41FA5}">
                      <a16:colId xmlns:a16="http://schemas.microsoft.com/office/drawing/2014/main" val="3066309378"/>
                    </a:ext>
                  </a:extLst>
                </a:gridCol>
                <a:gridCol w="2552859">
                  <a:extLst>
                    <a:ext uri="{9D8B030D-6E8A-4147-A177-3AD203B41FA5}">
                      <a16:colId xmlns:a16="http://schemas.microsoft.com/office/drawing/2014/main" val="2422054117"/>
                    </a:ext>
                  </a:extLst>
                </a:gridCol>
              </a:tblGrid>
              <a:tr h="288473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984221"/>
                  </a:ext>
                </a:extLst>
              </a:tr>
              <a:tr h="130139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03367"/>
                  </a:ext>
                </a:extLst>
              </a:tr>
              <a:tr h="130139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597438"/>
                  </a:ext>
                </a:extLst>
              </a:tr>
              <a:tr h="130139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3340696"/>
                  </a:ext>
                </a:extLst>
              </a:tr>
            </a:tbl>
          </a:graphicData>
        </a:graphic>
      </p:graphicFrame>
      <p:sp>
        <p:nvSpPr>
          <p:cNvPr id="51" name="テキスト ボックス 14">
            <a:extLst>
              <a:ext uri="{FF2B5EF4-FFF2-40B4-BE49-F238E27FC236}">
                <a16:creationId xmlns:a16="http://schemas.microsoft.com/office/drawing/2014/main" id="{3264DC48-77B7-47A3-AE11-31B25DBFE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248" y="5040499"/>
            <a:ext cx="2355434" cy="918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① 多様で大量の情報の取扱い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　　容易な試行錯誤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2" name="テキスト ボックス 14">
            <a:extLst>
              <a:ext uri="{FF2B5EF4-FFF2-40B4-BE49-F238E27FC236}">
                <a16:creationId xmlns:a16="http://schemas.microsoft.com/office/drawing/2014/main" id="{3F84C0E2-6AF7-4693-B5BD-104810101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857" y="6319525"/>
            <a:ext cx="2128232" cy="918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② 時間的制約を超えた情報の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　　蓄積、過程の可視化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3" name="テキスト ボックス 14">
            <a:extLst>
              <a:ext uri="{FF2B5EF4-FFF2-40B4-BE49-F238E27FC236}">
                <a16:creationId xmlns:a16="http://schemas.microsoft.com/office/drawing/2014/main" id="{0F0A6A5E-7B13-42FE-AAE0-383CF876C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980" y="7754306"/>
            <a:ext cx="2021699" cy="735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③ 空間的制約を超えた相互かつ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　瞬時の情報の共有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（双方向性）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4" name="テキスト ボックス 14">
            <a:extLst>
              <a:ext uri="{FF2B5EF4-FFF2-40B4-BE49-F238E27FC236}">
                <a16:creationId xmlns:a16="http://schemas.microsoft.com/office/drawing/2014/main" id="{8B1166A2-15FB-4771-A953-C37C79FCD1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743" y="4538451"/>
            <a:ext cx="1440161" cy="262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dirty="0">
                <a:solidFill>
                  <a:srgbClr val="000000"/>
                </a:solidFill>
                <a:latin typeface="Meiryo UI"/>
                <a:ea typeface="Meiryo UI"/>
              </a:rPr>
              <a:t>ICT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活用の特性・強み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5" name="テキスト ボックス 14">
            <a:extLst>
              <a:ext uri="{FF2B5EF4-FFF2-40B4-BE49-F238E27FC236}">
                <a16:creationId xmlns:a16="http://schemas.microsoft.com/office/drawing/2014/main" id="{4B6C399C-1F58-4CF8-9890-DFB71FC2B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1558" y="4532434"/>
            <a:ext cx="785279" cy="262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ソフト・機能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6" name="テキスト ボックス 14">
            <a:extLst>
              <a:ext uri="{FF2B5EF4-FFF2-40B4-BE49-F238E27FC236}">
                <a16:creationId xmlns:a16="http://schemas.microsoft.com/office/drawing/2014/main" id="{87495651-F46B-4BF4-BED7-FD1456170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426" y="4532433"/>
            <a:ext cx="1440161" cy="262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可能となる学習活動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7" name="テキスト ボックス 14">
            <a:extLst>
              <a:ext uri="{FF2B5EF4-FFF2-40B4-BE49-F238E27FC236}">
                <a16:creationId xmlns:a16="http://schemas.microsoft.com/office/drawing/2014/main" id="{470E808E-B2D9-478D-AC68-D93EE6498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2122" y="4841073"/>
            <a:ext cx="1440161" cy="1066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ウェブブラウザ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文書作成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表計算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プレゼンテーション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プログラミング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8" name="テキスト ボックス 14">
            <a:extLst>
              <a:ext uri="{FF2B5EF4-FFF2-40B4-BE49-F238E27FC236}">
                <a16:creationId xmlns:a16="http://schemas.microsoft.com/office/drawing/2014/main" id="{9047C051-3E58-4D5A-9DF4-66C105FD1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2122" y="6131192"/>
            <a:ext cx="1178272" cy="122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800" dirty="0">
                <a:solidFill>
                  <a:srgbClr val="000000"/>
                </a:solidFill>
                <a:latin typeface="Meiryo UI"/>
                <a:ea typeface="Meiryo UI"/>
              </a:rPr>
              <a:t>(</a:t>
            </a:r>
            <a:r>
              <a:rPr lang="ja-JP" altLang="en-US" sz="800" dirty="0">
                <a:solidFill>
                  <a:srgbClr val="000000"/>
                </a:solidFill>
                <a:latin typeface="Meiryo UI"/>
                <a:ea typeface="Meiryo UI"/>
              </a:rPr>
              <a:t>①のソフト・機能に加え）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クラス管理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写真・動画撮影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編集・保存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9" name="テキスト ボックス 14">
            <a:extLst>
              <a:ext uri="{FF2B5EF4-FFF2-40B4-BE49-F238E27FC236}">
                <a16:creationId xmlns:a16="http://schemas.microsoft.com/office/drawing/2014/main" id="{5ECA36A0-4800-4064-A46E-EA60217C3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5256" y="7445224"/>
            <a:ext cx="1132004" cy="1327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800" dirty="0">
                <a:solidFill>
                  <a:srgbClr val="000000"/>
                </a:solidFill>
                <a:latin typeface="Meiryo UI"/>
                <a:ea typeface="Meiryo UI"/>
              </a:rPr>
              <a:t>(</a:t>
            </a:r>
            <a:r>
              <a:rPr lang="ja-JP" altLang="en-US" sz="800" dirty="0">
                <a:solidFill>
                  <a:srgbClr val="000000"/>
                </a:solidFill>
                <a:latin typeface="Meiryo UI"/>
                <a:ea typeface="Meiryo UI"/>
              </a:rPr>
              <a:t>①のソフト・機能に加え）</a:t>
            </a:r>
            <a:endParaRPr lang="en-US" altLang="ja-JP" sz="8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コメント・チャット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アンケート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電子メール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ウェブ会議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ファイル共有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63" name="四角形: 角を丸くする 62">
            <a:extLst>
              <a:ext uri="{FF2B5EF4-FFF2-40B4-BE49-F238E27FC236}">
                <a16:creationId xmlns:a16="http://schemas.microsoft.com/office/drawing/2014/main" id="{816365BB-2906-4ADA-90E6-D2ECA3F27931}"/>
              </a:ext>
            </a:extLst>
          </p:cNvPr>
          <p:cNvSpPr/>
          <p:nvPr/>
        </p:nvSpPr>
        <p:spPr>
          <a:xfrm>
            <a:off x="255905" y="8887673"/>
            <a:ext cx="6379271" cy="614634"/>
          </a:xfrm>
          <a:prstGeom prst="roundRect">
            <a:avLst>
              <a:gd name="adj" fmla="val 10309"/>
            </a:avLst>
          </a:prstGeo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テキスト ボックス 14">
            <a:extLst>
              <a:ext uri="{FF2B5EF4-FFF2-40B4-BE49-F238E27FC236}">
                <a16:creationId xmlns:a16="http://schemas.microsoft.com/office/drawing/2014/main" id="{5100AF69-58DC-49E8-A6E3-17222197D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34" y="9279098"/>
            <a:ext cx="6377842" cy="400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　□ 「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ICT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活用の特性・強み」を理解できた。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		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　　□ 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ICT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を活用する目的や必要性の理解が深まった。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65" name="四角形: 角を丸くする 64">
            <a:extLst>
              <a:ext uri="{FF2B5EF4-FFF2-40B4-BE49-F238E27FC236}">
                <a16:creationId xmlns:a16="http://schemas.microsoft.com/office/drawing/2014/main" id="{32969EC9-E946-4E49-9594-C6B755883B92}"/>
              </a:ext>
            </a:extLst>
          </p:cNvPr>
          <p:cNvSpPr/>
          <p:nvPr/>
        </p:nvSpPr>
        <p:spPr>
          <a:xfrm>
            <a:off x="340729" y="8978879"/>
            <a:ext cx="1273369" cy="2356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研修の振り返り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76D522C-22C4-489F-9455-4E7B08C565BE}"/>
              </a:ext>
            </a:extLst>
          </p:cNvPr>
          <p:cNvSpPr txBox="1"/>
          <p:nvPr/>
        </p:nvSpPr>
        <p:spPr>
          <a:xfrm>
            <a:off x="620688" y="104453"/>
            <a:ext cx="108715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solidFill>
                  <a:srgbClr val="0070C0"/>
                </a:solidFill>
              </a:rPr>
              <a:t>スタディーエックス　スタイル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36D71C1-7B61-4B8B-A916-F366A644CE96}"/>
              </a:ext>
            </a:extLst>
          </p:cNvPr>
          <p:cNvSpPr txBox="1"/>
          <p:nvPr/>
        </p:nvSpPr>
        <p:spPr>
          <a:xfrm>
            <a:off x="977413" y="9547218"/>
            <a:ext cx="58544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文部科学省</a:t>
            </a:r>
            <a:r>
              <a:rPr kumimoji="1" lang="en-US" altLang="ja-JP" sz="1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https://www.mext.go.jp/studxstyle/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（令和４年４月）</a:t>
            </a:r>
          </a:p>
        </p:txBody>
      </p:sp>
      <p:pic>
        <p:nvPicPr>
          <p:cNvPr id="30" name="Picture 2" descr="文部科学省">
            <a:extLst>
              <a:ext uri="{FF2B5EF4-FFF2-40B4-BE49-F238E27FC236}">
                <a16:creationId xmlns:a16="http://schemas.microsoft.com/office/drawing/2014/main" id="{67A78BF3-88B4-4236-8068-6A4BA4D86D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312" y="266563"/>
            <a:ext cx="954874" cy="165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図 30" descr="QR コード&#10;&#10;自動的に生成された説明">
            <a:extLst>
              <a:ext uri="{FF2B5EF4-FFF2-40B4-BE49-F238E27FC236}">
                <a16:creationId xmlns:a16="http://schemas.microsoft.com/office/drawing/2014/main" id="{6F60B1FC-0A63-457A-84AB-4BE74D9D2AD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7" t="6447" r="6737" b="5649"/>
          <a:stretch/>
        </p:blipFill>
        <p:spPr>
          <a:xfrm>
            <a:off x="5579367" y="2751646"/>
            <a:ext cx="801961" cy="803126"/>
          </a:xfrm>
          <a:prstGeom prst="rect">
            <a:avLst/>
          </a:prstGeom>
        </p:spPr>
      </p:pic>
      <p:sp>
        <p:nvSpPr>
          <p:cNvPr id="37" name="テキスト ボックス 36">
            <a:hlinkClick r:id="rId2"/>
            <a:extLst>
              <a:ext uri="{FF2B5EF4-FFF2-40B4-BE49-F238E27FC236}">
                <a16:creationId xmlns:a16="http://schemas.microsoft.com/office/drawing/2014/main" id="{71747903-ED79-42E4-A570-FD86243B6530}"/>
              </a:ext>
            </a:extLst>
          </p:cNvPr>
          <p:cNvSpPr txBox="1"/>
          <p:nvPr/>
        </p:nvSpPr>
        <p:spPr>
          <a:xfrm>
            <a:off x="5349932" y="3520721"/>
            <a:ext cx="13163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5185882"/>
      </p:ext>
    </p:extLst>
  </p:cSld>
  <p:clrMapOvr>
    <a:masterClrMapping/>
  </p:clrMapOvr>
</p:sld>
</file>

<file path=ppt/theme/theme1.xml><?xml version="1.0" encoding="utf-8"?>
<a:theme xmlns:a="http://schemas.openxmlformats.org/drawingml/2006/main" name="9_Office テーマ">
  <a:themeElements>
    <a:clrScheme name="ユーザー定義 8">
      <a:dk1>
        <a:srgbClr val="000000"/>
      </a:dk1>
      <a:lt1>
        <a:sysClr val="window" lastClr="FFFFFF"/>
      </a:lt1>
      <a:dk2>
        <a:srgbClr val="024FA1"/>
      </a:dk2>
      <a:lt2>
        <a:srgbClr val="FF501E"/>
      </a:lt2>
      <a:accent1>
        <a:srgbClr val="4BB5C5"/>
      </a:accent1>
      <a:accent2>
        <a:srgbClr val="801C49"/>
      </a:accent2>
      <a:accent3>
        <a:srgbClr val="FED232"/>
      </a:accent3>
      <a:accent4>
        <a:srgbClr val="007437"/>
      </a:accent4>
      <a:accent5>
        <a:srgbClr val="CDECF1"/>
      </a:accent5>
      <a:accent6>
        <a:srgbClr val="D8BFCD"/>
      </a:accent6>
      <a:hlink>
        <a:srgbClr val="0070C0"/>
      </a:hlink>
      <a:folHlink>
        <a:srgbClr val="0070C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efaultFormat1.pptx" id="{3E7A91EC-980C-49AF-987C-C50D916A1227}" vid="{C875BF4D-D5B8-4F60-A280-AD27D882AAF1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248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Bold</vt:lpstr>
      <vt:lpstr>Meiryo UI</vt:lpstr>
      <vt:lpstr>游ゴシック</vt:lpstr>
      <vt:lpstr>Arial</vt:lpstr>
      <vt:lpstr>Calibri</vt:lpstr>
      <vt:lpstr>Wingdings</vt:lpstr>
      <vt:lpstr>9_Office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7</cp:revision>
  <dcterms:created xsi:type="dcterms:W3CDTF">2017-08-04T12:38:44Z</dcterms:created>
  <dcterms:modified xsi:type="dcterms:W3CDTF">2022-04-18T05:04:52Z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2022-02-21T05:00:14Z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093437f0-54bf-437b-bac6-1a6e7393167b</vt:lpwstr>
  </property>
  <property fmtid="{D5CDD505-2E9C-101B-9397-08002B2CF9AE}" pid="8" name="MSIP_Label_d899a617-f30e-4fb8-b81c-fb6d0b94ac5b_ContentBits">
    <vt:lpwstr>0</vt:lpwstr>
  </property>
</Properties>
</file>