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5" r:id="rId2"/>
    <p:sldId id="311" r:id="rId3"/>
    <p:sldId id="312" r:id="rId4"/>
    <p:sldId id="313" r:id="rId5"/>
    <p:sldId id="307" r:id="rId6"/>
    <p:sldId id="300" r:id="rId7"/>
    <p:sldId id="314" r:id="rId8"/>
    <p:sldId id="315" r:id="rId9"/>
    <p:sldId id="320" r:id="rId10"/>
    <p:sldId id="317" r:id="rId11"/>
    <p:sldId id="318" r:id="rId12"/>
    <p:sldId id="319" r:id="rId13"/>
    <p:sldId id="302" r:id="rId14"/>
    <p:sldId id="308" r:id="rId15"/>
    <p:sldId id="321" r:id="rId1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2" autoAdjust="0"/>
    <p:restoredTop sz="94622" autoAdjust="0"/>
  </p:normalViewPr>
  <p:slideViewPr>
    <p:cSldViewPr>
      <p:cViewPr varScale="1">
        <p:scale>
          <a:sx n="108" d="100"/>
          <a:sy n="108" d="100"/>
        </p:scale>
        <p:origin x="1428"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2022/6/16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2022/6/16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a:t>
            </a:r>
            <a:r>
              <a:rPr lang="en-US" altLang="ja-JP" sz="1200" dirty="0">
                <a:latin typeface="+mn-ea"/>
              </a:rPr>
              <a:t>2</a:t>
            </a:r>
            <a:r>
              <a:rPr lang="ja-JP" altLang="en-US" sz="1200" dirty="0">
                <a:latin typeface="+mn-ea"/>
              </a:rPr>
              <a:t>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1384995"/>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lang="en-US" altLang="ja-JP" sz="1200" dirty="0">
              <a:latin typeface="メイリオ"/>
              <a:ea typeface="メイリオ"/>
            </a:endParaRPr>
          </a:p>
          <a:p>
            <a:r>
              <a:rPr kumimoji="1" lang="ja-JP" altLang="en-US" sz="1200" b="0" i="0" u="none" strike="noStrike" kern="1200" cap="none" spc="0" normalizeH="0" baseline="0" noProof="0" dirty="0">
                <a:ln>
                  <a:noFill/>
                </a:ln>
                <a:effectLst/>
                <a:uLnTx/>
                <a:uFillTx/>
                <a:latin typeface="メイリオ"/>
                <a:ea typeface="メイリオ"/>
                <a:cs typeface="+mn-cs"/>
              </a:rPr>
              <a:t>▼事業計画段階のもので構いませんので、遠隔授業と対面授業の割合イメージについても記載願います。（例：対面４：オンライン６）</a:t>
            </a:r>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914929"/>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1938992"/>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▼受講者から受講費用を徴収する場合の金額を計画段階のものでよいので記載願います。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▼受講費用の算出根拠等を可能な範囲で記載願います。 </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（注意：委託事業の性格上、徴収した受講料収入は委託期間中に本事業の中で使用することが求められますので留意願います。） </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プログラムの目標設定</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16955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▼事業を通じて達成を目指す定量的な数値目標（アウトプットとアウトカム）を設定してください。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50</a:t>
            </a:r>
            <a:r>
              <a:rPr kumimoji="1" lang="ja-JP" altLang="en-US" sz="1200" b="0" i="0" u="none" strike="noStrike" kern="1200" cap="none" spc="0" normalizeH="0" baseline="0" noProof="0" dirty="0">
                <a:ln>
                  <a:noFill/>
                </a:ln>
                <a:effectLst/>
                <a:uLnTx/>
                <a:uFillTx/>
                <a:latin typeface="メイリオ"/>
                <a:ea typeface="メイリオ"/>
                <a:cs typeface="+mn-cs"/>
              </a:rPr>
              <a:t>名程度）、就職・就業率（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％以上）、部分受講者数（定員の</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30</a:t>
            </a:r>
            <a:r>
              <a:rPr kumimoji="1" lang="ja-JP" altLang="en-US" sz="1200" b="0" i="0" u="none" strike="noStrike" kern="1200" cap="none" spc="0" normalizeH="0" baseline="0" noProof="0" dirty="0">
                <a:ln>
                  <a:noFill/>
                </a:ln>
                <a:effectLst/>
                <a:uLnTx/>
                <a:uFillTx/>
                <a:latin typeface="メイリオ"/>
                <a:ea typeface="メイリオ"/>
                <a:cs typeface="+mn-cs"/>
              </a:rPr>
              <a:t>倍以上）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・必須指標② ：（項目は必須、数値の設定は任意） ：</a:t>
            </a:r>
            <a:r>
              <a:rPr lang="ja-JP" altLang="en-US" sz="1200" dirty="0">
                <a:latin typeface="+mn-ea"/>
              </a:rPr>
              <a:t>新規就職・転職者数、受講生の評価等</a:t>
            </a:r>
            <a:r>
              <a:rPr lang="ja-JP" altLang="en-US" sz="1100" dirty="0">
                <a:latin typeface="+mn-ea"/>
              </a:rPr>
              <a:t>（プログラム実施後の肯定的評価</a:t>
            </a:r>
            <a:r>
              <a:rPr lang="en-US" altLang="ja-JP" sz="1100" dirty="0">
                <a:latin typeface="+mn-ea"/>
              </a:rPr>
              <a:t>8</a:t>
            </a:r>
            <a:r>
              <a:rPr lang="ja-JP" altLang="en-US" sz="1100" dirty="0">
                <a:latin typeface="+mn-ea"/>
              </a:rPr>
              <a:t>割以上） 、</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企業等の評価（プログラム実施後の肯定的評価</a:t>
            </a:r>
            <a:r>
              <a:rPr lang="en-US" altLang="ja-JP" sz="1100" dirty="0">
                <a:latin typeface="+mn-ea"/>
              </a:rPr>
              <a:t>8</a:t>
            </a:r>
            <a:r>
              <a:rPr lang="ja-JP" altLang="en-US" sz="1100" dirty="0">
                <a:latin typeface="+mn-ea"/>
              </a:rPr>
              <a:t>割以上）</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a:t>
            </a:r>
            <a:r>
              <a:rPr lang="en-US" altLang="ja-JP" sz="1100" dirty="0">
                <a:latin typeface="+mn-ea"/>
              </a:rPr>
              <a:t>※</a:t>
            </a:r>
            <a:r>
              <a:rPr lang="ja-JP" altLang="en-US" sz="1050" dirty="0">
                <a:latin typeface="+mn-ea"/>
              </a:rPr>
              <a:t>その他、地域の実情等に応じて達成を目指す任意指標を記載願います。</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プログラムの他の教育機関・企業等での活用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41632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てもらうか、事業実施委員会の活用や外部講師等の活用等、どのようなステークホルダーを用いてどのような手段で行うかを踏まえ</a:t>
            </a:r>
            <a:r>
              <a:rPr lang="ja-JP" altLang="en-US" sz="1200" dirty="0">
                <a:latin typeface="メイリオ"/>
                <a:ea typeface="メイリオ"/>
              </a:rPr>
              <a:t>たうえで、具体的に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＊正規受講者数のほかに、ターム式の受講や一部科目等の受講等により、</a:t>
            </a:r>
            <a:r>
              <a:rPr lang="en-US" altLang="ja-JP" sz="1200" dirty="0">
                <a:latin typeface="メイリオ"/>
                <a:ea typeface="メイリオ"/>
              </a:rPr>
              <a:t>10</a:t>
            </a:r>
            <a:r>
              <a:rPr lang="ja-JP" altLang="en-US" sz="1200" dirty="0">
                <a:latin typeface="メイリオ"/>
                <a:ea typeface="メイリオ"/>
              </a:rPr>
              <a:t>倍程度の部分受講者を目指すこととする。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）、授業動画掲載等も含めて計画すること。 ）</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▼プログラムの実施ノウハウを、他の教育機関においてどのように普及を図っていくのか（成果や手法の情報発信や講師の派遣等）を</a:t>
            </a:r>
            <a:r>
              <a:rPr lang="ja-JP" altLang="en-US" sz="1200" dirty="0">
                <a:latin typeface="メイリオ"/>
                <a:ea typeface="メイリオ"/>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を実施した成果検証の方法及び、成果報告書の記載項目のイメージを記載願います。成果検証にあたっては、プログラムの他の教育機関や企業等における活用の展望や現状の成果についても記載し報告書にまとめてください。</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lang="ja-JP" altLang="en-US" sz="1200" spc="-120" dirty="0">
                <a:solidFill>
                  <a:schemeClr val="bg1"/>
                </a:solidFill>
                <a:latin typeface="+mj-ea"/>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 </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▼学内体制の整備や、他の教育機関・企業における活用、部分受講者等への普及、形成したネットワーク等を通じてどのように継続的な取組を行っていくかを記載願います。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これまでのリカレント教育等の実績</a:t>
            </a:r>
          </a:p>
        </p:txBody>
      </p:sp>
      <p:sp>
        <p:nvSpPr>
          <p:cNvPr id="19" name="テキスト ボックス 18"/>
          <p:cNvSpPr txBox="1"/>
          <p:nvPr/>
        </p:nvSpPr>
        <p:spPr>
          <a:xfrm>
            <a:off x="125463" y="671364"/>
            <a:ext cx="9649073" cy="2677656"/>
          </a:xfrm>
          <a:prstGeom prst="rect">
            <a:avLst/>
          </a:prstGeom>
          <a:noFill/>
          <a:ln>
            <a:solidFill>
              <a:schemeClr val="tx2">
                <a:lumMod val="40000"/>
                <a:lumOff val="60000"/>
              </a:schemeClr>
            </a:solidFill>
            <a:prstDash val="dash"/>
          </a:ln>
        </p:spPr>
        <p:txBody>
          <a:bodyPr wrap="square" rtlCol="0">
            <a:spAutoFit/>
          </a:bodyPr>
          <a:lstStyle/>
          <a:p>
            <a:r>
              <a:rPr lang="ja-JP" altLang="en-US" sz="1200" dirty="0"/>
              <a:t>▼リカレント教育・リスキリングの実績、地方公共団体・企業等との連携実績、社会人のキャリアップ支援実績、その他企画提案書の実現可能性の参考となる取組実績等があれば記載願います。</a:t>
            </a:r>
            <a:endParaRPr lang="en-US" altLang="ja-JP" sz="1200" dirty="0"/>
          </a:p>
          <a:p>
            <a:r>
              <a:rPr lang="ja-JP" altLang="en-US" sz="1200" dirty="0"/>
              <a:t>▼これまでの取組の中で発生した課題について、本プログラムの実施にどのように課題を解決し、改善につなげるかを記載願います。</a:t>
            </a:r>
            <a:endParaRPr lang="en-US" altLang="ja-JP" sz="1200" dirty="0"/>
          </a:p>
          <a:p>
            <a:r>
              <a:rPr lang="ja-JP" altLang="en-US" sz="1200" dirty="0"/>
              <a:t>▼また、これまでの取組において蓄積されたノウハウをどのように本プログラムに反映するかについて記載願います。</a:t>
            </a:r>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lang="ja-JP" altLang="en-US" sz="1200" spc="-120" dirty="0">
                <a:solidFill>
                  <a:schemeClr val="bg1"/>
                </a:solidFill>
                <a:latin typeface="+mj-ea"/>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 </a:t>
            </a:r>
            <a:r>
              <a:rPr lang="zh-TW" altLang="en-US" sz="1200" b="1" dirty="0">
                <a:solidFill>
                  <a:schemeClr val="bg1"/>
                </a:solidFill>
              </a:rPr>
              <a:t>（別紙１）</a:t>
            </a:r>
            <a:endParaRPr lang="ja-JP" altLang="en-US" sz="1200" b="1" dirty="0">
              <a:solidFill>
                <a:schemeClr val="bg1"/>
              </a:solidFill>
            </a:endParaRPr>
          </a:p>
        </p:txBody>
      </p:sp>
    </p:spTree>
    <p:extLst>
      <p:ext uri="{BB962C8B-B14F-4D97-AF65-F5344CB8AC3E}">
        <p14:creationId xmlns:p14="http://schemas.microsoft.com/office/powerpoint/2010/main" val="1130017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6379563" cy="436698"/>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○○大学　（</a:t>
            </a:r>
            <a:r>
              <a:rPr lang="en-US" altLang="ja-JP" sz="1600" b="1" dirty="0">
                <a:solidFill>
                  <a:prstClr val="white"/>
                </a:solidFill>
                <a:latin typeface="Calibri"/>
                <a:ea typeface="ＭＳ Ｐゴシック" panose="020B0600070205080204" pitchFamily="50" charset="-128"/>
              </a:rPr>
              <a:t>Ⅲ</a:t>
            </a:r>
            <a:r>
              <a:rPr lang="ja-JP" altLang="en-US" sz="1600" b="1" dirty="0">
                <a:solidFill>
                  <a:prstClr val="white"/>
                </a:solidFill>
                <a:latin typeface="Calibri"/>
                <a:ea typeface="ＭＳ Ｐゴシック" panose="020B0600070205080204" pitchFamily="50" charset="-128"/>
              </a:rPr>
              <a:t>）コース</a:t>
            </a:r>
          </a:p>
          <a:p>
            <a:pPr defTabSz="869886"/>
            <a:r>
              <a:rPr lang="ja-JP" altLang="en-US" sz="1600" b="1" dirty="0">
                <a:solidFill>
                  <a:prstClr val="white"/>
                </a:solidFill>
                <a:latin typeface="Calibri"/>
                <a:ea typeface="ＭＳ Ｐゴシック" panose="020B0600070205080204" pitchFamily="50" charset="-128"/>
              </a:rPr>
              <a:t>「○○プログラム」（分野）</a:t>
            </a:r>
          </a:p>
        </p:txBody>
      </p:sp>
      <p:sp>
        <p:nvSpPr>
          <p:cNvPr id="15" name="コンテンツ プレースホルダ 2"/>
          <p:cNvSpPr txBox="1">
            <a:spLocks/>
          </p:cNvSpPr>
          <p:nvPr/>
        </p:nvSpPr>
        <p:spPr bwMode="auto">
          <a:xfrm>
            <a:off x="5025008" y="-99392"/>
            <a:ext cx="4968552"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en-US" altLang="ja-JP" sz="1200" b="1" dirty="0">
                <a:solidFill>
                  <a:srgbClr val="024FA1"/>
                </a:solidFill>
                <a:latin typeface="Meiryo UI" panose="020B0604030504040204" pitchFamily="50" charset="-128"/>
                <a:ea typeface="Meiryo UI" panose="020B0604030504040204" pitchFamily="50" charset="-128"/>
              </a:rPr>
              <a:t>DX</a:t>
            </a:r>
            <a:r>
              <a:rPr lang="ja-JP" altLang="en-US" sz="1200" b="1" dirty="0">
                <a:solidFill>
                  <a:srgbClr val="024FA1"/>
                </a:solidFill>
                <a:latin typeface="Meiryo UI" panose="020B0604030504040204" pitchFamily="50" charset="-128"/>
                <a:ea typeface="Meiryo UI" panose="020B0604030504040204" pitchFamily="50" charset="-128"/>
              </a:rPr>
              <a:t>等成長分野を中心とした就職・転職支援のためのリカレント教育推進事業</a:t>
            </a:r>
          </a:p>
        </p:txBody>
      </p:sp>
      <p:sp>
        <p:nvSpPr>
          <p:cNvPr id="21" name="テキスト ボックス 20"/>
          <p:cNvSpPr txBox="1"/>
          <p:nvPr/>
        </p:nvSpPr>
        <p:spPr>
          <a:xfrm>
            <a:off x="0" y="714636"/>
            <a:ext cx="9289581" cy="248209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事業概要資料（プログラム毎に作成）</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タイトル以外は様式自由としますが、以下の項目については盛り込んでください。</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00" dirty="0">
                <a:latin typeface="メイリオ" panose="020B0604030504040204" pitchFamily="50" charset="-128"/>
                <a:ea typeface="メイリオ" panose="020B0604030504040204" pitchFamily="50" charset="-128"/>
              </a:rPr>
              <a:t>採択された場合は、広報用資料として、文科省</a:t>
            </a:r>
            <a:r>
              <a:rPr lang="en-US" altLang="ja-JP" sz="1200" dirty="0">
                <a:latin typeface="メイリオ" panose="020B0604030504040204" pitchFamily="50" charset="-128"/>
                <a:ea typeface="メイリオ" panose="020B0604030504040204" pitchFamily="50" charset="-128"/>
              </a:rPr>
              <a:t>HP</a:t>
            </a:r>
            <a:r>
              <a:rPr lang="ja-JP" altLang="en-US" sz="1200" dirty="0">
                <a:latin typeface="メイリオ" panose="020B0604030504040204" pitchFamily="50" charset="-128"/>
                <a:ea typeface="メイリオ" panose="020B0604030504040204" pitchFamily="50" charset="-128"/>
              </a:rPr>
              <a:t>等に掲載する予定です。</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「プログラムの目的」</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「プログラムの特徴」</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「プログラム作成に当たっての企業・経済団体との連携」</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「身につけられる能力・スキル」</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「作成プログラムの他大学等・連携企業等への横展開」</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「受講期間・定員・部分受講者目標、その他数値目標」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1498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6627736"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prstClr val="white"/>
                </a:solidFill>
                <a:latin typeface="游ゴシック Bold"/>
                <a:ea typeface="メイリオ"/>
              </a:rPr>
              <a:t>事業計画書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6627736"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3589708"/>
            <a:ext cx="6627736" cy="1723549"/>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100" b="0" dirty="0">
                <a:latin typeface="+mn-ea"/>
                <a:ea typeface="+mn-ea"/>
              </a:rPr>
              <a:t>「グリーン、起業、イノベーション喚起」</a:t>
            </a:r>
            <a:endParaRPr kumimoji="1" lang="en-US" altLang="ja-JP" sz="1100" b="0" dirty="0">
              <a:latin typeface="+mn-ea"/>
              <a:ea typeface="+mn-ea"/>
            </a:endParaRPr>
          </a:p>
          <a:p>
            <a:pPr algn="l"/>
            <a:r>
              <a:rPr kumimoji="1" lang="ja-JP" altLang="en-US" sz="1100" b="0" dirty="0">
                <a:latin typeface="+mn-ea"/>
                <a:ea typeface="+mn-ea"/>
              </a:rPr>
              <a:t>「医療・介護、地方創生、女性活躍　等」</a:t>
            </a:r>
            <a:endParaRPr kumimoji="1" lang="en-US" altLang="ja-JP" sz="1100" b="0" dirty="0">
              <a:latin typeface="+mn-ea"/>
              <a:ea typeface="+mn-ea"/>
            </a:endParaRPr>
          </a:p>
          <a:p>
            <a:r>
              <a:rPr lang="en-US" altLang="ja-JP" sz="1200" dirty="0">
                <a:latin typeface="+mn-ea"/>
              </a:rPr>
              <a:t>※</a:t>
            </a:r>
            <a:r>
              <a:rPr lang="ja-JP" altLang="en-US" sz="1200" dirty="0">
                <a:latin typeface="+mn-ea"/>
              </a:rPr>
              <a:t>該当する分野を全て記載願います。例示にない場合は適宜追記願います。</a:t>
            </a:r>
          </a:p>
          <a:p>
            <a:r>
              <a:rPr lang="en-US" altLang="ja-JP" sz="1200" dirty="0">
                <a:latin typeface="+mn-ea"/>
              </a:rPr>
              <a:t>※</a:t>
            </a:r>
            <a:r>
              <a:rPr lang="ja-JP" altLang="en-US" sz="1200" dirty="0">
                <a:latin typeface="+mn-ea"/>
              </a:rPr>
              <a:t>分野により予算規模が異なりますので、ご注意願います。</a:t>
            </a:r>
          </a:p>
          <a:p>
            <a:r>
              <a:rPr kumimoji="1" lang="en-US" altLang="ja-JP" sz="1200" dirty="0"/>
              <a:t>※</a:t>
            </a:r>
            <a:r>
              <a:rPr lang="ja-JP" altLang="en-US" sz="1200" dirty="0"/>
              <a:t>例示にない場合は適宜追記願います。</a:t>
            </a:r>
            <a:endParaRPr lang="en-US" altLang="ja-JP" sz="1200"/>
          </a:p>
          <a:p>
            <a:endParaRPr kumimoji="1" lang="en-US" altLang="ja-JP" sz="1200" b="0" dirty="0">
              <a:latin typeface="+mn-ea"/>
              <a:ea typeface="+mn-ea"/>
            </a:endParaRPr>
          </a:p>
          <a:p>
            <a:r>
              <a:rPr kumimoji="1" lang="ja-JP" altLang="en-US" sz="1200" b="0" dirty="0">
                <a:latin typeface="+mn-ea"/>
                <a:ea typeface="+mn-ea"/>
              </a:rPr>
              <a:t>〇分野：</a:t>
            </a:r>
            <a:endParaRPr kumimoji="1" lang="en-US" altLang="ja-JP" sz="1200" b="0" dirty="0">
              <a:latin typeface="+mn-ea"/>
              <a:ea typeface="+mn-ea"/>
            </a:endParaRPr>
          </a:p>
          <a:p>
            <a:endParaRPr lang="en-US" altLang="ja-JP" sz="1200" dirty="0">
              <a:latin typeface="+mn-ea"/>
            </a:endParaRPr>
          </a:p>
          <a:p>
            <a:pPr algn="l"/>
            <a:endParaRPr kumimoji="1" lang="en-US" altLang="ja-JP" sz="1200" b="0" dirty="0">
              <a:latin typeface="+mn-ea"/>
              <a:ea typeface="+mn-ea"/>
            </a:endParaRPr>
          </a:p>
        </p:txBody>
      </p:sp>
      <p:sp>
        <p:nvSpPr>
          <p:cNvPr id="15" name="テキスト ボックス 14">
            <a:extLst>
              <a:ext uri="{FF2B5EF4-FFF2-40B4-BE49-F238E27FC236}">
                <a16:creationId xmlns:a16="http://schemas.microsoft.com/office/drawing/2014/main" id="{67BA4F95-76D6-4EAB-B8FD-C31EF866F5E6}"/>
              </a:ext>
            </a:extLst>
          </p:cNvPr>
          <p:cNvSpPr txBox="1"/>
          <p:nvPr/>
        </p:nvSpPr>
        <p:spPr>
          <a:xfrm>
            <a:off x="6753200" y="5659807"/>
            <a:ext cx="3013352" cy="461665"/>
          </a:xfrm>
          <a:prstGeom prst="rect">
            <a:avLst/>
          </a:prstGeom>
          <a:noFill/>
        </p:spPr>
        <p:txBody>
          <a:bodyPr wrap="square" rtlCol="0">
            <a:spAutoFit/>
          </a:bodyPr>
          <a:lstStyle/>
          <a:p>
            <a:r>
              <a:rPr kumimoji="1" lang="en-US" altLang="ja-JP" sz="1200" dirty="0"/>
              <a:t>※</a:t>
            </a:r>
            <a:r>
              <a:rPr lang="ja-JP" altLang="en-US" sz="1200" dirty="0"/>
              <a:t>基本情報、目標等について、上の表に記載願います。</a:t>
            </a:r>
            <a:endParaRPr lang="en-US" altLang="ja-JP" sz="1200" dirty="0"/>
          </a:p>
        </p:txBody>
      </p:sp>
      <p:sp>
        <p:nvSpPr>
          <p:cNvPr id="18" name="テキスト ボックス 17">
            <a:extLst>
              <a:ext uri="{FF2B5EF4-FFF2-40B4-BE49-F238E27FC236}">
                <a16:creationId xmlns:a16="http://schemas.microsoft.com/office/drawing/2014/main" id="{8F19BB51-5462-4D9F-AE9B-BCB03736E9CD}"/>
              </a:ext>
            </a:extLst>
          </p:cNvPr>
          <p:cNvSpPr txBox="1"/>
          <p:nvPr/>
        </p:nvSpPr>
        <p:spPr>
          <a:xfrm>
            <a:off x="9876906" y="2838978"/>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graphicFrame>
        <p:nvGraphicFramePr>
          <p:cNvPr id="2" name="表 1">
            <a:extLst>
              <a:ext uri="{FF2B5EF4-FFF2-40B4-BE49-F238E27FC236}">
                <a16:creationId xmlns:a16="http://schemas.microsoft.com/office/drawing/2014/main" id="{91286A35-2A58-11A9-922B-7D0BE69A1921}"/>
              </a:ext>
            </a:extLst>
          </p:cNvPr>
          <p:cNvGraphicFramePr>
            <a:graphicFrameLocks noGrp="1" noChangeAspect="1"/>
          </p:cNvGraphicFramePr>
          <p:nvPr>
            <p:extLst>
              <p:ext uri="{D42A27DB-BD31-4B8C-83A1-F6EECF244321}">
                <p14:modId xmlns:p14="http://schemas.microsoft.com/office/powerpoint/2010/main" val="974840584"/>
              </p:ext>
            </p:extLst>
          </p:nvPr>
        </p:nvGraphicFramePr>
        <p:xfrm>
          <a:off x="6596527" y="333796"/>
          <a:ext cx="3170025" cy="5183431"/>
        </p:xfrm>
        <a:graphic>
          <a:graphicData uri="http://schemas.openxmlformats.org/drawingml/2006/table">
            <a:tbl>
              <a:tblPr/>
              <a:tblGrid>
                <a:gridCol w="2533706">
                  <a:extLst>
                    <a:ext uri="{9D8B030D-6E8A-4147-A177-3AD203B41FA5}">
                      <a16:colId xmlns:a16="http://schemas.microsoft.com/office/drawing/2014/main" val="787233694"/>
                    </a:ext>
                  </a:extLst>
                </a:gridCol>
                <a:gridCol w="636319">
                  <a:extLst>
                    <a:ext uri="{9D8B030D-6E8A-4147-A177-3AD203B41FA5}">
                      <a16:colId xmlns:a16="http://schemas.microsoft.com/office/drawing/2014/main" val="4238933919"/>
                    </a:ext>
                  </a:extLst>
                </a:gridCol>
              </a:tblGrid>
              <a:tr h="246451">
                <a:tc>
                  <a:txBody>
                    <a:bodyPr/>
                    <a:lstStyle/>
                    <a:p>
                      <a:pPr algn="ctr" rtl="0" fontAlgn="ctr"/>
                      <a:r>
                        <a:rPr lang="ja-JP" altLang="en-US" sz="1000" b="1" i="0" u="none" strike="noStrike">
                          <a:solidFill>
                            <a:srgbClr val="FFFFFF"/>
                          </a:solidFill>
                          <a:effectLst/>
                          <a:latin typeface="メイリオ" panose="020B0604030504040204" pitchFamily="50" charset="-128"/>
                          <a:ea typeface="メイリオ" panose="020B0604030504040204" pitchFamily="50" charset="-128"/>
                        </a:rPr>
                        <a:t>基本情報・目標等</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000" b="1" i="0" u="none" strike="noStrike">
                          <a:solidFill>
                            <a:srgbClr val="FFFFFF"/>
                          </a:solidFill>
                          <a:effectLst/>
                          <a:latin typeface="メイリオ" panose="020B0604030504040204" pitchFamily="50" charset="-128"/>
                          <a:ea typeface="メイリオ" panose="020B0604030504040204" pitchFamily="50" charset="-128"/>
                        </a:rPr>
                        <a:t>単位等</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473621981"/>
                  </a:ext>
                </a:extLst>
              </a:tr>
              <a:tr h="254401">
                <a:tc>
                  <a:txBody>
                    <a:bodyPr/>
                    <a:lstStyle/>
                    <a:p>
                      <a:pPr algn="l"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受講者数（</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20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30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40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50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60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名）</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名</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45536115"/>
                  </a:ext>
                </a:extLst>
              </a:tr>
              <a:tr h="246451">
                <a:tc>
                  <a:txBody>
                    <a:bodyPr/>
                    <a:lstStyle/>
                    <a:p>
                      <a:pPr algn="l"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部分受講者（定員の</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10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倍程度）</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名</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94340675"/>
                  </a:ext>
                </a:extLst>
              </a:tr>
              <a:tr h="246451">
                <a:tc>
                  <a:txBody>
                    <a:bodyPr/>
                    <a:lstStyle/>
                    <a:p>
                      <a:pPr algn="l" rtl="0"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rPr>
                        <a:t>総授業時数（実時間数）</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時間</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547906498"/>
                  </a:ext>
                </a:extLst>
              </a:tr>
              <a:tr h="246451">
                <a:tc>
                  <a:txBody>
                    <a:bodyPr/>
                    <a:lstStyle/>
                    <a:p>
                      <a:pPr algn="l"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プログラム期間</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月</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391077072"/>
                  </a:ext>
                </a:extLst>
              </a:tr>
              <a:tr h="477005">
                <a:tc>
                  <a:txBody>
                    <a:bodyPr/>
                    <a:lstStyle/>
                    <a:p>
                      <a:pPr algn="l"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プログラムレベル（</a:t>
                      </a:r>
                      <a:r>
                        <a:rPr lang="en-US" altLang="ja-JP" sz="1000" b="0" i="0" u="none" strike="noStrike" dirty="0">
                          <a:solidFill>
                            <a:srgbClr val="000000"/>
                          </a:solidFill>
                          <a:effectLst/>
                          <a:latin typeface="Segoe UI" panose="020B0502040204020203" pitchFamily="34" charset="0"/>
                          <a:ea typeface="メイリオ" panose="020B0604030504040204" pitchFamily="50" charset="-128"/>
                        </a:rPr>
                        <a:t>ITSS</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、資格等）</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レベル〇相当、〇〇資格相当　等</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566195386"/>
                  </a:ext>
                </a:extLst>
              </a:tr>
              <a:tr h="246451">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オンライン授業の割合</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割程度</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616017664"/>
                  </a:ext>
                </a:extLst>
              </a:tr>
              <a:tr h="238502">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リカレント・リスキル担当部署等の設置</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0D8E8"/>
                    </a:solidFill>
                  </a:tcPr>
                </a:tc>
                <a:tc>
                  <a:txBody>
                    <a:bodyPr/>
                    <a:lstStyle/>
                    <a:p>
                      <a:pPr algn="ct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既設・</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0D8E8"/>
                    </a:solidFill>
                  </a:tcPr>
                </a:tc>
                <a:extLst>
                  <a:ext uri="{0D108BD9-81ED-4DB2-BD59-A6C34878D82A}">
                    <a16:rowId xmlns:a16="http://schemas.microsoft.com/office/drawing/2014/main" val="2771496847"/>
                  </a:ext>
                </a:extLst>
              </a:tr>
              <a:tr h="246451">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設置予定</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511448325"/>
                  </a:ext>
                </a:extLst>
              </a:tr>
              <a:tr h="469054">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事業実施委員会に企業や経済団体等が参加しているか（必須）</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ja-JP" altLang="en-US" sz="1600" b="0" i="0" u="none" strike="noStrike">
                          <a:solidFill>
                            <a:srgbClr val="000000"/>
                          </a:solidFill>
                          <a:effectLst/>
                          <a:latin typeface="Arial" panose="020B0604020202020204" pitchFamily="34" charset="0"/>
                          <a:ea typeface="游ゴシック" panose="020B0400000000000000" pitchFamily="50" charset="-128"/>
                        </a:rPr>
                        <a:t>　</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437115104"/>
                  </a:ext>
                </a:extLst>
              </a:tr>
              <a:tr h="246451">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就職・在職率目標（</a:t>
                      </a:r>
                      <a:r>
                        <a:rPr lang="en-US" altLang="ja-JP" sz="1000" b="0" i="0" u="none" strike="noStrike">
                          <a:solidFill>
                            <a:srgbClr val="000000"/>
                          </a:solidFill>
                          <a:effectLst/>
                          <a:latin typeface="Segoe UI" panose="020B0502040204020203" pitchFamily="34" charset="0"/>
                          <a:ea typeface="メイリオ" panose="020B0604030504040204" pitchFamily="50" charset="-128"/>
                        </a:rPr>
                        <a:t>80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％以上）</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US" altLang="ja-JP" sz="1000" b="0" i="0" u="none" strike="noStrike">
                          <a:solidFill>
                            <a:srgbClr val="000000"/>
                          </a:solidFill>
                          <a:effectLst/>
                          <a:latin typeface="Segoe UI" panose="020B0502040204020203" pitchFamily="34" charset="0"/>
                          <a:ea typeface="游ゴシック" panose="020B0400000000000000" pitchFamily="50" charset="-128"/>
                        </a:rPr>
                        <a:t>%</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47921449"/>
                  </a:ext>
                </a:extLst>
              </a:tr>
              <a:tr h="246451">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受講者からの肯定的な評価</a:t>
                      </a:r>
                      <a:r>
                        <a:rPr lang="en-US" altLang="ja-JP" sz="1000" b="0" i="0" u="none" strike="noStrike">
                          <a:solidFill>
                            <a:srgbClr val="000000"/>
                          </a:solidFill>
                          <a:effectLst/>
                          <a:latin typeface="Segoe UI" panose="020B0502040204020203" pitchFamily="34" charset="0"/>
                          <a:ea typeface="メイリオ" panose="020B0604030504040204" pitchFamily="50" charset="-128"/>
                        </a:rPr>
                        <a:t>(80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％以上</a:t>
                      </a:r>
                      <a:r>
                        <a:rPr lang="en-US" altLang="ja-JP" sz="1000" b="0" i="0" u="none" strike="noStrike">
                          <a:solidFill>
                            <a:srgbClr val="000000"/>
                          </a:solidFill>
                          <a:effectLst/>
                          <a:latin typeface="Segoe UI" panose="020B0502040204020203" pitchFamily="34" charset="0"/>
                          <a:ea typeface="メイリオ" panose="020B0604030504040204" pitchFamily="50" charset="-128"/>
                        </a:rPr>
                        <a:t>)</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027733897"/>
                  </a:ext>
                </a:extLst>
              </a:tr>
              <a:tr h="246451">
                <a:tc>
                  <a:txBody>
                    <a:bodyPr/>
                    <a:lstStyle/>
                    <a:p>
                      <a:pPr algn="l" rtl="0"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他大学・専門学校等との連携</a:t>
                      </a: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44274965"/>
                  </a:ext>
                </a:extLst>
              </a:tr>
              <a:tr h="246451">
                <a:tc>
                  <a:txBody>
                    <a:bodyPr/>
                    <a:lstStyle/>
                    <a:p>
                      <a:pPr algn="l" rtl="0" fontAlgn="ctr"/>
                      <a:r>
                        <a:rPr lang="zh-CN" altLang="en-US" sz="1000" b="0" i="0" u="none" strike="noStrike">
                          <a:solidFill>
                            <a:srgbClr val="000000"/>
                          </a:solidFill>
                          <a:effectLst/>
                          <a:latin typeface="メイリオ" panose="020B0604030504040204" pitchFamily="50" charset="-128"/>
                          <a:ea typeface="メイリオ" panose="020B0604030504040204" pitchFamily="50" charset="-128"/>
                        </a:rPr>
                        <a:t>連携大学等数</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機関</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387181491"/>
                  </a:ext>
                </a:extLst>
              </a:tr>
              <a:tr h="246451">
                <a:tc>
                  <a:txBody>
                    <a:bodyPr/>
                    <a:lstStyle/>
                    <a:p>
                      <a:pPr algn="l" rtl="0"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企業等との連携</a:t>
                      </a: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342895026"/>
                  </a:ext>
                </a:extLst>
              </a:tr>
              <a:tr h="246451">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プログラム活用連携企業等（</a:t>
                      </a:r>
                      <a:r>
                        <a:rPr lang="en-US" altLang="ja-JP" sz="1000" b="0" i="0" u="none" strike="noStrike">
                          <a:solidFill>
                            <a:srgbClr val="000000"/>
                          </a:solidFill>
                          <a:effectLst/>
                          <a:latin typeface="Segoe UI" panose="020B0502040204020203" pitchFamily="34" charset="0"/>
                          <a:ea typeface="メイリオ" panose="020B0604030504040204" pitchFamily="50" charset="-128"/>
                        </a:rPr>
                        <a:t>10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panose="020B0502040204020203" pitchFamily="34" charset="0"/>
                          <a:ea typeface="メイリオ" panose="020B0604030504040204" pitchFamily="50" charset="-128"/>
                        </a:rPr>
                        <a:t>20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程度）</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機関</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74175400"/>
                  </a:ext>
                </a:extLst>
              </a:tr>
              <a:tr h="477005">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企業等の評価（プログラム実施後の肯定的評価</a:t>
                      </a:r>
                      <a:r>
                        <a:rPr lang="en-US" altLang="ja-JP" sz="1000" b="0" i="0" u="none" strike="noStrike">
                          <a:solidFill>
                            <a:srgbClr val="000000"/>
                          </a:solidFill>
                          <a:effectLst/>
                          <a:latin typeface="Segoe UI" panose="020B0502040204020203" pitchFamily="34" charset="0"/>
                          <a:ea typeface="メイリオ" panose="020B0604030504040204" pitchFamily="50" charset="-128"/>
                        </a:rPr>
                        <a:t>80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％以上）</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225001880"/>
                  </a:ext>
                </a:extLst>
              </a:tr>
              <a:tr h="310052">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（任意の目標があれば、適宜追加）</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ja-JP" altLang="en-US" sz="1600" b="0" i="0" u="none" strike="noStrike" dirty="0">
                          <a:solidFill>
                            <a:srgbClr val="000000"/>
                          </a:solidFill>
                          <a:effectLst/>
                          <a:latin typeface="Arial" panose="020B0604020202020204" pitchFamily="34" charset="0"/>
                          <a:ea typeface="游ゴシック" panose="020B0400000000000000" pitchFamily="50" charset="-128"/>
                        </a:rPr>
                        <a:t>　</a:t>
                      </a:r>
                    </a:p>
                  </a:txBody>
                  <a:tcPr marL="6942" marR="6942" marT="694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866623028"/>
                  </a:ext>
                </a:extLst>
              </a:tr>
            </a:tbl>
          </a:graphicData>
        </a:graphic>
      </p:graphicFrame>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8" y="333797"/>
            <a:ext cx="204434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どのような課題意識の下で本プログラムを提案したか、また、実施の結果どのような形で受講者が企業等産業界の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522722"/>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主に、どのようなターゲット（就業者の所属業界や性別、年代等に可能な範囲で言及）に対してプログラムを提供しているかを記載願います。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3307376"/>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プログラムの概要</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3717430"/>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就業者のキャリアアップを促進するため、本事業においてどのようなプログラムを開発するかプログラムの概要を記載してください。</a:t>
            </a:r>
            <a:endParaRPr lang="en-US" altLang="ja-JP" sz="1200" dirty="0">
              <a:latin typeface="メイリオ"/>
              <a:ea typeface="メイリオ"/>
            </a:endParaRPr>
          </a:p>
          <a:p>
            <a:pPr>
              <a:defRPr/>
            </a:pPr>
            <a:r>
              <a:rPr lang="ja-JP" altLang="en-US" sz="1200" dirty="0">
                <a:latin typeface="メイリオ"/>
                <a:ea typeface="メイリオ"/>
              </a:rPr>
              <a:t>必要に応じて、受講者に対して就職・転職支援を行うこと。</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656317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令和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2</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し、改善したか　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年度補正事業「就職・転職支援のための大学リカレント教育推進事業」実施校に該当しないが、今回の申請プログラムと同分野の既存プログラムを</a:t>
            </a:r>
            <a:r>
              <a:rPr lang="ja-JP" altLang="en-US" sz="1200" u="sng" dirty="0">
                <a:latin typeface="メイリオ"/>
                <a:ea typeface="メイリオ"/>
              </a:rPr>
              <a:t>実施</a:t>
            </a:r>
            <a:r>
              <a:rPr kumimoji="1" lang="ja-JP" altLang="en-US" sz="1200" b="0" i="0" u="sng" strike="noStrike" kern="1200" cap="none" spc="0" normalizeH="0" baseline="0" noProof="0" dirty="0">
                <a:ln>
                  <a:noFill/>
                </a:ln>
                <a:effectLst/>
                <a:uLnTx/>
                <a:uFillTx/>
                <a:latin typeface="メイリオ"/>
                <a:ea typeface="メイリオ"/>
                <a:cs typeface="+mn-cs"/>
              </a:rPr>
              <a:t>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現在実施している既存プログラムと今回申請するプログラムの相違点について記載願います。（特に、既存プログラムを実施した際の課題や、課題に対して本プログラムでどのように対応するか等については具体的に記載願います。）</a:t>
            </a:r>
            <a:endParaRPr lang="en-US" altLang="ja-JP" sz="1200" dirty="0">
              <a:latin typeface="メイリオ"/>
              <a:ea typeface="メイリオ"/>
            </a:endParaRPr>
          </a:p>
          <a:p>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lang="ja-JP" altLang="en-US" sz="1200" spc="-120" dirty="0">
                <a:solidFill>
                  <a:schemeClr val="bg1"/>
                </a:solidFill>
                <a:latin typeface="+mj-ea"/>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 </a:t>
            </a:r>
            <a:r>
              <a:rPr lang="zh-TW" altLang="en-US" sz="1200" b="1" dirty="0">
                <a:solidFill>
                  <a:schemeClr val="bg1"/>
                </a:solidFill>
              </a:rPr>
              <a:t>（別紙１）</a:t>
            </a:r>
            <a:endParaRPr lang="ja-JP" altLang="en-US" sz="1200" b="1" dirty="0">
              <a:solidFill>
                <a:schemeClr val="bg1"/>
              </a:solidFill>
            </a:endParaRPr>
          </a:p>
        </p:txBody>
      </p:sp>
    </p:spTree>
    <p:extLst>
      <p:ext uri="{BB962C8B-B14F-4D97-AF65-F5344CB8AC3E}">
        <p14:creationId xmlns:p14="http://schemas.microsoft.com/office/powerpoint/2010/main" val="290354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5464" y="764704"/>
            <a:ext cx="9649072" cy="2862322"/>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推進するために構築する連携機関（企業、業界団体、自治体、労働局など）を含めた体制について、事業実施委員会の位置付けも含めて記載すること。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▼各機関が果たす役割及びプログラムの開発・実施にあたって協力を得られる事項、またどのような観点で連携を組むことにしたか等</a:t>
            </a:r>
            <a:endParaRPr lang="en-US" altLang="ja-JP" sz="1200" dirty="0">
              <a:latin typeface="+mn-ea"/>
            </a:endParaRPr>
          </a:p>
          <a:p>
            <a:pPr marL="180000" indent="-180000"/>
            <a:r>
              <a:rPr lang="ja-JP" altLang="en-US" sz="1200" dirty="0">
                <a:latin typeface="+mn-ea"/>
              </a:rPr>
              <a:t>　連携機関毎に具体的に記載すること。記載の際には、特に、「業界等の雇用動向や人材ニーズ及び地域事情等の把握」、 「プログラムの開発・実施」、 「プログラムの成果検証」、「開発したプログラムの他の教育機関、企業、自治体等への横展開」の観点について、それぞれどのように連携して実施するか具体的に記載すること。（外部との連携については、予定、打診中、了解済み等の交渉状況を記載すること。）</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832804"/>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221088"/>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▼事業期間終了後のプログラムの継続的な活動に向け、担当部署の設置をはじめとした学内整備の現状（既存の部署がある、近々設置する予定等）及び年度内の検討の予定等について記載願います。</a:t>
            </a:r>
            <a:endParaRPr lang="en-US" altLang="ja-JP" sz="1200" dirty="0">
              <a:latin typeface="+mn-ea"/>
            </a:endParaRPr>
          </a:p>
          <a:p>
            <a:pPr marL="180000" indent="-180000"/>
            <a:r>
              <a:rPr lang="ja-JP" altLang="en-US" sz="1200" dirty="0">
                <a:latin typeface="+mn-ea"/>
              </a:rPr>
              <a:t>＊担当部署については、担当教職員の配置状況も記載すること。（最低限窓口となる担当教職員、継続的な取り組みに向けて必要な専門性を有するスタッフを配置すること。）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▼学内で雇用される教員がリカレント教育に関与する場合のインセンティブ措置（例：教員評価上の優遇措置、給与・賞与・手当等の措置など）の検討の方向性について記載願います。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＊合計</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60</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時間以上</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＊ターム式、モジュール方式等で分割して実施する場合はその説明も行うこと。</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prstClr val="white"/>
                </a:solidFill>
                <a:latin typeface="游ゴシック Bold"/>
                <a:ea typeface="メイリオ"/>
              </a:rPr>
              <a:t>事業計画書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91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▼プログラムの見込み受講者数については、雇用形態に沿った形で記載願います（例：正規雇用労働者</a:t>
            </a:r>
            <a:r>
              <a:rPr lang="ja-JP" altLang="en-US" sz="1200" dirty="0">
                <a:latin typeface="メイリオ"/>
                <a:ea typeface="メイリオ"/>
              </a:rPr>
              <a:t>〇名　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▼どのようなターゲットにどのような手段（例：企業派遣連携、経済団体を通じた周知、</a:t>
            </a:r>
            <a:r>
              <a:rPr kumimoji="1" lang="en-US" altLang="ja-JP" sz="1200" b="0" i="0" u="none" strike="noStrike" kern="1200" cap="none" spc="0" normalizeH="0" baseline="0" noProof="0" dirty="0">
                <a:ln>
                  <a:noFill/>
                </a:ln>
                <a:effectLst/>
                <a:uLnTx/>
                <a:uFillTx/>
                <a:latin typeface="メイリオ"/>
                <a:ea typeface="メイリオ"/>
                <a:cs typeface="+mn-cs"/>
              </a:rPr>
              <a:t>web</a:t>
            </a:r>
            <a:r>
              <a:rPr kumimoji="1" lang="ja-JP" altLang="en-US" sz="1200" b="0" i="0" u="none" strike="noStrike" kern="1200" cap="none" spc="0" normalizeH="0" baseline="0" noProof="0" dirty="0">
                <a:ln>
                  <a:noFill/>
                </a:ln>
                <a:effectLst/>
                <a:uLnTx/>
                <a:uFillTx/>
                <a:latin typeface="メイリオ"/>
                <a:ea typeface="メイリオ"/>
                <a:cs typeface="+mn-cs"/>
              </a:rPr>
              <a:t>広告）を用いて募集を行うか具体的に記載願います。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プログラムの習得できる能力と</a:t>
            </a:r>
            <a:r>
              <a:rPr kumimoji="1" lang="ja-JP" altLang="en-US" sz="1400" b="0" i="0" u="none" strike="noStrike" kern="1200" cap="none" spc="0" normalizeH="0" baseline="0" noProof="0" dirty="0">
                <a:ln>
                  <a:noFill/>
                </a:ln>
                <a:solidFill>
                  <a:schemeClr val="bg1"/>
                </a:solidFill>
                <a:effectLst/>
                <a:uLnTx/>
                <a:uFillTx/>
                <a:latin typeface="游ゴシック Bold"/>
                <a:ea typeface="游ゴシック Bold"/>
                <a:cs typeface="+mn-cs"/>
              </a:rPr>
              <a:t>キャリアップ等</a:t>
            </a: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の可視化</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308324"/>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▼プログラムの受講によって身に着けられる能力及び、受講によって想定されるキャリアップの内容等について説明願います。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＊身に着けられる能力は可能な限り客観的なレベルを示すことや、取得しうる資格について明記すること。（例えば、プログラムを受講した結果合格しうる資格試験としては○○相当など。）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81697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▼実務家教員等の外部講師の活用に関しては、どのような観点、研究分野で外部講師を活用するのかを明記願います。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prstClr val="white"/>
                </a:solidFill>
                <a:latin typeface="游ゴシック Bold"/>
                <a:ea typeface="メイリオ"/>
              </a:rPr>
              <a:t>事業計画書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▼授業の実施方法について、座学、実習、オンライン授業等が、対象職種にかかる基礎的かつ実践的な技能及び知識</a:t>
            </a:r>
            <a:r>
              <a:rPr lang="ja-JP" altLang="en-US" sz="1200" dirty="0">
                <a:latin typeface="メイリオ"/>
                <a:ea typeface="メイリオ"/>
              </a:rPr>
              <a:t>の</a:t>
            </a:r>
            <a:r>
              <a:rPr kumimoji="1" lang="ja-JP" altLang="en-US" sz="1200" b="0" i="0" u="none" strike="noStrike" kern="1200" cap="none" spc="0" normalizeH="0" baseline="0" noProof="0" dirty="0">
                <a:ln>
                  <a:noFill/>
                </a:ln>
                <a:effectLst/>
                <a:uLnTx/>
                <a:uFillTx/>
                <a:latin typeface="メイリオ"/>
                <a:ea typeface="メイリオ"/>
                <a:cs typeface="+mn-cs"/>
              </a:rPr>
              <a:t>習得とどのように関連するかについて言及すること。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等についても記載すること。</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Ⅲ</a:t>
            </a:r>
            <a:r>
              <a:rPr lang="ja-JP" altLang="en-US" sz="1200" spc="-120" dirty="0">
                <a:solidFill>
                  <a:schemeClr val="bg1"/>
                </a:solidFill>
                <a:latin typeface="+mj-ea"/>
              </a:rPr>
              <a:t>：重要リスキル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11409</TotalTime>
  <Words>3594</Words>
  <Application>Microsoft Office PowerPoint</Application>
  <PresentationFormat>A4 210 x 297 mm</PresentationFormat>
  <Paragraphs>295</Paragraphs>
  <Slides>15</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Meiryo UI</vt:lpstr>
      <vt:lpstr>メイリオ</vt:lpstr>
      <vt:lpstr>游ゴシック</vt:lpstr>
      <vt:lpstr>游ゴシック Bold</vt:lpstr>
      <vt:lpstr>Arial</vt:lpstr>
      <vt:lpstr>Calibri</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河村香保</cp:lastModifiedBy>
  <cp:revision>281</cp:revision>
  <cp:lastPrinted>2022-01-19T10:34:13Z</cp:lastPrinted>
  <dcterms:created xsi:type="dcterms:W3CDTF">2015-11-11T08:20:08Z</dcterms:created>
  <dcterms:modified xsi:type="dcterms:W3CDTF">2022-06-16T07:15:21Z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