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5" r:id="rId2"/>
    <p:sldId id="311" r:id="rId3"/>
    <p:sldId id="312" r:id="rId4"/>
    <p:sldId id="313" r:id="rId5"/>
    <p:sldId id="307" r:id="rId6"/>
    <p:sldId id="300" r:id="rId7"/>
    <p:sldId id="314" r:id="rId8"/>
    <p:sldId id="315" r:id="rId9"/>
    <p:sldId id="320" r:id="rId10"/>
    <p:sldId id="316" r:id="rId11"/>
    <p:sldId id="317" r:id="rId12"/>
    <p:sldId id="318" r:id="rId13"/>
    <p:sldId id="319" r:id="rId14"/>
    <p:sldId id="302" r:id="rId15"/>
    <p:sldId id="308" r:id="rId16"/>
    <p:sldId id="310" r:id="rId1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694"/>
    <a:srgbClr val="EF476F"/>
    <a:srgbClr val="118BB2"/>
    <a:srgbClr val="073B4C"/>
    <a:srgbClr val="A3E7FF"/>
    <a:srgbClr val="CCFFFF"/>
    <a:srgbClr val="CCFF99"/>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2" autoAdjust="0"/>
    <p:restoredTop sz="94622" autoAdjust="0"/>
  </p:normalViewPr>
  <p:slideViewPr>
    <p:cSldViewPr>
      <p:cViewPr varScale="1">
        <p:scale>
          <a:sx n="79" d="100"/>
          <a:sy n="79" d="100"/>
        </p:scale>
        <p:origin x="-139" y="6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2022/6/15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14CCE3-DC86-4AF6-AB4F-B9FFE6DAFB0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6172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14CCE3-DC86-4AF6-AB4F-B9FFE6DAFB0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6636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2022/6/15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2022/6/15</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9480" y="861479"/>
            <a:ext cx="9361040" cy="2677656"/>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en-US" altLang="ja-JP" sz="1200" dirty="0">
              <a:latin typeface="+mn-ea"/>
            </a:endParaRPr>
          </a:p>
          <a:p>
            <a:pPr marL="180975" indent="-180975"/>
            <a:r>
              <a:rPr lang="ja-JP" altLang="en-US" sz="1200" dirty="0">
                <a:latin typeface="+mn-ea"/>
              </a:rPr>
              <a:t>〇スライド２以降の記載内容は、文部科学省における本事業採択プログラムの対外的な説明や、審査における論点の明確化の観点から、本事業の公募要領等を踏まえ、最低限記載いただきたい論点や内容について明記したものです。</a:t>
            </a:r>
            <a:endParaRPr lang="en-US" altLang="ja-JP" sz="1200" dirty="0">
              <a:latin typeface="+mn-ea"/>
            </a:endParaRPr>
          </a:p>
          <a:p>
            <a:pPr marL="180975" indent="-180975"/>
            <a:r>
              <a:rPr lang="ja-JP" altLang="en-US" sz="1200" dirty="0">
                <a:latin typeface="+mn-ea"/>
              </a:rPr>
              <a:t>　したがって、実施事業に関することで項目に記載できなかった内容又は補足が必要な内容があれば</a:t>
            </a:r>
            <a:r>
              <a:rPr lang="en-US" altLang="ja-JP" sz="1200" dirty="0">
                <a:latin typeface="+mn-ea"/>
              </a:rPr>
              <a:t>､</a:t>
            </a:r>
            <a:r>
              <a:rPr lang="ja-JP" altLang="en-US" sz="1200" dirty="0">
                <a:latin typeface="+mn-ea"/>
              </a:rPr>
              <a:t>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〇各項目の枠の大きさは便宜的なものですので、適宜変更の上、作成願います。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〇スライドの枚数は、事業概要資料を除き</a:t>
            </a:r>
            <a:r>
              <a:rPr lang="en-US" altLang="ja-JP" sz="1200" dirty="0">
                <a:latin typeface="+mn-ea"/>
              </a:rPr>
              <a:t>30</a:t>
            </a:r>
            <a:r>
              <a:rPr lang="ja-JP" altLang="en-US" sz="1200" dirty="0">
                <a:latin typeface="+mn-ea"/>
              </a:rPr>
              <a:t>枚以内としてください。</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a:t>
            </a:r>
            <a:r>
              <a:rPr kumimoji="1" lang="ja-JP" altLang="en-US" sz="1200" b="0" i="0" u="none" strike="noStrike" kern="1200" cap="none" spc="0" normalizeH="0" baseline="0" noProof="0" dirty="0">
                <a:ln>
                  <a:noFill/>
                </a:ln>
                <a:effectLst/>
                <a:uLnTx/>
                <a:uFillTx/>
                <a:latin typeface="Segoe UI"/>
                <a:ea typeface="メイリオ"/>
                <a:cs typeface="+mn-cs"/>
              </a:rPr>
              <a:t>様式自由</a:t>
            </a:r>
            <a:r>
              <a:rPr kumimoji="1" lang="ja-JP" altLang="en-US" sz="1200" b="0" i="0" u="none" strike="noStrike" kern="1200" cap="none" spc="0" normalizeH="0" baseline="0" noProof="0" dirty="0">
                <a:ln>
                  <a:noFill/>
                </a:ln>
                <a:effectLst/>
                <a:uLnTx/>
                <a:uFillTx/>
                <a:latin typeface="メイリオ"/>
                <a:ea typeface="メイリオ"/>
                <a:cs typeface="+mn-cs"/>
              </a:rPr>
              <a:t>。記載する文字は</a:t>
            </a:r>
            <a:r>
              <a:rPr kumimoji="1" lang="en-US" altLang="ja-JP" sz="1200" b="0" i="0" u="none" strike="noStrike" kern="1200" cap="none" spc="0" normalizeH="0" baseline="0" noProof="0" dirty="0">
                <a:ln>
                  <a:noFill/>
                </a:ln>
                <a:effectLst/>
                <a:uLnTx/>
                <a:uFillTx/>
                <a:latin typeface="メイリオ"/>
                <a:ea typeface="メイリオ"/>
                <a:cs typeface="+mn-cs"/>
              </a:rPr>
              <a:t>､MS</a:t>
            </a:r>
            <a:r>
              <a:rPr kumimoji="1" lang="ja-JP" altLang="en-US" sz="1200" b="0" i="0" u="none" strike="noStrike" kern="1200" cap="none" spc="0" normalizeH="0" baseline="0" noProof="0" dirty="0">
                <a:ln>
                  <a:noFill/>
                </a:ln>
                <a:effectLst/>
                <a:uLnTx/>
                <a:uFillTx/>
                <a:latin typeface="メイリオ"/>
                <a:ea typeface="メイリオ"/>
                <a:cs typeface="+mn-cs"/>
              </a:rPr>
              <a:t>ｺﾞｼｯｸ </a:t>
            </a:r>
            <a:r>
              <a:rPr kumimoji="1" lang="en-US" altLang="ja-JP" sz="1200" b="0" i="0" u="none" strike="noStrike" kern="1200" cap="none" spc="0" normalizeH="0" baseline="0" noProof="0" dirty="0">
                <a:ln>
                  <a:noFill/>
                </a:ln>
                <a:effectLst/>
                <a:uLnTx/>
                <a:uFillTx/>
                <a:latin typeface="メイリオ"/>
                <a:ea typeface="メイリオ"/>
                <a:cs typeface="+mn-cs"/>
              </a:rPr>
              <a:t>or </a:t>
            </a:r>
            <a:r>
              <a:rPr kumimoji="1" lang="ja-JP" altLang="en-US" sz="1200" b="0" i="0" u="none" strike="noStrike" kern="1200" cap="none" spc="0" normalizeH="0" baseline="0" noProof="0" dirty="0">
                <a:ln>
                  <a:noFill/>
                </a:ln>
                <a:effectLst/>
                <a:uLnTx/>
                <a:uFillTx/>
                <a:latin typeface="メイリオ"/>
                <a:ea typeface="メイリオ"/>
                <a:cs typeface="+mn-cs"/>
              </a:rPr>
              <a:t>ﾒｲﾘｵ </a:t>
            </a:r>
            <a:r>
              <a:rPr kumimoji="1" lang="en-US" altLang="ja-JP" sz="1200" b="0" i="0" u="none" strike="noStrike" kern="1200" cap="none" spc="0" normalizeH="0" baseline="0" noProof="0" dirty="0">
                <a:ln>
                  <a:noFill/>
                </a:ln>
                <a:effectLst/>
                <a:uLnTx/>
                <a:uFillTx/>
                <a:latin typeface="メイリオ"/>
                <a:ea typeface="メイリオ"/>
                <a:cs typeface="+mn-cs"/>
              </a:rPr>
              <a:t>11</a:t>
            </a:r>
            <a:r>
              <a:rPr kumimoji="1" lang="ja-JP" altLang="en-US" sz="1200" b="0" i="0" u="none" strike="noStrike" kern="1200" cap="none" spc="0" normalizeH="0" baseline="0" noProof="0" dirty="0">
                <a:ln>
                  <a:noFill/>
                </a:ln>
                <a:effectLst/>
                <a:uLnTx/>
                <a:uFillTx/>
                <a:latin typeface="メイリオ"/>
                <a:ea typeface="メイリオ"/>
                <a:cs typeface="+mn-cs"/>
              </a:rPr>
              <a:t>ﾎﾟｲﾝﾄ以上とすること（以降、同様とする）</a:t>
            </a:r>
            <a:r>
              <a:rPr kumimoji="1" lang="en-US" altLang="ja-JP" sz="1200" b="0" i="0" u="none" strike="noStrike" kern="1200" cap="none" spc="0" normalizeH="0" baseline="0" noProof="0" dirty="0">
                <a:ln>
                  <a:noFill/>
                </a:ln>
                <a:effectLst/>
                <a:uLnTx/>
                <a:uFillTx/>
                <a:latin typeface="メイリオ"/>
                <a:ea typeface="メイリオ"/>
                <a:cs typeface="+mn-cs"/>
              </a:rPr>
              <a:t>｡</a:t>
            </a:r>
          </a:p>
          <a:p>
            <a:pPr marL="180975" indent="-180975"/>
            <a:endParaRPr lang="en-US" altLang="ja-JP" sz="1200" dirty="0">
              <a:latin typeface="メイリオ"/>
              <a:ea typeface="メイリオ"/>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」事業計画書（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等成長分野を中心とした就職・転職支援のためのリカレント教育推進事業」事業計画書（</a:t>
            </a:r>
            <a:r>
              <a:rPr lang="en-US" altLang="ja-JP" sz="1200" spc="-120" dirty="0">
                <a:solidFill>
                  <a:schemeClr val="bg1"/>
                </a:solidFill>
                <a:latin typeface="+mj-ea"/>
              </a:rPr>
              <a:t>Ⅲ</a:t>
            </a:r>
            <a:r>
              <a:rPr lang="ja-JP" altLang="en-US" sz="1200" spc="-120" dirty="0">
                <a:solidFill>
                  <a:schemeClr val="bg1"/>
                </a:solidFill>
                <a:latin typeface="+mj-ea"/>
              </a:rPr>
              <a:t>：重要リテラシー）</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1</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様式２（別紙１）</a:t>
            </a:r>
            <a:endParaRPr lang="ja-JP" altLang="en-US" sz="1200" b="1" dirty="0">
              <a:solidFill>
                <a:schemeClr val="bg1"/>
              </a:solidFill>
            </a:endParaRPr>
          </a:p>
        </p:txBody>
      </p:sp>
      <p:sp>
        <p:nvSpPr>
          <p:cNvPr id="2" name="テキスト ボックス 1">
            <a:extLst>
              <a:ext uri="{FF2B5EF4-FFF2-40B4-BE49-F238E27FC236}">
                <a16:creationId xmlns:a16="http://schemas.microsoft.com/office/drawing/2014/main" id="{708F11C9-E403-4417-9E26-5B56E8088ECC}"/>
              </a:ext>
            </a:extLst>
          </p:cNvPr>
          <p:cNvSpPr txBox="1"/>
          <p:nvPr/>
        </p:nvSpPr>
        <p:spPr>
          <a:xfrm>
            <a:off x="200472" y="492147"/>
            <a:ext cx="3672408" cy="369332"/>
          </a:xfrm>
          <a:prstGeom prst="rect">
            <a:avLst/>
          </a:prstGeom>
          <a:noFill/>
        </p:spPr>
        <p:txBody>
          <a:bodyPr wrap="square" rtlCol="0">
            <a:spAutoFit/>
          </a:bodyPr>
          <a:lstStyle/>
          <a:p>
            <a:r>
              <a:rPr kumimoji="1" lang="ja-JP" altLang="en-US" dirty="0"/>
              <a:t>＜記載にあたっての留意点＞</a:t>
            </a:r>
          </a:p>
        </p:txBody>
      </p:sp>
    </p:spTree>
    <p:extLst>
      <p:ext uri="{BB962C8B-B14F-4D97-AF65-F5344CB8AC3E}">
        <p14:creationId xmlns:p14="http://schemas.microsoft.com/office/powerpoint/2010/main" val="3816749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受講者の就職支援</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5262979"/>
          </a:xfrm>
          <a:prstGeom prst="rect">
            <a:avLst/>
          </a:prstGeom>
          <a:noFill/>
          <a:ln>
            <a:solidFill>
              <a:schemeClr val="tx2">
                <a:lumMod val="40000"/>
                <a:lumOff val="60000"/>
              </a:schemeClr>
            </a:solidFill>
            <a:prstDash val="dash"/>
          </a:ln>
        </p:spPr>
        <p:txBody>
          <a:bodyPr wrap="square" rtlCol="0">
            <a:spAutoFit/>
          </a:bodyPr>
          <a:lstStyle/>
          <a:p>
            <a:r>
              <a:rPr kumimoji="1" lang="ja-JP" altLang="en-US" sz="1200" b="0" i="0" u="none" strike="noStrike" kern="1200" cap="none" spc="0" normalizeH="0" baseline="0" noProof="0" dirty="0">
                <a:ln>
                  <a:noFill/>
                </a:ln>
                <a:effectLst/>
                <a:uLnTx/>
                <a:uFillTx/>
                <a:latin typeface="メイリオ"/>
                <a:ea typeface="メイリオ"/>
                <a:cs typeface="+mn-cs"/>
              </a:rPr>
              <a:t>▼</a:t>
            </a:r>
            <a:r>
              <a:rPr lang="ja-JP" altLang="en-US" sz="1200" dirty="0"/>
              <a:t>受講者の就職支援体制</a:t>
            </a:r>
            <a:endParaRPr lang="en-US" altLang="ja-JP" sz="1200" dirty="0"/>
          </a:p>
          <a:p>
            <a:r>
              <a:rPr lang="ja-JP" altLang="en-US" sz="1200" dirty="0"/>
              <a:t>・地方公共団体、労働局・ハローワーク、経済団体、関係企業等、具体的な連携体制について記載願います。</a:t>
            </a:r>
          </a:p>
          <a:p>
            <a:r>
              <a:rPr lang="ja-JP" altLang="en-US" sz="1200" dirty="0"/>
              <a:t>・上記の連携の下、各ステークホルダーがどのような役割を果たすか記載願います。</a:t>
            </a:r>
            <a:endParaRPr lang="en-US" altLang="ja-JP" sz="1200" dirty="0"/>
          </a:p>
          <a:p>
            <a:endParaRPr lang="en-US" altLang="ja-JP" sz="1200" dirty="0"/>
          </a:p>
          <a:p>
            <a:r>
              <a:rPr kumimoji="1" lang="ja-JP" altLang="en-US" sz="1200" b="0" i="0" u="none" strike="noStrike" kern="1200" cap="none" spc="0" normalizeH="0" baseline="0" noProof="0" dirty="0">
                <a:ln>
                  <a:noFill/>
                </a:ln>
                <a:effectLst/>
                <a:uLnTx/>
                <a:uFillTx/>
                <a:latin typeface="メイリオ"/>
                <a:ea typeface="メイリオ"/>
                <a:cs typeface="+mn-cs"/>
              </a:rPr>
              <a:t>▼</a:t>
            </a:r>
            <a:r>
              <a:rPr lang="ja-JP" altLang="en-US" sz="1200" dirty="0"/>
              <a:t>受講者の就業意識の涵養や円滑な転職・就職を促すための就職支援の実施方法について記載願います。また、継続的な就業を見据えたプログラム実施期間における支援（「▼キャリアコンサルティングの実施方法」への記載でも可。）についても記載願います。</a:t>
            </a:r>
          </a:p>
          <a:p>
            <a:r>
              <a:rPr lang="ja-JP" altLang="en-US" sz="1200" dirty="0"/>
              <a:t>（例）</a:t>
            </a:r>
          </a:p>
          <a:p>
            <a:r>
              <a:rPr lang="ja-JP" altLang="en-US" sz="1200" dirty="0"/>
              <a:t>受講者に対して連携先企業や○○団体等と連携した就職面接会の実施</a:t>
            </a:r>
          </a:p>
          <a:p>
            <a:r>
              <a:rPr lang="ja-JP" altLang="en-US" sz="1200" dirty="0"/>
              <a:t>連携先企業や○○団体等と連携し、○○を実施することで受講者の就職を実現する。</a:t>
            </a:r>
          </a:p>
          <a:p>
            <a:r>
              <a:rPr lang="ja-JP" altLang="en-US" sz="1200" dirty="0"/>
              <a:t>労働局及びハローワークと連携し、受講者に対して就職支援に係る○○イベントの情報提供や事業主と受講者の職に係る要望の一致を図る○○を実施する。</a:t>
            </a:r>
          </a:p>
          <a:p>
            <a:endParaRPr lang="en-US" altLang="ja-JP" sz="1200" dirty="0"/>
          </a:p>
          <a:p>
            <a:r>
              <a:rPr lang="ja-JP" altLang="en-US" sz="1200" dirty="0"/>
              <a:t>▼キャリアコンサルティングの実施方法</a:t>
            </a:r>
            <a:endParaRPr lang="en-US" altLang="ja-JP" sz="1200" dirty="0"/>
          </a:p>
          <a:p>
            <a:r>
              <a:rPr lang="ja-JP" altLang="en-US" sz="1200" dirty="0"/>
              <a:t>・受講者に対するキャリアコンサルティングの実施方法について記述してください。</a:t>
            </a:r>
          </a:p>
          <a:p>
            <a:r>
              <a:rPr lang="en-US" altLang="ja-JP" sz="1200" dirty="0"/>
              <a:t>(</a:t>
            </a:r>
            <a:r>
              <a:rPr lang="ja-JP" altLang="en-US" sz="1200" dirty="0"/>
              <a:t>例</a:t>
            </a:r>
            <a:r>
              <a:rPr lang="en-US" altLang="ja-JP" sz="1200" dirty="0"/>
              <a:t>)</a:t>
            </a:r>
          </a:p>
          <a:p>
            <a:r>
              <a:rPr lang="ja-JP" altLang="en-US" sz="1200" dirty="0"/>
              <a:t>・ハローワークを経由せずに直接申し込みがあった者については、受講前に就職を目的とする本プログラムの受講に係る心構え、就職意識、キャリア形成について意識付けを実施など、キャリアコンサルティングに関する取組を実施する</a:t>
            </a:r>
          </a:p>
          <a:p>
            <a:r>
              <a:rPr lang="ja-JP" altLang="en-US" sz="1200" dirty="0"/>
              <a:t>・プログラムを通じてキャリアコンサルティングを実施し、キャリア形成支援を行う</a:t>
            </a:r>
            <a:endParaRPr lang="en-US" altLang="ja-JP" sz="1200" dirty="0"/>
          </a:p>
          <a:p>
            <a:endParaRPr lang="en-US" altLang="ja-JP" sz="1200" dirty="0"/>
          </a:p>
          <a:p>
            <a:endParaRPr lang="en-US" altLang="ja-JP" sz="1200" dirty="0"/>
          </a:p>
          <a:p>
            <a:endParaRPr lang="ja-JP" altLang="en-US" sz="1200" dirty="0"/>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Tree>
    <p:extLst>
      <p:ext uri="{BB962C8B-B14F-4D97-AF65-F5344CB8AC3E}">
        <p14:creationId xmlns:p14="http://schemas.microsoft.com/office/powerpoint/2010/main" val="800042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社会人の受講しやすい工夫</a:t>
            </a:r>
          </a:p>
        </p:txBody>
      </p:sp>
      <p:sp>
        <p:nvSpPr>
          <p:cNvPr id="9" name="テキスト ボックス 8"/>
          <p:cNvSpPr txBox="1"/>
          <p:nvPr/>
        </p:nvSpPr>
        <p:spPr>
          <a:xfrm>
            <a:off x="125464" y="764704"/>
            <a:ext cx="9649072" cy="1569660"/>
          </a:xfrm>
          <a:prstGeom prst="rect">
            <a:avLst/>
          </a:prstGeom>
          <a:noFill/>
          <a:ln>
            <a:solidFill>
              <a:schemeClr val="tx2">
                <a:lumMod val="40000"/>
                <a:lumOff val="60000"/>
              </a:schemeClr>
            </a:solidFill>
            <a:prstDash val="dash"/>
          </a:ln>
        </p:spPr>
        <p:txBody>
          <a:bodyPr wrap="square" rtlCol="0">
            <a:spAutoFit/>
          </a:bodyPr>
          <a:lstStyle/>
          <a:p>
            <a:r>
              <a:rPr kumimoji="1" lang="ja-JP" altLang="en-US" sz="1200" b="0" i="0" u="none" strike="noStrike" kern="1200" cap="none" spc="0" normalizeH="0" baseline="0" noProof="0" dirty="0">
                <a:ln>
                  <a:noFill/>
                </a:ln>
                <a:effectLst/>
                <a:uLnTx/>
                <a:uFillTx/>
                <a:latin typeface="メイリオ"/>
                <a:ea typeface="メイリオ"/>
                <a:cs typeface="+mn-cs"/>
              </a:rPr>
              <a:t>▼社会人の受講しやすい工夫（夜間・土日開講、オンラインの活用、短期集中開講等）について記載願います。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r>
              <a:rPr lang="ja-JP" altLang="en-US" sz="1200" dirty="0">
                <a:latin typeface="メイリオ"/>
                <a:ea typeface="メイリオ"/>
              </a:rPr>
              <a:t>＊オンラインの活用につき、職業訓練受講給付金対象プログラムについては同時双方向型に限る。</a:t>
            </a:r>
            <a:endParaRPr lang="en-US" altLang="ja-JP" sz="1200" dirty="0">
              <a:latin typeface="メイリオ"/>
              <a:ea typeface="メイリオ"/>
            </a:endParaRPr>
          </a:p>
          <a:p>
            <a:r>
              <a:rPr kumimoji="1" lang="ja-JP" altLang="en-US" sz="1200" b="0" i="0" u="none" strike="noStrike" kern="1200" cap="none" spc="0" normalizeH="0" baseline="0" noProof="0" dirty="0">
                <a:ln>
                  <a:noFill/>
                </a:ln>
                <a:effectLst/>
                <a:uLnTx/>
                <a:uFillTx/>
                <a:latin typeface="メイリオ"/>
                <a:ea typeface="メイリオ"/>
                <a:cs typeface="+mn-cs"/>
              </a:rPr>
              <a:t>▼事業計画段階のもので構いませんので、遠隔授業と対面授業の割合イメージについても記載願います。（例：対面４：オンライン６）</a:t>
            </a:r>
            <a:endParaRPr lang="en-US" altLang="ja-JP" sz="1200" dirty="0"/>
          </a:p>
          <a:p>
            <a:endParaRPr lang="en-US" altLang="ja-JP" sz="1200" dirty="0"/>
          </a:p>
          <a:p>
            <a:endParaRPr lang="ja-JP" altLang="en-US" sz="1200" dirty="0"/>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7" name="角丸四角形 5">
            <a:extLst>
              <a:ext uri="{FF2B5EF4-FFF2-40B4-BE49-F238E27FC236}">
                <a16:creationId xmlns:a16="http://schemas.microsoft.com/office/drawing/2014/main" id="{B376928D-87BE-4985-97D9-1B162D915E26}"/>
              </a:ext>
            </a:extLst>
          </p:cNvPr>
          <p:cNvSpPr/>
          <p:nvPr/>
        </p:nvSpPr>
        <p:spPr>
          <a:xfrm>
            <a:off x="28338" y="248946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新型コロナウイルス感染症予防の観点</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8" name="テキスト ボックス 7">
            <a:extLst>
              <a:ext uri="{FF2B5EF4-FFF2-40B4-BE49-F238E27FC236}">
                <a16:creationId xmlns:a16="http://schemas.microsoft.com/office/drawing/2014/main" id="{64ADF43D-3B95-46C0-A72E-372337FE1D65}"/>
              </a:ext>
            </a:extLst>
          </p:cNvPr>
          <p:cNvSpPr txBox="1"/>
          <p:nvPr/>
        </p:nvSpPr>
        <p:spPr>
          <a:xfrm>
            <a:off x="125464" y="2914929"/>
            <a:ext cx="9649072" cy="1015663"/>
          </a:xfrm>
          <a:prstGeom prst="rect">
            <a:avLst/>
          </a:prstGeom>
          <a:noFill/>
          <a:ln>
            <a:solidFill>
              <a:schemeClr val="tx2">
                <a:lumMod val="40000"/>
                <a:lumOff val="60000"/>
              </a:schemeClr>
            </a:solidFill>
            <a:prstDash val="dash"/>
          </a:ln>
        </p:spPr>
        <p:txBody>
          <a:bodyPr wrap="square" rtlCol="0">
            <a:spAutoFit/>
          </a:bodyPr>
          <a:lstStyle/>
          <a:p>
            <a:r>
              <a:rPr kumimoji="1" lang="ja-JP" altLang="en-US" sz="1200" b="0" i="0" u="none" strike="noStrike" kern="1200" cap="none" spc="0" normalizeH="0" baseline="0" noProof="0" dirty="0">
                <a:ln>
                  <a:noFill/>
                </a:ln>
                <a:effectLst/>
                <a:uLnTx/>
                <a:uFillTx/>
                <a:latin typeface="メイリオ"/>
                <a:ea typeface="メイリオ"/>
                <a:cs typeface="+mn-cs"/>
              </a:rPr>
              <a:t>▼新型コロナウイルス感染症の感染予防の観点から、学内の衛生環境の整備等につき記載願います。</a:t>
            </a:r>
            <a:endParaRPr lang="en-US" altLang="ja-JP" sz="1200" dirty="0"/>
          </a:p>
          <a:p>
            <a:endParaRPr lang="ja-JP" altLang="en-US" sz="1200" dirty="0"/>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1" name="角丸四角形 5">
            <a:extLst>
              <a:ext uri="{FF2B5EF4-FFF2-40B4-BE49-F238E27FC236}">
                <a16:creationId xmlns:a16="http://schemas.microsoft.com/office/drawing/2014/main" id="{E83C18CA-FB3A-4BBF-AF61-C814B4971FB9}"/>
              </a:ext>
            </a:extLst>
          </p:cNvPr>
          <p:cNvSpPr/>
          <p:nvPr/>
        </p:nvSpPr>
        <p:spPr>
          <a:xfrm>
            <a:off x="28338" y="4096169"/>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受講費用の設定</a:t>
            </a:r>
            <a:r>
              <a:rPr kumimoji="1" lang="ja-JP" altLang="en-US" sz="1100" b="0" i="0" u="none" strike="noStrike" kern="1200" cap="none" spc="0" normalizeH="0" baseline="0" noProof="0" dirty="0">
                <a:ln>
                  <a:noFill/>
                </a:ln>
                <a:solidFill>
                  <a:schemeClr val="bg1"/>
                </a:solidFill>
                <a:effectLst/>
                <a:uLnTx/>
                <a:uFillTx/>
                <a:latin typeface="游ゴシック Bold"/>
                <a:ea typeface="游ゴシック Bold"/>
                <a:cs typeface="+mn-cs"/>
              </a:rPr>
              <a:t>（</a:t>
            </a:r>
            <a:r>
              <a:rPr kumimoji="1" lang="ja-JP" altLang="en-US" sz="1100" b="0" i="0" u="none" strike="noStrike" kern="1200" cap="none" spc="0" normalizeH="0" baseline="0" noProof="0" dirty="0">
                <a:ln>
                  <a:noFill/>
                </a:ln>
                <a:solidFill>
                  <a:schemeClr val="bg1"/>
                </a:solidFill>
                <a:effectLst/>
                <a:uLnTx/>
                <a:uFillTx/>
                <a:latin typeface="+mj-ea"/>
                <a:ea typeface="+mj-ea"/>
                <a:cs typeface="+mn-cs"/>
              </a:rPr>
              <a:t>職業訓練受講給付金対象プログラムは除く）</a:t>
            </a:r>
            <a:endParaRPr kumimoji="1" lang="ja-JP" altLang="en-US" sz="1400" b="0" i="0" u="none" strike="noStrike" kern="1200" cap="none" spc="0" normalizeH="0" baseline="0" noProof="0" dirty="0">
              <a:ln>
                <a:noFill/>
              </a:ln>
              <a:solidFill>
                <a:schemeClr val="bg1"/>
              </a:solidFill>
              <a:effectLst/>
              <a:uLnTx/>
              <a:uFillTx/>
              <a:latin typeface="+mj-ea"/>
              <a:ea typeface="+mj-ea"/>
              <a:cs typeface="+mn-cs"/>
            </a:endParaRPr>
          </a:p>
        </p:txBody>
      </p:sp>
      <p:sp>
        <p:nvSpPr>
          <p:cNvPr id="12" name="テキスト ボックス 11">
            <a:extLst>
              <a:ext uri="{FF2B5EF4-FFF2-40B4-BE49-F238E27FC236}">
                <a16:creationId xmlns:a16="http://schemas.microsoft.com/office/drawing/2014/main" id="{E172F9A2-3FC9-4997-B6F7-CA02B4CB009D}"/>
              </a:ext>
            </a:extLst>
          </p:cNvPr>
          <p:cNvSpPr txBox="1"/>
          <p:nvPr/>
        </p:nvSpPr>
        <p:spPr>
          <a:xfrm>
            <a:off x="125464" y="4504453"/>
            <a:ext cx="9649072" cy="1938992"/>
          </a:xfrm>
          <a:prstGeom prst="rect">
            <a:avLst/>
          </a:prstGeom>
          <a:noFill/>
          <a:ln>
            <a:solidFill>
              <a:schemeClr val="tx2">
                <a:lumMod val="40000"/>
                <a:lumOff val="60000"/>
              </a:schemeClr>
            </a:solidFill>
            <a:prstDash val="dash"/>
          </a:ln>
        </p:spPr>
        <p:txBody>
          <a:bodyPr wrap="square" rtlCol="0">
            <a:spAutoFit/>
          </a:bodyPr>
          <a:lstStyle/>
          <a:p>
            <a:r>
              <a:rPr kumimoji="1" lang="ja-JP" altLang="en-US" sz="1200" b="0" i="0" u="none" strike="noStrike" kern="1200" cap="none" spc="0" normalizeH="0" baseline="0" noProof="0" dirty="0">
                <a:ln>
                  <a:noFill/>
                </a:ln>
                <a:effectLst/>
                <a:uLnTx/>
                <a:uFillTx/>
                <a:latin typeface="メイリオ"/>
                <a:ea typeface="メイリオ"/>
                <a:cs typeface="+mn-cs"/>
              </a:rPr>
              <a:t>▼受講者から受講費用を徴収する場合の金額を計画段階のものでよいので記載願います。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r>
              <a:rPr kumimoji="1" lang="ja-JP" altLang="en-US" sz="1200" b="0" i="0" u="none" strike="noStrike" kern="1200" cap="none" spc="0" normalizeH="0" baseline="0" noProof="0" dirty="0">
                <a:ln>
                  <a:noFill/>
                </a:ln>
                <a:effectLst/>
                <a:uLnTx/>
                <a:uFillTx/>
                <a:latin typeface="メイリオ"/>
                <a:ea typeface="メイリオ"/>
                <a:cs typeface="+mn-cs"/>
              </a:rPr>
              <a:t>▼受講費用の設定根拠等を可能な範囲で記載願います。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r>
              <a:rPr kumimoji="1" lang="ja-JP" altLang="en-US" sz="1200" b="0" i="0" u="none" strike="noStrike" kern="1200" cap="none" spc="0" normalizeH="0" baseline="0" noProof="0" dirty="0">
                <a:ln>
                  <a:noFill/>
                </a:ln>
                <a:effectLst/>
                <a:uLnTx/>
                <a:uFillTx/>
                <a:latin typeface="メイリオ"/>
                <a:ea typeface="メイリオ"/>
                <a:cs typeface="+mn-cs"/>
              </a:rPr>
              <a:t>（注意：委託事業の性格上、徴収した受講料収入は委託期間中に本事業の中で使用することが求められますので留意願います。） </a:t>
            </a:r>
            <a:endParaRPr kumimoji="1" lang="en-US" altLang="ja-JP" sz="1200" b="0" i="0" u="none" strike="noStrike" kern="1200" cap="none" spc="0" normalizeH="0" baseline="0" noProof="0" dirty="0">
              <a:ln>
                <a:noFill/>
              </a:ln>
              <a:effectLst/>
              <a:uLnTx/>
              <a:uFillTx/>
              <a:latin typeface="メイリオ"/>
              <a:ea typeface="メイリオ"/>
              <a:cs typeface="+mn-cs"/>
            </a:endParaRPr>
          </a:p>
          <a:p>
            <a:endParaRPr lang="en-US" altLang="ja-JP" sz="1200" dirty="0">
              <a:latin typeface="メイリオ"/>
              <a:ea typeface="メイリオ"/>
            </a:endParaRPr>
          </a:p>
          <a:p>
            <a:r>
              <a:rPr lang="ja-JP" altLang="en-US" sz="1200" dirty="0">
                <a:latin typeface="メイリオ"/>
                <a:ea typeface="メイリオ"/>
              </a:rPr>
              <a:t>・金額：〇万円</a:t>
            </a:r>
            <a:endParaRPr lang="en-US" altLang="ja-JP" sz="1200" dirty="0">
              <a:latin typeface="メイリオ"/>
              <a:ea typeface="メイリオ"/>
            </a:endParaRPr>
          </a:p>
          <a:p>
            <a:endParaRPr lang="en-US" altLang="ja-JP" sz="1200" dirty="0">
              <a:latin typeface="メイリオ"/>
              <a:ea typeface="メイリオ"/>
            </a:endParaRPr>
          </a:p>
          <a:p>
            <a:r>
              <a:rPr lang="ja-JP" altLang="en-US" sz="1200" dirty="0">
                <a:latin typeface="メイリオ"/>
                <a:ea typeface="メイリオ"/>
              </a:rPr>
              <a:t>・設定根拠：</a:t>
            </a:r>
            <a:endParaRPr lang="ja-JP" altLang="en-US" sz="1200" dirty="0"/>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Tree>
    <p:extLst>
      <p:ext uri="{BB962C8B-B14F-4D97-AF65-F5344CB8AC3E}">
        <p14:creationId xmlns:p14="http://schemas.microsoft.com/office/powerpoint/2010/main" val="2330198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プログラムの目標設定</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1723549"/>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▼事業を通じて達成を目指す定量的な数値目標（アウトプットとアウトカム）を設定してください。</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　・</a:t>
            </a:r>
            <a:r>
              <a:rPr kumimoji="1" lang="ja-JP" altLang="en-US" sz="1200" b="0" i="0" u="none" strike="noStrike" kern="1200" cap="none" spc="0" normalizeH="0" baseline="0" noProof="0" dirty="0">
                <a:ln>
                  <a:noFill/>
                </a:ln>
                <a:effectLst/>
                <a:uLnTx/>
                <a:uFillTx/>
                <a:latin typeface="メイリオ"/>
                <a:ea typeface="メイリオ"/>
                <a:cs typeface="+mn-cs"/>
              </a:rPr>
              <a:t>必須指標①：受講者数（１プログラムあたり</a:t>
            </a:r>
            <a:r>
              <a:rPr kumimoji="1" lang="en-US" altLang="ja-JP" sz="1200" b="0" i="0" u="none" strike="noStrike" kern="1200" cap="none" spc="0" normalizeH="0" baseline="0" noProof="0" dirty="0">
                <a:ln>
                  <a:noFill/>
                </a:ln>
                <a:effectLst/>
                <a:uLnTx/>
                <a:uFillTx/>
                <a:latin typeface="メイリオ"/>
                <a:ea typeface="メイリオ"/>
                <a:cs typeface="+mn-cs"/>
              </a:rPr>
              <a:t>20</a:t>
            </a:r>
            <a:r>
              <a:rPr kumimoji="1" lang="ja-JP" altLang="en-US" sz="1200" b="0" i="0" u="none" strike="noStrike" kern="1200" cap="none" spc="0" normalizeH="0" baseline="0" noProof="0" dirty="0">
                <a:ln>
                  <a:noFill/>
                </a:ln>
                <a:effectLst/>
                <a:uLnTx/>
                <a:uFillTx/>
                <a:latin typeface="メイリオ"/>
                <a:ea typeface="メイリオ"/>
                <a:cs typeface="+mn-cs"/>
              </a:rPr>
              <a:t>～</a:t>
            </a:r>
            <a:r>
              <a:rPr kumimoji="1" lang="en-US" altLang="ja-JP" sz="1200" b="0" i="0" u="none" strike="noStrike" kern="1200" cap="none" spc="0" normalizeH="0" baseline="0" noProof="0" dirty="0">
                <a:ln>
                  <a:noFill/>
                </a:ln>
                <a:effectLst/>
                <a:uLnTx/>
                <a:uFillTx/>
                <a:latin typeface="メイリオ"/>
                <a:ea typeface="メイリオ"/>
                <a:cs typeface="+mn-cs"/>
              </a:rPr>
              <a:t>60</a:t>
            </a:r>
            <a:r>
              <a:rPr kumimoji="1" lang="ja-JP" altLang="en-US" sz="1200" b="0" i="0" u="none" strike="noStrike" kern="1200" cap="none" spc="0" normalizeH="0" baseline="0" noProof="0" dirty="0">
                <a:ln>
                  <a:noFill/>
                </a:ln>
                <a:effectLst/>
                <a:uLnTx/>
                <a:uFillTx/>
                <a:latin typeface="メイリオ"/>
                <a:ea typeface="メイリオ"/>
                <a:cs typeface="+mn-cs"/>
              </a:rPr>
              <a:t>名程度）、就職率（</a:t>
            </a:r>
            <a:r>
              <a:rPr kumimoji="1" lang="en-US" altLang="ja-JP" sz="1200" b="0" i="0" u="none" strike="noStrike" kern="1200" cap="none" spc="0" normalizeH="0" baseline="0" noProof="0" dirty="0">
                <a:ln>
                  <a:noFill/>
                </a:ln>
                <a:effectLst/>
                <a:uLnTx/>
                <a:uFillTx/>
                <a:latin typeface="メイリオ"/>
                <a:ea typeface="メイリオ"/>
                <a:cs typeface="+mn-cs"/>
              </a:rPr>
              <a:t>67</a:t>
            </a:r>
            <a:r>
              <a:rPr kumimoji="1" lang="ja-JP" altLang="en-US" sz="1200" b="0" i="0" u="none" strike="noStrike" kern="1200" cap="none" spc="0" normalizeH="0" baseline="0" noProof="0" dirty="0">
                <a:ln>
                  <a:noFill/>
                </a:ln>
                <a:effectLst/>
                <a:uLnTx/>
                <a:uFillTx/>
                <a:latin typeface="メイリオ"/>
                <a:ea typeface="メイリオ"/>
                <a:cs typeface="+mn-cs"/>
              </a:rPr>
              <a:t>％以上）、就職・就業率（</a:t>
            </a:r>
            <a:r>
              <a:rPr kumimoji="1" lang="en-US" altLang="ja-JP" sz="1200" b="0" i="0" u="none" strike="noStrike" kern="1200" cap="none" spc="0" normalizeH="0" baseline="0" noProof="0" dirty="0">
                <a:ln>
                  <a:noFill/>
                </a:ln>
                <a:effectLst/>
                <a:uLnTx/>
                <a:uFillTx/>
                <a:latin typeface="メイリオ"/>
                <a:ea typeface="メイリオ"/>
                <a:cs typeface="+mn-cs"/>
              </a:rPr>
              <a:t>80</a:t>
            </a:r>
            <a:r>
              <a:rPr kumimoji="1" lang="ja-JP" altLang="en-US" sz="1200" b="0" i="0" u="none" strike="noStrike" kern="1200" cap="none" spc="0" normalizeH="0" baseline="0" noProof="0" dirty="0">
                <a:ln>
                  <a:noFill/>
                </a:ln>
                <a:effectLst/>
                <a:uLnTx/>
                <a:uFillTx/>
                <a:latin typeface="メイリオ"/>
                <a:ea typeface="メイリオ"/>
                <a:cs typeface="+mn-cs"/>
              </a:rPr>
              <a:t>％以上）、</a:t>
            </a:r>
            <a:r>
              <a:rPr lang="ja-JP" altLang="en-US" sz="1200" dirty="0">
                <a:latin typeface="メイリオ"/>
                <a:ea typeface="メイリオ"/>
              </a:rPr>
              <a:t>部分受講者数（定員の</a:t>
            </a:r>
            <a:r>
              <a:rPr lang="en-US" altLang="ja-JP" sz="1200" dirty="0">
                <a:latin typeface="メイリオ"/>
                <a:ea typeface="メイリオ"/>
              </a:rPr>
              <a:t>10</a:t>
            </a:r>
            <a:r>
              <a:rPr lang="ja-JP" altLang="en-US" sz="1200" dirty="0">
                <a:latin typeface="メイリオ"/>
                <a:ea typeface="メイリオ"/>
              </a:rPr>
              <a:t>倍程度）</a:t>
            </a:r>
            <a:endParaRPr kumimoji="1" lang="en-US" altLang="ja-JP" sz="1200" b="0" i="0" u="none" strike="noStrike" kern="1200" cap="none" spc="0" normalizeH="0" baseline="0" noProof="0" dirty="0">
              <a:ln>
                <a:noFill/>
              </a:ln>
              <a:effectLst/>
              <a:uLnTx/>
              <a:uFillTx/>
              <a:latin typeface="メイリオ"/>
              <a:ea typeface="メイリオ"/>
              <a:cs typeface="+mn-cs"/>
            </a:endParaRPr>
          </a:p>
          <a:p>
            <a:r>
              <a:rPr lang="ja-JP" altLang="en-US" sz="1200" dirty="0">
                <a:latin typeface="メイリオ"/>
                <a:ea typeface="メイリオ"/>
              </a:rPr>
              <a:t>　・必須指標②（数値の設定は任意）：</a:t>
            </a:r>
            <a:r>
              <a:rPr lang="ja-JP" altLang="en-US" sz="1200" dirty="0">
                <a:latin typeface="+mn-ea"/>
              </a:rPr>
              <a:t>新規就職・転職者数、受講生の評価（プログラム実施後の肯定的評価</a:t>
            </a:r>
            <a:r>
              <a:rPr lang="en-US" altLang="ja-JP" sz="1200" dirty="0">
                <a:latin typeface="+mn-ea"/>
              </a:rPr>
              <a:t>8</a:t>
            </a:r>
            <a:r>
              <a:rPr lang="ja-JP" altLang="en-US" sz="1200" dirty="0">
                <a:latin typeface="+mn-ea"/>
              </a:rPr>
              <a:t>割以上）、企業等の評価（プログラム実施後の肯定的評価</a:t>
            </a:r>
            <a:r>
              <a:rPr lang="en-US" altLang="ja-JP" sz="1200" dirty="0">
                <a:latin typeface="+mn-ea"/>
              </a:rPr>
              <a:t>8</a:t>
            </a:r>
            <a:r>
              <a:rPr lang="ja-JP" altLang="en-US" sz="1200" dirty="0">
                <a:latin typeface="+mn-ea"/>
              </a:rPr>
              <a:t>割以上）</a:t>
            </a:r>
            <a:endParaRPr lang="en-US" altLang="ja-JP" sz="1200" dirty="0">
              <a:latin typeface="+mn-ea"/>
            </a:endParaRPr>
          </a:p>
          <a:p>
            <a:r>
              <a:rPr lang="en-US" altLang="ja-JP" sz="1100" dirty="0">
                <a:latin typeface="+mn-ea"/>
              </a:rPr>
              <a:t>※</a:t>
            </a:r>
            <a:r>
              <a:rPr lang="ja-JP" altLang="en-US" sz="1100" dirty="0">
                <a:latin typeface="+mn-ea"/>
              </a:rPr>
              <a:t>その他、地域の実情等に応じて達成を目指す任意指標を適宜設定する</a:t>
            </a:r>
            <a:endParaRPr lang="en-US" altLang="ja-JP" sz="11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メイリオ"/>
                <a:ea typeface="メイリオ"/>
              </a:rPr>
              <a:t>　</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4" name="角丸四角形 5">
            <a:extLst>
              <a:ext uri="{FF2B5EF4-FFF2-40B4-BE49-F238E27FC236}">
                <a16:creationId xmlns:a16="http://schemas.microsoft.com/office/drawing/2014/main" id="{9502A113-800D-42C4-A049-383E10E1746B}"/>
              </a:ext>
            </a:extLst>
          </p:cNvPr>
          <p:cNvSpPr/>
          <p:nvPr/>
        </p:nvSpPr>
        <p:spPr>
          <a:xfrm>
            <a:off x="28338" y="2521883"/>
            <a:ext cx="65088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プログラムの他の教育機関・企業等での活用</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5" name="テキスト ボックス 14">
            <a:extLst>
              <a:ext uri="{FF2B5EF4-FFF2-40B4-BE49-F238E27FC236}">
                <a16:creationId xmlns:a16="http://schemas.microsoft.com/office/drawing/2014/main" id="{F5D755CD-1581-4B8D-B13F-9851C87E07ED}"/>
              </a:ext>
            </a:extLst>
          </p:cNvPr>
          <p:cNvSpPr txBox="1"/>
          <p:nvPr/>
        </p:nvSpPr>
        <p:spPr>
          <a:xfrm>
            <a:off x="125464" y="2947345"/>
            <a:ext cx="9649072" cy="3600986"/>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▼開発したプログラムの他の教育機関、企業等での部分的な受講の促進、授業動画掲載など、どのように活用</a:t>
            </a:r>
            <a:r>
              <a:rPr kumimoji="1" lang="ja-JP" altLang="en-US" sz="1200" b="0" i="0" u="none" strike="noStrike" kern="1200" cap="none" spc="0" normalizeH="0" baseline="0" noProof="0">
                <a:ln>
                  <a:noFill/>
                </a:ln>
                <a:effectLst/>
                <a:uLnTx/>
                <a:uFillTx/>
                <a:latin typeface="メイリオ"/>
                <a:ea typeface="メイリオ"/>
                <a:cs typeface="+mn-cs"/>
              </a:rPr>
              <a:t>したか、事業</a:t>
            </a:r>
            <a:r>
              <a:rPr kumimoji="1" lang="ja-JP" altLang="en-US" sz="1200" b="0" i="0" u="none" strike="noStrike" kern="1200" cap="none" spc="0" normalizeH="0" baseline="0" noProof="0" dirty="0">
                <a:ln>
                  <a:noFill/>
                </a:ln>
                <a:effectLst/>
                <a:uLnTx/>
                <a:uFillTx/>
                <a:latin typeface="メイリオ"/>
                <a:ea typeface="メイリオ"/>
                <a:cs typeface="+mn-cs"/>
              </a:rPr>
              <a:t>実施委員会の活用や外部講師等の活用等、どのようなステークホルダーを用いてどのような手段で行ったか</a:t>
            </a:r>
            <a:r>
              <a:rPr lang="ja-JP" altLang="en-US" sz="1200" dirty="0">
                <a:latin typeface="メイリオ"/>
                <a:ea typeface="メイリオ"/>
              </a:rPr>
              <a:t>、具体的に</a:t>
            </a:r>
            <a:r>
              <a:rPr kumimoji="1" lang="ja-JP" altLang="en-US" sz="1200" b="0" i="0" u="none" strike="noStrike" kern="1200" cap="none" spc="0" normalizeH="0" baseline="0" noProof="0" dirty="0">
                <a:ln>
                  <a:noFill/>
                </a:ln>
                <a:effectLst/>
                <a:uLnTx/>
                <a:uFillTx/>
                <a:latin typeface="メイリオ"/>
                <a:ea typeface="メイリオ"/>
                <a:cs typeface="+mn-cs"/>
              </a:rPr>
              <a:t>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a:defRPr/>
            </a:pPr>
            <a:r>
              <a:rPr lang="ja-JP" altLang="en-US" sz="1200" dirty="0">
                <a:latin typeface="メイリオ"/>
                <a:ea typeface="メイリオ"/>
              </a:rPr>
              <a:t>＊正規受講者数のほかに、ターム式の受講や一部科目等の受講等により、定員の</a:t>
            </a:r>
            <a:r>
              <a:rPr lang="en-US" altLang="ja-JP" sz="1200" dirty="0">
                <a:latin typeface="メイリオ"/>
                <a:ea typeface="メイリオ"/>
              </a:rPr>
              <a:t>10</a:t>
            </a:r>
            <a:r>
              <a:rPr lang="ja-JP" altLang="en-US" sz="1200" dirty="0">
                <a:latin typeface="メイリオ"/>
                <a:ea typeface="メイリオ"/>
              </a:rPr>
              <a:t>倍程度の部分受講者を目指すこととする。 （令和</a:t>
            </a:r>
            <a:r>
              <a:rPr lang="en-US" altLang="ja-JP" sz="1200" dirty="0">
                <a:latin typeface="メイリオ"/>
                <a:ea typeface="メイリオ"/>
              </a:rPr>
              <a:t>4</a:t>
            </a:r>
            <a:r>
              <a:rPr lang="ja-JP" altLang="en-US" sz="1200" dirty="0">
                <a:latin typeface="メイリオ"/>
                <a:ea typeface="メイリオ"/>
              </a:rPr>
              <a:t>年度末までの目標とするが、困難な場合は、令和</a:t>
            </a:r>
            <a:r>
              <a:rPr lang="en-US" altLang="ja-JP" sz="1200" dirty="0">
                <a:latin typeface="メイリオ"/>
                <a:ea typeface="メイリオ"/>
              </a:rPr>
              <a:t>5</a:t>
            </a:r>
            <a:r>
              <a:rPr lang="ja-JP" altLang="en-US" sz="1200" dirty="0">
                <a:latin typeface="メイリオ"/>
                <a:ea typeface="メイリオ"/>
              </a:rPr>
              <a:t>年度のオンデマンド（例：</a:t>
            </a:r>
            <a:r>
              <a:rPr lang="en-US" altLang="ja-JP" sz="1200" dirty="0">
                <a:latin typeface="メイリオ"/>
                <a:ea typeface="メイリオ"/>
              </a:rPr>
              <a:t>JMOOC</a:t>
            </a:r>
            <a:r>
              <a:rPr lang="ja-JP" altLang="en-US" sz="1200" dirty="0">
                <a:latin typeface="メイリオ"/>
                <a:ea typeface="メイリオ"/>
              </a:rPr>
              <a:t>）、授業動画掲載等も含めて計画すること。 ）</a:t>
            </a:r>
            <a:endParaRPr lang="en-US" altLang="ja-JP" sz="1200" dirty="0">
              <a:latin typeface="メイリオ"/>
              <a:ea typeface="メイリオ"/>
            </a:endParaRPr>
          </a:p>
          <a:p>
            <a:pPr>
              <a:defRPr/>
            </a:pPr>
            <a:r>
              <a:rPr kumimoji="1" lang="ja-JP" altLang="en-US" sz="1200" b="0" i="0" u="none" strike="noStrike" kern="1200" cap="none" spc="0" normalizeH="0" baseline="0" noProof="0" dirty="0">
                <a:ln>
                  <a:noFill/>
                </a:ln>
                <a:effectLst/>
                <a:uLnTx/>
                <a:uFillTx/>
                <a:latin typeface="メイリオ"/>
                <a:ea typeface="メイリオ"/>
                <a:cs typeface="+mn-cs"/>
              </a:rPr>
              <a:t>▼プログラムの実施ノウハウを、他の教育機関においてどのように普及を図っていくのか（成果や手法の情報発信や講師の派遣等）を</a:t>
            </a:r>
            <a:r>
              <a:rPr lang="ja-JP" altLang="en-US" sz="1200" dirty="0">
                <a:latin typeface="メイリオ"/>
                <a:ea typeface="メイリオ"/>
              </a:rPr>
              <a:t>具体的に記載願います。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Tree>
    <p:extLst>
      <p:ext uri="{BB962C8B-B14F-4D97-AF65-F5344CB8AC3E}">
        <p14:creationId xmlns:p14="http://schemas.microsoft.com/office/powerpoint/2010/main" val="386423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プログラムの</a:t>
            </a:r>
            <a:r>
              <a:rPr lang="ja-JP" altLang="en-US" sz="1400">
                <a:solidFill>
                  <a:prstClr val="white"/>
                </a:solidFill>
                <a:latin typeface="游ゴシック Bold"/>
                <a:ea typeface="游ゴシック Bold"/>
              </a:rPr>
              <a:t>成果検証</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1384995"/>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プログラムを実施した成果検証の方法及び、成果報告書の記載項目のイメージを記載願います。成果検証にあたっては、どのような成果をどのように検証・分析するか具体的に記載すること。特にプログラムの他の教育機関や企業における活用の展望や現状の成果についても記載し報告書にまとめてください。</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Tree>
    <p:extLst>
      <p:ext uri="{BB962C8B-B14F-4D97-AF65-F5344CB8AC3E}">
        <p14:creationId xmlns:p14="http://schemas.microsoft.com/office/powerpoint/2010/main" val="2222001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1756310"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j-ea"/>
                <a:ea typeface="+mj-ea"/>
              </a:rPr>
              <a:t>取組の年間計画</a:t>
            </a:r>
          </a:p>
        </p:txBody>
      </p:sp>
      <p:cxnSp>
        <p:nvCxnSpPr>
          <p:cNvPr id="12" name="直線矢印コネクタ 11"/>
          <p:cNvCxnSpPr/>
          <p:nvPr/>
        </p:nvCxnSpPr>
        <p:spPr>
          <a:xfrm>
            <a:off x="164468" y="764704"/>
            <a:ext cx="9577064"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14" name="角丸四角形 10"/>
          <p:cNvSpPr/>
          <p:nvPr/>
        </p:nvSpPr>
        <p:spPr>
          <a:xfrm>
            <a:off x="4232920" y="558422"/>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令和４年度</a:t>
            </a:r>
            <a:endParaRPr kumimoji="1" lang="ja-JP" altLang="en-US" sz="1200" dirty="0">
              <a:solidFill>
                <a:schemeClr val="tx1"/>
              </a:solidFill>
            </a:endParaRPr>
          </a:p>
        </p:txBody>
      </p:sp>
      <p:sp>
        <p:nvSpPr>
          <p:cNvPr id="18" name="テキスト ボックス 17"/>
          <p:cNvSpPr txBox="1"/>
          <p:nvPr/>
        </p:nvSpPr>
        <p:spPr>
          <a:xfrm>
            <a:off x="269480" y="1103379"/>
            <a:ext cx="9361040" cy="1938992"/>
          </a:xfrm>
          <a:prstGeom prst="rect">
            <a:avLst/>
          </a:prstGeom>
          <a:solidFill>
            <a:schemeClr val="bg1"/>
          </a:solid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r>
              <a:rPr lang="ja-JP" altLang="en-US" sz="1200" dirty="0">
                <a:latin typeface="+mn-ea"/>
              </a:rPr>
              <a:t>▼委員会の開催、プログラムの開発・実施、受講者募集、就職等支援、成果検証等の取組の概要（年間計画）を具体的に記載願います。</a:t>
            </a:r>
            <a:endParaRPr lang="en-US" altLang="ja-JP" sz="1200" dirty="0">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」事業計画書（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14</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6" name="正方形/長方形 15"/>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14</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様式２（別紙１）</a:t>
            </a:r>
            <a:endParaRPr lang="ja-JP" altLang="en-US" sz="1200" b="1" dirty="0">
              <a:solidFill>
                <a:schemeClr val="bg1"/>
              </a:solidFill>
            </a:endParaRPr>
          </a:p>
        </p:txBody>
      </p:sp>
      <p:sp>
        <p:nvSpPr>
          <p:cNvPr id="10" name="角丸四角形 5">
            <a:extLst>
              <a:ext uri="{FF2B5EF4-FFF2-40B4-BE49-F238E27FC236}">
                <a16:creationId xmlns:a16="http://schemas.microsoft.com/office/drawing/2014/main" id="{51F2CDDD-14B0-4090-A8B1-5244EAFBE39B}"/>
              </a:ext>
            </a:extLst>
          </p:cNvPr>
          <p:cNvSpPr/>
          <p:nvPr/>
        </p:nvSpPr>
        <p:spPr>
          <a:xfrm>
            <a:off x="62806" y="3174764"/>
            <a:ext cx="3450034"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j-ea"/>
                <a:ea typeface="+mj-ea"/>
              </a:rPr>
              <a:t>事業期間終了後の継続的な取組計画</a:t>
            </a:r>
          </a:p>
        </p:txBody>
      </p:sp>
      <p:cxnSp>
        <p:nvCxnSpPr>
          <p:cNvPr id="11" name="直線矢印コネクタ 10">
            <a:extLst>
              <a:ext uri="{FF2B5EF4-FFF2-40B4-BE49-F238E27FC236}">
                <a16:creationId xmlns:a16="http://schemas.microsoft.com/office/drawing/2014/main" id="{F0D12B7E-4C5C-4BFD-9665-C660C805976B}"/>
              </a:ext>
            </a:extLst>
          </p:cNvPr>
          <p:cNvCxnSpPr/>
          <p:nvPr/>
        </p:nvCxnSpPr>
        <p:spPr>
          <a:xfrm>
            <a:off x="164468" y="3717032"/>
            <a:ext cx="9577064"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15" name="角丸四角形 10">
            <a:extLst>
              <a:ext uri="{FF2B5EF4-FFF2-40B4-BE49-F238E27FC236}">
                <a16:creationId xmlns:a16="http://schemas.microsoft.com/office/drawing/2014/main" id="{E5633EC0-1571-4716-8317-2A191076B25A}"/>
              </a:ext>
            </a:extLst>
          </p:cNvPr>
          <p:cNvSpPr/>
          <p:nvPr/>
        </p:nvSpPr>
        <p:spPr>
          <a:xfrm>
            <a:off x="776536" y="3510750"/>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令和５年度</a:t>
            </a:r>
            <a:endParaRPr kumimoji="1" lang="ja-JP" altLang="en-US" sz="1200" dirty="0">
              <a:solidFill>
                <a:schemeClr val="tx1"/>
              </a:solidFill>
            </a:endParaRPr>
          </a:p>
        </p:txBody>
      </p:sp>
      <p:sp>
        <p:nvSpPr>
          <p:cNvPr id="17" name="角丸四角形 10">
            <a:extLst>
              <a:ext uri="{FF2B5EF4-FFF2-40B4-BE49-F238E27FC236}">
                <a16:creationId xmlns:a16="http://schemas.microsoft.com/office/drawing/2014/main" id="{359BD828-4636-43C4-85FE-DC9186C57EE1}"/>
              </a:ext>
            </a:extLst>
          </p:cNvPr>
          <p:cNvSpPr/>
          <p:nvPr/>
        </p:nvSpPr>
        <p:spPr>
          <a:xfrm>
            <a:off x="6591518" y="3510750"/>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令和７年度</a:t>
            </a:r>
            <a:endParaRPr kumimoji="1" lang="ja-JP" altLang="en-US" sz="1200" dirty="0">
              <a:solidFill>
                <a:schemeClr val="tx1"/>
              </a:solidFill>
            </a:endParaRPr>
          </a:p>
        </p:txBody>
      </p:sp>
      <p:sp>
        <p:nvSpPr>
          <p:cNvPr id="19" name="角丸四角形 10">
            <a:extLst>
              <a:ext uri="{FF2B5EF4-FFF2-40B4-BE49-F238E27FC236}">
                <a16:creationId xmlns:a16="http://schemas.microsoft.com/office/drawing/2014/main" id="{2579ED79-A6C0-48F9-A323-CC925FD4729D}"/>
              </a:ext>
            </a:extLst>
          </p:cNvPr>
          <p:cNvSpPr/>
          <p:nvPr/>
        </p:nvSpPr>
        <p:spPr>
          <a:xfrm>
            <a:off x="3684027" y="3510750"/>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令和６年度</a:t>
            </a:r>
            <a:endParaRPr kumimoji="1" lang="ja-JP" altLang="en-US" sz="1200" dirty="0">
              <a:solidFill>
                <a:schemeClr val="tx1"/>
              </a:solidFill>
            </a:endParaRPr>
          </a:p>
        </p:txBody>
      </p:sp>
      <p:sp>
        <p:nvSpPr>
          <p:cNvPr id="20" name="テキスト ボックス 19">
            <a:extLst>
              <a:ext uri="{FF2B5EF4-FFF2-40B4-BE49-F238E27FC236}">
                <a16:creationId xmlns:a16="http://schemas.microsoft.com/office/drawing/2014/main" id="{A9166346-189C-48F6-8B26-01A47FDC60F1}"/>
              </a:ext>
            </a:extLst>
          </p:cNvPr>
          <p:cNvSpPr txBox="1"/>
          <p:nvPr/>
        </p:nvSpPr>
        <p:spPr>
          <a:xfrm>
            <a:off x="269480" y="4177582"/>
            <a:ext cx="9361040" cy="2123658"/>
          </a:xfrm>
          <a:prstGeom prst="rect">
            <a:avLst/>
          </a:prstGeom>
          <a:solidFill>
            <a:schemeClr val="bg1"/>
          </a:solidFill>
          <a:ln>
            <a:solidFill>
              <a:schemeClr val="tx2">
                <a:lumMod val="40000"/>
                <a:lumOff val="60000"/>
              </a:schemeClr>
            </a:solidFill>
            <a:prstDash val="dash"/>
          </a:ln>
        </p:spPr>
        <p:txBody>
          <a:bodyPr wrap="square" rtlCol="0">
            <a:spAutoFit/>
          </a:bodyPr>
          <a:lstStyle/>
          <a:p>
            <a:endParaRPr lang="ja-JP" altLang="en-US" sz="1200" dirty="0">
              <a:latin typeface="+mn-ea"/>
            </a:endParaRPr>
          </a:p>
          <a:p>
            <a:r>
              <a:rPr lang="ja-JP" altLang="en-US" sz="1200" dirty="0">
                <a:latin typeface="+mn-ea"/>
              </a:rPr>
              <a:t>▼学内体制の整備や、他の教育機関・企業における活用、形成したネットワーク等を通じてどのように継続的な取組を行っていくのか、自立自走に向けた計画を記載願います。</a:t>
            </a:r>
            <a:endParaRPr lang="en-US" altLang="ja-JP" sz="1200" dirty="0">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p:txBody>
      </p:sp>
    </p:spTree>
    <p:extLst>
      <p:ext uri="{BB962C8B-B14F-4D97-AF65-F5344CB8AC3E}">
        <p14:creationId xmlns:p14="http://schemas.microsoft.com/office/powerpoint/2010/main" val="1047168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3124462" cy="286892"/>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t>これまでのリカレント教育等の実績</a:t>
            </a:r>
          </a:p>
        </p:txBody>
      </p:sp>
      <p:sp>
        <p:nvSpPr>
          <p:cNvPr id="19" name="テキスト ボックス 18"/>
          <p:cNvSpPr txBox="1"/>
          <p:nvPr/>
        </p:nvSpPr>
        <p:spPr>
          <a:xfrm>
            <a:off x="125463" y="671364"/>
            <a:ext cx="9649073" cy="2677656"/>
          </a:xfrm>
          <a:prstGeom prst="rect">
            <a:avLst/>
          </a:prstGeom>
          <a:noFill/>
          <a:ln>
            <a:solidFill>
              <a:schemeClr val="tx2">
                <a:lumMod val="40000"/>
                <a:lumOff val="60000"/>
              </a:schemeClr>
            </a:solidFill>
            <a:prstDash val="dash"/>
          </a:ln>
        </p:spPr>
        <p:txBody>
          <a:bodyPr wrap="square" rtlCol="0">
            <a:spAutoFit/>
          </a:bodyPr>
          <a:lstStyle/>
          <a:p>
            <a:r>
              <a:rPr lang="ja-JP" altLang="en-US" sz="1200" dirty="0"/>
              <a:t>▼リカレント教育の実績、リカレント教育に係る地方公共団体・企業等との連携実績、社会人の就職支援実績、その他事業計画書の実現可能性の参考となる取組実績等があれば記載願います。</a:t>
            </a:r>
            <a:endParaRPr lang="en-US" altLang="ja-JP" sz="1200" dirty="0"/>
          </a:p>
          <a:p>
            <a:r>
              <a:rPr lang="ja-JP" altLang="en-US" sz="1200" dirty="0"/>
              <a:t>▼これまでの取組の中で発生した課題について、本プログラムの実施にどのように課題を解決し、改善につなげるかを記載願います。</a:t>
            </a:r>
            <a:endParaRPr lang="en-US" altLang="ja-JP" sz="1200" dirty="0"/>
          </a:p>
          <a:p>
            <a:r>
              <a:rPr lang="ja-JP" altLang="en-US" sz="1200" dirty="0"/>
              <a:t>▼また、これまでの取組において蓄積されたノウハウをどのように本プログラムに反映するかについて記載願います。</a:t>
            </a:r>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en-US" altLang="ja-JP" sz="1200" dirty="0"/>
          </a:p>
          <a:p>
            <a:endParaRPr lang="ja-JP" altLang="en-US" sz="1200" dirty="0"/>
          </a:p>
        </p:txBody>
      </p:sp>
      <p:sp>
        <p:nvSpPr>
          <p:cNvPr id="12" name="テキスト ボックス 11"/>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」事業計画書（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15</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15</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様式２（別紙１）</a:t>
            </a:r>
            <a:endParaRPr lang="ja-JP" altLang="en-US" sz="1200" b="1" dirty="0">
              <a:solidFill>
                <a:schemeClr val="bg1"/>
              </a:solidFill>
            </a:endParaRPr>
          </a:p>
        </p:txBody>
      </p:sp>
    </p:spTree>
    <p:extLst>
      <p:ext uri="{BB962C8B-B14F-4D97-AF65-F5344CB8AC3E}">
        <p14:creationId xmlns:p14="http://schemas.microsoft.com/office/powerpoint/2010/main" val="1130017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四角形: 角を丸くする 78"/>
          <p:cNvSpPr/>
          <p:nvPr/>
        </p:nvSpPr>
        <p:spPr>
          <a:xfrm>
            <a:off x="128464" y="223810"/>
            <a:ext cx="9721080" cy="436698"/>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69886"/>
            <a:r>
              <a:rPr lang="ja-JP" altLang="en-US" sz="1600" b="1" dirty="0">
                <a:solidFill>
                  <a:prstClr val="white"/>
                </a:solidFill>
                <a:latin typeface="Calibri"/>
                <a:ea typeface="ＭＳ Ｐゴシック" panose="020B0600070205080204" pitchFamily="50" charset="-128"/>
              </a:rPr>
              <a:t>○○</a:t>
            </a:r>
            <a:r>
              <a:rPr lang="ja-JP" altLang="en-US" sz="1600" b="1">
                <a:solidFill>
                  <a:prstClr val="white"/>
                </a:solidFill>
                <a:latin typeface="Calibri"/>
                <a:ea typeface="ＭＳ Ｐゴシック" panose="020B0600070205080204" pitchFamily="50" charset="-128"/>
              </a:rPr>
              <a:t>大学　（重要リテラシーコース）</a:t>
            </a:r>
            <a:endParaRPr lang="ja-JP" altLang="en-US" sz="1600" b="1" dirty="0">
              <a:solidFill>
                <a:prstClr val="white"/>
              </a:solidFill>
              <a:latin typeface="Calibri"/>
              <a:ea typeface="ＭＳ Ｐゴシック" panose="020B0600070205080204" pitchFamily="50" charset="-128"/>
            </a:endParaRPr>
          </a:p>
          <a:p>
            <a:pPr defTabSz="869886"/>
            <a:r>
              <a:rPr lang="ja-JP" altLang="en-US" sz="1600" b="1" dirty="0">
                <a:solidFill>
                  <a:prstClr val="white"/>
                </a:solidFill>
                <a:latin typeface="Calibri"/>
                <a:ea typeface="ＭＳ Ｐゴシック" panose="020B0600070205080204" pitchFamily="50" charset="-128"/>
              </a:rPr>
              <a:t>「○○プログラム」 （分野・リテラシー・</a:t>
            </a:r>
            <a:r>
              <a:rPr kumimoji="1" lang="ja-JP" altLang="en-US" sz="1600" b="1" dirty="0">
                <a:solidFill>
                  <a:schemeClr val="bg1"/>
                </a:solidFill>
                <a:latin typeface="ＭＳ Ｐゴシック" panose="020B0600070205080204" pitchFamily="50" charset="-128"/>
                <a:ea typeface="ＭＳ Ｐゴシック" panose="020B0600070205080204" pitchFamily="50" charset="-128"/>
              </a:rPr>
              <a:t>職業訓練受講給付金連携</a:t>
            </a:r>
            <a:r>
              <a:rPr kumimoji="1" lang="ja-JP" altLang="en-US" sz="1600" b="0" dirty="0">
                <a:solidFill>
                  <a:schemeClr val="bg1"/>
                </a:solidFill>
                <a:latin typeface="ＭＳ Ｐゴシック" panose="020B0600070205080204" pitchFamily="50" charset="-128"/>
                <a:ea typeface="ＭＳ Ｐゴシック" panose="020B0600070205080204" pitchFamily="50" charset="-128"/>
              </a:rPr>
              <a:t>）</a:t>
            </a:r>
            <a:r>
              <a:rPr kumimoji="1" lang="ja-JP" altLang="en-US" sz="1400" b="0" dirty="0">
                <a:solidFill>
                  <a:srgbClr val="FF0000"/>
                </a:solidFill>
              </a:rPr>
              <a:t>←連携する場合に記載</a:t>
            </a:r>
            <a:endParaRPr lang="ja-JP" altLang="en-US" sz="1600" b="1" dirty="0">
              <a:solidFill>
                <a:prstClr val="white"/>
              </a:solidFill>
              <a:latin typeface="Calibri"/>
              <a:ea typeface="ＭＳ Ｐゴシック" panose="020B0600070205080204" pitchFamily="50" charset="-128"/>
            </a:endParaRPr>
          </a:p>
        </p:txBody>
      </p:sp>
      <p:sp>
        <p:nvSpPr>
          <p:cNvPr id="15" name="コンテンツ プレースホルダ 2"/>
          <p:cNvSpPr txBox="1">
            <a:spLocks/>
          </p:cNvSpPr>
          <p:nvPr/>
        </p:nvSpPr>
        <p:spPr bwMode="auto">
          <a:xfrm>
            <a:off x="5025008" y="-99392"/>
            <a:ext cx="4968552" cy="377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446538">
              <a:lnSpc>
                <a:spcPts val="2707"/>
              </a:lnSpc>
              <a:spcBef>
                <a:spcPct val="20000"/>
              </a:spcBef>
              <a:defRPr/>
            </a:pPr>
            <a:r>
              <a:rPr lang="en-US" altLang="ja-JP" sz="1200" b="1" dirty="0">
                <a:solidFill>
                  <a:srgbClr val="024FA1"/>
                </a:solidFill>
                <a:latin typeface="Meiryo UI" panose="020B0604030504040204" pitchFamily="50" charset="-128"/>
                <a:ea typeface="Meiryo UI" panose="020B0604030504040204" pitchFamily="50" charset="-128"/>
              </a:rPr>
              <a:t>DX</a:t>
            </a:r>
            <a:r>
              <a:rPr lang="ja-JP" altLang="en-US" sz="1200" b="1" dirty="0">
                <a:solidFill>
                  <a:srgbClr val="024FA1"/>
                </a:solidFill>
                <a:latin typeface="Meiryo UI" panose="020B0604030504040204" pitchFamily="50" charset="-128"/>
                <a:ea typeface="Meiryo UI" panose="020B0604030504040204" pitchFamily="50" charset="-128"/>
              </a:rPr>
              <a:t>等成長分野を中心とした就職・転職支援のためのリカレント教育推進事業</a:t>
            </a:r>
          </a:p>
        </p:txBody>
      </p:sp>
      <p:sp>
        <p:nvSpPr>
          <p:cNvPr id="21" name="テキスト ボックス 20"/>
          <p:cNvSpPr txBox="1"/>
          <p:nvPr/>
        </p:nvSpPr>
        <p:spPr>
          <a:xfrm>
            <a:off x="0" y="714636"/>
            <a:ext cx="9289581" cy="2708434"/>
          </a:xfrm>
          <a:prstGeom prst="rect">
            <a:avLst/>
          </a:prstGeom>
          <a:noFill/>
        </p:spPr>
        <p:txBody>
          <a:bodyPr wrap="square" rtlCol="0">
            <a:spAutoFit/>
          </a:bodyPr>
          <a:lstStyle/>
          <a:p>
            <a:pPr defTabSz="869886">
              <a:lnSpc>
                <a:spcPts val="1700"/>
              </a:lnSpc>
            </a:pPr>
            <a:r>
              <a:rPr lang="ja-JP" altLang="en-US" sz="1400" b="1" dirty="0">
                <a:latin typeface="Calibri"/>
                <a:ea typeface="游ゴシック" panose="020B0400000000000000" pitchFamily="50" charset="-128"/>
              </a:rPr>
              <a:t>事業概要資料（プログラム毎に作成）</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タイトル以外は様式自由としますが、以下の項目については盛り込んでください。</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文章のみで説明するのではなく、視覚的に分かりやすく説明してください。</a:t>
            </a:r>
          </a:p>
          <a:p>
            <a:pPr defTabSz="869886">
              <a:lnSpc>
                <a:spcPts val="1700"/>
              </a:lnSpc>
            </a:pPr>
            <a:r>
              <a:rPr lang="ja-JP" altLang="en-US" sz="1270" dirty="0">
                <a:latin typeface="メイリオ" panose="020B0604030504040204" pitchFamily="50" charset="-128"/>
                <a:ea typeface="メイリオ" panose="020B0604030504040204" pitchFamily="50" charset="-128"/>
              </a:rPr>
              <a:t>採択された場合は、広報用資料として、対外的な説明での活用、文科省</a:t>
            </a:r>
            <a:r>
              <a:rPr lang="en-US" altLang="ja-JP" sz="1270" dirty="0">
                <a:latin typeface="メイリオ" panose="020B0604030504040204" pitchFamily="50" charset="-128"/>
                <a:ea typeface="メイリオ" panose="020B0604030504040204" pitchFamily="50" charset="-128"/>
              </a:rPr>
              <a:t>HP</a:t>
            </a:r>
            <a:r>
              <a:rPr lang="ja-JP" altLang="en-US" sz="1270" dirty="0">
                <a:latin typeface="メイリオ" panose="020B0604030504040204" pitchFamily="50" charset="-128"/>
                <a:ea typeface="メイリオ" panose="020B0604030504040204" pitchFamily="50" charset="-128"/>
              </a:rPr>
              <a:t>等に掲載する予定です。</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「プログラムの目的」</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「プログラムの特徴」</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「企業・産業界との連携」</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「就職・転職支援に向けた取組」</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「身につけられる能力・スキル、想定する就職先」</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「受講期間・定員・目標（〇カ月・○○名・例：就職率</a:t>
            </a:r>
            <a:r>
              <a:rPr lang="en-US" altLang="ja-JP" sz="1270" dirty="0">
                <a:latin typeface="メイリオ" panose="020B0604030504040204" pitchFamily="50" charset="-128"/>
                <a:ea typeface="メイリオ" panose="020B0604030504040204" pitchFamily="50" charset="-128"/>
              </a:rPr>
              <a:t>67</a:t>
            </a:r>
            <a:r>
              <a:rPr lang="ja-JP" altLang="en-US" sz="1270" dirty="0">
                <a:latin typeface="メイリオ" panose="020B0604030504040204" pitchFamily="50" charset="-128"/>
                <a:ea typeface="メイリオ" panose="020B0604030504040204" pitchFamily="50" charset="-128"/>
              </a:rPr>
              <a:t>％以上、就職・就業率</a:t>
            </a:r>
            <a:r>
              <a:rPr lang="en-US" altLang="ja-JP" sz="1270" dirty="0">
                <a:latin typeface="メイリオ" panose="020B0604030504040204" pitchFamily="50" charset="-128"/>
                <a:ea typeface="メイリオ" panose="020B0604030504040204" pitchFamily="50" charset="-128"/>
              </a:rPr>
              <a:t>80</a:t>
            </a:r>
            <a:r>
              <a:rPr lang="ja-JP" altLang="en-US" sz="1270" dirty="0">
                <a:latin typeface="メイリオ" panose="020B0604030504040204" pitchFamily="50" charset="-128"/>
                <a:ea typeface="メイリオ" panose="020B0604030504040204" pitchFamily="50" charset="-128"/>
              </a:rPr>
              <a:t>％以上 等）」</a:t>
            </a:r>
            <a:endParaRPr lang="en-US" altLang="ja-JP" sz="1270" dirty="0">
              <a:latin typeface="メイリオ" panose="020B0604030504040204" pitchFamily="50" charset="-128"/>
              <a:ea typeface="メイリオ" panose="020B0604030504040204" pitchFamily="50" charset="-128"/>
            </a:endParaRPr>
          </a:p>
          <a:p>
            <a:pPr defTabSz="869886">
              <a:lnSpc>
                <a:spcPts val="1700"/>
              </a:lnSpc>
            </a:pPr>
            <a:r>
              <a:rPr lang="ja-JP" altLang="en-US" sz="1270" dirty="0">
                <a:latin typeface="メイリオ" panose="020B0604030504040204" pitchFamily="50" charset="-128"/>
                <a:ea typeface="メイリオ" panose="020B0604030504040204" pitchFamily="50" charset="-128"/>
              </a:rPr>
              <a:t>「社会人の受講しやすい工夫</a:t>
            </a:r>
            <a:r>
              <a:rPr lang="en-US" altLang="ja-JP" sz="1270" dirty="0">
                <a:latin typeface="メイリオ" panose="020B0604030504040204" pitchFamily="50" charset="-128"/>
                <a:ea typeface="メイリオ" panose="020B0604030504040204" pitchFamily="50" charset="-128"/>
              </a:rPr>
              <a:t>(</a:t>
            </a:r>
            <a:r>
              <a:rPr lang="ja-JP" altLang="en-US" sz="1270" dirty="0">
                <a:latin typeface="メイリオ" panose="020B0604030504040204" pitchFamily="50" charset="-128"/>
                <a:ea typeface="メイリオ" panose="020B0604030504040204" pitchFamily="50" charset="-128"/>
              </a:rPr>
              <a:t>例：オンライン授業の活用）」</a:t>
            </a:r>
          </a:p>
        </p:txBody>
      </p:sp>
    </p:spTree>
    <p:extLst>
      <p:ext uri="{BB962C8B-B14F-4D97-AF65-F5344CB8AC3E}">
        <p14:creationId xmlns:p14="http://schemas.microsoft.com/office/powerpoint/2010/main" val="2578820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事業の概念図</a:t>
            </a:r>
          </a:p>
        </p:txBody>
      </p:sp>
      <p:sp>
        <p:nvSpPr>
          <p:cNvPr id="9" name="テキスト ボックス 8"/>
          <p:cNvSpPr txBox="1"/>
          <p:nvPr/>
        </p:nvSpPr>
        <p:spPr>
          <a:xfrm>
            <a:off x="125464" y="836712"/>
            <a:ext cx="6555728" cy="461665"/>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p:txBody>
      </p:sp>
      <p:sp>
        <p:nvSpPr>
          <p:cNvPr id="11" name="角丸四角形 10"/>
          <p:cNvSpPr/>
          <p:nvPr/>
        </p:nvSpPr>
        <p:spPr>
          <a:xfrm>
            <a:off x="28338" y="333797"/>
            <a:ext cx="190032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プログラム名称</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 name="角丸四角形 10">
            <a:extLst>
              <a:ext uri="{FF2B5EF4-FFF2-40B4-BE49-F238E27FC236}">
                <a16:creationId xmlns:a16="http://schemas.microsoft.com/office/drawing/2014/main" id="{A25DA161-8671-4CC7-96DA-C6046B27A348}"/>
              </a:ext>
            </a:extLst>
          </p:cNvPr>
          <p:cNvSpPr/>
          <p:nvPr/>
        </p:nvSpPr>
        <p:spPr>
          <a:xfrm>
            <a:off x="29094" y="1525487"/>
            <a:ext cx="2331617"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プログラム責任者</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2" name="テキスト ボックス 11">
            <a:extLst>
              <a:ext uri="{FF2B5EF4-FFF2-40B4-BE49-F238E27FC236}">
                <a16:creationId xmlns:a16="http://schemas.microsoft.com/office/drawing/2014/main" id="{BD6E11DB-84BA-4D46-9476-9A7694F497AA}"/>
              </a:ext>
            </a:extLst>
          </p:cNvPr>
          <p:cNvSpPr txBox="1"/>
          <p:nvPr/>
        </p:nvSpPr>
        <p:spPr>
          <a:xfrm>
            <a:off x="125464" y="2098742"/>
            <a:ext cx="6555728" cy="646331"/>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氏名（ふりがな）、職名を記載してください。</a:t>
            </a:r>
            <a:endParaRPr kumimoji="1" lang="ja-JP" altLang="en-US"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p:txBody>
      </p:sp>
      <p:sp>
        <p:nvSpPr>
          <p:cNvPr id="13" name="角丸四角形 10">
            <a:extLst>
              <a:ext uri="{FF2B5EF4-FFF2-40B4-BE49-F238E27FC236}">
                <a16:creationId xmlns:a16="http://schemas.microsoft.com/office/drawing/2014/main" id="{3B936A68-B6A7-41BA-9787-50822B3CCC36}"/>
              </a:ext>
            </a:extLst>
          </p:cNvPr>
          <p:cNvSpPr/>
          <p:nvPr/>
        </p:nvSpPr>
        <p:spPr>
          <a:xfrm>
            <a:off x="29094" y="2969375"/>
            <a:ext cx="2331617"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プログラムの分野</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125464" y="3589708"/>
            <a:ext cx="6555728" cy="1692771"/>
          </a:xfrm>
          <a:prstGeom prst="rect">
            <a:avLst/>
          </a:prstGeom>
          <a:noFill/>
          <a:ln>
            <a:solidFill>
              <a:schemeClr val="tx2">
                <a:lumMod val="40000"/>
                <a:lumOff val="60000"/>
              </a:schemeClr>
            </a:solidFill>
            <a:prstDash val="dash"/>
          </a:ln>
        </p:spPr>
        <p:txBody>
          <a:bodyPr wrap="square" rtlCol="0">
            <a:spAutoFit/>
          </a:bodyPr>
          <a:lstStyle/>
          <a:p>
            <a:r>
              <a:rPr kumimoji="1" lang="ja-JP" altLang="en-US" sz="1100" b="0" dirty="0">
                <a:solidFill>
                  <a:schemeClr val="tx1"/>
                </a:solidFill>
                <a:latin typeface="+mn-ea"/>
                <a:ea typeface="+mn-ea"/>
              </a:rPr>
              <a:t>〇分野：</a:t>
            </a:r>
            <a:endParaRPr kumimoji="1" lang="en-US" altLang="ja-JP" sz="1100" b="0" dirty="0">
              <a:solidFill>
                <a:schemeClr val="tx1"/>
              </a:solidFill>
              <a:latin typeface="+mn-ea"/>
              <a:ea typeface="+mn-ea"/>
            </a:endParaRPr>
          </a:p>
          <a:p>
            <a:pPr algn="l"/>
            <a:endParaRPr kumimoji="1" lang="en-US" altLang="ja-JP" sz="1100" b="0" dirty="0">
              <a:solidFill>
                <a:schemeClr val="tx1"/>
              </a:solidFill>
              <a:latin typeface="+mn-ea"/>
              <a:ea typeface="+mn-ea"/>
            </a:endParaRPr>
          </a:p>
          <a:p>
            <a:pPr algn="l"/>
            <a:endParaRPr lang="en-US" altLang="ja-JP" sz="1100" dirty="0">
              <a:latin typeface="+mn-ea"/>
            </a:endParaRPr>
          </a:p>
          <a:p>
            <a:pPr algn="l"/>
            <a:r>
              <a:rPr kumimoji="1" lang="ja-JP" altLang="en-US" sz="1100" b="0" dirty="0">
                <a:solidFill>
                  <a:schemeClr val="tx1"/>
                </a:solidFill>
                <a:latin typeface="+mn-ea"/>
                <a:ea typeface="+mn-ea"/>
              </a:rPr>
              <a:t>例：「グリーン、起業、イノベーション喚起」</a:t>
            </a:r>
            <a:endParaRPr kumimoji="1" lang="en-US" altLang="ja-JP" sz="1100" b="0" dirty="0">
              <a:solidFill>
                <a:schemeClr val="tx1"/>
              </a:solidFill>
              <a:latin typeface="+mn-ea"/>
              <a:ea typeface="+mn-ea"/>
            </a:endParaRPr>
          </a:p>
          <a:p>
            <a:pPr algn="l"/>
            <a:r>
              <a:rPr kumimoji="1" lang="ja-JP" altLang="en-US" sz="1100" b="0" dirty="0">
                <a:solidFill>
                  <a:schemeClr val="tx1"/>
                </a:solidFill>
                <a:latin typeface="+mn-ea"/>
                <a:ea typeface="+mn-ea"/>
              </a:rPr>
              <a:t>　　「その他、医療・介護、地方創生、女性活躍　等」</a:t>
            </a:r>
            <a:endParaRPr kumimoji="1" lang="en-US" altLang="ja-JP" sz="1100" b="0" dirty="0">
              <a:solidFill>
                <a:schemeClr val="tx1"/>
              </a:solidFill>
              <a:latin typeface="+mn-ea"/>
              <a:ea typeface="+mn-ea"/>
            </a:endParaRPr>
          </a:p>
          <a:p>
            <a:r>
              <a:rPr lang="en-US" altLang="ja-JP" sz="1200" dirty="0">
                <a:latin typeface="+mn-ea"/>
              </a:rPr>
              <a:t>※</a:t>
            </a:r>
            <a:r>
              <a:rPr lang="ja-JP" altLang="en-US" sz="1200" dirty="0">
                <a:latin typeface="+mn-ea"/>
              </a:rPr>
              <a:t>該当する分野を全て記載願います。例示にない場合は適宜追記願います。</a:t>
            </a:r>
          </a:p>
          <a:p>
            <a:r>
              <a:rPr lang="en-US" altLang="ja-JP" sz="1200" dirty="0">
                <a:latin typeface="+mn-ea"/>
              </a:rPr>
              <a:t>※</a:t>
            </a:r>
            <a:r>
              <a:rPr lang="ja-JP" altLang="en-US" sz="1200" dirty="0">
                <a:latin typeface="+mn-ea"/>
              </a:rPr>
              <a:t>分野により予算規模が異なりますので、ご注意願います。</a:t>
            </a:r>
          </a:p>
          <a:p>
            <a:endParaRPr lang="en-US" altLang="ja-JP" sz="1200" dirty="0">
              <a:latin typeface="+mn-ea"/>
            </a:endParaRPr>
          </a:p>
          <a:p>
            <a:pPr algn="l"/>
            <a:endParaRPr kumimoji="1" lang="en-US" altLang="ja-JP" sz="1200" b="0" dirty="0">
              <a:solidFill>
                <a:schemeClr val="tx1"/>
              </a:solidFill>
              <a:latin typeface="+mn-ea"/>
              <a:ea typeface="+mn-ea"/>
            </a:endParaRPr>
          </a:p>
        </p:txBody>
      </p:sp>
      <p:sp>
        <p:nvSpPr>
          <p:cNvPr id="17" name="角丸四角形 10">
            <a:extLst>
              <a:ext uri="{FF2B5EF4-FFF2-40B4-BE49-F238E27FC236}">
                <a16:creationId xmlns:a16="http://schemas.microsoft.com/office/drawing/2014/main" id="{67D011B0-550E-4337-AD5B-D2FA345638B0}"/>
              </a:ext>
            </a:extLst>
          </p:cNvPr>
          <p:cNvSpPr/>
          <p:nvPr/>
        </p:nvSpPr>
        <p:spPr>
          <a:xfrm>
            <a:off x="21128" y="5445224"/>
            <a:ext cx="4499824"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厚生労働省職業訓練受講給付金の対象講座か否か</a:t>
            </a:r>
          </a:p>
        </p:txBody>
      </p:sp>
      <p:sp>
        <p:nvSpPr>
          <p:cNvPr id="18" name="テキスト ボックス 17">
            <a:extLst>
              <a:ext uri="{FF2B5EF4-FFF2-40B4-BE49-F238E27FC236}">
                <a16:creationId xmlns:a16="http://schemas.microsoft.com/office/drawing/2014/main" id="{67124233-1022-4A8D-8A3A-85D42FE6D8C5}"/>
              </a:ext>
            </a:extLst>
          </p:cNvPr>
          <p:cNvSpPr txBox="1"/>
          <p:nvPr/>
        </p:nvSpPr>
        <p:spPr>
          <a:xfrm>
            <a:off x="125464" y="5897979"/>
            <a:ext cx="6555728" cy="830997"/>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対象講座とする</a:t>
            </a:r>
            <a:r>
              <a:rPr kumimoji="1" lang="en-US" altLang="ja-JP" sz="1200" b="0" i="0" u="none" strike="noStrike" kern="1200" cap="none" spc="0" normalizeH="0" baseline="0" noProof="0" dirty="0">
                <a:ln>
                  <a:noFill/>
                </a:ln>
                <a:effectLst/>
                <a:uLnTx/>
                <a:uFillTx/>
                <a:latin typeface="メイリオ"/>
                <a:ea typeface="メイリオ"/>
                <a:cs typeface="+mn-cs"/>
              </a:rPr>
              <a:t>/</a:t>
            </a:r>
            <a:r>
              <a:rPr kumimoji="1" lang="ja-JP" altLang="en-US" sz="1200" b="0" i="0" u="none" strike="noStrike" kern="1200" cap="none" spc="0" normalizeH="0" baseline="0" noProof="0" dirty="0">
                <a:ln>
                  <a:noFill/>
                </a:ln>
                <a:effectLst/>
                <a:uLnTx/>
                <a:uFillTx/>
                <a:latin typeface="メイリオ"/>
                <a:ea typeface="メイリオ"/>
                <a:cs typeface="+mn-cs"/>
              </a:rPr>
              <a:t>対象講座としないのいずれかでお答えください。</a:t>
            </a:r>
          </a:p>
          <a:p>
            <a:pPr>
              <a:defRPr/>
            </a:pPr>
            <a:r>
              <a:rPr kumimoji="1" lang="en-US" altLang="ja-JP" sz="1200" b="0" i="0" u="none" strike="noStrike" kern="1200" cap="none" spc="0" normalizeH="0" baseline="0" noProof="0" dirty="0">
                <a:ln>
                  <a:noFill/>
                </a:ln>
                <a:effectLst/>
                <a:uLnTx/>
                <a:uFillTx/>
                <a:latin typeface="メイリオ"/>
                <a:ea typeface="メイリオ"/>
                <a:cs typeface="+mn-cs"/>
              </a:rPr>
              <a:t>※</a:t>
            </a:r>
            <a:r>
              <a:rPr kumimoji="1" lang="ja-JP" altLang="en-US" sz="1200" b="0" i="0" u="none" strike="noStrike" kern="1200" cap="none" spc="0" normalizeH="0" baseline="0" noProof="0" dirty="0">
                <a:ln>
                  <a:noFill/>
                </a:ln>
                <a:effectLst/>
                <a:uLnTx/>
                <a:uFillTx/>
                <a:latin typeface="メイリオ"/>
                <a:ea typeface="メイリオ"/>
                <a:cs typeface="+mn-cs"/>
              </a:rPr>
              <a:t>対象講座とする場合、一月当たり</a:t>
            </a:r>
            <a:r>
              <a:rPr kumimoji="1" lang="en-US" altLang="ja-JP" sz="1200" b="0" i="0" u="none" strike="noStrike" kern="1200" cap="none" spc="0" normalizeH="0" baseline="0" noProof="0" dirty="0">
                <a:ln>
                  <a:noFill/>
                </a:ln>
                <a:effectLst/>
                <a:uLnTx/>
                <a:uFillTx/>
                <a:latin typeface="メイリオ"/>
                <a:ea typeface="メイリオ"/>
                <a:cs typeface="+mn-cs"/>
              </a:rPr>
              <a:t>60</a:t>
            </a:r>
            <a:r>
              <a:rPr kumimoji="1" lang="ja-JP" altLang="en-US" sz="1200" b="0" i="0" u="none" strike="noStrike" kern="1200" cap="none" spc="0" normalizeH="0" baseline="0" noProof="0" dirty="0">
                <a:ln>
                  <a:noFill/>
                </a:ln>
                <a:effectLst/>
                <a:uLnTx/>
                <a:uFillTx/>
                <a:latin typeface="メイリオ"/>
                <a:ea typeface="メイリオ"/>
                <a:cs typeface="+mn-cs"/>
              </a:rPr>
              <a:t>時間以上の授業時間が必須となります。端数の扱いについては、質疑応答を参照願います。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9" name="テキスト ボックス 18">
            <a:extLst>
              <a:ext uri="{FF2B5EF4-FFF2-40B4-BE49-F238E27FC236}">
                <a16:creationId xmlns:a16="http://schemas.microsoft.com/office/drawing/2014/main" id="{04788455-D1AD-4A64-A8DF-873962252FFF}"/>
              </a:ext>
            </a:extLst>
          </p:cNvPr>
          <p:cNvSpPr txBox="1"/>
          <p:nvPr/>
        </p:nvSpPr>
        <p:spPr>
          <a:xfrm>
            <a:off x="6681192" y="5826229"/>
            <a:ext cx="3013352" cy="461665"/>
          </a:xfrm>
          <a:prstGeom prst="rect">
            <a:avLst/>
          </a:prstGeom>
          <a:noFill/>
        </p:spPr>
        <p:txBody>
          <a:bodyPr wrap="square" rtlCol="0">
            <a:spAutoFit/>
          </a:bodyPr>
          <a:lstStyle/>
          <a:p>
            <a:r>
              <a:rPr kumimoji="1" lang="en-US" altLang="ja-JP" sz="1200" dirty="0"/>
              <a:t>※</a:t>
            </a:r>
            <a:r>
              <a:rPr lang="ja-JP" altLang="en-US" sz="1200" dirty="0"/>
              <a:t>基本情報、目標等について、上の表に記載願います。</a:t>
            </a:r>
            <a:endParaRPr kumimoji="1" lang="ja-JP" altLang="en-US" sz="1200" dirty="0"/>
          </a:p>
        </p:txBody>
      </p:sp>
      <p:sp>
        <p:nvSpPr>
          <p:cNvPr id="20" name="テキスト ボックス 19">
            <a:extLst>
              <a:ext uri="{FF2B5EF4-FFF2-40B4-BE49-F238E27FC236}">
                <a16:creationId xmlns:a16="http://schemas.microsoft.com/office/drawing/2014/main" id="{71D03315-3D5F-4784-AB1A-23BF2E98CE96}"/>
              </a:ext>
            </a:extLst>
          </p:cNvPr>
          <p:cNvSpPr txBox="1"/>
          <p:nvPr/>
        </p:nvSpPr>
        <p:spPr>
          <a:xfrm>
            <a:off x="9833347" y="3290500"/>
            <a:ext cx="2535286" cy="276999"/>
          </a:xfrm>
          <a:prstGeom prst="rect">
            <a:avLst/>
          </a:prstGeom>
          <a:noFill/>
        </p:spPr>
        <p:txBody>
          <a:bodyPr wrap="square" rtlCol="0">
            <a:spAutoFit/>
          </a:bodyPr>
          <a:lstStyle/>
          <a:p>
            <a:r>
              <a:rPr kumimoji="1" lang="ja-JP" altLang="en-US" sz="1200" dirty="0">
                <a:solidFill>
                  <a:srgbClr val="FF0000"/>
                </a:solidFill>
              </a:rPr>
              <a:t>←都道府県記載　</a:t>
            </a:r>
          </a:p>
        </p:txBody>
      </p:sp>
      <p:sp>
        <p:nvSpPr>
          <p:cNvPr id="21" name="テキスト ボックス 20">
            <a:extLst>
              <a:ext uri="{FF2B5EF4-FFF2-40B4-BE49-F238E27FC236}">
                <a16:creationId xmlns:a16="http://schemas.microsoft.com/office/drawing/2014/main" id="{FC9AE509-457F-4941-A3A0-6091DD137801}"/>
              </a:ext>
            </a:extLst>
          </p:cNvPr>
          <p:cNvSpPr txBox="1"/>
          <p:nvPr/>
        </p:nvSpPr>
        <p:spPr>
          <a:xfrm>
            <a:off x="9833347" y="2942771"/>
            <a:ext cx="2879016" cy="276999"/>
          </a:xfrm>
          <a:prstGeom prst="rect">
            <a:avLst/>
          </a:prstGeom>
          <a:noFill/>
        </p:spPr>
        <p:txBody>
          <a:bodyPr wrap="square" rtlCol="0">
            <a:spAutoFit/>
          </a:bodyPr>
          <a:lstStyle/>
          <a:p>
            <a:r>
              <a:rPr kumimoji="1" lang="ja-JP" altLang="en-US" sz="1200" dirty="0">
                <a:solidFill>
                  <a:srgbClr val="FF0000"/>
                </a:solidFill>
              </a:rPr>
              <a:t>←要件チェック（</a:t>
            </a:r>
            <a:r>
              <a:rPr kumimoji="1" lang="en-US" altLang="ja-JP" sz="1200" dirty="0">
                <a:solidFill>
                  <a:srgbClr val="FF0000"/>
                </a:solidFill>
              </a:rPr>
              <a:t>OK</a:t>
            </a:r>
            <a:r>
              <a:rPr kumimoji="1" lang="ja-JP" altLang="en-US" sz="1200" dirty="0">
                <a:solidFill>
                  <a:srgbClr val="FF0000"/>
                </a:solidFill>
              </a:rPr>
              <a:t>なら「〇」記載）</a:t>
            </a:r>
          </a:p>
        </p:txBody>
      </p:sp>
      <p:sp>
        <p:nvSpPr>
          <p:cNvPr id="22" name="テキスト ボックス 21">
            <a:extLst>
              <a:ext uri="{FF2B5EF4-FFF2-40B4-BE49-F238E27FC236}">
                <a16:creationId xmlns:a16="http://schemas.microsoft.com/office/drawing/2014/main" id="{A674C1A3-68B7-4AFD-99B0-DC16D2A414EA}"/>
              </a:ext>
            </a:extLst>
          </p:cNvPr>
          <p:cNvSpPr txBox="1"/>
          <p:nvPr/>
        </p:nvSpPr>
        <p:spPr>
          <a:xfrm>
            <a:off x="9839063" y="3621447"/>
            <a:ext cx="2879016" cy="276999"/>
          </a:xfrm>
          <a:prstGeom prst="rect">
            <a:avLst/>
          </a:prstGeom>
          <a:noFill/>
        </p:spPr>
        <p:txBody>
          <a:bodyPr wrap="square" rtlCol="0">
            <a:spAutoFit/>
          </a:bodyPr>
          <a:lstStyle/>
          <a:p>
            <a:r>
              <a:rPr kumimoji="1" lang="ja-JP" altLang="en-US" sz="1200" dirty="0">
                <a:solidFill>
                  <a:srgbClr val="FF0000"/>
                </a:solidFill>
              </a:rPr>
              <a:t>←要件チェック（</a:t>
            </a:r>
            <a:r>
              <a:rPr kumimoji="1" lang="en-US" altLang="ja-JP" sz="1200" dirty="0">
                <a:solidFill>
                  <a:srgbClr val="FF0000"/>
                </a:solidFill>
              </a:rPr>
              <a:t>OK</a:t>
            </a:r>
            <a:r>
              <a:rPr kumimoji="1" lang="ja-JP" altLang="en-US" sz="1200" dirty="0">
                <a:solidFill>
                  <a:srgbClr val="FF0000"/>
                </a:solidFill>
              </a:rPr>
              <a:t>なら「〇」記載）</a:t>
            </a:r>
          </a:p>
        </p:txBody>
      </p:sp>
      <p:graphicFrame>
        <p:nvGraphicFramePr>
          <p:cNvPr id="2" name="表 1">
            <a:extLst>
              <a:ext uri="{FF2B5EF4-FFF2-40B4-BE49-F238E27FC236}">
                <a16:creationId xmlns:a16="http://schemas.microsoft.com/office/drawing/2014/main" id="{A26193F6-91CD-F374-B2B5-7C4DB9051C90}"/>
              </a:ext>
            </a:extLst>
          </p:cNvPr>
          <p:cNvGraphicFramePr>
            <a:graphicFrameLocks noGrp="1" noChangeAspect="1"/>
          </p:cNvGraphicFramePr>
          <p:nvPr>
            <p:extLst>
              <p:ext uri="{D42A27DB-BD31-4B8C-83A1-F6EECF244321}">
                <p14:modId xmlns:p14="http://schemas.microsoft.com/office/powerpoint/2010/main" val="2801027777"/>
              </p:ext>
            </p:extLst>
          </p:nvPr>
        </p:nvGraphicFramePr>
        <p:xfrm>
          <a:off x="6681192" y="332398"/>
          <a:ext cx="3096318" cy="5461782"/>
        </p:xfrm>
        <a:graphic>
          <a:graphicData uri="http://schemas.openxmlformats.org/drawingml/2006/table">
            <a:tbl>
              <a:tblPr/>
              <a:tblGrid>
                <a:gridCol w="2474794">
                  <a:extLst>
                    <a:ext uri="{9D8B030D-6E8A-4147-A177-3AD203B41FA5}">
                      <a16:colId xmlns:a16="http://schemas.microsoft.com/office/drawing/2014/main" val="1632702022"/>
                    </a:ext>
                  </a:extLst>
                </a:gridCol>
                <a:gridCol w="621524">
                  <a:extLst>
                    <a:ext uri="{9D8B030D-6E8A-4147-A177-3AD203B41FA5}">
                      <a16:colId xmlns:a16="http://schemas.microsoft.com/office/drawing/2014/main" val="2375670918"/>
                    </a:ext>
                  </a:extLst>
                </a:gridCol>
              </a:tblGrid>
              <a:tr h="242572">
                <a:tc>
                  <a:txBody>
                    <a:bodyPr/>
                    <a:lstStyle/>
                    <a:p>
                      <a:pPr algn="ctr" rtl="0" fontAlgn="ctr"/>
                      <a:r>
                        <a:rPr lang="ja-JP" altLang="en-US" sz="900" b="1" i="0" u="none" strike="noStrike">
                          <a:solidFill>
                            <a:srgbClr val="FFFFFF"/>
                          </a:solidFill>
                          <a:effectLst/>
                          <a:latin typeface="メイリオ" panose="020B0604030504040204" pitchFamily="50" charset="-128"/>
                          <a:ea typeface="メイリオ" panose="020B0604030504040204" pitchFamily="50" charset="-128"/>
                        </a:rPr>
                        <a:t>基本情報・目標等</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ja-JP" altLang="en-US" sz="900" b="1" i="0" u="none" strike="noStrike">
                          <a:solidFill>
                            <a:srgbClr val="FFFFFF"/>
                          </a:solidFill>
                          <a:effectLst/>
                          <a:latin typeface="メイリオ" panose="020B0604030504040204" pitchFamily="50" charset="-128"/>
                          <a:ea typeface="メイリオ" panose="020B0604030504040204" pitchFamily="50" charset="-128"/>
                        </a:rPr>
                        <a:t>単位等</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2959513766"/>
                  </a:ext>
                </a:extLst>
              </a:tr>
              <a:tr h="250396">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職業訓練受講給付金対象プログラム</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〇・</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864143425"/>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受講者数（</a:t>
                      </a:r>
                      <a:r>
                        <a:rPr lang="en-US" altLang="ja-JP" sz="900" b="0" i="0" u="none" strike="noStrike">
                          <a:solidFill>
                            <a:srgbClr val="000000"/>
                          </a:solidFill>
                          <a:effectLst/>
                          <a:latin typeface="Segoe UI" panose="020B0502040204020203" pitchFamily="34" charset="0"/>
                          <a:ea typeface="メイリオ" panose="020B0604030504040204" pitchFamily="50" charset="-128"/>
                        </a:rPr>
                        <a:t>20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a:solidFill>
                            <a:srgbClr val="000000"/>
                          </a:solidFill>
                          <a:effectLst/>
                          <a:latin typeface="Segoe UI" panose="020B0502040204020203" pitchFamily="34" charset="0"/>
                          <a:ea typeface="メイリオ" panose="020B0604030504040204" pitchFamily="50" charset="-128"/>
                        </a:rPr>
                        <a:t>30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a:solidFill>
                            <a:srgbClr val="000000"/>
                          </a:solidFill>
                          <a:effectLst/>
                          <a:latin typeface="Segoe UI" panose="020B0502040204020203" pitchFamily="34" charset="0"/>
                          <a:ea typeface="メイリオ" panose="020B0604030504040204" pitchFamily="50" charset="-128"/>
                        </a:rPr>
                        <a:t>40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a:solidFill>
                            <a:srgbClr val="000000"/>
                          </a:solidFill>
                          <a:effectLst/>
                          <a:latin typeface="Segoe UI" panose="020B0502040204020203" pitchFamily="34" charset="0"/>
                          <a:ea typeface="メイリオ" panose="020B0604030504040204" pitchFamily="50" charset="-128"/>
                        </a:rPr>
                        <a:t>50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a:solidFill>
                            <a:srgbClr val="000000"/>
                          </a:solidFill>
                          <a:effectLst/>
                          <a:latin typeface="Segoe UI" panose="020B0502040204020203" pitchFamily="34" charset="0"/>
                          <a:ea typeface="メイリオ" panose="020B0604030504040204" pitchFamily="50" charset="-128"/>
                        </a:rPr>
                        <a:t>60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名）</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名</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334256085"/>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部分受講者数（定員の</a:t>
                      </a:r>
                      <a:r>
                        <a:rPr lang="en-US" altLang="ja-JP" sz="900" b="0" i="0" u="none" strike="noStrike">
                          <a:solidFill>
                            <a:srgbClr val="000000"/>
                          </a:solidFill>
                          <a:effectLst/>
                          <a:latin typeface="Segoe UI" panose="020B0502040204020203" pitchFamily="34" charset="0"/>
                          <a:ea typeface="メイリオ" panose="020B0604030504040204" pitchFamily="50" charset="-128"/>
                        </a:rPr>
                        <a:t>10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倍程度）</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名</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786509773"/>
                  </a:ext>
                </a:extLst>
              </a:tr>
              <a:tr h="242572">
                <a:tc>
                  <a:txBody>
                    <a:bodyPr/>
                    <a:lstStyle/>
                    <a:p>
                      <a:pPr algn="l" rtl="0" fontAlgn="ctr"/>
                      <a:r>
                        <a:rPr lang="zh-TW" altLang="en-US" sz="900" b="0" i="0" u="none" strike="noStrike">
                          <a:solidFill>
                            <a:srgbClr val="000000"/>
                          </a:solidFill>
                          <a:effectLst/>
                          <a:latin typeface="メイリオ" panose="020B0604030504040204" pitchFamily="50" charset="-128"/>
                          <a:ea typeface="メイリオ" panose="020B0604030504040204" pitchFamily="50" charset="-128"/>
                        </a:rPr>
                        <a:t>総授業時数（実時間数）</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時間</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10046833"/>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プログラム期間</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月</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831894970"/>
                  </a:ext>
                </a:extLst>
              </a:tr>
              <a:tr h="461668">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プログラムレベル（資格等）</a:t>
                      </a:r>
                      <a:br>
                        <a:rPr lang="ja-JP" altLang="en-US" sz="900" b="0" i="0" u="none" strike="noStrike">
                          <a:solidFill>
                            <a:srgbClr val="000000"/>
                          </a:solidFill>
                          <a:effectLst/>
                          <a:latin typeface="メイリオ" panose="020B0604030504040204" pitchFamily="50" charset="-128"/>
                          <a:ea typeface="メイリオ" panose="020B0604030504040204" pitchFamily="50" charset="-128"/>
                        </a:rPr>
                      </a:b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レベル〇相当、〇〇資格相当　等</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　</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529393835"/>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オンライン授業の割合</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　割程度</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353635141"/>
                  </a:ext>
                </a:extLst>
              </a:tr>
              <a:tr h="234748">
                <a:tc rowSpan="2">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リカレント担当部署等の設置</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既存・</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DF4"/>
                    </a:solidFill>
                  </a:tcPr>
                </a:tc>
                <a:extLst>
                  <a:ext uri="{0D108BD9-81ED-4DB2-BD59-A6C34878D82A}">
                    <a16:rowId xmlns:a16="http://schemas.microsoft.com/office/drawing/2014/main" val="2347526031"/>
                  </a:ext>
                </a:extLst>
              </a:tr>
              <a:tr h="242572">
                <a:tc vMerge="1">
                  <a:txBody>
                    <a:bodyPr/>
                    <a:lstStyle/>
                    <a:p>
                      <a:endParaRPr kumimoji="1" lang="ja-JP" altLang="en-US"/>
                    </a:p>
                  </a:txBody>
                  <a:tcPr/>
                </a:tc>
                <a:tc>
                  <a:txBody>
                    <a:bodyPr/>
                    <a:lstStyle/>
                    <a:p>
                      <a:pPr algn="ctr"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設置予定</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020898404"/>
                  </a:ext>
                </a:extLst>
              </a:tr>
              <a:tr h="461668">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事業実施委員会に企業や経済団体等が参加しているか（必須）</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fontAlgn="ctr"/>
                      <a:r>
                        <a:rPr lang="ja-JP" altLang="en-US" sz="1500" b="0" i="0" u="none" strike="noStrike" dirty="0">
                          <a:solidFill>
                            <a:srgbClr val="000000"/>
                          </a:solidFill>
                          <a:effectLst/>
                          <a:latin typeface="Arial" panose="020B0604020202020204" pitchFamily="34" charset="0"/>
                          <a:ea typeface="游ゴシック" panose="020B0400000000000000" pitchFamily="50" charset="-128"/>
                        </a:rPr>
                        <a:t>　</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198839463"/>
                  </a:ext>
                </a:extLst>
              </a:tr>
              <a:tr h="3051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相談先労働局（予定含む）（連携は必須）</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ja-JP" altLang="en-US" sz="1500" b="0" i="0" u="none" strike="noStrike" dirty="0">
                          <a:solidFill>
                            <a:srgbClr val="000000"/>
                          </a:solidFill>
                          <a:effectLst/>
                          <a:latin typeface="Arial" panose="020B0604020202020204" pitchFamily="34" charset="0"/>
                          <a:ea typeface="游ゴシック" panose="020B0400000000000000" pitchFamily="50" charset="-128"/>
                        </a:rPr>
                        <a:t>　</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678303803"/>
                  </a:ext>
                </a:extLst>
              </a:tr>
              <a:tr h="3051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キャリアコンサルティングの実施（必須）</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fontAlgn="ctr"/>
                      <a:r>
                        <a:rPr lang="ja-JP" altLang="en-US" sz="1500" b="0" i="0" u="none" strike="noStrike" dirty="0">
                          <a:solidFill>
                            <a:srgbClr val="000000"/>
                          </a:solidFill>
                          <a:effectLst/>
                          <a:latin typeface="Arial" panose="020B0604020202020204" pitchFamily="34" charset="0"/>
                          <a:ea typeface="游ゴシック" panose="020B0400000000000000" pitchFamily="50" charset="-128"/>
                        </a:rPr>
                        <a:t>　</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706835596"/>
                  </a:ext>
                </a:extLst>
              </a:tr>
              <a:tr h="242572">
                <a:tc>
                  <a:txBody>
                    <a:bodyPr/>
                    <a:lstStyle/>
                    <a:p>
                      <a:pPr algn="l" rtl="0" fontAlgn="ctr"/>
                      <a:r>
                        <a:rPr lang="zh-TW" altLang="en-US" sz="900" b="0" i="0" u="none" strike="noStrike">
                          <a:solidFill>
                            <a:srgbClr val="000000"/>
                          </a:solidFill>
                          <a:effectLst/>
                          <a:latin typeface="メイリオ" panose="020B0604030504040204" pitchFamily="50" charset="-128"/>
                          <a:ea typeface="メイリオ" panose="020B0604030504040204" pitchFamily="50" charset="-128"/>
                        </a:rPr>
                        <a:t>就職率目標（</a:t>
                      </a:r>
                      <a:r>
                        <a:rPr lang="en-US" altLang="zh-TW" sz="900" b="0" i="0" u="none" strike="noStrike">
                          <a:solidFill>
                            <a:srgbClr val="000000"/>
                          </a:solidFill>
                          <a:effectLst/>
                          <a:latin typeface="Segoe UI" panose="020B0502040204020203" pitchFamily="34" charset="0"/>
                          <a:ea typeface="メイリオ" panose="020B0604030504040204" pitchFamily="50" charset="-128"/>
                        </a:rPr>
                        <a:t>67</a:t>
                      </a:r>
                      <a:r>
                        <a:rPr lang="zh-TW" altLang="en-US" sz="900" b="0" i="0" u="none" strike="noStrike">
                          <a:solidFill>
                            <a:srgbClr val="000000"/>
                          </a:solidFill>
                          <a:effectLst/>
                          <a:latin typeface="メイリオ" panose="020B0604030504040204" pitchFamily="50" charset="-128"/>
                          <a:ea typeface="メイリオ" panose="020B0604030504040204" pitchFamily="50" charset="-128"/>
                        </a:rPr>
                        <a:t>％以上）</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US" altLang="ja-JP" sz="900" b="0" i="0" u="none" strike="noStrike" dirty="0">
                          <a:solidFill>
                            <a:srgbClr val="000000"/>
                          </a:solidFill>
                          <a:effectLst/>
                          <a:latin typeface="Segoe UI" panose="020B0502040204020203" pitchFamily="34" charset="0"/>
                          <a:ea typeface="游ゴシック" panose="020B0400000000000000" pitchFamily="50" charset="-128"/>
                        </a:rPr>
                        <a:t>%</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86012025"/>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就職・在職率目標（</a:t>
                      </a:r>
                      <a:r>
                        <a:rPr lang="en-US" altLang="ja-JP" sz="900" b="0" i="0" u="none" strike="noStrike">
                          <a:solidFill>
                            <a:srgbClr val="000000"/>
                          </a:solidFill>
                          <a:effectLst/>
                          <a:latin typeface="Segoe UI" panose="020B0502040204020203" pitchFamily="34" charset="0"/>
                          <a:ea typeface="メイリオ" panose="020B0604030504040204" pitchFamily="50" charset="-128"/>
                        </a:rPr>
                        <a:t>80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％以上）</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US" altLang="ja-JP" sz="900" b="0" i="0" u="none" strike="noStrike">
                          <a:solidFill>
                            <a:srgbClr val="000000"/>
                          </a:solidFill>
                          <a:effectLst/>
                          <a:latin typeface="Segoe UI" panose="020B0502040204020203" pitchFamily="34" charset="0"/>
                          <a:ea typeface="游ゴシック" panose="020B0400000000000000" pitchFamily="50" charset="-128"/>
                        </a:rPr>
                        <a:t>%</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296375113"/>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新規就職・転職者数</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名</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118188721"/>
                  </a:ext>
                </a:extLst>
              </a:tr>
              <a:tr h="2425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受講者からの評価（肯定的評価</a:t>
                      </a:r>
                      <a:r>
                        <a:rPr lang="en-US" altLang="ja-JP" sz="900" b="0" i="0" u="none" strike="noStrike">
                          <a:solidFill>
                            <a:srgbClr val="000000"/>
                          </a:solidFill>
                          <a:effectLst/>
                          <a:latin typeface="Segoe UI" panose="020B0502040204020203" pitchFamily="34" charset="0"/>
                          <a:ea typeface="メイリオ" panose="020B0604030504040204" pitchFamily="50" charset="-128"/>
                        </a:rPr>
                        <a:t>80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％以上</a:t>
                      </a:r>
                      <a:r>
                        <a:rPr lang="en-US" altLang="ja-JP" sz="900" b="0" i="0" u="none" strike="noStrike">
                          <a:solidFill>
                            <a:srgbClr val="000000"/>
                          </a:solidFill>
                          <a:effectLst/>
                          <a:latin typeface="Segoe UI" panose="020B0502040204020203" pitchFamily="34" charset="0"/>
                          <a:ea typeface="メイリオ" panose="020B0604030504040204" pitchFamily="50" charset="-128"/>
                        </a:rPr>
                        <a:t>)</a:t>
                      </a:r>
                      <a:endParaRPr lang="ja-JP" altLang="en-US" sz="900" b="0" i="0" u="none" strike="noStrike">
                        <a:solidFill>
                          <a:srgbClr val="000000"/>
                        </a:solidFill>
                        <a:effectLst/>
                        <a:latin typeface="メイリオ" panose="020B0604030504040204" pitchFamily="50" charset="-128"/>
                        <a:ea typeface="メイリオ" panose="020B0604030504040204" pitchFamily="50" charset="-128"/>
                      </a:endParaRP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US" altLang="ja-JP" sz="900" b="0" i="0" u="none" strike="noStrike">
                          <a:solidFill>
                            <a:srgbClr val="000000"/>
                          </a:solidFill>
                          <a:effectLst/>
                          <a:latin typeface="Segoe UI" panose="020B0502040204020203" pitchFamily="34" charset="0"/>
                          <a:ea typeface="游ゴシック" panose="020B0400000000000000" pitchFamily="50" charset="-128"/>
                        </a:rPr>
                        <a:t>%</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978350183"/>
                  </a:ext>
                </a:extLst>
              </a:tr>
              <a:tr h="469494">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企業等の評価（プログラム実施後の肯定的評価</a:t>
                      </a:r>
                      <a:r>
                        <a:rPr lang="en-US" altLang="ja-JP" sz="900" b="0" i="0" u="none" strike="noStrike">
                          <a:solidFill>
                            <a:srgbClr val="000000"/>
                          </a:solidFill>
                          <a:effectLst/>
                          <a:latin typeface="Segoe UI" panose="020B0502040204020203" pitchFamily="34" charset="0"/>
                          <a:ea typeface="メイリオ" panose="020B0604030504040204" pitchFamily="50" charset="-128"/>
                        </a:rPr>
                        <a:t>80</a:t>
                      </a: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％以上）</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US" altLang="ja-JP" sz="900" b="0" i="0" u="none" strike="noStrike">
                          <a:solidFill>
                            <a:srgbClr val="000000"/>
                          </a:solidFill>
                          <a:effectLst/>
                          <a:latin typeface="Segoe UI" panose="020B0502040204020203" pitchFamily="34" charset="0"/>
                          <a:ea typeface="游ゴシック" panose="020B0400000000000000" pitchFamily="50" charset="-128"/>
                        </a:rPr>
                        <a:t>%</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781310499"/>
                  </a:ext>
                </a:extLst>
              </a:tr>
              <a:tr h="305172">
                <a:tc>
                  <a:txBody>
                    <a:bodyPr/>
                    <a:lstStyle/>
                    <a:p>
                      <a:pPr algn="l" rtl="0" fontAlgn="ctr"/>
                      <a:r>
                        <a:rPr lang="ja-JP" altLang="en-US" sz="900" b="0" i="0" u="none" strike="noStrike">
                          <a:solidFill>
                            <a:srgbClr val="000000"/>
                          </a:solidFill>
                          <a:effectLst/>
                          <a:latin typeface="メイリオ" panose="020B0604030504040204" pitchFamily="50" charset="-128"/>
                          <a:ea typeface="メイリオ" panose="020B0604030504040204" pitchFamily="50" charset="-128"/>
                        </a:rPr>
                        <a:t>（任意の目標があれば、適宜追加）</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fontAlgn="ctr"/>
                      <a:r>
                        <a:rPr lang="ja-JP" altLang="en-US" sz="1500" b="0" i="0" u="none" strike="noStrike" dirty="0">
                          <a:solidFill>
                            <a:srgbClr val="000000"/>
                          </a:solidFill>
                          <a:effectLst/>
                          <a:latin typeface="Arial" panose="020B0604020202020204" pitchFamily="34" charset="0"/>
                          <a:ea typeface="游ゴシック" panose="020B0400000000000000" pitchFamily="50" charset="-128"/>
                        </a:rPr>
                        <a:t>　</a:t>
                      </a:r>
                    </a:p>
                  </a:txBody>
                  <a:tcPr marL="6484" marR="6484" marT="64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171717055"/>
                  </a:ext>
                </a:extLst>
              </a:tr>
            </a:tbl>
          </a:graphicData>
        </a:graphic>
      </p:graphicFrame>
    </p:spTree>
    <p:extLst>
      <p:ext uri="{BB962C8B-B14F-4D97-AF65-F5344CB8AC3E}">
        <p14:creationId xmlns:p14="http://schemas.microsoft.com/office/powerpoint/2010/main" val="961318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6" name="角丸四角形 5"/>
          <p:cNvSpPr/>
          <p:nvPr/>
        </p:nvSpPr>
        <p:spPr>
          <a:xfrm>
            <a:off x="28338" y="333797"/>
            <a:ext cx="204434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white"/>
                </a:solidFill>
                <a:latin typeface="游ゴシック Bold" panose="020B0700000000000000" pitchFamily="50" charset="-128"/>
                <a:ea typeface="游ゴシック Bold" panose="020B0700000000000000" pitchFamily="50" charset="-128"/>
              </a:rPr>
              <a:t>プログラム</a:t>
            </a:r>
            <a:r>
              <a:rPr kumimoji="1" lang="ja-JP" altLang="en-US" sz="1400" b="1" i="0" u="none" strike="noStrike" kern="1200" cap="none" spc="0" normalizeH="0" baseline="0" noProof="0" dirty="0">
                <a:ln>
                  <a:noFill/>
                </a:ln>
                <a:solidFill>
                  <a:prstClr val="white"/>
                </a:solidFill>
                <a:effectLst/>
                <a:uLnTx/>
                <a:uFillTx/>
                <a:latin typeface="游ゴシック Bold" panose="020B0700000000000000" pitchFamily="50" charset="-128"/>
                <a:ea typeface="游ゴシック Bold" panose="020B0700000000000000" pitchFamily="50" charset="-128"/>
              </a:rPr>
              <a:t>の目的</a:t>
            </a:r>
          </a:p>
        </p:txBody>
      </p:sp>
      <p:sp>
        <p:nvSpPr>
          <p:cNvPr id="12" name="正方形/長方形 11"/>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3" name="テキスト ボックス 12">
            <a:extLst>
              <a:ext uri="{FF2B5EF4-FFF2-40B4-BE49-F238E27FC236}">
                <a16:creationId xmlns:a16="http://schemas.microsoft.com/office/drawing/2014/main" id="{8434A1D4-8562-4E4A-965D-6445CD437D94}"/>
              </a:ext>
            </a:extLst>
          </p:cNvPr>
          <p:cNvSpPr txBox="1"/>
          <p:nvPr/>
        </p:nvSpPr>
        <p:spPr>
          <a:xfrm>
            <a:off x="112776" y="757747"/>
            <a:ext cx="9649072" cy="1384995"/>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プログラムを開設するにあたっての企業等産業界のニーズや地域における産業構造・雇用情勢等を踏まえ、どのような課題意識の下で本プログラムを提案したか、また、実施の結果どのような形で受講者が産業界のニーズや雇用ニーズ等を満たすことができるのかを記載願います。</a:t>
            </a:r>
            <a:endParaRPr kumimoji="1" lang="ja-JP" altLang="en-US"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p:txBody>
      </p:sp>
      <p:sp>
        <p:nvSpPr>
          <p:cNvPr id="14" name="角丸四角形 5">
            <a:extLst>
              <a:ext uri="{FF2B5EF4-FFF2-40B4-BE49-F238E27FC236}">
                <a16:creationId xmlns:a16="http://schemas.microsoft.com/office/drawing/2014/main" id="{C1BCACCC-A1CA-4A1D-802D-0184429D919F}"/>
              </a:ext>
            </a:extLst>
          </p:cNvPr>
          <p:cNvSpPr/>
          <p:nvPr/>
        </p:nvSpPr>
        <p:spPr>
          <a:xfrm>
            <a:off x="28338" y="2096399"/>
            <a:ext cx="312446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white"/>
                </a:solidFill>
                <a:latin typeface="Segoe UI"/>
                <a:ea typeface="メイリオ"/>
              </a:rPr>
              <a:t>プログラムが想定している対象者</a:t>
            </a:r>
            <a:endParaRPr kumimoji="1" lang="ja-JP" altLang="en-US" sz="14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5" name="テキスト ボックス 14">
            <a:extLst>
              <a:ext uri="{FF2B5EF4-FFF2-40B4-BE49-F238E27FC236}">
                <a16:creationId xmlns:a16="http://schemas.microsoft.com/office/drawing/2014/main" id="{A8C5A618-CE22-4F57-B8B4-B68388B29A49}"/>
              </a:ext>
            </a:extLst>
          </p:cNvPr>
          <p:cNvSpPr txBox="1"/>
          <p:nvPr/>
        </p:nvSpPr>
        <p:spPr>
          <a:xfrm>
            <a:off x="124811" y="2522722"/>
            <a:ext cx="9649072" cy="1015663"/>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主に、どのようなターゲット（非正規雇用労働者、失業者等の労働形態や性別、年代等に可能な範囲で言及）に対してプログラムを提供するかを記載願います。</a:t>
            </a: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p:txBody>
      </p:sp>
      <p:sp>
        <p:nvSpPr>
          <p:cNvPr id="16" name="角丸四角形 5">
            <a:extLst>
              <a:ext uri="{FF2B5EF4-FFF2-40B4-BE49-F238E27FC236}">
                <a16:creationId xmlns:a16="http://schemas.microsoft.com/office/drawing/2014/main" id="{9BC354C3-C02E-4360-90CB-02A29F11D2F1}"/>
              </a:ext>
            </a:extLst>
          </p:cNvPr>
          <p:cNvSpPr/>
          <p:nvPr/>
        </p:nvSpPr>
        <p:spPr>
          <a:xfrm>
            <a:off x="46011" y="4010215"/>
            <a:ext cx="312446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white"/>
                </a:solidFill>
                <a:latin typeface="Segoe UI"/>
                <a:ea typeface="メイリオ"/>
              </a:rPr>
              <a:t>プログラムの概要</a:t>
            </a:r>
            <a:endParaRPr kumimoji="1" lang="ja-JP" altLang="en-US" sz="14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7" name="テキスト ボックス 16">
            <a:extLst>
              <a:ext uri="{FF2B5EF4-FFF2-40B4-BE49-F238E27FC236}">
                <a16:creationId xmlns:a16="http://schemas.microsoft.com/office/drawing/2014/main" id="{C520692D-62AA-4C65-BCB1-91BEBC0D5C7B}"/>
              </a:ext>
            </a:extLst>
          </p:cNvPr>
          <p:cNvSpPr txBox="1"/>
          <p:nvPr/>
        </p:nvSpPr>
        <p:spPr>
          <a:xfrm>
            <a:off x="91816" y="4420269"/>
            <a:ext cx="9649072" cy="1384995"/>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非正規雇用労働者や失業者のキャリアアップ・キャリアチェンジを促進するため、本事業においてどのようなプログラムを開発するかプログラムの概要を記載してください。</a:t>
            </a: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p:txBody>
      </p:sp>
    </p:spTree>
    <p:extLst>
      <p:ext uri="{BB962C8B-B14F-4D97-AF65-F5344CB8AC3E}">
        <p14:creationId xmlns:p14="http://schemas.microsoft.com/office/powerpoint/2010/main" val="502019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2" name="正方形/長方形 11"/>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8" name="角丸四角形 5">
            <a:extLst>
              <a:ext uri="{FF2B5EF4-FFF2-40B4-BE49-F238E27FC236}">
                <a16:creationId xmlns:a16="http://schemas.microsoft.com/office/drawing/2014/main" id="{8EF1B416-DB66-474B-8AA2-FD50EE06001C}"/>
              </a:ext>
            </a:extLst>
          </p:cNvPr>
          <p:cNvSpPr/>
          <p:nvPr/>
        </p:nvSpPr>
        <p:spPr>
          <a:xfrm>
            <a:off x="72938" y="332656"/>
            <a:ext cx="6563174"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Segoe UI"/>
                <a:ea typeface="メイリオ"/>
                <a:cs typeface="+mn-cs"/>
              </a:rPr>
              <a:t>令和</a:t>
            </a:r>
            <a:r>
              <a:rPr kumimoji="1" lang="en-US" altLang="ja-JP" sz="1400" b="1" i="0" u="none" strike="noStrike" kern="1200" cap="none" spc="0" normalizeH="0" baseline="0" noProof="0" dirty="0">
                <a:ln>
                  <a:noFill/>
                </a:ln>
                <a:solidFill>
                  <a:prstClr val="white"/>
                </a:solidFill>
                <a:effectLst/>
                <a:uLnTx/>
                <a:uFillTx/>
                <a:latin typeface="Segoe UI"/>
                <a:ea typeface="メイリオ"/>
                <a:cs typeface="+mn-cs"/>
              </a:rPr>
              <a:t>2</a:t>
            </a:r>
            <a:r>
              <a:rPr kumimoji="1" lang="ja-JP" altLang="en-US" sz="1400" b="1" i="0" u="none" strike="noStrike" kern="1200" cap="none" spc="0" normalizeH="0" baseline="0" noProof="0" dirty="0">
                <a:ln>
                  <a:noFill/>
                </a:ln>
                <a:solidFill>
                  <a:prstClr val="white"/>
                </a:solidFill>
                <a:effectLst/>
                <a:uLnTx/>
                <a:uFillTx/>
                <a:latin typeface="Segoe UI"/>
                <a:ea typeface="メイリオ"/>
                <a:cs typeface="+mn-cs"/>
              </a:rPr>
              <a:t>年度「就職・転職支援のための大学リカレント教育推進事業」との違い</a:t>
            </a:r>
          </a:p>
        </p:txBody>
      </p:sp>
      <p:sp>
        <p:nvSpPr>
          <p:cNvPr id="19" name="テキスト ボックス 18">
            <a:extLst>
              <a:ext uri="{FF2B5EF4-FFF2-40B4-BE49-F238E27FC236}">
                <a16:creationId xmlns:a16="http://schemas.microsoft.com/office/drawing/2014/main" id="{FC72F53F-C8E6-4A91-9175-281F3D5674C1}"/>
              </a:ext>
            </a:extLst>
          </p:cNvPr>
          <p:cNvSpPr txBox="1"/>
          <p:nvPr/>
        </p:nvSpPr>
        <p:spPr>
          <a:xfrm>
            <a:off x="125464" y="698163"/>
            <a:ext cx="9649072" cy="2123658"/>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sng" strike="noStrike" kern="1200" cap="none" spc="0" normalizeH="0" baseline="0" noProof="0" dirty="0">
                <a:ln>
                  <a:noFill/>
                </a:ln>
                <a:effectLst/>
                <a:uLnTx/>
                <a:uFillTx/>
                <a:latin typeface="メイリオ"/>
                <a:ea typeface="メイリオ"/>
                <a:cs typeface="+mn-cs"/>
              </a:rPr>
              <a:t>＊令和</a:t>
            </a:r>
            <a:r>
              <a:rPr kumimoji="1" lang="en-US" altLang="ja-JP" sz="1200" b="0" i="0" u="sng" strike="noStrike" kern="1200" cap="none" spc="0" normalizeH="0" baseline="0" noProof="0" dirty="0">
                <a:ln>
                  <a:noFill/>
                </a:ln>
                <a:effectLst/>
                <a:uLnTx/>
                <a:uFillTx/>
                <a:latin typeface="メイリオ"/>
                <a:ea typeface="メイリオ"/>
                <a:cs typeface="+mn-cs"/>
              </a:rPr>
              <a:t>2</a:t>
            </a:r>
            <a:r>
              <a:rPr kumimoji="1" lang="ja-JP" altLang="en-US" sz="1200" b="0" i="0" u="sng" strike="noStrike" kern="1200" cap="none" spc="0" normalizeH="0" baseline="0" noProof="0" dirty="0">
                <a:ln>
                  <a:noFill/>
                </a:ln>
                <a:effectLst/>
                <a:uLnTx/>
                <a:uFillTx/>
                <a:latin typeface="メイリオ"/>
                <a:ea typeface="メイリオ"/>
                <a:cs typeface="+mn-cs"/>
              </a:rPr>
              <a:t>年度補正事業「就職・転職支援のための大学リカレント教育推進事業」実施校のみご回答ください。</a:t>
            </a:r>
            <a:endParaRPr kumimoji="1" lang="en-US" altLang="ja-JP" sz="1200" b="0" i="0" u="sng"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記載事項としては、①プログラム名称、②受講者定員、③受講者数、④就職率、⑤就職・就業率、⑥就職事例、⑦受講者・企業の評価、⑧プログラムを実施した際の課題、⑨⑧に対して本プログラムでどのよう</a:t>
            </a:r>
            <a:r>
              <a:rPr lang="ja-JP" altLang="en-US" sz="1200">
                <a:latin typeface="メイリオ"/>
                <a:ea typeface="メイリオ"/>
              </a:rPr>
              <a:t>に対応し、改善するか等</a:t>
            </a:r>
            <a:r>
              <a:rPr lang="ja-JP" altLang="en-US" sz="1200" dirty="0">
                <a:latin typeface="メイリオ"/>
                <a:ea typeface="メイリオ"/>
              </a:rPr>
              <a:t>具体的に記載願います。</a:t>
            </a: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＊なお、既存プログラムの単純継続は不可。</a:t>
            </a: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rgbClr val="FFC000"/>
              </a:solidFill>
              <a:latin typeface="メイリオ"/>
              <a:ea typeface="メイリオ"/>
            </a:endParaRPr>
          </a:p>
        </p:txBody>
      </p:sp>
      <p:sp>
        <p:nvSpPr>
          <p:cNvPr id="20" name="角丸四角形 5">
            <a:extLst>
              <a:ext uri="{FF2B5EF4-FFF2-40B4-BE49-F238E27FC236}">
                <a16:creationId xmlns:a16="http://schemas.microsoft.com/office/drawing/2014/main" id="{25013B01-4293-4DD8-9D06-7C13FEAFB7E8}"/>
              </a:ext>
            </a:extLst>
          </p:cNvPr>
          <p:cNvSpPr/>
          <p:nvPr/>
        </p:nvSpPr>
        <p:spPr>
          <a:xfrm>
            <a:off x="76494" y="3102144"/>
            <a:ext cx="3076306"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white"/>
                </a:solidFill>
                <a:latin typeface="Segoe UI"/>
                <a:ea typeface="メイリオ"/>
              </a:rPr>
              <a:t>既存の同分野プログラム</a:t>
            </a:r>
            <a:r>
              <a:rPr kumimoji="1" lang="ja-JP" altLang="en-US" sz="1400" b="1" i="0" u="none" strike="noStrike" kern="1200" cap="none" spc="0" normalizeH="0" baseline="0" noProof="0" dirty="0">
                <a:ln>
                  <a:noFill/>
                </a:ln>
                <a:solidFill>
                  <a:prstClr val="white"/>
                </a:solidFill>
                <a:effectLst/>
                <a:uLnTx/>
                <a:uFillTx/>
                <a:latin typeface="Segoe UI"/>
                <a:ea typeface="メイリオ"/>
                <a:cs typeface="+mn-cs"/>
              </a:rPr>
              <a:t>との違い</a:t>
            </a:r>
          </a:p>
        </p:txBody>
      </p:sp>
      <p:sp>
        <p:nvSpPr>
          <p:cNvPr id="21" name="テキスト ボックス 20">
            <a:extLst>
              <a:ext uri="{FF2B5EF4-FFF2-40B4-BE49-F238E27FC236}">
                <a16:creationId xmlns:a16="http://schemas.microsoft.com/office/drawing/2014/main" id="{EF5DAEE7-D443-440F-8E40-569BD0E324FA}"/>
              </a:ext>
            </a:extLst>
          </p:cNvPr>
          <p:cNvSpPr txBox="1"/>
          <p:nvPr/>
        </p:nvSpPr>
        <p:spPr>
          <a:xfrm>
            <a:off x="125464" y="3467857"/>
            <a:ext cx="9649072" cy="2308324"/>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sng" strike="noStrike" kern="1200" cap="none" spc="0" normalizeH="0" baseline="0" noProof="0" dirty="0">
                <a:ln>
                  <a:noFill/>
                </a:ln>
                <a:effectLst/>
                <a:uLnTx/>
                <a:uFillTx/>
                <a:latin typeface="メイリオ"/>
                <a:ea typeface="メイリオ"/>
                <a:cs typeface="+mn-cs"/>
              </a:rPr>
              <a:t>＊令和</a:t>
            </a:r>
            <a:r>
              <a:rPr kumimoji="1" lang="en-US" altLang="ja-JP" sz="1200" b="0" i="0" u="sng" strike="noStrike" kern="1200" cap="none" spc="0" normalizeH="0" baseline="0" noProof="0" dirty="0">
                <a:ln>
                  <a:noFill/>
                </a:ln>
                <a:effectLst/>
                <a:uLnTx/>
                <a:uFillTx/>
                <a:latin typeface="メイリオ"/>
                <a:ea typeface="メイリオ"/>
                <a:cs typeface="+mn-cs"/>
              </a:rPr>
              <a:t>2</a:t>
            </a:r>
            <a:r>
              <a:rPr kumimoji="1" lang="ja-JP" altLang="en-US" sz="1200" b="0" i="0" u="sng" strike="noStrike" kern="1200" cap="none" spc="0" normalizeH="0" baseline="0" noProof="0" dirty="0">
                <a:ln>
                  <a:noFill/>
                </a:ln>
                <a:effectLst/>
                <a:uLnTx/>
                <a:uFillTx/>
                <a:latin typeface="メイリオ"/>
                <a:ea typeface="メイリオ"/>
                <a:cs typeface="+mn-cs"/>
              </a:rPr>
              <a:t>年度補正事業「就職・転職支援のための大学リカレント教育推進事業」実施校に該当しないが、今回の申請と同分野の既存プログラムを実施している場合はご回答ください。</a:t>
            </a:r>
            <a:endParaRPr kumimoji="1" lang="en-US" altLang="ja-JP" sz="1200" b="0" i="0" u="sng"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記載事項としては、現在実施しているプログラムと今回申請するプログラムの相違点について記載願います。（特に、既存プログラムでの実施上の課題と、その課題に対してどのように対応し、改善するかを記載願います。）</a:t>
            </a:r>
            <a:endParaRPr lang="en-US" altLang="ja-JP" sz="1200" dirty="0">
              <a:latin typeface="メイリオ"/>
              <a:ea typeface="メイリオ"/>
            </a:endParaRPr>
          </a:p>
          <a:p>
            <a:r>
              <a:rPr lang="ja-JP" altLang="en-US" sz="1200" dirty="0">
                <a:latin typeface="メイリオ"/>
                <a:ea typeface="メイリオ"/>
              </a:rPr>
              <a:t>＊なお、既存プログラムの単純継続は不可。</a:t>
            </a: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p:txBody>
      </p:sp>
    </p:spTree>
    <p:extLst>
      <p:ext uri="{BB962C8B-B14F-4D97-AF65-F5344CB8AC3E}">
        <p14:creationId xmlns:p14="http://schemas.microsoft.com/office/powerpoint/2010/main" val="266668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lt1"/>
                </a:solidFill>
                <a:latin typeface="+mj-ea"/>
                <a:ea typeface="+mj-ea"/>
              </a:rPr>
              <a:t>事業の概念図</a:t>
            </a:r>
          </a:p>
        </p:txBody>
      </p:sp>
      <p:sp>
        <p:nvSpPr>
          <p:cNvPr id="9" name="テキスト ボックス 8"/>
          <p:cNvSpPr txBox="1"/>
          <p:nvPr/>
        </p:nvSpPr>
        <p:spPr>
          <a:xfrm>
            <a:off x="125464" y="692696"/>
            <a:ext cx="9649072" cy="1754326"/>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pPr marL="180000" indent="-180000"/>
            <a:r>
              <a:rPr lang="ja-JP" altLang="en-US" sz="1200" dirty="0">
                <a:latin typeface="+mn-ea"/>
              </a:rPr>
              <a:t>▼本事業で取り組む事業全体が分かるよう作成すること。文章のみで説明するのではなく、視覚的に分かりやすく説明してください。</a:t>
            </a:r>
            <a:endParaRPr lang="en-US" altLang="ja-JP" sz="1200" dirty="0">
              <a:latin typeface="+mn-ea"/>
            </a:endParaRPr>
          </a:p>
          <a:p>
            <a:endParaRPr lang="en-US" altLang="ja-JP" sz="1200" dirty="0">
              <a:solidFill>
                <a:schemeClr val="tx2">
                  <a:lumMod val="60000"/>
                  <a:lumOff val="40000"/>
                </a:schemeClr>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p:txBody>
      </p:sp>
      <p:sp>
        <p:nvSpPr>
          <p:cNvPr id="11" name="角丸四角形 10"/>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lt1"/>
                </a:solidFill>
                <a:latin typeface="+mj-ea"/>
                <a:ea typeface="+mj-ea"/>
              </a:rPr>
              <a:t>事業の概念図</a:t>
            </a:r>
          </a:p>
        </p:txBody>
      </p:sp>
      <p:sp>
        <p:nvSpPr>
          <p:cNvPr id="10" name="テキスト ボックス 9"/>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令和３年度</a:t>
            </a:r>
            <a:r>
              <a:rPr lang="ja-JP" altLang="en-US" sz="1100" spc="-120" dirty="0">
                <a:solidFill>
                  <a:schemeClr val="bg1"/>
                </a:solidFill>
                <a:latin typeface="+mj-ea"/>
              </a:rPr>
              <a:t>「</a:t>
            </a:r>
            <a:r>
              <a:rPr lang="en-US" altLang="ja-JP" sz="1100" spc="-120" dirty="0">
                <a:solidFill>
                  <a:schemeClr val="bg1"/>
                </a:solidFill>
                <a:latin typeface="+mj-ea"/>
              </a:rPr>
              <a:t>DX</a:t>
            </a:r>
            <a:r>
              <a:rPr lang="ja-JP" altLang="en-US" sz="1100" spc="-120" dirty="0">
                <a:solidFill>
                  <a:schemeClr val="bg1"/>
                </a:solidFill>
                <a:latin typeface="+mj-ea"/>
              </a:rPr>
              <a:t>等成長分野を中心とした就職・転職支援のためのリカレント教育推進事業」事業計画書（</a:t>
            </a:r>
            <a:r>
              <a:rPr lang="en-US" altLang="ja-JP" sz="1100" spc="-120" dirty="0">
                <a:solidFill>
                  <a:schemeClr val="bg1"/>
                </a:solidFill>
                <a:latin typeface="+mj-ea"/>
              </a:rPr>
              <a:t>Ⅰ</a:t>
            </a:r>
            <a:r>
              <a:rPr lang="ja-JP" altLang="en-US" sz="1100" spc="-120" dirty="0">
                <a:solidFill>
                  <a:schemeClr val="bg1"/>
                </a:solidFill>
                <a:latin typeface="+mj-ea"/>
              </a:rPr>
              <a:t>：</a:t>
            </a:r>
            <a:r>
              <a:rPr lang="en-US" altLang="ja-JP" sz="1100" spc="-120" dirty="0">
                <a:solidFill>
                  <a:schemeClr val="bg1"/>
                </a:solidFill>
                <a:latin typeface="+mj-ea"/>
              </a:rPr>
              <a:t>DX</a:t>
            </a:r>
            <a:r>
              <a:rPr lang="ja-JP" altLang="en-US" sz="1100" spc="-120" dirty="0">
                <a:solidFill>
                  <a:schemeClr val="bg1"/>
                </a:solidFill>
                <a:latin typeface="+mj-ea"/>
              </a:rPr>
              <a:t>リテラシー）</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5</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6" name="正方形/長方形 15"/>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5</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様式２（別紙１）</a:t>
            </a:r>
            <a:endParaRPr lang="ja-JP" altLang="en-US" sz="1200" b="1" dirty="0">
              <a:solidFill>
                <a:schemeClr val="bg1"/>
              </a:solidFill>
            </a:endParaRPr>
          </a:p>
        </p:txBody>
      </p:sp>
    </p:spTree>
    <p:extLst>
      <p:ext uri="{BB962C8B-B14F-4D97-AF65-F5344CB8AC3E}">
        <p14:creationId xmlns:p14="http://schemas.microsoft.com/office/powerpoint/2010/main" val="322338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33404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lt1"/>
                </a:solidFill>
                <a:latin typeface="+mj-ea"/>
                <a:ea typeface="+mj-ea"/>
              </a:rPr>
              <a:t>プログラム</a:t>
            </a:r>
            <a:r>
              <a:rPr lang="zh-TW" altLang="en-US" sz="1400" dirty="0">
                <a:solidFill>
                  <a:schemeClr val="lt1"/>
                </a:solidFill>
                <a:latin typeface="+mj-ea"/>
                <a:ea typeface="+mj-ea"/>
              </a:rPr>
              <a:t>実施体制</a:t>
            </a:r>
            <a:r>
              <a:rPr lang="ja-JP" altLang="en-US" sz="1400" dirty="0">
                <a:solidFill>
                  <a:schemeClr val="lt1"/>
                </a:solidFill>
                <a:latin typeface="+mj-ea"/>
                <a:ea typeface="+mj-ea"/>
              </a:rPr>
              <a:t>イメージ</a:t>
            </a:r>
          </a:p>
        </p:txBody>
      </p:sp>
      <p:sp>
        <p:nvSpPr>
          <p:cNvPr id="9" name="テキスト ボックス 8"/>
          <p:cNvSpPr txBox="1"/>
          <p:nvPr/>
        </p:nvSpPr>
        <p:spPr>
          <a:xfrm>
            <a:off x="125464" y="764704"/>
            <a:ext cx="9649072" cy="3046988"/>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事業を推進するために構築する連携機関（、業、自治体、労働局、教育機関など）を含めた体制について、事業実施委員会の位置付けも含めて記載すること。文章のみで説明するのではなく、図や表を用いて視覚的に分かりやすく説明してください。</a:t>
            </a:r>
            <a:endParaRPr lang="en-US" altLang="ja-JP" sz="1200" dirty="0">
              <a:latin typeface="+mn-ea"/>
            </a:endParaRPr>
          </a:p>
          <a:p>
            <a:pPr marL="180000" indent="-180000"/>
            <a:r>
              <a:rPr lang="ja-JP" altLang="en-US" sz="1200" dirty="0">
                <a:latin typeface="+mn-ea"/>
              </a:rPr>
              <a:t>▼各機関が果たす役割、プログラムの開発・実施にあたって協力を得られる事項、またどのような観点で連携を組むことにしたか等</a:t>
            </a:r>
            <a:endParaRPr lang="en-US" altLang="ja-JP" sz="1200" dirty="0">
              <a:latin typeface="+mn-ea"/>
            </a:endParaRPr>
          </a:p>
          <a:p>
            <a:pPr marL="180000" indent="-180000"/>
            <a:r>
              <a:rPr lang="ja-JP" altLang="en-US" sz="1200" dirty="0">
                <a:latin typeface="+mn-ea"/>
              </a:rPr>
              <a:t>　連携機関毎に具体的に記載すること。記載の際には、特に、「業界等の雇用動向や人材ニーズ及び地域事情等の把握」、 「プログラムの開発・実施」、 「プログラムの成果検証」、「開発したプログラムの他の教育機関、企業、自治体等への横展開」の観点について、それぞれどのように連携して実施するか具体的に記載すること。（外部との連携については、予定、打診中、了解済み等の交渉状況を記載すること。）</a:t>
            </a:r>
            <a:br>
              <a:rPr lang="en-US" altLang="ja-JP" sz="1200" dirty="0">
                <a:latin typeface="+mn-ea"/>
              </a:rPr>
            </a:b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」事業計画書（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6</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6</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様式２（別紙１）</a:t>
            </a:r>
            <a:endParaRPr lang="ja-JP" altLang="en-US" sz="1200" b="1" dirty="0">
              <a:solidFill>
                <a:schemeClr val="bg1"/>
              </a:solidFill>
            </a:endParaRPr>
          </a:p>
        </p:txBody>
      </p:sp>
      <p:sp>
        <p:nvSpPr>
          <p:cNvPr id="8" name="角丸四角形 5">
            <a:extLst>
              <a:ext uri="{FF2B5EF4-FFF2-40B4-BE49-F238E27FC236}">
                <a16:creationId xmlns:a16="http://schemas.microsoft.com/office/drawing/2014/main" id="{6A137C63-3ABE-45C7-8186-6F73FC225227}"/>
              </a:ext>
            </a:extLst>
          </p:cNvPr>
          <p:cNvSpPr/>
          <p:nvPr/>
        </p:nvSpPr>
        <p:spPr>
          <a:xfrm>
            <a:off x="28338" y="3832804"/>
            <a:ext cx="442060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lt1"/>
                </a:solidFill>
                <a:latin typeface="+mj-ea"/>
                <a:ea typeface="+mj-ea"/>
              </a:rPr>
              <a:t>プログラム</a:t>
            </a:r>
            <a:r>
              <a:rPr lang="ja-JP" altLang="en-US" sz="1400" dirty="0">
                <a:latin typeface="+mj-ea"/>
                <a:ea typeface="+mj-ea"/>
              </a:rPr>
              <a:t>の継続的取り組みに向けた学内整備</a:t>
            </a:r>
            <a:endParaRPr lang="ja-JP" altLang="en-US" sz="1400" dirty="0">
              <a:solidFill>
                <a:schemeClr val="lt1"/>
              </a:solidFill>
              <a:latin typeface="+mj-ea"/>
              <a:ea typeface="+mj-ea"/>
            </a:endParaRPr>
          </a:p>
        </p:txBody>
      </p:sp>
      <p:sp>
        <p:nvSpPr>
          <p:cNvPr id="11" name="テキスト ボックス 10">
            <a:extLst>
              <a:ext uri="{FF2B5EF4-FFF2-40B4-BE49-F238E27FC236}">
                <a16:creationId xmlns:a16="http://schemas.microsoft.com/office/drawing/2014/main" id="{35A8C8CC-A8AA-4D24-AE4C-1783D5EB892D}"/>
              </a:ext>
            </a:extLst>
          </p:cNvPr>
          <p:cNvSpPr txBox="1"/>
          <p:nvPr/>
        </p:nvSpPr>
        <p:spPr>
          <a:xfrm>
            <a:off x="122326" y="4221088"/>
            <a:ext cx="9649072" cy="2492990"/>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▼事業期間終了後のプログラムの継続的な実施に向けて、担当部署の設置をはじめとした学内整備の現状（既存の部署がある、近々設置する予定等）及び年度内の検討の予定等について記載願います。</a:t>
            </a:r>
            <a:endParaRPr lang="en-US" altLang="ja-JP" sz="1200" dirty="0">
              <a:latin typeface="+mn-ea"/>
            </a:endParaRPr>
          </a:p>
          <a:p>
            <a:pPr marL="180000" indent="-180000"/>
            <a:r>
              <a:rPr lang="ja-JP" altLang="en-US" sz="1200" dirty="0">
                <a:latin typeface="+mn-ea"/>
              </a:rPr>
              <a:t>＊担当部署については、担当教職員の配置状況も記載すること。（最低限窓口となる担当教職員、継続的な取り組みに向けて必要な専門性を有するスタッフを配置すること。）</a:t>
            </a:r>
            <a:endParaRPr lang="en-US" altLang="ja-JP" sz="1200" dirty="0">
              <a:latin typeface="+mn-ea"/>
            </a:endParaRPr>
          </a:p>
          <a:p>
            <a:pPr marL="180000" indent="-180000"/>
            <a:r>
              <a:rPr lang="ja-JP" altLang="en-US" sz="1200" dirty="0">
                <a:latin typeface="+mn-ea"/>
              </a:rPr>
              <a:t>▼学内で雇用される教員がリカレント教育に関与する場合のインセンティブ措置（例：教員評価上の優遇措置、給与・賞与・手当等の措置など）の検討の方向性について記載願います。</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Tree>
    <p:extLst>
      <p:ext uri="{BB962C8B-B14F-4D97-AF65-F5344CB8AC3E}">
        <p14:creationId xmlns:p14="http://schemas.microsoft.com/office/powerpoint/2010/main" val="47481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33404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総授業時間数・期間</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1200329"/>
          </a:xfrm>
          <a:prstGeom prst="rect">
            <a:avLst/>
          </a:prstGeom>
          <a:noFill/>
          <a:ln>
            <a:solidFill>
              <a:schemeClr val="tx2">
                <a:lumMod val="40000"/>
                <a:lumOff val="60000"/>
              </a:schemeClr>
            </a:solidFill>
            <a:prstDash val="dash"/>
          </a:ln>
        </p:spPr>
        <p:txBody>
          <a:bodyPr wrap="square" rtlCol="0">
            <a:spAutoFit/>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a:t>
            </a:r>
            <a:r>
              <a:rPr lang="ja-JP" altLang="en-US" sz="1200" dirty="0">
                <a:latin typeface="メイリオ"/>
                <a:ea typeface="メイリオ"/>
              </a:rPr>
              <a:t>時間・〇か月（</a:t>
            </a:r>
            <a:r>
              <a:rPr lang="en-US" altLang="ja-JP" sz="1200" dirty="0">
                <a:latin typeface="メイリオ"/>
                <a:ea typeface="メイリオ"/>
              </a:rPr>
              <a:t>1</a:t>
            </a:r>
            <a:r>
              <a:rPr lang="ja-JP" altLang="en-US" sz="1200" dirty="0">
                <a:latin typeface="メイリオ"/>
                <a:ea typeface="メイリオ"/>
              </a:rPr>
              <a:t>週間あたりのコマ数の目安：〇コマ）</a:t>
            </a: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algn="just"/>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職業訓練受講給付金</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の対象プログラムとする</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場合は、以下の要件を満たすことが必要です。</a:t>
            </a:r>
          </a:p>
          <a:p>
            <a:pPr algn="just"/>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「１か月</a:t>
            </a:r>
            <a:r>
              <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60</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時間以上（平均ではなく各月の実時間）」かつ「２か月以上６か月以内」</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時間数の要件等については別途</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QA</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をご参照ください。</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＊職業訓練受講給付金の対象プログラムとしない場合は、総授業時間数</a:t>
            </a:r>
            <a:r>
              <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60</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時間以上とします。</a:t>
            </a:r>
            <a:endPar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 name="角丸四角形 5">
            <a:extLst>
              <a:ext uri="{FF2B5EF4-FFF2-40B4-BE49-F238E27FC236}">
                <a16:creationId xmlns:a16="http://schemas.microsoft.com/office/drawing/2014/main" id="{6A137C63-3ABE-45C7-8186-6F73FC225227}"/>
              </a:ext>
            </a:extLst>
          </p:cNvPr>
          <p:cNvSpPr/>
          <p:nvPr/>
        </p:nvSpPr>
        <p:spPr>
          <a:xfrm>
            <a:off x="64227" y="2084599"/>
            <a:ext cx="442060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想定する受講者数、受講者の募集方法</a:t>
            </a:r>
          </a:p>
        </p:txBody>
      </p:sp>
      <p:sp>
        <p:nvSpPr>
          <p:cNvPr id="11" name="テキスト ボックス 10">
            <a:extLst>
              <a:ext uri="{FF2B5EF4-FFF2-40B4-BE49-F238E27FC236}">
                <a16:creationId xmlns:a16="http://schemas.microsoft.com/office/drawing/2014/main" id="{35A8C8CC-A8AA-4D24-AE4C-1783D5EB892D}"/>
              </a:ext>
            </a:extLst>
          </p:cNvPr>
          <p:cNvSpPr txBox="1"/>
          <p:nvPr/>
        </p:nvSpPr>
        <p:spPr>
          <a:xfrm>
            <a:off x="125464" y="2491888"/>
            <a:ext cx="9649072" cy="1200329"/>
          </a:xfrm>
          <a:prstGeom prst="rect">
            <a:avLst/>
          </a:prstGeom>
          <a:noFill/>
          <a:ln>
            <a:solidFill>
              <a:schemeClr val="tx2">
                <a:lumMod val="40000"/>
                <a:lumOff val="60000"/>
              </a:schemeClr>
            </a:solidFill>
            <a:prstDash val="dash"/>
          </a:ln>
        </p:spPr>
        <p:txBody>
          <a:bodyPr wrap="square" rtlCol="0">
            <a:spAutoFit/>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▼プログラムの見込み受講者数については、雇用形態に沿った形で記載願います（例：</a:t>
            </a:r>
            <a:r>
              <a:rPr lang="ja-JP" altLang="en-US" sz="1200" dirty="0">
                <a:solidFill>
                  <a:prstClr val="black"/>
                </a:solidFill>
                <a:latin typeface="メイリオ"/>
                <a:ea typeface="メイリオ"/>
              </a:rPr>
              <a:t>非正規雇用労働者〇名、失業者〇名等）。</a:t>
            </a:r>
            <a:endParaRPr lang="en-US" altLang="ja-JP" sz="1200" dirty="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▼どのようなターゲットにどのような手段（例：ハローワークからの紹介、</a:t>
            </a:r>
            <a:r>
              <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rPr>
              <a:t>web</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広告、地方メディアの活用等）を用いて募集を行うか具体的に記載願います。</a:t>
            </a: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C000"/>
              </a:solidFill>
              <a:effectLst/>
              <a:uLnTx/>
              <a:uFillTx/>
              <a:latin typeface="メイリオ"/>
              <a:ea typeface="メイリオ"/>
              <a:cs typeface="+mn-cs"/>
            </a:endParaRPr>
          </a:p>
        </p:txBody>
      </p:sp>
      <p:sp>
        <p:nvSpPr>
          <p:cNvPr id="12" name="角丸四角形 5">
            <a:extLst>
              <a:ext uri="{FF2B5EF4-FFF2-40B4-BE49-F238E27FC236}">
                <a16:creationId xmlns:a16="http://schemas.microsoft.com/office/drawing/2014/main" id="{B6DE60A2-A240-4926-A5AE-F0224D63E1A6}"/>
              </a:ext>
            </a:extLst>
          </p:cNvPr>
          <p:cNvSpPr/>
          <p:nvPr/>
        </p:nvSpPr>
        <p:spPr>
          <a:xfrm>
            <a:off x="64226" y="3814677"/>
            <a:ext cx="5032789"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プログラムの習得できる能力と就職・転職先等出口の可視化</a:t>
            </a:r>
          </a:p>
        </p:txBody>
      </p:sp>
      <p:sp>
        <p:nvSpPr>
          <p:cNvPr id="14" name="テキスト ボックス 13">
            <a:extLst>
              <a:ext uri="{FF2B5EF4-FFF2-40B4-BE49-F238E27FC236}">
                <a16:creationId xmlns:a16="http://schemas.microsoft.com/office/drawing/2014/main" id="{0F761156-9E46-497B-9DE6-D964E899ADA2}"/>
              </a:ext>
            </a:extLst>
          </p:cNvPr>
          <p:cNvSpPr txBox="1"/>
          <p:nvPr/>
        </p:nvSpPr>
        <p:spPr>
          <a:xfrm>
            <a:off x="107114" y="4212941"/>
            <a:ext cx="9649072" cy="2308324"/>
          </a:xfrm>
          <a:prstGeom prst="rect">
            <a:avLst/>
          </a:prstGeom>
          <a:noFill/>
          <a:ln>
            <a:solidFill>
              <a:schemeClr val="tx2">
                <a:lumMod val="40000"/>
                <a:lumOff val="60000"/>
              </a:schemeClr>
            </a:solidFill>
            <a:prstDash val="dash"/>
          </a:ln>
        </p:spPr>
        <p:txBody>
          <a:bodyPr wrap="square" rtlCol="0">
            <a:spAutoFit/>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▼プログラムの受講によって身につけられる能力及び、受講によって想定される就職・転職先を記載願います。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▼また、受講者がプログラム修了後に企業等においてどのような活躍が期待できるか具体的に記載してください。</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indent="-180000">
              <a:defRPr/>
            </a:pPr>
            <a:r>
              <a:rPr lang="ja-JP" altLang="en-US" sz="1200" dirty="0">
                <a:latin typeface="メイリオ"/>
                <a:ea typeface="メイリオ"/>
              </a:rPr>
              <a:t>＊身につけられる能力については可能な限り客観的なレベルを示すことや、取得しうる資格について明記すること。（例えば、プログラムを受講した結果合格しうる資格試験としては○○相当など。）</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Tree>
    <p:extLst>
      <p:ext uri="{BB962C8B-B14F-4D97-AF65-F5344CB8AC3E}">
        <p14:creationId xmlns:p14="http://schemas.microsoft.com/office/powerpoint/2010/main" val="1201167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授業科目・担当講師・外部講師の活用</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5816977"/>
          </a:xfrm>
          <a:prstGeom prst="rect">
            <a:avLst/>
          </a:prstGeom>
          <a:noFill/>
          <a:ln>
            <a:solidFill>
              <a:schemeClr val="tx2">
                <a:lumMod val="40000"/>
                <a:lumOff val="60000"/>
              </a:schemeClr>
            </a:solidFill>
            <a:prstDash val="dash"/>
          </a:ln>
        </p:spPr>
        <p:txBody>
          <a:bodyPr wrap="square" rtlCol="0">
            <a:spAutoFit/>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▼授業科目一覧について、図や表を用いて視覚的にわかりやすい形で明記願います。</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記載に際しては、分類（必修</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選択等）、科目名、授業時数、対面・遠隔、企業連携（</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PBL</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）、双方向、実務家教員の活用、担当教員・実務家教員名（所属含め）を記載願います。</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▼実務家教員等の外部講師の活用に関しては、どのような観点、研究分野で外部講師を活用するのかを明記願います。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indent="-180000">
              <a:defRPr/>
            </a:pPr>
            <a:r>
              <a:rPr kumimoji="1" lang="ja-JP" altLang="en-US" sz="1200" b="0" i="0" u="none" strike="noStrike" kern="1200" cap="none" spc="0" normalizeH="0" baseline="0" noProof="0" dirty="0">
                <a:ln>
                  <a:noFill/>
                </a:ln>
                <a:effectLst/>
                <a:uLnTx/>
                <a:uFillTx/>
                <a:latin typeface="+mn-ea"/>
                <a:cs typeface="+mn-cs"/>
              </a:rPr>
              <a:t>▼</a:t>
            </a:r>
            <a:r>
              <a:rPr lang="ja-JP" altLang="ja-JP" sz="1200" kern="100" dirty="0">
                <a:effectLst/>
                <a:latin typeface="+mn-ea"/>
                <a:cs typeface="Times New Roman" panose="02020603050405020304" pitchFamily="18" charset="0"/>
              </a:rPr>
              <a:t>職業訓練受講給付金</a:t>
            </a:r>
            <a:r>
              <a:rPr lang="ja-JP" altLang="en-US" sz="1200" kern="100" dirty="0">
                <a:effectLst/>
                <a:latin typeface="+mn-ea"/>
                <a:cs typeface="Times New Roman" panose="02020603050405020304" pitchFamily="18" charset="0"/>
              </a:rPr>
              <a:t>対象プログラムについては、オンライン授業を実施する場合は同時双方向型に限ります。また、受講日や</a:t>
            </a:r>
            <a:r>
              <a:rPr lang="ja-JP" altLang="ja-JP" sz="1200" kern="100" dirty="0">
                <a:effectLst/>
                <a:latin typeface="+mn-ea"/>
                <a:cs typeface="Times New Roman" panose="02020603050405020304" pitchFamily="18" charset="0"/>
              </a:rPr>
              <a:t>受講科目が</a:t>
            </a:r>
            <a:r>
              <a:rPr lang="en-US" altLang="ja-JP" sz="1200" kern="100" dirty="0">
                <a:effectLst/>
                <a:latin typeface="+mn-ea"/>
                <a:cs typeface="Times New Roman" panose="02020603050405020304" pitchFamily="18" charset="0"/>
              </a:rPr>
              <a:t>1</a:t>
            </a:r>
            <a:r>
              <a:rPr lang="ja-JP" altLang="ja-JP" sz="1200" kern="100" dirty="0">
                <a:effectLst/>
                <a:latin typeface="+mn-ea"/>
                <a:cs typeface="Times New Roman" panose="02020603050405020304" pitchFamily="18" charset="0"/>
              </a:rPr>
              <a:t>パターンとなるように必須科目のみで作成願います。</a:t>
            </a:r>
            <a:r>
              <a:rPr lang="ja-JP" altLang="en-US" sz="1200" kern="100" dirty="0">
                <a:effectLst/>
                <a:latin typeface="+mn-ea"/>
                <a:cs typeface="Times New Roman" panose="02020603050405020304" pitchFamily="18" charset="0"/>
              </a:rPr>
              <a:t> （</a:t>
            </a:r>
            <a:r>
              <a:rPr kumimoji="1" lang="ja-JP" altLang="en-US" sz="1200" b="0" i="0" u="none" strike="noStrike" kern="1200" cap="none" spc="0" normalizeH="0" baseline="0" noProof="0" dirty="0">
                <a:ln>
                  <a:noFill/>
                </a:ln>
                <a:effectLst/>
                <a:uLnTx/>
                <a:uFillTx/>
                <a:latin typeface="メイリオ"/>
                <a:ea typeface="メイリオ"/>
                <a:cs typeface="+mn-cs"/>
              </a:rPr>
              <a:t>新型コロナウイルス感染症の感染予防の観点など、やむを得ない場合は</a:t>
            </a:r>
            <a:r>
              <a:rPr lang="ja-JP" altLang="en-US" sz="1200" dirty="0">
                <a:latin typeface="メイリオ"/>
                <a:ea typeface="メイリオ"/>
              </a:rPr>
              <a:t>その限りではない。）</a:t>
            </a:r>
            <a:endParaRPr lang="ja-JP" altLang="ja-JP" sz="1200" kern="100" dirty="0">
              <a:effectLst/>
              <a:latin typeface="+mn-ea"/>
              <a:cs typeface="Times New Roman" panose="02020603050405020304" pitchFamily="18" charset="0"/>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Tree>
    <p:extLst>
      <p:ext uri="{BB962C8B-B14F-4D97-AF65-F5344CB8AC3E}">
        <p14:creationId xmlns:p14="http://schemas.microsoft.com/office/powerpoint/2010/main" val="2199252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470863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授業の実施方法</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9" name="テキスト ボックス 8"/>
          <p:cNvSpPr txBox="1"/>
          <p:nvPr/>
        </p:nvSpPr>
        <p:spPr>
          <a:xfrm>
            <a:off x="125464" y="764704"/>
            <a:ext cx="9649072" cy="2123658"/>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▼授業の実施方法について、座学、実習、オンライン授業等が対象職種にかかる基礎的かつ実践的な技能及び知識</a:t>
            </a:r>
            <a:r>
              <a:rPr lang="ja-JP" altLang="en-US" sz="1200" dirty="0">
                <a:latin typeface="メイリオ"/>
                <a:ea typeface="メイリオ"/>
              </a:rPr>
              <a:t>の</a:t>
            </a:r>
            <a:r>
              <a:rPr kumimoji="1" lang="ja-JP" altLang="en-US" sz="1200" b="0" i="0" u="none" strike="noStrike" kern="1200" cap="none" spc="0" normalizeH="0" baseline="0" noProof="0" dirty="0">
                <a:ln>
                  <a:noFill/>
                </a:ln>
                <a:effectLst/>
                <a:uLnTx/>
                <a:uFillTx/>
                <a:latin typeface="メイリオ"/>
                <a:ea typeface="メイリオ"/>
                <a:cs typeface="+mn-cs"/>
              </a:rPr>
              <a:t>習得とどのように関連するかについて言及すること。</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▼企業と連携した、職場見学・職場体験、</a:t>
            </a:r>
            <a:r>
              <a:rPr kumimoji="1" lang="en-US" altLang="ja-JP" sz="1200" b="0" i="0" u="none" strike="noStrike" kern="1200" cap="none" spc="0" normalizeH="0" baseline="0" noProof="0" dirty="0">
                <a:ln>
                  <a:noFill/>
                </a:ln>
                <a:effectLst/>
                <a:uLnTx/>
                <a:uFillTx/>
                <a:latin typeface="メイリオ"/>
                <a:ea typeface="メイリオ"/>
                <a:cs typeface="+mn-cs"/>
              </a:rPr>
              <a:t>PBL</a:t>
            </a:r>
            <a:r>
              <a:rPr kumimoji="1" lang="ja-JP" altLang="en-US" sz="1200" b="0" i="0" u="none" strike="noStrike" kern="1200" cap="none" spc="0" normalizeH="0" baseline="0" noProof="0" dirty="0">
                <a:ln>
                  <a:noFill/>
                </a:ln>
                <a:effectLst/>
                <a:uLnTx/>
                <a:uFillTx/>
                <a:latin typeface="メイリオ"/>
                <a:ea typeface="メイリオ"/>
                <a:cs typeface="+mn-cs"/>
              </a:rPr>
              <a:t>等についても記載すること。</a:t>
            </a:r>
            <a:endParaRPr kumimoji="1" lang="en-US" altLang="ja-JP" sz="1200" b="0" i="0" u="none" strike="noStrike" kern="1200" cap="none" spc="0" normalizeH="0" baseline="0" noProof="0" dirty="0">
              <a:ln>
                <a:noFill/>
              </a:ln>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Segoe UI"/>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effectLst/>
              <a:uLnTx/>
              <a:uFillTx/>
              <a:latin typeface="Segoe UI"/>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游ゴシック Bold"/>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0" name="正方形/長方形 9"/>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lang="en-US" altLang="ja-JP" sz="1200" spc="-120" dirty="0">
                <a:solidFill>
                  <a:schemeClr val="bg1"/>
                </a:solidFill>
                <a:latin typeface="+mj-ea"/>
              </a:rPr>
              <a:t> Ⅲ</a:t>
            </a:r>
            <a:r>
              <a:rPr lang="ja-JP" altLang="en-US" sz="1200" spc="-120" dirty="0">
                <a:solidFill>
                  <a:schemeClr val="bg1"/>
                </a:solidFill>
                <a:latin typeface="+mj-ea"/>
              </a:rPr>
              <a:t>：重要リテラシー</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様式２（別紙１）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Tree>
    <p:extLst>
      <p:ext uri="{BB962C8B-B14F-4D97-AF65-F5344CB8AC3E}">
        <p14:creationId xmlns:p14="http://schemas.microsoft.com/office/powerpoint/2010/main" val="377558007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11705</TotalTime>
  <Words>4285</Words>
  <Application>Microsoft Office PowerPoint</Application>
  <PresentationFormat>A4 210 x 297 mm</PresentationFormat>
  <Paragraphs>330</Paragraphs>
  <Slides>16</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16</vt:i4>
      </vt:variant>
    </vt:vector>
  </HeadingPairs>
  <TitlesOfParts>
    <vt:vector size="25" baseType="lpstr">
      <vt:lpstr>Meiryo UI</vt:lpstr>
      <vt:lpstr>ＭＳ Ｐゴシック</vt:lpstr>
      <vt:lpstr>メイリオ</vt:lpstr>
      <vt:lpstr>游ゴシック</vt:lpstr>
      <vt:lpstr>游ゴシック Bold</vt:lpstr>
      <vt:lpstr>Arial</vt:lpstr>
      <vt:lpstr>Calibri</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岡本みなみ</cp:lastModifiedBy>
  <cp:revision>282</cp:revision>
  <cp:lastPrinted>2022-01-19T10:34:13Z</cp:lastPrinted>
  <dcterms:created xsi:type="dcterms:W3CDTF">2015-11-11T08:20:08Z</dcterms:created>
  <dcterms:modified xsi:type="dcterms:W3CDTF">2022-06-15T06:19:02Z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