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9" r:id="rId2"/>
    <p:sldId id="311" r:id="rId3"/>
    <p:sldId id="324" r:id="rId4"/>
    <p:sldId id="316" r:id="rId5"/>
    <p:sldId id="317" r:id="rId6"/>
    <p:sldId id="318" r:id="rId7"/>
    <p:sldId id="320" r:id="rId8"/>
    <p:sldId id="321" r:id="rId9"/>
    <p:sldId id="322" r:id="rId10"/>
    <p:sldId id="302" r:id="rId11"/>
    <p:sldId id="323" r:id="rId12"/>
    <p:sldId id="305"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108" d="100"/>
          <a:sy n="108" d="100"/>
        </p:scale>
        <p:origin x="142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2022/3/9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2022/3/9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2022/3/9</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a:t>
            </a:r>
            <a:r>
              <a:rPr lang="en-US" altLang="ja-JP" sz="1200" dirty="0">
                <a:latin typeface="+mn-ea"/>
              </a:rPr>
              <a:t>2</a:t>
            </a:r>
            <a:r>
              <a:rPr lang="ja-JP" altLang="en-US" sz="1200" dirty="0">
                <a:latin typeface="+mn-ea"/>
              </a:rPr>
              <a:t>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Ⅳ</a:t>
            </a:r>
            <a:r>
              <a:rPr lang="ja-JP" altLang="en-US" sz="1200" spc="-120" dirty="0">
                <a:solidFill>
                  <a:schemeClr val="bg1"/>
                </a:solidFill>
                <a:latin typeface="+mj-ea"/>
              </a:rPr>
              <a:t>：プログラム実施、拠点構築支援・分析、横展開に向けた取組）</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202794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6456" y="692696"/>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62068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r>
              <a:rPr lang="ja-JP" altLang="en-US" sz="1200" spc="-120" dirty="0">
                <a:solidFill>
                  <a:schemeClr val="bg1"/>
                </a:solidFill>
                <a:latin typeface="+mj-ea"/>
              </a:rPr>
              <a:t>（</a:t>
            </a:r>
            <a:r>
              <a:rPr lang="en-US" altLang="ja-JP" sz="1200" spc="-120" dirty="0">
                <a:solidFill>
                  <a:schemeClr val="bg1"/>
                </a:solidFill>
                <a:latin typeface="+mj-ea"/>
              </a:rPr>
              <a:t> Ⅳ</a:t>
            </a:r>
            <a:r>
              <a:rPr lang="ja-JP" altLang="en-US" sz="1200" spc="-120" dirty="0">
                <a:solidFill>
                  <a:schemeClr val="bg1"/>
                </a:solidFill>
                <a:latin typeface="+mj-ea"/>
              </a:rPr>
              <a:t>：プログラム実施、拠点構築支援・分析、横展開に向けた取組）</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10</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cxnSp>
        <p:nvCxnSpPr>
          <p:cNvPr id="5" name="直線矢印コネクタ 4">
            <a:extLst>
              <a:ext uri="{FF2B5EF4-FFF2-40B4-BE49-F238E27FC236}">
                <a16:creationId xmlns:a16="http://schemas.microsoft.com/office/drawing/2014/main" id="{14D70EC1-F914-455D-93D0-92B855D01BC3}"/>
              </a:ext>
            </a:extLst>
          </p:cNvPr>
          <p:cNvCxnSpPr/>
          <p:nvPr/>
        </p:nvCxnSpPr>
        <p:spPr>
          <a:xfrm>
            <a:off x="164468" y="125901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7" name="角丸四角形 10">
            <a:extLst>
              <a:ext uri="{FF2B5EF4-FFF2-40B4-BE49-F238E27FC236}">
                <a16:creationId xmlns:a16="http://schemas.microsoft.com/office/drawing/2014/main" id="{96AE0DAB-1136-43CA-A132-0378243F458F}"/>
              </a:ext>
            </a:extLst>
          </p:cNvPr>
          <p:cNvSpPr/>
          <p:nvPr/>
        </p:nvSpPr>
        <p:spPr>
          <a:xfrm>
            <a:off x="4232920" y="1052736"/>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8" name="テキスト ボックス 7">
            <a:extLst>
              <a:ext uri="{FF2B5EF4-FFF2-40B4-BE49-F238E27FC236}">
                <a16:creationId xmlns:a16="http://schemas.microsoft.com/office/drawing/2014/main" id="{A2905E9B-0E64-4234-A3DA-071DECAC3548}"/>
              </a:ext>
            </a:extLst>
          </p:cNvPr>
          <p:cNvSpPr txBox="1"/>
          <p:nvPr/>
        </p:nvSpPr>
        <p:spPr>
          <a:xfrm>
            <a:off x="269480" y="1597693"/>
            <a:ext cx="9361040" cy="5078313"/>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▼伴走支援、調査・分析、広報・周知、経費分析等の取組の年間計画を具体的に記載願います。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9910" y="693836"/>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570751"/>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r>
              <a:rPr lang="ja-JP" altLang="en-US" sz="1200" spc="-120" dirty="0">
                <a:solidFill>
                  <a:schemeClr val="bg1"/>
                </a:solidFill>
                <a:latin typeface="+mj-ea"/>
              </a:rPr>
              <a:t>（</a:t>
            </a:r>
            <a:r>
              <a:rPr lang="en-US" altLang="ja-JP" sz="1200" spc="-120" dirty="0">
                <a:solidFill>
                  <a:srgbClr val="FF0000"/>
                </a:solidFill>
                <a:latin typeface="+mj-ea"/>
              </a:rPr>
              <a:t> </a:t>
            </a:r>
            <a:r>
              <a:rPr lang="en-US" altLang="ja-JP" sz="1200" spc="-120" dirty="0">
                <a:solidFill>
                  <a:schemeClr val="bg1"/>
                </a:solidFill>
                <a:latin typeface="+mj-ea"/>
              </a:rPr>
              <a:t>Ⅳ</a:t>
            </a:r>
            <a:r>
              <a:rPr lang="ja-JP" altLang="en-US" sz="1200" spc="-120" dirty="0">
                <a:solidFill>
                  <a:schemeClr val="bg1"/>
                </a:solidFill>
                <a:latin typeface="+mj-ea"/>
              </a:rPr>
              <a:t>：プログラム実施、拠点構築支援・分析、横展開に向けた取組）</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Tree>
    <p:extLst>
      <p:ext uri="{BB962C8B-B14F-4D97-AF65-F5344CB8AC3E}">
        <p14:creationId xmlns:p14="http://schemas.microsoft.com/office/powerpoint/2010/main" val="136480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30</a:t>
            </a:r>
            <a:r>
              <a:rPr lang="ja-JP" altLang="en-US" sz="1200" dirty="0">
                <a:latin typeface="+mn-ea"/>
              </a:rPr>
              <a:t>枚程度とすること。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9910" y="693836"/>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551469"/>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Ⅳ</a:t>
            </a:r>
            <a:r>
              <a:rPr lang="ja-JP" altLang="en-US" sz="1200" spc="-120" dirty="0">
                <a:solidFill>
                  <a:schemeClr val="bg1"/>
                </a:solidFill>
                <a:latin typeface="+mj-ea"/>
              </a:rPr>
              <a:t>：プログラム実施、拠点構築支援・分析、横展開に向けた取組）</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prstClr val="white"/>
                </a:solidFill>
                <a:latin typeface="游ゴシック Bold"/>
                <a:ea typeface="メイリオ"/>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a:t>
            </a:r>
            <a:r>
              <a:rPr lang="ja-JP" altLang="en-US" sz="1200" spc="-120" dirty="0">
                <a:solidFill>
                  <a:prstClr val="white"/>
                </a:solidFill>
                <a:latin typeface="游ゴシック Bold"/>
                <a:ea typeface="メイリオ"/>
              </a:rPr>
              <a:t>、拠点構築支援・分析、横展開に向けた取り組み</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プログラムの開発・実施等に関する伴走支援</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1141262"/>
            <a:ext cx="9649072" cy="5447645"/>
          </a:xfrm>
          <a:prstGeom prst="rect">
            <a:avLst/>
          </a:prstGeom>
          <a:noFill/>
          <a:ln>
            <a:solidFill>
              <a:schemeClr val="tx2">
                <a:lumMod val="40000"/>
                <a:lumOff val="60000"/>
              </a:schemeClr>
            </a:solidFill>
            <a:prstDash val="dash"/>
          </a:ln>
        </p:spPr>
        <p:txBody>
          <a:bodyPr wrap="square" rtlCol="0">
            <a:spAutoFit/>
          </a:bodyPr>
          <a:lstStyle/>
          <a:p>
            <a:pPr algn="l"/>
            <a:r>
              <a:rPr lang="ja-JP" altLang="en-US" sz="1200" dirty="0">
                <a:latin typeface="+mn-ea"/>
              </a:rPr>
              <a:t>●大学・専修学校等のプログラム（（</a:t>
            </a:r>
            <a:r>
              <a:rPr lang="en-US" altLang="ja-JP" sz="1200" dirty="0">
                <a:latin typeface="+mn-ea"/>
              </a:rPr>
              <a:t>Ⅰ</a:t>
            </a:r>
            <a:r>
              <a:rPr lang="ja-JP" altLang="en-US" sz="1200" dirty="0">
                <a:latin typeface="+mn-ea"/>
              </a:rPr>
              <a:t>）～（</a:t>
            </a:r>
            <a:r>
              <a:rPr lang="en-US" altLang="ja-JP" sz="1200" dirty="0">
                <a:latin typeface="+mn-ea"/>
              </a:rPr>
              <a:t>Ⅲ</a:t>
            </a:r>
            <a:r>
              <a:rPr lang="ja-JP" altLang="en-US" sz="1200" dirty="0">
                <a:latin typeface="+mn-ea"/>
              </a:rPr>
              <a:t>）すべて）の開発段階における、プログラムが提供する教育分野に関する雇用ニーズの発掘や身に着けるべき能力・スキル等に関して、どのように情報収集・助言等を行うか、具体的に記載願います。なお、これまでに大学・専門学校等のプログラム開発に際して開発支援を行った実績、成果を生み出した実績等あれば記載願います。</a:t>
            </a:r>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prstClr val="white"/>
                </a:solidFill>
                <a:latin typeface="游ゴシック Bold"/>
                <a:ea typeface="メイリオ"/>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a:t>
            </a:r>
            <a:r>
              <a:rPr lang="ja-JP" altLang="en-US" sz="1200" spc="-120" dirty="0">
                <a:solidFill>
                  <a:prstClr val="white"/>
                </a:solidFill>
                <a:latin typeface="游ゴシック Bold"/>
                <a:ea typeface="メイリオ"/>
              </a:rPr>
              <a:t>、拠点構築支援・分析、横展開に向けた取り組み</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67124233-1022-4A8D-8A3A-85D42FE6D8C5}"/>
              </a:ext>
            </a:extLst>
          </p:cNvPr>
          <p:cNvSpPr txBox="1"/>
          <p:nvPr/>
        </p:nvSpPr>
        <p:spPr>
          <a:xfrm>
            <a:off x="128464" y="836712"/>
            <a:ext cx="9649072" cy="5816977"/>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●各プログラムの定員充足率や就職率、就職・在職率の達成のほか、他の教育機関、企業等他の機関におけるプログラムの活用や実施ノウハウの</a:t>
            </a:r>
            <a:r>
              <a:rPr lang="ja-JP" altLang="en-US" sz="1200" dirty="0">
                <a:latin typeface="メイリオ"/>
                <a:ea typeface="メイリオ"/>
              </a:rPr>
              <a:t>波及といった目標に対してどのような支援が行えるか具体的に記載願います。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9378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821522"/>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●大学・専門学校等の講座開発、受講生募集、講座実施、プログラム終了後といった各段階においてどのような支援ができるかを記載願います。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7" name="テキスト ボックス 6">
            <a:extLst>
              <a:ext uri="{FF2B5EF4-FFF2-40B4-BE49-F238E27FC236}">
                <a16:creationId xmlns:a16="http://schemas.microsoft.com/office/drawing/2014/main" id="{19619C0B-4B22-4B88-8DCB-BCDF643D9F5A}"/>
              </a:ext>
            </a:extLst>
          </p:cNvPr>
          <p:cNvSpPr txBox="1"/>
          <p:nvPr/>
        </p:nvSpPr>
        <p:spPr>
          <a:xfrm>
            <a:off x="106951" y="3504173"/>
            <a:ext cx="9649072" cy="304698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●プログラムの面的展開の支援（他の大学・専修学校等や企業</a:t>
            </a:r>
            <a:r>
              <a:rPr lang="ja-JP" altLang="en-US" sz="1200" dirty="0">
                <a:latin typeface="メイリオ"/>
                <a:ea typeface="メイリオ"/>
              </a:rPr>
              <a:t>、</a:t>
            </a:r>
            <a:r>
              <a:rPr kumimoji="1" lang="ja-JP" altLang="en-US" sz="1200" b="0" i="0" u="none" strike="noStrike" kern="1200" cap="none" spc="0" normalizeH="0" baseline="0" noProof="0" dirty="0">
                <a:ln>
                  <a:noFill/>
                </a:ln>
                <a:effectLst/>
                <a:uLnTx/>
                <a:uFillTx/>
                <a:latin typeface="メイリオ"/>
                <a:ea typeface="メイリオ"/>
                <a:cs typeface="+mn-cs"/>
              </a:rPr>
              <a:t>自治体等に対するプログラムの横展開に関する助言やニーズの発掘、作成プログラムの活用促進等）や本事業期間終了後の大学等における継続的なリカレント教育の推進に向けてどのような支援ができるか、これまでの取組や実績を踏まえて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32980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a:t>
            </a:r>
            <a:r>
              <a:rPr kumimoji="1" lang="ja-JP" altLang="en-US" sz="1100" b="0" i="0" u="none" strike="noStrike" kern="1200" cap="none" spc="-120" normalizeH="0" baseline="0" noProof="0">
                <a:ln>
                  <a:noFill/>
                </a:ln>
                <a:solidFill>
                  <a:prstClr val="white"/>
                </a:solidFill>
                <a:effectLst/>
                <a:uLnTx/>
                <a:uFillTx/>
                <a:latin typeface="游ゴシック Bold"/>
                <a:ea typeface="メイリオ"/>
                <a:cs typeface="+mn-cs"/>
              </a:rPr>
              <a:t>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677656"/>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●他の大学・専門学校等（未実施大学等含む）がリカレント教育を実施する際に参考になるような取り組みの情報収集や分析、効果の発信をどのように行うか具体的に記載願います。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a:t>
            </a:r>
            <a:r>
              <a:rPr kumimoji="1" lang="ja-JP" altLang="en-US" sz="1200" b="0" i="0" u="none" strike="noStrike" kern="1200" cap="none" spc="0" normalizeH="0" baseline="0" noProof="0" dirty="0">
                <a:ln>
                  <a:noFill/>
                </a:ln>
                <a:effectLst/>
                <a:uLnTx/>
                <a:uFillTx/>
                <a:latin typeface="メイリオ"/>
                <a:ea typeface="メイリオ"/>
                <a:cs typeface="+mn-cs"/>
              </a:rPr>
              <a:t>分析や発信の際にどのような創意工夫を用いてリカレント教育を実施していない大学等にプログラムの開発・実施を行ってもらうか記載願います。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調査・分析</a:t>
            </a: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256928" y="3909791"/>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●事例について、どの程度の規模を想定しているか。また、コース、分野、地域の実情、実施内容・成果等どのような観点で選定することを考えているか記載願います。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244287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a:t>
            </a:r>
            <a:r>
              <a:rPr lang="ja-JP" altLang="ja-JP" sz="1200" dirty="0">
                <a:effectLst/>
                <a:latin typeface="+mn-ea"/>
                <a:cs typeface="ＭＳ 明朝" panose="02020609040205080304" pitchFamily="17" charset="-128"/>
              </a:rPr>
              <a:t>（Ⅰ）～（Ⅲ）の各プログラムを含め、リカレント教育の効果</a:t>
            </a:r>
            <a:r>
              <a:rPr lang="ja-JP" altLang="en-US" sz="1200" dirty="0">
                <a:latin typeface="+mn-ea"/>
                <a:cs typeface="ＭＳ 明朝" panose="02020609040205080304" pitchFamily="17" charset="-128"/>
              </a:rPr>
              <a:t>や</a:t>
            </a:r>
            <a:r>
              <a:rPr lang="ja-JP" altLang="ja-JP" sz="1200" dirty="0">
                <a:effectLst/>
                <a:latin typeface="+mn-ea"/>
                <a:cs typeface="ＭＳ 明朝" panose="02020609040205080304" pitchFamily="17" charset="-128"/>
              </a:rPr>
              <a:t>企業</a:t>
            </a:r>
            <a:r>
              <a:rPr lang="ja-JP" altLang="en-US" sz="1200" dirty="0">
                <a:effectLst/>
                <a:latin typeface="+mn-ea"/>
                <a:cs typeface="ＭＳ 明朝" panose="02020609040205080304" pitchFamily="17" charset="-128"/>
              </a:rPr>
              <a:t>・</a:t>
            </a:r>
            <a:r>
              <a:rPr lang="ja-JP" altLang="ja-JP" sz="1200" dirty="0">
                <a:effectLst/>
                <a:latin typeface="+mn-ea"/>
                <a:cs typeface="ＭＳ 明朝" panose="02020609040205080304" pitchFamily="17" charset="-128"/>
              </a:rPr>
              <a:t>社会への影響等</a:t>
            </a:r>
            <a:r>
              <a:rPr lang="ja-JP" altLang="en-US" sz="1200" dirty="0">
                <a:effectLst/>
                <a:latin typeface="+mn-ea"/>
                <a:cs typeface="ＭＳ 明朝" panose="02020609040205080304" pitchFamily="17" charset="-128"/>
              </a:rPr>
              <a:t>の</a:t>
            </a:r>
            <a:r>
              <a:rPr lang="ja-JP" altLang="ja-JP" sz="1200" dirty="0">
                <a:effectLst/>
                <a:latin typeface="+mn-ea"/>
                <a:cs typeface="ＭＳ 明朝" panose="02020609040205080304" pitchFamily="17" charset="-128"/>
              </a:rPr>
              <a:t>調査</a:t>
            </a:r>
            <a:r>
              <a:rPr lang="ja-JP" altLang="en-US" sz="1200" dirty="0">
                <a:effectLst/>
                <a:latin typeface="+mn-ea"/>
                <a:cs typeface="ＭＳ 明朝" panose="02020609040205080304" pitchFamily="17" charset="-128"/>
              </a:rPr>
              <a:t>方法や</a:t>
            </a:r>
            <a:r>
              <a:rPr lang="ja-JP" altLang="ja-JP" sz="1200" dirty="0">
                <a:effectLst/>
                <a:latin typeface="+mn-ea"/>
                <a:cs typeface="ＭＳ 明朝" panose="02020609040205080304" pitchFamily="17" charset="-128"/>
              </a:rPr>
              <a:t>その結果</a:t>
            </a:r>
            <a:r>
              <a:rPr lang="ja-JP" altLang="en-US" sz="1200" dirty="0">
                <a:effectLst/>
                <a:latin typeface="+mn-ea"/>
                <a:cs typeface="ＭＳ 明朝" panose="02020609040205080304" pitchFamily="17" charset="-128"/>
              </a:rPr>
              <a:t>の</a:t>
            </a:r>
            <a:r>
              <a:rPr lang="ja-JP" altLang="ja-JP" sz="1200" dirty="0">
                <a:effectLst/>
                <a:latin typeface="+mn-ea"/>
                <a:cs typeface="ＭＳ 明朝" panose="02020609040205080304" pitchFamily="17" charset="-128"/>
              </a:rPr>
              <a:t>取りまとめ</a:t>
            </a:r>
            <a:r>
              <a:rPr lang="ja-JP" altLang="en-US" sz="1200" dirty="0">
                <a:effectLst/>
                <a:latin typeface="+mn-ea"/>
                <a:cs typeface="ＭＳ 明朝" panose="02020609040205080304" pitchFamily="17" charset="-128"/>
              </a:rPr>
              <a:t>手段について記載願います</a:t>
            </a:r>
            <a:r>
              <a:rPr lang="ja-JP" altLang="ja-JP" sz="1200" dirty="0">
                <a:effectLst/>
                <a:latin typeface="+mn-ea"/>
                <a:cs typeface="ＭＳ 明朝" panose="02020609040205080304" pitchFamily="17" charset="-128"/>
              </a:rPr>
              <a:t>。また、この結果を踏まえ、リカレント教育の効果や影響を評価する適切な指標</a:t>
            </a:r>
            <a:r>
              <a:rPr lang="ja-JP" altLang="en-US" sz="1200" dirty="0">
                <a:effectLst/>
                <a:latin typeface="+mn-ea"/>
                <a:cs typeface="ＭＳ 明朝" panose="02020609040205080304" pitchFamily="17" charset="-128"/>
              </a:rPr>
              <a:t>の提案に向けて、現状仮説として立てている</a:t>
            </a:r>
            <a:r>
              <a:rPr lang="ja-JP" altLang="ja-JP" sz="1200" dirty="0">
                <a:effectLst/>
                <a:latin typeface="+mn-ea"/>
                <a:cs typeface="ＭＳ 明朝" panose="02020609040205080304" pitchFamily="17" charset="-128"/>
              </a:rPr>
              <a:t>リカレント教育の効果や影響を評価する適切な指標</a:t>
            </a:r>
            <a:r>
              <a:rPr lang="ja-JP" altLang="en-US" sz="1200" dirty="0">
                <a:effectLst/>
                <a:latin typeface="+mn-ea"/>
                <a:cs typeface="ＭＳ 明朝" panose="02020609040205080304" pitchFamily="17" charset="-128"/>
              </a:rPr>
              <a:t>についても記載願います。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調査・分析</a:t>
            </a:r>
          </a:p>
        </p:txBody>
      </p:sp>
    </p:spTree>
    <p:extLst>
      <p:ext uri="{BB962C8B-B14F-4D97-AF65-F5344CB8AC3E}">
        <p14:creationId xmlns:p14="http://schemas.microsoft.com/office/powerpoint/2010/main" val="356457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広報・周知</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7" name="テキスト ボックス 6">
            <a:extLst>
              <a:ext uri="{FF2B5EF4-FFF2-40B4-BE49-F238E27FC236}">
                <a16:creationId xmlns:a16="http://schemas.microsoft.com/office/drawing/2014/main" id="{93D3007D-D7BE-45B7-84E4-E5C7259B0C9B}"/>
              </a:ext>
            </a:extLst>
          </p:cNvPr>
          <p:cNvSpPr txBox="1"/>
          <p:nvPr/>
        </p:nvSpPr>
        <p:spPr>
          <a:xfrm>
            <a:off x="128464" y="3755391"/>
            <a:ext cx="9649072" cy="2308324"/>
          </a:xfrm>
          <a:prstGeom prst="rect">
            <a:avLst/>
          </a:prstGeom>
          <a:noFill/>
          <a:ln>
            <a:solidFill>
              <a:schemeClr val="tx2">
                <a:lumMod val="40000"/>
                <a:lumOff val="60000"/>
              </a:schemeClr>
            </a:solidFill>
            <a:prstDash val="dash"/>
          </a:ln>
        </p:spPr>
        <p:txBody>
          <a:bodyPr wrap="square" rtlCol="0">
            <a:spAutoFit/>
          </a:bodyPr>
          <a:lstStyle/>
          <a:p>
            <a:pPr>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a:t>
            </a:r>
            <a:r>
              <a:rPr lang="ja-JP" altLang="ja-JP" sz="1200" dirty="0">
                <a:solidFill>
                  <a:srgbClr val="000000"/>
                </a:solidFill>
                <a:effectLst/>
                <a:latin typeface="+mn-ea"/>
                <a:cs typeface="ＭＳ 明朝" panose="02020609040205080304" pitchFamily="17" charset="-128"/>
              </a:rPr>
              <a:t>（Ⅰ）～（Ⅲ）で開発したプログラムの社会人（受講有無問わず）、大学・専門学校等（プログラム実施有無問わず）、企業、自治体等への情報発信</a:t>
            </a:r>
            <a:r>
              <a:rPr lang="ja-JP" altLang="en-US" sz="1200" dirty="0">
                <a:solidFill>
                  <a:srgbClr val="000000"/>
                </a:solidFill>
                <a:effectLst/>
                <a:latin typeface="+mn-ea"/>
                <a:cs typeface="ＭＳ 明朝" panose="02020609040205080304" pitchFamily="17" charset="-128"/>
              </a:rPr>
              <a:t>を通じた</a:t>
            </a:r>
            <a:r>
              <a:rPr lang="ja-JP" altLang="ja-JP" sz="1200" dirty="0">
                <a:solidFill>
                  <a:srgbClr val="000000"/>
                </a:solidFill>
                <a:effectLst/>
                <a:latin typeface="+mn-ea"/>
                <a:cs typeface="ＭＳ 明朝" panose="02020609040205080304" pitchFamily="17" charset="-128"/>
              </a:rPr>
              <a:t>リカレント教育（リスキリング）に対する機運醸成に資する広報・周知活動</a:t>
            </a:r>
            <a:r>
              <a:rPr lang="ja-JP" altLang="en-US" sz="1200" dirty="0">
                <a:solidFill>
                  <a:srgbClr val="000000"/>
                </a:solidFill>
                <a:effectLst/>
                <a:latin typeface="+mn-ea"/>
                <a:cs typeface="ＭＳ 明朝" panose="02020609040205080304" pitchFamily="17" charset="-128"/>
              </a:rPr>
              <a:t>方法について記載願います。</a:t>
            </a:r>
            <a:endParaRPr lang="ja-JP" altLang="ja-JP" sz="1200" dirty="0">
              <a:solidFill>
                <a:srgbClr val="000000"/>
              </a:solidFill>
              <a:effectLst/>
              <a:latin typeface="+mn-ea"/>
              <a:cs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9" name="テキスト ボックス 8">
            <a:extLst>
              <a:ext uri="{FF2B5EF4-FFF2-40B4-BE49-F238E27FC236}">
                <a16:creationId xmlns:a16="http://schemas.microsoft.com/office/drawing/2014/main" id="{5DAE3942-559C-4B77-8218-C5EF8B29BC68}"/>
              </a:ext>
            </a:extLst>
          </p:cNvPr>
          <p:cNvSpPr txBox="1"/>
          <p:nvPr/>
        </p:nvSpPr>
        <p:spPr>
          <a:xfrm>
            <a:off x="128464" y="1208997"/>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a:t>
            </a:r>
            <a:r>
              <a:rPr lang="ja-JP" altLang="ja-JP" sz="1200" dirty="0">
                <a:solidFill>
                  <a:srgbClr val="000000"/>
                </a:solidFill>
                <a:effectLst/>
                <a:latin typeface="+mn-ea"/>
                <a:cs typeface="ＭＳ 明朝" panose="02020609040205080304" pitchFamily="17" charset="-128"/>
              </a:rPr>
              <a:t> （Ⅰ）～（Ⅲ）で開発したプログラム</a:t>
            </a:r>
            <a:r>
              <a:rPr lang="ja-JP" altLang="en-US" sz="1200" dirty="0">
                <a:solidFill>
                  <a:srgbClr val="000000"/>
                </a:solidFill>
                <a:effectLst/>
                <a:latin typeface="+mn-ea"/>
                <a:cs typeface="ＭＳ 明朝" panose="02020609040205080304" pitchFamily="17" charset="-128"/>
              </a:rPr>
              <a:t>の</a:t>
            </a:r>
            <a:r>
              <a:rPr lang="ja-JP" altLang="ja-JP" sz="1200" dirty="0">
                <a:solidFill>
                  <a:srgbClr val="000000"/>
                </a:solidFill>
                <a:effectLst/>
                <a:latin typeface="+mn-ea"/>
                <a:cs typeface="ＭＳ 明朝" panose="02020609040205080304" pitchFamily="17" charset="-128"/>
              </a:rPr>
              <a:t>広報・周知、受講者募集</a:t>
            </a:r>
            <a:r>
              <a:rPr lang="ja-JP" altLang="en-US" sz="1200" dirty="0">
                <a:solidFill>
                  <a:srgbClr val="000000"/>
                </a:solidFill>
                <a:effectLst/>
                <a:latin typeface="+mn-ea"/>
                <a:cs typeface="ＭＳ 明朝" panose="02020609040205080304" pitchFamily="17" charset="-128"/>
              </a:rPr>
              <a:t>、また、</a:t>
            </a:r>
            <a:r>
              <a:rPr lang="ja-JP" altLang="ja-JP" sz="1200" dirty="0">
                <a:solidFill>
                  <a:srgbClr val="000000"/>
                </a:solidFill>
                <a:effectLst/>
                <a:latin typeface="+mn-ea"/>
                <a:cs typeface="ＭＳ 明朝" panose="02020609040205080304" pitchFamily="17" charset="-128"/>
              </a:rPr>
              <a:t>企業や自治体、他の教育機関</a:t>
            </a:r>
            <a:r>
              <a:rPr lang="ja-JP" altLang="en-US" sz="1200" dirty="0">
                <a:solidFill>
                  <a:srgbClr val="000000"/>
                </a:solidFill>
                <a:effectLst/>
                <a:latin typeface="+mn-ea"/>
                <a:cs typeface="ＭＳ 明朝" panose="02020609040205080304" pitchFamily="17" charset="-128"/>
              </a:rPr>
              <a:t>等</a:t>
            </a:r>
            <a:r>
              <a:rPr lang="ja-JP" altLang="en-US" sz="1200" dirty="0">
                <a:solidFill>
                  <a:srgbClr val="000000"/>
                </a:solidFill>
                <a:latin typeface="+mn-ea"/>
                <a:cs typeface="ＭＳ 明朝" panose="02020609040205080304" pitchFamily="17" charset="-128"/>
              </a:rPr>
              <a:t>を通じた部分受講者の募集</a:t>
            </a:r>
            <a:r>
              <a:rPr lang="ja-JP" altLang="ja-JP" sz="1200" dirty="0">
                <a:solidFill>
                  <a:srgbClr val="000000"/>
                </a:solidFill>
                <a:effectLst/>
                <a:latin typeface="+mn-ea"/>
                <a:cs typeface="ＭＳ 明朝" panose="02020609040205080304" pitchFamily="17" charset="-128"/>
              </a:rPr>
              <a:t>支援</a:t>
            </a:r>
            <a:r>
              <a:rPr lang="ja-JP" altLang="en-US" sz="1200" dirty="0">
                <a:solidFill>
                  <a:srgbClr val="000000"/>
                </a:solidFill>
                <a:effectLst/>
                <a:latin typeface="+mn-ea"/>
                <a:cs typeface="ＭＳ 明朝" panose="02020609040205080304" pitchFamily="17" charset="-128"/>
              </a:rPr>
              <a:t>について記載願います。</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343111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836712"/>
            <a:ext cx="9649072" cy="563231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本事業のプログラムについては社会人の学びのポータルサイト「マナパス」で特設ページを設けプログラム内容や成果等を発信することとしているが、特設ページにはどのようなコンテンツ（公募要領に記載されていることも含む）を加えて効果的な情報発信を行うか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191388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4"/>
            <a:ext cx="9900000" cy="61998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endPar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Ⅳ</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：プログラム実施、拠点構築支援・分析、横展開に向けた取り組み）</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649072" cy="646331"/>
          </a:xfrm>
          <a:prstGeom prst="rect">
            <a:avLst/>
          </a:prstGeom>
          <a:noFill/>
          <a:ln>
            <a:solidFill>
              <a:schemeClr val="tx2">
                <a:lumMod val="40000"/>
                <a:lumOff val="60000"/>
              </a:schemeClr>
            </a:solidFill>
            <a:prstDash val="dash"/>
          </a:ln>
        </p:spPr>
        <p:txBody>
          <a:bodyPr wrap="square" rtlCol="0">
            <a:spAutoFit/>
          </a:bodyPr>
          <a:lstStyle/>
          <a:p>
            <a:pPr marL="180975" indent="-180975"/>
            <a:r>
              <a:rPr lang="ja-JP" altLang="en-US" sz="1200" dirty="0">
                <a:latin typeface="+mn-ea"/>
              </a:rPr>
              <a:t>▼経費分析について、どのようなスケジュール、手順で進めるか記載すること。</a:t>
            </a:r>
            <a:endParaRPr lang="en-US" altLang="ja-JP" sz="1200" dirty="0">
              <a:latin typeface="+mn-ea"/>
            </a:endParaRPr>
          </a:p>
          <a:p>
            <a:pPr marL="180975" indent="-180975"/>
            <a:r>
              <a:rPr lang="ja-JP" altLang="en-US" sz="1200" dirty="0">
                <a:latin typeface="+mn-ea"/>
              </a:rPr>
              <a:t>（文科省からの支出証跡書類の引き渡しは令和</a:t>
            </a:r>
            <a:r>
              <a:rPr lang="en-US" altLang="ja-JP" sz="1200" dirty="0">
                <a:latin typeface="+mn-ea"/>
              </a:rPr>
              <a:t>5</a:t>
            </a:r>
            <a:r>
              <a:rPr lang="ja-JP" altLang="en-US" sz="1200" dirty="0">
                <a:latin typeface="+mn-ea"/>
              </a:rPr>
              <a:t>年</a:t>
            </a:r>
            <a:r>
              <a:rPr lang="en-US" altLang="ja-JP" sz="1200" dirty="0">
                <a:latin typeface="+mn-ea"/>
              </a:rPr>
              <a:t>3</a:t>
            </a:r>
            <a:r>
              <a:rPr lang="ja-JP" altLang="en-US" sz="1200" dirty="0">
                <a:latin typeface="+mn-ea"/>
              </a:rPr>
              <a:t>月</a:t>
            </a:r>
            <a:r>
              <a:rPr lang="en-US" altLang="ja-JP" sz="1200" dirty="0">
                <a:latin typeface="+mn-ea"/>
              </a:rPr>
              <a:t>13</a:t>
            </a:r>
            <a:r>
              <a:rPr lang="ja-JP" altLang="en-US" sz="1200" dirty="0">
                <a:latin typeface="+mn-ea"/>
              </a:rPr>
              <a:t>日頃を予定。）</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大学・専門学校向け委託事業の経費分析等</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Tree>
    <p:extLst>
      <p:ext uri="{BB962C8B-B14F-4D97-AF65-F5344CB8AC3E}">
        <p14:creationId xmlns:p14="http://schemas.microsoft.com/office/powerpoint/2010/main" val="313555889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11900</TotalTime>
  <Words>2115</Words>
  <Application>Microsoft Office PowerPoint</Application>
  <PresentationFormat>A4 210 x 297 mm</PresentationFormat>
  <Paragraphs>250</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271</cp:revision>
  <cp:lastPrinted>2022-01-24T11:06:18Z</cp:lastPrinted>
  <dcterms:created xsi:type="dcterms:W3CDTF">2015-11-11T08:20:08Z</dcterms:created>
  <dcterms:modified xsi:type="dcterms:W3CDTF">2022-03-09T10:14:42Z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