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19" r:id="rId2"/>
    <p:sldId id="311" r:id="rId3"/>
    <p:sldId id="324" r:id="rId4"/>
    <p:sldId id="316" r:id="rId5"/>
    <p:sldId id="317" r:id="rId6"/>
    <p:sldId id="318" r:id="rId7"/>
    <p:sldId id="320" r:id="rId8"/>
    <p:sldId id="321" r:id="rId9"/>
    <p:sldId id="322" r:id="rId10"/>
    <p:sldId id="302" r:id="rId11"/>
    <p:sldId id="323" r:id="rId12"/>
    <p:sldId id="305" r:id="rId1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9694"/>
    <a:srgbClr val="EF476F"/>
    <a:srgbClr val="118BB2"/>
    <a:srgbClr val="073B4C"/>
    <a:srgbClr val="A3E7FF"/>
    <a:srgbClr val="CCFFFF"/>
    <a:srgbClr val="CCFF99"/>
    <a:srgbClr val="FF7C80"/>
    <a:srgbClr val="FF99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72" autoAdjust="0"/>
    <p:restoredTop sz="94622" autoAdjust="0"/>
  </p:normalViewPr>
  <p:slideViewPr>
    <p:cSldViewPr>
      <p:cViewPr varScale="1">
        <p:scale>
          <a:sx n="108" d="100"/>
          <a:sy n="108" d="100"/>
        </p:scale>
        <p:origin x="1428" y="9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7D57A1B-6562-4CEC-A40E-B98327757B9A}" type="datetimeFigureOut">
              <a:rPr kumimoji="1" lang="ja-JP" altLang="en-US" smtClean="0"/>
              <a:t>2022/3/9</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714CCE3-DC86-4AF6-AB4F-B9FFE6DAFB08}" type="slidenum">
              <a:rPr kumimoji="1" lang="ja-JP" altLang="en-US" smtClean="0"/>
              <a:t>‹#›</a:t>
            </a:fld>
            <a:endParaRPr kumimoji="1" lang="ja-JP" altLang="en-US"/>
          </a:p>
        </p:txBody>
      </p:sp>
    </p:spTree>
    <p:extLst>
      <p:ext uri="{BB962C8B-B14F-4D97-AF65-F5344CB8AC3E}">
        <p14:creationId xmlns:p14="http://schemas.microsoft.com/office/powerpoint/2010/main" val="39953811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2022/3/9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2022/3/9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2022/3/9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2022/3/9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2022/3/9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2022/3/9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2022/3/9</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2022/3/9</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2022/3/9</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2022/3/9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2022/3/9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2022/3/9</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69480" y="861479"/>
            <a:ext cx="9361040" cy="3046988"/>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en-US" altLang="ja-JP" sz="1200" dirty="0">
              <a:latin typeface="+mn-ea"/>
            </a:endParaRPr>
          </a:p>
          <a:p>
            <a:pPr marL="180975" indent="-180975"/>
            <a:r>
              <a:rPr lang="ja-JP" altLang="en-US" sz="1200" dirty="0">
                <a:latin typeface="+mn-ea"/>
              </a:rPr>
              <a:t>〇スライド</a:t>
            </a:r>
            <a:r>
              <a:rPr lang="en-US" altLang="ja-JP" sz="1200" dirty="0">
                <a:latin typeface="+mn-ea"/>
              </a:rPr>
              <a:t>2</a:t>
            </a:r>
            <a:r>
              <a:rPr lang="ja-JP" altLang="en-US" sz="1200" dirty="0">
                <a:latin typeface="+mn-ea"/>
              </a:rPr>
              <a:t>以降の記載内容は、文部科学省における本事業採択についての対外的な説明や、審査における論点の明確化の観点から、本事業の公募要領等を踏まえ、最低限記載いただきたい論点や内容について明記したものです。したがって、実施事業に関することで項目に記載できなかった内容又は補足が必要な内容があれば</a:t>
            </a:r>
            <a:r>
              <a:rPr lang="en-US" altLang="ja-JP" sz="1200" dirty="0">
                <a:latin typeface="+mn-ea"/>
              </a:rPr>
              <a:t>､</a:t>
            </a:r>
            <a:r>
              <a:rPr lang="ja-JP" altLang="en-US" sz="1200" dirty="0">
                <a:latin typeface="+mn-ea"/>
              </a:rPr>
              <a:t>記載願います。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〇各項目の枠の大きさは便宜的なものですので、適宜変更の上、作成願います。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〇公募要領記載事項に加え、積極的に独自提案を記載願います。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〇スライドの枚数は、</a:t>
            </a:r>
            <a:r>
              <a:rPr lang="en-US" altLang="ja-JP" sz="1200" dirty="0">
                <a:latin typeface="+mn-ea"/>
              </a:rPr>
              <a:t>50</a:t>
            </a:r>
            <a:r>
              <a:rPr lang="ja-JP" altLang="en-US" sz="1200" dirty="0">
                <a:latin typeface="+mn-ea"/>
              </a:rPr>
              <a:t>枚以内としてください。</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a:t>
            </a:r>
            <a:r>
              <a:rPr kumimoji="1" lang="ja-JP" altLang="en-US" sz="1200" b="0" i="0" u="none" strike="noStrike" kern="1200" cap="none" spc="0" normalizeH="0" baseline="0" noProof="0" dirty="0">
                <a:ln>
                  <a:noFill/>
                </a:ln>
                <a:effectLst/>
                <a:uLnTx/>
                <a:uFillTx/>
                <a:latin typeface="Segoe UI"/>
                <a:ea typeface="メイリオ"/>
                <a:cs typeface="+mn-cs"/>
              </a:rPr>
              <a:t>様式自由</a:t>
            </a:r>
            <a:r>
              <a:rPr kumimoji="1" lang="ja-JP" altLang="en-US" sz="1200" b="0" i="0" u="none" strike="noStrike" kern="1200" cap="none" spc="0" normalizeH="0" baseline="0" noProof="0" dirty="0">
                <a:ln>
                  <a:noFill/>
                </a:ln>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effectLst/>
                <a:uLnTx/>
                <a:uFillTx/>
                <a:latin typeface="メイリオ"/>
                <a:ea typeface="メイリオ"/>
                <a:cs typeface="+mn-cs"/>
              </a:rPr>
              <a:t>､MS</a:t>
            </a:r>
            <a:r>
              <a:rPr kumimoji="1" lang="ja-JP" altLang="en-US" sz="1200" b="0" i="0" u="none" strike="noStrike" kern="1200" cap="none" spc="0" normalizeH="0" baseline="0" noProof="0" dirty="0">
                <a:ln>
                  <a:noFill/>
                </a:ln>
                <a:effectLst/>
                <a:uLnTx/>
                <a:uFillTx/>
                <a:latin typeface="メイリオ"/>
                <a:ea typeface="メイリオ"/>
                <a:cs typeface="+mn-cs"/>
              </a:rPr>
              <a:t>ｺﾞｼｯｸ </a:t>
            </a:r>
            <a:r>
              <a:rPr kumimoji="1" lang="en-US" altLang="ja-JP" sz="1200" b="0" i="0" u="none" strike="noStrike" kern="1200" cap="none" spc="0" normalizeH="0" baseline="0" noProof="0" dirty="0">
                <a:ln>
                  <a:noFill/>
                </a:ln>
                <a:effectLst/>
                <a:uLnTx/>
                <a:uFillTx/>
                <a:latin typeface="メイリオ"/>
                <a:ea typeface="メイリオ"/>
                <a:cs typeface="+mn-cs"/>
              </a:rPr>
              <a:t>or </a:t>
            </a:r>
            <a:r>
              <a:rPr kumimoji="1" lang="ja-JP" altLang="en-US" sz="1200" b="0" i="0" u="none" strike="noStrike" kern="1200" cap="none" spc="0" normalizeH="0" baseline="0" noProof="0" dirty="0">
                <a:ln>
                  <a:noFill/>
                </a:ln>
                <a:effectLst/>
                <a:uLnTx/>
                <a:uFillTx/>
                <a:latin typeface="メイリオ"/>
                <a:ea typeface="メイリオ"/>
                <a:cs typeface="+mn-cs"/>
              </a:rPr>
              <a:t>ﾒｲﾘｵ </a:t>
            </a:r>
            <a:r>
              <a:rPr kumimoji="1" lang="en-US" altLang="ja-JP" sz="1200" b="0" i="0" u="none" strike="noStrike" kern="1200" cap="none" spc="0" normalizeH="0" baseline="0" noProof="0" dirty="0">
                <a:ln>
                  <a:noFill/>
                </a:ln>
                <a:effectLst/>
                <a:uLnTx/>
                <a:uFillTx/>
                <a:latin typeface="メイリオ"/>
                <a:ea typeface="メイリオ"/>
                <a:cs typeface="+mn-cs"/>
              </a:rPr>
              <a:t>11</a:t>
            </a:r>
            <a:r>
              <a:rPr kumimoji="1" lang="ja-JP" altLang="en-US" sz="1200" b="0" i="0" u="none" strike="noStrike" kern="1200" cap="none" spc="0" normalizeH="0" baseline="0" noProof="0" dirty="0">
                <a:ln>
                  <a:noFill/>
                </a:ln>
                <a:effectLst/>
                <a:uLnTx/>
                <a:uFillTx/>
                <a:latin typeface="メイリオ"/>
                <a:ea typeface="メイリオ"/>
                <a:cs typeface="+mn-cs"/>
              </a:rPr>
              <a:t>ﾎﾟｲﾝﾄ以上とすること（以降、同様とする）</a:t>
            </a:r>
            <a:r>
              <a:rPr kumimoji="1" lang="en-US" altLang="ja-JP" sz="1200" b="0" i="0" u="none" strike="noStrike" kern="1200" cap="none" spc="0" normalizeH="0" baseline="0" noProof="0" dirty="0">
                <a:ln>
                  <a:noFill/>
                </a:ln>
                <a:effectLst/>
                <a:uLnTx/>
                <a:uFillTx/>
                <a:latin typeface="メイリオ"/>
                <a:ea typeface="メイリオ"/>
                <a:cs typeface="+mn-cs"/>
              </a:rPr>
              <a:t>｡</a:t>
            </a:r>
          </a:p>
          <a:p>
            <a:pPr marL="180975" indent="-180975"/>
            <a:endParaRPr lang="en-US" altLang="ja-JP" sz="1200" dirty="0">
              <a:latin typeface="メイリオ"/>
              <a:ea typeface="メイリオ"/>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1"/>
            <a:ext cx="9900000" cy="492147"/>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等成長分野を中心とした就職・転職支援のためのリカレント教育推進事業」事業計画書（</a:t>
            </a:r>
            <a:r>
              <a:rPr lang="en-US" altLang="ja-JP" sz="1200" spc="-120" dirty="0">
                <a:solidFill>
                  <a:schemeClr val="bg1"/>
                </a:solidFill>
                <a:latin typeface="+mj-ea"/>
              </a:rPr>
              <a:t>Ⅳ</a:t>
            </a:r>
            <a:r>
              <a:rPr lang="ja-JP" altLang="en-US" sz="1200" spc="-120" dirty="0">
                <a:solidFill>
                  <a:schemeClr val="bg1"/>
                </a:solidFill>
                <a:latin typeface="+mj-ea"/>
              </a:rPr>
              <a:t>：プログラム実施、拠点構築支援・分析、横展開に向けた取組）</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1</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２</a:t>
            </a:r>
            <a:r>
              <a:rPr lang="zh-TW" altLang="en-US" sz="1200" b="1" dirty="0">
                <a:solidFill>
                  <a:schemeClr val="bg1"/>
                </a:solidFill>
              </a:rPr>
              <a:t>（別紙１）</a:t>
            </a:r>
            <a:endParaRPr lang="ja-JP" altLang="en-US" sz="1200" b="1" dirty="0">
              <a:solidFill>
                <a:schemeClr val="bg1"/>
              </a:solidFill>
            </a:endParaRPr>
          </a:p>
        </p:txBody>
      </p:sp>
      <p:sp>
        <p:nvSpPr>
          <p:cNvPr id="2" name="テキスト ボックス 1">
            <a:extLst>
              <a:ext uri="{FF2B5EF4-FFF2-40B4-BE49-F238E27FC236}">
                <a16:creationId xmlns:a16="http://schemas.microsoft.com/office/drawing/2014/main" id="{708F11C9-E403-4417-9E26-5B56E8088ECC}"/>
              </a:ext>
            </a:extLst>
          </p:cNvPr>
          <p:cNvSpPr txBox="1"/>
          <p:nvPr/>
        </p:nvSpPr>
        <p:spPr>
          <a:xfrm>
            <a:off x="200472" y="492147"/>
            <a:ext cx="3672408" cy="369332"/>
          </a:xfrm>
          <a:prstGeom prst="rect">
            <a:avLst/>
          </a:prstGeom>
          <a:noFill/>
        </p:spPr>
        <p:txBody>
          <a:bodyPr wrap="square" rtlCol="0">
            <a:spAutoFit/>
          </a:bodyPr>
          <a:lstStyle/>
          <a:p>
            <a:r>
              <a:rPr kumimoji="1" lang="ja-JP" altLang="en-US" dirty="0"/>
              <a:t>＜記載にあたっての留意点＞</a:t>
            </a:r>
          </a:p>
        </p:txBody>
      </p:sp>
    </p:spTree>
    <p:extLst>
      <p:ext uri="{BB962C8B-B14F-4D97-AF65-F5344CB8AC3E}">
        <p14:creationId xmlns:p14="http://schemas.microsoft.com/office/powerpoint/2010/main" val="2027949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6456" y="692696"/>
            <a:ext cx="1756310"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取組の年間計画</a:t>
            </a: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」事業計画書（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10</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6" name="正方形/長方形 15"/>
          <p:cNvSpPr/>
          <p:nvPr/>
        </p:nvSpPr>
        <p:spPr>
          <a:xfrm>
            <a:off x="0" y="0"/>
            <a:ext cx="9900000" cy="62068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事業計画書</a:t>
            </a:r>
            <a:endPar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endParaRPr>
          </a:p>
          <a:p>
            <a:r>
              <a:rPr lang="ja-JP" altLang="en-US" sz="1200" spc="-120" dirty="0">
                <a:solidFill>
                  <a:schemeClr val="bg1"/>
                </a:solidFill>
                <a:latin typeface="+mj-ea"/>
              </a:rPr>
              <a:t>（</a:t>
            </a:r>
            <a:r>
              <a:rPr lang="en-US" altLang="ja-JP" sz="1200" spc="-120" dirty="0">
                <a:solidFill>
                  <a:schemeClr val="bg1"/>
                </a:solidFill>
                <a:latin typeface="+mj-ea"/>
              </a:rPr>
              <a:t> Ⅳ</a:t>
            </a:r>
            <a:r>
              <a:rPr lang="ja-JP" altLang="en-US" sz="1200" spc="-120" dirty="0">
                <a:solidFill>
                  <a:schemeClr val="bg1"/>
                </a:solidFill>
                <a:latin typeface="+mj-ea"/>
              </a:rPr>
              <a:t>：プログラム実施、拠点構築支援・分析、横展開に向けた取組）</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10</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様式２（別紙１）</a:t>
            </a:r>
            <a:endParaRPr lang="ja-JP" altLang="en-US" sz="1200" b="1" dirty="0">
              <a:solidFill>
                <a:schemeClr val="bg1"/>
              </a:solidFill>
            </a:endParaRPr>
          </a:p>
        </p:txBody>
      </p:sp>
      <p:cxnSp>
        <p:nvCxnSpPr>
          <p:cNvPr id="5" name="直線矢印コネクタ 4">
            <a:extLst>
              <a:ext uri="{FF2B5EF4-FFF2-40B4-BE49-F238E27FC236}">
                <a16:creationId xmlns:a16="http://schemas.microsoft.com/office/drawing/2014/main" id="{14D70EC1-F914-455D-93D0-92B855D01BC3}"/>
              </a:ext>
            </a:extLst>
          </p:cNvPr>
          <p:cNvCxnSpPr/>
          <p:nvPr/>
        </p:nvCxnSpPr>
        <p:spPr>
          <a:xfrm>
            <a:off x="164468" y="1259018"/>
            <a:ext cx="9577064"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7" name="角丸四角形 10">
            <a:extLst>
              <a:ext uri="{FF2B5EF4-FFF2-40B4-BE49-F238E27FC236}">
                <a16:creationId xmlns:a16="http://schemas.microsoft.com/office/drawing/2014/main" id="{96AE0DAB-1136-43CA-A132-0378243F458F}"/>
              </a:ext>
            </a:extLst>
          </p:cNvPr>
          <p:cNvSpPr/>
          <p:nvPr/>
        </p:nvSpPr>
        <p:spPr>
          <a:xfrm>
            <a:off x="4232920" y="1052736"/>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令和４年度</a:t>
            </a:r>
            <a:endParaRPr kumimoji="1" lang="ja-JP" altLang="en-US" sz="1200" dirty="0">
              <a:solidFill>
                <a:schemeClr val="tx1"/>
              </a:solidFill>
            </a:endParaRPr>
          </a:p>
        </p:txBody>
      </p:sp>
      <p:sp>
        <p:nvSpPr>
          <p:cNvPr id="8" name="テキスト ボックス 7">
            <a:extLst>
              <a:ext uri="{FF2B5EF4-FFF2-40B4-BE49-F238E27FC236}">
                <a16:creationId xmlns:a16="http://schemas.microsoft.com/office/drawing/2014/main" id="{A2905E9B-0E64-4234-A3DA-071DECAC3548}"/>
              </a:ext>
            </a:extLst>
          </p:cNvPr>
          <p:cNvSpPr txBox="1"/>
          <p:nvPr/>
        </p:nvSpPr>
        <p:spPr>
          <a:xfrm>
            <a:off x="269480" y="1597693"/>
            <a:ext cx="9361040" cy="5078313"/>
          </a:xfrm>
          <a:prstGeom prst="rect">
            <a:avLst/>
          </a:prstGeom>
          <a:solidFill>
            <a:schemeClr val="bg1"/>
          </a:solidFill>
          <a:ln>
            <a:solidFill>
              <a:schemeClr val="tx2">
                <a:lumMod val="40000"/>
                <a:lumOff val="60000"/>
              </a:schemeClr>
            </a:solidFill>
            <a:prstDash val="dash"/>
          </a:ln>
        </p:spPr>
        <p:txBody>
          <a:bodyPr wrap="square" rtlCol="0">
            <a:spAutoFit/>
          </a:bodyPr>
          <a:lstStyle/>
          <a:p>
            <a:endParaRPr lang="ja-JP" altLang="en-US" sz="1200" dirty="0">
              <a:solidFill>
                <a:srgbClr val="FFC000"/>
              </a:solidFill>
              <a:latin typeface="+mn-ea"/>
            </a:endParaRPr>
          </a:p>
          <a:p>
            <a:r>
              <a:rPr lang="ja-JP" altLang="en-US" sz="1200" dirty="0">
                <a:latin typeface="+mn-ea"/>
              </a:rPr>
              <a:t>▼伴走支援、調査・分析、広報・周知、経費分析等の取組の年間計画を具体的に記載願います。</a:t>
            </a:r>
            <a:endParaRPr lang="en-US" altLang="ja-JP" sz="1200" dirty="0">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p:txBody>
      </p:sp>
    </p:spTree>
    <p:extLst>
      <p:ext uri="{BB962C8B-B14F-4D97-AF65-F5344CB8AC3E}">
        <p14:creationId xmlns:p14="http://schemas.microsoft.com/office/powerpoint/2010/main" val="1047168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16496" y="1123095"/>
            <a:ext cx="9361040" cy="2862322"/>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ja-JP" altLang="en-US" sz="1200" dirty="0">
              <a:latin typeface="+mn-ea"/>
            </a:endParaRPr>
          </a:p>
          <a:p>
            <a:pPr marL="180975" indent="-180975"/>
            <a:r>
              <a:rPr lang="ja-JP" altLang="en-US" sz="1200" dirty="0">
                <a:latin typeface="+mn-ea"/>
              </a:rPr>
              <a:t>▼組織の事業実施体制について記載すること。</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▼組織として事業実施するための知見・人的ネットワーク・情報処理能力について記載すること。</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▼組織の財務基盤、経理能力について記載すること。</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▼事業従事予定者の事業内容に関する知識・知見・人的ネットワークについて記載すること。</a:t>
            </a:r>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p:txBody>
      </p:sp>
      <p:sp>
        <p:nvSpPr>
          <p:cNvPr id="9" name="角丸四角形 8"/>
          <p:cNvSpPr/>
          <p:nvPr/>
        </p:nvSpPr>
        <p:spPr>
          <a:xfrm>
            <a:off x="19910" y="693836"/>
            <a:ext cx="3124462" cy="286892"/>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mj-ea"/>
                <a:ea typeface="+mj-ea"/>
              </a:rPr>
              <a:t>事業実施体制・従事予定者</a:t>
            </a: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11</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1"/>
            <a:ext cx="9900000" cy="570751"/>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事業計画書</a:t>
            </a:r>
            <a:endPar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endParaRPr>
          </a:p>
          <a:p>
            <a:r>
              <a:rPr lang="ja-JP" altLang="en-US" sz="1200" spc="-120" dirty="0">
                <a:solidFill>
                  <a:schemeClr val="bg1"/>
                </a:solidFill>
                <a:latin typeface="+mj-ea"/>
              </a:rPr>
              <a:t>（</a:t>
            </a:r>
            <a:r>
              <a:rPr lang="en-US" altLang="ja-JP" sz="1200" spc="-120" dirty="0">
                <a:solidFill>
                  <a:srgbClr val="FF0000"/>
                </a:solidFill>
                <a:latin typeface="+mj-ea"/>
              </a:rPr>
              <a:t> </a:t>
            </a:r>
            <a:r>
              <a:rPr lang="en-US" altLang="ja-JP" sz="1200" spc="-120" dirty="0">
                <a:solidFill>
                  <a:schemeClr val="bg1"/>
                </a:solidFill>
                <a:latin typeface="+mj-ea"/>
              </a:rPr>
              <a:t>Ⅳ</a:t>
            </a:r>
            <a:r>
              <a:rPr lang="ja-JP" altLang="en-US" sz="1200" spc="-120" dirty="0">
                <a:solidFill>
                  <a:schemeClr val="bg1"/>
                </a:solidFill>
                <a:latin typeface="+mj-ea"/>
              </a:rPr>
              <a:t>：プログラム実施、拠点構築支援・分析、横展開に向けた取組）</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11</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様式２（別紙１）</a:t>
            </a:r>
            <a:endParaRPr lang="ja-JP" altLang="en-US" sz="1200" b="1" dirty="0">
              <a:solidFill>
                <a:schemeClr val="bg1"/>
              </a:solidFill>
            </a:endParaRPr>
          </a:p>
        </p:txBody>
      </p:sp>
    </p:spTree>
    <p:extLst>
      <p:ext uri="{BB962C8B-B14F-4D97-AF65-F5344CB8AC3E}">
        <p14:creationId xmlns:p14="http://schemas.microsoft.com/office/powerpoint/2010/main" val="1364808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16496" y="1123095"/>
            <a:ext cx="9361040" cy="2123658"/>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ja-JP" altLang="en-US" sz="1200" dirty="0">
              <a:latin typeface="+mn-ea"/>
            </a:endParaRPr>
          </a:p>
          <a:p>
            <a:pPr marL="180975" indent="-180975"/>
            <a:r>
              <a:rPr lang="ja-JP" altLang="en-US" sz="1200" dirty="0">
                <a:latin typeface="+mn-ea"/>
              </a:rPr>
              <a:t>▼実施事業に関することで項目に記載できなかった内容又は補足が必要な内容があれば</a:t>
            </a:r>
            <a:r>
              <a:rPr lang="en-US" altLang="ja-JP" sz="1200" dirty="0">
                <a:latin typeface="+mn-ea"/>
              </a:rPr>
              <a:t>､</a:t>
            </a:r>
            <a:r>
              <a:rPr lang="ja-JP" altLang="en-US" sz="1200" dirty="0">
                <a:latin typeface="+mn-ea"/>
              </a:rPr>
              <a:t>記載すること（各ページをそれぞれ複製して必要なページを増やすことも可）</a:t>
            </a:r>
            <a:r>
              <a:rPr lang="en-US" altLang="ja-JP" sz="1200" dirty="0">
                <a:latin typeface="+mn-ea"/>
              </a:rPr>
              <a:t>｡</a:t>
            </a:r>
            <a:r>
              <a:rPr lang="ja-JP" altLang="en-US" sz="1200" dirty="0">
                <a:latin typeface="+mn-ea"/>
              </a:rPr>
              <a:t>ただし</a:t>
            </a:r>
            <a:r>
              <a:rPr lang="en-US" altLang="ja-JP" sz="1200" dirty="0">
                <a:latin typeface="+mn-ea"/>
              </a:rPr>
              <a:t>､</a:t>
            </a:r>
            <a:r>
              <a:rPr lang="ja-JP" altLang="en-US" sz="1200" dirty="0">
                <a:latin typeface="+mn-ea"/>
              </a:rPr>
              <a:t>全体で</a:t>
            </a:r>
            <a:r>
              <a:rPr lang="en-US" altLang="ja-JP" sz="1200" dirty="0">
                <a:latin typeface="+mn-ea"/>
              </a:rPr>
              <a:t>30</a:t>
            </a:r>
            <a:r>
              <a:rPr lang="ja-JP" altLang="en-US" sz="1200" dirty="0">
                <a:latin typeface="+mn-ea"/>
              </a:rPr>
              <a:t>枚程度とすること。</a:t>
            </a:r>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p:txBody>
      </p:sp>
      <p:sp>
        <p:nvSpPr>
          <p:cNvPr id="9" name="角丸四角形 8"/>
          <p:cNvSpPr/>
          <p:nvPr/>
        </p:nvSpPr>
        <p:spPr>
          <a:xfrm>
            <a:off x="19910" y="693836"/>
            <a:ext cx="3124462" cy="286892"/>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その他補足が必要な内容等</a:t>
            </a: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12</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1"/>
            <a:ext cx="9900000" cy="551469"/>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等成長分野を中心とした就職・転職支援のためのリカレント教育推進事業」事業計画書（</a:t>
            </a:r>
            <a:r>
              <a:rPr lang="en-US" altLang="ja-JP" sz="1200" spc="-120" dirty="0">
                <a:solidFill>
                  <a:schemeClr val="bg1"/>
                </a:solidFill>
                <a:latin typeface="+mj-ea"/>
              </a:rPr>
              <a:t> Ⅳ</a:t>
            </a:r>
            <a:r>
              <a:rPr lang="ja-JP" altLang="en-US" sz="1200" spc="-120" dirty="0">
                <a:solidFill>
                  <a:schemeClr val="bg1"/>
                </a:solidFill>
                <a:latin typeface="+mj-ea"/>
              </a:rPr>
              <a:t>：プログラム実施、拠点構築支援・分析、横展開に向けた取組）</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12</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様式２（別紙１）</a:t>
            </a:r>
            <a:endParaRPr lang="ja-JP" altLang="en-US" sz="1200" b="1" dirty="0">
              <a:solidFill>
                <a:schemeClr val="bg1"/>
              </a:solidFill>
            </a:endParaRPr>
          </a:p>
        </p:txBody>
      </p:sp>
    </p:spTree>
    <p:extLst>
      <p:ext uri="{BB962C8B-B14F-4D97-AF65-F5344CB8AC3E}">
        <p14:creationId xmlns:p14="http://schemas.microsoft.com/office/powerpoint/2010/main" val="3816749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6000" y="11874"/>
            <a:ext cx="9900000" cy="619987"/>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endPar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prstClr val="white"/>
                </a:solidFill>
                <a:latin typeface="游ゴシック Bold"/>
                <a:ea typeface="メイリオ"/>
              </a:rPr>
              <a:t>Ⅳ</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：プログラム実施</a:t>
            </a:r>
            <a:r>
              <a:rPr lang="ja-JP" altLang="en-US" sz="1200" spc="-120" dirty="0">
                <a:solidFill>
                  <a:prstClr val="white"/>
                </a:solidFill>
                <a:latin typeface="游ゴシック Bold"/>
                <a:ea typeface="メイリオ"/>
              </a:rPr>
              <a:t>、拠点構築支援・分析、横展開に向けた取り組み</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2</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２</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3" name="角丸四角形 10">
            <a:extLst>
              <a:ext uri="{FF2B5EF4-FFF2-40B4-BE49-F238E27FC236}">
                <a16:creationId xmlns:a16="http://schemas.microsoft.com/office/drawing/2014/main" id="{3B936A68-B6A7-41BA-9787-50822B3CCC36}"/>
              </a:ext>
            </a:extLst>
          </p:cNvPr>
          <p:cNvSpPr/>
          <p:nvPr/>
        </p:nvSpPr>
        <p:spPr>
          <a:xfrm>
            <a:off x="65218" y="693368"/>
            <a:ext cx="5043560"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プログラムの開発・実施等に関する伴走支援</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125464" y="1141262"/>
            <a:ext cx="9649072" cy="5447645"/>
          </a:xfrm>
          <a:prstGeom prst="rect">
            <a:avLst/>
          </a:prstGeom>
          <a:noFill/>
          <a:ln>
            <a:solidFill>
              <a:schemeClr val="tx2">
                <a:lumMod val="40000"/>
                <a:lumOff val="60000"/>
              </a:schemeClr>
            </a:solidFill>
            <a:prstDash val="dash"/>
          </a:ln>
        </p:spPr>
        <p:txBody>
          <a:bodyPr wrap="square" rtlCol="0">
            <a:spAutoFit/>
          </a:bodyPr>
          <a:lstStyle/>
          <a:p>
            <a:pPr algn="l"/>
            <a:r>
              <a:rPr lang="ja-JP" altLang="en-US" sz="1200" dirty="0">
                <a:latin typeface="+mn-ea"/>
              </a:rPr>
              <a:t>●大学・専修学校等のプログラム（（</a:t>
            </a:r>
            <a:r>
              <a:rPr lang="en-US" altLang="ja-JP" sz="1200" dirty="0">
                <a:latin typeface="+mn-ea"/>
              </a:rPr>
              <a:t>Ⅰ</a:t>
            </a:r>
            <a:r>
              <a:rPr lang="ja-JP" altLang="en-US" sz="1200" dirty="0">
                <a:latin typeface="+mn-ea"/>
              </a:rPr>
              <a:t>）～（</a:t>
            </a:r>
            <a:r>
              <a:rPr lang="en-US" altLang="ja-JP" sz="1200" dirty="0">
                <a:latin typeface="+mn-ea"/>
              </a:rPr>
              <a:t>Ⅲ</a:t>
            </a:r>
            <a:r>
              <a:rPr lang="ja-JP" altLang="en-US" sz="1200" dirty="0">
                <a:latin typeface="+mn-ea"/>
              </a:rPr>
              <a:t>）すべて）の開発段階における、プログラムが提供する教育分野に関する雇用ニーズの発掘や身に着けるべき能力・スキル等に関して、どのように情報収集・助言等を行うか、具体的に記載願います。なお、これまでに大学・専門学校等のプログラム開発に際して開発支援を行った実績、成果を生み出した実績等あれば記載願います。</a:t>
            </a:r>
            <a:endParaRPr lang="en-US" altLang="ja-JP" sz="1200" dirty="0">
              <a:latin typeface="+mn-ea"/>
            </a:endParaRPr>
          </a:p>
          <a:p>
            <a:pPr algn="l"/>
            <a:endParaRPr lang="en-US" altLang="ja-JP" sz="1200" dirty="0">
              <a:latin typeface="+mn-ea"/>
            </a:endParaRPr>
          </a:p>
          <a:p>
            <a:pPr algn="l"/>
            <a:endParaRPr lang="en-US" altLang="ja-JP" sz="1200" dirty="0">
              <a:latin typeface="+mn-ea"/>
            </a:endParaRPr>
          </a:p>
          <a:p>
            <a:pPr algn="l"/>
            <a:endParaRPr lang="en-US" altLang="ja-JP" sz="1200" dirty="0">
              <a:latin typeface="+mn-ea"/>
            </a:endParaRPr>
          </a:p>
          <a:p>
            <a:pPr algn="l"/>
            <a:endParaRPr lang="en-US" altLang="ja-JP" sz="1200" dirty="0">
              <a:latin typeface="+mn-ea"/>
            </a:endParaRPr>
          </a:p>
          <a:p>
            <a:pPr algn="l"/>
            <a:endParaRPr lang="en-US" altLang="ja-JP" sz="1200" dirty="0">
              <a:latin typeface="+mn-ea"/>
            </a:endParaRPr>
          </a:p>
          <a:p>
            <a:pPr algn="l"/>
            <a:endParaRPr lang="en-US" altLang="ja-JP" sz="1200" dirty="0">
              <a:latin typeface="+mn-ea"/>
            </a:endParaRPr>
          </a:p>
          <a:p>
            <a:pPr algn="l"/>
            <a:endParaRPr lang="en-US" altLang="ja-JP" sz="1200" dirty="0">
              <a:latin typeface="+mn-ea"/>
            </a:endParaRPr>
          </a:p>
          <a:p>
            <a:pPr algn="l"/>
            <a:endParaRPr lang="en-US" altLang="ja-JP" sz="1200" dirty="0">
              <a:latin typeface="+mn-ea"/>
            </a:endParaRPr>
          </a:p>
          <a:p>
            <a:pPr algn="l"/>
            <a:endParaRPr lang="en-US" altLang="ja-JP" sz="1200" dirty="0">
              <a:latin typeface="+mn-ea"/>
            </a:endParaRPr>
          </a:p>
          <a:p>
            <a:pPr algn="l"/>
            <a:endParaRPr lang="en-US" altLang="ja-JP" sz="1200" dirty="0">
              <a:latin typeface="+mn-ea"/>
            </a:endParaRPr>
          </a:p>
          <a:p>
            <a:pPr algn="l"/>
            <a:endParaRPr lang="en-US" altLang="ja-JP" sz="1200" dirty="0">
              <a:latin typeface="+mn-ea"/>
            </a:endParaRPr>
          </a:p>
          <a:p>
            <a:pPr algn="l"/>
            <a:endParaRPr lang="en-US" altLang="ja-JP" sz="1200" dirty="0">
              <a:latin typeface="+mn-ea"/>
            </a:endParaRPr>
          </a:p>
          <a:p>
            <a:pPr algn="l"/>
            <a:endParaRPr lang="en-US" altLang="ja-JP" sz="1200" dirty="0">
              <a:latin typeface="+mn-ea"/>
            </a:endParaRPr>
          </a:p>
          <a:p>
            <a:pPr algn="l"/>
            <a:endParaRPr lang="en-US" altLang="ja-JP" sz="1200" dirty="0">
              <a:latin typeface="+mn-ea"/>
            </a:endParaRPr>
          </a:p>
          <a:p>
            <a:pPr algn="l"/>
            <a:endParaRPr lang="en-US" altLang="ja-JP" sz="1200" dirty="0">
              <a:latin typeface="+mn-ea"/>
            </a:endParaRPr>
          </a:p>
          <a:p>
            <a:pPr algn="l"/>
            <a:endParaRPr lang="en-US" altLang="ja-JP" sz="1200" dirty="0">
              <a:latin typeface="+mn-ea"/>
            </a:endParaRPr>
          </a:p>
          <a:p>
            <a:pPr algn="l"/>
            <a:endParaRPr lang="en-US" altLang="ja-JP" sz="1200" dirty="0">
              <a:latin typeface="+mn-ea"/>
            </a:endParaRPr>
          </a:p>
          <a:p>
            <a:pPr algn="l"/>
            <a:endParaRPr lang="en-US" altLang="ja-JP" sz="1200" dirty="0">
              <a:latin typeface="+mn-ea"/>
            </a:endParaRPr>
          </a:p>
          <a:p>
            <a:pPr algn="l"/>
            <a:endParaRPr lang="en-US" altLang="ja-JP" sz="1200" dirty="0">
              <a:latin typeface="+mn-ea"/>
            </a:endParaRPr>
          </a:p>
          <a:p>
            <a:pPr algn="l"/>
            <a:endParaRPr lang="en-US" altLang="ja-JP" sz="1200" dirty="0">
              <a:latin typeface="+mn-ea"/>
            </a:endParaRPr>
          </a:p>
          <a:p>
            <a:pPr algn="l"/>
            <a:endParaRPr lang="en-US" altLang="ja-JP" sz="1200" dirty="0">
              <a:latin typeface="+mn-ea"/>
            </a:endParaRPr>
          </a:p>
          <a:p>
            <a:pPr algn="l"/>
            <a:endParaRPr lang="en-US" altLang="ja-JP" sz="1200" dirty="0">
              <a:latin typeface="+mn-ea"/>
            </a:endParaRPr>
          </a:p>
          <a:p>
            <a:pPr algn="l"/>
            <a:endParaRPr lang="en-US" altLang="ja-JP" sz="1200" dirty="0">
              <a:latin typeface="+mn-ea"/>
            </a:endParaRPr>
          </a:p>
          <a:p>
            <a:pPr algn="l"/>
            <a:endParaRPr lang="en-US" altLang="ja-JP" sz="1200" dirty="0">
              <a:latin typeface="+mn-ea"/>
            </a:endParaRPr>
          </a:p>
          <a:p>
            <a:pPr algn="l"/>
            <a:endParaRPr lang="en-US" altLang="ja-JP" sz="1200" dirty="0">
              <a:latin typeface="+mn-ea"/>
            </a:endParaRPr>
          </a:p>
          <a:p>
            <a:pPr algn="l"/>
            <a:endParaRPr lang="en-US" altLang="ja-JP" sz="1200" dirty="0">
              <a:latin typeface="+mn-ea"/>
            </a:endParaRPr>
          </a:p>
        </p:txBody>
      </p:sp>
    </p:spTree>
    <p:extLst>
      <p:ext uri="{BB962C8B-B14F-4D97-AF65-F5344CB8AC3E}">
        <p14:creationId xmlns:p14="http://schemas.microsoft.com/office/powerpoint/2010/main" val="961318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6000" y="11874"/>
            <a:ext cx="9900000" cy="619987"/>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endPar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prstClr val="white"/>
                </a:solidFill>
                <a:latin typeface="游ゴシック Bold"/>
                <a:ea typeface="メイリオ"/>
              </a:rPr>
              <a:t>Ⅳ</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：プログラム実施</a:t>
            </a:r>
            <a:r>
              <a:rPr lang="ja-JP" altLang="en-US" sz="1200" spc="-120" dirty="0">
                <a:solidFill>
                  <a:prstClr val="white"/>
                </a:solidFill>
                <a:latin typeface="游ゴシック Bold"/>
                <a:ea typeface="メイリオ"/>
              </a:rPr>
              <a:t>、拠点構築支援・分析、横展開に向けた取り組み</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２</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8" name="テキスト ボックス 17">
            <a:extLst>
              <a:ext uri="{FF2B5EF4-FFF2-40B4-BE49-F238E27FC236}">
                <a16:creationId xmlns:a16="http://schemas.microsoft.com/office/drawing/2014/main" id="{67124233-1022-4A8D-8A3A-85D42FE6D8C5}"/>
              </a:ext>
            </a:extLst>
          </p:cNvPr>
          <p:cNvSpPr txBox="1"/>
          <p:nvPr/>
        </p:nvSpPr>
        <p:spPr>
          <a:xfrm>
            <a:off x="128464" y="836712"/>
            <a:ext cx="9649072" cy="5816977"/>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●各プログラムの定員充足率や就職率、就職・在職率の達成のほか、他の教育機関、企業等他の機関におけるプログラムの活用や実施ノウハウの</a:t>
            </a:r>
            <a:r>
              <a:rPr lang="ja-JP" altLang="en-US" sz="1200" dirty="0">
                <a:latin typeface="メイリオ"/>
                <a:ea typeface="メイリオ"/>
              </a:rPr>
              <a:t>波及といった目標に対してどのような支援が行えるか具体的に記載願います。</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Tree>
    <p:extLst>
      <p:ext uri="{BB962C8B-B14F-4D97-AF65-F5344CB8AC3E}">
        <p14:creationId xmlns:p14="http://schemas.microsoft.com/office/powerpoint/2010/main" val="1293781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6000" y="11874"/>
            <a:ext cx="9900000" cy="619987"/>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endPar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Ⅳ</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：プログラム実施、拠点構築支援・分析、横展開に向けた取り組み）</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２</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125464" y="821522"/>
            <a:ext cx="9649072" cy="2492990"/>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●大学・専門学校等の講座開発、受講生募集、講座実施、プログラム終了後といった各段階においてどのような支援ができるかを記載願います。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
        <p:nvSpPr>
          <p:cNvPr id="7" name="テキスト ボックス 6">
            <a:extLst>
              <a:ext uri="{FF2B5EF4-FFF2-40B4-BE49-F238E27FC236}">
                <a16:creationId xmlns:a16="http://schemas.microsoft.com/office/drawing/2014/main" id="{19619C0B-4B22-4B88-8DCB-BCDF643D9F5A}"/>
              </a:ext>
            </a:extLst>
          </p:cNvPr>
          <p:cNvSpPr txBox="1"/>
          <p:nvPr/>
        </p:nvSpPr>
        <p:spPr>
          <a:xfrm>
            <a:off x="106951" y="3504173"/>
            <a:ext cx="9649072" cy="3046988"/>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●プログラムの面的展開の支援（他の大学・専修学校等や企業</a:t>
            </a:r>
            <a:r>
              <a:rPr lang="ja-JP" altLang="en-US" sz="1200" dirty="0">
                <a:latin typeface="メイリオ"/>
                <a:ea typeface="メイリオ"/>
              </a:rPr>
              <a:t>、</a:t>
            </a:r>
            <a:r>
              <a:rPr kumimoji="1" lang="ja-JP" altLang="en-US" sz="1200" b="0" i="0" u="none" strike="noStrike" kern="1200" cap="none" spc="0" normalizeH="0" baseline="0" noProof="0" dirty="0">
                <a:ln>
                  <a:noFill/>
                </a:ln>
                <a:effectLst/>
                <a:uLnTx/>
                <a:uFillTx/>
                <a:latin typeface="メイリオ"/>
                <a:ea typeface="メイリオ"/>
                <a:cs typeface="+mn-cs"/>
              </a:rPr>
              <a:t>自治体等に対するプログラムの横展開に関する助言やニーズの発掘、作成プログラムの活用促進等）や本事業期間終了後の大学等における継続的なリカレント教育の推進に向けてどのような支援ができるか、これまでの取組や実績を踏まえて具体的に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Tree>
    <p:extLst>
      <p:ext uri="{BB962C8B-B14F-4D97-AF65-F5344CB8AC3E}">
        <p14:creationId xmlns:p14="http://schemas.microsoft.com/office/powerpoint/2010/main" val="329801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a:t>
            </a:r>
            <a:r>
              <a:rPr kumimoji="1" lang="ja-JP" altLang="en-US" sz="1100" b="0" i="0" u="none" strike="noStrike" kern="1200" cap="none" spc="-120" normalizeH="0" baseline="0" noProof="0">
                <a:ln>
                  <a:noFill/>
                </a:ln>
                <a:solidFill>
                  <a:prstClr val="white"/>
                </a:solidFill>
                <a:effectLst/>
                <a:uLnTx/>
                <a:uFillTx/>
                <a:latin typeface="游ゴシック Bold"/>
                <a:ea typeface="メイリオ"/>
                <a:cs typeface="+mn-cs"/>
              </a:rPr>
              <a:t>事業」企画提案書（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6000" y="11874"/>
            <a:ext cx="9900000" cy="619987"/>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endPar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Ⅳ</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：プログラム実施、拠点構築支援・分析、横展開に向けた取り組み）</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5</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２</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256928" y="1137228"/>
            <a:ext cx="9520608" cy="2677656"/>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●他の大学・専門学校等（未実施大学等含む）がリカレント教育を実施する際に参考になるような取り組みの情報収集や分析、効果の発信をどのように行うか具体的に記載願います。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a:t>
            </a:r>
            <a:r>
              <a:rPr kumimoji="1" lang="ja-JP" altLang="en-US" sz="1200" b="0" i="0" u="none" strike="noStrike" kern="1200" cap="none" spc="0" normalizeH="0" baseline="0" noProof="0" dirty="0">
                <a:ln>
                  <a:noFill/>
                </a:ln>
                <a:effectLst/>
                <a:uLnTx/>
                <a:uFillTx/>
                <a:latin typeface="メイリオ"/>
                <a:ea typeface="メイリオ"/>
                <a:cs typeface="+mn-cs"/>
              </a:rPr>
              <a:t>分析や発信の際にどのような創意工夫を用いてリカレント教育を実施していない大学等にプログラムの開発・実施を行ってもらうか記載願います。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6" name="角丸四角形 10">
            <a:extLst>
              <a:ext uri="{FF2B5EF4-FFF2-40B4-BE49-F238E27FC236}">
                <a16:creationId xmlns:a16="http://schemas.microsoft.com/office/drawing/2014/main" id="{E2A1CB6D-A493-4DA6-8C84-BFD5791A51A6}"/>
              </a:ext>
            </a:extLst>
          </p:cNvPr>
          <p:cNvSpPr/>
          <p:nvPr/>
        </p:nvSpPr>
        <p:spPr>
          <a:xfrm>
            <a:off x="65218" y="693368"/>
            <a:ext cx="5043560"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調査・分析</a:t>
            </a:r>
          </a:p>
        </p:txBody>
      </p:sp>
      <p:sp>
        <p:nvSpPr>
          <p:cNvPr id="8" name="テキスト ボックス 7">
            <a:extLst>
              <a:ext uri="{FF2B5EF4-FFF2-40B4-BE49-F238E27FC236}">
                <a16:creationId xmlns:a16="http://schemas.microsoft.com/office/drawing/2014/main" id="{80806854-99CE-45A5-9E5D-E194CEC990BD}"/>
              </a:ext>
            </a:extLst>
          </p:cNvPr>
          <p:cNvSpPr txBox="1"/>
          <p:nvPr/>
        </p:nvSpPr>
        <p:spPr>
          <a:xfrm>
            <a:off x="256928" y="3909791"/>
            <a:ext cx="9520608" cy="2308324"/>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メイリオ"/>
                <a:cs typeface="+mn-cs"/>
              </a:rPr>
              <a:t>●事例について、どの程度の規模を想定しているか。また、コース、分野、地域の実情、実施内容・成果等どのような観点で選定することを考えているか記載願います。</a:t>
            </a: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Tree>
    <p:extLst>
      <p:ext uri="{BB962C8B-B14F-4D97-AF65-F5344CB8AC3E}">
        <p14:creationId xmlns:p14="http://schemas.microsoft.com/office/powerpoint/2010/main" val="244287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6000" y="11874"/>
            <a:ext cx="9900000" cy="619987"/>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endPar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Ⅳ</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：プログラム実施、拠点構築支援・分析、横展開に向けた取り組み）</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6</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様式２（別紙１）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256928" y="1137228"/>
            <a:ext cx="9649072" cy="2492990"/>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mn-ea"/>
                <a:cs typeface="+mn-cs"/>
              </a:rPr>
              <a:t>●</a:t>
            </a:r>
            <a:r>
              <a:rPr lang="ja-JP" altLang="ja-JP" sz="1200" dirty="0">
                <a:effectLst/>
                <a:latin typeface="+mn-ea"/>
                <a:cs typeface="ＭＳ 明朝" panose="02020609040205080304" pitchFamily="17" charset="-128"/>
              </a:rPr>
              <a:t>（Ⅰ）～（Ⅲ）の各プログラムを含め、リカレント教育の効果</a:t>
            </a:r>
            <a:r>
              <a:rPr lang="ja-JP" altLang="en-US" sz="1200" dirty="0">
                <a:latin typeface="+mn-ea"/>
                <a:cs typeface="ＭＳ 明朝" panose="02020609040205080304" pitchFamily="17" charset="-128"/>
              </a:rPr>
              <a:t>や</a:t>
            </a:r>
            <a:r>
              <a:rPr lang="ja-JP" altLang="ja-JP" sz="1200" dirty="0">
                <a:effectLst/>
                <a:latin typeface="+mn-ea"/>
                <a:cs typeface="ＭＳ 明朝" panose="02020609040205080304" pitchFamily="17" charset="-128"/>
              </a:rPr>
              <a:t>企業</a:t>
            </a:r>
            <a:r>
              <a:rPr lang="ja-JP" altLang="en-US" sz="1200" dirty="0">
                <a:effectLst/>
                <a:latin typeface="+mn-ea"/>
                <a:cs typeface="ＭＳ 明朝" panose="02020609040205080304" pitchFamily="17" charset="-128"/>
              </a:rPr>
              <a:t>・</a:t>
            </a:r>
            <a:r>
              <a:rPr lang="ja-JP" altLang="ja-JP" sz="1200" dirty="0">
                <a:effectLst/>
                <a:latin typeface="+mn-ea"/>
                <a:cs typeface="ＭＳ 明朝" panose="02020609040205080304" pitchFamily="17" charset="-128"/>
              </a:rPr>
              <a:t>社会への影響等</a:t>
            </a:r>
            <a:r>
              <a:rPr lang="ja-JP" altLang="en-US" sz="1200" dirty="0">
                <a:effectLst/>
                <a:latin typeface="+mn-ea"/>
                <a:cs typeface="ＭＳ 明朝" panose="02020609040205080304" pitchFamily="17" charset="-128"/>
              </a:rPr>
              <a:t>の</a:t>
            </a:r>
            <a:r>
              <a:rPr lang="ja-JP" altLang="ja-JP" sz="1200" dirty="0">
                <a:effectLst/>
                <a:latin typeface="+mn-ea"/>
                <a:cs typeface="ＭＳ 明朝" panose="02020609040205080304" pitchFamily="17" charset="-128"/>
              </a:rPr>
              <a:t>調査</a:t>
            </a:r>
            <a:r>
              <a:rPr lang="ja-JP" altLang="en-US" sz="1200" dirty="0">
                <a:effectLst/>
                <a:latin typeface="+mn-ea"/>
                <a:cs typeface="ＭＳ 明朝" panose="02020609040205080304" pitchFamily="17" charset="-128"/>
              </a:rPr>
              <a:t>方法や</a:t>
            </a:r>
            <a:r>
              <a:rPr lang="ja-JP" altLang="ja-JP" sz="1200" dirty="0">
                <a:effectLst/>
                <a:latin typeface="+mn-ea"/>
                <a:cs typeface="ＭＳ 明朝" panose="02020609040205080304" pitchFamily="17" charset="-128"/>
              </a:rPr>
              <a:t>その結果</a:t>
            </a:r>
            <a:r>
              <a:rPr lang="ja-JP" altLang="en-US" sz="1200" dirty="0">
                <a:effectLst/>
                <a:latin typeface="+mn-ea"/>
                <a:cs typeface="ＭＳ 明朝" panose="02020609040205080304" pitchFamily="17" charset="-128"/>
              </a:rPr>
              <a:t>の</a:t>
            </a:r>
            <a:r>
              <a:rPr lang="ja-JP" altLang="ja-JP" sz="1200" dirty="0">
                <a:effectLst/>
                <a:latin typeface="+mn-ea"/>
                <a:cs typeface="ＭＳ 明朝" panose="02020609040205080304" pitchFamily="17" charset="-128"/>
              </a:rPr>
              <a:t>取りまとめ</a:t>
            </a:r>
            <a:r>
              <a:rPr lang="ja-JP" altLang="en-US" sz="1200" dirty="0">
                <a:effectLst/>
                <a:latin typeface="+mn-ea"/>
                <a:cs typeface="ＭＳ 明朝" panose="02020609040205080304" pitchFamily="17" charset="-128"/>
              </a:rPr>
              <a:t>手段について記載願います</a:t>
            </a:r>
            <a:r>
              <a:rPr lang="ja-JP" altLang="ja-JP" sz="1200" dirty="0">
                <a:effectLst/>
                <a:latin typeface="+mn-ea"/>
                <a:cs typeface="ＭＳ 明朝" panose="02020609040205080304" pitchFamily="17" charset="-128"/>
              </a:rPr>
              <a:t>。また、この結果を踏まえ、リカレント教育の効果や影響を評価する適切な指標</a:t>
            </a:r>
            <a:r>
              <a:rPr lang="ja-JP" altLang="en-US" sz="1200" dirty="0">
                <a:effectLst/>
                <a:latin typeface="+mn-ea"/>
                <a:cs typeface="ＭＳ 明朝" panose="02020609040205080304" pitchFamily="17" charset="-128"/>
              </a:rPr>
              <a:t>の提案に向けて、現状仮説として立てている</a:t>
            </a:r>
            <a:r>
              <a:rPr lang="ja-JP" altLang="ja-JP" sz="1200" dirty="0">
                <a:effectLst/>
                <a:latin typeface="+mn-ea"/>
                <a:cs typeface="ＭＳ 明朝" panose="02020609040205080304" pitchFamily="17" charset="-128"/>
              </a:rPr>
              <a:t>リカレント教育の効果や影響を評価する適切な指標</a:t>
            </a:r>
            <a:r>
              <a:rPr lang="ja-JP" altLang="en-US" sz="1200" dirty="0">
                <a:effectLst/>
                <a:latin typeface="+mn-ea"/>
                <a:cs typeface="ＭＳ 明朝" panose="02020609040205080304" pitchFamily="17" charset="-128"/>
              </a:rPr>
              <a:t>についても記載願います。</a:t>
            </a: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6" name="角丸四角形 10">
            <a:extLst>
              <a:ext uri="{FF2B5EF4-FFF2-40B4-BE49-F238E27FC236}">
                <a16:creationId xmlns:a16="http://schemas.microsoft.com/office/drawing/2014/main" id="{E2A1CB6D-A493-4DA6-8C84-BFD5791A51A6}"/>
              </a:ext>
            </a:extLst>
          </p:cNvPr>
          <p:cNvSpPr/>
          <p:nvPr/>
        </p:nvSpPr>
        <p:spPr>
          <a:xfrm>
            <a:off x="65218" y="693368"/>
            <a:ext cx="5043560"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調査・分析</a:t>
            </a:r>
          </a:p>
        </p:txBody>
      </p:sp>
    </p:spTree>
    <p:extLst>
      <p:ext uri="{BB962C8B-B14F-4D97-AF65-F5344CB8AC3E}">
        <p14:creationId xmlns:p14="http://schemas.microsoft.com/office/powerpoint/2010/main" val="3564576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6000" y="11874"/>
            <a:ext cx="9900000" cy="619987"/>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endPar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Ⅳ</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：プログラム実施、拠点構築支援・分析、横展開に向けた取り組み）</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様式２（別紙１）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6" name="角丸四角形 10">
            <a:extLst>
              <a:ext uri="{FF2B5EF4-FFF2-40B4-BE49-F238E27FC236}">
                <a16:creationId xmlns:a16="http://schemas.microsoft.com/office/drawing/2014/main" id="{E2A1CB6D-A493-4DA6-8C84-BFD5791A51A6}"/>
              </a:ext>
            </a:extLst>
          </p:cNvPr>
          <p:cNvSpPr/>
          <p:nvPr/>
        </p:nvSpPr>
        <p:spPr>
          <a:xfrm>
            <a:off x="65218" y="693368"/>
            <a:ext cx="5043560"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広報・周知</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7" name="テキスト ボックス 6">
            <a:extLst>
              <a:ext uri="{FF2B5EF4-FFF2-40B4-BE49-F238E27FC236}">
                <a16:creationId xmlns:a16="http://schemas.microsoft.com/office/drawing/2014/main" id="{93D3007D-D7BE-45B7-84E4-E5C7259B0C9B}"/>
              </a:ext>
            </a:extLst>
          </p:cNvPr>
          <p:cNvSpPr txBox="1"/>
          <p:nvPr/>
        </p:nvSpPr>
        <p:spPr>
          <a:xfrm>
            <a:off x="128464" y="3755391"/>
            <a:ext cx="9649072" cy="2308324"/>
          </a:xfrm>
          <a:prstGeom prst="rect">
            <a:avLst/>
          </a:prstGeom>
          <a:noFill/>
          <a:ln>
            <a:solidFill>
              <a:schemeClr val="tx2">
                <a:lumMod val="40000"/>
                <a:lumOff val="60000"/>
              </a:schemeClr>
            </a:solidFill>
            <a:prstDash val="dash"/>
          </a:ln>
        </p:spPr>
        <p:txBody>
          <a:bodyPr wrap="square" rtlCol="0">
            <a:spAutoFit/>
          </a:bodyPr>
          <a:lstStyle/>
          <a:p>
            <a:pPr>
              <a:defRPr/>
            </a:pPr>
            <a:r>
              <a:rPr kumimoji="1" lang="ja-JP" altLang="en-US" sz="1200" b="0" i="0" u="none" strike="noStrike" kern="1200" cap="none" spc="0" normalizeH="0" baseline="0" noProof="0" dirty="0">
                <a:ln>
                  <a:noFill/>
                </a:ln>
                <a:solidFill>
                  <a:prstClr val="black"/>
                </a:solidFill>
                <a:effectLst/>
                <a:uLnTx/>
                <a:uFillTx/>
                <a:latin typeface="メイリオ"/>
                <a:ea typeface="メイリオ"/>
                <a:cs typeface="+mn-cs"/>
              </a:rPr>
              <a:t>●</a:t>
            </a:r>
            <a:r>
              <a:rPr lang="ja-JP" altLang="ja-JP" sz="1200" dirty="0">
                <a:solidFill>
                  <a:srgbClr val="000000"/>
                </a:solidFill>
                <a:effectLst/>
                <a:latin typeface="+mn-ea"/>
                <a:cs typeface="ＭＳ 明朝" panose="02020609040205080304" pitchFamily="17" charset="-128"/>
              </a:rPr>
              <a:t>（Ⅰ）～（Ⅲ）で開発したプログラムの社会人（受講有無問わず）、大学・専門学校等（プログラム実施有無問わず）、企業、自治体等への情報発信</a:t>
            </a:r>
            <a:r>
              <a:rPr lang="ja-JP" altLang="en-US" sz="1200" dirty="0">
                <a:solidFill>
                  <a:srgbClr val="000000"/>
                </a:solidFill>
                <a:effectLst/>
                <a:latin typeface="+mn-ea"/>
                <a:cs typeface="ＭＳ 明朝" panose="02020609040205080304" pitchFamily="17" charset="-128"/>
              </a:rPr>
              <a:t>を通じた</a:t>
            </a:r>
            <a:r>
              <a:rPr lang="ja-JP" altLang="ja-JP" sz="1200" dirty="0">
                <a:solidFill>
                  <a:srgbClr val="000000"/>
                </a:solidFill>
                <a:effectLst/>
                <a:latin typeface="+mn-ea"/>
                <a:cs typeface="ＭＳ 明朝" panose="02020609040205080304" pitchFamily="17" charset="-128"/>
              </a:rPr>
              <a:t>リカレント教育（リスキリング）に対する機運醸成に資する広報・周知活動</a:t>
            </a:r>
            <a:r>
              <a:rPr lang="ja-JP" altLang="en-US" sz="1200" dirty="0">
                <a:solidFill>
                  <a:srgbClr val="000000"/>
                </a:solidFill>
                <a:effectLst/>
                <a:latin typeface="+mn-ea"/>
                <a:cs typeface="ＭＳ 明朝" panose="02020609040205080304" pitchFamily="17" charset="-128"/>
              </a:rPr>
              <a:t>方法について記載願います。</a:t>
            </a:r>
            <a:endParaRPr lang="ja-JP" altLang="ja-JP" sz="1200" dirty="0">
              <a:solidFill>
                <a:srgbClr val="000000"/>
              </a:solidFill>
              <a:effectLst/>
              <a:latin typeface="+mn-ea"/>
              <a:cs typeface="ＭＳ 明朝" panose="02020609040205080304" pitchFamily="17"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9" name="テキスト ボックス 8">
            <a:extLst>
              <a:ext uri="{FF2B5EF4-FFF2-40B4-BE49-F238E27FC236}">
                <a16:creationId xmlns:a16="http://schemas.microsoft.com/office/drawing/2014/main" id="{5DAE3942-559C-4B77-8218-C5EF8B29BC68}"/>
              </a:ext>
            </a:extLst>
          </p:cNvPr>
          <p:cNvSpPr txBox="1"/>
          <p:nvPr/>
        </p:nvSpPr>
        <p:spPr>
          <a:xfrm>
            <a:off x="128464" y="1208997"/>
            <a:ext cx="9649072" cy="2308324"/>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メイリオ"/>
                <a:cs typeface="+mn-cs"/>
              </a:rPr>
              <a:t>●</a:t>
            </a:r>
            <a:r>
              <a:rPr lang="ja-JP" altLang="ja-JP" sz="1200" dirty="0">
                <a:solidFill>
                  <a:srgbClr val="000000"/>
                </a:solidFill>
                <a:effectLst/>
                <a:latin typeface="+mn-ea"/>
                <a:cs typeface="ＭＳ 明朝" panose="02020609040205080304" pitchFamily="17" charset="-128"/>
              </a:rPr>
              <a:t> （Ⅰ）～（Ⅲ）で開発したプログラム</a:t>
            </a:r>
            <a:r>
              <a:rPr lang="ja-JP" altLang="en-US" sz="1200" dirty="0">
                <a:solidFill>
                  <a:srgbClr val="000000"/>
                </a:solidFill>
                <a:effectLst/>
                <a:latin typeface="+mn-ea"/>
                <a:cs typeface="ＭＳ 明朝" panose="02020609040205080304" pitchFamily="17" charset="-128"/>
              </a:rPr>
              <a:t>の</a:t>
            </a:r>
            <a:r>
              <a:rPr lang="ja-JP" altLang="ja-JP" sz="1200" dirty="0">
                <a:solidFill>
                  <a:srgbClr val="000000"/>
                </a:solidFill>
                <a:effectLst/>
                <a:latin typeface="+mn-ea"/>
                <a:cs typeface="ＭＳ 明朝" panose="02020609040205080304" pitchFamily="17" charset="-128"/>
              </a:rPr>
              <a:t>広報・周知、受講者募集</a:t>
            </a:r>
            <a:r>
              <a:rPr lang="ja-JP" altLang="en-US" sz="1200" dirty="0">
                <a:solidFill>
                  <a:srgbClr val="000000"/>
                </a:solidFill>
                <a:effectLst/>
                <a:latin typeface="+mn-ea"/>
                <a:cs typeface="ＭＳ 明朝" panose="02020609040205080304" pitchFamily="17" charset="-128"/>
              </a:rPr>
              <a:t>、また、</a:t>
            </a:r>
            <a:r>
              <a:rPr lang="ja-JP" altLang="ja-JP" sz="1200" dirty="0">
                <a:solidFill>
                  <a:srgbClr val="000000"/>
                </a:solidFill>
                <a:effectLst/>
                <a:latin typeface="+mn-ea"/>
                <a:cs typeface="ＭＳ 明朝" panose="02020609040205080304" pitchFamily="17" charset="-128"/>
              </a:rPr>
              <a:t>企業や自治体、他の教育機関</a:t>
            </a:r>
            <a:r>
              <a:rPr lang="ja-JP" altLang="en-US" sz="1200" dirty="0">
                <a:solidFill>
                  <a:srgbClr val="000000"/>
                </a:solidFill>
                <a:effectLst/>
                <a:latin typeface="+mn-ea"/>
                <a:cs typeface="ＭＳ 明朝" panose="02020609040205080304" pitchFamily="17" charset="-128"/>
              </a:rPr>
              <a:t>等</a:t>
            </a:r>
            <a:r>
              <a:rPr lang="ja-JP" altLang="en-US" sz="1200" dirty="0">
                <a:solidFill>
                  <a:srgbClr val="000000"/>
                </a:solidFill>
                <a:latin typeface="+mn-ea"/>
                <a:cs typeface="ＭＳ 明朝" panose="02020609040205080304" pitchFamily="17" charset="-128"/>
              </a:rPr>
              <a:t>を通じた部分受講者の募集</a:t>
            </a:r>
            <a:r>
              <a:rPr lang="ja-JP" altLang="ja-JP" sz="1200" dirty="0">
                <a:solidFill>
                  <a:srgbClr val="000000"/>
                </a:solidFill>
                <a:effectLst/>
                <a:latin typeface="+mn-ea"/>
                <a:cs typeface="ＭＳ 明朝" panose="02020609040205080304" pitchFamily="17" charset="-128"/>
              </a:rPr>
              <a:t>支援</a:t>
            </a:r>
            <a:r>
              <a:rPr lang="ja-JP" altLang="en-US" sz="1200" dirty="0">
                <a:solidFill>
                  <a:srgbClr val="000000"/>
                </a:solidFill>
                <a:effectLst/>
                <a:latin typeface="+mn-ea"/>
                <a:cs typeface="ＭＳ 明朝" panose="02020609040205080304" pitchFamily="17" charset="-128"/>
              </a:rPr>
              <a:t>について記載願います。</a:t>
            </a: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Tree>
    <p:extLst>
      <p:ext uri="{BB962C8B-B14F-4D97-AF65-F5344CB8AC3E}">
        <p14:creationId xmlns:p14="http://schemas.microsoft.com/office/powerpoint/2010/main" val="3431110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6000" y="11874"/>
            <a:ext cx="9900000" cy="619987"/>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endPar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Ⅳ</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：プログラム実施、拠点構築支援・分析、横展開に向けた取り組み）</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様式２（別紙１）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8" name="テキスト ボックス 7">
            <a:extLst>
              <a:ext uri="{FF2B5EF4-FFF2-40B4-BE49-F238E27FC236}">
                <a16:creationId xmlns:a16="http://schemas.microsoft.com/office/drawing/2014/main" id="{80806854-99CE-45A5-9E5D-E194CEC990BD}"/>
              </a:ext>
            </a:extLst>
          </p:cNvPr>
          <p:cNvSpPr txBox="1"/>
          <p:nvPr/>
        </p:nvSpPr>
        <p:spPr>
          <a:xfrm>
            <a:off x="128464" y="836712"/>
            <a:ext cx="9649072" cy="5632311"/>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メイリオ"/>
                <a:cs typeface="+mn-cs"/>
              </a:rPr>
              <a:t>●本事業のプログラムについては社会人の学びのポータルサイト「マナパス」で特設ページを設けプログラム内容や成果等を発信することとしているが、特設ページにはどのようなコンテンツ（公募要領に記載されていることも含む）を加えて効果的な情報発信を行うか記載願います。</a:t>
            </a: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Tree>
    <p:extLst>
      <p:ext uri="{BB962C8B-B14F-4D97-AF65-F5344CB8AC3E}">
        <p14:creationId xmlns:p14="http://schemas.microsoft.com/office/powerpoint/2010/main" val="1913887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6000" y="11874"/>
            <a:ext cx="9900000" cy="619987"/>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endPar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Ⅳ</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：プログラム実施、拠点構築支援・分析、横展開に向けた取り組み）</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9</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様式２（別紙１）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256928" y="1137228"/>
            <a:ext cx="9649072" cy="646331"/>
          </a:xfrm>
          <a:prstGeom prst="rect">
            <a:avLst/>
          </a:prstGeom>
          <a:noFill/>
          <a:ln>
            <a:solidFill>
              <a:schemeClr val="tx2">
                <a:lumMod val="40000"/>
                <a:lumOff val="60000"/>
              </a:schemeClr>
            </a:solidFill>
            <a:prstDash val="dash"/>
          </a:ln>
        </p:spPr>
        <p:txBody>
          <a:bodyPr wrap="square" rtlCol="0">
            <a:spAutoFit/>
          </a:bodyPr>
          <a:lstStyle/>
          <a:p>
            <a:pPr marL="180975" indent="-180975"/>
            <a:r>
              <a:rPr lang="ja-JP" altLang="en-US" sz="1200" dirty="0">
                <a:latin typeface="+mn-ea"/>
              </a:rPr>
              <a:t>▼経費分析について、どのようなスケジュール、手順で進めるか記載すること。</a:t>
            </a:r>
            <a:endParaRPr lang="en-US" altLang="ja-JP" sz="1200" dirty="0">
              <a:latin typeface="+mn-ea"/>
            </a:endParaRPr>
          </a:p>
          <a:p>
            <a:pPr marL="180975" indent="-180975"/>
            <a:r>
              <a:rPr lang="ja-JP" altLang="en-US" sz="1200" dirty="0">
                <a:latin typeface="+mn-ea"/>
              </a:rPr>
              <a:t>（文科省からの支出証跡書類の引き渡しは令和</a:t>
            </a:r>
            <a:r>
              <a:rPr lang="en-US" altLang="ja-JP" sz="1200" dirty="0">
                <a:latin typeface="+mn-ea"/>
              </a:rPr>
              <a:t>5</a:t>
            </a:r>
            <a:r>
              <a:rPr lang="ja-JP" altLang="en-US" sz="1200" dirty="0">
                <a:latin typeface="+mn-ea"/>
              </a:rPr>
              <a:t>年</a:t>
            </a:r>
            <a:r>
              <a:rPr lang="en-US" altLang="ja-JP" sz="1200" dirty="0">
                <a:latin typeface="+mn-ea"/>
              </a:rPr>
              <a:t>3</a:t>
            </a:r>
            <a:r>
              <a:rPr lang="ja-JP" altLang="en-US" sz="1200" dirty="0">
                <a:latin typeface="+mn-ea"/>
              </a:rPr>
              <a:t>月</a:t>
            </a:r>
            <a:r>
              <a:rPr lang="en-US" altLang="ja-JP" sz="1200" dirty="0">
                <a:latin typeface="+mn-ea"/>
              </a:rPr>
              <a:t>13</a:t>
            </a:r>
            <a:r>
              <a:rPr lang="ja-JP" altLang="en-US" sz="1200" dirty="0">
                <a:latin typeface="+mn-ea"/>
              </a:rPr>
              <a:t>日頃を予定。）</a:t>
            </a:r>
            <a:endParaRPr lang="en-US" altLang="ja-JP" sz="12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6" name="角丸四角形 10">
            <a:extLst>
              <a:ext uri="{FF2B5EF4-FFF2-40B4-BE49-F238E27FC236}">
                <a16:creationId xmlns:a16="http://schemas.microsoft.com/office/drawing/2014/main" id="{E2A1CB6D-A493-4DA6-8C84-BFD5791A51A6}"/>
              </a:ext>
            </a:extLst>
          </p:cNvPr>
          <p:cNvSpPr/>
          <p:nvPr/>
        </p:nvSpPr>
        <p:spPr>
          <a:xfrm>
            <a:off x="65218" y="693368"/>
            <a:ext cx="5043560"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大学・専門学校向け委託事業の経費分析等</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Tree>
    <p:extLst>
      <p:ext uri="{BB962C8B-B14F-4D97-AF65-F5344CB8AC3E}">
        <p14:creationId xmlns:p14="http://schemas.microsoft.com/office/powerpoint/2010/main" val="3135558896"/>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11900</TotalTime>
  <Words>2115</Words>
  <Application>Microsoft Office PowerPoint</Application>
  <PresentationFormat>A4 210 x 297 mm</PresentationFormat>
  <Paragraphs>250</Paragraphs>
  <Slides>12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メイリオ</vt:lpstr>
      <vt:lpstr>游ゴシック</vt:lpstr>
      <vt:lpstr>游ゴシック Bold</vt:lpstr>
      <vt:lpstr>Arial</vt:lpstr>
      <vt:lpstr>Segoe UI</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河村香保</cp:lastModifiedBy>
  <cp:revision>271</cp:revision>
  <cp:lastPrinted>2022-01-24T11:06:18Z</cp:lastPrinted>
  <dcterms:created xsi:type="dcterms:W3CDTF">2015-11-11T08:20:08Z</dcterms:created>
  <dcterms:modified xsi:type="dcterms:W3CDTF">2022-03-09T10:14:42Z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2022-01-19T07:56:08Z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61db9007-0fc3-4b8f-b3ea-0d73c341796b</vt:lpwstr>
  </property>
  <property fmtid="{D5CDD505-2E9C-101B-9397-08002B2CF9AE}" pid="8" name="MSIP_Label_d899a617-f30e-4fb8-b81c-fb6d0b94ac5b_ContentBits">
    <vt:lpwstr>0</vt:lpwstr>
  </property>
</Properties>
</file>