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0693400" cy="75565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35" userDrawn="1">
          <p15:clr>
            <a:srgbClr val="A4A3A4"/>
          </p15:clr>
        </p15:guide>
        <p15:guide id="2" pos="30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26A"/>
    <a:srgbClr val="9BD4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8"/>
    <p:restoredTop sz="90118" autoAdjust="0"/>
  </p:normalViewPr>
  <p:slideViewPr>
    <p:cSldViewPr snapToGrid="0">
      <p:cViewPr varScale="1">
        <p:scale>
          <a:sx n="93" d="100"/>
          <a:sy n="93" d="100"/>
        </p:scale>
        <p:origin x="2028" y="96"/>
      </p:cViewPr>
      <p:guideLst>
        <p:guide orient="horz" pos="2035"/>
        <p:guide pos="30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145" cy="341791"/>
          </a:xfrm>
          <a:prstGeom prst="rect">
            <a:avLst/>
          </a:prstGeom>
        </p:spPr>
        <p:txBody>
          <a:bodyPr vert="horz" lIns="83905" tIns="41953" rIns="83905" bIns="41953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718" y="0"/>
            <a:ext cx="4305669" cy="341791"/>
          </a:xfrm>
          <a:prstGeom prst="rect">
            <a:avLst/>
          </a:prstGeom>
        </p:spPr>
        <p:txBody>
          <a:bodyPr vert="horz" lIns="83905" tIns="41953" rIns="83905" bIns="41953" rtlCol="0"/>
          <a:lstStyle>
            <a:lvl1pPr algn="r">
              <a:defRPr sz="1100"/>
            </a:lvl1pPr>
          </a:lstStyle>
          <a:p>
            <a:fld id="{2C4019FE-BB47-4529-A70D-E521BE3D6301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43275" y="850900"/>
            <a:ext cx="3252788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905" tIns="41953" rIns="83905" bIns="4195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524" y="3276324"/>
            <a:ext cx="7950290" cy="2679977"/>
          </a:xfrm>
          <a:prstGeom prst="rect">
            <a:avLst/>
          </a:prstGeom>
        </p:spPr>
        <p:txBody>
          <a:bodyPr vert="horz" lIns="83905" tIns="41953" rIns="83905" bIns="4195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410"/>
            <a:ext cx="4307145" cy="341790"/>
          </a:xfrm>
          <a:prstGeom prst="rect">
            <a:avLst/>
          </a:prstGeom>
        </p:spPr>
        <p:txBody>
          <a:bodyPr vert="horz" lIns="83905" tIns="41953" rIns="83905" bIns="41953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718" y="6465410"/>
            <a:ext cx="4305669" cy="341790"/>
          </a:xfrm>
          <a:prstGeom prst="rect">
            <a:avLst/>
          </a:prstGeom>
        </p:spPr>
        <p:txBody>
          <a:bodyPr vert="horz" lIns="83905" tIns="41953" rIns="83905" bIns="41953" rtlCol="0" anchor="b"/>
          <a:lstStyle>
            <a:lvl1pPr algn="r">
              <a:defRPr sz="1100"/>
            </a:lvl1pPr>
          </a:lstStyle>
          <a:p>
            <a:fld id="{18811C80-A77C-4C68-8AF4-7137FD23C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154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811C80-A77C-4C68-8AF4-7137FD23CC5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529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678" y="2342515"/>
            <a:ext cx="909702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5358" y="4231640"/>
            <a:ext cx="749167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48" b="1" i="0">
                <a:solidFill>
                  <a:srgbClr val="231F20"/>
                </a:solidFill>
                <a:latin typeface="YuGothic"/>
                <a:cs typeface="YuGothic"/>
              </a:defRPr>
            </a:lvl1pPr>
          </a:lstStyle>
          <a:p>
            <a:pPr marL="32310">
              <a:spcBef>
                <a:spcPts val="120"/>
              </a:spcBef>
            </a:pPr>
            <a:fld id="{81D60167-4931-47E6-BA6A-407CBD079E47}" type="slidenum">
              <a:rPr lang="en-US" altLang="ja-JP" smtClean="0"/>
              <a:pPr marL="32310">
                <a:spcBef>
                  <a:spcPts val="120"/>
                </a:spcBef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48" b="1" i="0">
                <a:solidFill>
                  <a:srgbClr val="231F20"/>
                </a:solidFill>
                <a:latin typeface="YuGothic"/>
                <a:cs typeface="YuGothic"/>
              </a:defRPr>
            </a:lvl1pPr>
          </a:lstStyle>
          <a:p>
            <a:pPr marL="32310">
              <a:spcBef>
                <a:spcPts val="120"/>
              </a:spcBef>
            </a:pPr>
            <a:fld id="{81D60167-4931-47E6-BA6A-407CBD079E47}" type="slidenum">
              <a:rPr lang="en-US" altLang="ja-JP" smtClean="0"/>
              <a:pPr marL="32310">
                <a:spcBef>
                  <a:spcPts val="120"/>
                </a:spcBef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119" y="1737995"/>
            <a:ext cx="465553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1728" y="1737995"/>
            <a:ext cx="465553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48" b="1" i="0">
                <a:solidFill>
                  <a:srgbClr val="231F20"/>
                </a:solidFill>
                <a:latin typeface="YuGothic"/>
                <a:cs typeface="YuGothic"/>
              </a:defRPr>
            </a:lvl1pPr>
          </a:lstStyle>
          <a:p>
            <a:pPr marL="32310">
              <a:spcBef>
                <a:spcPts val="120"/>
              </a:spcBef>
            </a:pPr>
            <a:fld id="{81D60167-4931-47E6-BA6A-407CBD079E47}" type="slidenum">
              <a:rPr lang="en-US" altLang="ja-JP" smtClean="0"/>
              <a:pPr marL="32310">
                <a:spcBef>
                  <a:spcPts val="120"/>
                </a:spcBef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48" b="1" i="0">
                <a:solidFill>
                  <a:srgbClr val="231F20"/>
                </a:solidFill>
                <a:latin typeface="YuGothic"/>
                <a:cs typeface="YuGothic"/>
              </a:defRPr>
            </a:lvl1pPr>
          </a:lstStyle>
          <a:p>
            <a:pPr marL="32310">
              <a:spcBef>
                <a:spcPts val="120"/>
              </a:spcBef>
            </a:pPr>
            <a:fld id="{81D60167-4931-47E6-BA6A-407CBD079E47}" type="slidenum">
              <a:rPr lang="en-US" altLang="ja-JP" smtClean="0"/>
              <a:pPr marL="32310">
                <a:spcBef>
                  <a:spcPts val="120"/>
                </a:spcBef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48" b="1" i="0">
                <a:solidFill>
                  <a:srgbClr val="231F20"/>
                </a:solidFill>
                <a:latin typeface="YuGothic"/>
                <a:cs typeface="YuGothic"/>
              </a:defRPr>
            </a:lvl1pPr>
          </a:lstStyle>
          <a:p>
            <a:pPr marL="32310">
              <a:spcBef>
                <a:spcPts val="120"/>
              </a:spcBef>
            </a:pPr>
            <a:fld id="{81D60167-4931-47E6-BA6A-407CBD079E47}" type="slidenum">
              <a:rPr lang="en-US" altLang="ja-JP" smtClean="0"/>
              <a:pPr marL="32310">
                <a:spcBef>
                  <a:spcPts val="120"/>
                </a:spcBef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" y="0"/>
            <a:ext cx="10698790" cy="7555603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7560005" y="0"/>
                </a:moveTo>
                <a:lnTo>
                  <a:pt x="0" y="0"/>
                </a:lnTo>
                <a:lnTo>
                  <a:pt x="0" y="10692003"/>
                </a:lnTo>
                <a:lnTo>
                  <a:pt x="7560005" y="10692003"/>
                </a:lnTo>
                <a:lnTo>
                  <a:pt x="7560005" y="0"/>
                </a:lnTo>
                <a:close/>
              </a:path>
            </a:pathLst>
          </a:custGeom>
          <a:solidFill>
            <a:srgbClr val="9BD3AE"/>
          </a:solidFill>
        </p:spPr>
        <p:txBody>
          <a:bodyPr wrap="square" lIns="0" tIns="0" rIns="0" bIns="0" rtlCol="0"/>
          <a:lstStyle/>
          <a:p>
            <a:endParaRPr sz="127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120" y="302260"/>
            <a:ext cx="963214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120" y="1737995"/>
            <a:ext cx="963214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8811" y="7027545"/>
            <a:ext cx="342476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5119" y="7027545"/>
            <a:ext cx="246154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222290" y="7224562"/>
            <a:ext cx="261494" cy="1304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48" b="1" i="0">
                <a:solidFill>
                  <a:srgbClr val="231F20"/>
                </a:solidFill>
                <a:latin typeface="YuGothic"/>
                <a:cs typeface="YuGothic"/>
              </a:defRPr>
            </a:lvl1pPr>
          </a:lstStyle>
          <a:p>
            <a:pPr marL="32310">
              <a:spcBef>
                <a:spcPts val="120"/>
              </a:spcBef>
            </a:pPr>
            <a:fld id="{81D60167-4931-47E6-BA6A-407CBD079E47}" type="slidenum">
              <a:rPr lang="en-US" altLang="ja-JP" smtClean="0"/>
              <a:pPr marL="32310">
                <a:spcBef>
                  <a:spcPts val="120"/>
                </a:spcBef>
              </a:pPr>
              <a:t>‹#›</a:t>
            </a:fld>
            <a:endParaRPr lang="en-US" altLang="ja-JP" dirty="0"/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BA58691B-1F24-43F1-925B-45E06D62BB77}"/>
              </a:ext>
            </a:extLst>
          </p:cNvPr>
          <p:cNvSpPr/>
          <p:nvPr userDrawn="1"/>
        </p:nvSpPr>
        <p:spPr>
          <a:xfrm>
            <a:off x="180658" y="181293"/>
            <a:ext cx="10332085" cy="7200265"/>
          </a:xfrm>
          <a:custGeom>
            <a:avLst/>
            <a:gdLst/>
            <a:ahLst/>
            <a:cxnLst/>
            <a:rect l="l" t="t" r="r" b="b"/>
            <a:pathLst>
              <a:path w="10332085" h="7200265">
                <a:moveTo>
                  <a:pt x="104851" y="0"/>
                </a:moveTo>
                <a:lnTo>
                  <a:pt x="10227157" y="0"/>
                </a:lnTo>
                <a:lnTo>
                  <a:pt x="10267964" y="8240"/>
                </a:lnTo>
                <a:lnTo>
                  <a:pt x="10301289" y="30713"/>
                </a:lnTo>
                <a:lnTo>
                  <a:pt x="10323757" y="64041"/>
                </a:lnTo>
                <a:lnTo>
                  <a:pt x="10331996" y="104851"/>
                </a:lnTo>
                <a:lnTo>
                  <a:pt x="10331996" y="7095159"/>
                </a:lnTo>
                <a:lnTo>
                  <a:pt x="10323756" y="7135967"/>
                </a:lnTo>
                <a:lnTo>
                  <a:pt x="10301287" y="7169291"/>
                </a:lnTo>
                <a:lnTo>
                  <a:pt x="10267959" y="7191759"/>
                </a:lnTo>
                <a:lnTo>
                  <a:pt x="10227144" y="7199998"/>
                </a:lnTo>
                <a:lnTo>
                  <a:pt x="104851" y="7199998"/>
                </a:lnTo>
                <a:lnTo>
                  <a:pt x="64036" y="7191759"/>
                </a:lnTo>
                <a:lnTo>
                  <a:pt x="30708" y="7169289"/>
                </a:lnTo>
                <a:lnTo>
                  <a:pt x="8239" y="7135961"/>
                </a:lnTo>
                <a:lnTo>
                  <a:pt x="0" y="7095147"/>
                </a:lnTo>
                <a:lnTo>
                  <a:pt x="0" y="104851"/>
                </a:lnTo>
                <a:lnTo>
                  <a:pt x="8239" y="64036"/>
                </a:lnTo>
                <a:lnTo>
                  <a:pt x="30708" y="30708"/>
                </a:lnTo>
                <a:lnTo>
                  <a:pt x="64036" y="8239"/>
                </a:lnTo>
                <a:lnTo>
                  <a:pt x="104851" y="0"/>
                </a:lnTo>
                <a:close/>
              </a:path>
            </a:pathLst>
          </a:custGeom>
          <a:solidFill>
            <a:schemeClr val="bg1"/>
          </a:solidFill>
          <a:ln w="50799">
            <a:solidFill>
              <a:srgbClr val="00B2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23103">
        <a:defRPr>
          <a:latin typeface="+mn-lt"/>
          <a:ea typeface="+mn-ea"/>
          <a:cs typeface="+mn-cs"/>
        </a:defRPr>
      </a:lvl2pPr>
      <a:lvl3pPr marL="646206">
        <a:defRPr>
          <a:latin typeface="+mn-lt"/>
          <a:ea typeface="+mn-ea"/>
          <a:cs typeface="+mn-cs"/>
        </a:defRPr>
      </a:lvl3pPr>
      <a:lvl4pPr marL="969310">
        <a:defRPr>
          <a:latin typeface="+mn-lt"/>
          <a:ea typeface="+mn-ea"/>
          <a:cs typeface="+mn-cs"/>
        </a:defRPr>
      </a:lvl4pPr>
      <a:lvl5pPr marL="1292413">
        <a:defRPr>
          <a:latin typeface="+mn-lt"/>
          <a:ea typeface="+mn-ea"/>
          <a:cs typeface="+mn-cs"/>
        </a:defRPr>
      </a:lvl5pPr>
      <a:lvl6pPr marL="1615516">
        <a:defRPr>
          <a:latin typeface="+mn-lt"/>
          <a:ea typeface="+mn-ea"/>
          <a:cs typeface="+mn-cs"/>
        </a:defRPr>
      </a:lvl6pPr>
      <a:lvl7pPr marL="1938619">
        <a:defRPr>
          <a:latin typeface="+mn-lt"/>
          <a:ea typeface="+mn-ea"/>
          <a:cs typeface="+mn-cs"/>
        </a:defRPr>
      </a:lvl7pPr>
      <a:lvl8pPr marL="2261723">
        <a:defRPr>
          <a:latin typeface="+mn-lt"/>
          <a:ea typeface="+mn-ea"/>
          <a:cs typeface="+mn-cs"/>
        </a:defRPr>
      </a:lvl8pPr>
      <a:lvl9pPr marL="258482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23103">
        <a:defRPr>
          <a:latin typeface="+mn-lt"/>
          <a:ea typeface="+mn-ea"/>
          <a:cs typeface="+mn-cs"/>
        </a:defRPr>
      </a:lvl2pPr>
      <a:lvl3pPr marL="646206">
        <a:defRPr>
          <a:latin typeface="+mn-lt"/>
          <a:ea typeface="+mn-ea"/>
          <a:cs typeface="+mn-cs"/>
        </a:defRPr>
      </a:lvl3pPr>
      <a:lvl4pPr marL="969310">
        <a:defRPr>
          <a:latin typeface="+mn-lt"/>
          <a:ea typeface="+mn-ea"/>
          <a:cs typeface="+mn-cs"/>
        </a:defRPr>
      </a:lvl4pPr>
      <a:lvl5pPr marL="1292413">
        <a:defRPr>
          <a:latin typeface="+mn-lt"/>
          <a:ea typeface="+mn-ea"/>
          <a:cs typeface="+mn-cs"/>
        </a:defRPr>
      </a:lvl5pPr>
      <a:lvl6pPr marL="1615516">
        <a:defRPr>
          <a:latin typeface="+mn-lt"/>
          <a:ea typeface="+mn-ea"/>
          <a:cs typeface="+mn-cs"/>
        </a:defRPr>
      </a:lvl6pPr>
      <a:lvl7pPr marL="1938619">
        <a:defRPr>
          <a:latin typeface="+mn-lt"/>
          <a:ea typeface="+mn-ea"/>
          <a:cs typeface="+mn-cs"/>
        </a:defRPr>
      </a:lvl7pPr>
      <a:lvl8pPr marL="2261723">
        <a:defRPr>
          <a:latin typeface="+mn-lt"/>
          <a:ea typeface="+mn-ea"/>
          <a:cs typeface="+mn-cs"/>
        </a:defRPr>
      </a:lvl8pPr>
      <a:lvl9pPr marL="258482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object 10">
            <a:extLst>
              <a:ext uri="{FF2B5EF4-FFF2-40B4-BE49-F238E27FC236}">
                <a16:creationId xmlns:a16="http://schemas.microsoft.com/office/drawing/2014/main" id="{4E914966-9367-4199-AAFB-E8FF2458821D}"/>
              </a:ext>
            </a:extLst>
          </p:cNvPr>
          <p:cNvSpPr/>
          <p:nvPr/>
        </p:nvSpPr>
        <p:spPr>
          <a:xfrm>
            <a:off x="1718053" y="1276066"/>
            <a:ext cx="3781048" cy="583565"/>
          </a:xfrm>
          <a:custGeom>
            <a:avLst/>
            <a:gdLst/>
            <a:ahLst/>
            <a:cxnLst/>
            <a:rect l="l" t="t" r="r" b="b"/>
            <a:pathLst>
              <a:path w="2680970" h="583564">
                <a:moveTo>
                  <a:pt x="0" y="583184"/>
                </a:moveTo>
                <a:lnTo>
                  <a:pt x="2680670" y="583184"/>
                </a:lnTo>
                <a:lnTo>
                  <a:pt x="2680670" y="0"/>
                </a:lnTo>
                <a:lnTo>
                  <a:pt x="0" y="0"/>
                </a:lnTo>
                <a:lnTo>
                  <a:pt x="0" y="58318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0" name="図 89">
            <a:extLst>
              <a:ext uri="{FF2B5EF4-FFF2-40B4-BE49-F238E27FC236}">
                <a16:creationId xmlns:a16="http://schemas.microsoft.com/office/drawing/2014/main" id="{B6165941-2DEC-49F5-9A3F-D5EF2E7252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32" y="5313599"/>
            <a:ext cx="1283110" cy="1373378"/>
          </a:xfrm>
          <a:prstGeom prst="rect">
            <a:avLst/>
          </a:prstGeom>
        </p:spPr>
      </p:pic>
      <p:pic>
        <p:nvPicPr>
          <p:cNvPr id="95" name="図 94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788EE980-93BA-4D24-BE89-0F927044A6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76" y="2791865"/>
            <a:ext cx="1116878" cy="870507"/>
          </a:xfrm>
          <a:prstGeom prst="rect">
            <a:avLst/>
          </a:prstGeom>
        </p:spPr>
      </p:pic>
      <p:pic>
        <p:nvPicPr>
          <p:cNvPr id="96" name="図 95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4BF7604D-0CB8-4CC4-9EA3-EB96F93DD5F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74" y="1884702"/>
            <a:ext cx="1358186" cy="694353"/>
          </a:xfrm>
          <a:prstGeom prst="rect">
            <a:avLst/>
          </a:prstGeom>
        </p:spPr>
      </p:pic>
      <p:pic>
        <p:nvPicPr>
          <p:cNvPr id="100" name="図 99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FAD7B98C-D470-48F0-B7D3-C9FE77DFCE6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88" y="3838146"/>
            <a:ext cx="1144583" cy="1476689"/>
          </a:xfrm>
          <a:prstGeom prst="rect">
            <a:avLst/>
          </a:prstGeom>
        </p:spPr>
      </p:pic>
      <p:sp>
        <p:nvSpPr>
          <p:cNvPr id="101" name="object 9">
            <a:extLst>
              <a:ext uri="{FF2B5EF4-FFF2-40B4-BE49-F238E27FC236}">
                <a16:creationId xmlns:a16="http://schemas.microsoft.com/office/drawing/2014/main" id="{13631B18-2AEF-4E08-9837-45254C52FECD}"/>
              </a:ext>
            </a:extLst>
          </p:cNvPr>
          <p:cNvSpPr txBox="1"/>
          <p:nvPr/>
        </p:nvSpPr>
        <p:spPr>
          <a:xfrm>
            <a:off x="2293656" y="1368279"/>
            <a:ext cx="2525032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1484">
              <a:lnSpc>
                <a:spcPct val="100000"/>
              </a:lnSpc>
              <a:spcBef>
                <a:spcPts val="760"/>
              </a:spcBef>
            </a:pPr>
            <a:r>
              <a:rPr lang="ja-JP" altLang="en-US" sz="2500" b="1" dirty="0">
                <a:solidFill>
                  <a:srgbClr val="231F20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/>
              </a:rPr>
              <a:t>おうちのしごと</a:t>
            </a:r>
            <a:endParaRPr lang="ja-JP" altLang="en-US" sz="2500" dirty="0">
              <a:latin typeface="Meiryo UI" panose="020B0604030504040204" pitchFamily="34" charset="-128"/>
              <a:ea typeface="Meiryo UI" panose="020B0604030504040204" pitchFamily="34" charset="-128"/>
              <a:cs typeface="Meiryo UI"/>
            </a:endParaRPr>
          </a:p>
        </p:txBody>
      </p:sp>
      <p:sp>
        <p:nvSpPr>
          <p:cNvPr id="108" name="object 10">
            <a:extLst>
              <a:ext uri="{FF2B5EF4-FFF2-40B4-BE49-F238E27FC236}">
                <a16:creationId xmlns:a16="http://schemas.microsoft.com/office/drawing/2014/main" id="{48C106A6-7EAE-4B60-8254-41B2EE0E9715}"/>
              </a:ext>
            </a:extLst>
          </p:cNvPr>
          <p:cNvSpPr/>
          <p:nvPr/>
        </p:nvSpPr>
        <p:spPr>
          <a:xfrm>
            <a:off x="5651500" y="1276066"/>
            <a:ext cx="4612421" cy="583565"/>
          </a:xfrm>
          <a:custGeom>
            <a:avLst/>
            <a:gdLst/>
            <a:ahLst/>
            <a:cxnLst/>
            <a:rect l="l" t="t" r="r" b="b"/>
            <a:pathLst>
              <a:path w="2680970" h="583564">
                <a:moveTo>
                  <a:pt x="0" y="583184"/>
                </a:moveTo>
                <a:lnTo>
                  <a:pt x="2680670" y="583184"/>
                </a:lnTo>
                <a:lnTo>
                  <a:pt x="2680670" y="0"/>
                </a:lnTo>
                <a:lnTo>
                  <a:pt x="0" y="0"/>
                </a:lnTo>
                <a:lnTo>
                  <a:pt x="0" y="58318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9">
            <a:extLst>
              <a:ext uri="{FF2B5EF4-FFF2-40B4-BE49-F238E27FC236}">
                <a16:creationId xmlns:a16="http://schemas.microsoft.com/office/drawing/2014/main" id="{1811014A-E132-4F0A-9E1F-06297F879EE7}"/>
              </a:ext>
            </a:extLst>
          </p:cNvPr>
          <p:cNvSpPr txBox="1"/>
          <p:nvPr/>
        </p:nvSpPr>
        <p:spPr>
          <a:xfrm>
            <a:off x="6292160" y="1368279"/>
            <a:ext cx="3531945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3803650" algn="l"/>
              </a:tabLst>
            </a:pPr>
            <a:r>
              <a:rPr lang="ja-JP" altLang="en-US" sz="25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おうちの</a:t>
            </a:r>
            <a:r>
              <a:rPr sz="25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しごとをしている人</a:t>
            </a:r>
            <a:endParaRPr sz="2500" dirty="0"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</p:txBody>
      </p:sp>
      <p:sp>
        <p:nvSpPr>
          <p:cNvPr id="111" name="object 8">
            <a:extLst>
              <a:ext uri="{FF2B5EF4-FFF2-40B4-BE49-F238E27FC236}">
                <a16:creationId xmlns:a16="http://schemas.microsoft.com/office/drawing/2014/main" id="{10713101-4CA7-4214-95C2-A2D889BAE271}"/>
              </a:ext>
            </a:extLst>
          </p:cNvPr>
          <p:cNvSpPr txBox="1">
            <a:spLocks/>
          </p:cNvSpPr>
          <p:nvPr/>
        </p:nvSpPr>
        <p:spPr>
          <a:xfrm>
            <a:off x="2026800" y="652401"/>
            <a:ext cx="8316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kumimoji="0" lang="ja-JP" altLang="en-US" sz="3600" b="1" kern="0" spc="-484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お</a:t>
            </a:r>
            <a:r>
              <a:rPr kumimoji="0" lang="ja-JP" altLang="en-US" sz="3600" b="1" kern="0" spc="-690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う</a:t>
            </a:r>
            <a:r>
              <a:rPr kumimoji="0" lang="ja-JP" altLang="en-US" sz="3600" b="1" kern="0" spc="-229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ち</a:t>
            </a:r>
            <a:r>
              <a:rPr kumimoji="0" lang="ja-JP" altLang="en-US" sz="3600" b="1" kern="0" spc="-530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の</a:t>
            </a:r>
            <a:r>
              <a:rPr kumimoji="0" lang="ja-JP" altLang="en-US" sz="3600" b="1" kern="0" spc="-665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し</a:t>
            </a:r>
            <a:r>
              <a:rPr kumimoji="0" lang="ja-JP" altLang="en-US" sz="3600" b="1" kern="0" spc="-260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ご</a:t>
            </a:r>
            <a:r>
              <a:rPr kumimoji="0" lang="ja-JP" altLang="en-US" sz="3600" b="1" kern="0" spc="-555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と</a:t>
            </a:r>
            <a:r>
              <a:rPr kumimoji="0" lang="ja-JP" altLang="en-US" sz="3600" b="1" kern="0" spc="-60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は</a:t>
            </a:r>
            <a:r>
              <a:rPr kumimoji="0" lang="ja-JP" altLang="en-US" sz="3600" b="1" kern="0" spc="-65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、</a:t>
            </a:r>
            <a:r>
              <a:rPr kumimoji="0" lang="ja-JP" altLang="en-US" sz="3600" b="1" kern="0" spc="-20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だ</a:t>
            </a:r>
            <a:r>
              <a:rPr kumimoji="0" lang="ja-JP" altLang="en-US" sz="3600" b="1" kern="0" spc="-5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れ</a:t>
            </a:r>
            <a:r>
              <a:rPr kumimoji="0" lang="ja-JP" altLang="en-US" sz="3600" b="1" kern="0" spc="-455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が</a:t>
            </a:r>
            <a:r>
              <a:rPr kumimoji="0" lang="ja-JP" altLang="en-US" sz="3600" b="1" kern="0" spc="-610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し</a:t>
            </a:r>
            <a:r>
              <a:rPr kumimoji="0" lang="ja-JP" altLang="en-US" sz="3600" b="1" kern="0" spc="-254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て</a:t>
            </a:r>
            <a:r>
              <a:rPr kumimoji="0" lang="ja-JP" altLang="en-US" sz="3600" b="1" kern="0" spc="-315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い</a:t>
            </a:r>
            <a:r>
              <a:rPr kumimoji="0" lang="ja-JP" altLang="en-US" sz="3600" b="1" kern="0" spc="-375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ま</a:t>
            </a:r>
            <a:r>
              <a:rPr kumimoji="0" lang="ja-JP" altLang="en-US" sz="3600" b="1" kern="0" spc="-114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す</a:t>
            </a:r>
            <a:r>
              <a:rPr kumimoji="0" lang="ja-JP" altLang="en-US" sz="3600" b="1" kern="0" spc="-595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か</a:t>
            </a:r>
            <a:r>
              <a:rPr kumimoji="0" lang="ja-JP" altLang="en-US" sz="3600" b="1" kern="0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？</a:t>
            </a:r>
          </a:p>
        </p:txBody>
      </p:sp>
      <p:sp>
        <p:nvSpPr>
          <p:cNvPr id="34" name="object 8">
            <a:extLst>
              <a:ext uri="{FF2B5EF4-FFF2-40B4-BE49-F238E27FC236}">
                <a16:creationId xmlns:a16="http://schemas.microsoft.com/office/drawing/2014/main" id="{8E813FEA-44CE-4488-A896-313BE2D05D53}"/>
              </a:ext>
            </a:extLst>
          </p:cNvPr>
          <p:cNvSpPr txBox="1"/>
          <p:nvPr/>
        </p:nvSpPr>
        <p:spPr>
          <a:xfrm>
            <a:off x="2562447" y="6912682"/>
            <a:ext cx="7701474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2000" indent="-1616075">
              <a:lnSpc>
                <a:spcPct val="100000"/>
              </a:lnSpc>
              <a:spcBef>
                <a:spcPts val="100"/>
              </a:spcBef>
            </a:pPr>
            <a:r>
              <a:rPr lang="en-US" altLang="ja-JP" sz="105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rPr>
              <a:t>【</a:t>
            </a:r>
            <a:r>
              <a:rPr lang="ja-JP" altLang="en-US" sz="105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rPr>
              <a:t>保護者の方へのお願い</a:t>
            </a:r>
            <a:r>
              <a:rPr lang="en-US" altLang="ja-JP" sz="105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rPr>
              <a:t>】</a:t>
            </a:r>
            <a:r>
              <a:rPr lang="ja-JP" altLang="en-US" sz="105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rPr>
              <a:t>お子さんの話をしっかりと受け止めて、お子さんと様々な意見を交わしてみてください。</a:t>
            </a:r>
            <a:br>
              <a:rPr lang="en-US" altLang="ja-JP" sz="105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rPr>
            </a:br>
            <a:r>
              <a:rPr lang="ja-JP" altLang="en-US" sz="105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rPr>
              <a:t>本教育について、ご不明な点や配慮が必要なこと等がありましたら、学校の担任等にご相談ください。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823EC6EE-2F61-42A1-8D66-B8E1D40388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828356"/>
              </p:ext>
            </p:extLst>
          </p:nvPr>
        </p:nvGraphicFramePr>
        <p:xfrm>
          <a:off x="1715529" y="1932834"/>
          <a:ext cx="8568554" cy="455079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59771">
                  <a:extLst>
                    <a:ext uri="{9D8B030D-6E8A-4147-A177-3AD203B41FA5}">
                      <a16:colId xmlns:a16="http://schemas.microsoft.com/office/drawing/2014/main" val="4124218744"/>
                    </a:ext>
                  </a:extLst>
                </a:gridCol>
                <a:gridCol w="4708783">
                  <a:extLst>
                    <a:ext uri="{9D8B030D-6E8A-4147-A177-3AD203B41FA5}">
                      <a16:colId xmlns:a16="http://schemas.microsoft.com/office/drawing/2014/main" val="2992728697"/>
                    </a:ext>
                  </a:extLst>
                </a:gridCol>
              </a:tblGrid>
              <a:tr h="65011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あさごはんをつくる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0469011"/>
                  </a:ext>
                </a:extLst>
              </a:tr>
              <a:tr h="650114">
                <a:tc>
                  <a:txBody>
                    <a:bodyPr/>
                    <a:lstStyle/>
                    <a:p>
                      <a:pPr marL="0" algn="l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ばんごはんをつくる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994754"/>
                  </a:ext>
                </a:extLst>
              </a:tr>
              <a:tr h="650114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おさらをあらう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546397"/>
                  </a:ext>
                </a:extLst>
              </a:tr>
              <a:tr h="650114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dirty="0">
                          <a:solidFill>
                            <a:srgbClr val="231F2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Meiryo UI"/>
                        </a:rPr>
                        <a:t>そうじ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629168"/>
                  </a:ext>
                </a:extLst>
              </a:tr>
              <a:tr h="650114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dirty="0">
                          <a:solidFill>
                            <a:srgbClr val="231F2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Meiryo UI"/>
                        </a:rPr>
                        <a:t>せんたく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901013"/>
                  </a:ext>
                </a:extLst>
              </a:tr>
              <a:tr h="650114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dirty="0">
                          <a:solidFill>
                            <a:srgbClr val="231F2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Meiryo UI"/>
                        </a:rPr>
                        <a:t>ごみをだす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70820"/>
                  </a:ext>
                </a:extLst>
              </a:tr>
              <a:tr h="650114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dirty="0">
                          <a:solidFill>
                            <a:srgbClr val="231F2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Meiryo UI"/>
                        </a:rPr>
                        <a:t>こどもにべんきょうをおしえる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051030"/>
                  </a:ext>
                </a:extLst>
              </a:tr>
            </a:tbl>
          </a:graphicData>
        </a:graphic>
      </p:graphicFrame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C00675D-5BC5-4378-82A9-465469FCC653}"/>
              </a:ext>
            </a:extLst>
          </p:cNvPr>
          <p:cNvSpPr/>
          <p:nvPr/>
        </p:nvSpPr>
        <p:spPr>
          <a:xfrm>
            <a:off x="9309100" y="98642"/>
            <a:ext cx="1255083" cy="326808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家庭用事前</a:t>
            </a:r>
            <a:r>
              <a:rPr kumimoji="1"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学習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7">
            <a:extLst>
              <a:ext uri="{FF2B5EF4-FFF2-40B4-BE49-F238E27FC236}">
                <a16:creationId xmlns:a16="http://schemas.microsoft.com/office/drawing/2014/main" id="{03BA6E04-4B91-46C0-9443-9596914EDD4E}"/>
              </a:ext>
            </a:extLst>
          </p:cNvPr>
          <p:cNvSpPr txBox="1">
            <a:spLocks/>
          </p:cNvSpPr>
          <p:nvPr/>
        </p:nvSpPr>
        <p:spPr>
          <a:xfrm>
            <a:off x="317500" y="730250"/>
            <a:ext cx="9813584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469900" indent="-457200">
              <a:spcBef>
                <a:spcPts val="100"/>
              </a:spcBef>
              <a:buFont typeface="+mj-ea"/>
              <a:buAutoNum type="circleNumDbPlain"/>
            </a:pPr>
            <a:r>
              <a:rPr kumimoji="0" lang="ja-JP" altLang="en-US" sz="2000" b="1" kern="0" dirty="0">
                <a:solidFill>
                  <a:sysClr val="windowText" lastClr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まずは、学校でどのようなことを学んだかお子さんに聞いてみましょう。</a:t>
            </a:r>
          </a:p>
        </p:txBody>
      </p:sp>
      <p:sp>
        <p:nvSpPr>
          <p:cNvPr id="110" name="object 7">
            <a:extLst>
              <a:ext uri="{FF2B5EF4-FFF2-40B4-BE49-F238E27FC236}">
                <a16:creationId xmlns:a16="http://schemas.microsoft.com/office/drawing/2014/main" id="{C1302984-188D-4D82-BA67-DB8CAD3AF16D}"/>
              </a:ext>
            </a:extLst>
          </p:cNvPr>
          <p:cNvSpPr txBox="1">
            <a:spLocks/>
          </p:cNvSpPr>
          <p:nvPr/>
        </p:nvSpPr>
        <p:spPr>
          <a:xfrm>
            <a:off x="317500" y="1161450"/>
            <a:ext cx="995293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000" b="1" i="0">
                <a:solidFill>
                  <a:srgbClr val="231F20"/>
                </a:solidFill>
                <a:latin typeface="YuGothic"/>
                <a:ea typeface="+mj-ea"/>
                <a:cs typeface="YuGothic"/>
              </a:defRPr>
            </a:lvl1pPr>
          </a:lstStyle>
          <a:p>
            <a:pPr marL="469900" indent="-457200">
              <a:spcBef>
                <a:spcPts val="100"/>
              </a:spcBef>
              <a:buFont typeface="+mj-ea"/>
              <a:buAutoNum type="circleNumDbPlain" startAt="2"/>
            </a:pPr>
            <a:r>
              <a:rPr kumimoji="0" lang="ja-JP" altLang="en-US" sz="2000" kern="0" dirty="0">
                <a:latin typeface="Yu Gothic" panose="020B0400000000000000" pitchFamily="34" charset="-128"/>
                <a:ea typeface="Yu Gothic" panose="020B0400000000000000" pitchFamily="34" charset="-128"/>
              </a:rPr>
              <a:t>ご家庭での役割がどのようになっているか、お子さんと話し合ってみてください。</a:t>
            </a:r>
          </a:p>
        </p:txBody>
      </p:sp>
      <p:sp>
        <p:nvSpPr>
          <p:cNvPr id="137" name="角丸四角形 69">
            <a:extLst>
              <a:ext uri="{FF2B5EF4-FFF2-40B4-BE49-F238E27FC236}">
                <a16:creationId xmlns:a16="http://schemas.microsoft.com/office/drawing/2014/main" id="{EAED3E1F-58CE-4660-A3B4-2C09E8A96999}"/>
              </a:ext>
            </a:extLst>
          </p:cNvPr>
          <p:cNvSpPr/>
          <p:nvPr/>
        </p:nvSpPr>
        <p:spPr>
          <a:xfrm>
            <a:off x="392202" y="1578694"/>
            <a:ext cx="4939447" cy="1494983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ja-JP" altLang="en-US" sz="1600" b="1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YuGothic"/>
              </a:rPr>
              <a:t>ご家庭での役割はどのようになっていますか。</a:t>
            </a:r>
            <a:endParaRPr lang="en-US" altLang="ja-JP" sz="1600" b="1" dirty="0">
              <a:solidFill>
                <a:srgbClr val="231F2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YuGothic"/>
            </a:endParaRPr>
          </a:p>
        </p:txBody>
      </p:sp>
      <p:pic>
        <p:nvPicPr>
          <p:cNvPr id="139" name="図 138" descr="挿絵, 時計 が含まれている画像&#10;&#10;自動的に生成された説明">
            <a:extLst>
              <a:ext uri="{FF2B5EF4-FFF2-40B4-BE49-F238E27FC236}">
                <a16:creationId xmlns:a16="http://schemas.microsoft.com/office/drawing/2014/main" id="{24D4830C-DE41-422B-ABFE-0DFA261A70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088" y="1660203"/>
            <a:ext cx="1177664" cy="756031"/>
          </a:xfrm>
          <a:prstGeom prst="rect">
            <a:avLst/>
          </a:prstGeom>
        </p:spPr>
      </p:pic>
      <p:sp>
        <p:nvSpPr>
          <p:cNvPr id="149" name="object 15">
            <a:extLst>
              <a:ext uri="{FF2B5EF4-FFF2-40B4-BE49-F238E27FC236}">
                <a16:creationId xmlns:a16="http://schemas.microsoft.com/office/drawing/2014/main" id="{67DA3EE8-A521-42DA-947B-9555D6E493B7}"/>
              </a:ext>
            </a:extLst>
          </p:cNvPr>
          <p:cNvSpPr/>
          <p:nvPr/>
        </p:nvSpPr>
        <p:spPr>
          <a:xfrm>
            <a:off x="5443185" y="2444933"/>
            <a:ext cx="1386650" cy="648000"/>
          </a:xfrm>
          <a:custGeom>
            <a:avLst/>
            <a:gdLst/>
            <a:ahLst/>
            <a:cxnLst/>
            <a:rect l="l" t="t" r="r" b="b"/>
            <a:pathLst>
              <a:path w="935989" h="445770">
                <a:moveTo>
                  <a:pt x="935469" y="222758"/>
                </a:moveTo>
                <a:lnTo>
                  <a:pt x="704456" y="0"/>
                </a:lnTo>
                <a:lnTo>
                  <a:pt x="704456" y="84467"/>
                </a:lnTo>
                <a:lnTo>
                  <a:pt x="0" y="84467"/>
                </a:lnTo>
                <a:lnTo>
                  <a:pt x="0" y="342277"/>
                </a:lnTo>
                <a:lnTo>
                  <a:pt x="704456" y="342277"/>
                </a:lnTo>
                <a:lnTo>
                  <a:pt x="704456" y="445516"/>
                </a:lnTo>
                <a:lnTo>
                  <a:pt x="935469" y="222758"/>
                </a:lnTo>
                <a:close/>
              </a:path>
            </a:pathLst>
          </a:custGeom>
          <a:solidFill>
            <a:srgbClr val="00B26A"/>
          </a:solidFill>
        </p:spPr>
        <p:txBody>
          <a:bodyPr wrap="square" lIns="0" tIns="0" rIns="0" bIns="0" rtlCol="0"/>
          <a:lstStyle/>
          <a:p>
            <a:pPr algn="ctr">
              <a:spcBef>
                <a:spcPts val="600"/>
              </a:spcBef>
            </a:pPr>
            <a:endParaRPr lang="en-US" altLang="ja-JP" sz="900" b="1" dirty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spcBef>
                <a:spcPts val="300"/>
              </a:spcBef>
            </a:pPr>
            <a:r>
              <a:rPr lang="ja-JP" altLang="en-US" sz="16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 </a:t>
            </a:r>
            <a:r>
              <a:rPr lang="ja-JP" altLang="en-US" sz="14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発展的取組</a:t>
            </a:r>
            <a:endParaRPr sz="1600" b="1" dirty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50" name="object 18">
            <a:extLst>
              <a:ext uri="{FF2B5EF4-FFF2-40B4-BE49-F238E27FC236}">
                <a16:creationId xmlns:a16="http://schemas.microsoft.com/office/drawing/2014/main" id="{7B8D6FFE-CF64-4CA3-907E-76AD28BA3B49}"/>
              </a:ext>
            </a:extLst>
          </p:cNvPr>
          <p:cNvSpPr txBox="1"/>
          <p:nvPr/>
        </p:nvSpPr>
        <p:spPr>
          <a:xfrm>
            <a:off x="594944" y="2076547"/>
            <a:ext cx="4595872" cy="913070"/>
          </a:xfrm>
          <a:prstGeom prst="rect">
            <a:avLst/>
          </a:prstGeom>
        </p:spPr>
        <p:txBody>
          <a:bodyPr vert="horz" wrap="square" lIns="0" tIns="12700" rIns="0" bIns="0" numCol="2" rtlCol="0">
            <a:spAutoFit/>
          </a:bodyPr>
          <a:lstStyle/>
          <a:p>
            <a:pPr marL="298450" marR="5080" indent="-285750">
              <a:lnSpc>
                <a:spcPct val="100000"/>
              </a:lnSpc>
              <a:spcBef>
                <a:spcPts val="100"/>
              </a:spcBef>
              <a:buClr>
                <a:srgbClr val="00B26A"/>
              </a:buClr>
              <a:buFont typeface="Wingdings" panose="05000000000000000000" pitchFamily="2" charset="2"/>
              <a:buChar char="l"/>
            </a:pPr>
            <a:r>
              <a:rPr lang="ja-JP" altLang="en-US" sz="1400" b="1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YuGothic"/>
              </a:rPr>
              <a:t>あさごはんをつくる</a:t>
            </a:r>
            <a:endParaRPr lang="en-US" altLang="ja-JP" sz="1400" b="1" dirty="0">
              <a:solidFill>
                <a:srgbClr val="231F2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YuGothic"/>
            </a:endParaRPr>
          </a:p>
          <a:p>
            <a:pPr marL="298450" marR="5080" indent="-285750">
              <a:spcBef>
                <a:spcPts val="100"/>
              </a:spcBef>
              <a:buClr>
                <a:srgbClr val="00B26A"/>
              </a:buClr>
              <a:buFont typeface="Wingdings" panose="05000000000000000000" pitchFamily="2" charset="2"/>
              <a:buChar char="l"/>
            </a:pPr>
            <a:r>
              <a:rPr lang="ja-JP" altLang="en-US" sz="1400" b="1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ばんごはんをつくる</a:t>
            </a:r>
          </a:p>
          <a:p>
            <a:pPr marL="298450" marR="5080" indent="-285750">
              <a:spcBef>
                <a:spcPts val="100"/>
              </a:spcBef>
              <a:buClr>
                <a:srgbClr val="00B26A"/>
              </a:buClr>
              <a:buFont typeface="Wingdings" panose="05000000000000000000" pitchFamily="2" charset="2"/>
              <a:buChar char="l"/>
            </a:pPr>
            <a:r>
              <a:rPr lang="ja-JP" altLang="en-US" sz="1400" b="1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おさらをあらう</a:t>
            </a:r>
            <a:endParaRPr lang="en-US" altLang="ja-JP" sz="1400" b="1" dirty="0">
              <a:solidFill>
                <a:srgbClr val="231F2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298450" marR="5080" indent="-285750">
              <a:spcBef>
                <a:spcPts val="100"/>
              </a:spcBef>
              <a:buClr>
                <a:srgbClr val="00B26A"/>
              </a:buClr>
              <a:buFont typeface="Wingdings" panose="05000000000000000000" pitchFamily="2" charset="2"/>
              <a:buChar char="l"/>
            </a:pPr>
            <a:r>
              <a:rPr lang="ja-JP" altLang="en-US" sz="1400" b="1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そうじ</a:t>
            </a:r>
            <a:endParaRPr lang="en-US" altLang="ja-JP" sz="1400" b="1" dirty="0">
              <a:solidFill>
                <a:srgbClr val="231F2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298450" marR="5080" indent="-285750">
              <a:spcBef>
                <a:spcPts val="100"/>
              </a:spcBef>
              <a:buClr>
                <a:srgbClr val="00B26A"/>
              </a:buClr>
              <a:buFont typeface="Wingdings" panose="05000000000000000000" pitchFamily="2" charset="2"/>
              <a:buChar char="l"/>
            </a:pPr>
            <a:r>
              <a:rPr lang="ja-JP" altLang="en-US" sz="1400" b="1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rPr>
              <a:t>せんたく</a:t>
            </a:r>
            <a:endParaRPr lang="en-US" altLang="ja-JP" sz="1400" b="1" dirty="0">
              <a:solidFill>
                <a:srgbClr val="231F2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Meiryo UI"/>
            </a:endParaRPr>
          </a:p>
          <a:p>
            <a:pPr marL="298450" marR="5080" indent="-285750">
              <a:spcBef>
                <a:spcPts val="100"/>
              </a:spcBef>
              <a:buClr>
                <a:srgbClr val="00B26A"/>
              </a:buClr>
              <a:buFont typeface="Wingdings" panose="05000000000000000000" pitchFamily="2" charset="2"/>
              <a:buChar char="l"/>
            </a:pPr>
            <a:r>
              <a:rPr lang="ja-JP" altLang="en-US" sz="1400" b="1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rPr>
              <a:t>ごみをだす</a:t>
            </a:r>
            <a:endParaRPr lang="en-US" altLang="ja-JP" sz="1400" b="1" dirty="0">
              <a:solidFill>
                <a:srgbClr val="231F2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Meiryo UI"/>
            </a:endParaRPr>
          </a:p>
          <a:p>
            <a:pPr marL="298450" marR="5080" indent="-285750">
              <a:spcBef>
                <a:spcPts val="100"/>
              </a:spcBef>
              <a:buClr>
                <a:srgbClr val="00B26A"/>
              </a:buClr>
              <a:buFont typeface="Wingdings" panose="05000000000000000000" pitchFamily="2" charset="2"/>
              <a:buChar char="l"/>
            </a:pPr>
            <a:r>
              <a:rPr lang="ja-JP" altLang="en-US" sz="1400" b="1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YuGothic"/>
              </a:rPr>
              <a:t>こどもにべんきょうを</a:t>
            </a:r>
            <a:br>
              <a:rPr lang="en-US" altLang="ja-JP" sz="1400" b="1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YuGothic"/>
              </a:rPr>
            </a:br>
            <a:r>
              <a:rPr lang="ja-JP" altLang="en-US" sz="1400" b="1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YuGothic"/>
              </a:rPr>
              <a:t>おしえる</a:t>
            </a:r>
            <a:endParaRPr lang="en-US" altLang="ja-JP" sz="1400" b="1" dirty="0">
              <a:solidFill>
                <a:srgbClr val="231F2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YuGothic"/>
            </a:endParaRPr>
          </a:p>
        </p:txBody>
      </p:sp>
      <p:sp>
        <p:nvSpPr>
          <p:cNvPr id="153" name="角丸四角形 100">
            <a:extLst>
              <a:ext uri="{FF2B5EF4-FFF2-40B4-BE49-F238E27FC236}">
                <a16:creationId xmlns:a16="http://schemas.microsoft.com/office/drawing/2014/main" id="{4D8FC944-DC19-470B-84FD-41487FB847A9}"/>
              </a:ext>
            </a:extLst>
          </p:cNvPr>
          <p:cNvSpPr/>
          <p:nvPr/>
        </p:nvSpPr>
        <p:spPr>
          <a:xfrm>
            <a:off x="6937399" y="1578694"/>
            <a:ext cx="3454787" cy="1494000"/>
          </a:xfrm>
          <a:prstGeom prst="roundRect">
            <a:avLst/>
          </a:prstGeom>
          <a:solidFill>
            <a:srgbClr val="9BD4AE"/>
          </a:solidFill>
          <a:ln w="381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Ins="36000" rtlCol="0" anchor="t" anchorCtr="0"/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lang="en-US" altLang="ja-JP" sz="1400" b="1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YuGothic"/>
              </a:rPr>
              <a:t>〈</a:t>
            </a:r>
            <a:r>
              <a:rPr lang="ja-JP" altLang="en-US" sz="1400" b="1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YuGothic"/>
              </a:rPr>
              <a:t>体験型学習</a:t>
            </a:r>
            <a:r>
              <a:rPr lang="en-US" altLang="ja-JP" sz="1400" b="1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YuGothic"/>
              </a:rPr>
              <a:t>〉</a:t>
            </a: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lang="ja-JP" altLang="en-US" sz="1400" b="1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YuGothic"/>
              </a:rPr>
              <a:t>お子さんに料理や洗濯、掃除等の家事をしてもらい、 気づいたことや感想を</a:t>
            </a:r>
            <a:br>
              <a:rPr lang="en-US" altLang="ja-JP" sz="1400" b="1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YuGothic"/>
              </a:rPr>
            </a:br>
            <a:r>
              <a:rPr lang="ja-JP" altLang="en-US" sz="1400" b="1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YuGothic"/>
              </a:rPr>
              <a:t>聞いてみましょう。</a:t>
            </a:r>
          </a:p>
        </p:txBody>
      </p:sp>
      <p:pic>
        <p:nvPicPr>
          <p:cNvPr id="151" name="図 150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CAB444FB-4D1F-4C12-BC58-EA9416FE49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5478" y="2709584"/>
            <a:ext cx="646573" cy="327840"/>
          </a:xfrm>
          <a:prstGeom prst="rect">
            <a:avLst/>
          </a:prstGeom>
        </p:spPr>
      </p:pic>
      <p:pic>
        <p:nvPicPr>
          <p:cNvPr id="152" name="図 151" descr="屋内, テーブル, 座る, 小さい が含まれている画像&#10;&#10;自動的に生成された説明">
            <a:extLst>
              <a:ext uri="{FF2B5EF4-FFF2-40B4-BE49-F238E27FC236}">
                <a16:creationId xmlns:a16="http://schemas.microsoft.com/office/drawing/2014/main" id="{961F1AC6-9CB5-4B07-87EE-5CAA51ACC8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027" y="2562001"/>
            <a:ext cx="638536" cy="592927"/>
          </a:xfrm>
          <a:prstGeom prst="rect">
            <a:avLst/>
          </a:prstGeom>
        </p:spPr>
      </p:pic>
      <p:pic>
        <p:nvPicPr>
          <p:cNvPr id="154" name="図 153" descr="バスケットボールのロゴ&#10;&#10;低い精度で自動的に生成された説明">
            <a:extLst>
              <a:ext uri="{FF2B5EF4-FFF2-40B4-BE49-F238E27FC236}">
                <a16:creationId xmlns:a16="http://schemas.microsoft.com/office/drawing/2014/main" id="{AED2AA22-6686-4F87-BB97-2E483AB413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634" y="2362704"/>
            <a:ext cx="646573" cy="696955"/>
          </a:xfrm>
          <a:prstGeom prst="rect">
            <a:avLst/>
          </a:prstGeom>
        </p:spPr>
      </p:pic>
      <p:pic>
        <p:nvPicPr>
          <p:cNvPr id="155" name="図 154" descr="座る, 暗い, 記号, 持つ が含まれている画像&#10;&#10;自動的に生成された説明">
            <a:extLst>
              <a:ext uri="{FF2B5EF4-FFF2-40B4-BE49-F238E27FC236}">
                <a16:creationId xmlns:a16="http://schemas.microsoft.com/office/drawing/2014/main" id="{79A8FB57-D285-43DF-B516-C96BE1A1E3A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1066" y="2487601"/>
            <a:ext cx="571568" cy="741493"/>
          </a:xfrm>
          <a:prstGeom prst="rect">
            <a:avLst/>
          </a:prstGeom>
        </p:spPr>
      </p:pic>
      <p:sp>
        <p:nvSpPr>
          <p:cNvPr id="156" name="object 7">
            <a:extLst>
              <a:ext uri="{FF2B5EF4-FFF2-40B4-BE49-F238E27FC236}">
                <a16:creationId xmlns:a16="http://schemas.microsoft.com/office/drawing/2014/main" id="{BF74FEE1-BBEF-4DA4-AF21-30F5FD8768FC}"/>
              </a:ext>
            </a:extLst>
          </p:cNvPr>
          <p:cNvSpPr txBox="1">
            <a:spLocks/>
          </p:cNvSpPr>
          <p:nvPr/>
        </p:nvSpPr>
        <p:spPr>
          <a:xfrm>
            <a:off x="317500" y="3300386"/>
            <a:ext cx="9831538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000" b="1" i="0">
                <a:solidFill>
                  <a:srgbClr val="231F20"/>
                </a:solidFill>
                <a:latin typeface="YuGothic"/>
                <a:ea typeface="+mj-ea"/>
                <a:cs typeface="YuGothic"/>
              </a:defRPr>
            </a:lvl1pPr>
          </a:lstStyle>
          <a:p>
            <a:pPr marL="469900" indent="-457200">
              <a:spcBef>
                <a:spcPts val="100"/>
              </a:spcBef>
              <a:buFont typeface="+mj-ea"/>
              <a:buAutoNum type="circleNumDbPlain" startAt="3"/>
            </a:pPr>
            <a:r>
              <a:rPr kumimoji="0" lang="ja-JP" altLang="en-US" sz="2000" kern="0" dirty="0">
                <a:latin typeface="Yu Gothic" panose="020B0400000000000000" pitchFamily="34" charset="-128"/>
                <a:ea typeface="Yu Gothic" panose="020B0400000000000000" pitchFamily="34" charset="-128"/>
              </a:rPr>
              <a:t>お子さんが好きなことや、将来（これから）やりたいことについて、</a:t>
            </a:r>
            <a:br>
              <a:rPr kumimoji="0" lang="en-US" altLang="ja-JP" sz="2000" kern="0" dirty="0">
                <a:latin typeface="Yu Gothic" panose="020B0400000000000000" pitchFamily="34" charset="-128"/>
                <a:ea typeface="Yu Gothic" panose="020B0400000000000000" pitchFamily="34" charset="-128"/>
              </a:rPr>
            </a:br>
            <a:r>
              <a:rPr kumimoji="0" lang="ja-JP" altLang="en-US" sz="2000" kern="0" dirty="0">
                <a:latin typeface="Yu Gothic" panose="020B0400000000000000" pitchFamily="34" charset="-128"/>
                <a:ea typeface="Yu Gothic" panose="020B0400000000000000" pitchFamily="34" charset="-128"/>
              </a:rPr>
              <a:t>聞いてみてください。また、なぜそのように考えているかも聞いてみてください。</a:t>
            </a:r>
          </a:p>
        </p:txBody>
      </p:sp>
      <p:sp>
        <p:nvSpPr>
          <p:cNvPr id="161" name="object 8">
            <a:extLst>
              <a:ext uri="{FF2B5EF4-FFF2-40B4-BE49-F238E27FC236}">
                <a16:creationId xmlns:a16="http://schemas.microsoft.com/office/drawing/2014/main" id="{EC76F98D-431D-4C39-8A8D-5C174E10FF63}"/>
              </a:ext>
            </a:extLst>
          </p:cNvPr>
          <p:cNvSpPr txBox="1"/>
          <p:nvPr/>
        </p:nvSpPr>
        <p:spPr>
          <a:xfrm>
            <a:off x="1338616" y="4550212"/>
            <a:ext cx="51054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400" b="1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rPr>
              <a:t>ご家庭での話し合いの際に、ご自由にお使いください</a:t>
            </a:r>
            <a:endParaRPr sz="14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Meiryo UI"/>
            </a:endParaRPr>
          </a:p>
        </p:txBody>
      </p:sp>
      <p:sp>
        <p:nvSpPr>
          <p:cNvPr id="21" name="object 8">
            <a:extLst>
              <a:ext uri="{FF2B5EF4-FFF2-40B4-BE49-F238E27FC236}">
                <a16:creationId xmlns:a16="http://schemas.microsoft.com/office/drawing/2014/main" id="{D231C398-234A-4703-BC6E-72FC2B4F0F33}"/>
              </a:ext>
            </a:extLst>
          </p:cNvPr>
          <p:cNvSpPr txBox="1"/>
          <p:nvPr/>
        </p:nvSpPr>
        <p:spPr>
          <a:xfrm>
            <a:off x="414774" y="6781304"/>
            <a:ext cx="9956146" cy="4975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2900" indent="-1600200">
              <a:lnSpc>
                <a:spcPct val="100000"/>
              </a:lnSpc>
              <a:spcBef>
                <a:spcPts val="100"/>
              </a:spcBef>
            </a:pPr>
            <a:r>
              <a:rPr lang="en-US" altLang="ja-JP" sz="105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rPr>
              <a:t>【</a:t>
            </a:r>
            <a:r>
              <a:rPr lang="ja-JP" altLang="en-US" sz="105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rPr>
              <a:t>保護者の方へのお願い</a:t>
            </a:r>
            <a:r>
              <a:rPr lang="en-US" altLang="ja-JP" sz="105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rPr>
              <a:t>】</a:t>
            </a:r>
            <a:r>
              <a:rPr lang="ja-JP" altLang="en-US" sz="105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rPr>
              <a:t>お子さんの話や考えをしっかりと受け止めて、お子さんと様々な意見を交わしてみてください。</a:t>
            </a:r>
            <a:br>
              <a:rPr lang="en-US" altLang="ja-JP" sz="105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rPr>
            </a:br>
            <a:r>
              <a:rPr lang="ja-JP" altLang="en-US" sz="105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rPr>
              <a:t>体験型学習では、お子さんが男女共同参画に関心を持ち、身近なところから実践できるよう、お子さんへのサポートをお願いいたします。</a:t>
            </a:r>
            <a:br>
              <a:rPr lang="en-US" altLang="ja-JP" sz="105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rPr>
            </a:br>
            <a:r>
              <a:rPr lang="ja-JP" altLang="en-US" sz="105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rPr>
              <a:t>本教育について、ご不明な点や、お子さんの様子で気になること等がありましたら、学校の担任等にご相談ください。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FF5D8B7-12EF-4612-9C41-09C113E8221F}"/>
              </a:ext>
            </a:extLst>
          </p:cNvPr>
          <p:cNvGrpSpPr/>
          <p:nvPr/>
        </p:nvGrpSpPr>
        <p:grpSpPr>
          <a:xfrm>
            <a:off x="598428" y="4489686"/>
            <a:ext cx="740188" cy="336094"/>
            <a:chOff x="598428" y="4356556"/>
            <a:chExt cx="740188" cy="336094"/>
          </a:xfrm>
        </p:grpSpPr>
        <p:sp>
          <p:nvSpPr>
            <p:cNvPr id="24" name="object 36">
              <a:extLst>
                <a:ext uri="{FF2B5EF4-FFF2-40B4-BE49-F238E27FC236}">
                  <a16:creationId xmlns:a16="http://schemas.microsoft.com/office/drawing/2014/main" id="{49DEACCE-6902-4F9C-9823-9A8206A0CD0C}"/>
                </a:ext>
              </a:extLst>
            </p:cNvPr>
            <p:cNvSpPr txBox="1"/>
            <p:nvPr/>
          </p:nvSpPr>
          <p:spPr>
            <a:xfrm>
              <a:off x="858687" y="4356556"/>
              <a:ext cx="479929" cy="292388"/>
            </a:xfrm>
            <a:prstGeom prst="rect">
              <a:avLst/>
            </a:prstGeom>
          </p:spPr>
          <p:txBody>
            <a:bodyPr vert="horz" wrap="square" lIns="0" tIns="762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ja-JP" altLang="en-US" sz="1400" b="1" dirty="0">
                  <a:solidFill>
                    <a:srgbClr val="05A85F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Meiryo UI"/>
                </a:rPr>
                <a:t>メ</a:t>
              </a:r>
              <a:r>
                <a:rPr lang="ja-JP" altLang="en-US" sz="1400" b="1" spc="-300" dirty="0">
                  <a:solidFill>
                    <a:srgbClr val="05A85F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Meiryo UI"/>
                </a:rPr>
                <a:t>モ</a:t>
              </a:r>
              <a:endParaRPr lang="ja-JP" altLang="en-US" sz="1400" b="1" dirty="0">
                <a:solidFill>
                  <a:srgbClr val="05A85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/>
              </a:endParaRPr>
            </a:p>
          </p:txBody>
        </p:sp>
        <p:pic>
          <p:nvPicPr>
            <p:cNvPr id="25" name="図 24" descr="黒い背景に白い文字がある&#10;&#10;低い精度で自動的に生成された説明">
              <a:extLst>
                <a:ext uri="{FF2B5EF4-FFF2-40B4-BE49-F238E27FC236}">
                  <a16:creationId xmlns:a16="http://schemas.microsoft.com/office/drawing/2014/main" id="{5CEDB232-5FF9-460A-B6E9-9155AC76E65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428" y="4400262"/>
              <a:ext cx="217858" cy="292388"/>
            </a:xfrm>
            <a:prstGeom prst="rect">
              <a:avLst/>
            </a:prstGeom>
          </p:spPr>
        </p:pic>
      </p:grp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31BE4041-57CC-4589-8143-D6EA4F03C6FB}"/>
              </a:ext>
            </a:extLst>
          </p:cNvPr>
          <p:cNvSpPr/>
          <p:nvPr/>
        </p:nvSpPr>
        <p:spPr>
          <a:xfrm>
            <a:off x="448740" y="4448991"/>
            <a:ext cx="9831600" cy="223200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endParaRPr kumimoji="1" lang="en-US" altLang="ja-JP" sz="14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3C798A0-B7D4-47F1-92EC-29449CDD378B}"/>
              </a:ext>
            </a:extLst>
          </p:cNvPr>
          <p:cNvSpPr/>
          <p:nvPr/>
        </p:nvSpPr>
        <p:spPr>
          <a:xfrm>
            <a:off x="9309100" y="98642"/>
            <a:ext cx="1255083" cy="326808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家庭用事後</a:t>
            </a:r>
            <a:r>
              <a:rPr kumimoji="1"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学習</a:t>
            </a:r>
          </a:p>
        </p:txBody>
      </p:sp>
    </p:spTree>
    <p:extLst>
      <p:ext uri="{BB962C8B-B14F-4D97-AF65-F5344CB8AC3E}">
        <p14:creationId xmlns:p14="http://schemas.microsoft.com/office/powerpoint/2010/main" val="500737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</TotalTime>
  <Words>347</Words>
  <PresentationFormat>ユーザー設定</PresentationFormat>
  <Paragraphs>32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YuGothic</vt:lpstr>
      <vt:lpstr>Yu Gothic</vt:lpstr>
      <vt:lpstr>Yu Gothic</vt:lpstr>
      <vt:lpstr>游ゴシック Medium</vt:lpstr>
      <vt:lpstr>Calibri</vt:lpstr>
      <vt:lpstr>Wingdings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2022-03-25T02:25:03Z</cp:lastPrinted>
  <dcterms:created xsi:type="dcterms:W3CDTF">2022-02-17T01:41:57Z</dcterms:created>
  <dcterms:modified xsi:type="dcterms:W3CDTF">2022-04-07T05:43:14Z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2022-02-17T00:00:00Z</vt:filetime>
  </property>
  <property fmtid="{D5CDD505-2E9C-101B-9397-08002B2CF9AE}" pid="3" name="Creator">
    <vt:lpwstr>Adobe Illustrator 26.0 (Macintosh)</vt:lpwstr>
  </property>
  <property fmtid="{D5CDD505-2E9C-101B-9397-08002B2CF9AE}" pid="4" name="LastSaved">
    <vt:filetime>2022-02-17T00:00:00Z</vt:filetime>
  </property>
</Properties>
</file>