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3648" r:id="rId1"/>
  </p:sldMasterIdLst>
  <p:notesMasterIdLst>
    <p:notesMasterId r:id="rId17"/>
  </p:notesMasterIdLst>
  <p:sldIdLst>
    <p:sldId id="257" r:id="rId2"/>
    <p:sldId id="258" r:id="rId3"/>
    <p:sldId id="259" r:id="rId4"/>
    <p:sldId id="261" r:id="rId5"/>
    <p:sldId id="262" r:id="rId6"/>
    <p:sldId id="265" r:id="rId7"/>
    <p:sldId id="272" r:id="rId8"/>
    <p:sldId id="274" r:id="rId9"/>
    <p:sldId id="275" r:id="rId10"/>
    <p:sldId id="276" r:id="rId11"/>
    <p:sldId id="267" r:id="rId12"/>
    <p:sldId id="268" r:id="rId13"/>
    <p:sldId id="269" r:id="rId14"/>
    <p:sldId id="270" r:id="rId15"/>
    <p:sldId id="277" r:id="rId16"/>
  </p:sldIdLst>
  <p:sldSz cx="10693400" cy="756285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教材" id="{588F16B5-6463-45B8-A17E-2726386DED44}">
          <p14:sldIdLst>
            <p14:sldId id="257"/>
            <p14:sldId id="258"/>
            <p14:sldId id="259"/>
            <p14:sldId id="261"/>
            <p14:sldId id="262"/>
            <p14:sldId id="265"/>
            <p14:sldId id="272"/>
            <p14:sldId id="274"/>
            <p14:sldId id="275"/>
            <p14:sldId id="276"/>
            <p14:sldId id="267"/>
            <p14:sldId id="268"/>
            <p14:sldId id="269"/>
            <p14:sldId id="270"/>
          </p14:sldIdLst>
        </p14:section>
        <p14:section name="事前アンケート" id="{74416916-5D8F-48C7-AA72-5BD411A2F490}">
          <p14:sldIdLst>
            <p14:sldId id="277"/>
          </p14:sldIdLst>
        </p14:section>
      </p14:sectionLst>
    </p:ext>
    <p:ext uri="{EFAFB233-063F-42B5-8137-9DF3F51BA10A}">
      <p15:sldGuideLst xmlns:p15="http://schemas.microsoft.com/office/powerpoint/2012/main">
        <p15:guide id="1" orient="horz" pos="409" userDrawn="1">
          <p15:clr>
            <a:srgbClr val="A4A3A4"/>
          </p15:clr>
        </p15:guide>
        <p15:guide id="2" pos="248" userDrawn="1">
          <p15:clr>
            <a:srgbClr val="A4A3A4"/>
          </p15:clr>
        </p15:guide>
        <p15:guide id="3" pos="6488" userDrawn="1">
          <p15:clr>
            <a:srgbClr val="A4A3A4"/>
          </p15:clr>
        </p15:guide>
        <p15:guide id="4" orient="horz" pos="1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14B"/>
    <a:srgbClr val="8E8E8E"/>
    <a:srgbClr val="DDDDDD"/>
    <a:srgbClr val="2EA73B"/>
    <a:srgbClr val="33B441"/>
    <a:srgbClr val="CBE76E"/>
    <a:srgbClr val="31B14A"/>
    <a:srgbClr val="CEE7C2"/>
    <a:srgbClr val="727171"/>
    <a:srgbClr val="F04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6"/>
    <p:restoredTop sz="95553" autoAdjust="0"/>
  </p:normalViewPr>
  <p:slideViewPr>
    <p:cSldViewPr snapToGrid="0">
      <p:cViewPr varScale="1">
        <p:scale>
          <a:sx n="75" d="100"/>
          <a:sy n="75" d="100"/>
        </p:scale>
        <p:origin x="924" y="78"/>
      </p:cViewPr>
      <p:guideLst>
        <p:guide orient="horz" pos="409"/>
        <p:guide pos="248"/>
        <p:guide pos="6488"/>
        <p:guide orient="horz" pos="12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145" cy="341504"/>
          </a:xfrm>
          <a:prstGeom prst="rect">
            <a:avLst/>
          </a:prstGeom>
        </p:spPr>
        <p:txBody>
          <a:bodyPr vert="horz" lIns="83878" tIns="41939" rIns="83878" bIns="41939" rtlCol="0"/>
          <a:lstStyle>
            <a:lvl1pPr algn="l">
              <a:defRPr sz="1100"/>
            </a:lvl1pPr>
          </a:lstStyle>
          <a:p>
            <a:endParaRPr kumimoji="1" lang="ja-JP" altLang="en-US"/>
          </a:p>
        </p:txBody>
      </p:sp>
      <p:sp>
        <p:nvSpPr>
          <p:cNvPr id="3" name="日付プレースホルダー 2"/>
          <p:cNvSpPr>
            <a:spLocks noGrp="1"/>
          </p:cNvSpPr>
          <p:nvPr>
            <p:ph type="dt" idx="1"/>
          </p:nvPr>
        </p:nvSpPr>
        <p:spPr>
          <a:xfrm>
            <a:off x="5630718" y="0"/>
            <a:ext cx="4305669" cy="341504"/>
          </a:xfrm>
          <a:prstGeom prst="rect">
            <a:avLst/>
          </a:prstGeom>
        </p:spPr>
        <p:txBody>
          <a:bodyPr vert="horz" lIns="83878" tIns="41939" rIns="83878" bIns="41939" rtlCol="0"/>
          <a:lstStyle>
            <a:lvl1pPr algn="r">
              <a:defRPr sz="1100"/>
            </a:lvl1pPr>
          </a:lstStyle>
          <a:p>
            <a:fld id="{6A9C7BEE-CFBD-483F-978F-E68A4D7DB768}" type="datetimeFigureOut">
              <a:rPr kumimoji="1" lang="ja-JP" altLang="en-US" smtClean="0"/>
              <a:t>2022/5/23</a:t>
            </a:fld>
            <a:endParaRPr kumimoji="1" lang="ja-JP" altLang="en-US"/>
          </a:p>
        </p:txBody>
      </p:sp>
      <p:sp>
        <p:nvSpPr>
          <p:cNvPr id="4" name="スライド イメージ プレースホルダー 3"/>
          <p:cNvSpPr>
            <a:spLocks noGrp="1" noRot="1" noChangeAspect="1"/>
          </p:cNvSpPr>
          <p:nvPr>
            <p:ph type="sldImg" idx="2"/>
          </p:nvPr>
        </p:nvSpPr>
        <p:spPr>
          <a:xfrm>
            <a:off x="3346450" y="850900"/>
            <a:ext cx="3246438" cy="2297113"/>
          </a:xfrm>
          <a:prstGeom prst="rect">
            <a:avLst/>
          </a:prstGeom>
          <a:noFill/>
          <a:ln w="12700">
            <a:solidFill>
              <a:prstClr val="black"/>
            </a:solidFill>
          </a:ln>
        </p:spPr>
        <p:txBody>
          <a:bodyPr vert="horz" lIns="83878" tIns="41939" rIns="83878" bIns="41939" rtlCol="0" anchor="ctr"/>
          <a:lstStyle/>
          <a:p>
            <a:endParaRPr lang="ja-JP" altLang="en-US"/>
          </a:p>
        </p:txBody>
      </p:sp>
      <p:sp>
        <p:nvSpPr>
          <p:cNvPr id="5" name="ノート プレースホルダー 4"/>
          <p:cNvSpPr>
            <a:spLocks noGrp="1"/>
          </p:cNvSpPr>
          <p:nvPr>
            <p:ph type="body" sz="quarter" idx="3"/>
          </p:nvPr>
        </p:nvSpPr>
        <p:spPr>
          <a:xfrm>
            <a:off x="994524" y="3276430"/>
            <a:ext cx="7950290" cy="2680585"/>
          </a:xfrm>
          <a:prstGeom prst="rect">
            <a:avLst/>
          </a:prstGeom>
        </p:spPr>
        <p:txBody>
          <a:bodyPr vert="horz" lIns="83878" tIns="41939" rIns="83878" bIns="419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697"/>
            <a:ext cx="4307145" cy="341503"/>
          </a:xfrm>
          <a:prstGeom prst="rect">
            <a:avLst/>
          </a:prstGeom>
        </p:spPr>
        <p:txBody>
          <a:bodyPr vert="horz" lIns="83878" tIns="41939" rIns="83878" bIns="4193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30718" y="6465697"/>
            <a:ext cx="4305669" cy="341503"/>
          </a:xfrm>
          <a:prstGeom prst="rect">
            <a:avLst/>
          </a:prstGeom>
        </p:spPr>
        <p:txBody>
          <a:bodyPr vert="horz" lIns="83878" tIns="41939" rIns="83878" bIns="41939" rtlCol="0" anchor="b"/>
          <a:lstStyle>
            <a:lvl1pPr algn="r">
              <a:defRPr sz="1100"/>
            </a:lvl1pPr>
          </a:lstStyle>
          <a:p>
            <a:fld id="{9F00B660-85BA-4590-A6D3-E68AF14DB033}" type="slidenum">
              <a:rPr kumimoji="1" lang="ja-JP" altLang="en-US" smtClean="0"/>
              <a:t>‹#›</a:t>
            </a:fld>
            <a:endParaRPr kumimoji="1" lang="ja-JP" altLang="en-US"/>
          </a:p>
        </p:txBody>
      </p:sp>
    </p:spTree>
    <p:extLst>
      <p:ext uri="{BB962C8B-B14F-4D97-AF65-F5344CB8AC3E}">
        <p14:creationId xmlns:p14="http://schemas.microsoft.com/office/powerpoint/2010/main" val="31951592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800" dirty="0">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0</a:t>
            </a:fld>
            <a:endParaRPr kumimoji="1" lang="ja-JP" altLang="en-US"/>
          </a:p>
        </p:txBody>
      </p:sp>
    </p:spTree>
    <p:extLst>
      <p:ext uri="{BB962C8B-B14F-4D97-AF65-F5344CB8AC3E}">
        <p14:creationId xmlns:p14="http://schemas.microsoft.com/office/powerpoint/2010/main" val="90738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800" dirty="0">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9</a:t>
            </a:fld>
            <a:endParaRPr kumimoji="1" lang="ja-JP" altLang="en-US"/>
          </a:p>
        </p:txBody>
      </p:sp>
    </p:spTree>
    <p:extLst>
      <p:ext uri="{BB962C8B-B14F-4D97-AF65-F5344CB8AC3E}">
        <p14:creationId xmlns:p14="http://schemas.microsoft.com/office/powerpoint/2010/main" val="196125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10</a:t>
            </a:fld>
            <a:endParaRPr kumimoji="1" lang="ja-JP" altLang="en-US"/>
          </a:p>
        </p:txBody>
      </p:sp>
    </p:spTree>
    <p:extLst>
      <p:ext uri="{BB962C8B-B14F-4D97-AF65-F5344CB8AC3E}">
        <p14:creationId xmlns:p14="http://schemas.microsoft.com/office/powerpoint/2010/main" val="397211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11</a:t>
            </a:fld>
            <a:endParaRPr kumimoji="1" lang="ja-JP" altLang="en-US"/>
          </a:p>
        </p:txBody>
      </p:sp>
    </p:spTree>
    <p:extLst>
      <p:ext uri="{BB962C8B-B14F-4D97-AF65-F5344CB8AC3E}">
        <p14:creationId xmlns:p14="http://schemas.microsoft.com/office/powerpoint/2010/main" val="320299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12</a:t>
            </a:fld>
            <a:endParaRPr kumimoji="1" lang="ja-JP" altLang="en-US"/>
          </a:p>
        </p:txBody>
      </p:sp>
    </p:spTree>
    <p:extLst>
      <p:ext uri="{BB962C8B-B14F-4D97-AF65-F5344CB8AC3E}">
        <p14:creationId xmlns:p14="http://schemas.microsoft.com/office/powerpoint/2010/main" val="330613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trike="noStrike"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1</a:t>
            </a:fld>
            <a:endParaRPr kumimoji="1" lang="ja-JP" altLang="en-US"/>
          </a:p>
        </p:txBody>
      </p:sp>
    </p:spTree>
    <p:extLst>
      <p:ext uri="{BB962C8B-B14F-4D97-AF65-F5344CB8AC3E}">
        <p14:creationId xmlns:p14="http://schemas.microsoft.com/office/powerpoint/2010/main" val="428298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trike="noStrike"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2</a:t>
            </a:fld>
            <a:endParaRPr kumimoji="1" lang="ja-JP" altLang="en-US"/>
          </a:p>
        </p:txBody>
      </p:sp>
    </p:spTree>
    <p:extLst>
      <p:ext uri="{BB962C8B-B14F-4D97-AF65-F5344CB8AC3E}">
        <p14:creationId xmlns:p14="http://schemas.microsoft.com/office/powerpoint/2010/main" val="280670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3</a:t>
            </a:fld>
            <a:endParaRPr kumimoji="1" lang="ja-JP" altLang="en-US"/>
          </a:p>
        </p:txBody>
      </p:sp>
    </p:spTree>
    <p:extLst>
      <p:ext uri="{BB962C8B-B14F-4D97-AF65-F5344CB8AC3E}">
        <p14:creationId xmlns:p14="http://schemas.microsoft.com/office/powerpoint/2010/main" val="2914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4</a:t>
            </a:fld>
            <a:endParaRPr kumimoji="1" lang="ja-JP" altLang="en-US"/>
          </a:p>
        </p:txBody>
      </p:sp>
    </p:spTree>
    <p:extLst>
      <p:ext uri="{BB962C8B-B14F-4D97-AF65-F5344CB8AC3E}">
        <p14:creationId xmlns:p14="http://schemas.microsoft.com/office/powerpoint/2010/main" val="86831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800" dirty="0">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5</a:t>
            </a:fld>
            <a:endParaRPr kumimoji="1" lang="ja-JP" altLang="en-US"/>
          </a:p>
        </p:txBody>
      </p:sp>
    </p:spTree>
    <p:extLst>
      <p:ext uri="{BB962C8B-B14F-4D97-AF65-F5344CB8AC3E}">
        <p14:creationId xmlns:p14="http://schemas.microsoft.com/office/powerpoint/2010/main" val="81995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trike="noStrike" dirty="0"/>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6</a:t>
            </a:fld>
            <a:endParaRPr kumimoji="1" lang="ja-JP" altLang="en-US"/>
          </a:p>
        </p:txBody>
      </p:sp>
    </p:spTree>
    <p:extLst>
      <p:ext uri="{BB962C8B-B14F-4D97-AF65-F5344CB8AC3E}">
        <p14:creationId xmlns:p14="http://schemas.microsoft.com/office/powerpoint/2010/main" val="154869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7</a:t>
            </a:fld>
            <a:endParaRPr kumimoji="1" lang="ja-JP" altLang="en-US"/>
          </a:p>
        </p:txBody>
      </p:sp>
    </p:spTree>
    <p:extLst>
      <p:ext uri="{BB962C8B-B14F-4D97-AF65-F5344CB8AC3E}">
        <p14:creationId xmlns:p14="http://schemas.microsoft.com/office/powerpoint/2010/main" val="124346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800" dirty="0">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F00B660-85BA-4590-A6D3-E68AF14DB033}" type="slidenum">
              <a:rPr kumimoji="1" lang="ja-JP" altLang="en-US" smtClean="0"/>
              <a:t>8</a:t>
            </a:fld>
            <a:endParaRPr kumimoji="1" lang="ja-JP" altLang="en-US"/>
          </a:p>
        </p:txBody>
      </p:sp>
    </p:spTree>
    <p:extLst>
      <p:ext uri="{BB962C8B-B14F-4D97-AF65-F5344CB8AC3E}">
        <p14:creationId xmlns:p14="http://schemas.microsoft.com/office/powerpoint/2010/main" val="401033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3400" cy="7562850"/>
          </a:xfrm>
          <a:custGeom>
            <a:avLst/>
            <a:gdLst/>
            <a:ahLst/>
            <a:cxnLst/>
            <a:rect l="l" t="t" r="r" b="b"/>
            <a:pathLst>
              <a:path w="10692130" h="7560309">
                <a:moveTo>
                  <a:pt x="10692003" y="12"/>
                </a:moveTo>
                <a:lnTo>
                  <a:pt x="0" y="0"/>
                </a:lnTo>
                <a:lnTo>
                  <a:pt x="0" y="7560005"/>
                </a:lnTo>
                <a:lnTo>
                  <a:pt x="10692003" y="7560005"/>
                </a:lnTo>
                <a:lnTo>
                  <a:pt x="10692003" y="12"/>
                </a:lnTo>
                <a:close/>
              </a:path>
            </a:pathLst>
          </a:custGeom>
          <a:solidFill>
            <a:srgbClr val="A3CF62"/>
          </a:solidFill>
        </p:spPr>
        <p:txBody>
          <a:bodyPr wrap="square" lIns="0" tIns="0" rIns="0" bIns="0" rtlCol="0"/>
          <a:lstStyle/>
          <a:p>
            <a:endParaRPr/>
          </a:p>
        </p:txBody>
      </p:sp>
      <p:sp>
        <p:nvSpPr>
          <p:cNvPr id="18" name="bg object 18"/>
          <p:cNvSpPr/>
          <p:nvPr userDrawn="1"/>
        </p:nvSpPr>
        <p:spPr>
          <a:xfrm>
            <a:off x="180000" y="180000"/>
            <a:ext cx="10332085" cy="7200265"/>
          </a:xfrm>
          <a:prstGeom prst="roundRect">
            <a:avLst>
              <a:gd name="adj" fmla="val 1307"/>
            </a:avLst>
          </a:prstGeom>
          <a:solidFill>
            <a:srgbClr val="FFFFFF"/>
          </a:solidFill>
          <a:ln w="50799">
            <a:solidFill>
              <a:srgbClr val="0CB14B"/>
            </a:solidFill>
          </a:ln>
        </p:spPr>
        <p:txBody>
          <a:bodyPr wrap="square" lIns="0" tIns="0" rIns="0" bIns="0" rtlCol="0"/>
          <a:lstStyle/>
          <a:p>
            <a:endParaRPr/>
          </a:p>
        </p:txBody>
      </p:sp>
      <p:sp>
        <p:nvSpPr>
          <p:cNvPr id="7" name="Holder 7"/>
          <p:cNvSpPr>
            <a:spLocks noGrp="1"/>
          </p:cNvSpPr>
          <p:nvPr>
            <p:ph type="sldNum" sz="quarter" idx="7"/>
          </p:nvPr>
        </p:nvSpPr>
        <p:spPr>
          <a:xfrm>
            <a:off x="7975200" y="7071181"/>
            <a:ext cx="2459482" cy="215444"/>
          </a:xfrm>
        </p:spPr>
        <p:txBody>
          <a:bodyPr lIns="0" tIns="0" rIns="0" bIns="0"/>
          <a:lstStyle>
            <a:lvl1pPr algn="r">
              <a:defRPr sz="1400" b="1">
                <a:solidFill>
                  <a:schemeClr val="tx1">
                    <a:tint val="75000"/>
                  </a:schemeClr>
                </a:solidFill>
                <a:latin typeface="游ゴシック" panose="020B0400000000000000" pitchFamily="50" charset="-128"/>
                <a:ea typeface="游ゴシック" panose="020B0400000000000000" pitchFamily="50" charset="-128"/>
              </a:defRPr>
            </a:lvl1pPr>
          </a:lstStyle>
          <a:p>
            <a:fld id="{B6F15528-21DE-4FAA-801E-634DDDAF4B2B}" type="slidenum">
              <a:rPr lang="en-US" altLang="ja-JP" smtClean="0"/>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130" cy="7560309"/>
          </a:xfrm>
          <a:custGeom>
            <a:avLst/>
            <a:gdLst/>
            <a:ahLst/>
            <a:cxnLst/>
            <a:rect l="l" t="t" r="r" b="b"/>
            <a:pathLst>
              <a:path w="10692130" h="7560309">
                <a:moveTo>
                  <a:pt x="10692003" y="12"/>
                </a:moveTo>
                <a:lnTo>
                  <a:pt x="0" y="0"/>
                </a:lnTo>
                <a:lnTo>
                  <a:pt x="0" y="7560005"/>
                </a:lnTo>
                <a:lnTo>
                  <a:pt x="10692003" y="7560005"/>
                </a:lnTo>
                <a:lnTo>
                  <a:pt x="10692003" y="12"/>
                </a:lnTo>
                <a:close/>
              </a:path>
            </a:pathLst>
          </a:custGeom>
          <a:solidFill>
            <a:srgbClr val="A3CF62"/>
          </a:solidFill>
        </p:spPr>
        <p:txBody>
          <a:bodyPr wrap="square" lIns="0" tIns="0" rIns="0" bIns="0" rtlCol="0"/>
          <a:lstStyle/>
          <a:p>
            <a:endParaRPr/>
          </a:p>
        </p:txBody>
      </p:sp>
      <p:sp>
        <p:nvSpPr>
          <p:cNvPr id="2" name="Holder 2"/>
          <p:cNvSpPr>
            <a:spLocks noGrp="1"/>
          </p:cNvSpPr>
          <p:nvPr>
            <p:ph type="title"/>
          </p:nvPr>
        </p:nvSpPr>
        <p:spPr>
          <a:xfrm>
            <a:off x="3303408" y="713304"/>
            <a:ext cx="4086582" cy="498475"/>
          </a:xfrm>
          <a:prstGeom prst="rect">
            <a:avLst/>
          </a:prstGeom>
        </p:spPr>
        <p:txBody>
          <a:bodyPr wrap="square" lIns="0" tIns="0" rIns="0" bIns="0">
            <a:spAutoFit/>
          </a:bodyPr>
          <a:lstStyle>
            <a:lvl1pPr>
              <a:defRPr sz="3100" b="1" i="0">
                <a:solidFill>
                  <a:schemeClr val="bg1"/>
                </a:solidFill>
                <a:latin typeface="Meiryo UI"/>
                <a:cs typeface="Meiryo UI"/>
              </a:defRPr>
            </a:lvl1pPr>
          </a:lstStyle>
          <a:p>
            <a:endParaRPr dirty="0"/>
          </a:p>
        </p:txBody>
      </p:sp>
      <p:sp>
        <p:nvSpPr>
          <p:cNvPr id="3" name="Holder 3"/>
          <p:cNvSpPr>
            <a:spLocks noGrp="1"/>
          </p:cNvSpPr>
          <p:nvPr>
            <p:ph type="body" idx="1"/>
          </p:nvPr>
        </p:nvSpPr>
        <p:spPr>
          <a:xfrm>
            <a:off x="2358938" y="1771379"/>
            <a:ext cx="5975522" cy="1736725"/>
          </a:xfrm>
          <a:prstGeom prst="rect">
            <a:avLst/>
          </a:prstGeom>
        </p:spPr>
        <p:txBody>
          <a:bodyPr wrap="square" lIns="0" tIns="0" rIns="0" bIns="0">
            <a:spAutoFit/>
          </a:bodyPr>
          <a:lstStyle>
            <a:lvl1pPr>
              <a:defRPr sz="3100" b="1" i="0">
                <a:solidFill>
                  <a:schemeClr val="bg1"/>
                </a:solidFill>
                <a:latin typeface="Meiryo UI"/>
                <a:cs typeface="Meiryo UI"/>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21D4EE8-573A-4AD3-B1E6-EC2B1D59A8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800" y="180975"/>
            <a:ext cx="10337800" cy="7200900"/>
          </a:xfrm>
          <a:prstGeom prst="rect">
            <a:avLst/>
          </a:prstGeom>
        </p:spPr>
      </p:pic>
      <p:sp>
        <p:nvSpPr>
          <p:cNvPr id="8" name="object 3">
            <a:extLst>
              <a:ext uri="{FF2B5EF4-FFF2-40B4-BE49-F238E27FC236}">
                <a16:creationId xmlns:a16="http://schemas.microsoft.com/office/drawing/2014/main" id="{78C2CBF9-7308-493E-A622-24AA8F9D2950}"/>
              </a:ext>
            </a:extLst>
          </p:cNvPr>
          <p:cNvSpPr/>
          <p:nvPr/>
        </p:nvSpPr>
        <p:spPr>
          <a:xfrm>
            <a:off x="180000" y="180000"/>
            <a:ext cx="10332085" cy="7200265"/>
          </a:xfrm>
          <a:custGeom>
            <a:avLst/>
            <a:gdLst/>
            <a:ahLst/>
            <a:cxnLst/>
            <a:rect l="l" t="t" r="r" b="b"/>
            <a:pathLst>
              <a:path w="10332085" h="7200265">
                <a:moveTo>
                  <a:pt x="104851" y="0"/>
                </a:moveTo>
                <a:lnTo>
                  <a:pt x="10227157" y="0"/>
                </a:lnTo>
                <a:lnTo>
                  <a:pt x="10267964" y="8240"/>
                </a:lnTo>
                <a:lnTo>
                  <a:pt x="10301289" y="30713"/>
                </a:lnTo>
                <a:lnTo>
                  <a:pt x="10323757" y="64041"/>
                </a:lnTo>
                <a:lnTo>
                  <a:pt x="10331996" y="104851"/>
                </a:lnTo>
                <a:lnTo>
                  <a:pt x="10331996" y="7095159"/>
                </a:lnTo>
                <a:lnTo>
                  <a:pt x="10323756" y="7135967"/>
                </a:lnTo>
                <a:lnTo>
                  <a:pt x="10301287" y="7169291"/>
                </a:lnTo>
                <a:lnTo>
                  <a:pt x="10267959" y="7191759"/>
                </a:lnTo>
                <a:lnTo>
                  <a:pt x="10227144" y="7199998"/>
                </a:lnTo>
                <a:lnTo>
                  <a:pt x="104851" y="7199998"/>
                </a:lnTo>
                <a:lnTo>
                  <a:pt x="64036" y="7191759"/>
                </a:lnTo>
                <a:lnTo>
                  <a:pt x="30708" y="7169289"/>
                </a:lnTo>
                <a:lnTo>
                  <a:pt x="8239" y="7135961"/>
                </a:lnTo>
                <a:lnTo>
                  <a:pt x="0" y="7095147"/>
                </a:lnTo>
                <a:lnTo>
                  <a:pt x="0" y="104851"/>
                </a:lnTo>
                <a:lnTo>
                  <a:pt x="8239" y="64036"/>
                </a:lnTo>
                <a:lnTo>
                  <a:pt x="30708" y="30708"/>
                </a:lnTo>
                <a:lnTo>
                  <a:pt x="64036" y="8239"/>
                </a:lnTo>
                <a:lnTo>
                  <a:pt x="104851" y="0"/>
                </a:lnTo>
                <a:close/>
              </a:path>
            </a:pathLst>
          </a:custGeom>
          <a:ln w="50799">
            <a:solidFill>
              <a:srgbClr val="0CB14B"/>
            </a:solidFill>
          </a:ln>
        </p:spPr>
        <p:txBody>
          <a:bodyPr wrap="square" lIns="0" tIns="0" rIns="0" bIns="0" rtlCol="0"/>
          <a:lstStyle/>
          <a:p>
            <a:endParaRPr dirty="0"/>
          </a:p>
        </p:txBody>
      </p:sp>
      <p:sp>
        <p:nvSpPr>
          <p:cNvPr id="14" name="テキスト ボックス 13">
            <a:extLst>
              <a:ext uri="{FF2B5EF4-FFF2-40B4-BE49-F238E27FC236}">
                <a16:creationId xmlns:a16="http://schemas.microsoft.com/office/drawing/2014/main" id="{3EC2648F-AACF-5C4D-9546-E46283F6E6F3}"/>
              </a:ext>
            </a:extLst>
          </p:cNvPr>
          <p:cNvSpPr txBox="1"/>
          <p:nvPr/>
        </p:nvSpPr>
        <p:spPr>
          <a:xfrm>
            <a:off x="3374538" y="5966777"/>
            <a:ext cx="3944325" cy="1077218"/>
          </a:xfrm>
          <a:prstGeom prst="rect">
            <a:avLst/>
          </a:prstGeom>
          <a:noFill/>
        </p:spPr>
        <p:txBody>
          <a:bodyPr wrap="square" rtlCol="0">
            <a:spAutoFit/>
          </a:bodyPr>
          <a:lstStyle/>
          <a:p>
            <a:r>
              <a:rPr lang="ja-JP" altLang="en-US" sz="1600" b="1" spc="15" dirty="0">
                <a:latin typeface="Yu Gothic" panose="020B0400000000000000" pitchFamily="34" charset="-128"/>
                <a:ea typeface="Yu Gothic" panose="020B0400000000000000" pitchFamily="34" charset="-128"/>
                <a:cs typeface="YuGothic"/>
              </a:rPr>
              <a:t>男女共同参画社会とは、男女が、互いにその人権を尊重しつつ責任も分かち合い、性別にかかわりなく、その個性と能力を十分に発揮できる社会のことです。</a:t>
            </a:r>
            <a:endParaRPr kumimoji="1" lang="ja-JP" altLang="en-US" sz="1600" dirty="0"/>
          </a:p>
        </p:txBody>
      </p:sp>
      <p:sp>
        <p:nvSpPr>
          <p:cNvPr id="15" name="テキスト ボックス 14">
            <a:extLst>
              <a:ext uri="{FF2B5EF4-FFF2-40B4-BE49-F238E27FC236}">
                <a16:creationId xmlns:a16="http://schemas.microsoft.com/office/drawing/2014/main" id="{503E7E49-026A-D045-99E6-EC3F18F339CD}"/>
              </a:ext>
            </a:extLst>
          </p:cNvPr>
          <p:cNvSpPr txBox="1"/>
          <p:nvPr/>
        </p:nvSpPr>
        <p:spPr>
          <a:xfrm>
            <a:off x="3575050" y="5534025"/>
            <a:ext cx="3543300" cy="461665"/>
          </a:xfrm>
          <a:prstGeom prst="rect">
            <a:avLst/>
          </a:prstGeom>
          <a:noFill/>
        </p:spPr>
        <p:txBody>
          <a:bodyPr wrap="square" rtlCol="0">
            <a:spAutoFit/>
          </a:bodyPr>
          <a:lstStyle/>
          <a:p>
            <a:r>
              <a:rPr lang="ja-JP" altLang="en-US" sz="2400" b="1" spc="300" dirty="0">
                <a:solidFill>
                  <a:srgbClr val="231F20"/>
                </a:solidFill>
                <a:latin typeface="Meiryo UI" panose="020B0604030504040204" pitchFamily="34" charset="-128"/>
                <a:ea typeface="Meiryo UI" panose="020B0604030504040204" pitchFamily="34" charset="-128"/>
                <a:cs typeface="Meiryo UI"/>
              </a:rPr>
              <a:t>男女共同参画社会とは</a:t>
            </a:r>
            <a:endParaRPr lang="ja-JP" altLang="en-US" sz="2400" spc="300" dirty="0">
              <a:latin typeface="Meiryo UI" panose="020B0604030504040204" pitchFamily="34" charset="-128"/>
              <a:ea typeface="Meiryo UI" panose="020B0604030504040204" pitchFamily="34" charset="-128"/>
              <a:cs typeface="Meiryo UI"/>
            </a:endParaRPr>
          </a:p>
        </p:txBody>
      </p:sp>
      <p:pic>
        <p:nvPicPr>
          <p:cNvPr id="2" name="図 1">
            <a:extLst>
              <a:ext uri="{FF2B5EF4-FFF2-40B4-BE49-F238E27FC236}">
                <a16:creationId xmlns:a16="http://schemas.microsoft.com/office/drawing/2014/main" id="{1F420047-E827-FC42-ABA9-29AEE71C8A48}"/>
              </a:ext>
            </a:extLst>
          </p:cNvPr>
          <p:cNvPicPr>
            <a:picLocks noChangeAspect="1"/>
          </p:cNvPicPr>
          <p:nvPr/>
        </p:nvPicPr>
        <p:blipFill>
          <a:blip r:embed="rId4"/>
          <a:stretch>
            <a:fillRect/>
          </a:stretch>
        </p:blipFill>
        <p:spPr>
          <a:xfrm>
            <a:off x="3251200" y="3844482"/>
            <a:ext cx="4191000" cy="1562100"/>
          </a:xfrm>
          <a:prstGeom prst="rect">
            <a:avLst/>
          </a:prstGeom>
        </p:spPr>
      </p:pic>
      <p:pic>
        <p:nvPicPr>
          <p:cNvPr id="9" name="図 8">
            <a:extLst>
              <a:ext uri="{FF2B5EF4-FFF2-40B4-BE49-F238E27FC236}">
                <a16:creationId xmlns:a16="http://schemas.microsoft.com/office/drawing/2014/main" id="{37A4D417-FEA6-1646-9D05-406D8D90105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8700" y="4047682"/>
            <a:ext cx="3606800" cy="1155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E97D6951-BC14-4A24-92BF-D9659B893081}"/>
              </a:ext>
            </a:extLst>
          </p:cNvPr>
          <p:cNvSpPr>
            <a:spLocks noGrp="1"/>
          </p:cNvSpPr>
          <p:nvPr>
            <p:ph type="sldNum" sz="quarter" idx="7"/>
          </p:nvPr>
        </p:nvSpPr>
        <p:spPr/>
        <p:txBody>
          <a:bodyPr/>
          <a:lstStyle/>
          <a:p>
            <a:fld id="{B6F15528-21DE-4FAA-801E-634DDDAF4B2B}" type="slidenum">
              <a:rPr lang="en-US" altLang="ja-JP" smtClean="0"/>
              <a:t>9</a:t>
            </a:fld>
            <a:endParaRPr lang="ja-JP" altLang="en-US" dirty="0"/>
          </a:p>
        </p:txBody>
      </p:sp>
      <p:sp>
        <p:nvSpPr>
          <p:cNvPr id="18" name="テキスト ボックス 9">
            <a:extLst>
              <a:ext uri="{FF2B5EF4-FFF2-40B4-BE49-F238E27FC236}">
                <a16:creationId xmlns:a16="http://schemas.microsoft.com/office/drawing/2014/main" id="{11FE0D64-445D-D045-9CC7-D79C77E14E6A}"/>
              </a:ext>
            </a:extLst>
          </p:cNvPr>
          <p:cNvSpPr txBox="1"/>
          <p:nvPr/>
        </p:nvSpPr>
        <p:spPr>
          <a:xfrm>
            <a:off x="446070" y="6714466"/>
            <a:ext cx="4900630" cy="6001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b="1" dirty="0">
                <a:latin typeface="Yu Gothic" panose="020B0400000000000000" pitchFamily="34" charset="-128"/>
                <a:ea typeface="Yu Gothic" panose="020B0400000000000000" pitchFamily="34" charset="-128"/>
                <a:cs typeface="Meiryo UI"/>
              </a:rPr>
              <a:t>出典）内閣府「</a:t>
            </a:r>
            <a:r>
              <a:rPr lang="ja-JP" altLang="en-US" sz="1100" b="1" dirty="0">
                <a:latin typeface="Yu Gothic" panose="020B0400000000000000" pitchFamily="34" charset="-128"/>
                <a:ea typeface="Yu Gothic" panose="020B0400000000000000" pitchFamily="34" charset="-128"/>
              </a:rPr>
              <a:t>男女共同参画白書（令和</a:t>
            </a:r>
            <a:r>
              <a:rPr lang="en-US" altLang="ja-JP" sz="1100" b="1" dirty="0">
                <a:latin typeface="Yu Gothic" panose="020B0400000000000000" pitchFamily="34" charset="-128"/>
                <a:ea typeface="Yu Gothic" panose="020B0400000000000000" pitchFamily="34" charset="-128"/>
              </a:rPr>
              <a:t>2</a:t>
            </a:r>
            <a:r>
              <a:rPr lang="ja-JP" altLang="en-US" sz="1100" b="1" dirty="0">
                <a:latin typeface="Yu Gothic" panose="020B0400000000000000" pitchFamily="34" charset="-128"/>
                <a:ea typeface="Yu Gothic" panose="020B0400000000000000" pitchFamily="34" charset="-128"/>
              </a:rPr>
              <a:t>年版）」に基づき作成 </a:t>
            </a:r>
          </a:p>
          <a:p>
            <a:r>
              <a:rPr lang="pt-PT" altLang="ja-JP" sz="1100" b="1" dirty="0">
                <a:latin typeface="Yu Gothic" panose="020B0400000000000000" pitchFamily="34" charset="-128"/>
                <a:ea typeface="Yu Gothic" panose="020B0400000000000000" pitchFamily="34" charset="-128"/>
              </a:rPr>
              <a:t>https://www.gender.go.jp/about_danjo/whitepaper/r02/zentai/html/column/clm_01.html</a:t>
            </a:r>
          </a:p>
        </p:txBody>
      </p:sp>
      <p:sp>
        <p:nvSpPr>
          <p:cNvPr id="21" name="テキスト ボックス 9">
            <a:extLst>
              <a:ext uri="{FF2B5EF4-FFF2-40B4-BE49-F238E27FC236}">
                <a16:creationId xmlns:a16="http://schemas.microsoft.com/office/drawing/2014/main" id="{675C7DBB-B19D-3D49-9827-A6CABAB365E7}"/>
              </a:ext>
            </a:extLst>
          </p:cNvPr>
          <p:cNvSpPr txBox="1"/>
          <p:nvPr/>
        </p:nvSpPr>
        <p:spPr>
          <a:xfrm>
            <a:off x="5502862" y="6704527"/>
            <a:ext cx="4900630" cy="6001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32000" indent="-432000"/>
            <a:r>
              <a:rPr lang="ja-JP" altLang="en-US" sz="1100" b="1" dirty="0">
                <a:latin typeface="Yu Gothic" panose="020B0400000000000000" pitchFamily="34" charset="-128"/>
                <a:ea typeface="Yu Gothic" panose="020B0400000000000000" pitchFamily="34" charset="-128"/>
                <a:cs typeface="Meiryo UI"/>
              </a:rPr>
              <a:t>出典）</a:t>
            </a:r>
            <a:r>
              <a:rPr lang="zh-CN" altLang="en-US" sz="1100" b="1" dirty="0">
                <a:latin typeface="Yu Gothic" panose="020B0400000000000000" pitchFamily="34" charset="-128"/>
                <a:ea typeface="Yu Gothic" panose="020B0400000000000000" pitchFamily="34" charset="-128"/>
              </a:rPr>
              <a:t>内閣府「男女共同参画白書（令和</a:t>
            </a:r>
            <a:r>
              <a:rPr lang="en-US" altLang="zh-CN" sz="1100" b="1" dirty="0">
                <a:latin typeface="Yu Gothic" panose="020B0400000000000000" pitchFamily="34" charset="-128"/>
                <a:ea typeface="Yu Gothic" panose="020B0400000000000000" pitchFamily="34" charset="-128"/>
              </a:rPr>
              <a:t>2</a:t>
            </a:r>
            <a:r>
              <a:rPr lang="zh-CN" altLang="en-US" sz="1100" b="1" dirty="0">
                <a:latin typeface="Yu Gothic" panose="020B0400000000000000" pitchFamily="34" charset="-128"/>
                <a:ea typeface="Yu Gothic" panose="020B0400000000000000" pitchFamily="34" charset="-128"/>
              </a:rPr>
              <a:t>年版）」</a:t>
            </a:r>
            <a:r>
              <a:rPr lang="ja-JP" altLang="en-US" sz="1100" b="1" dirty="0">
                <a:latin typeface="Yu Gothic" panose="020B0400000000000000" pitchFamily="34" charset="-128"/>
                <a:ea typeface="Yu Gothic" panose="020B0400000000000000" pitchFamily="34" charset="-128"/>
              </a:rPr>
              <a:t>に基づき作成 </a:t>
            </a:r>
            <a:endParaRPr lang="zh-CN" altLang="en-US" sz="1100" b="1" dirty="0">
              <a:latin typeface="Yu Gothic" panose="020B0400000000000000" pitchFamily="34" charset="-128"/>
              <a:ea typeface="Yu Gothic" panose="020B0400000000000000" pitchFamily="34" charset="-128"/>
            </a:endParaRPr>
          </a:p>
          <a:p>
            <a:r>
              <a:rPr lang="pt-PT" altLang="ja-JP" sz="1100" b="1" dirty="0">
                <a:latin typeface="Yu Gothic" panose="020B0400000000000000" pitchFamily="34" charset="-128"/>
                <a:ea typeface="Yu Gothic" panose="020B0400000000000000" pitchFamily="34" charset="-128"/>
              </a:rPr>
              <a:t>https://www.gender.go.jp/about_danjo/whitepaper/r02/zentai/html/column/clm_01.html</a:t>
            </a:r>
          </a:p>
        </p:txBody>
      </p:sp>
      <p:pic>
        <p:nvPicPr>
          <p:cNvPr id="15" name="図 14" descr="黒い背景に白い文字がある&#10;&#10;低い精度で自動的に生成された説明">
            <a:extLst>
              <a:ext uri="{FF2B5EF4-FFF2-40B4-BE49-F238E27FC236}">
                <a16:creationId xmlns:a16="http://schemas.microsoft.com/office/drawing/2014/main" id="{20723E26-C6DF-4928-9D23-75D853216A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594" y="1789843"/>
            <a:ext cx="4470400" cy="3962400"/>
          </a:xfrm>
          <a:prstGeom prst="rect">
            <a:avLst/>
          </a:prstGeom>
        </p:spPr>
      </p:pic>
      <p:sp>
        <p:nvSpPr>
          <p:cNvPr id="17" name="object 6">
            <a:extLst>
              <a:ext uri="{FF2B5EF4-FFF2-40B4-BE49-F238E27FC236}">
                <a16:creationId xmlns:a16="http://schemas.microsoft.com/office/drawing/2014/main" id="{498A5DBD-1D3E-48FC-92D4-E13617B30B57}"/>
              </a:ext>
            </a:extLst>
          </p:cNvPr>
          <p:cNvSpPr txBox="1"/>
          <p:nvPr/>
        </p:nvSpPr>
        <p:spPr>
          <a:xfrm>
            <a:off x="5681265" y="5811661"/>
            <a:ext cx="1705595" cy="201658"/>
          </a:xfrm>
          <a:prstGeom prst="rect">
            <a:avLst/>
          </a:prstGeom>
        </p:spPr>
        <p:txBody>
          <a:bodyPr vert="horz" wrap="none" lIns="0" tIns="67310" rIns="0" bIns="0" rtlCol="0">
            <a:spAutoFit/>
          </a:bodyPr>
          <a:lstStyle/>
          <a:p>
            <a:pPr marL="12700">
              <a:lnSpc>
                <a:spcPts val="1000"/>
              </a:lnSpc>
              <a:spcBef>
                <a:spcPts val="204"/>
              </a:spcBef>
            </a:pPr>
            <a:r>
              <a:rPr lang="en-US" altLang="ja-JP" sz="1050" b="1" dirty="0">
                <a:latin typeface="+mn-ea"/>
                <a:cs typeface="Meiryo UI"/>
              </a:rPr>
              <a:t>※</a:t>
            </a:r>
            <a:r>
              <a:rPr lang="ja-JP" altLang="en-US" sz="1050" b="1" dirty="0">
                <a:latin typeface="+mn-ea"/>
                <a:cs typeface="Meiryo UI"/>
              </a:rPr>
              <a:t>週全体平均、</a:t>
            </a:r>
            <a:r>
              <a:rPr lang="en-US" altLang="ja-JP" sz="1050" b="1" dirty="0">
                <a:latin typeface="+mn-ea"/>
                <a:cs typeface="Meiryo UI"/>
              </a:rPr>
              <a:t>1</a:t>
            </a:r>
            <a:r>
              <a:rPr lang="ja-JP" altLang="en-US" sz="1050" b="1" dirty="0">
                <a:latin typeface="+mn-ea"/>
                <a:cs typeface="Meiryo UI"/>
              </a:rPr>
              <a:t>日当たり。</a:t>
            </a:r>
            <a:endParaRPr lang="en-US" altLang="zh-CN" sz="1050" b="1" dirty="0">
              <a:latin typeface="+mn-ea"/>
              <a:cs typeface="Meiryo UI"/>
            </a:endParaRPr>
          </a:p>
        </p:txBody>
      </p:sp>
      <p:pic>
        <p:nvPicPr>
          <p:cNvPr id="19" name="図 18">
            <a:extLst>
              <a:ext uri="{FF2B5EF4-FFF2-40B4-BE49-F238E27FC236}">
                <a16:creationId xmlns:a16="http://schemas.microsoft.com/office/drawing/2014/main" id="{168245C0-25E8-40C3-A9FE-E5E1C145698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621631" y="1789843"/>
            <a:ext cx="4559300" cy="3962400"/>
          </a:xfrm>
          <a:prstGeom prst="rect">
            <a:avLst/>
          </a:prstGeom>
        </p:spPr>
      </p:pic>
      <p:sp>
        <p:nvSpPr>
          <p:cNvPr id="12" name="テキスト ボックス 11">
            <a:extLst>
              <a:ext uri="{FF2B5EF4-FFF2-40B4-BE49-F238E27FC236}">
                <a16:creationId xmlns:a16="http://schemas.microsoft.com/office/drawing/2014/main" id="{3EEB1EDC-F0CB-4255-902F-E4F588CB3DB5}"/>
              </a:ext>
            </a:extLst>
          </p:cNvPr>
          <p:cNvSpPr txBox="1"/>
          <p:nvPr/>
        </p:nvSpPr>
        <p:spPr>
          <a:xfrm>
            <a:off x="408834" y="5811661"/>
            <a:ext cx="5123345" cy="900246"/>
          </a:xfrm>
          <a:prstGeom prst="rect">
            <a:avLst/>
          </a:prstGeom>
          <a:noFill/>
        </p:spPr>
        <p:txBody>
          <a:bodyPr wrap="square">
            <a:spAutoFit/>
          </a:bodyPr>
          <a:lstStyle/>
          <a:p>
            <a:pPr marL="144000" indent="-144000"/>
            <a:r>
              <a:rPr lang="en-US" altLang="ja-JP" sz="1050" b="1" dirty="0">
                <a:latin typeface="+mn-ea"/>
                <a:cs typeface="Meiryo UI"/>
              </a:rPr>
              <a:t>※</a:t>
            </a:r>
            <a:r>
              <a:rPr lang="ja-JP" altLang="en-US" sz="1050" b="1" dirty="0">
                <a:latin typeface="+mn-ea"/>
                <a:cs typeface="Meiryo UI"/>
              </a:rPr>
              <a:t>週全体平均、</a:t>
            </a:r>
            <a:r>
              <a:rPr lang="en-US" altLang="ja-JP" sz="1050" b="1" dirty="0">
                <a:latin typeface="+mn-ea"/>
                <a:cs typeface="Meiryo UI"/>
              </a:rPr>
              <a:t>1</a:t>
            </a:r>
            <a:r>
              <a:rPr lang="ja-JP" altLang="en-US" sz="1050" b="1" dirty="0">
                <a:latin typeface="+mn-ea"/>
                <a:cs typeface="Meiryo UI"/>
              </a:rPr>
              <a:t>日当たり。</a:t>
            </a:r>
            <a:endParaRPr lang="en-US" altLang="zh-CN" sz="1050" b="1" dirty="0">
              <a:latin typeface="+mn-ea"/>
              <a:cs typeface="Meiryo UI"/>
            </a:endParaRPr>
          </a:p>
          <a:p>
            <a:pPr marL="144000" indent="-144000"/>
            <a:r>
              <a:rPr lang="en-US" altLang="ja-JP" sz="1050" b="1" dirty="0"/>
              <a:t>※</a:t>
            </a:r>
            <a:r>
              <a:rPr lang="ja-JP" altLang="en-US" sz="1050" b="1" dirty="0"/>
              <a:t>「無償労働」は、日常の家事、買い物、世帯員・非世帯員のケア、ボランティア活動、家事関連活動のための移動、その他の無償労働を指す。</a:t>
            </a:r>
          </a:p>
          <a:p>
            <a:pPr marL="144000" indent="-144000"/>
            <a:r>
              <a:rPr lang="en-US" altLang="ja-JP" sz="1050" b="1" dirty="0"/>
              <a:t>※</a:t>
            </a:r>
            <a:r>
              <a:rPr lang="ja-JP" altLang="en-US" sz="1050" b="1" dirty="0"/>
              <a:t>「有償労働」は、有償労働（すべての仕事）、通勤・通学、授業や講義・学校での活動等、調査・宿題、求職活動、その他の有償労働・学業関連行動を指す。</a:t>
            </a:r>
          </a:p>
        </p:txBody>
      </p:sp>
      <p:sp>
        <p:nvSpPr>
          <p:cNvPr id="20" name="object 4">
            <a:extLst>
              <a:ext uri="{FF2B5EF4-FFF2-40B4-BE49-F238E27FC236}">
                <a16:creationId xmlns:a16="http://schemas.microsoft.com/office/drawing/2014/main" id="{4E706E9A-E46D-477A-83F3-6A832B533CB2}"/>
              </a:ext>
            </a:extLst>
          </p:cNvPr>
          <p:cNvSpPr txBox="1">
            <a:spLocks/>
          </p:cNvSpPr>
          <p:nvPr/>
        </p:nvSpPr>
        <p:spPr>
          <a:xfrm>
            <a:off x="3551337" y="391794"/>
            <a:ext cx="3590727" cy="628377"/>
          </a:xfrm>
          <a:prstGeom prst="rect">
            <a:avLst/>
          </a:prstGeom>
        </p:spPr>
        <p:txBody>
          <a:bodyPr vert="horz" wrap="none" lIns="0" tIns="12700" rIns="0" bIns="0" rtlCol="0">
            <a:spAutoFit/>
          </a:bodyPr>
          <a:lstStyle>
            <a:lvl1pPr>
              <a:defRPr sz="3100" b="1" i="0">
                <a:solidFill>
                  <a:schemeClr val="bg1"/>
                </a:solidFill>
                <a:latin typeface="Meiryo UI"/>
                <a:ea typeface="+mj-ea"/>
                <a:cs typeface="Meiryo UI"/>
              </a:defRPr>
            </a:lvl1pPr>
          </a:lstStyle>
          <a:p>
            <a:pPr algn="ctr"/>
            <a:r>
              <a:rPr lang="ja-JP" altLang="en-US" sz="4000" dirty="0">
                <a:solidFill>
                  <a:srgbClr val="231F20"/>
                </a:solidFill>
                <a:latin typeface="+mn-ea"/>
                <a:ea typeface="+mn-ea"/>
                <a:cs typeface="YuGothic"/>
              </a:rPr>
              <a:t>考えてみよう！</a:t>
            </a:r>
            <a:endParaRPr lang="ja-JP" altLang="en-US" sz="4000" dirty="0">
              <a:solidFill>
                <a:schemeClr val="tx1"/>
              </a:solidFill>
              <a:latin typeface="+mn-ea"/>
              <a:ea typeface="+mn-ea"/>
            </a:endParaRPr>
          </a:p>
        </p:txBody>
      </p:sp>
      <p:sp>
        <p:nvSpPr>
          <p:cNvPr id="22" name="四角形: 角を丸くする 21">
            <a:extLst>
              <a:ext uri="{FF2B5EF4-FFF2-40B4-BE49-F238E27FC236}">
                <a16:creationId xmlns:a16="http://schemas.microsoft.com/office/drawing/2014/main" id="{B4472957-A8E2-42C8-9F49-F47E9BF45B5E}"/>
              </a:ext>
            </a:extLst>
          </p:cNvPr>
          <p:cNvSpPr/>
          <p:nvPr/>
        </p:nvSpPr>
        <p:spPr>
          <a:xfrm>
            <a:off x="3006700" y="1140537"/>
            <a:ext cx="4680000" cy="522000"/>
          </a:xfrm>
          <a:prstGeom prst="roundRect">
            <a:avLst>
              <a:gd name="adj" fmla="val 50000"/>
            </a:avLst>
          </a:prstGeom>
          <a:solidFill>
            <a:schemeClr val="bg1"/>
          </a:solidFill>
          <a:ln w="444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nchorCtr="0"/>
          <a:lstStyle/>
          <a:p>
            <a:pPr marR="5080" algn="ctr" fontAlgn="ctr"/>
            <a:r>
              <a:rPr lang="ja-JP" altLang="en-US" sz="2400" b="1" dirty="0">
                <a:solidFill>
                  <a:srgbClr val="231F20"/>
                </a:solidFill>
                <a:latin typeface="Yu Gothic" panose="020B0400000000000000" pitchFamily="34" charset="-128"/>
                <a:ea typeface="Yu Gothic" panose="020B0400000000000000" pitchFamily="34" charset="-128"/>
                <a:cs typeface="YuGothic"/>
              </a:rPr>
              <a:t>グラフから何が分かりますか？</a:t>
            </a:r>
            <a:endParaRPr lang="ja-JP" altLang="en-US" sz="2400"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40005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B84FD85D-BD14-439A-9A20-255830BD71BA}"/>
              </a:ext>
            </a:extLst>
          </p:cNvPr>
          <p:cNvSpPr/>
          <p:nvPr/>
        </p:nvSpPr>
        <p:spPr>
          <a:xfrm>
            <a:off x="5486499" y="1045779"/>
            <a:ext cx="4813200" cy="6012000"/>
          </a:xfrm>
          <a:prstGeom prst="roundRect">
            <a:avLst>
              <a:gd name="adj" fmla="val 3012"/>
            </a:avLst>
          </a:prstGeom>
          <a:noFill/>
          <a:ln w="44450">
            <a:solidFill>
              <a:srgbClr val="0CB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B0E9C057-F2F6-4532-9601-2FF7485C2366}"/>
              </a:ext>
            </a:extLst>
          </p:cNvPr>
          <p:cNvSpPr/>
          <p:nvPr/>
        </p:nvSpPr>
        <p:spPr>
          <a:xfrm>
            <a:off x="388906" y="1045780"/>
            <a:ext cx="4813200" cy="6012000"/>
          </a:xfrm>
          <a:prstGeom prst="roundRect">
            <a:avLst>
              <a:gd name="adj" fmla="val 3012"/>
            </a:avLst>
          </a:prstGeom>
          <a:noFill/>
          <a:ln w="44450">
            <a:solidFill>
              <a:srgbClr val="0CB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白いシャツを着ている男性&#10;&#10;自動的に生成された説明">
            <a:extLst>
              <a:ext uri="{FF2B5EF4-FFF2-40B4-BE49-F238E27FC236}">
                <a16:creationId xmlns:a16="http://schemas.microsoft.com/office/drawing/2014/main" id="{AC187884-FA77-48B7-AC27-D1B0584200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35246" y="1713094"/>
            <a:ext cx="1663990" cy="2133600"/>
          </a:xfrm>
          <a:prstGeom prst="rect">
            <a:avLst/>
          </a:prstGeom>
        </p:spPr>
      </p:pic>
      <p:sp>
        <p:nvSpPr>
          <p:cNvPr id="2" name="object 2"/>
          <p:cNvSpPr txBox="1"/>
          <p:nvPr/>
        </p:nvSpPr>
        <p:spPr>
          <a:xfrm>
            <a:off x="641451" y="2203594"/>
            <a:ext cx="4428000" cy="4656852"/>
          </a:xfrm>
          <a:prstGeom prst="rect">
            <a:avLst/>
          </a:prstGeom>
        </p:spPr>
        <p:txBody>
          <a:bodyPr vert="horz" wrap="square" lIns="0" tIns="38100" rIns="0" bIns="0" rtlCol="0">
            <a:spAutoFit/>
          </a:bodyPr>
          <a:lstStyle/>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人が学ぶ過程に興味が</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あり、それを</a:t>
            </a:r>
            <a:r>
              <a:rPr lang="ja-JP" altLang="en-US" sz="1600" b="1" dirty="0">
                <a:solidFill>
                  <a:srgbClr val="231F20"/>
                </a:solidFill>
                <a:latin typeface="游ゴシック" panose="020B0400000000000000" pitchFamily="50" charset="-128"/>
                <a:ea typeface="游ゴシック" panose="020B0400000000000000" pitchFamily="50" charset="-128"/>
                <a:cs typeface="YuGothic"/>
              </a:rPr>
              <a:t>テクノロ</a:t>
            </a:r>
            <a:br>
              <a:rPr lang="en-US" altLang="ja-JP" sz="1600" b="1" dirty="0">
                <a:solidFill>
                  <a:srgbClr val="231F20"/>
                </a:solidFill>
                <a:latin typeface="游ゴシック" panose="020B0400000000000000" pitchFamily="50" charset="-128"/>
                <a:ea typeface="游ゴシック" panose="020B0400000000000000" pitchFamily="50" charset="-128"/>
                <a:cs typeface="YuGothic"/>
              </a:rPr>
            </a:br>
            <a:r>
              <a:rPr lang="ja-JP" altLang="en-US" sz="1600" b="1" dirty="0">
                <a:solidFill>
                  <a:srgbClr val="231F20"/>
                </a:solidFill>
                <a:latin typeface="游ゴシック" panose="020B0400000000000000" pitchFamily="50" charset="-128"/>
                <a:ea typeface="游ゴシック" panose="020B0400000000000000" pitchFamily="50" charset="-128"/>
                <a:cs typeface="YuGothic"/>
              </a:rPr>
              <a:t>ジー</a:t>
            </a: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で支援することや、</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最近は人工知能と人間の</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違いについても研究して</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います。</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a:t>
            </a:r>
            <a:r>
              <a:rPr lang="ja-JP" altLang="en-US" sz="1600" b="1" dirty="0">
                <a:solidFill>
                  <a:srgbClr val="231F20"/>
                </a:solidFill>
                <a:latin typeface="游ゴシック" panose="020B0400000000000000" pitchFamily="50" charset="-128"/>
                <a:ea typeface="游ゴシック" panose="020B0400000000000000" pitchFamily="50" charset="-128"/>
                <a:cs typeface="YuGothic"/>
              </a:rPr>
              <a:t>中学高校時代に所属していた数学部で、</a:t>
            </a: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コンピュータメーカーの見学コースを訪れ、当時まだ大企業にしかなかったコンピュータに触れたとき、これは世の中を大きく変えるに違いない、その中身が知りたい、それを使って社会に役立てたいと思い、計算機科学科に進学しました。</a:t>
            </a:r>
          </a:p>
          <a:p>
            <a:pPr>
              <a:lnSpc>
                <a:spcPct val="105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これからは、どんな仕事をするにしても、コンピュータや人工知能が関わってきます。まずはその仕組みや特徴を知り、あなたの人生に役立ててください。</a:t>
            </a:r>
          </a:p>
        </p:txBody>
      </p:sp>
      <p:sp>
        <p:nvSpPr>
          <p:cNvPr id="6" name="object 6"/>
          <p:cNvSpPr txBox="1"/>
          <p:nvPr/>
        </p:nvSpPr>
        <p:spPr>
          <a:xfrm>
            <a:off x="622300" y="1140442"/>
            <a:ext cx="4186982" cy="507383"/>
          </a:xfrm>
          <a:prstGeom prst="rect">
            <a:avLst/>
          </a:prstGeom>
        </p:spPr>
        <p:txBody>
          <a:bodyPr vert="horz" wrap="square" lIns="0" tIns="12700" rIns="0" bIns="0" rtlCol="0">
            <a:spAutoFit/>
          </a:bodyPr>
          <a:lstStyle/>
          <a:p>
            <a:pPr marL="50800" marR="30480">
              <a:lnSpc>
                <a:spcPct val="105600"/>
              </a:lnSpc>
              <a:spcBef>
                <a:spcPts val="100"/>
              </a:spcBef>
            </a:pPr>
            <a:r>
              <a:rPr lang="ja-JP" altLang="en-US" sz="1500" b="1" dirty="0">
                <a:solidFill>
                  <a:srgbClr val="231F20"/>
                </a:solidFill>
                <a:latin typeface="Yu Gothic" panose="020B0400000000000000" pitchFamily="34" charset="-128"/>
                <a:ea typeface="Yu Gothic" panose="020B0400000000000000" pitchFamily="34" charset="-128"/>
                <a:cs typeface="YuGothic"/>
              </a:rPr>
              <a:t>公立はこだて未来大学　教授</a:t>
            </a:r>
          </a:p>
          <a:p>
            <a:pPr marL="50800" marR="30480">
              <a:lnSpc>
                <a:spcPct val="105600"/>
              </a:lnSpc>
              <a:spcBef>
                <a:spcPts val="100"/>
              </a:spcBef>
            </a:pPr>
            <a:r>
              <a:rPr lang="ja-JP" altLang="en-US" sz="1500" b="1" dirty="0">
                <a:solidFill>
                  <a:srgbClr val="231F20"/>
                </a:solidFill>
                <a:latin typeface="Yu Gothic" panose="020B0400000000000000" pitchFamily="34" charset="-128"/>
                <a:ea typeface="Yu Gothic" panose="020B0400000000000000" pitchFamily="34" charset="-128"/>
                <a:cs typeface="YuGothic"/>
              </a:rPr>
              <a:t>カリフォルニア大学バークレー校　客員研究員</a:t>
            </a:r>
          </a:p>
        </p:txBody>
      </p:sp>
      <p:sp>
        <p:nvSpPr>
          <p:cNvPr id="9" name="スライド番号プレースホルダー 8">
            <a:extLst>
              <a:ext uri="{FF2B5EF4-FFF2-40B4-BE49-F238E27FC236}">
                <a16:creationId xmlns:a16="http://schemas.microsoft.com/office/drawing/2014/main" id="{0ACEB2E6-760F-44CA-BE98-96A9D7A2E47A}"/>
              </a:ext>
            </a:extLst>
          </p:cNvPr>
          <p:cNvSpPr>
            <a:spLocks noGrp="1"/>
          </p:cNvSpPr>
          <p:nvPr>
            <p:ph type="sldNum" sz="quarter" idx="7"/>
          </p:nvPr>
        </p:nvSpPr>
        <p:spPr/>
        <p:txBody>
          <a:bodyPr/>
          <a:lstStyle/>
          <a:p>
            <a:r>
              <a:rPr lang="en-US" altLang="ja-JP" dirty="0"/>
              <a:t>10</a:t>
            </a:r>
            <a:endParaRPr lang="ja-JP" altLang="en-US" dirty="0"/>
          </a:p>
        </p:txBody>
      </p:sp>
      <p:sp>
        <p:nvSpPr>
          <p:cNvPr id="18" name="object 7">
            <a:extLst>
              <a:ext uri="{FF2B5EF4-FFF2-40B4-BE49-F238E27FC236}">
                <a16:creationId xmlns:a16="http://schemas.microsoft.com/office/drawing/2014/main" id="{3EBB06EE-6513-4E4A-A7A0-E73D19714A4B}"/>
              </a:ext>
            </a:extLst>
          </p:cNvPr>
          <p:cNvSpPr txBox="1"/>
          <p:nvPr/>
        </p:nvSpPr>
        <p:spPr>
          <a:xfrm>
            <a:off x="5762857" y="1147313"/>
            <a:ext cx="3942886" cy="487313"/>
          </a:xfrm>
          <a:prstGeom prst="rect">
            <a:avLst/>
          </a:prstGeom>
        </p:spPr>
        <p:txBody>
          <a:bodyPr vert="horz" wrap="square" lIns="0" tIns="12700" rIns="0" bIns="0" rtlCol="0">
            <a:spAutoFit/>
          </a:bodyPr>
          <a:lstStyle/>
          <a:p>
            <a:pPr marL="12700">
              <a:lnSpc>
                <a:spcPct val="100000"/>
              </a:lnSpc>
              <a:spcBef>
                <a:spcPts val="100"/>
              </a:spcBef>
            </a:pPr>
            <a:r>
              <a:rPr lang="ja-JP" altLang="en-US" sz="1500" b="1" dirty="0">
                <a:solidFill>
                  <a:srgbClr val="231F20"/>
                </a:solidFill>
                <a:latin typeface="Yu Gothic" panose="020B0400000000000000" pitchFamily="34" charset="-128"/>
                <a:ea typeface="Yu Gothic" panose="020B0400000000000000" pitchFamily="34" charset="-128"/>
                <a:cs typeface="YuGothic"/>
              </a:rPr>
              <a:t>東京大学医学部付属病院　看護師</a:t>
            </a:r>
          </a:p>
          <a:p>
            <a:pPr marL="12700">
              <a:lnSpc>
                <a:spcPct val="100000"/>
              </a:lnSpc>
              <a:spcBef>
                <a:spcPts val="100"/>
              </a:spcBef>
            </a:pPr>
            <a:r>
              <a:rPr lang="ja-JP" altLang="en-US" sz="1500" b="1" dirty="0">
                <a:solidFill>
                  <a:srgbClr val="231F20"/>
                </a:solidFill>
                <a:latin typeface="Yu Gothic" panose="020B0400000000000000" pitchFamily="34" charset="-128"/>
                <a:ea typeface="Yu Gothic" panose="020B0400000000000000" pitchFamily="34" charset="-128"/>
                <a:cs typeface="YuGothic"/>
              </a:rPr>
              <a:t>脳神経外科病棟</a:t>
            </a:r>
          </a:p>
        </p:txBody>
      </p:sp>
      <p:sp>
        <p:nvSpPr>
          <p:cNvPr id="21" name="object 2">
            <a:extLst>
              <a:ext uri="{FF2B5EF4-FFF2-40B4-BE49-F238E27FC236}">
                <a16:creationId xmlns:a16="http://schemas.microsoft.com/office/drawing/2014/main" id="{499EBED2-FCCA-4C95-BB61-37BB2972A52B}"/>
              </a:ext>
            </a:extLst>
          </p:cNvPr>
          <p:cNvSpPr txBox="1"/>
          <p:nvPr/>
        </p:nvSpPr>
        <p:spPr>
          <a:xfrm>
            <a:off x="5712986" y="2203594"/>
            <a:ext cx="4428000" cy="4778231"/>
          </a:xfrm>
          <a:prstGeom prst="rect">
            <a:avLst/>
          </a:prstGeom>
        </p:spPr>
        <p:txBody>
          <a:bodyPr vert="horz" wrap="square" lIns="0" tIns="38100" rIns="0" bIns="0" rtlCol="0">
            <a:spAutoFit/>
          </a:bodyPr>
          <a:lstStyle/>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私は、大学病院の脳神</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経外科で、看護師として</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主に脳腫瘍やてんかん発</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作などで入院した患者さ</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んの看護をしています。</a:t>
            </a: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看護師を目指したのは、</a:t>
            </a:r>
            <a:endParaRPr lang="en-US" altLang="ja-JP" sz="16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祖母が倒れた時に何もできなかった自分が悔しくて、家族を守れる人間になりたいと思ったことがきっかけです。患者さんが求めていることを会話や表情などから読み取り、寄り添えた時は、看護師を続けていて良かったなと感じています。</a:t>
            </a: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看護師は男女関係なく全員で協力して、患者さんやご家族が不安なく過ごせるように寄り添った看護をする仕事です。</a:t>
            </a:r>
          </a:p>
          <a:p>
            <a:pPr marL="12700">
              <a:lnSpc>
                <a:spcPct val="100000"/>
              </a:lnSpc>
              <a:spcBef>
                <a:spcPts val="300"/>
              </a:spcBef>
            </a:pPr>
            <a:r>
              <a:rPr lang="ja-JP" altLang="en-US" sz="1600" b="1" spc="70" dirty="0">
                <a:solidFill>
                  <a:srgbClr val="231F20"/>
                </a:solidFill>
                <a:latin typeface="游ゴシック" panose="020B0400000000000000" pitchFamily="50" charset="-128"/>
                <a:ea typeface="游ゴシック" panose="020B0400000000000000" pitchFamily="50" charset="-128"/>
                <a:cs typeface="YuGothic"/>
              </a:rPr>
              <a:t>　中学生の皆さんには、気になったことを追求し、視野を広げて自分の道を探してほしいと思います。</a:t>
            </a:r>
          </a:p>
        </p:txBody>
      </p:sp>
      <p:sp>
        <p:nvSpPr>
          <p:cNvPr id="15" name="object 2">
            <a:extLst>
              <a:ext uri="{FF2B5EF4-FFF2-40B4-BE49-F238E27FC236}">
                <a16:creationId xmlns:a16="http://schemas.microsoft.com/office/drawing/2014/main" id="{82E511B8-9790-1D45-B44A-08F8512E116A}"/>
              </a:ext>
            </a:extLst>
          </p:cNvPr>
          <p:cNvSpPr txBox="1">
            <a:spLocks/>
          </p:cNvSpPr>
          <p:nvPr/>
        </p:nvSpPr>
        <p:spPr>
          <a:xfrm>
            <a:off x="2335095" y="482600"/>
            <a:ext cx="6823075" cy="460375"/>
          </a:xfrm>
          <a:prstGeom prst="rect">
            <a:avLst/>
          </a:prstGeom>
        </p:spPr>
        <p:txBody>
          <a:bodyPr vert="horz" wrap="square" lIns="0" tIns="9525" rIns="0" bIns="0" rtlCol="0">
            <a:spAutoFit/>
          </a:bodyPr>
          <a:lstStyle>
            <a:lvl1pPr>
              <a:defRPr sz="3100" b="1" i="0">
                <a:solidFill>
                  <a:schemeClr val="bg1"/>
                </a:solidFill>
                <a:latin typeface="Meiryo UI"/>
                <a:ea typeface="+mj-ea"/>
                <a:cs typeface="Meiryo UI"/>
              </a:defRPr>
            </a:lvl1pPr>
          </a:lstStyle>
          <a:p>
            <a:pPr marL="1485900" marR="5080" indent="-1473200">
              <a:lnSpc>
                <a:spcPts val="3600"/>
              </a:lnSpc>
              <a:spcBef>
                <a:spcPts val="75"/>
              </a:spcBef>
            </a:pPr>
            <a:r>
              <a:rPr kumimoji="0" lang="ja-JP" altLang="en-US" sz="2900" kern="0">
                <a:solidFill>
                  <a:srgbClr val="231F20"/>
                </a:solidFill>
                <a:latin typeface="Yu Gothic" panose="020B0400000000000000" pitchFamily="34" charset="-128"/>
                <a:ea typeface="Yu Gothic" panose="020B0400000000000000" pitchFamily="34" charset="-128"/>
                <a:cs typeface="YuGothic"/>
              </a:rPr>
              <a:t>社会で活躍している人からのメッセージ</a:t>
            </a:r>
            <a:endParaRPr kumimoji="0" lang="ja-JP" altLang="en-US" sz="2900" kern="0" dirty="0">
              <a:latin typeface="Yu Gothic" panose="020B0400000000000000" pitchFamily="34" charset="-128"/>
              <a:ea typeface="Yu Gothic" panose="020B0400000000000000" pitchFamily="34" charset="-128"/>
              <a:cs typeface="YuGothic"/>
            </a:endParaRPr>
          </a:p>
        </p:txBody>
      </p:sp>
      <p:sp>
        <p:nvSpPr>
          <p:cNvPr id="22" name="object 3">
            <a:extLst>
              <a:ext uri="{FF2B5EF4-FFF2-40B4-BE49-F238E27FC236}">
                <a16:creationId xmlns:a16="http://schemas.microsoft.com/office/drawing/2014/main" id="{DEB24F01-3DA3-AB40-B07B-90B99D51A00C}"/>
              </a:ext>
            </a:extLst>
          </p:cNvPr>
          <p:cNvSpPr/>
          <p:nvPr/>
        </p:nvSpPr>
        <p:spPr>
          <a:xfrm>
            <a:off x="1669757" y="449936"/>
            <a:ext cx="558165" cy="467359"/>
          </a:xfrm>
          <a:custGeom>
            <a:avLst/>
            <a:gdLst/>
            <a:ahLst/>
            <a:cxnLst/>
            <a:rect l="l" t="t" r="r" b="b"/>
            <a:pathLst>
              <a:path w="558164" h="467359">
                <a:moveTo>
                  <a:pt x="447852" y="0"/>
                </a:moveTo>
                <a:lnTo>
                  <a:pt x="437629" y="1765"/>
                </a:lnTo>
                <a:lnTo>
                  <a:pt x="434505" y="2603"/>
                </a:lnTo>
                <a:lnTo>
                  <a:pt x="21234" y="133248"/>
                </a:lnTo>
                <a:lnTo>
                  <a:pt x="20180" y="133464"/>
                </a:lnTo>
                <a:lnTo>
                  <a:pt x="15176" y="135813"/>
                </a:lnTo>
                <a:lnTo>
                  <a:pt x="10769" y="136791"/>
                </a:lnTo>
                <a:lnTo>
                  <a:pt x="2082" y="147053"/>
                </a:lnTo>
                <a:lnTo>
                  <a:pt x="0" y="154012"/>
                </a:lnTo>
                <a:lnTo>
                  <a:pt x="2844" y="163461"/>
                </a:lnTo>
                <a:lnTo>
                  <a:pt x="93116" y="449033"/>
                </a:lnTo>
                <a:lnTo>
                  <a:pt x="93992" y="451332"/>
                </a:lnTo>
                <a:lnTo>
                  <a:pt x="95808" y="456704"/>
                </a:lnTo>
                <a:lnTo>
                  <a:pt x="98107" y="459028"/>
                </a:lnTo>
                <a:lnTo>
                  <a:pt x="107543" y="465632"/>
                </a:lnTo>
                <a:lnTo>
                  <a:pt x="115150" y="466991"/>
                </a:lnTo>
                <a:lnTo>
                  <a:pt x="282290" y="414032"/>
                </a:lnTo>
                <a:lnTo>
                  <a:pt x="130606" y="414032"/>
                </a:lnTo>
                <a:lnTo>
                  <a:pt x="129349" y="413359"/>
                </a:lnTo>
                <a:lnTo>
                  <a:pt x="61887" y="199885"/>
                </a:lnTo>
                <a:lnTo>
                  <a:pt x="60744" y="196557"/>
                </a:lnTo>
                <a:lnTo>
                  <a:pt x="61277" y="195656"/>
                </a:lnTo>
                <a:lnTo>
                  <a:pt x="193496" y="195656"/>
                </a:lnTo>
                <a:lnTo>
                  <a:pt x="97345" y="159092"/>
                </a:lnTo>
                <a:lnTo>
                  <a:pt x="96532" y="158902"/>
                </a:lnTo>
                <a:lnTo>
                  <a:pt x="96558" y="157454"/>
                </a:lnTo>
                <a:lnTo>
                  <a:pt x="97332" y="157035"/>
                </a:lnTo>
                <a:lnTo>
                  <a:pt x="99529" y="156235"/>
                </a:lnTo>
                <a:lnTo>
                  <a:pt x="101142" y="155790"/>
                </a:lnTo>
                <a:lnTo>
                  <a:pt x="240842" y="111633"/>
                </a:lnTo>
                <a:lnTo>
                  <a:pt x="382790" y="66751"/>
                </a:lnTo>
                <a:lnTo>
                  <a:pt x="384657" y="65747"/>
                </a:lnTo>
                <a:lnTo>
                  <a:pt x="442624" y="65747"/>
                </a:lnTo>
                <a:lnTo>
                  <a:pt x="466686" y="30302"/>
                </a:lnTo>
                <a:lnTo>
                  <a:pt x="466026" y="18465"/>
                </a:lnTo>
                <a:lnTo>
                  <a:pt x="464438" y="11950"/>
                </a:lnTo>
                <a:lnTo>
                  <a:pt x="453682" y="2146"/>
                </a:lnTo>
                <a:lnTo>
                  <a:pt x="447852" y="0"/>
                </a:lnTo>
                <a:close/>
              </a:path>
              <a:path w="558164" h="467359">
                <a:moveTo>
                  <a:pt x="463549" y="88430"/>
                </a:moveTo>
                <a:lnTo>
                  <a:pt x="454215" y="95478"/>
                </a:lnTo>
                <a:lnTo>
                  <a:pt x="448081" y="106705"/>
                </a:lnTo>
                <a:lnTo>
                  <a:pt x="447814" y="113334"/>
                </a:lnTo>
                <a:lnTo>
                  <a:pt x="463590" y="162986"/>
                </a:lnTo>
                <a:lnTo>
                  <a:pt x="505358" y="295059"/>
                </a:lnTo>
                <a:lnTo>
                  <a:pt x="505091" y="295630"/>
                </a:lnTo>
                <a:lnTo>
                  <a:pt x="130606" y="414032"/>
                </a:lnTo>
                <a:lnTo>
                  <a:pt x="282290" y="414032"/>
                </a:lnTo>
                <a:lnTo>
                  <a:pt x="544995" y="331076"/>
                </a:lnTo>
                <a:lnTo>
                  <a:pt x="549681" y="328117"/>
                </a:lnTo>
                <a:lnTo>
                  <a:pt x="556031" y="318325"/>
                </a:lnTo>
                <a:lnTo>
                  <a:pt x="557898" y="313207"/>
                </a:lnTo>
                <a:lnTo>
                  <a:pt x="555155" y="301790"/>
                </a:lnTo>
                <a:lnTo>
                  <a:pt x="493394" y="106349"/>
                </a:lnTo>
                <a:lnTo>
                  <a:pt x="475564" y="89509"/>
                </a:lnTo>
                <a:lnTo>
                  <a:pt x="463549" y="88430"/>
                </a:lnTo>
                <a:close/>
              </a:path>
              <a:path w="558164" h="467359">
                <a:moveTo>
                  <a:pt x="193496" y="195656"/>
                </a:moveTo>
                <a:lnTo>
                  <a:pt x="61277" y="195656"/>
                </a:lnTo>
                <a:lnTo>
                  <a:pt x="64211" y="195910"/>
                </a:lnTo>
                <a:lnTo>
                  <a:pt x="64935" y="196100"/>
                </a:lnTo>
                <a:lnTo>
                  <a:pt x="65671" y="196405"/>
                </a:lnTo>
                <a:lnTo>
                  <a:pt x="278002" y="276834"/>
                </a:lnTo>
                <a:lnTo>
                  <a:pt x="281571" y="278244"/>
                </a:lnTo>
                <a:lnTo>
                  <a:pt x="294589" y="277939"/>
                </a:lnTo>
                <a:lnTo>
                  <a:pt x="301980" y="273773"/>
                </a:lnTo>
                <a:lnTo>
                  <a:pt x="307009" y="265747"/>
                </a:lnTo>
                <a:lnTo>
                  <a:pt x="333163" y="227177"/>
                </a:lnTo>
                <a:lnTo>
                  <a:pt x="276580" y="227177"/>
                </a:lnTo>
                <a:lnTo>
                  <a:pt x="193496" y="195656"/>
                </a:lnTo>
                <a:close/>
              </a:path>
              <a:path w="558164" h="467359">
                <a:moveTo>
                  <a:pt x="442624" y="65747"/>
                </a:moveTo>
                <a:lnTo>
                  <a:pt x="384657" y="65747"/>
                </a:lnTo>
                <a:lnTo>
                  <a:pt x="386232" y="67805"/>
                </a:lnTo>
                <a:lnTo>
                  <a:pt x="384822" y="69519"/>
                </a:lnTo>
                <a:lnTo>
                  <a:pt x="384035" y="70561"/>
                </a:lnTo>
                <a:lnTo>
                  <a:pt x="279044" y="224929"/>
                </a:lnTo>
                <a:lnTo>
                  <a:pt x="277990" y="226644"/>
                </a:lnTo>
                <a:lnTo>
                  <a:pt x="276580" y="227177"/>
                </a:lnTo>
                <a:lnTo>
                  <a:pt x="333163" y="227177"/>
                </a:lnTo>
                <a:lnTo>
                  <a:pt x="442624" y="65747"/>
                </a:lnTo>
                <a:close/>
              </a:path>
            </a:pathLst>
          </a:custGeom>
          <a:solidFill>
            <a:srgbClr val="0CB14B"/>
          </a:solidFill>
        </p:spPr>
        <p:txBody>
          <a:bodyPr wrap="square" lIns="0" tIns="0" rIns="0" bIns="0" rtlCol="0"/>
          <a:lstStyle/>
          <a:p>
            <a:endParaRPr/>
          </a:p>
        </p:txBody>
      </p:sp>
      <p:pic>
        <p:nvPicPr>
          <p:cNvPr id="4" name="図 3" descr="人, 女性, 記号, オレンジ が含まれている画像&#10;&#10;自動的に生成された説明">
            <a:extLst>
              <a:ext uri="{FF2B5EF4-FFF2-40B4-BE49-F238E27FC236}">
                <a16:creationId xmlns:a16="http://schemas.microsoft.com/office/drawing/2014/main" id="{F17A4A10-DC8A-7A4A-AEFF-5276CFC79B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0603" y="1719901"/>
            <a:ext cx="1663990" cy="2137723"/>
          </a:xfrm>
          <a:prstGeom prst="rect">
            <a:avLst/>
          </a:prstGeom>
        </p:spPr>
      </p:pic>
      <p:sp>
        <p:nvSpPr>
          <p:cNvPr id="10" name="正方形/長方形 9">
            <a:extLst>
              <a:ext uri="{FF2B5EF4-FFF2-40B4-BE49-F238E27FC236}">
                <a16:creationId xmlns:a16="http://schemas.microsoft.com/office/drawing/2014/main" id="{42A9808F-B650-3E4E-A1DC-2B906E043C61}"/>
              </a:ext>
            </a:extLst>
          </p:cNvPr>
          <p:cNvSpPr/>
          <p:nvPr/>
        </p:nvSpPr>
        <p:spPr>
          <a:xfrm>
            <a:off x="622300" y="1849821"/>
            <a:ext cx="1905000" cy="179004"/>
          </a:xfrm>
          <a:prstGeom prst="rect">
            <a:avLst/>
          </a:prstGeom>
          <a:solidFill>
            <a:srgbClr val="CEE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6">
            <a:extLst>
              <a:ext uri="{FF2B5EF4-FFF2-40B4-BE49-F238E27FC236}">
                <a16:creationId xmlns:a16="http://schemas.microsoft.com/office/drawing/2014/main" id="{C2BC8CC9-D2EB-9B40-A14C-2F28DA6D17A0}"/>
              </a:ext>
            </a:extLst>
          </p:cNvPr>
          <p:cNvSpPr txBox="1"/>
          <p:nvPr/>
        </p:nvSpPr>
        <p:spPr>
          <a:xfrm>
            <a:off x="622300" y="1724025"/>
            <a:ext cx="2184400" cy="320601"/>
          </a:xfrm>
          <a:prstGeom prst="rect">
            <a:avLst/>
          </a:prstGeom>
        </p:spPr>
        <p:txBody>
          <a:bodyPr vert="horz" wrap="square" lIns="0" tIns="12700" rIns="0" bIns="0" rtlCol="0">
            <a:spAutoFit/>
          </a:bodyPr>
          <a:lstStyle/>
          <a:p>
            <a:pPr marL="50800">
              <a:spcBef>
                <a:spcPts val="500"/>
              </a:spcBef>
              <a:tabLst>
                <a:tab pos="812165" algn="l"/>
              </a:tabLst>
            </a:pPr>
            <a:r>
              <a:rPr lang="ja-JP" altLang="en-US" sz="2000" b="1">
                <a:solidFill>
                  <a:srgbClr val="231F20"/>
                </a:solidFill>
                <a:latin typeface="Yu Gothic" panose="020B0400000000000000" pitchFamily="34" charset="-128"/>
                <a:ea typeface="Yu Gothic" panose="020B0400000000000000" pitchFamily="34" charset="-128"/>
                <a:cs typeface="YuGothic"/>
              </a:rPr>
              <a:t>美</a:t>
            </a:r>
            <a:r>
              <a:rPr lang="ja-JP" altLang="en-US" sz="2000" b="1" spc="-300">
                <a:solidFill>
                  <a:srgbClr val="231F20"/>
                </a:solidFill>
                <a:latin typeface="Yu Gothic" panose="020B0400000000000000" pitchFamily="34" charset="-128"/>
                <a:ea typeface="Yu Gothic" panose="020B0400000000000000" pitchFamily="34" charset="-128"/>
                <a:cs typeface="YuGothic"/>
              </a:rPr>
              <a:t>馬</a:t>
            </a:r>
            <a:r>
              <a:rPr lang="en-US" altLang="ja-JP" sz="2000" b="1" spc="-300" dirty="0">
                <a:solidFill>
                  <a:srgbClr val="231F20"/>
                </a:solidFill>
                <a:latin typeface="Yu Gothic" panose="020B0400000000000000" pitchFamily="34" charset="-128"/>
                <a:ea typeface="Yu Gothic" panose="020B0400000000000000" pitchFamily="34" charset="-128"/>
                <a:cs typeface="YuGothic"/>
              </a:rPr>
              <a:t>     </a:t>
            </a:r>
            <a:r>
              <a:rPr lang="ja-JP" altLang="en-US" sz="2000" b="1">
                <a:solidFill>
                  <a:srgbClr val="231F20"/>
                </a:solidFill>
                <a:latin typeface="Yu Gothic" panose="020B0400000000000000" pitchFamily="34" charset="-128"/>
                <a:ea typeface="Yu Gothic" panose="020B0400000000000000" pitchFamily="34" charset="-128"/>
                <a:cs typeface="YuGothic"/>
              </a:rPr>
              <a:t>のゆり</a:t>
            </a:r>
            <a:r>
              <a:rPr lang="ja-JP" altLang="en-US" sz="2000" b="1" baseline="7407">
                <a:solidFill>
                  <a:srgbClr val="231F20"/>
                </a:solidFill>
                <a:latin typeface="Yu Gothic" panose="020B0400000000000000" pitchFamily="34" charset="-128"/>
                <a:ea typeface="Yu Gothic" panose="020B0400000000000000" pitchFamily="34" charset="-128"/>
                <a:cs typeface="YuGothic"/>
              </a:rPr>
              <a:t>さん</a:t>
            </a:r>
            <a:endParaRPr lang="ja-JP" altLang="en-US" sz="2000" b="1" baseline="7407">
              <a:latin typeface="Yu Gothic" panose="020B0400000000000000" pitchFamily="34" charset="-128"/>
              <a:ea typeface="Yu Gothic" panose="020B0400000000000000" pitchFamily="34" charset="-128"/>
              <a:cs typeface="YuGothic"/>
            </a:endParaRPr>
          </a:p>
        </p:txBody>
      </p:sp>
      <p:sp>
        <p:nvSpPr>
          <p:cNvPr id="24" name="正方形/長方形 23">
            <a:extLst>
              <a:ext uri="{FF2B5EF4-FFF2-40B4-BE49-F238E27FC236}">
                <a16:creationId xmlns:a16="http://schemas.microsoft.com/office/drawing/2014/main" id="{190111C0-E117-FC4A-90D7-F3E1981134D7}"/>
              </a:ext>
            </a:extLst>
          </p:cNvPr>
          <p:cNvSpPr/>
          <p:nvPr/>
        </p:nvSpPr>
        <p:spPr>
          <a:xfrm>
            <a:off x="5727090" y="1849821"/>
            <a:ext cx="1905000" cy="179004"/>
          </a:xfrm>
          <a:prstGeom prst="rect">
            <a:avLst/>
          </a:prstGeom>
          <a:solidFill>
            <a:srgbClr val="CEE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bject 8">
            <a:extLst>
              <a:ext uri="{FF2B5EF4-FFF2-40B4-BE49-F238E27FC236}">
                <a16:creationId xmlns:a16="http://schemas.microsoft.com/office/drawing/2014/main" id="{B9F511E8-4C8F-184F-81C1-C7210F6E0491}"/>
              </a:ext>
            </a:extLst>
          </p:cNvPr>
          <p:cNvSpPr txBox="1"/>
          <p:nvPr/>
        </p:nvSpPr>
        <p:spPr>
          <a:xfrm>
            <a:off x="5737379" y="1724025"/>
            <a:ext cx="2023135" cy="320601"/>
          </a:xfrm>
          <a:prstGeom prst="rect">
            <a:avLst/>
          </a:prstGeom>
        </p:spPr>
        <p:txBody>
          <a:bodyPr vert="horz" wrap="square" lIns="0" tIns="12700" rIns="0" bIns="0" rtlCol="0">
            <a:spAutoFit/>
          </a:bodyPr>
          <a:lstStyle/>
          <a:p>
            <a:pPr marL="38100">
              <a:lnSpc>
                <a:spcPct val="100000"/>
              </a:lnSpc>
              <a:spcBef>
                <a:spcPts val="100"/>
              </a:spcBef>
            </a:pPr>
            <a:r>
              <a:rPr lang="zh-TW" altLang="en-US" sz="2000" b="1" dirty="0">
                <a:solidFill>
                  <a:srgbClr val="231F20"/>
                </a:solidFill>
                <a:latin typeface="Yu Gothic" panose="020B0400000000000000" pitchFamily="34" charset="-128"/>
                <a:ea typeface="Yu Gothic" panose="020B0400000000000000" pitchFamily="34" charset="-128"/>
                <a:cs typeface="YuGothic"/>
              </a:rPr>
              <a:t>小畑</a:t>
            </a:r>
            <a:r>
              <a:rPr lang="en-US" altLang="zh-TW" sz="2000" b="1" dirty="0">
                <a:solidFill>
                  <a:srgbClr val="231F20"/>
                </a:solidFill>
                <a:latin typeface="Yu Gothic" panose="020B0400000000000000" pitchFamily="34" charset="-128"/>
                <a:ea typeface="Yu Gothic" panose="020B0400000000000000" pitchFamily="34" charset="-128"/>
                <a:cs typeface="YuGothic"/>
              </a:rPr>
              <a:t>  </a:t>
            </a:r>
            <a:r>
              <a:rPr lang="zh-TW" altLang="en-US" sz="2000" b="1" dirty="0">
                <a:solidFill>
                  <a:srgbClr val="231F20"/>
                </a:solidFill>
                <a:latin typeface="Yu Gothic" panose="020B0400000000000000" pitchFamily="34" charset="-128"/>
                <a:ea typeface="Yu Gothic" panose="020B0400000000000000" pitchFamily="34" charset="-128"/>
                <a:cs typeface="YuGothic"/>
              </a:rPr>
              <a:t>美規男</a:t>
            </a:r>
            <a:r>
              <a:rPr sz="2250" b="1" baseline="7407" dirty="0">
                <a:solidFill>
                  <a:srgbClr val="231F20"/>
                </a:solidFill>
                <a:latin typeface="Yu Gothic" panose="020B0400000000000000" pitchFamily="34" charset="-128"/>
                <a:ea typeface="Yu Gothic" panose="020B0400000000000000" pitchFamily="34" charset="-128"/>
                <a:cs typeface="YuGothic"/>
              </a:rPr>
              <a:t>さん</a:t>
            </a:r>
            <a:endParaRPr sz="2250" b="1" baseline="7407" dirty="0">
              <a:latin typeface="Yu Gothic" panose="020B0400000000000000" pitchFamily="34" charset="-128"/>
              <a:ea typeface="Yu Gothic" panose="020B0400000000000000" pitchFamily="34" charset="-128"/>
              <a:cs typeface="Yu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B35B77B6-CBCF-426E-AFC6-6152EB04BD2C}"/>
              </a:ext>
            </a:extLst>
          </p:cNvPr>
          <p:cNvSpPr/>
          <p:nvPr/>
        </p:nvSpPr>
        <p:spPr>
          <a:xfrm>
            <a:off x="397048" y="1024857"/>
            <a:ext cx="9902652" cy="6012000"/>
          </a:xfrm>
          <a:prstGeom prst="roundRect">
            <a:avLst>
              <a:gd name="adj" fmla="val 3012"/>
            </a:avLst>
          </a:prstGeom>
          <a:noFill/>
          <a:ln w="44450">
            <a:solidFill>
              <a:srgbClr val="0CB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DFCB8172-D2C7-4DBC-875E-2788CE275C89}"/>
              </a:ext>
            </a:extLst>
          </p:cNvPr>
          <p:cNvSpPr>
            <a:spLocks noGrp="1"/>
          </p:cNvSpPr>
          <p:nvPr>
            <p:ph type="sldNum" sz="quarter" idx="7"/>
          </p:nvPr>
        </p:nvSpPr>
        <p:spPr/>
        <p:txBody>
          <a:bodyPr/>
          <a:lstStyle/>
          <a:p>
            <a:r>
              <a:rPr lang="en-US" altLang="ja-JP" dirty="0"/>
              <a:t>11</a:t>
            </a:r>
            <a:endParaRPr lang="ja-JP" altLang="en-US" dirty="0"/>
          </a:p>
        </p:txBody>
      </p:sp>
      <p:sp>
        <p:nvSpPr>
          <p:cNvPr id="2" name="object 2"/>
          <p:cNvSpPr txBox="1">
            <a:spLocks noGrp="1"/>
          </p:cNvSpPr>
          <p:nvPr>
            <p:ph type="title" idx="4294967295"/>
          </p:nvPr>
        </p:nvSpPr>
        <p:spPr>
          <a:xfrm>
            <a:off x="2335095" y="482600"/>
            <a:ext cx="6823075" cy="460375"/>
          </a:xfrm>
          <a:prstGeom prst="rect">
            <a:avLst/>
          </a:prstGeom>
        </p:spPr>
        <p:txBody>
          <a:bodyPr vert="horz" wrap="square" lIns="0" tIns="9525" rIns="0" bIns="0" rtlCol="0">
            <a:spAutoFit/>
          </a:bodyPr>
          <a:lstStyle/>
          <a:p>
            <a:pPr marL="1485900" marR="5080" indent="-1473200">
              <a:lnSpc>
                <a:spcPts val="3600"/>
              </a:lnSpc>
              <a:spcBef>
                <a:spcPts val="75"/>
              </a:spcBef>
            </a:pPr>
            <a:r>
              <a:rPr sz="2900" dirty="0">
                <a:solidFill>
                  <a:srgbClr val="231F20"/>
                </a:solidFill>
                <a:latin typeface="Yu Gothic" panose="020B0400000000000000" pitchFamily="34" charset="-128"/>
                <a:ea typeface="Yu Gothic" panose="020B0400000000000000" pitchFamily="34" charset="-128"/>
                <a:cs typeface="YuGothic"/>
              </a:rPr>
              <a:t>社会で活躍している人からのメッセージ</a:t>
            </a:r>
            <a:endParaRPr sz="2900" dirty="0">
              <a:latin typeface="Yu Gothic" panose="020B0400000000000000" pitchFamily="34" charset="-128"/>
              <a:ea typeface="Yu Gothic" panose="020B0400000000000000" pitchFamily="34" charset="-128"/>
              <a:cs typeface="YuGothic"/>
            </a:endParaRPr>
          </a:p>
        </p:txBody>
      </p:sp>
      <p:sp>
        <p:nvSpPr>
          <p:cNvPr id="3" name="object 3"/>
          <p:cNvSpPr/>
          <p:nvPr/>
        </p:nvSpPr>
        <p:spPr>
          <a:xfrm>
            <a:off x="1669757" y="449936"/>
            <a:ext cx="558165" cy="467359"/>
          </a:xfrm>
          <a:custGeom>
            <a:avLst/>
            <a:gdLst/>
            <a:ahLst/>
            <a:cxnLst/>
            <a:rect l="l" t="t" r="r" b="b"/>
            <a:pathLst>
              <a:path w="558164" h="467359">
                <a:moveTo>
                  <a:pt x="447852" y="0"/>
                </a:moveTo>
                <a:lnTo>
                  <a:pt x="437629" y="1765"/>
                </a:lnTo>
                <a:lnTo>
                  <a:pt x="434505" y="2603"/>
                </a:lnTo>
                <a:lnTo>
                  <a:pt x="21234" y="133248"/>
                </a:lnTo>
                <a:lnTo>
                  <a:pt x="20180" y="133464"/>
                </a:lnTo>
                <a:lnTo>
                  <a:pt x="15176" y="135813"/>
                </a:lnTo>
                <a:lnTo>
                  <a:pt x="10769" y="136791"/>
                </a:lnTo>
                <a:lnTo>
                  <a:pt x="2082" y="147053"/>
                </a:lnTo>
                <a:lnTo>
                  <a:pt x="0" y="154012"/>
                </a:lnTo>
                <a:lnTo>
                  <a:pt x="2844" y="163461"/>
                </a:lnTo>
                <a:lnTo>
                  <a:pt x="93116" y="449033"/>
                </a:lnTo>
                <a:lnTo>
                  <a:pt x="93992" y="451332"/>
                </a:lnTo>
                <a:lnTo>
                  <a:pt x="95808" y="456704"/>
                </a:lnTo>
                <a:lnTo>
                  <a:pt x="98107" y="459028"/>
                </a:lnTo>
                <a:lnTo>
                  <a:pt x="107543" y="465632"/>
                </a:lnTo>
                <a:lnTo>
                  <a:pt x="115150" y="466991"/>
                </a:lnTo>
                <a:lnTo>
                  <a:pt x="282290" y="414032"/>
                </a:lnTo>
                <a:lnTo>
                  <a:pt x="130606" y="414032"/>
                </a:lnTo>
                <a:lnTo>
                  <a:pt x="129349" y="413359"/>
                </a:lnTo>
                <a:lnTo>
                  <a:pt x="61887" y="199885"/>
                </a:lnTo>
                <a:lnTo>
                  <a:pt x="60744" y="196557"/>
                </a:lnTo>
                <a:lnTo>
                  <a:pt x="61277" y="195656"/>
                </a:lnTo>
                <a:lnTo>
                  <a:pt x="193496" y="195656"/>
                </a:lnTo>
                <a:lnTo>
                  <a:pt x="97345" y="159092"/>
                </a:lnTo>
                <a:lnTo>
                  <a:pt x="96532" y="158902"/>
                </a:lnTo>
                <a:lnTo>
                  <a:pt x="96558" y="157454"/>
                </a:lnTo>
                <a:lnTo>
                  <a:pt x="97332" y="157035"/>
                </a:lnTo>
                <a:lnTo>
                  <a:pt x="99529" y="156235"/>
                </a:lnTo>
                <a:lnTo>
                  <a:pt x="101142" y="155790"/>
                </a:lnTo>
                <a:lnTo>
                  <a:pt x="240842" y="111633"/>
                </a:lnTo>
                <a:lnTo>
                  <a:pt x="382790" y="66751"/>
                </a:lnTo>
                <a:lnTo>
                  <a:pt x="384657" y="65747"/>
                </a:lnTo>
                <a:lnTo>
                  <a:pt x="442624" y="65747"/>
                </a:lnTo>
                <a:lnTo>
                  <a:pt x="466686" y="30302"/>
                </a:lnTo>
                <a:lnTo>
                  <a:pt x="466026" y="18465"/>
                </a:lnTo>
                <a:lnTo>
                  <a:pt x="464438" y="11950"/>
                </a:lnTo>
                <a:lnTo>
                  <a:pt x="453682" y="2146"/>
                </a:lnTo>
                <a:lnTo>
                  <a:pt x="447852" y="0"/>
                </a:lnTo>
                <a:close/>
              </a:path>
              <a:path w="558164" h="467359">
                <a:moveTo>
                  <a:pt x="463549" y="88430"/>
                </a:moveTo>
                <a:lnTo>
                  <a:pt x="454215" y="95478"/>
                </a:lnTo>
                <a:lnTo>
                  <a:pt x="448081" y="106705"/>
                </a:lnTo>
                <a:lnTo>
                  <a:pt x="447814" y="113334"/>
                </a:lnTo>
                <a:lnTo>
                  <a:pt x="463590" y="162986"/>
                </a:lnTo>
                <a:lnTo>
                  <a:pt x="505358" y="295059"/>
                </a:lnTo>
                <a:lnTo>
                  <a:pt x="505091" y="295630"/>
                </a:lnTo>
                <a:lnTo>
                  <a:pt x="130606" y="414032"/>
                </a:lnTo>
                <a:lnTo>
                  <a:pt x="282290" y="414032"/>
                </a:lnTo>
                <a:lnTo>
                  <a:pt x="544995" y="331076"/>
                </a:lnTo>
                <a:lnTo>
                  <a:pt x="549681" y="328117"/>
                </a:lnTo>
                <a:lnTo>
                  <a:pt x="556031" y="318325"/>
                </a:lnTo>
                <a:lnTo>
                  <a:pt x="557898" y="313207"/>
                </a:lnTo>
                <a:lnTo>
                  <a:pt x="555155" y="301790"/>
                </a:lnTo>
                <a:lnTo>
                  <a:pt x="493394" y="106349"/>
                </a:lnTo>
                <a:lnTo>
                  <a:pt x="475564" y="89509"/>
                </a:lnTo>
                <a:lnTo>
                  <a:pt x="463549" y="88430"/>
                </a:lnTo>
                <a:close/>
              </a:path>
              <a:path w="558164" h="467359">
                <a:moveTo>
                  <a:pt x="193496" y="195656"/>
                </a:moveTo>
                <a:lnTo>
                  <a:pt x="61277" y="195656"/>
                </a:lnTo>
                <a:lnTo>
                  <a:pt x="64211" y="195910"/>
                </a:lnTo>
                <a:lnTo>
                  <a:pt x="64935" y="196100"/>
                </a:lnTo>
                <a:lnTo>
                  <a:pt x="65671" y="196405"/>
                </a:lnTo>
                <a:lnTo>
                  <a:pt x="278002" y="276834"/>
                </a:lnTo>
                <a:lnTo>
                  <a:pt x="281571" y="278244"/>
                </a:lnTo>
                <a:lnTo>
                  <a:pt x="294589" y="277939"/>
                </a:lnTo>
                <a:lnTo>
                  <a:pt x="301980" y="273773"/>
                </a:lnTo>
                <a:lnTo>
                  <a:pt x="307009" y="265747"/>
                </a:lnTo>
                <a:lnTo>
                  <a:pt x="333163" y="227177"/>
                </a:lnTo>
                <a:lnTo>
                  <a:pt x="276580" y="227177"/>
                </a:lnTo>
                <a:lnTo>
                  <a:pt x="193496" y="195656"/>
                </a:lnTo>
                <a:close/>
              </a:path>
              <a:path w="558164" h="467359">
                <a:moveTo>
                  <a:pt x="442624" y="65747"/>
                </a:moveTo>
                <a:lnTo>
                  <a:pt x="384657" y="65747"/>
                </a:lnTo>
                <a:lnTo>
                  <a:pt x="386232" y="67805"/>
                </a:lnTo>
                <a:lnTo>
                  <a:pt x="384822" y="69519"/>
                </a:lnTo>
                <a:lnTo>
                  <a:pt x="384035" y="70561"/>
                </a:lnTo>
                <a:lnTo>
                  <a:pt x="279044" y="224929"/>
                </a:lnTo>
                <a:lnTo>
                  <a:pt x="277990" y="226644"/>
                </a:lnTo>
                <a:lnTo>
                  <a:pt x="276580" y="227177"/>
                </a:lnTo>
                <a:lnTo>
                  <a:pt x="333163" y="227177"/>
                </a:lnTo>
                <a:lnTo>
                  <a:pt x="442624" y="65747"/>
                </a:lnTo>
                <a:close/>
              </a:path>
            </a:pathLst>
          </a:custGeom>
          <a:solidFill>
            <a:srgbClr val="0CB14B"/>
          </a:solidFill>
        </p:spPr>
        <p:txBody>
          <a:bodyPr wrap="square" lIns="0" tIns="0" rIns="0" bIns="0" rtlCol="0"/>
          <a:lstStyle/>
          <a:p>
            <a:endParaRPr/>
          </a:p>
        </p:txBody>
      </p:sp>
      <p:sp>
        <p:nvSpPr>
          <p:cNvPr id="4" name="object 4"/>
          <p:cNvSpPr txBox="1"/>
          <p:nvPr/>
        </p:nvSpPr>
        <p:spPr>
          <a:xfrm>
            <a:off x="1023732" y="1190625"/>
            <a:ext cx="2497882" cy="730969"/>
          </a:xfrm>
          <a:prstGeom prst="rect">
            <a:avLst/>
          </a:prstGeom>
        </p:spPr>
        <p:txBody>
          <a:bodyPr vert="horz" wrap="square" lIns="0" tIns="12700" rIns="0" bIns="0" rtlCol="0">
            <a:spAutoFit/>
          </a:bodyPr>
          <a:lstStyle/>
          <a:p>
            <a:pPr marL="12700">
              <a:spcBef>
                <a:spcPts val="100"/>
              </a:spcBef>
            </a:pPr>
            <a:r>
              <a:rPr lang="ja-JP" altLang="en-US" sz="1500" b="1" dirty="0">
                <a:solidFill>
                  <a:srgbClr val="231F20"/>
                </a:solidFill>
                <a:latin typeface="游ゴシック" panose="020B0400000000000000" pitchFamily="50" charset="-128"/>
                <a:ea typeface="游ゴシック" panose="020B0400000000000000" pitchFamily="50" charset="-128"/>
              </a:rPr>
              <a:t>国際連合</a:t>
            </a:r>
            <a:endParaRPr lang="en-US" altLang="ja-JP" sz="1500" b="1" dirty="0">
              <a:solidFill>
                <a:srgbClr val="231F20"/>
              </a:solidFill>
              <a:latin typeface="游ゴシック" panose="020B0400000000000000" pitchFamily="50" charset="-128"/>
              <a:ea typeface="游ゴシック" panose="020B0400000000000000" pitchFamily="50" charset="-128"/>
            </a:endParaRPr>
          </a:p>
          <a:p>
            <a:pPr marL="12700">
              <a:spcBef>
                <a:spcPts val="100"/>
              </a:spcBef>
            </a:pPr>
            <a:r>
              <a:rPr lang="zh-TW" altLang="en-US" sz="1500" b="1" dirty="0">
                <a:solidFill>
                  <a:srgbClr val="231F20"/>
                </a:solidFill>
                <a:latin typeface="游ゴシック" panose="020B0400000000000000" pitchFamily="50" charset="-128"/>
                <a:ea typeface="游ゴシック" panose="020B0400000000000000" pitchFamily="50" charset="-128"/>
              </a:rPr>
              <a:t>世界食糧計画（</a:t>
            </a:r>
            <a:r>
              <a:rPr lang="en-US" altLang="zh-TW" sz="1500" b="1" dirty="0">
                <a:solidFill>
                  <a:srgbClr val="231F20"/>
                </a:solidFill>
                <a:latin typeface="游ゴシック" panose="020B0400000000000000" pitchFamily="50" charset="-128"/>
                <a:ea typeface="游ゴシック" panose="020B0400000000000000" pitchFamily="50" charset="-128"/>
              </a:rPr>
              <a:t>WFP</a:t>
            </a:r>
            <a:r>
              <a:rPr lang="zh-TW" altLang="en-US" sz="1500" b="1" dirty="0">
                <a:solidFill>
                  <a:srgbClr val="231F20"/>
                </a:solidFill>
                <a:latin typeface="游ゴシック" panose="020B0400000000000000" pitchFamily="50" charset="-128"/>
                <a:ea typeface="游ゴシック" panose="020B0400000000000000" pitchFamily="50" charset="-128"/>
              </a:rPr>
              <a:t>）</a:t>
            </a:r>
            <a:endParaRPr lang="en-US" altLang="ja-JP" sz="1500" b="1" dirty="0">
              <a:solidFill>
                <a:srgbClr val="231F20"/>
              </a:solidFill>
              <a:latin typeface="游ゴシック" panose="020B0400000000000000" pitchFamily="50" charset="-128"/>
              <a:ea typeface="游ゴシック" panose="020B0400000000000000" pitchFamily="50" charset="-128"/>
            </a:endParaRPr>
          </a:p>
          <a:p>
            <a:pPr marL="12700">
              <a:spcBef>
                <a:spcPts val="100"/>
              </a:spcBef>
            </a:pPr>
            <a:r>
              <a:rPr lang="ja-JP" altLang="en-US" sz="1500" b="1" dirty="0">
                <a:solidFill>
                  <a:srgbClr val="231F20"/>
                </a:solidFill>
                <a:latin typeface="游ゴシック" panose="020B0400000000000000" pitchFamily="50" charset="-128"/>
                <a:ea typeface="游ゴシック" panose="020B0400000000000000" pitchFamily="50" charset="-128"/>
              </a:rPr>
              <a:t>東アフリカ地域局</a:t>
            </a:r>
            <a:endParaRPr lang="en-US" altLang="ja-JP" sz="1500" b="1" dirty="0">
              <a:solidFill>
                <a:srgbClr val="231F20"/>
              </a:solidFill>
              <a:latin typeface="游ゴシック" panose="020B0400000000000000" pitchFamily="50" charset="-128"/>
              <a:ea typeface="游ゴシック" panose="020B0400000000000000" pitchFamily="50" charset="-128"/>
            </a:endParaRPr>
          </a:p>
        </p:txBody>
      </p:sp>
      <p:sp>
        <p:nvSpPr>
          <p:cNvPr id="5" name="object 5"/>
          <p:cNvSpPr txBox="1"/>
          <p:nvPr/>
        </p:nvSpPr>
        <p:spPr>
          <a:xfrm>
            <a:off x="7327900" y="1190625"/>
            <a:ext cx="2510582" cy="718145"/>
          </a:xfrm>
          <a:prstGeom prst="rect">
            <a:avLst/>
          </a:prstGeom>
        </p:spPr>
        <p:txBody>
          <a:bodyPr vert="horz" wrap="square" lIns="0" tIns="12700" rIns="0" bIns="0" rtlCol="0">
            <a:spAutoFit/>
          </a:bodyPr>
          <a:lstStyle/>
          <a:p>
            <a:pPr marL="12700">
              <a:lnSpc>
                <a:spcPct val="100000"/>
              </a:lnSpc>
              <a:spcBef>
                <a:spcPts val="100"/>
              </a:spcBef>
            </a:pPr>
            <a:r>
              <a:rPr lang="ja-JP" altLang="en-US" sz="1500" b="1" dirty="0">
                <a:solidFill>
                  <a:srgbClr val="231F20"/>
                </a:solidFill>
                <a:latin typeface="游ゴシック" panose="020B0400000000000000" pitchFamily="50" charset="-128"/>
                <a:ea typeface="游ゴシック" panose="020B0400000000000000" pitchFamily="50" charset="-128"/>
                <a:cs typeface="YuGothic"/>
              </a:rPr>
              <a:t>元化粧品会社勤務</a:t>
            </a:r>
            <a:endParaRPr lang="en-US" altLang="ja-JP" sz="1500" b="1"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100"/>
              </a:spcBef>
            </a:pPr>
            <a:r>
              <a:rPr lang="ja-JP" altLang="en-US" sz="1500" b="1" dirty="0">
                <a:solidFill>
                  <a:srgbClr val="231F20"/>
                </a:solidFill>
                <a:latin typeface="游ゴシック" panose="020B0400000000000000" pitchFamily="50" charset="-128"/>
                <a:ea typeface="游ゴシック" panose="020B0400000000000000" pitchFamily="50" charset="-128"/>
                <a:cs typeface="YuGothic"/>
              </a:rPr>
              <a:t>妻の転職に伴い会社を辞めてケニア・ナイロビに居住</a:t>
            </a:r>
            <a:endParaRPr sz="1500" dirty="0">
              <a:latin typeface="游ゴシック" panose="020B0400000000000000" pitchFamily="50" charset="-128"/>
              <a:ea typeface="游ゴシック" panose="020B0400000000000000" pitchFamily="50" charset="-128"/>
              <a:cs typeface="YuGothic"/>
            </a:endParaRPr>
          </a:p>
        </p:txBody>
      </p:sp>
      <p:sp>
        <p:nvSpPr>
          <p:cNvPr id="10" name="object 10"/>
          <p:cNvSpPr txBox="1"/>
          <p:nvPr/>
        </p:nvSpPr>
        <p:spPr>
          <a:xfrm>
            <a:off x="561584" y="2558281"/>
            <a:ext cx="4653390" cy="4347344"/>
          </a:xfrm>
          <a:prstGeom prst="rect">
            <a:avLst/>
          </a:prstGeom>
        </p:spPr>
        <p:txBody>
          <a:bodyPr vert="horz" wrap="square" lIns="0" tIns="38100" rIns="0" bIns="0" rtlCol="0">
            <a:spAutoFit/>
          </a:bodyPr>
          <a:lstStyle/>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紛争や自然災害の影響を受けて</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いる人々が飢餓を脱し、貧困の負</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のサイクルを断ち切るための支援</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に取り組んでいます。私は祖父母の戦争体験を聞いて育ち、平和のために働きたいという思いから国連職員を目指しました。世界中から集まった同僚と、同じミッションの下で働けることが醍醐味です。生活の中で浮かぶ「なぜ？」という疑問に対し考え、行動をとり続けることが職業につながっていきます。私の場合は家族ができたことが自分の職業と人生を見つめ直す機会となり、娘が生まれてから国連に転職しました。</a:t>
            </a: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性別により期待される役割はありません。現在の職場では、ジェンダーを問わず皆平等に協力しながら働き、生活しています。あなたがやりたいことを応援してくれる人たちを見つけながら、やってみたい、挑戦してみたいという情熱を大切に、自分らしく志をもって進んでいけば必ず道は開けます。</a:t>
            </a:r>
          </a:p>
        </p:txBody>
      </p:sp>
      <p:sp>
        <p:nvSpPr>
          <p:cNvPr id="11" name="object 11"/>
          <p:cNvSpPr txBox="1"/>
          <p:nvPr/>
        </p:nvSpPr>
        <p:spPr>
          <a:xfrm>
            <a:off x="5525564" y="2558281"/>
            <a:ext cx="4663084" cy="4270400"/>
          </a:xfrm>
          <a:prstGeom prst="rect">
            <a:avLst/>
          </a:prstGeom>
        </p:spPr>
        <p:txBody>
          <a:bodyPr vert="horz" wrap="square" lIns="0" tIns="38100" rIns="0" bIns="0" rtlCol="0">
            <a:spAutoFit/>
          </a:bodyPr>
          <a:lstStyle/>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妻の転職をきっかけに、私は勤めて　　　　　　いた会社を辞め、ケニアに家族で移</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住しました。</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現在は主夫をしています。</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なぜこの決断をしたのかというと、家族一緒に生</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活することが何より大切だと考えたからです。</a:t>
            </a: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日本を離れ、多様な人種や文化背景の人々と交流</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することで「自分はこうあるべき」という固定概念</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が崩れ、より自由な気持ちで日々を過ごせるように</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なりました。今後は家族との時間を大事にしながら、</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より柔軟な生き方を世の中に広げていけるよう、</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社会に貢献していきたいです。</a:t>
            </a: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　皆さんには、年齢・性別に関わらず様々な価値観</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との出会いを大切にし、沢山の刺激を受けながら、</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自分の在りたい姿、豊かな人生を見定めていって</a:t>
            </a:r>
            <a:endParaRPr lang="en-US" altLang="ja-JP" sz="1500" b="1" spc="70" dirty="0">
              <a:solidFill>
                <a:srgbClr val="231F20"/>
              </a:solidFill>
              <a:latin typeface="游ゴシック" panose="020B0400000000000000" pitchFamily="50" charset="-128"/>
              <a:ea typeface="游ゴシック" panose="020B0400000000000000" pitchFamily="50" charset="-128"/>
              <a:cs typeface="YuGothic"/>
            </a:endParaRPr>
          </a:p>
          <a:p>
            <a:pPr marL="12700">
              <a:lnSpc>
                <a:spcPct val="100000"/>
              </a:lnSpc>
              <a:spcBef>
                <a:spcPts val="300"/>
              </a:spcBef>
            </a:pPr>
            <a:r>
              <a:rPr lang="ja-JP" altLang="en-US" sz="1500" b="1" spc="70" dirty="0">
                <a:solidFill>
                  <a:srgbClr val="231F20"/>
                </a:solidFill>
                <a:latin typeface="游ゴシック" panose="020B0400000000000000" pitchFamily="50" charset="-128"/>
                <a:ea typeface="游ゴシック" panose="020B0400000000000000" pitchFamily="50" charset="-128"/>
                <a:cs typeface="YuGothic"/>
              </a:rPr>
              <a:t>ほしいと思います。</a:t>
            </a:r>
          </a:p>
        </p:txBody>
      </p:sp>
      <p:pic>
        <p:nvPicPr>
          <p:cNvPr id="15" name="図 14" descr="草の上に置かれた野球帽をかぶった少年と男性&#10;&#10;低い精度で自動的に生成された説明">
            <a:extLst>
              <a:ext uri="{FF2B5EF4-FFF2-40B4-BE49-F238E27FC236}">
                <a16:creationId xmlns:a16="http://schemas.microsoft.com/office/drawing/2014/main" id="{48E002B1-12F4-2644-AD3E-6302B2285B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79632" y="1188596"/>
            <a:ext cx="2908805" cy="2033102"/>
          </a:xfrm>
          <a:prstGeom prst="rect">
            <a:avLst/>
          </a:prstGeom>
        </p:spPr>
      </p:pic>
      <p:sp>
        <p:nvSpPr>
          <p:cNvPr id="22" name="正方形/長方形 21">
            <a:extLst>
              <a:ext uri="{FF2B5EF4-FFF2-40B4-BE49-F238E27FC236}">
                <a16:creationId xmlns:a16="http://schemas.microsoft.com/office/drawing/2014/main" id="{934C5C45-E9F5-7B4A-9117-362CA10FA031}"/>
              </a:ext>
            </a:extLst>
          </p:cNvPr>
          <p:cNvSpPr/>
          <p:nvPr/>
        </p:nvSpPr>
        <p:spPr>
          <a:xfrm>
            <a:off x="1011506" y="2193308"/>
            <a:ext cx="1896794" cy="179004"/>
          </a:xfrm>
          <a:prstGeom prst="rect">
            <a:avLst/>
          </a:prstGeom>
          <a:solidFill>
            <a:srgbClr val="CEE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4">
            <a:extLst>
              <a:ext uri="{FF2B5EF4-FFF2-40B4-BE49-F238E27FC236}">
                <a16:creationId xmlns:a16="http://schemas.microsoft.com/office/drawing/2014/main" id="{9030D6CD-705C-EE45-91C8-EC665D3C4490}"/>
              </a:ext>
            </a:extLst>
          </p:cNvPr>
          <p:cNvSpPr txBox="1"/>
          <p:nvPr/>
        </p:nvSpPr>
        <p:spPr>
          <a:xfrm>
            <a:off x="1023732" y="2013024"/>
            <a:ext cx="1905000" cy="320601"/>
          </a:xfrm>
          <a:prstGeom prst="rect">
            <a:avLst/>
          </a:prstGeom>
        </p:spPr>
        <p:txBody>
          <a:bodyPr vert="horz" wrap="square" lIns="0" tIns="12700" rIns="0" bIns="0" rtlCol="0">
            <a:spAutoFit/>
          </a:bodyPr>
          <a:lstStyle/>
          <a:p>
            <a:pPr marL="50800">
              <a:lnSpc>
                <a:spcPct val="100000"/>
              </a:lnSpc>
            </a:pP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富田</a:t>
            </a:r>
            <a:r>
              <a:rPr lang="en-US" altLang="ja-JP" sz="2000" b="1" dirty="0">
                <a:solidFill>
                  <a:srgbClr val="231F20"/>
                </a:solidFill>
                <a:latin typeface="游ゴシック" panose="020B0400000000000000" pitchFamily="50" charset="-128"/>
                <a:ea typeface="游ゴシック" panose="020B0400000000000000" pitchFamily="50" charset="-128"/>
                <a:cs typeface="YuGothic"/>
              </a:rPr>
              <a:t>  </a:t>
            </a: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絵理葉</a:t>
            </a:r>
            <a:r>
              <a:rPr lang="ja-JP" altLang="en-US" sz="2000" b="1" baseline="7407" dirty="0">
                <a:solidFill>
                  <a:srgbClr val="231F20"/>
                </a:solidFill>
                <a:latin typeface="游ゴシック" panose="020B0400000000000000" pitchFamily="50" charset="-128"/>
                <a:ea typeface="游ゴシック" panose="020B0400000000000000" pitchFamily="50" charset="-128"/>
                <a:cs typeface="YuGothic"/>
              </a:rPr>
              <a:t>さん</a:t>
            </a:r>
            <a:endParaRPr lang="ja-JP" altLang="en-US" sz="2000" baseline="7407" dirty="0">
              <a:latin typeface="游ゴシック" panose="020B0400000000000000" pitchFamily="50" charset="-128"/>
              <a:ea typeface="游ゴシック" panose="020B0400000000000000" pitchFamily="50" charset="-128"/>
              <a:cs typeface="YuGothic"/>
            </a:endParaRPr>
          </a:p>
        </p:txBody>
      </p:sp>
      <p:sp>
        <p:nvSpPr>
          <p:cNvPr id="24" name="正方形/長方形 23">
            <a:extLst>
              <a:ext uri="{FF2B5EF4-FFF2-40B4-BE49-F238E27FC236}">
                <a16:creationId xmlns:a16="http://schemas.microsoft.com/office/drawing/2014/main" id="{20722CB0-7654-4D4E-80AA-F691E6C74E0F}"/>
              </a:ext>
            </a:extLst>
          </p:cNvPr>
          <p:cNvSpPr/>
          <p:nvPr/>
        </p:nvSpPr>
        <p:spPr>
          <a:xfrm>
            <a:off x="7327900" y="2173324"/>
            <a:ext cx="1676400" cy="179004"/>
          </a:xfrm>
          <a:prstGeom prst="rect">
            <a:avLst/>
          </a:prstGeom>
          <a:solidFill>
            <a:srgbClr val="CEE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bject 4">
            <a:extLst>
              <a:ext uri="{FF2B5EF4-FFF2-40B4-BE49-F238E27FC236}">
                <a16:creationId xmlns:a16="http://schemas.microsoft.com/office/drawing/2014/main" id="{C042EB7E-5F25-C44C-8C40-049BBFB37F10}"/>
              </a:ext>
            </a:extLst>
          </p:cNvPr>
          <p:cNvSpPr txBox="1"/>
          <p:nvPr/>
        </p:nvSpPr>
        <p:spPr>
          <a:xfrm>
            <a:off x="7400082" y="1995681"/>
            <a:ext cx="1752600" cy="320601"/>
          </a:xfrm>
          <a:prstGeom prst="rect">
            <a:avLst/>
          </a:prstGeom>
        </p:spPr>
        <p:txBody>
          <a:bodyPr vert="horz" wrap="square" lIns="0" tIns="12700" rIns="0" bIns="0" rtlCol="0">
            <a:spAutoFit/>
          </a:bodyPr>
          <a:lstStyle/>
          <a:p>
            <a:pPr>
              <a:lnSpc>
                <a:spcPct val="100000"/>
              </a:lnSpc>
            </a:pPr>
            <a:r>
              <a:rPr lang="ja-JP" altLang="en-US" sz="2000" b="1">
                <a:solidFill>
                  <a:srgbClr val="231F20"/>
                </a:solidFill>
                <a:latin typeface="游ゴシック" panose="020B0400000000000000" pitchFamily="50" charset="-128"/>
                <a:ea typeface="游ゴシック" panose="020B0400000000000000" pitchFamily="50" charset="-128"/>
                <a:cs typeface="YuGothic"/>
              </a:rPr>
              <a:t>富田</a:t>
            </a:r>
            <a:r>
              <a:rPr lang="en-US" altLang="ja-JP" sz="2000" b="1" dirty="0">
                <a:solidFill>
                  <a:srgbClr val="231F20"/>
                </a:solidFill>
                <a:latin typeface="游ゴシック" panose="020B0400000000000000" pitchFamily="50" charset="-128"/>
                <a:ea typeface="游ゴシック" panose="020B0400000000000000" pitchFamily="50" charset="-128"/>
                <a:cs typeface="YuGothic"/>
              </a:rPr>
              <a:t>  </a:t>
            </a:r>
            <a:r>
              <a:rPr lang="ja-JP" altLang="en-US" sz="2000" b="1">
                <a:solidFill>
                  <a:srgbClr val="231F20"/>
                </a:solidFill>
                <a:latin typeface="游ゴシック" panose="020B0400000000000000" pitchFamily="50" charset="-128"/>
                <a:ea typeface="游ゴシック" panose="020B0400000000000000" pitchFamily="50" charset="-128"/>
                <a:cs typeface="YuGothic"/>
              </a:rPr>
              <a:t>敏</a:t>
            </a: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裕</a:t>
            </a:r>
            <a:r>
              <a:rPr lang="ja-JP" altLang="en-US" sz="2000" b="1" baseline="7407" dirty="0">
                <a:solidFill>
                  <a:srgbClr val="231F20"/>
                </a:solidFill>
                <a:latin typeface="游ゴシック" panose="020B0400000000000000" pitchFamily="50" charset="-128"/>
                <a:ea typeface="游ゴシック" panose="020B0400000000000000" pitchFamily="50" charset="-128"/>
                <a:cs typeface="YuGothic"/>
              </a:rPr>
              <a:t>さん</a:t>
            </a:r>
            <a:endParaRPr lang="ja-JP" altLang="en-US" sz="2000" baseline="7407" dirty="0">
              <a:latin typeface="游ゴシック" panose="020B0400000000000000" pitchFamily="50" charset="-128"/>
              <a:ea typeface="游ゴシック" panose="020B0400000000000000" pitchFamily="50" charset="-128"/>
              <a:cs typeface="YuGothic"/>
            </a:endParaRPr>
          </a:p>
        </p:txBody>
      </p:sp>
      <p:cxnSp>
        <p:nvCxnSpPr>
          <p:cNvPr id="28" name="直線コネクタ 27">
            <a:extLst>
              <a:ext uri="{FF2B5EF4-FFF2-40B4-BE49-F238E27FC236}">
                <a16:creationId xmlns:a16="http://schemas.microsoft.com/office/drawing/2014/main" id="{AC46973B-E7B6-344A-AB2C-79C28594CD9F}"/>
              </a:ext>
            </a:extLst>
          </p:cNvPr>
          <p:cNvCxnSpPr>
            <a:cxnSpLocks/>
          </p:cNvCxnSpPr>
          <p:nvPr/>
        </p:nvCxnSpPr>
        <p:spPr>
          <a:xfrm>
            <a:off x="5346700" y="3385731"/>
            <a:ext cx="0" cy="3519894"/>
          </a:xfrm>
          <a:prstGeom prst="line">
            <a:avLst/>
          </a:prstGeom>
          <a:ln w="38100" cap="rnd">
            <a:solidFill>
              <a:srgbClr val="0CB14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B00EC40-7D63-462E-9815-AD6A8E6A1CE8}"/>
              </a:ext>
            </a:extLst>
          </p:cNvPr>
          <p:cNvSpPr>
            <a:spLocks noGrp="1"/>
          </p:cNvSpPr>
          <p:nvPr>
            <p:ph type="sldNum" sz="quarter" idx="7"/>
          </p:nvPr>
        </p:nvSpPr>
        <p:spPr/>
        <p:txBody>
          <a:bodyPr/>
          <a:lstStyle/>
          <a:p>
            <a:r>
              <a:rPr lang="en-US" altLang="ja-JP" dirty="0"/>
              <a:t>12</a:t>
            </a:r>
            <a:endParaRPr lang="ja-JP" altLang="en-US" dirty="0"/>
          </a:p>
        </p:txBody>
      </p:sp>
      <p:sp>
        <p:nvSpPr>
          <p:cNvPr id="4" name="object 4"/>
          <p:cNvSpPr txBox="1">
            <a:spLocks noGrp="1"/>
          </p:cNvSpPr>
          <p:nvPr>
            <p:ph type="title" idx="4294967295"/>
          </p:nvPr>
        </p:nvSpPr>
        <p:spPr>
          <a:xfrm>
            <a:off x="3556000" y="720725"/>
            <a:ext cx="358140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231F20"/>
                </a:solidFill>
                <a:latin typeface="Yu Gothic" panose="020B0400000000000000" pitchFamily="34" charset="-128"/>
                <a:ea typeface="Yu Gothic" panose="020B0400000000000000" pitchFamily="34" charset="-128"/>
                <a:cs typeface="YuGothic"/>
              </a:rPr>
              <a:t>考えてみよう！</a:t>
            </a:r>
            <a:endParaRPr sz="4000" dirty="0">
              <a:latin typeface="Yu Gothic" panose="020B0400000000000000" pitchFamily="34" charset="-128"/>
              <a:ea typeface="Yu Gothic" panose="020B0400000000000000" pitchFamily="34" charset="-128"/>
              <a:cs typeface="YuGothic"/>
            </a:endParaRPr>
          </a:p>
        </p:txBody>
      </p:sp>
      <p:sp>
        <p:nvSpPr>
          <p:cNvPr id="20" name="object 11">
            <a:extLst>
              <a:ext uri="{FF2B5EF4-FFF2-40B4-BE49-F238E27FC236}">
                <a16:creationId xmlns:a16="http://schemas.microsoft.com/office/drawing/2014/main" id="{18308DBC-5101-F145-A159-C9CE0991EAC8}"/>
              </a:ext>
            </a:extLst>
          </p:cNvPr>
          <p:cNvSpPr/>
          <p:nvPr/>
        </p:nvSpPr>
        <p:spPr>
          <a:xfrm>
            <a:off x="738225" y="2460866"/>
            <a:ext cx="9215755" cy="1480185"/>
          </a:xfrm>
          <a:prstGeom prst="roundRect">
            <a:avLst>
              <a:gd name="adj" fmla="val 10437"/>
            </a:avLst>
          </a:prstGeom>
          <a:solidFill>
            <a:schemeClr val="bg1"/>
          </a:solidFill>
          <a:ln w="31750">
            <a:solidFill>
              <a:srgbClr val="0CB14B"/>
            </a:solidFill>
          </a:ln>
        </p:spPr>
        <p:txBody>
          <a:bodyPr wrap="square" lIns="144000" tIns="432000" rIns="144000" bIns="72000" rtlCol="0"/>
          <a:lstStyle/>
          <a:p>
            <a:pPr marL="12700">
              <a:lnSpc>
                <a:spcPct val="100000"/>
              </a:lnSpc>
              <a:spcBef>
                <a:spcPts val="100"/>
              </a:spcBef>
            </a:pPr>
            <a:endParaRPr lang="ja-JP" altLang="en-US" b="1" dirty="0">
              <a:latin typeface="Yu Gothic" panose="020B0400000000000000" pitchFamily="34" charset="-128"/>
              <a:ea typeface="Yu Gothic" panose="020B0400000000000000" pitchFamily="34" charset="-128"/>
              <a:cs typeface="YuGothic"/>
            </a:endParaRPr>
          </a:p>
        </p:txBody>
      </p:sp>
      <p:sp>
        <p:nvSpPr>
          <p:cNvPr id="17" name="object 11">
            <a:extLst>
              <a:ext uri="{FF2B5EF4-FFF2-40B4-BE49-F238E27FC236}">
                <a16:creationId xmlns:a16="http://schemas.microsoft.com/office/drawing/2014/main" id="{9BDE6C8E-C74D-4690-B700-7CD203962177}"/>
              </a:ext>
            </a:extLst>
          </p:cNvPr>
          <p:cNvSpPr/>
          <p:nvPr/>
        </p:nvSpPr>
        <p:spPr>
          <a:xfrm>
            <a:off x="738225" y="4075746"/>
            <a:ext cx="9215755" cy="1480185"/>
          </a:xfrm>
          <a:prstGeom prst="roundRect">
            <a:avLst>
              <a:gd name="adj" fmla="val 10437"/>
            </a:avLst>
          </a:prstGeom>
          <a:ln w="31750">
            <a:solidFill>
              <a:srgbClr val="0CB14B"/>
            </a:solidFill>
          </a:ln>
        </p:spPr>
        <p:txBody>
          <a:bodyPr wrap="square" lIns="144000" tIns="432000" rIns="144000" bIns="72000" rtlCol="0"/>
          <a:lstStyle/>
          <a:p>
            <a:pPr marL="12700">
              <a:lnSpc>
                <a:spcPct val="100000"/>
              </a:lnSpc>
              <a:spcBef>
                <a:spcPts val="240"/>
              </a:spcBef>
            </a:pPr>
            <a:endParaRPr lang="ja-JP" altLang="en-US" b="1" dirty="0">
              <a:latin typeface="Yu Gothic" panose="020B0400000000000000" pitchFamily="34" charset="-128"/>
              <a:ea typeface="Yu Gothic" panose="020B0400000000000000" pitchFamily="34" charset="-128"/>
              <a:cs typeface="YuGothic"/>
            </a:endParaRPr>
          </a:p>
        </p:txBody>
      </p:sp>
      <p:sp>
        <p:nvSpPr>
          <p:cNvPr id="18" name="object 11">
            <a:extLst>
              <a:ext uri="{FF2B5EF4-FFF2-40B4-BE49-F238E27FC236}">
                <a16:creationId xmlns:a16="http://schemas.microsoft.com/office/drawing/2014/main" id="{4106BFCD-2545-4D55-AF32-6F4CE476BBE9}"/>
              </a:ext>
            </a:extLst>
          </p:cNvPr>
          <p:cNvSpPr/>
          <p:nvPr/>
        </p:nvSpPr>
        <p:spPr>
          <a:xfrm>
            <a:off x="738225" y="5690626"/>
            <a:ext cx="9215755" cy="1480185"/>
          </a:xfrm>
          <a:prstGeom prst="roundRect">
            <a:avLst>
              <a:gd name="adj" fmla="val 10437"/>
            </a:avLst>
          </a:prstGeom>
          <a:ln w="31750">
            <a:solidFill>
              <a:srgbClr val="0CB14B"/>
            </a:solidFill>
          </a:ln>
        </p:spPr>
        <p:txBody>
          <a:bodyPr wrap="square" lIns="144000" tIns="720000" rIns="144000" bIns="72000" rtlCol="0"/>
          <a:lstStyle/>
          <a:p>
            <a:pPr marL="12700" marR="5080">
              <a:spcBef>
                <a:spcPts val="100"/>
              </a:spcBef>
            </a:pPr>
            <a:endParaRPr lang="ja-JP" altLang="en-US" b="1" dirty="0">
              <a:latin typeface="Yu Gothic" panose="020B0400000000000000" pitchFamily="34" charset="-128"/>
              <a:ea typeface="Yu Gothic" panose="020B0400000000000000" pitchFamily="34" charset="-128"/>
              <a:cs typeface="YuGothic"/>
            </a:endParaRPr>
          </a:p>
        </p:txBody>
      </p:sp>
      <p:grpSp>
        <p:nvGrpSpPr>
          <p:cNvPr id="19" name="グループ化 18">
            <a:extLst>
              <a:ext uri="{FF2B5EF4-FFF2-40B4-BE49-F238E27FC236}">
                <a16:creationId xmlns:a16="http://schemas.microsoft.com/office/drawing/2014/main" id="{15DBE6E5-F861-4D43-AE9D-DDF4E1F2DB10}"/>
              </a:ext>
            </a:extLst>
          </p:cNvPr>
          <p:cNvGrpSpPr/>
          <p:nvPr/>
        </p:nvGrpSpPr>
        <p:grpSpPr>
          <a:xfrm>
            <a:off x="3114696" y="1408344"/>
            <a:ext cx="4516263" cy="838200"/>
            <a:chOff x="1300338" y="1948419"/>
            <a:chExt cx="4516263" cy="838200"/>
          </a:xfrm>
        </p:grpSpPr>
        <p:sp>
          <p:nvSpPr>
            <p:cNvPr id="23" name="四角形: 角を丸くする 22">
              <a:extLst>
                <a:ext uri="{FF2B5EF4-FFF2-40B4-BE49-F238E27FC236}">
                  <a16:creationId xmlns:a16="http://schemas.microsoft.com/office/drawing/2014/main" id="{0100F150-5F46-4900-B4A1-80433AFFDEC2}"/>
                </a:ext>
              </a:extLst>
            </p:cNvPr>
            <p:cNvSpPr/>
            <p:nvPr/>
          </p:nvSpPr>
          <p:spPr>
            <a:xfrm>
              <a:off x="1500947" y="2264619"/>
              <a:ext cx="4315654" cy="522000"/>
            </a:xfrm>
            <a:prstGeom prst="roundRect">
              <a:avLst>
                <a:gd name="adj" fmla="val 50000"/>
              </a:avLst>
            </a:prstGeom>
            <a:solidFill>
              <a:srgbClr val="2EA73B"/>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12700" algn="ctr">
                <a:lnSpc>
                  <a:spcPct val="100000"/>
                </a:lnSpc>
                <a:spcBef>
                  <a:spcPts val="100"/>
                </a:spcBef>
              </a:pPr>
              <a:r>
                <a:rPr lang="ja-JP" altLang="en-US" sz="3000" b="1" dirty="0">
                  <a:solidFill>
                    <a:srgbClr val="FFFFFF"/>
                  </a:solidFill>
                  <a:latin typeface="Meiryo UI" panose="020B0604030504040204" pitchFamily="50" charset="-128"/>
                  <a:ea typeface="Meiryo UI" panose="020B0604030504040204" pitchFamily="50" charset="-128"/>
                  <a:cs typeface="Meiryo UI"/>
                </a:rPr>
                <a:t>将来をデザインする</a:t>
              </a:r>
            </a:p>
          </p:txBody>
        </p:sp>
        <p:pic>
          <p:nvPicPr>
            <p:cNvPr id="24" name="図 23" descr="アイコン&#10;&#10;自動的に生成された説明">
              <a:extLst>
                <a:ext uri="{FF2B5EF4-FFF2-40B4-BE49-F238E27FC236}">
                  <a16:creationId xmlns:a16="http://schemas.microsoft.com/office/drawing/2014/main" id="{112B6474-074C-412E-8199-245646647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338" y="1948419"/>
              <a:ext cx="736600" cy="838200"/>
            </a:xfrm>
            <a:prstGeom prst="rect">
              <a:avLst/>
            </a:prstGeom>
          </p:spPr>
        </p:pic>
      </p:grpSp>
      <p:sp>
        <p:nvSpPr>
          <p:cNvPr id="10" name="テキスト ボックス 9">
            <a:extLst>
              <a:ext uri="{FF2B5EF4-FFF2-40B4-BE49-F238E27FC236}">
                <a16:creationId xmlns:a16="http://schemas.microsoft.com/office/drawing/2014/main" id="{C2C25C40-E9F6-4D9B-9451-5256B1133EFC}"/>
              </a:ext>
            </a:extLst>
          </p:cNvPr>
          <p:cNvSpPr txBox="1"/>
          <p:nvPr/>
        </p:nvSpPr>
        <p:spPr>
          <a:xfrm>
            <a:off x="872367" y="2507127"/>
            <a:ext cx="4025067" cy="400110"/>
          </a:xfrm>
          <a:prstGeom prst="rect">
            <a:avLst/>
          </a:prstGeom>
          <a:noFill/>
        </p:spPr>
        <p:txBody>
          <a:bodyPr wrap="none" lIns="72000" rtlCol="0">
            <a:spAutoFit/>
          </a:bodyPr>
          <a:lstStyle/>
          <a:p>
            <a:pPr marL="12700">
              <a:lnSpc>
                <a:spcPct val="100000"/>
              </a:lnSpc>
              <a:spcBef>
                <a:spcPts val="100"/>
              </a:spcBef>
            </a:pPr>
            <a:r>
              <a:rPr lang="ja-JP" altLang="en-US" sz="2000" b="1" dirty="0">
                <a:solidFill>
                  <a:srgbClr val="231F20"/>
                </a:solidFill>
                <a:latin typeface="Yu Gothic" panose="020B0400000000000000" pitchFamily="34" charset="-128"/>
                <a:ea typeface="Yu Gothic" panose="020B0400000000000000" pitchFamily="34" charset="-128"/>
                <a:cs typeface="YuGothic"/>
              </a:rPr>
              <a:t>今興味があることはなんですか？</a:t>
            </a:r>
            <a:endParaRPr lang="ja-JP" altLang="en-US" sz="2000" b="1" dirty="0">
              <a:latin typeface="Yu Gothic" panose="020B0400000000000000" pitchFamily="34" charset="-128"/>
              <a:ea typeface="Yu Gothic" panose="020B0400000000000000" pitchFamily="34" charset="-128"/>
              <a:cs typeface="YuGothic"/>
            </a:endParaRPr>
          </a:p>
        </p:txBody>
      </p:sp>
      <p:sp>
        <p:nvSpPr>
          <p:cNvPr id="11" name="テキスト ボックス 10">
            <a:extLst>
              <a:ext uri="{FF2B5EF4-FFF2-40B4-BE49-F238E27FC236}">
                <a16:creationId xmlns:a16="http://schemas.microsoft.com/office/drawing/2014/main" id="{14EF7F61-B165-479A-A541-93A4FF136B1A}"/>
              </a:ext>
            </a:extLst>
          </p:cNvPr>
          <p:cNvSpPr txBox="1"/>
          <p:nvPr/>
        </p:nvSpPr>
        <p:spPr>
          <a:xfrm>
            <a:off x="872367" y="4127941"/>
            <a:ext cx="7102833" cy="400110"/>
          </a:xfrm>
          <a:prstGeom prst="rect">
            <a:avLst/>
          </a:prstGeom>
          <a:noFill/>
        </p:spPr>
        <p:txBody>
          <a:bodyPr wrap="none" lIns="72000" rtlCol="0">
            <a:spAutoFit/>
          </a:bodyPr>
          <a:lstStyle/>
          <a:p>
            <a:pPr marL="12700">
              <a:lnSpc>
                <a:spcPct val="100000"/>
              </a:lnSpc>
              <a:spcBef>
                <a:spcPts val="240"/>
              </a:spcBef>
            </a:pPr>
            <a:r>
              <a:rPr lang="ja-JP" altLang="en-US" sz="2000" b="1" dirty="0">
                <a:latin typeface="Yu Gothic" panose="020B0400000000000000" pitchFamily="34" charset="-128"/>
                <a:ea typeface="Yu Gothic" panose="020B0400000000000000" pitchFamily="34" charset="-128"/>
                <a:cs typeface="YuGothic"/>
              </a:rPr>
              <a:t>あなたは、将来、どのような生き方や仕事をしたいですか？</a:t>
            </a:r>
          </a:p>
        </p:txBody>
      </p:sp>
      <p:sp>
        <p:nvSpPr>
          <p:cNvPr id="12" name="テキスト ボックス 11">
            <a:extLst>
              <a:ext uri="{FF2B5EF4-FFF2-40B4-BE49-F238E27FC236}">
                <a16:creationId xmlns:a16="http://schemas.microsoft.com/office/drawing/2014/main" id="{AE326B0E-DC89-441A-B4DF-A03260525A37}"/>
              </a:ext>
            </a:extLst>
          </p:cNvPr>
          <p:cNvSpPr txBox="1"/>
          <p:nvPr/>
        </p:nvSpPr>
        <p:spPr>
          <a:xfrm>
            <a:off x="872367" y="5745699"/>
            <a:ext cx="8646845" cy="707886"/>
          </a:xfrm>
          <a:prstGeom prst="rect">
            <a:avLst/>
          </a:prstGeom>
          <a:noFill/>
        </p:spPr>
        <p:txBody>
          <a:bodyPr wrap="none" lIns="72000" rtlCol="0">
            <a:spAutoFit/>
          </a:bodyPr>
          <a:lstStyle/>
          <a:p>
            <a:pPr marL="12700" marR="5080">
              <a:spcBef>
                <a:spcPts val="100"/>
              </a:spcBef>
            </a:pPr>
            <a:r>
              <a:rPr lang="ja-JP" altLang="en-US" sz="2000" b="1" dirty="0">
                <a:solidFill>
                  <a:srgbClr val="231F20"/>
                </a:solidFill>
                <a:latin typeface="Yu Gothic" panose="020B0400000000000000" pitchFamily="34" charset="-128"/>
                <a:ea typeface="Yu Gothic" panose="020B0400000000000000" pitchFamily="34" charset="-128"/>
                <a:cs typeface="YuGothic"/>
              </a:rPr>
              <a:t>将来の希望を叶えるためには、何を大切にしてどのように過ごしていけば</a:t>
            </a:r>
            <a:br>
              <a:rPr lang="ja-JP" altLang="en-US" sz="2000" b="1" dirty="0">
                <a:solidFill>
                  <a:srgbClr val="231F20"/>
                </a:solidFill>
                <a:latin typeface="Yu Gothic" panose="020B0400000000000000" pitchFamily="34" charset="-128"/>
                <a:ea typeface="Yu Gothic" panose="020B0400000000000000" pitchFamily="34" charset="-128"/>
                <a:cs typeface="YuGothic"/>
              </a:rPr>
            </a:br>
            <a:r>
              <a:rPr lang="ja-JP" altLang="en-US" sz="2000" b="1" dirty="0">
                <a:solidFill>
                  <a:srgbClr val="231F20"/>
                </a:solidFill>
                <a:latin typeface="Yu Gothic" panose="020B0400000000000000" pitchFamily="34" charset="-128"/>
                <a:ea typeface="Yu Gothic" panose="020B0400000000000000" pitchFamily="34" charset="-128"/>
                <a:cs typeface="YuGothic"/>
              </a:rPr>
              <a:t>よいですか？</a:t>
            </a:r>
            <a:endParaRPr lang="ja-JP" altLang="en-US" sz="2000" b="1" dirty="0">
              <a:latin typeface="Yu Gothic" panose="020B0400000000000000" pitchFamily="34" charset="-128"/>
              <a:ea typeface="Yu Gothic" panose="020B0400000000000000" pitchFamily="34" charset="-128"/>
              <a:cs typeface="Yu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6">
            <a:extLst>
              <a:ext uri="{FF2B5EF4-FFF2-40B4-BE49-F238E27FC236}">
                <a16:creationId xmlns:a16="http://schemas.microsoft.com/office/drawing/2014/main" id="{F2760F25-1474-4EEC-9CA2-CC41A4E40FF5}"/>
              </a:ext>
            </a:extLst>
          </p:cNvPr>
          <p:cNvSpPr/>
          <p:nvPr/>
        </p:nvSpPr>
        <p:spPr>
          <a:xfrm>
            <a:off x="711700" y="3663892"/>
            <a:ext cx="9270000" cy="3254400"/>
          </a:xfrm>
          <a:prstGeom prst="roundRect">
            <a:avLst>
              <a:gd name="adj" fmla="val 5097"/>
            </a:avLst>
          </a:prstGeom>
          <a:ln w="31750">
            <a:solidFill>
              <a:srgbClr val="0CB14B"/>
            </a:solidFill>
          </a:ln>
        </p:spPr>
        <p:txBody>
          <a:bodyPr wrap="square" lIns="144000" tIns="792000" rIns="144000" bIns="72000" rtlCol="0"/>
          <a:lstStyle/>
          <a:p>
            <a:pPr marL="95250">
              <a:lnSpc>
                <a:spcPct val="100000"/>
              </a:lnSpc>
              <a:spcBef>
                <a:spcPts val="240"/>
              </a:spcBef>
            </a:pPr>
            <a:endParaRPr lang="ja-JP" altLang="en-US" b="1" dirty="0">
              <a:latin typeface="Yu Gothic" panose="020B0400000000000000" pitchFamily="34" charset="-128"/>
              <a:ea typeface="Yu Gothic" panose="020B0400000000000000" pitchFamily="34" charset="-128"/>
              <a:cs typeface="YuGothic"/>
            </a:endParaRPr>
          </a:p>
        </p:txBody>
      </p:sp>
      <p:sp>
        <p:nvSpPr>
          <p:cNvPr id="2" name="スライド番号プレースホルダー 1">
            <a:extLst>
              <a:ext uri="{FF2B5EF4-FFF2-40B4-BE49-F238E27FC236}">
                <a16:creationId xmlns:a16="http://schemas.microsoft.com/office/drawing/2014/main" id="{1B67A120-E5AF-491F-9113-BB5EB2B4E767}"/>
              </a:ext>
            </a:extLst>
          </p:cNvPr>
          <p:cNvSpPr>
            <a:spLocks noGrp="1"/>
          </p:cNvSpPr>
          <p:nvPr>
            <p:ph type="sldNum" sz="quarter" idx="7"/>
          </p:nvPr>
        </p:nvSpPr>
        <p:spPr/>
        <p:txBody>
          <a:bodyPr/>
          <a:lstStyle/>
          <a:p>
            <a:r>
              <a:rPr lang="en-US" altLang="ja-JP" dirty="0"/>
              <a:t>13</a:t>
            </a:r>
            <a:endParaRPr lang="ja-JP" altLang="en-US" dirty="0"/>
          </a:p>
        </p:txBody>
      </p:sp>
      <p:sp>
        <p:nvSpPr>
          <p:cNvPr id="3" name="object 3"/>
          <p:cNvSpPr txBox="1">
            <a:spLocks noGrp="1"/>
          </p:cNvSpPr>
          <p:nvPr>
            <p:ph type="title" idx="4294967295"/>
          </p:nvPr>
        </p:nvSpPr>
        <p:spPr>
          <a:xfrm>
            <a:off x="3556000" y="720725"/>
            <a:ext cx="358140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231F20"/>
                </a:solidFill>
                <a:latin typeface="Yu Gothic" panose="020B0400000000000000" pitchFamily="34" charset="-128"/>
                <a:ea typeface="Yu Gothic" panose="020B0400000000000000" pitchFamily="34" charset="-128"/>
                <a:cs typeface="YuGothic"/>
              </a:rPr>
              <a:t>考えてみよう！</a:t>
            </a:r>
            <a:endParaRPr sz="4000" dirty="0">
              <a:latin typeface="Yu Gothic" panose="020B0400000000000000" pitchFamily="34" charset="-128"/>
              <a:ea typeface="Yu Gothic" panose="020B0400000000000000" pitchFamily="34" charset="-128"/>
              <a:cs typeface="YuGothic"/>
            </a:endParaRPr>
          </a:p>
        </p:txBody>
      </p:sp>
      <p:sp>
        <p:nvSpPr>
          <p:cNvPr id="6" name="テキスト ボックス 5">
            <a:extLst>
              <a:ext uri="{FF2B5EF4-FFF2-40B4-BE49-F238E27FC236}">
                <a16:creationId xmlns:a16="http://schemas.microsoft.com/office/drawing/2014/main" id="{CCAB3586-B3F0-2B40-ABC5-E83B55859E6A}"/>
              </a:ext>
            </a:extLst>
          </p:cNvPr>
          <p:cNvSpPr txBox="1"/>
          <p:nvPr/>
        </p:nvSpPr>
        <p:spPr>
          <a:xfrm>
            <a:off x="2165701" y="2257425"/>
            <a:ext cx="6361998" cy="1334853"/>
          </a:xfrm>
          <a:prstGeom prst="rect">
            <a:avLst/>
          </a:prstGeom>
          <a:noFill/>
        </p:spPr>
        <p:txBody>
          <a:bodyPr wrap="square" rtlCol="0">
            <a:spAutoFit/>
          </a:bodyPr>
          <a:lstStyle/>
          <a:p>
            <a:pPr marL="12700" marR="5080">
              <a:lnSpc>
                <a:spcPct val="112500"/>
              </a:lnSpc>
              <a:spcBef>
                <a:spcPts val="1585"/>
              </a:spcBef>
            </a:pPr>
            <a:r>
              <a:rPr lang="ja-JP" altLang="en-US" sz="2400" b="1" dirty="0">
                <a:solidFill>
                  <a:srgbClr val="231F20"/>
                </a:solidFill>
                <a:latin typeface="Yu Gothic" panose="020B0400000000000000" pitchFamily="34" charset="-128"/>
                <a:ea typeface="Yu Gothic" panose="020B0400000000000000" pitchFamily="34" charset="-128"/>
                <a:cs typeface="YuGothic"/>
              </a:rPr>
              <a:t>周りの人から性別を理由に何かを反対されたときや 納得できないことを言われたとき、</a:t>
            </a:r>
            <a:endParaRPr lang="ja-JP" altLang="en-US" sz="2400" b="1" dirty="0">
              <a:latin typeface="Yu Gothic" panose="020B0400000000000000" pitchFamily="34" charset="-128"/>
              <a:ea typeface="Yu Gothic" panose="020B0400000000000000" pitchFamily="34" charset="-128"/>
              <a:cs typeface="YuGothic"/>
            </a:endParaRPr>
          </a:p>
          <a:p>
            <a:pPr marL="12700">
              <a:lnSpc>
                <a:spcPct val="100000"/>
              </a:lnSpc>
              <a:spcBef>
                <a:spcPts val="300"/>
              </a:spcBef>
            </a:pPr>
            <a:r>
              <a:rPr lang="ja-JP" altLang="en-US" sz="2400" b="1" dirty="0">
                <a:solidFill>
                  <a:srgbClr val="231F20"/>
                </a:solidFill>
                <a:latin typeface="Yu Gothic" panose="020B0400000000000000" pitchFamily="34" charset="-128"/>
                <a:ea typeface="Yu Gothic" panose="020B0400000000000000" pitchFamily="34" charset="-128"/>
                <a:cs typeface="YuGothic"/>
              </a:rPr>
              <a:t>あなたがどのようにするか考えてみましょう。</a:t>
            </a:r>
            <a:endParaRPr lang="ja-JP" altLang="en-US" sz="2400" b="1" dirty="0">
              <a:latin typeface="Yu Gothic" panose="020B0400000000000000" pitchFamily="34" charset="-128"/>
              <a:ea typeface="Yu Gothic" panose="020B0400000000000000" pitchFamily="34" charset="-128"/>
              <a:cs typeface="YuGothic"/>
            </a:endParaRPr>
          </a:p>
        </p:txBody>
      </p:sp>
      <p:grpSp>
        <p:nvGrpSpPr>
          <p:cNvPr id="8" name="グループ化 7">
            <a:extLst>
              <a:ext uri="{FF2B5EF4-FFF2-40B4-BE49-F238E27FC236}">
                <a16:creationId xmlns:a16="http://schemas.microsoft.com/office/drawing/2014/main" id="{5EA6C0BD-0F3E-4A41-97F1-EFD0195CDCEF}"/>
              </a:ext>
            </a:extLst>
          </p:cNvPr>
          <p:cNvGrpSpPr/>
          <p:nvPr/>
        </p:nvGrpSpPr>
        <p:grpSpPr>
          <a:xfrm>
            <a:off x="7645399" y="5200849"/>
            <a:ext cx="2601744" cy="1857176"/>
            <a:chOff x="7645399" y="5200849"/>
            <a:chExt cx="2601744" cy="1857176"/>
          </a:xfrm>
        </p:grpSpPr>
        <p:sp>
          <p:nvSpPr>
            <p:cNvPr id="26" name="正方形/長方形 25">
              <a:extLst>
                <a:ext uri="{FF2B5EF4-FFF2-40B4-BE49-F238E27FC236}">
                  <a16:creationId xmlns:a16="http://schemas.microsoft.com/office/drawing/2014/main" id="{ED6F5488-8D14-8740-8843-FF9EDDF02AE2}"/>
                </a:ext>
              </a:extLst>
            </p:cNvPr>
            <p:cNvSpPr/>
            <p:nvPr/>
          </p:nvSpPr>
          <p:spPr>
            <a:xfrm>
              <a:off x="7645399" y="5403557"/>
              <a:ext cx="2501901" cy="1654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5B1279DC-057C-454A-B63F-2C091CF486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45243" y="5200849"/>
              <a:ext cx="2501900" cy="1747558"/>
            </a:xfrm>
            <a:prstGeom prst="rect">
              <a:avLst/>
            </a:prstGeom>
          </p:spPr>
        </p:pic>
      </p:grpSp>
      <p:grpSp>
        <p:nvGrpSpPr>
          <p:cNvPr id="19" name="グループ化 18">
            <a:extLst>
              <a:ext uri="{FF2B5EF4-FFF2-40B4-BE49-F238E27FC236}">
                <a16:creationId xmlns:a16="http://schemas.microsoft.com/office/drawing/2014/main" id="{20369001-DB80-499A-96A1-74EEDB4156A8}"/>
              </a:ext>
            </a:extLst>
          </p:cNvPr>
          <p:cNvGrpSpPr/>
          <p:nvPr/>
        </p:nvGrpSpPr>
        <p:grpSpPr>
          <a:xfrm>
            <a:off x="2122410" y="1396463"/>
            <a:ext cx="6500835" cy="838200"/>
            <a:chOff x="2121696" y="1215416"/>
            <a:chExt cx="6500835" cy="838200"/>
          </a:xfrm>
        </p:grpSpPr>
        <p:sp>
          <p:nvSpPr>
            <p:cNvPr id="20" name="四角形: 角を丸くする 19">
              <a:extLst>
                <a:ext uri="{FF2B5EF4-FFF2-40B4-BE49-F238E27FC236}">
                  <a16:creationId xmlns:a16="http://schemas.microsoft.com/office/drawing/2014/main" id="{5AE86458-DB44-4F5C-93E8-9EAD42BA9000}"/>
                </a:ext>
              </a:extLst>
            </p:cNvPr>
            <p:cNvSpPr/>
            <p:nvPr/>
          </p:nvSpPr>
          <p:spPr>
            <a:xfrm>
              <a:off x="2322304" y="1531616"/>
              <a:ext cx="6300227" cy="522000"/>
            </a:xfrm>
            <a:prstGeom prst="roundRect">
              <a:avLst>
                <a:gd name="adj" fmla="val 50000"/>
              </a:avLst>
            </a:prstGeom>
            <a:solidFill>
              <a:srgbClr val="2EA73B"/>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396000" tIns="36000" rIns="72000" bIns="36000" rtlCol="0" anchor="ctr" anchorCtr="0"/>
            <a:lstStyle/>
            <a:p>
              <a:pPr marL="294005">
                <a:lnSpc>
                  <a:spcPct val="100000"/>
                </a:lnSpc>
                <a:spcBef>
                  <a:spcPts val="100"/>
                </a:spcBef>
                <a:tabLst>
                  <a:tab pos="3009900" algn="l"/>
                </a:tabLst>
              </a:pPr>
              <a:r>
                <a:rPr lang="ja-JP" altLang="en-US" sz="3000" b="1" dirty="0">
                  <a:solidFill>
                    <a:srgbClr val="FFFFFF"/>
                  </a:solidFill>
                  <a:latin typeface="Meiryo UI" panose="020B0604030504040204" pitchFamily="50" charset="-128"/>
                  <a:ea typeface="Meiryo UI" panose="020B0604030504040204" pitchFamily="50" charset="-128"/>
                  <a:cs typeface="Meiryo UI"/>
                </a:rPr>
                <a:t>自分の気持ち、伝えられ</a:t>
              </a:r>
              <a:r>
                <a:rPr lang="ja-JP" altLang="en-US" sz="3000" b="1" spc="-5" dirty="0">
                  <a:solidFill>
                    <a:srgbClr val="FFFFFF"/>
                  </a:solidFill>
                  <a:latin typeface="Meiryo UI" panose="020B0604030504040204" pitchFamily="50" charset="-128"/>
                  <a:ea typeface="Meiryo UI" panose="020B0604030504040204" pitchFamily="50" charset="-128"/>
                  <a:cs typeface="Meiryo UI"/>
                </a:rPr>
                <a:t>ますか</a:t>
              </a:r>
              <a:r>
                <a:rPr lang="en-US" altLang="ja-JP" sz="3000" b="1" spc="-5" dirty="0">
                  <a:solidFill>
                    <a:srgbClr val="FFFFFF"/>
                  </a:solidFill>
                  <a:latin typeface="Meiryo UI" panose="020B0604030504040204" pitchFamily="50" charset="-128"/>
                  <a:ea typeface="Meiryo UI" panose="020B0604030504040204" pitchFamily="50" charset="-128"/>
                  <a:cs typeface="Meiryo UI"/>
                </a:rPr>
                <a:t>︖</a:t>
              </a:r>
              <a:endParaRPr lang="ja-JP" altLang="en-US" sz="3000" dirty="0">
                <a:latin typeface="Meiryo UI" panose="020B0604030504040204" pitchFamily="50" charset="-128"/>
                <a:ea typeface="Meiryo UI" panose="020B0604030504040204" pitchFamily="50" charset="-128"/>
                <a:cs typeface="Meiryo UI"/>
              </a:endParaRPr>
            </a:p>
          </p:txBody>
        </p:sp>
        <p:pic>
          <p:nvPicPr>
            <p:cNvPr id="21" name="図 20" descr="アイコン&#10;&#10;自動的に生成された説明">
              <a:extLst>
                <a:ext uri="{FF2B5EF4-FFF2-40B4-BE49-F238E27FC236}">
                  <a16:creationId xmlns:a16="http://schemas.microsoft.com/office/drawing/2014/main" id="{E1B2B1D1-5BEA-40C8-B734-A3EF8409A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696" y="1215416"/>
              <a:ext cx="736600" cy="838200"/>
            </a:xfrm>
            <a:prstGeom prst="rect">
              <a:avLst/>
            </a:prstGeom>
          </p:spPr>
        </p:pic>
      </p:grpSp>
      <p:sp>
        <p:nvSpPr>
          <p:cNvPr id="12" name="テキスト ボックス 11">
            <a:extLst>
              <a:ext uri="{FF2B5EF4-FFF2-40B4-BE49-F238E27FC236}">
                <a16:creationId xmlns:a16="http://schemas.microsoft.com/office/drawing/2014/main" id="{7B359D0E-8BE1-450F-8F7A-A00643EDE25A}"/>
              </a:ext>
            </a:extLst>
          </p:cNvPr>
          <p:cNvSpPr txBox="1"/>
          <p:nvPr/>
        </p:nvSpPr>
        <p:spPr>
          <a:xfrm>
            <a:off x="757420" y="3747237"/>
            <a:ext cx="7186189" cy="720710"/>
          </a:xfrm>
          <a:prstGeom prst="rect">
            <a:avLst/>
          </a:prstGeom>
          <a:noFill/>
        </p:spPr>
        <p:txBody>
          <a:bodyPr wrap="none" lIns="72000" rtlCol="0">
            <a:spAutoFit/>
          </a:bodyPr>
          <a:lstStyle/>
          <a:p>
            <a:pPr marL="95250">
              <a:lnSpc>
                <a:spcPct val="100000"/>
              </a:lnSpc>
              <a:spcBef>
                <a:spcPts val="240"/>
              </a:spcBef>
            </a:pPr>
            <a:r>
              <a:rPr lang="ja-JP" altLang="en-US" sz="2000" b="1" dirty="0">
                <a:solidFill>
                  <a:srgbClr val="231F20"/>
                </a:solidFill>
                <a:latin typeface="Yu Gothic" panose="020B0400000000000000" pitchFamily="34" charset="-128"/>
                <a:ea typeface="Yu Gothic" panose="020B0400000000000000" pitchFamily="34" charset="-128"/>
                <a:cs typeface="YuGothic"/>
              </a:rPr>
              <a:t>どのように説明して周りの人を説得するか考えてみましょう</a:t>
            </a:r>
            <a:endParaRPr lang="ja-JP" altLang="en-US" sz="2000" b="1" dirty="0">
              <a:latin typeface="Yu Gothic" panose="020B0400000000000000" pitchFamily="34" charset="-128"/>
              <a:ea typeface="Yu Gothic" panose="020B0400000000000000" pitchFamily="34" charset="-128"/>
              <a:cs typeface="YuGothic"/>
            </a:endParaRPr>
          </a:p>
          <a:p>
            <a:pPr marL="12700">
              <a:lnSpc>
                <a:spcPct val="100000"/>
              </a:lnSpc>
              <a:spcBef>
                <a:spcPts val="140"/>
              </a:spcBef>
            </a:pPr>
            <a:r>
              <a:rPr lang="en-US" altLang="ja-JP" sz="2000" b="1" dirty="0">
                <a:solidFill>
                  <a:srgbClr val="231F20"/>
                </a:solidFill>
                <a:latin typeface="Yu Gothic" panose="020B0400000000000000" pitchFamily="34" charset="-128"/>
                <a:ea typeface="Yu Gothic" panose="020B0400000000000000" pitchFamily="34" charset="-128"/>
                <a:cs typeface="YuGothic"/>
              </a:rPr>
              <a:t>【</a:t>
            </a:r>
            <a:r>
              <a:rPr lang="ja-JP" altLang="en-US" sz="2000" b="1" dirty="0">
                <a:solidFill>
                  <a:srgbClr val="231F20"/>
                </a:solidFill>
                <a:latin typeface="Yu Gothic" panose="020B0400000000000000" pitchFamily="34" charset="-128"/>
                <a:ea typeface="Yu Gothic" panose="020B0400000000000000" pitchFamily="34" charset="-128"/>
                <a:cs typeface="YuGothic"/>
              </a:rPr>
              <a:t>例．校則、家のルール、進路</a:t>
            </a:r>
            <a:r>
              <a:rPr lang="en-US" altLang="ja-JP" sz="2000" b="1" dirty="0">
                <a:solidFill>
                  <a:srgbClr val="231F20"/>
                </a:solidFill>
                <a:latin typeface="Yu Gothic" panose="020B0400000000000000" pitchFamily="34" charset="-128"/>
                <a:ea typeface="Yu Gothic" panose="020B0400000000000000" pitchFamily="34" charset="-128"/>
                <a:cs typeface="YuGothic"/>
              </a:rPr>
              <a:t>】</a:t>
            </a:r>
            <a:endParaRPr lang="ja-JP" altLang="en-US" sz="2000" b="1" dirty="0">
              <a:latin typeface="Yu Gothic" panose="020B0400000000000000" pitchFamily="34" charset="-128"/>
              <a:ea typeface="Yu Gothic" panose="020B0400000000000000" pitchFamily="34" charset="-128"/>
              <a:cs typeface="Yu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7BAD5D9E-D305-4359-8F29-61F715F38C7C}"/>
              </a:ext>
            </a:extLst>
          </p:cNvPr>
          <p:cNvSpPr txBox="1">
            <a:spLocks/>
          </p:cNvSpPr>
          <p:nvPr/>
        </p:nvSpPr>
        <p:spPr>
          <a:xfrm>
            <a:off x="3555298" y="720175"/>
            <a:ext cx="3581400" cy="63500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4000" b="1" kern="0" dirty="0">
                <a:solidFill>
                  <a:srgbClr val="231F20"/>
                </a:solidFill>
                <a:latin typeface="Yu Gothic" panose="020B0400000000000000" pitchFamily="34" charset="-128"/>
                <a:ea typeface="Yu Gothic" panose="020B0400000000000000" pitchFamily="34" charset="-128"/>
                <a:cs typeface="YuGothic"/>
              </a:rPr>
              <a:t>考えてみよう！</a:t>
            </a:r>
            <a:endParaRPr kumimoji="0" lang="ja-JP" altLang="en-US" sz="4000" b="1" kern="0" dirty="0">
              <a:solidFill>
                <a:sysClr val="windowText" lastClr="000000"/>
              </a:solidFill>
              <a:latin typeface="Yu Gothic" panose="020B0400000000000000" pitchFamily="34" charset="-128"/>
              <a:ea typeface="Yu Gothic" panose="020B0400000000000000" pitchFamily="34" charset="-128"/>
              <a:cs typeface="YuGothic"/>
            </a:endParaRPr>
          </a:p>
        </p:txBody>
      </p:sp>
      <p:sp>
        <p:nvSpPr>
          <p:cNvPr id="3" name="object 9">
            <a:extLst>
              <a:ext uri="{FF2B5EF4-FFF2-40B4-BE49-F238E27FC236}">
                <a16:creationId xmlns:a16="http://schemas.microsoft.com/office/drawing/2014/main" id="{DE534497-0E80-4889-B73A-15C11A5ECE9C}"/>
              </a:ext>
            </a:extLst>
          </p:cNvPr>
          <p:cNvSpPr/>
          <p:nvPr/>
        </p:nvSpPr>
        <p:spPr>
          <a:xfrm>
            <a:off x="3998425" y="3096003"/>
            <a:ext cx="5570855" cy="1395730"/>
          </a:xfrm>
          <a:custGeom>
            <a:avLst/>
            <a:gdLst/>
            <a:ahLst/>
            <a:cxnLst/>
            <a:rect l="l" t="t" r="r" b="b"/>
            <a:pathLst>
              <a:path w="5570855" h="1395729">
                <a:moveTo>
                  <a:pt x="5260606" y="0"/>
                </a:moveTo>
                <a:lnTo>
                  <a:pt x="310045" y="0"/>
                </a:lnTo>
                <a:lnTo>
                  <a:pt x="264228" y="3361"/>
                </a:lnTo>
                <a:lnTo>
                  <a:pt x="220499" y="13126"/>
                </a:lnTo>
                <a:lnTo>
                  <a:pt x="179337" y="28816"/>
                </a:lnTo>
                <a:lnTo>
                  <a:pt x="141221" y="49949"/>
                </a:lnTo>
                <a:lnTo>
                  <a:pt x="106632" y="76048"/>
                </a:lnTo>
                <a:lnTo>
                  <a:pt x="76048" y="106632"/>
                </a:lnTo>
                <a:lnTo>
                  <a:pt x="49949" y="141221"/>
                </a:lnTo>
                <a:lnTo>
                  <a:pt x="28816" y="179337"/>
                </a:lnTo>
                <a:lnTo>
                  <a:pt x="13126" y="220499"/>
                </a:lnTo>
                <a:lnTo>
                  <a:pt x="3361" y="264228"/>
                </a:lnTo>
                <a:lnTo>
                  <a:pt x="0" y="310045"/>
                </a:lnTo>
                <a:lnTo>
                  <a:pt x="0" y="664286"/>
                </a:lnTo>
                <a:lnTo>
                  <a:pt x="3361" y="710102"/>
                </a:lnTo>
                <a:lnTo>
                  <a:pt x="13126" y="753831"/>
                </a:lnTo>
                <a:lnTo>
                  <a:pt x="28816" y="794993"/>
                </a:lnTo>
                <a:lnTo>
                  <a:pt x="49949" y="833109"/>
                </a:lnTo>
                <a:lnTo>
                  <a:pt x="76048" y="867698"/>
                </a:lnTo>
                <a:lnTo>
                  <a:pt x="106632" y="898282"/>
                </a:lnTo>
                <a:lnTo>
                  <a:pt x="141221" y="924381"/>
                </a:lnTo>
                <a:lnTo>
                  <a:pt x="179337" y="945515"/>
                </a:lnTo>
                <a:lnTo>
                  <a:pt x="220499" y="961204"/>
                </a:lnTo>
                <a:lnTo>
                  <a:pt x="264228" y="970969"/>
                </a:lnTo>
                <a:lnTo>
                  <a:pt x="310045" y="974331"/>
                </a:lnTo>
                <a:lnTo>
                  <a:pt x="3096514" y="974331"/>
                </a:lnTo>
                <a:lnTo>
                  <a:pt x="3017558" y="1395437"/>
                </a:lnTo>
                <a:lnTo>
                  <a:pt x="3301377" y="974331"/>
                </a:lnTo>
                <a:lnTo>
                  <a:pt x="5260606" y="974331"/>
                </a:lnTo>
                <a:lnTo>
                  <a:pt x="5306423" y="970969"/>
                </a:lnTo>
                <a:lnTo>
                  <a:pt x="5350152" y="961204"/>
                </a:lnTo>
                <a:lnTo>
                  <a:pt x="5391314" y="945515"/>
                </a:lnTo>
                <a:lnTo>
                  <a:pt x="5429429" y="924381"/>
                </a:lnTo>
                <a:lnTo>
                  <a:pt x="5464019" y="898282"/>
                </a:lnTo>
                <a:lnTo>
                  <a:pt x="5494603" y="867698"/>
                </a:lnTo>
                <a:lnTo>
                  <a:pt x="5520701" y="833109"/>
                </a:lnTo>
                <a:lnTo>
                  <a:pt x="5541835" y="794993"/>
                </a:lnTo>
                <a:lnTo>
                  <a:pt x="5557524" y="753831"/>
                </a:lnTo>
                <a:lnTo>
                  <a:pt x="5567290" y="710102"/>
                </a:lnTo>
                <a:lnTo>
                  <a:pt x="5570651" y="664286"/>
                </a:lnTo>
                <a:lnTo>
                  <a:pt x="5570651" y="310045"/>
                </a:lnTo>
                <a:lnTo>
                  <a:pt x="5567290" y="264228"/>
                </a:lnTo>
                <a:lnTo>
                  <a:pt x="5557524" y="220499"/>
                </a:lnTo>
                <a:lnTo>
                  <a:pt x="5541835" y="179337"/>
                </a:lnTo>
                <a:lnTo>
                  <a:pt x="5520701" y="141221"/>
                </a:lnTo>
                <a:lnTo>
                  <a:pt x="5494603" y="106632"/>
                </a:lnTo>
                <a:lnTo>
                  <a:pt x="5464019" y="76048"/>
                </a:lnTo>
                <a:lnTo>
                  <a:pt x="5429429" y="49949"/>
                </a:lnTo>
                <a:lnTo>
                  <a:pt x="5391314" y="28816"/>
                </a:lnTo>
                <a:lnTo>
                  <a:pt x="5350152" y="13126"/>
                </a:lnTo>
                <a:lnTo>
                  <a:pt x="5306423" y="3361"/>
                </a:lnTo>
                <a:lnTo>
                  <a:pt x="5260606" y="0"/>
                </a:lnTo>
                <a:close/>
              </a:path>
            </a:pathLst>
          </a:custGeom>
          <a:solidFill>
            <a:srgbClr val="CEE7C2"/>
          </a:solidFill>
          <a:ln w="47498">
            <a:solidFill>
              <a:srgbClr val="0CB14B"/>
            </a:solidFill>
          </a:ln>
        </p:spPr>
        <p:txBody>
          <a:bodyPr wrap="square" lIns="0" tIns="0" rIns="0" bIns="0" rtlCol="0"/>
          <a:lstStyle/>
          <a:p>
            <a:endParaRPr/>
          </a:p>
        </p:txBody>
      </p:sp>
      <p:sp>
        <p:nvSpPr>
          <p:cNvPr id="4" name="object 7">
            <a:extLst>
              <a:ext uri="{FF2B5EF4-FFF2-40B4-BE49-F238E27FC236}">
                <a16:creationId xmlns:a16="http://schemas.microsoft.com/office/drawing/2014/main" id="{C9337A64-36EC-446D-82D6-92468DB29AD9}"/>
              </a:ext>
            </a:extLst>
          </p:cNvPr>
          <p:cNvSpPr/>
          <p:nvPr/>
        </p:nvSpPr>
        <p:spPr>
          <a:xfrm>
            <a:off x="1122926" y="1947899"/>
            <a:ext cx="5570855" cy="1395730"/>
          </a:xfrm>
          <a:custGeom>
            <a:avLst/>
            <a:gdLst/>
            <a:ahLst/>
            <a:cxnLst/>
            <a:rect l="l" t="t" r="r" b="b"/>
            <a:pathLst>
              <a:path w="5570855" h="1395729">
                <a:moveTo>
                  <a:pt x="5260606" y="0"/>
                </a:moveTo>
                <a:lnTo>
                  <a:pt x="310045" y="0"/>
                </a:lnTo>
                <a:lnTo>
                  <a:pt x="264228" y="3361"/>
                </a:lnTo>
                <a:lnTo>
                  <a:pt x="220499" y="13126"/>
                </a:lnTo>
                <a:lnTo>
                  <a:pt x="179337" y="28816"/>
                </a:lnTo>
                <a:lnTo>
                  <a:pt x="141221" y="49949"/>
                </a:lnTo>
                <a:lnTo>
                  <a:pt x="106632" y="76048"/>
                </a:lnTo>
                <a:lnTo>
                  <a:pt x="76048" y="106632"/>
                </a:lnTo>
                <a:lnTo>
                  <a:pt x="49949" y="141221"/>
                </a:lnTo>
                <a:lnTo>
                  <a:pt x="28816" y="179337"/>
                </a:lnTo>
                <a:lnTo>
                  <a:pt x="13126" y="220499"/>
                </a:lnTo>
                <a:lnTo>
                  <a:pt x="3361" y="264228"/>
                </a:lnTo>
                <a:lnTo>
                  <a:pt x="0" y="310045"/>
                </a:lnTo>
                <a:lnTo>
                  <a:pt x="0" y="664286"/>
                </a:lnTo>
                <a:lnTo>
                  <a:pt x="3361" y="710102"/>
                </a:lnTo>
                <a:lnTo>
                  <a:pt x="13126" y="753831"/>
                </a:lnTo>
                <a:lnTo>
                  <a:pt x="28816" y="794993"/>
                </a:lnTo>
                <a:lnTo>
                  <a:pt x="49949" y="833109"/>
                </a:lnTo>
                <a:lnTo>
                  <a:pt x="76048" y="867698"/>
                </a:lnTo>
                <a:lnTo>
                  <a:pt x="106632" y="898282"/>
                </a:lnTo>
                <a:lnTo>
                  <a:pt x="141221" y="924381"/>
                </a:lnTo>
                <a:lnTo>
                  <a:pt x="179337" y="945515"/>
                </a:lnTo>
                <a:lnTo>
                  <a:pt x="220499" y="961204"/>
                </a:lnTo>
                <a:lnTo>
                  <a:pt x="264228" y="970969"/>
                </a:lnTo>
                <a:lnTo>
                  <a:pt x="310045" y="974331"/>
                </a:lnTo>
                <a:lnTo>
                  <a:pt x="2269274" y="974331"/>
                </a:lnTo>
                <a:lnTo>
                  <a:pt x="2553093" y="1395437"/>
                </a:lnTo>
                <a:lnTo>
                  <a:pt x="2474137" y="974331"/>
                </a:lnTo>
                <a:lnTo>
                  <a:pt x="5260606" y="974331"/>
                </a:lnTo>
                <a:lnTo>
                  <a:pt x="5306423" y="970969"/>
                </a:lnTo>
                <a:lnTo>
                  <a:pt x="5350152" y="961204"/>
                </a:lnTo>
                <a:lnTo>
                  <a:pt x="5391314" y="945515"/>
                </a:lnTo>
                <a:lnTo>
                  <a:pt x="5429429" y="924381"/>
                </a:lnTo>
                <a:lnTo>
                  <a:pt x="5464019" y="898282"/>
                </a:lnTo>
                <a:lnTo>
                  <a:pt x="5494603" y="867698"/>
                </a:lnTo>
                <a:lnTo>
                  <a:pt x="5520701" y="833109"/>
                </a:lnTo>
                <a:lnTo>
                  <a:pt x="5541835" y="794993"/>
                </a:lnTo>
                <a:lnTo>
                  <a:pt x="5557524" y="753831"/>
                </a:lnTo>
                <a:lnTo>
                  <a:pt x="5567290" y="710102"/>
                </a:lnTo>
                <a:lnTo>
                  <a:pt x="5570651" y="664286"/>
                </a:lnTo>
                <a:lnTo>
                  <a:pt x="5570651" y="310045"/>
                </a:lnTo>
                <a:lnTo>
                  <a:pt x="5567290" y="264228"/>
                </a:lnTo>
                <a:lnTo>
                  <a:pt x="5557524" y="220499"/>
                </a:lnTo>
                <a:lnTo>
                  <a:pt x="5541835" y="179337"/>
                </a:lnTo>
                <a:lnTo>
                  <a:pt x="5520701" y="141221"/>
                </a:lnTo>
                <a:lnTo>
                  <a:pt x="5494603" y="106632"/>
                </a:lnTo>
                <a:lnTo>
                  <a:pt x="5464019" y="76048"/>
                </a:lnTo>
                <a:lnTo>
                  <a:pt x="5429429" y="49949"/>
                </a:lnTo>
                <a:lnTo>
                  <a:pt x="5391314" y="28816"/>
                </a:lnTo>
                <a:lnTo>
                  <a:pt x="5350152" y="13126"/>
                </a:lnTo>
                <a:lnTo>
                  <a:pt x="5306423" y="3361"/>
                </a:lnTo>
                <a:lnTo>
                  <a:pt x="5260606" y="0"/>
                </a:lnTo>
                <a:close/>
              </a:path>
            </a:pathLst>
          </a:custGeom>
          <a:solidFill>
            <a:srgbClr val="CEE7C2"/>
          </a:solidFill>
          <a:ln w="47498">
            <a:solidFill>
              <a:srgbClr val="0CB14B"/>
            </a:solidFill>
          </a:ln>
        </p:spPr>
        <p:txBody>
          <a:bodyPr wrap="square" lIns="0" tIns="0" rIns="0" bIns="0" rtlCol="0"/>
          <a:lstStyle/>
          <a:p>
            <a:endParaRPr dirty="0"/>
          </a:p>
        </p:txBody>
      </p:sp>
      <p:sp>
        <p:nvSpPr>
          <p:cNvPr id="5" name="object 10">
            <a:extLst>
              <a:ext uri="{FF2B5EF4-FFF2-40B4-BE49-F238E27FC236}">
                <a16:creationId xmlns:a16="http://schemas.microsoft.com/office/drawing/2014/main" id="{1E8E90A9-96FE-482D-A021-B8EFE0ED24BB}"/>
              </a:ext>
            </a:extLst>
          </p:cNvPr>
          <p:cNvSpPr txBox="1"/>
          <p:nvPr/>
        </p:nvSpPr>
        <p:spPr>
          <a:xfrm>
            <a:off x="1672955" y="2246753"/>
            <a:ext cx="4511945" cy="397545"/>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231F20"/>
                </a:solidFill>
                <a:latin typeface="Yu Gothic" panose="020B0400000000000000" pitchFamily="34" charset="-128"/>
                <a:ea typeface="Yu Gothic" panose="020B0400000000000000" pitchFamily="34" charset="-128"/>
                <a:cs typeface="YuGothic"/>
              </a:rPr>
              <a:t>男／女なんだから○○しなさい</a:t>
            </a:r>
            <a:endParaRPr sz="2500" b="1" dirty="0">
              <a:latin typeface="Yu Gothic" panose="020B0400000000000000" pitchFamily="34" charset="-128"/>
              <a:ea typeface="Yu Gothic" panose="020B0400000000000000" pitchFamily="34" charset="-128"/>
              <a:cs typeface="YuGothic"/>
            </a:endParaRPr>
          </a:p>
        </p:txBody>
      </p:sp>
      <p:sp>
        <p:nvSpPr>
          <p:cNvPr id="6" name="テキスト ボックス 5">
            <a:extLst>
              <a:ext uri="{FF2B5EF4-FFF2-40B4-BE49-F238E27FC236}">
                <a16:creationId xmlns:a16="http://schemas.microsoft.com/office/drawing/2014/main" id="{552E0E7A-9535-4A31-AF50-55FA1E727102}"/>
              </a:ext>
            </a:extLst>
          </p:cNvPr>
          <p:cNvSpPr txBox="1"/>
          <p:nvPr/>
        </p:nvSpPr>
        <p:spPr>
          <a:xfrm>
            <a:off x="2336800" y="4657529"/>
            <a:ext cx="6019800" cy="1631216"/>
          </a:xfrm>
          <a:prstGeom prst="rect">
            <a:avLst/>
          </a:prstGeom>
          <a:noFill/>
        </p:spPr>
        <p:txBody>
          <a:bodyPr wrap="square" rtlCol="0">
            <a:spAutoFit/>
          </a:bodyPr>
          <a:lstStyle/>
          <a:p>
            <a:r>
              <a:rPr lang="ja-JP" altLang="en-US" sz="2500" b="1">
                <a:latin typeface="Yu Gothic" panose="020B0400000000000000" pitchFamily="34" charset="-128"/>
                <a:ea typeface="Yu Gothic" panose="020B0400000000000000" pitchFamily="34" charset="-128"/>
              </a:rPr>
              <a:t>と言われたことはありますか？</a:t>
            </a:r>
          </a:p>
          <a:p>
            <a:endParaRPr lang="ja-JP" altLang="en-US" sz="2500" b="1">
              <a:latin typeface="Yu Gothic" panose="020B0400000000000000" pitchFamily="34" charset="-128"/>
              <a:ea typeface="Yu Gothic" panose="020B0400000000000000" pitchFamily="34" charset="-128"/>
            </a:endParaRPr>
          </a:p>
          <a:p>
            <a:r>
              <a:rPr lang="ja-JP" altLang="en-US" sz="2500" b="1">
                <a:latin typeface="Yu Gothic" panose="020B0400000000000000" pitchFamily="34" charset="-128"/>
                <a:ea typeface="Yu Gothic" panose="020B0400000000000000" pitchFamily="34" charset="-128"/>
              </a:rPr>
              <a:t>どのようなことを言われましたか？</a:t>
            </a:r>
          </a:p>
          <a:p>
            <a:r>
              <a:rPr lang="ja-JP" altLang="en-US" sz="2500" b="1">
                <a:latin typeface="Yu Gothic" panose="020B0400000000000000" pitchFamily="34" charset="-128"/>
                <a:ea typeface="Yu Gothic" panose="020B0400000000000000" pitchFamily="34" charset="-128"/>
              </a:rPr>
              <a:t>そのときどんな気持ちになりましたか？</a:t>
            </a:r>
            <a:endParaRPr kumimoji="1" lang="ja-JP" altLang="en-US" sz="2500" b="1">
              <a:latin typeface="Yu Gothic" panose="020B0400000000000000" pitchFamily="34" charset="-128"/>
              <a:ea typeface="Yu Gothic" panose="020B0400000000000000" pitchFamily="34" charset="-128"/>
            </a:endParaRPr>
          </a:p>
        </p:txBody>
      </p:sp>
      <p:sp>
        <p:nvSpPr>
          <p:cNvPr id="7" name="object 10">
            <a:extLst>
              <a:ext uri="{FF2B5EF4-FFF2-40B4-BE49-F238E27FC236}">
                <a16:creationId xmlns:a16="http://schemas.microsoft.com/office/drawing/2014/main" id="{88470512-D379-4A18-AA24-E8681336BCC0}"/>
              </a:ext>
            </a:extLst>
          </p:cNvPr>
          <p:cNvSpPr txBox="1"/>
          <p:nvPr/>
        </p:nvSpPr>
        <p:spPr>
          <a:xfrm>
            <a:off x="4660900" y="3387733"/>
            <a:ext cx="4511945" cy="397545"/>
          </a:xfrm>
          <a:prstGeom prst="rect">
            <a:avLst/>
          </a:prstGeom>
        </p:spPr>
        <p:txBody>
          <a:bodyPr vert="horz" wrap="square" lIns="0" tIns="12700" rIns="0" bIns="0" rtlCol="0">
            <a:spAutoFit/>
          </a:bodyPr>
          <a:lstStyle/>
          <a:p>
            <a:pPr marL="12700">
              <a:lnSpc>
                <a:spcPct val="100000"/>
              </a:lnSpc>
              <a:spcBef>
                <a:spcPts val="100"/>
              </a:spcBef>
            </a:pPr>
            <a:r>
              <a:rPr lang="ja-JP" altLang="en-US" sz="2500" b="1" dirty="0">
                <a:solidFill>
                  <a:srgbClr val="231F20"/>
                </a:solidFill>
                <a:latin typeface="Yu Gothic" panose="020B0400000000000000" pitchFamily="34" charset="-128"/>
                <a:ea typeface="Yu Gothic" panose="020B0400000000000000" pitchFamily="34" charset="-128"/>
                <a:cs typeface="YuGothic"/>
              </a:rPr>
              <a:t>男／女は○○してはいけない</a:t>
            </a:r>
            <a:endParaRPr sz="2500" b="1" dirty="0">
              <a:latin typeface="Yu Gothic" panose="020B0400000000000000" pitchFamily="34" charset="-128"/>
              <a:ea typeface="Yu Gothic" panose="020B0400000000000000" pitchFamily="34" charset="-128"/>
              <a:cs typeface="YuGothic"/>
            </a:endParaRPr>
          </a:p>
        </p:txBody>
      </p:sp>
      <p:sp>
        <p:nvSpPr>
          <p:cNvPr id="8" name="正方形/長方形 7">
            <a:extLst>
              <a:ext uri="{FF2B5EF4-FFF2-40B4-BE49-F238E27FC236}">
                <a16:creationId xmlns:a16="http://schemas.microsoft.com/office/drawing/2014/main" id="{9A7C7105-849F-4B73-B8B4-F223B03016CD}"/>
              </a:ext>
            </a:extLst>
          </p:cNvPr>
          <p:cNvSpPr/>
          <p:nvPr/>
        </p:nvSpPr>
        <p:spPr>
          <a:xfrm>
            <a:off x="8928242" y="323850"/>
            <a:ext cx="1447657" cy="304800"/>
          </a:xfrm>
          <a:prstGeom prst="rect">
            <a:avLst/>
          </a:prstGeom>
          <a:solidFill>
            <a:schemeClr val="bg1"/>
          </a:solidFill>
          <a:ln>
            <a:solidFill>
              <a:srgbClr val="0CB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事前アンケート</a:t>
            </a:r>
          </a:p>
        </p:txBody>
      </p:sp>
    </p:spTree>
    <p:extLst>
      <p:ext uri="{BB962C8B-B14F-4D97-AF65-F5344CB8AC3E}">
        <p14:creationId xmlns:p14="http://schemas.microsoft.com/office/powerpoint/2010/main" val="241340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81395AC-F3EE-44F6-A8CC-C858236786BE}"/>
              </a:ext>
            </a:extLst>
          </p:cNvPr>
          <p:cNvGrpSpPr/>
          <p:nvPr/>
        </p:nvGrpSpPr>
        <p:grpSpPr>
          <a:xfrm>
            <a:off x="1292246" y="1419225"/>
            <a:ext cx="4516263" cy="838200"/>
            <a:chOff x="1300338" y="1948419"/>
            <a:chExt cx="4516263" cy="838200"/>
          </a:xfrm>
        </p:grpSpPr>
        <p:sp>
          <p:nvSpPr>
            <p:cNvPr id="19" name="四角形: 角を丸くする 18">
              <a:extLst>
                <a:ext uri="{FF2B5EF4-FFF2-40B4-BE49-F238E27FC236}">
                  <a16:creationId xmlns:a16="http://schemas.microsoft.com/office/drawing/2014/main" id="{ECB6C2F2-50E8-4F15-9D93-649624D5B9B3}"/>
                </a:ext>
              </a:extLst>
            </p:cNvPr>
            <p:cNvSpPr/>
            <p:nvPr/>
          </p:nvSpPr>
          <p:spPr>
            <a:xfrm>
              <a:off x="1500947" y="2264619"/>
              <a:ext cx="4315654" cy="522000"/>
            </a:xfrm>
            <a:prstGeom prst="roundRect">
              <a:avLst>
                <a:gd name="adj" fmla="val 50000"/>
              </a:avLst>
            </a:prstGeom>
            <a:solidFill>
              <a:srgbClr val="2EA73B"/>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12700" algn="ctr">
                <a:lnSpc>
                  <a:spcPct val="100000"/>
                </a:lnSpc>
                <a:spcBef>
                  <a:spcPts val="100"/>
                </a:spcBef>
              </a:pPr>
              <a:r>
                <a:rPr lang="ja-JP" altLang="en-US" sz="3000" b="1" dirty="0">
                  <a:solidFill>
                    <a:srgbClr val="FFFFFF"/>
                  </a:solidFill>
                  <a:latin typeface="Meiryo UI" panose="020B0604030504040204" pitchFamily="50" charset="-128"/>
                  <a:ea typeface="Meiryo UI" panose="020B0604030504040204" pitchFamily="50" charset="-128"/>
                  <a:cs typeface="Meiryo UI"/>
                </a:rPr>
                <a:t>自分のことを知ろう</a:t>
              </a:r>
              <a:endParaRPr lang="ja-JP" altLang="en-US" sz="3000" dirty="0">
                <a:latin typeface="Meiryo UI" panose="020B0604030504040204" pitchFamily="50" charset="-128"/>
                <a:ea typeface="Meiryo UI" panose="020B0604030504040204" pitchFamily="50" charset="-128"/>
                <a:cs typeface="Meiryo UI"/>
              </a:endParaRPr>
            </a:p>
          </p:txBody>
        </p:sp>
        <p:pic>
          <p:nvPicPr>
            <p:cNvPr id="21" name="図 20" descr="アイコン&#10;&#10;自動的に生成された説明">
              <a:extLst>
                <a:ext uri="{FF2B5EF4-FFF2-40B4-BE49-F238E27FC236}">
                  <a16:creationId xmlns:a16="http://schemas.microsoft.com/office/drawing/2014/main" id="{BC755622-471A-46BC-924F-9FAF89BFC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338" y="1948419"/>
              <a:ext cx="736600" cy="838200"/>
            </a:xfrm>
            <a:prstGeom prst="rect">
              <a:avLst/>
            </a:prstGeom>
          </p:spPr>
        </p:pic>
      </p:grpSp>
      <p:sp>
        <p:nvSpPr>
          <p:cNvPr id="2" name="スライド番号プレースホルダー 1">
            <a:extLst>
              <a:ext uri="{FF2B5EF4-FFF2-40B4-BE49-F238E27FC236}">
                <a16:creationId xmlns:a16="http://schemas.microsoft.com/office/drawing/2014/main" id="{47473028-34FC-495E-96E4-AA697FB2BD10}"/>
              </a:ext>
            </a:extLst>
          </p:cNvPr>
          <p:cNvSpPr>
            <a:spLocks noGrp="1"/>
          </p:cNvSpPr>
          <p:nvPr>
            <p:ph type="sldNum" sz="quarter" idx="7"/>
          </p:nvPr>
        </p:nvSpPr>
        <p:spPr/>
        <p:txBody>
          <a:bodyPr/>
          <a:lstStyle/>
          <a:p>
            <a:r>
              <a:rPr lang="en-US" altLang="ja-JP" dirty="0"/>
              <a:t>1</a:t>
            </a:r>
            <a:endParaRPr lang="ja-JP" altLang="en-US" dirty="0"/>
          </a:p>
        </p:txBody>
      </p:sp>
      <p:sp>
        <p:nvSpPr>
          <p:cNvPr id="3" name="object 3"/>
          <p:cNvSpPr txBox="1">
            <a:spLocks noGrp="1"/>
          </p:cNvSpPr>
          <p:nvPr>
            <p:ph type="title" idx="4294967295"/>
          </p:nvPr>
        </p:nvSpPr>
        <p:spPr>
          <a:xfrm>
            <a:off x="2298700" y="720725"/>
            <a:ext cx="358140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231F20"/>
                </a:solidFill>
                <a:latin typeface="Yu Gothic" panose="020B0400000000000000" pitchFamily="34" charset="-128"/>
                <a:ea typeface="Yu Gothic" panose="020B0400000000000000" pitchFamily="34" charset="-128"/>
                <a:cs typeface="YuGothic"/>
              </a:rPr>
              <a:t>考えてみよう！</a:t>
            </a:r>
            <a:endParaRPr sz="4000" dirty="0">
              <a:latin typeface="Yu Gothic" panose="020B0400000000000000" pitchFamily="34" charset="-128"/>
              <a:ea typeface="Yu Gothic" panose="020B0400000000000000" pitchFamily="34" charset="-128"/>
              <a:cs typeface="YuGothic"/>
            </a:endParaRPr>
          </a:p>
        </p:txBody>
      </p:sp>
      <p:sp>
        <p:nvSpPr>
          <p:cNvPr id="4" name="object 4"/>
          <p:cNvSpPr txBox="1"/>
          <p:nvPr/>
        </p:nvSpPr>
        <p:spPr>
          <a:xfrm>
            <a:off x="698500" y="2703005"/>
            <a:ext cx="6798845"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Yu Gothic" panose="020B0400000000000000" pitchFamily="34" charset="-128"/>
                <a:ea typeface="Yu Gothic" panose="020B0400000000000000" pitchFamily="34" charset="-128"/>
                <a:cs typeface="YuGothic"/>
              </a:rPr>
              <a:t>あなたの</a:t>
            </a:r>
            <a:r>
              <a:rPr lang="ja-JP" altLang="en-US" sz="2000" b="1" dirty="0">
                <a:latin typeface="Yu Gothic" panose="020B0400000000000000" pitchFamily="34" charset="-128"/>
                <a:ea typeface="Yu Gothic" panose="020B0400000000000000" pitchFamily="34" charset="-128"/>
                <a:cs typeface="YuGothic"/>
              </a:rPr>
              <a:t>良いところや長所</a:t>
            </a:r>
            <a:r>
              <a:rPr sz="2000" b="1" dirty="0">
                <a:latin typeface="Yu Gothic" panose="020B0400000000000000" pitchFamily="34" charset="-128"/>
                <a:ea typeface="Yu Gothic" panose="020B0400000000000000" pitchFamily="34" charset="-128"/>
                <a:cs typeface="YuGothic"/>
              </a:rPr>
              <a:t>は何ですか？</a:t>
            </a:r>
          </a:p>
        </p:txBody>
      </p:sp>
      <p:sp>
        <p:nvSpPr>
          <p:cNvPr id="7" name="object 7"/>
          <p:cNvSpPr txBox="1"/>
          <p:nvPr/>
        </p:nvSpPr>
        <p:spPr>
          <a:xfrm>
            <a:off x="698500" y="4917631"/>
            <a:ext cx="9496580"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100" dirty="0">
                <a:solidFill>
                  <a:srgbClr val="231F20"/>
                </a:solidFill>
                <a:latin typeface="Yu Gothic" panose="020B0400000000000000" pitchFamily="34" charset="-128"/>
                <a:ea typeface="Yu Gothic" panose="020B0400000000000000" pitchFamily="34" charset="-128"/>
                <a:cs typeface="YuGothic"/>
              </a:rPr>
              <a:t>①②の後に、もう一度、</a:t>
            </a:r>
            <a:r>
              <a:rPr sz="2000" b="1" spc="-100" dirty="0">
                <a:solidFill>
                  <a:srgbClr val="231F20"/>
                </a:solidFill>
                <a:latin typeface="Yu Gothic" panose="020B0400000000000000" pitchFamily="34" charset="-128"/>
                <a:ea typeface="Yu Gothic" panose="020B0400000000000000" pitchFamily="34" charset="-128"/>
                <a:cs typeface="YuGothic"/>
              </a:rPr>
              <a:t>自分の好きなことや大事にしていることを考えてみ</a:t>
            </a:r>
            <a:r>
              <a:rPr lang="ja-JP" altLang="en-US" sz="2000" b="1" spc="-100" dirty="0">
                <a:solidFill>
                  <a:srgbClr val="231F20"/>
                </a:solidFill>
                <a:latin typeface="Yu Gothic" panose="020B0400000000000000" pitchFamily="34" charset="-128"/>
                <a:ea typeface="Yu Gothic" panose="020B0400000000000000" pitchFamily="34" charset="-128"/>
                <a:cs typeface="YuGothic"/>
              </a:rPr>
              <a:t>ましょう</a:t>
            </a:r>
            <a:endParaRPr sz="2000" b="1" spc="-100" dirty="0">
              <a:latin typeface="Yu Gothic" panose="020B0400000000000000" pitchFamily="34" charset="-128"/>
              <a:ea typeface="Yu Gothic" panose="020B0400000000000000" pitchFamily="34" charset="-128"/>
              <a:cs typeface="YuGothic"/>
            </a:endParaRPr>
          </a:p>
        </p:txBody>
      </p:sp>
      <p:sp>
        <p:nvSpPr>
          <p:cNvPr id="26" name="円/楕円 25">
            <a:extLst>
              <a:ext uri="{FF2B5EF4-FFF2-40B4-BE49-F238E27FC236}">
                <a16:creationId xmlns:a16="http://schemas.microsoft.com/office/drawing/2014/main" id="{68DD1B2E-6B25-5742-A632-F441BCFCE81E}"/>
              </a:ext>
            </a:extLst>
          </p:cNvPr>
          <p:cNvSpPr/>
          <p:nvPr/>
        </p:nvSpPr>
        <p:spPr>
          <a:xfrm>
            <a:off x="8775700" y="428625"/>
            <a:ext cx="1447800" cy="1447800"/>
          </a:xfrm>
          <a:prstGeom prst="ellipse">
            <a:avLst/>
          </a:prstGeom>
          <a:solidFill>
            <a:srgbClr val="CEE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AF07A3CC-69CA-C345-9C4B-D29C1A44B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24185" y="180000"/>
            <a:ext cx="3225800" cy="2768600"/>
          </a:xfrm>
          <a:prstGeom prst="rect">
            <a:avLst/>
          </a:prstGeom>
        </p:spPr>
      </p:pic>
      <p:sp>
        <p:nvSpPr>
          <p:cNvPr id="28" name="object 9">
            <a:extLst>
              <a:ext uri="{FF2B5EF4-FFF2-40B4-BE49-F238E27FC236}">
                <a16:creationId xmlns:a16="http://schemas.microsoft.com/office/drawing/2014/main" id="{83E2087B-0E0C-4C43-B51D-50E932C9D866}"/>
              </a:ext>
            </a:extLst>
          </p:cNvPr>
          <p:cNvSpPr txBox="1"/>
          <p:nvPr/>
        </p:nvSpPr>
        <p:spPr>
          <a:xfrm>
            <a:off x="8928100" y="691153"/>
            <a:ext cx="1144560" cy="918200"/>
          </a:xfrm>
          <a:prstGeom prst="rect">
            <a:avLst/>
          </a:prstGeom>
        </p:spPr>
        <p:txBody>
          <a:bodyPr vert="horz" wrap="square" lIns="0" tIns="33020" rIns="0" bIns="0" rtlCol="0">
            <a:spAutoFit/>
          </a:bodyPr>
          <a:lstStyle/>
          <a:p>
            <a:pPr marL="12700" marR="5080" indent="22225" algn="ctr">
              <a:lnSpc>
                <a:spcPts val="2300"/>
              </a:lnSpc>
            </a:pPr>
            <a:r>
              <a:rPr lang="ja-JP" altLang="en-US" sz="2000" b="1" dirty="0">
                <a:solidFill>
                  <a:srgbClr val="231F20"/>
                </a:solidFill>
                <a:latin typeface="Yu Gothic" panose="020B0400000000000000" pitchFamily="34" charset="-128"/>
                <a:ea typeface="Yu Gothic" panose="020B0400000000000000" pitchFamily="34" charset="-128"/>
                <a:cs typeface="YuGothic"/>
              </a:rPr>
              <a:t>それぞれ</a:t>
            </a:r>
            <a:endParaRPr lang="en-US" sz="2000" b="1" dirty="0">
              <a:solidFill>
                <a:srgbClr val="231F20"/>
              </a:solidFill>
              <a:latin typeface="Yu Gothic" panose="020B0400000000000000" pitchFamily="34" charset="-128"/>
              <a:ea typeface="Yu Gothic" panose="020B0400000000000000" pitchFamily="34" charset="-128"/>
              <a:cs typeface="YuGothic"/>
            </a:endParaRPr>
          </a:p>
          <a:p>
            <a:pPr marL="12700" marR="5080" indent="22225" algn="ctr">
              <a:lnSpc>
                <a:spcPts val="2300"/>
              </a:lnSpc>
            </a:pPr>
            <a:r>
              <a:rPr sz="2000" b="1" spc="-300" dirty="0">
                <a:solidFill>
                  <a:srgbClr val="231F20"/>
                </a:solidFill>
                <a:latin typeface="Yu Gothic" panose="020B0400000000000000" pitchFamily="34" charset="-128"/>
                <a:ea typeface="Yu Gothic" panose="020B0400000000000000" pitchFamily="34" charset="-128"/>
                <a:cs typeface="YuGothic"/>
              </a:rPr>
              <a:t>3 </a:t>
            </a:r>
            <a:r>
              <a:rPr sz="2000" b="1" spc="-50" dirty="0">
                <a:solidFill>
                  <a:srgbClr val="231F20"/>
                </a:solidFill>
                <a:latin typeface="Yu Gothic" panose="020B0400000000000000" pitchFamily="34" charset="-128"/>
                <a:ea typeface="Yu Gothic" panose="020B0400000000000000" pitchFamily="34" charset="-128"/>
                <a:cs typeface="YuGothic"/>
              </a:rPr>
              <a:t>つ以上 あげてね</a:t>
            </a:r>
            <a:endParaRPr sz="2000" dirty="0">
              <a:latin typeface="Yu Gothic" panose="020B0400000000000000" pitchFamily="34" charset="-128"/>
              <a:ea typeface="Yu Gothic" panose="020B0400000000000000" pitchFamily="34" charset="-128"/>
              <a:cs typeface="YuGothic"/>
            </a:endParaRPr>
          </a:p>
        </p:txBody>
      </p:sp>
      <p:sp>
        <p:nvSpPr>
          <p:cNvPr id="29" name="三角形 28">
            <a:extLst>
              <a:ext uri="{FF2B5EF4-FFF2-40B4-BE49-F238E27FC236}">
                <a16:creationId xmlns:a16="http://schemas.microsoft.com/office/drawing/2014/main" id="{82841A3D-D1CA-4F4A-B6DB-5FE39DC9035B}"/>
              </a:ext>
            </a:extLst>
          </p:cNvPr>
          <p:cNvSpPr/>
          <p:nvPr/>
        </p:nvSpPr>
        <p:spPr>
          <a:xfrm rot="12946943">
            <a:off x="8958137" y="1599560"/>
            <a:ext cx="171928" cy="422880"/>
          </a:xfrm>
          <a:prstGeom prst="triangle">
            <a:avLst>
              <a:gd name="adj" fmla="val 40396"/>
            </a:avLst>
          </a:prstGeom>
          <a:solidFill>
            <a:srgbClr val="CEE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F112C1A2-42F4-4F5A-BD4D-15BD2FD5583C}"/>
              </a:ext>
            </a:extLst>
          </p:cNvPr>
          <p:cNvSpPr/>
          <p:nvPr/>
        </p:nvSpPr>
        <p:spPr>
          <a:xfrm>
            <a:off x="739775" y="3157538"/>
            <a:ext cx="4491038" cy="1605188"/>
          </a:xfrm>
          <a:prstGeom prst="roundRect">
            <a:avLst>
              <a:gd name="adj" fmla="val 8387"/>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endParaRPr kumimoji="1" lang="ja-JP" altLang="en-US" b="1" dirty="0">
              <a:solidFill>
                <a:schemeClr val="tx1"/>
              </a:solidFill>
            </a:endParaRPr>
          </a:p>
        </p:txBody>
      </p:sp>
      <p:sp>
        <p:nvSpPr>
          <p:cNvPr id="30" name="四角形: 角を丸くする 29">
            <a:extLst>
              <a:ext uri="{FF2B5EF4-FFF2-40B4-BE49-F238E27FC236}">
                <a16:creationId xmlns:a16="http://schemas.microsoft.com/office/drawing/2014/main" id="{7E961373-64F7-4156-A33D-1E965E019159}"/>
              </a:ext>
            </a:extLst>
          </p:cNvPr>
          <p:cNvSpPr/>
          <p:nvPr/>
        </p:nvSpPr>
        <p:spPr>
          <a:xfrm>
            <a:off x="5478462" y="3157538"/>
            <a:ext cx="4491038" cy="1605188"/>
          </a:xfrm>
          <a:prstGeom prst="roundRect">
            <a:avLst>
              <a:gd name="adj" fmla="val 8387"/>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marL="12700">
              <a:lnSpc>
                <a:spcPct val="100000"/>
              </a:lnSpc>
              <a:spcBef>
                <a:spcPts val="100"/>
              </a:spcBef>
            </a:pPr>
            <a:endParaRPr lang="ja-JP" altLang="en-US" b="1" dirty="0">
              <a:latin typeface="Yu Gothic" panose="020B0400000000000000" pitchFamily="34" charset="-128"/>
              <a:ea typeface="Yu Gothic" panose="020B0400000000000000" pitchFamily="34" charset="-128"/>
              <a:cs typeface="YuGothic"/>
            </a:endParaRPr>
          </a:p>
        </p:txBody>
      </p:sp>
      <p:sp>
        <p:nvSpPr>
          <p:cNvPr id="32" name="四角形: 角を丸くする 31">
            <a:extLst>
              <a:ext uri="{FF2B5EF4-FFF2-40B4-BE49-F238E27FC236}">
                <a16:creationId xmlns:a16="http://schemas.microsoft.com/office/drawing/2014/main" id="{A8CE705D-ED6D-4BC2-A091-922DB8B97051}"/>
              </a:ext>
            </a:extLst>
          </p:cNvPr>
          <p:cNvSpPr/>
          <p:nvPr/>
        </p:nvSpPr>
        <p:spPr>
          <a:xfrm>
            <a:off x="731838" y="5348326"/>
            <a:ext cx="9229724" cy="1605188"/>
          </a:xfrm>
          <a:prstGeom prst="roundRect">
            <a:avLst>
              <a:gd name="adj" fmla="val 8387"/>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marL="24130">
              <a:lnSpc>
                <a:spcPct val="100000"/>
              </a:lnSpc>
              <a:spcBef>
                <a:spcPts val="1914"/>
              </a:spcBef>
            </a:pPr>
            <a:endParaRPr lang="ja-JP" altLang="en-US" b="1" dirty="0">
              <a:solidFill>
                <a:schemeClr val="tx1"/>
              </a:solidFill>
              <a:latin typeface="Yu Gothic" panose="020B0400000000000000" pitchFamily="34" charset="-128"/>
              <a:ea typeface="Yu Gothic" panose="020B0400000000000000" pitchFamily="34" charset="-128"/>
              <a:cs typeface="YuGothic"/>
            </a:endParaRPr>
          </a:p>
        </p:txBody>
      </p:sp>
      <p:sp>
        <p:nvSpPr>
          <p:cNvPr id="6" name="テキスト ボックス 5">
            <a:extLst>
              <a:ext uri="{FF2B5EF4-FFF2-40B4-BE49-F238E27FC236}">
                <a16:creationId xmlns:a16="http://schemas.microsoft.com/office/drawing/2014/main" id="{BEF42FA0-DF06-4451-8C9A-55753E659334}"/>
              </a:ext>
            </a:extLst>
          </p:cNvPr>
          <p:cNvSpPr txBox="1"/>
          <p:nvPr/>
        </p:nvSpPr>
        <p:spPr>
          <a:xfrm>
            <a:off x="785495" y="3235373"/>
            <a:ext cx="3775393" cy="400110"/>
          </a:xfrm>
          <a:prstGeom prst="rect">
            <a:avLst/>
          </a:prstGeom>
          <a:solidFill>
            <a:schemeClr val="bg1"/>
          </a:solidFill>
        </p:spPr>
        <p:txBody>
          <a:bodyPr wrap="none" lIns="36000" rIns="36000" rtlCol="0">
            <a:spAutoFit/>
          </a:bodyPr>
          <a:lstStyle/>
          <a:p>
            <a:r>
              <a:rPr kumimoji="1" lang="ja-JP" altLang="en-US" sz="2000" b="1" dirty="0">
                <a:solidFill>
                  <a:schemeClr val="tx1"/>
                </a:solidFill>
              </a:rPr>
              <a:t>①自分自身であげてみましょう</a:t>
            </a:r>
            <a:endParaRPr kumimoji="1" lang="en-US" altLang="ja-JP" sz="2000" b="1" dirty="0">
              <a:solidFill>
                <a:schemeClr val="tx1"/>
              </a:solidFill>
            </a:endParaRPr>
          </a:p>
        </p:txBody>
      </p:sp>
      <p:sp>
        <p:nvSpPr>
          <p:cNvPr id="23" name="テキスト ボックス 22">
            <a:extLst>
              <a:ext uri="{FF2B5EF4-FFF2-40B4-BE49-F238E27FC236}">
                <a16:creationId xmlns:a16="http://schemas.microsoft.com/office/drawing/2014/main" id="{BB1A0722-5264-495E-AD02-E06B11C0D10D}"/>
              </a:ext>
            </a:extLst>
          </p:cNvPr>
          <p:cNvSpPr txBox="1"/>
          <p:nvPr/>
        </p:nvSpPr>
        <p:spPr>
          <a:xfrm>
            <a:off x="5533326" y="3235373"/>
            <a:ext cx="3775393" cy="400110"/>
          </a:xfrm>
          <a:prstGeom prst="rect">
            <a:avLst/>
          </a:prstGeom>
          <a:solidFill>
            <a:schemeClr val="bg1"/>
          </a:solidFill>
        </p:spPr>
        <p:txBody>
          <a:bodyPr wrap="none" lIns="36000" rIns="36000" rtlCol="0">
            <a:spAutoFit/>
          </a:bodyPr>
          <a:lstStyle/>
          <a:p>
            <a:pPr marL="12700">
              <a:lnSpc>
                <a:spcPct val="100000"/>
              </a:lnSpc>
              <a:spcBef>
                <a:spcPts val="100"/>
              </a:spcBef>
            </a:pPr>
            <a:r>
              <a:rPr lang="ja-JP" altLang="en-US" sz="2000" b="1" dirty="0">
                <a:solidFill>
                  <a:srgbClr val="231F20"/>
                </a:solidFill>
                <a:latin typeface="Yu Gothic" panose="020B0400000000000000" pitchFamily="34" charset="-128"/>
                <a:ea typeface="Yu Gothic" panose="020B0400000000000000" pitchFamily="34" charset="-128"/>
                <a:cs typeface="YuGothic"/>
              </a:rPr>
              <a:t>②友達にあげてもらいましょう</a:t>
            </a:r>
            <a:endParaRPr lang="ja-JP" altLang="en-US" sz="2000" b="1" dirty="0">
              <a:latin typeface="Yu Gothic" panose="020B0400000000000000" pitchFamily="34" charset="-128"/>
              <a:ea typeface="Yu Gothic" panose="020B0400000000000000" pitchFamily="34" charset="-128"/>
              <a:cs typeface="YuGothic"/>
            </a:endParaRPr>
          </a:p>
        </p:txBody>
      </p:sp>
      <p:sp>
        <p:nvSpPr>
          <p:cNvPr id="24" name="テキスト ボックス 23">
            <a:extLst>
              <a:ext uri="{FF2B5EF4-FFF2-40B4-BE49-F238E27FC236}">
                <a16:creationId xmlns:a16="http://schemas.microsoft.com/office/drawing/2014/main" id="{1DB8F19C-BD53-4FB5-91F9-2080A1585BB0}"/>
              </a:ext>
            </a:extLst>
          </p:cNvPr>
          <p:cNvSpPr txBox="1"/>
          <p:nvPr/>
        </p:nvSpPr>
        <p:spPr>
          <a:xfrm>
            <a:off x="785495" y="5435181"/>
            <a:ext cx="6877524" cy="400110"/>
          </a:xfrm>
          <a:prstGeom prst="rect">
            <a:avLst/>
          </a:prstGeom>
          <a:solidFill>
            <a:schemeClr val="bg1"/>
          </a:solidFill>
        </p:spPr>
        <p:txBody>
          <a:bodyPr wrap="none" lIns="36000" rIns="36000" rtlCol="0">
            <a:spAutoFit/>
          </a:bodyPr>
          <a:lstStyle/>
          <a:p>
            <a:pPr marL="24130">
              <a:lnSpc>
                <a:spcPct val="100000"/>
              </a:lnSpc>
              <a:spcBef>
                <a:spcPts val="1914"/>
              </a:spcBef>
            </a:pPr>
            <a:r>
              <a:rPr lang="ja-JP" altLang="en-US" sz="2000" b="1" dirty="0">
                <a:solidFill>
                  <a:srgbClr val="231F20"/>
                </a:solidFill>
                <a:latin typeface="Yu Gothic" panose="020B0400000000000000" pitchFamily="34" charset="-128"/>
                <a:ea typeface="Yu Gothic" panose="020B0400000000000000" pitchFamily="34" charset="-128"/>
                <a:cs typeface="YuGothic"/>
              </a:rPr>
              <a:t>③友達に自分がどんな人間なのか自己紹介してみましょう</a:t>
            </a:r>
            <a:endParaRPr lang="ja-JP" altLang="en-US" sz="2000" b="1" dirty="0">
              <a:latin typeface="Yu Gothic" panose="020B0400000000000000" pitchFamily="34" charset="-128"/>
              <a:ea typeface="Yu Gothic" panose="020B0400000000000000" pitchFamily="34" charset="-128"/>
              <a:cs typeface="Yu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4">
            <a:extLst>
              <a:ext uri="{FF2B5EF4-FFF2-40B4-BE49-F238E27FC236}">
                <a16:creationId xmlns:a16="http://schemas.microsoft.com/office/drawing/2014/main" id="{266537CD-3060-44A8-AB55-97F4614CE299}"/>
              </a:ext>
            </a:extLst>
          </p:cNvPr>
          <p:cNvSpPr txBox="1"/>
          <p:nvPr/>
        </p:nvSpPr>
        <p:spPr>
          <a:xfrm>
            <a:off x="497459" y="5796436"/>
            <a:ext cx="9698482" cy="1144993"/>
          </a:xfrm>
          <a:prstGeom prst="rect">
            <a:avLst/>
          </a:prstGeom>
        </p:spPr>
        <p:txBody>
          <a:bodyPr vert="horz" wrap="square" lIns="0" tIns="88900" rIns="0" bIns="0" rtlCol="0">
            <a:spAutoFit/>
          </a:bodyPr>
          <a:lstStyle/>
          <a:p>
            <a:pPr marL="139700" algn="ctr">
              <a:lnSpc>
                <a:spcPct val="150000"/>
              </a:lnSpc>
              <a:spcBef>
                <a:spcPts val="700"/>
              </a:spcBef>
            </a:pPr>
            <a:r>
              <a:rPr lang="ja-JP" altLang="en-US" sz="2400" b="1" spc="-150" dirty="0">
                <a:solidFill>
                  <a:srgbClr val="231F20"/>
                </a:solidFill>
                <a:latin typeface="Yu Gothic" panose="020B0400000000000000" pitchFamily="34" charset="-128"/>
                <a:ea typeface="Yu Gothic" panose="020B0400000000000000" pitchFamily="34" charset="-128"/>
                <a:cs typeface="YuGothic"/>
              </a:rPr>
              <a:t>人それぞれの</a:t>
            </a:r>
            <a:r>
              <a:rPr lang="ja-JP" altLang="en-US" sz="2400" b="1" dirty="0">
                <a:solidFill>
                  <a:srgbClr val="231F20"/>
                </a:solidFill>
                <a:latin typeface="Yu Gothic" panose="020B0400000000000000" pitchFamily="34" charset="-128"/>
                <a:ea typeface="Yu Gothic" panose="020B0400000000000000" pitchFamily="34" charset="-128"/>
                <a:cs typeface="YuGothic"/>
              </a:rPr>
              <a:t>性に対する意識や行動の違い</a:t>
            </a:r>
            <a:r>
              <a:rPr lang="ja-JP" altLang="en-US" sz="2400" b="1" spc="-300" dirty="0">
                <a:solidFill>
                  <a:srgbClr val="231F20"/>
                </a:solidFill>
                <a:latin typeface="Yu Gothic" panose="020B0400000000000000" pitchFamily="34" charset="-128"/>
                <a:ea typeface="Yu Gothic" panose="020B0400000000000000" pitchFamily="34" charset="-128"/>
                <a:cs typeface="YuGothic"/>
              </a:rPr>
              <a:t>、</a:t>
            </a:r>
            <a:r>
              <a:rPr lang="ja-JP" altLang="en-US" sz="2400" b="1" dirty="0">
                <a:solidFill>
                  <a:srgbClr val="231F20"/>
                </a:solidFill>
                <a:latin typeface="Yu Gothic" panose="020B0400000000000000" pitchFamily="34" charset="-128"/>
                <a:ea typeface="Yu Gothic" panose="020B0400000000000000" pitchFamily="34" charset="-128"/>
                <a:cs typeface="YuGothic"/>
              </a:rPr>
              <a:t>個性や能力を認め</a:t>
            </a:r>
            <a:r>
              <a:rPr lang="ja-JP" altLang="en-US" sz="2400" b="1" spc="-300" dirty="0">
                <a:solidFill>
                  <a:srgbClr val="231F20"/>
                </a:solidFill>
                <a:latin typeface="Yu Gothic" panose="020B0400000000000000" pitchFamily="34" charset="-128"/>
                <a:ea typeface="Yu Gothic" panose="020B0400000000000000" pitchFamily="34" charset="-128"/>
                <a:cs typeface="YuGothic"/>
              </a:rPr>
              <a:t>合って、</a:t>
            </a:r>
            <a:r>
              <a:rPr lang="ja-JP" altLang="en-US" sz="2400" b="1" dirty="0">
                <a:solidFill>
                  <a:srgbClr val="231F20"/>
                </a:solidFill>
                <a:latin typeface="Yu Gothic" panose="020B0400000000000000" pitchFamily="34" charset="-128"/>
                <a:ea typeface="Yu Gothic" panose="020B0400000000000000" pitchFamily="34" charset="-128"/>
                <a:cs typeface="YuGothic"/>
              </a:rPr>
              <a:t>自分らしく生きることができる社会を目指すことが大切です。</a:t>
            </a:r>
          </a:p>
        </p:txBody>
      </p:sp>
      <p:cxnSp>
        <p:nvCxnSpPr>
          <p:cNvPr id="8" name="直線コネクタ 7">
            <a:extLst>
              <a:ext uri="{FF2B5EF4-FFF2-40B4-BE49-F238E27FC236}">
                <a16:creationId xmlns:a16="http://schemas.microsoft.com/office/drawing/2014/main" id="{DC0B62D4-3067-4DC4-80AA-BE15FF758733}"/>
              </a:ext>
            </a:extLst>
          </p:cNvPr>
          <p:cNvCxnSpPr>
            <a:cxnSpLocks/>
          </p:cNvCxnSpPr>
          <p:nvPr/>
        </p:nvCxnSpPr>
        <p:spPr>
          <a:xfrm>
            <a:off x="576700" y="6404449"/>
            <a:ext cx="9540000" cy="0"/>
          </a:xfrm>
          <a:prstGeom prst="line">
            <a:avLst/>
          </a:prstGeom>
          <a:ln w="50800" cap="rnd">
            <a:solidFill>
              <a:srgbClr val="33B441"/>
            </a:solidFill>
            <a:round/>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27977631-A310-4139-ACA3-D8515C3D6135}"/>
              </a:ext>
            </a:extLst>
          </p:cNvPr>
          <p:cNvSpPr>
            <a:spLocks noGrp="1"/>
          </p:cNvSpPr>
          <p:nvPr>
            <p:ph type="sldNum" sz="quarter" idx="7"/>
          </p:nvPr>
        </p:nvSpPr>
        <p:spPr/>
        <p:txBody>
          <a:bodyPr/>
          <a:lstStyle/>
          <a:p>
            <a:r>
              <a:rPr lang="en-US" altLang="ja-JP" dirty="0"/>
              <a:t>2</a:t>
            </a:r>
            <a:endParaRPr lang="ja-JP" altLang="en-US" dirty="0"/>
          </a:p>
        </p:txBody>
      </p:sp>
      <p:sp>
        <p:nvSpPr>
          <p:cNvPr id="3" name="object 3"/>
          <p:cNvSpPr txBox="1">
            <a:spLocks noGrp="1"/>
          </p:cNvSpPr>
          <p:nvPr>
            <p:ph type="title" idx="4294967295"/>
          </p:nvPr>
        </p:nvSpPr>
        <p:spPr>
          <a:xfrm>
            <a:off x="2540000" y="720725"/>
            <a:ext cx="561340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231F20"/>
                </a:solidFill>
                <a:latin typeface="Yu Gothic" panose="020B0400000000000000" pitchFamily="34" charset="-128"/>
                <a:ea typeface="Yu Gothic" panose="020B0400000000000000" pitchFamily="34" charset="-128"/>
                <a:cs typeface="YuGothic"/>
              </a:rPr>
              <a:t>らしさってなんだろう？</a:t>
            </a:r>
            <a:endParaRPr sz="4000" dirty="0">
              <a:latin typeface="Yu Gothic" panose="020B0400000000000000" pitchFamily="34" charset="-128"/>
              <a:ea typeface="Yu Gothic" panose="020B0400000000000000" pitchFamily="34" charset="-128"/>
              <a:cs typeface="YuGothic"/>
            </a:endParaRPr>
          </a:p>
        </p:txBody>
      </p:sp>
      <p:sp>
        <p:nvSpPr>
          <p:cNvPr id="13" name="三角形 12">
            <a:extLst>
              <a:ext uri="{FF2B5EF4-FFF2-40B4-BE49-F238E27FC236}">
                <a16:creationId xmlns:a16="http://schemas.microsoft.com/office/drawing/2014/main" id="{504B7E89-7747-234E-9721-B3C331FA2877}"/>
              </a:ext>
            </a:extLst>
          </p:cNvPr>
          <p:cNvSpPr/>
          <p:nvPr/>
        </p:nvSpPr>
        <p:spPr>
          <a:xfrm rot="10800000">
            <a:off x="4926892" y="4248694"/>
            <a:ext cx="838200" cy="332297"/>
          </a:xfrm>
          <a:prstGeom prst="triangle">
            <a:avLst/>
          </a:prstGeom>
          <a:solidFill>
            <a:srgbClr val="33B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bject 4">
            <a:extLst>
              <a:ext uri="{FF2B5EF4-FFF2-40B4-BE49-F238E27FC236}">
                <a16:creationId xmlns:a16="http://schemas.microsoft.com/office/drawing/2014/main" id="{888F52A9-7695-5748-9C57-C8A41241A13D}"/>
              </a:ext>
            </a:extLst>
          </p:cNvPr>
          <p:cNvSpPr txBox="1"/>
          <p:nvPr/>
        </p:nvSpPr>
        <p:spPr>
          <a:xfrm>
            <a:off x="1993900" y="2482195"/>
            <a:ext cx="6705600" cy="459100"/>
          </a:xfrm>
          <a:prstGeom prst="rect">
            <a:avLst/>
          </a:prstGeom>
        </p:spPr>
        <p:txBody>
          <a:bodyPr vert="horz" wrap="square" lIns="0" tIns="88900" rIns="0" bIns="0" rtlCol="0">
            <a:spAutoFit/>
          </a:bodyPr>
          <a:lstStyle/>
          <a:p>
            <a:pPr marL="139700" algn="ctr">
              <a:lnSpc>
                <a:spcPct val="100000"/>
              </a:lnSpc>
              <a:spcBef>
                <a:spcPts val="700"/>
              </a:spcBef>
            </a:pPr>
            <a:r>
              <a:rPr lang="ja-JP" altLang="en-US" sz="2400" b="1" spc="85" dirty="0">
                <a:solidFill>
                  <a:srgbClr val="231F20"/>
                </a:solidFill>
                <a:latin typeface="Yu Gothic" panose="020B0400000000000000" pitchFamily="34" charset="-128"/>
                <a:ea typeface="Yu Gothic" panose="020B0400000000000000" pitchFamily="34" charset="-128"/>
                <a:cs typeface="YuGothic"/>
              </a:rPr>
              <a:t>と周りの人から言われたことは</a:t>
            </a:r>
            <a:r>
              <a:rPr lang="ja-JP" altLang="en-US" sz="2400" b="1" dirty="0">
                <a:solidFill>
                  <a:srgbClr val="231F20"/>
                </a:solidFill>
                <a:latin typeface="Yu Gothic" panose="020B0400000000000000" pitchFamily="34" charset="-128"/>
                <a:ea typeface="Yu Gothic" panose="020B0400000000000000" pitchFamily="34" charset="-128"/>
                <a:cs typeface="YuGothic"/>
              </a:rPr>
              <a:t>ありませんか？</a:t>
            </a:r>
            <a:endParaRPr sz="2400" b="1" dirty="0">
              <a:latin typeface="Yu Gothic" panose="020B0400000000000000" pitchFamily="34" charset="-128"/>
              <a:ea typeface="Yu Gothic" panose="020B0400000000000000" pitchFamily="34" charset="-128"/>
              <a:cs typeface="YuGothic"/>
            </a:endParaRPr>
          </a:p>
        </p:txBody>
      </p:sp>
      <p:pic>
        <p:nvPicPr>
          <p:cNvPr id="15" name="図 14" descr="Cgで描かれたアニメ&#10;&#10;低い精度で自動的に生成された説明">
            <a:extLst>
              <a:ext uri="{FF2B5EF4-FFF2-40B4-BE49-F238E27FC236}">
                <a16:creationId xmlns:a16="http://schemas.microsoft.com/office/drawing/2014/main" id="{F8D3E7AA-3455-5D47-8DF1-9139BB23F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369420"/>
            <a:ext cx="774700" cy="2565400"/>
          </a:xfrm>
          <a:prstGeom prst="rect">
            <a:avLst/>
          </a:prstGeom>
        </p:spPr>
      </p:pic>
      <p:pic>
        <p:nvPicPr>
          <p:cNvPr id="34" name="図 33" descr="アイコン&#10;&#10;自動的に生成された説明">
            <a:extLst>
              <a:ext uri="{FF2B5EF4-FFF2-40B4-BE49-F238E27FC236}">
                <a16:creationId xmlns:a16="http://schemas.microsoft.com/office/drawing/2014/main" id="{916E3187-248C-5F40-936E-9FE355CD7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474" y="3471020"/>
            <a:ext cx="1054100" cy="2463800"/>
          </a:xfrm>
          <a:prstGeom prst="rect">
            <a:avLst/>
          </a:prstGeom>
        </p:spPr>
      </p:pic>
      <p:pic>
        <p:nvPicPr>
          <p:cNvPr id="36" name="図 35" descr="アイコン&#10;&#10;自動的に生成された説明">
            <a:extLst>
              <a:ext uri="{FF2B5EF4-FFF2-40B4-BE49-F238E27FC236}">
                <a16:creationId xmlns:a16="http://schemas.microsoft.com/office/drawing/2014/main" id="{CF08E8DC-2C34-584D-A096-32F24C0EA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382" y="2941295"/>
            <a:ext cx="863600" cy="3035300"/>
          </a:xfrm>
          <a:prstGeom prst="rect">
            <a:avLst/>
          </a:prstGeom>
        </p:spPr>
      </p:pic>
      <p:sp>
        <p:nvSpPr>
          <p:cNvPr id="21" name="四角形: 角を丸くする 20">
            <a:extLst>
              <a:ext uri="{FF2B5EF4-FFF2-40B4-BE49-F238E27FC236}">
                <a16:creationId xmlns:a16="http://schemas.microsoft.com/office/drawing/2014/main" id="{9836502F-69C7-45F3-90A9-3105C83FEB2D}"/>
              </a:ext>
            </a:extLst>
          </p:cNvPr>
          <p:cNvSpPr/>
          <p:nvPr/>
        </p:nvSpPr>
        <p:spPr>
          <a:xfrm>
            <a:off x="2355100" y="3325876"/>
            <a:ext cx="5983200" cy="914400"/>
          </a:xfrm>
          <a:prstGeom prst="roundRect">
            <a:avLst>
              <a:gd name="adj" fmla="val 15604"/>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400" b="1" spc="-50" dirty="0">
                <a:solidFill>
                  <a:schemeClr val="tx1"/>
                </a:solidFill>
                <a:latin typeface="游ゴシック" panose="020B0400000000000000" pitchFamily="50" charset="-128"/>
                <a:ea typeface="游ゴシック" panose="020B0400000000000000" pitchFamily="50" charset="-128"/>
              </a:rPr>
              <a:t>社会的・文化的につくられた</a:t>
            </a:r>
            <a:endParaRPr lang="en-US" altLang="ja-JP" sz="2400" b="1" spc="-50" dirty="0">
              <a:solidFill>
                <a:schemeClr val="tx1"/>
              </a:solidFill>
              <a:latin typeface="游ゴシック" panose="020B0400000000000000" pitchFamily="50" charset="-128"/>
              <a:ea typeface="游ゴシック" panose="020B0400000000000000" pitchFamily="50" charset="-128"/>
            </a:endParaRPr>
          </a:p>
          <a:p>
            <a:pPr algn="ctr"/>
            <a:r>
              <a:rPr lang="ja-JP" altLang="en-US" sz="2400" b="1" spc="-50" dirty="0">
                <a:solidFill>
                  <a:schemeClr val="tx1"/>
                </a:solidFill>
                <a:latin typeface="游ゴシック" panose="020B0400000000000000" pitchFamily="50" charset="-128"/>
                <a:ea typeface="游ゴシック" panose="020B0400000000000000" pitchFamily="50" charset="-128"/>
              </a:rPr>
              <a:t>「男らしさ」「女らしさ」</a:t>
            </a:r>
          </a:p>
        </p:txBody>
      </p:sp>
      <p:sp>
        <p:nvSpPr>
          <p:cNvPr id="23" name="四角形: 角を丸くする 22">
            <a:extLst>
              <a:ext uri="{FF2B5EF4-FFF2-40B4-BE49-F238E27FC236}">
                <a16:creationId xmlns:a16="http://schemas.microsoft.com/office/drawing/2014/main" id="{EC799AB4-3269-46D1-8BF5-11743F2FD0AD}"/>
              </a:ext>
            </a:extLst>
          </p:cNvPr>
          <p:cNvSpPr/>
          <p:nvPr/>
        </p:nvSpPr>
        <p:spPr>
          <a:xfrm>
            <a:off x="2355100" y="4589410"/>
            <a:ext cx="5983200" cy="914400"/>
          </a:xfrm>
          <a:prstGeom prst="roundRect">
            <a:avLst>
              <a:gd name="adj" fmla="val 15604"/>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nchorCtr="1"/>
          <a:lstStyle/>
          <a:p>
            <a:pPr algn="ctr"/>
            <a:r>
              <a:rPr lang="ja-JP" altLang="en-US" sz="2400" b="1" spc="-50" dirty="0">
                <a:solidFill>
                  <a:schemeClr val="tx1"/>
                </a:solidFill>
                <a:latin typeface="游ゴシック" panose="020B0400000000000000" pitchFamily="50" charset="-128"/>
                <a:ea typeface="游ゴシック" panose="020B0400000000000000" pitchFamily="50" charset="-128"/>
              </a:rPr>
              <a:t>「男はこうあるべき」「女はこうあるべき」</a:t>
            </a:r>
            <a:endParaRPr lang="en-US" altLang="ja-JP" sz="2400" b="1" spc="-50" dirty="0">
              <a:solidFill>
                <a:schemeClr val="tx1"/>
              </a:solidFill>
              <a:latin typeface="游ゴシック" panose="020B0400000000000000" pitchFamily="50" charset="-128"/>
              <a:ea typeface="游ゴシック" panose="020B0400000000000000" pitchFamily="50" charset="-128"/>
            </a:endParaRPr>
          </a:p>
          <a:p>
            <a:pPr algn="ctr"/>
            <a:r>
              <a:rPr lang="ja-JP" altLang="en-US" sz="2400" b="1" spc="-50" dirty="0">
                <a:solidFill>
                  <a:schemeClr val="tx1"/>
                </a:solidFill>
                <a:latin typeface="游ゴシック" panose="020B0400000000000000" pitchFamily="50" charset="-128"/>
                <a:ea typeface="游ゴシック" panose="020B0400000000000000" pitchFamily="50" charset="-128"/>
              </a:rPr>
              <a:t>という偏見や偏り</a:t>
            </a:r>
          </a:p>
        </p:txBody>
      </p:sp>
      <p:pic>
        <p:nvPicPr>
          <p:cNvPr id="32" name="図 31" descr="アイコン&#10;&#10;自動的に生成された説明">
            <a:extLst>
              <a:ext uri="{FF2B5EF4-FFF2-40B4-BE49-F238E27FC236}">
                <a16:creationId xmlns:a16="http://schemas.microsoft.com/office/drawing/2014/main" id="{919AD3E0-1EAE-3747-A891-2A6D900EE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105" y="3026520"/>
            <a:ext cx="1320800" cy="2908300"/>
          </a:xfrm>
          <a:prstGeom prst="rect">
            <a:avLst/>
          </a:prstGeom>
        </p:spPr>
      </p:pic>
      <p:grpSp>
        <p:nvGrpSpPr>
          <p:cNvPr id="4" name="グループ化 3">
            <a:extLst>
              <a:ext uri="{FF2B5EF4-FFF2-40B4-BE49-F238E27FC236}">
                <a16:creationId xmlns:a16="http://schemas.microsoft.com/office/drawing/2014/main" id="{482CD756-B4A9-4BDC-81DE-8667099FB80A}"/>
              </a:ext>
            </a:extLst>
          </p:cNvPr>
          <p:cNvGrpSpPr/>
          <p:nvPr/>
        </p:nvGrpSpPr>
        <p:grpSpPr>
          <a:xfrm>
            <a:off x="2620834" y="1526244"/>
            <a:ext cx="5451732" cy="954000"/>
            <a:chOff x="2612768" y="1526244"/>
            <a:chExt cx="5451732" cy="954000"/>
          </a:xfrm>
        </p:grpSpPr>
        <p:sp>
          <p:nvSpPr>
            <p:cNvPr id="26" name="四角形: 角を丸くする 25">
              <a:extLst>
                <a:ext uri="{FF2B5EF4-FFF2-40B4-BE49-F238E27FC236}">
                  <a16:creationId xmlns:a16="http://schemas.microsoft.com/office/drawing/2014/main" id="{DFEE3F0B-E312-4DC8-B810-7265574B2907}"/>
                </a:ext>
              </a:extLst>
            </p:cNvPr>
            <p:cNvSpPr/>
            <p:nvPr/>
          </p:nvSpPr>
          <p:spPr>
            <a:xfrm>
              <a:off x="2612768" y="1526244"/>
              <a:ext cx="2642400" cy="954000"/>
            </a:xfrm>
            <a:prstGeom prst="roundRect">
              <a:avLst>
                <a:gd name="adj" fmla="val 15604"/>
              </a:avLst>
            </a:prstGeom>
            <a:solidFill>
              <a:srgbClr val="CBE76E"/>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nchorCtr="1"/>
            <a:lstStyle/>
            <a:p>
              <a:r>
                <a:rPr lang="ja-JP" altLang="en-US" sz="2400" b="1" dirty="0">
                  <a:solidFill>
                    <a:srgbClr val="231F20"/>
                  </a:solidFill>
                  <a:latin typeface="Yu Gothic" panose="020B0400000000000000" pitchFamily="34" charset="-128"/>
                  <a:ea typeface="Yu Gothic" panose="020B0400000000000000" pitchFamily="34" charset="-128"/>
                  <a:cs typeface="YuGothic"/>
                </a:rPr>
                <a:t>「男なんだから　</a:t>
              </a:r>
            </a:p>
            <a:p>
              <a:r>
                <a:rPr lang="ja-JP" altLang="en-US" sz="2400" b="1" dirty="0">
                  <a:solidFill>
                    <a:srgbClr val="231F20"/>
                  </a:solidFill>
                  <a:latin typeface="Yu Gothic" panose="020B0400000000000000" pitchFamily="34" charset="-128"/>
                  <a:ea typeface="Yu Gothic" panose="020B0400000000000000" pitchFamily="34" charset="-128"/>
                  <a:cs typeface="YuGothic"/>
                </a:rPr>
                <a:t>　○○しなさい」</a:t>
              </a:r>
              <a:endParaRPr lang="ja-JP" altLang="en-US" sz="2400" b="1" dirty="0">
                <a:latin typeface="Yu Gothic" panose="020B0400000000000000" pitchFamily="34" charset="-128"/>
                <a:ea typeface="Yu Gothic" panose="020B0400000000000000" pitchFamily="34" charset="-128"/>
                <a:cs typeface="YuGothic"/>
              </a:endParaRPr>
            </a:p>
          </p:txBody>
        </p:sp>
        <p:sp>
          <p:nvSpPr>
            <p:cNvPr id="27" name="四角形: 角を丸くする 26">
              <a:extLst>
                <a:ext uri="{FF2B5EF4-FFF2-40B4-BE49-F238E27FC236}">
                  <a16:creationId xmlns:a16="http://schemas.microsoft.com/office/drawing/2014/main" id="{6F532FF3-E4CA-4388-8973-5C35D4E9F86E}"/>
                </a:ext>
              </a:extLst>
            </p:cNvPr>
            <p:cNvSpPr/>
            <p:nvPr/>
          </p:nvSpPr>
          <p:spPr>
            <a:xfrm>
              <a:off x="5422100" y="1526244"/>
              <a:ext cx="2642400" cy="954000"/>
            </a:xfrm>
            <a:prstGeom prst="roundRect">
              <a:avLst>
                <a:gd name="adj" fmla="val 15604"/>
              </a:avLst>
            </a:prstGeom>
            <a:solidFill>
              <a:srgbClr val="CBE76E"/>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nchorCtr="1"/>
            <a:lstStyle/>
            <a:p>
              <a:r>
                <a:rPr lang="ja-JP" altLang="en-US" sz="2400" b="1" dirty="0">
                  <a:solidFill>
                    <a:srgbClr val="231F20"/>
                  </a:solidFill>
                  <a:latin typeface="Yu Gothic" panose="020B0400000000000000" pitchFamily="34" charset="-128"/>
                  <a:ea typeface="Yu Gothic" panose="020B0400000000000000" pitchFamily="34" charset="-128"/>
                  <a:cs typeface="YuGothic"/>
                </a:rPr>
                <a:t>「女なんだから　</a:t>
              </a:r>
            </a:p>
            <a:p>
              <a:r>
                <a:rPr lang="ja-JP" altLang="en-US" sz="2400" b="1" dirty="0">
                  <a:solidFill>
                    <a:srgbClr val="231F20"/>
                  </a:solidFill>
                  <a:latin typeface="Yu Gothic" panose="020B0400000000000000" pitchFamily="34" charset="-128"/>
                  <a:ea typeface="Yu Gothic" panose="020B0400000000000000" pitchFamily="34" charset="-128"/>
                  <a:cs typeface="YuGothic"/>
                </a:rPr>
                <a:t>　○○しなさい」</a:t>
              </a:r>
              <a:endParaRPr lang="ja-JP" altLang="en-US" sz="2400" b="1" dirty="0">
                <a:latin typeface="Yu Gothic" panose="020B0400000000000000" pitchFamily="34" charset="-128"/>
                <a:ea typeface="Yu Gothic" panose="020B0400000000000000" pitchFamily="34" charset="-128"/>
                <a:cs typeface="YuGothic"/>
              </a:endParaRPr>
            </a:p>
          </p:txBody>
        </p:sp>
      </p:grpSp>
      <p:cxnSp>
        <p:nvCxnSpPr>
          <p:cNvPr id="31" name="直線コネクタ 30">
            <a:extLst>
              <a:ext uri="{FF2B5EF4-FFF2-40B4-BE49-F238E27FC236}">
                <a16:creationId xmlns:a16="http://schemas.microsoft.com/office/drawing/2014/main" id="{7CBA5F3A-069B-4DBC-BD05-0E7C4F69C8E0}"/>
              </a:ext>
            </a:extLst>
          </p:cNvPr>
          <p:cNvCxnSpPr>
            <a:cxnSpLocks/>
          </p:cNvCxnSpPr>
          <p:nvPr/>
        </p:nvCxnSpPr>
        <p:spPr>
          <a:xfrm>
            <a:off x="576700" y="6931025"/>
            <a:ext cx="9540000" cy="0"/>
          </a:xfrm>
          <a:prstGeom prst="line">
            <a:avLst/>
          </a:prstGeom>
          <a:ln w="50800" cap="rnd">
            <a:solidFill>
              <a:srgbClr val="33B44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2065338" y="720725"/>
            <a:ext cx="6562725" cy="635000"/>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231F20"/>
                </a:solidFill>
                <a:latin typeface="Yu Gothic" panose="020B0400000000000000" pitchFamily="34" charset="-128"/>
                <a:ea typeface="Yu Gothic" panose="020B0400000000000000" pitchFamily="34" charset="-128"/>
                <a:cs typeface="YuGothic"/>
              </a:rPr>
              <a:t>らしさの思い込みによる暴力</a:t>
            </a:r>
            <a:endParaRPr sz="4000" dirty="0">
              <a:latin typeface="Yu Gothic" panose="020B0400000000000000" pitchFamily="34" charset="-128"/>
              <a:ea typeface="Yu Gothic" panose="020B0400000000000000" pitchFamily="34" charset="-128"/>
              <a:cs typeface="YuGothic"/>
            </a:endParaRPr>
          </a:p>
        </p:txBody>
      </p:sp>
      <p:sp>
        <p:nvSpPr>
          <p:cNvPr id="4" name="object 4"/>
          <p:cNvSpPr txBox="1"/>
          <p:nvPr/>
        </p:nvSpPr>
        <p:spPr>
          <a:xfrm>
            <a:off x="1098550" y="1457153"/>
            <a:ext cx="8496300" cy="828881"/>
          </a:xfrm>
          <a:prstGeom prst="rect">
            <a:avLst/>
          </a:prstGeom>
        </p:spPr>
        <p:txBody>
          <a:bodyPr vert="horz" wrap="square" lIns="0" tIns="12700" rIns="0" bIns="0" rtlCol="0">
            <a:spAutoFit/>
          </a:bodyPr>
          <a:lstStyle/>
          <a:p>
            <a:pPr marL="107950" marR="95250" indent="-95250">
              <a:lnSpc>
                <a:spcPct val="111100"/>
              </a:lnSpc>
              <a:spcBef>
                <a:spcPts val="100"/>
              </a:spcBef>
            </a:pPr>
            <a:r>
              <a:rPr sz="2400" b="1" dirty="0">
                <a:solidFill>
                  <a:srgbClr val="231F20"/>
                </a:solidFill>
                <a:latin typeface="Yu Gothic" panose="020B0400000000000000" pitchFamily="34" charset="-128"/>
                <a:ea typeface="Yu Gothic" panose="020B0400000000000000" pitchFamily="34" charset="-128"/>
                <a:cs typeface="YuGothic"/>
              </a:rPr>
              <a:t>「</a:t>
            </a:r>
            <a:r>
              <a:rPr sz="2400" b="1" spc="30" dirty="0">
                <a:solidFill>
                  <a:srgbClr val="231F20"/>
                </a:solidFill>
                <a:latin typeface="Yu Gothic" panose="020B0400000000000000" pitchFamily="34" charset="-128"/>
                <a:ea typeface="Yu Gothic" panose="020B0400000000000000" pitchFamily="34" charset="-128"/>
                <a:cs typeface="YuGothic"/>
              </a:rPr>
              <a:t>男／女はこうあるべ</a:t>
            </a:r>
            <a:r>
              <a:rPr sz="2400" b="1" dirty="0">
                <a:solidFill>
                  <a:srgbClr val="231F20"/>
                </a:solidFill>
                <a:latin typeface="Yu Gothic" panose="020B0400000000000000" pitchFamily="34" charset="-128"/>
                <a:ea typeface="Yu Gothic" panose="020B0400000000000000" pitchFamily="34" charset="-128"/>
                <a:cs typeface="YuGothic"/>
              </a:rPr>
              <a:t>き」</a:t>
            </a:r>
            <a:r>
              <a:rPr sz="2400" b="1" spc="30" dirty="0">
                <a:solidFill>
                  <a:srgbClr val="231F20"/>
                </a:solidFill>
                <a:latin typeface="Yu Gothic" panose="020B0400000000000000" pitchFamily="34" charset="-128"/>
                <a:ea typeface="Yu Gothic" panose="020B0400000000000000" pitchFamily="34" charset="-128"/>
                <a:cs typeface="YuGothic"/>
              </a:rPr>
              <a:t>という思い込み</a:t>
            </a:r>
            <a:r>
              <a:rPr sz="2400" b="1" spc="-5" dirty="0">
                <a:solidFill>
                  <a:srgbClr val="231F20"/>
                </a:solidFill>
                <a:latin typeface="Yu Gothic" panose="020B0400000000000000" pitchFamily="34" charset="-128"/>
                <a:ea typeface="Yu Gothic" panose="020B0400000000000000" pitchFamily="34" charset="-128"/>
                <a:cs typeface="YuGothic"/>
              </a:rPr>
              <a:t>は</a:t>
            </a:r>
            <a:r>
              <a:rPr sz="2400" b="1" dirty="0">
                <a:solidFill>
                  <a:srgbClr val="231F20"/>
                </a:solidFill>
                <a:latin typeface="Yu Gothic" panose="020B0400000000000000" pitchFamily="34" charset="-128"/>
                <a:ea typeface="Yu Gothic" panose="020B0400000000000000" pitchFamily="34" charset="-128"/>
                <a:cs typeface="YuGothic"/>
              </a:rPr>
              <a:t>、</a:t>
            </a:r>
            <a:r>
              <a:rPr sz="2400" b="1" spc="30" dirty="0">
                <a:solidFill>
                  <a:srgbClr val="231F20"/>
                </a:solidFill>
                <a:latin typeface="Yu Gothic" panose="020B0400000000000000" pitchFamily="34" charset="-128"/>
                <a:ea typeface="Yu Gothic" panose="020B0400000000000000" pitchFamily="34" charset="-128"/>
                <a:cs typeface="YuGothic"/>
              </a:rPr>
              <a:t>人との関係に</a:t>
            </a:r>
            <a:endParaRPr lang="en-US" sz="2400" b="1" spc="30" dirty="0">
              <a:solidFill>
                <a:srgbClr val="231F20"/>
              </a:solidFill>
              <a:latin typeface="Yu Gothic" panose="020B0400000000000000" pitchFamily="34" charset="-128"/>
              <a:ea typeface="Yu Gothic" panose="020B0400000000000000" pitchFamily="34" charset="-128"/>
              <a:cs typeface="YuGothic"/>
            </a:endParaRPr>
          </a:p>
          <a:p>
            <a:pPr marL="107950" marR="95250" indent="-95250">
              <a:lnSpc>
                <a:spcPct val="111100"/>
              </a:lnSpc>
              <a:spcBef>
                <a:spcPts val="100"/>
              </a:spcBef>
            </a:pPr>
            <a:r>
              <a:rPr sz="2400" b="1" spc="30" dirty="0">
                <a:solidFill>
                  <a:srgbClr val="231F20"/>
                </a:solidFill>
                <a:latin typeface="Yu Gothic" panose="020B0400000000000000" pitchFamily="34" charset="-128"/>
                <a:ea typeface="Yu Gothic" panose="020B0400000000000000" pitchFamily="34" charset="-128"/>
                <a:cs typeface="YuGothic"/>
              </a:rPr>
              <a:t>支配関係を生</a:t>
            </a:r>
            <a:r>
              <a:rPr sz="2400" b="1" dirty="0">
                <a:solidFill>
                  <a:srgbClr val="231F20"/>
                </a:solidFill>
                <a:latin typeface="Yu Gothic" panose="020B0400000000000000" pitchFamily="34" charset="-128"/>
                <a:ea typeface="Yu Gothic" panose="020B0400000000000000" pitchFamily="34" charset="-128"/>
                <a:cs typeface="YuGothic"/>
              </a:rPr>
              <a:t>み、</a:t>
            </a:r>
            <a:r>
              <a:rPr sz="2400" b="1" spc="30" dirty="0">
                <a:solidFill>
                  <a:srgbClr val="231F20"/>
                </a:solidFill>
                <a:latin typeface="Yu Gothic" panose="020B0400000000000000" pitchFamily="34" charset="-128"/>
                <a:ea typeface="Yu Gothic" panose="020B0400000000000000" pitchFamily="34" charset="-128"/>
                <a:cs typeface="YuGothic"/>
              </a:rPr>
              <a:t>暴力に</a:t>
            </a:r>
            <a:r>
              <a:rPr sz="2400" b="1" dirty="0">
                <a:solidFill>
                  <a:srgbClr val="231F20"/>
                </a:solidFill>
                <a:latin typeface="Yu Gothic" panose="020B0400000000000000" pitchFamily="34" charset="-128"/>
                <a:ea typeface="Yu Gothic" panose="020B0400000000000000" pitchFamily="34" charset="-128"/>
                <a:cs typeface="YuGothic"/>
              </a:rPr>
              <a:t>つながる場合があります。</a:t>
            </a:r>
            <a:endParaRPr sz="2400" b="1" dirty="0">
              <a:latin typeface="Yu Gothic" panose="020B0400000000000000" pitchFamily="34" charset="-128"/>
              <a:ea typeface="Yu Gothic" panose="020B0400000000000000" pitchFamily="34" charset="-128"/>
              <a:cs typeface="YuGothic"/>
            </a:endParaRPr>
          </a:p>
        </p:txBody>
      </p:sp>
      <p:pic>
        <p:nvPicPr>
          <p:cNvPr id="17" name="図 16">
            <a:extLst>
              <a:ext uri="{FF2B5EF4-FFF2-40B4-BE49-F238E27FC236}">
                <a16:creationId xmlns:a16="http://schemas.microsoft.com/office/drawing/2014/main" id="{134D3ACF-8F5C-E44C-9A49-DB709CA49A2C}"/>
              </a:ext>
            </a:extLst>
          </p:cNvPr>
          <p:cNvPicPr>
            <a:picLocks noChangeAspect="1"/>
          </p:cNvPicPr>
          <p:nvPr/>
        </p:nvPicPr>
        <p:blipFill>
          <a:blip r:embed="rId3"/>
          <a:stretch>
            <a:fillRect/>
          </a:stretch>
        </p:blipFill>
        <p:spPr>
          <a:xfrm>
            <a:off x="2311868" y="2432063"/>
            <a:ext cx="1858356" cy="1064683"/>
          </a:xfrm>
          <a:prstGeom prst="rect">
            <a:avLst/>
          </a:prstGeom>
        </p:spPr>
      </p:pic>
      <p:sp>
        <p:nvSpPr>
          <p:cNvPr id="18" name="テキスト ボックス 17">
            <a:extLst>
              <a:ext uri="{FF2B5EF4-FFF2-40B4-BE49-F238E27FC236}">
                <a16:creationId xmlns:a16="http://schemas.microsoft.com/office/drawing/2014/main" id="{36663A8E-7161-0F49-AB69-B989E49A7455}"/>
              </a:ext>
            </a:extLst>
          </p:cNvPr>
          <p:cNvSpPr txBox="1"/>
          <p:nvPr/>
        </p:nvSpPr>
        <p:spPr>
          <a:xfrm>
            <a:off x="2519319" y="2660371"/>
            <a:ext cx="1650905" cy="646331"/>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女は素直に</a:t>
            </a:r>
            <a:endParaRPr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したがうもの</a:t>
            </a:r>
          </a:p>
        </p:txBody>
      </p:sp>
      <p:pic>
        <p:nvPicPr>
          <p:cNvPr id="19" name="図 18">
            <a:extLst>
              <a:ext uri="{FF2B5EF4-FFF2-40B4-BE49-F238E27FC236}">
                <a16:creationId xmlns:a16="http://schemas.microsoft.com/office/drawing/2014/main" id="{6B901AA8-2EA1-1841-8D89-10C9DABB48ED}"/>
              </a:ext>
            </a:extLst>
          </p:cNvPr>
          <p:cNvPicPr>
            <a:picLocks noChangeAspect="1"/>
          </p:cNvPicPr>
          <p:nvPr/>
        </p:nvPicPr>
        <p:blipFill>
          <a:blip r:embed="rId3"/>
          <a:stretch>
            <a:fillRect/>
          </a:stretch>
        </p:blipFill>
        <p:spPr>
          <a:xfrm>
            <a:off x="6096472" y="2432063"/>
            <a:ext cx="1858356" cy="1064683"/>
          </a:xfrm>
          <a:prstGeom prst="rect">
            <a:avLst/>
          </a:prstGeom>
        </p:spPr>
      </p:pic>
      <p:sp>
        <p:nvSpPr>
          <p:cNvPr id="20" name="テキスト ボックス 19">
            <a:extLst>
              <a:ext uri="{FF2B5EF4-FFF2-40B4-BE49-F238E27FC236}">
                <a16:creationId xmlns:a16="http://schemas.microsoft.com/office/drawing/2014/main" id="{6266D80D-8566-0B4A-9D30-D7E18F94F2A3}"/>
              </a:ext>
            </a:extLst>
          </p:cNvPr>
          <p:cNvSpPr txBox="1"/>
          <p:nvPr/>
        </p:nvSpPr>
        <p:spPr>
          <a:xfrm>
            <a:off x="6362795" y="2656307"/>
            <a:ext cx="1650905" cy="646331"/>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男は強引な</a:t>
            </a:r>
            <a:endParaRPr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ほうがいい</a:t>
            </a:r>
            <a:endParaRPr lang="en-US" altLang="ja-JP" b="1" dirty="0">
              <a:latin typeface="游ゴシック" panose="020B0400000000000000" pitchFamily="50" charset="-128"/>
              <a:ea typeface="游ゴシック" panose="020B0400000000000000" pitchFamily="50" charset="-128"/>
            </a:endParaRPr>
          </a:p>
        </p:txBody>
      </p:sp>
      <p:pic>
        <p:nvPicPr>
          <p:cNvPr id="9" name="図 8" descr="アイコン&#10;&#10;自動的に生成された説明">
            <a:extLst>
              <a:ext uri="{FF2B5EF4-FFF2-40B4-BE49-F238E27FC236}">
                <a16:creationId xmlns:a16="http://schemas.microsoft.com/office/drawing/2014/main" id="{5B42213B-2A72-874A-A39A-76D93DDBF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837" y="2848436"/>
            <a:ext cx="3298155" cy="2319197"/>
          </a:xfrm>
          <a:prstGeom prst="rect">
            <a:avLst/>
          </a:prstGeom>
        </p:spPr>
      </p:pic>
      <p:sp>
        <p:nvSpPr>
          <p:cNvPr id="7" name="スライド番号プレースホルダー 6">
            <a:extLst>
              <a:ext uri="{FF2B5EF4-FFF2-40B4-BE49-F238E27FC236}">
                <a16:creationId xmlns:a16="http://schemas.microsoft.com/office/drawing/2014/main" id="{8D1958B1-9F77-413A-914F-CEF65EC18DD9}"/>
              </a:ext>
            </a:extLst>
          </p:cNvPr>
          <p:cNvSpPr>
            <a:spLocks noGrp="1"/>
          </p:cNvSpPr>
          <p:nvPr>
            <p:ph type="sldNum" sz="quarter" idx="7"/>
          </p:nvPr>
        </p:nvSpPr>
        <p:spPr/>
        <p:txBody>
          <a:bodyPr/>
          <a:lstStyle/>
          <a:p>
            <a:fld id="{B6F15528-21DE-4FAA-801E-634DDDAF4B2B}" type="slidenum">
              <a:rPr lang="en-US" altLang="ja-JP" smtClean="0"/>
              <a:t>3</a:t>
            </a:fld>
            <a:endParaRPr lang="ja-JP" altLang="en-US"/>
          </a:p>
        </p:txBody>
      </p:sp>
      <p:sp>
        <p:nvSpPr>
          <p:cNvPr id="12" name="四角形: 角を丸くする 11">
            <a:extLst>
              <a:ext uri="{FF2B5EF4-FFF2-40B4-BE49-F238E27FC236}">
                <a16:creationId xmlns:a16="http://schemas.microsoft.com/office/drawing/2014/main" id="{1887D6B2-D868-4540-A6DB-FB82E6663450}"/>
              </a:ext>
            </a:extLst>
          </p:cNvPr>
          <p:cNvSpPr/>
          <p:nvPr/>
        </p:nvSpPr>
        <p:spPr>
          <a:xfrm>
            <a:off x="2146300" y="5147862"/>
            <a:ext cx="6400800" cy="1910163"/>
          </a:xfrm>
          <a:prstGeom prst="roundRect">
            <a:avLst>
              <a:gd name="adj" fmla="val 6965"/>
            </a:avLst>
          </a:prstGeom>
          <a:solidFill>
            <a:schemeClr val="bg1"/>
          </a:solidFill>
          <a:ln w="444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nchorCtr="1"/>
          <a:lstStyle/>
          <a:p>
            <a:r>
              <a:rPr lang="ja-JP" altLang="en-US" sz="2400" b="1" spc="-50" dirty="0">
                <a:solidFill>
                  <a:schemeClr val="tx1"/>
                </a:solidFill>
                <a:latin typeface="游ゴシック" panose="020B0400000000000000" pitchFamily="50" charset="-128"/>
                <a:ea typeface="游ゴシック" panose="020B0400000000000000" pitchFamily="50" charset="-128"/>
              </a:rPr>
              <a:t>らしさの思い込みによる暴力は、異性同士</a:t>
            </a:r>
            <a:endParaRPr lang="en-US" altLang="ja-JP" sz="2400" b="1" spc="-50" dirty="0">
              <a:solidFill>
                <a:schemeClr val="tx1"/>
              </a:solidFill>
              <a:latin typeface="游ゴシック" panose="020B0400000000000000" pitchFamily="50" charset="-128"/>
              <a:ea typeface="游ゴシック" panose="020B0400000000000000" pitchFamily="50" charset="-128"/>
            </a:endParaRPr>
          </a:p>
          <a:p>
            <a:r>
              <a:rPr lang="ja-JP" altLang="en-US" sz="2400" b="1" spc="-50" dirty="0">
                <a:solidFill>
                  <a:schemeClr val="tx1"/>
                </a:solidFill>
                <a:latin typeface="游ゴシック" panose="020B0400000000000000" pitchFamily="50" charset="-128"/>
                <a:ea typeface="游ゴシック" panose="020B0400000000000000" pitchFamily="50" charset="-128"/>
              </a:rPr>
              <a:t>だけでなく、同性同士でも起こります。 </a:t>
            </a:r>
          </a:p>
          <a:p>
            <a:r>
              <a:rPr lang="ja-JP" altLang="en-US" sz="2400" b="1" spc="-50" dirty="0">
                <a:solidFill>
                  <a:schemeClr val="tx1"/>
                </a:solidFill>
                <a:latin typeface="游ゴシック" panose="020B0400000000000000" pitchFamily="50" charset="-128"/>
                <a:ea typeface="游ゴシック" panose="020B0400000000000000" pitchFamily="50" charset="-128"/>
              </a:rPr>
              <a:t>どのような理由があっても暴力によらない</a:t>
            </a:r>
            <a:endParaRPr lang="en-US" altLang="ja-JP" sz="2400" b="1" spc="-50" dirty="0">
              <a:solidFill>
                <a:schemeClr val="tx1"/>
              </a:solidFill>
              <a:latin typeface="游ゴシック" panose="020B0400000000000000" pitchFamily="50" charset="-128"/>
              <a:ea typeface="游ゴシック" panose="020B0400000000000000" pitchFamily="50" charset="-128"/>
            </a:endParaRPr>
          </a:p>
          <a:p>
            <a:r>
              <a:rPr lang="ja-JP" altLang="en-US" sz="2400" b="1" spc="-50" dirty="0">
                <a:solidFill>
                  <a:schemeClr val="tx1"/>
                </a:solidFill>
                <a:latin typeface="游ゴシック" panose="020B0400000000000000" pitchFamily="50" charset="-128"/>
                <a:ea typeface="游ゴシック" panose="020B0400000000000000" pitchFamily="50" charset="-128"/>
              </a:rPr>
              <a:t>解決を目指すことが大切です。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E72056B6-9BDE-4FEB-A9A5-ADF06CA9A9D2}"/>
              </a:ext>
            </a:extLst>
          </p:cNvPr>
          <p:cNvGrpSpPr/>
          <p:nvPr/>
        </p:nvGrpSpPr>
        <p:grpSpPr>
          <a:xfrm>
            <a:off x="-629810" y="3601018"/>
            <a:ext cx="11556000" cy="2579049"/>
            <a:chOff x="-511701" y="3761664"/>
            <a:chExt cx="11556000" cy="2579049"/>
          </a:xfrm>
        </p:grpSpPr>
        <p:sp>
          <p:nvSpPr>
            <p:cNvPr id="6" name="正方形/長方形 5">
              <a:extLst>
                <a:ext uri="{FF2B5EF4-FFF2-40B4-BE49-F238E27FC236}">
                  <a16:creationId xmlns:a16="http://schemas.microsoft.com/office/drawing/2014/main" id="{EBEC9F63-9CFB-456B-AEB1-2784ACC18567}"/>
                </a:ext>
              </a:extLst>
            </p:cNvPr>
            <p:cNvSpPr/>
            <p:nvPr/>
          </p:nvSpPr>
          <p:spPr>
            <a:xfrm rot="19500000">
              <a:off x="-511701" y="3761664"/>
              <a:ext cx="11556000" cy="118800"/>
            </a:xfrm>
            <a:prstGeom prst="rect">
              <a:avLst/>
            </a:prstGeom>
            <a:gradFill flip="none" rotWithShape="1">
              <a:gsLst>
                <a:gs pos="90000">
                  <a:srgbClr val="8E8E8E"/>
                </a:gs>
                <a:gs pos="10000">
                  <a:srgbClr val="8E8E8E"/>
                </a:gs>
                <a:gs pos="25000">
                  <a:srgbClr val="8E8E8E"/>
                </a:gs>
                <a:gs pos="75000">
                  <a:srgbClr val="8E8E8E"/>
                </a:gs>
                <a:gs pos="100000">
                  <a:schemeClr val="bg1"/>
                </a:gs>
                <a:gs pos="0">
                  <a:schemeClr val="bg1"/>
                </a:gs>
                <a:gs pos="50000">
                  <a:srgbClr val="8E8E8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FB1A5D29-300A-4ADF-868E-8F32DD3EB2FE}"/>
                </a:ext>
              </a:extLst>
            </p:cNvPr>
            <p:cNvGrpSpPr/>
            <p:nvPr/>
          </p:nvGrpSpPr>
          <p:grpSpPr>
            <a:xfrm rot="19420974">
              <a:off x="3838508" y="4643262"/>
              <a:ext cx="138669" cy="252000"/>
              <a:chOff x="4686136" y="4571427"/>
              <a:chExt cx="138669" cy="252000"/>
            </a:xfrm>
          </p:grpSpPr>
          <p:sp>
            <p:nvSpPr>
              <p:cNvPr id="13" name="正方形/長方形 12">
                <a:extLst>
                  <a:ext uri="{FF2B5EF4-FFF2-40B4-BE49-F238E27FC236}">
                    <a16:creationId xmlns:a16="http://schemas.microsoft.com/office/drawing/2014/main" id="{F721E991-48E1-4425-9903-47DCF4913AEF}"/>
                  </a:ext>
                </a:extLst>
              </p:cNvPr>
              <p:cNvSpPr/>
              <p:nvPr/>
            </p:nvSpPr>
            <p:spPr>
              <a:xfrm>
                <a:off x="4694331" y="4571427"/>
                <a:ext cx="122278"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C8CAAD-B731-408A-A8A9-D4E9CA557992}"/>
                  </a:ext>
                </a:extLst>
              </p:cNvPr>
              <p:cNvCxnSpPr>
                <a:cxnSpLocks/>
              </p:cNvCxnSpPr>
              <p:nvPr/>
            </p:nvCxnSpPr>
            <p:spPr>
              <a:xfrm>
                <a:off x="4686136" y="4571427"/>
                <a:ext cx="0" cy="251375"/>
              </a:xfrm>
              <a:prstGeom prst="line">
                <a:avLst/>
              </a:prstGeom>
              <a:ln w="38100">
                <a:solidFill>
                  <a:srgbClr val="8E8E8E"/>
                </a:solidFill>
                <a:miter lim="800000"/>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23E188A-E02A-4D82-BC14-302E76F83A7C}"/>
                  </a:ext>
                </a:extLst>
              </p:cNvPr>
              <p:cNvCxnSpPr>
                <a:cxnSpLocks/>
              </p:cNvCxnSpPr>
              <p:nvPr/>
            </p:nvCxnSpPr>
            <p:spPr>
              <a:xfrm>
                <a:off x="4824805" y="4571427"/>
                <a:ext cx="0" cy="251375"/>
              </a:xfrm>
              <a:prstGeom prst="line">
                <a:avLst/>
              </a:prstGeom>
              <a:ln w="38100">
                <a:solidFill>
                  <a:srgbClr val="8E8E8E"/>
                </a:solidFill>
                <a:miter lim="800000"/>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DC68676-BDFD-44B3-8E65-93C963A9C160}"/>
                </a:ext>
              </a:extLst>
            </p:cNvPr>
            <p:cNvGrpSpPr/>
            <p:nvPr/>
          </p:nvGrpSpPr>
          <p:grpSpPr>
            <a:xfrm rot="19420974">
              <a:off x="4700483" y="4043155"/>
              <a:ext cx="138669" cy="252000"/>
              <a:chOff x="4686136" y="4571427"/>
              <a:chExt cx="138669" cy="252000"/>
            </a:xfrm>
          </p:grpSpPr>
          <p:sp>
            <p:nvSpPr>
              <p:cNvPr id="73" name="正方形/長方形 72">
                <a:extLst>
                  <a:ext uri="{FF2B5EF4-FFF2-40B4-BE49-F238E27FC236}">
                    <a16:creationId xmlns:a16="http://schemas.microsoft.com/office/drawing/2014/main" id="{22B47050-BA48-401B-AC9F-0D946BE528C0}"/>
                  </a:ext>
                </a:extLst>
              </p:cNvPr>
              <p:cNvSpPr/>
              <p:nvPr/>
            </p:nvSpPr>
            <p:spPr>
              <a:xfrm>
                <a:off x="4694331" y="4571427"/>
                <a:ext cx="122278"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3D266D9E-1E90-4328-8193-E6D135030748}"/>
                  </a:ext>
                </a:extLst>
              </p:cNvPr>
              <p:cNvCxnSpPr>
                <a:cxnSpLocks/>
              </p:cNvCxnSpPr>
              <p:nvPr/>
            </p:nvCxnSpPr>
            <p:spPr>
              <a:xfrm>
                <a:off x="4686136" y="4571427"/>
                <a:ext cx="0" cy="251375"/>
              </a:xfrm>
              <a:prstGeom prst="line">
                <a:avLst/>
              </a:prstGeom>
              <a:ln w="38100">
                <a:solidFill>
                  <a:srgbClr val="8E8E8E"/>
                </a:solidFill>
                <a:miter lim="800000"/>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0F083AE1-A320-4925-9E14-A2F0333A643E}"/>
                  </a:ext>
                </a:extLst>
              </p:cNvPr>
              <p:cNvCxnSpPr>
                <a:cxnSpLocks/>
              </p:cNvCxnSpPr>
              <p:nvPr/>
            </p:nvCxnSpPr>
            <p:spPr>
              <a:xfrm>
                <a:off x="4824805" y="4571427"/>
                <a:ext cx="0" cy="251375"/>
              </a:xfrm>
              <a:prstGeom prst="line">
                <a:avLst/>
              </a:prstGeom>
              <a:ln w="38100">
                <a:solidFill>
                  <a:srgbClr val="8E8E8E"/>
                </a:solidFill>
                <a:miter lim="800000"/>
              </a:ln>
            </p:spPr>
            <p:style>
              <a:lnRef idx="1">
                <a:schemeClr val="accent1"/>
              </a:lnRef>
              <a:fillRef idx="0">
                <a:schemeClr val="accent1"/>
              </a:fillRef>
              <a:effectRef idx="0">
                <a:schemeClr val="accent1"/>
              </a:effectRef>
              <a:fontRef idx="minor">
                <a:schemeClr val="tx1"/>
              </a:fontRef>
            </p:style>
          </p:cxnSp>
        </p:grpSp>
        <p:grpSp>
          <p:nvGrpSpPr>
            <p:cNvPr id="76" name="グループ化 75">
              <a:extLst>
                <a:ext uri="{FF2B5EF4-FFF2-40B4-BE49-F238E27FC236}">
                  <a16:creationId xmlns:a16="http://schemas.microsoft.com/office/drawing/2014/main" id="{FFACFCCE-E67E-4F14-8282-B1FAAB1D41D0}"/>
                </a:ext>
              </a:extLst>
            </p:cNvPr>
            <p:cNvGrpSpPr/>
            <p:nvPr/>
          </p:nvGrpSpPr>
          <p:grpSpPr>
            <a:xfrm rot="19420974">
              <a:off x="1771822" y="6088713"/>
              <a:ext cx="138669" cy="252000"/>
              <a:chOff x="4686136" y="4571427"/>
              <a:chExt cx="138669" cy="252000"/>
            </a:xfrm>
          </p:grpSpPr>
          <p:sp>
            <p:nvSpPr>
              <p:cNvPr id="77" name="正方形/長方形 76">
                <a:extLst>
                  <a:ext uri="{FF2B5EF4-FFF2-40B4-BE49-F238E27FC236}">
                    <a16:creationId xmlns:a16="http://schemas.microsoft.com/office/drawing/2014/main" id="{7A3E510E-7B4E-416F-9861-2B2B05C81600}"/>
                  </a:ext>
                </a:extLst>
              </p:cNvPr>
              <p:cNvSpPr/>
              <p:nvPr/>
            </p:nvSpPr>
            <p:spPr>
              <a:xfrm>
                <a:off x="4694331" y="4571427"/>
                <a:ext cx="122278"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77">
                <a:extLst>
                  <a:ext uri="{FF2B5EF4-FFF2-40B4-BE49-F238E27FC236}">
                    <a16:creationId xmlns:a16="http://schemas.microsoft.com/office/drawing/2014/main" id="{6373C051-26A7-4B5F-88A5-D47AD9D8B3B8}"/>
                  </a:ext>
                </a:extLst>
              </p:cNvPr>
              <p:cNvCxnSpPr>
                <a:cxnSpLocks/>
              </p:cNvCxnSpPr>
              <p:nvPr/>
            </p:nvCxnSpPr>
            <p:spPr>
              <a:xfrm>
                <a:off x="4686136" y="4571427"/>
                <a:ext cx="0" cy="251375"/>
              </a:xfrm>
              <a:prstGeom prst="line">
                <a:avLst/>
              </a:prstGeom>
              <a:ln w="38100">
                <a:solidFill>
                  <a:srgbClr val="8E8E8E"/>
                </a:solidFill>
                <a:miter lim="800000"/>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409F0AA7-BF04-4C0F-A68A-BE84C3CCDD3E}"/>
                  </a:ext>
                </a:extLst>
              </p:cNvPr>
              <p:cNvCxnSpPr>
                <a:cxnSpLocks/>
              </p:cNvCxnSpPr>
              <p:nvPr/>
            </p:nvCxnSpPr>
            <p:spPr>
              <a:xfrm>
                <a:off x="4824805" y="4571427"/>
                <a:ext cx="0" cy="251375"/>
              </a:xfrm>
              <a:prstGeom prst="line">
                <a:avLst/>
              </a:prstGeom>
              <a:ln w="38100">
                <a:solidFill>
                  <a:srgbClr val="8E8E8E"/>
                </a:solidFill>
                <a:miter lim="800000"/>
              </a:ln>
            </p:spPr>
            <p:style>
              <a:lnRef idx="1">
                <a:schemeClr val="accent1"/>
              </a:lnRef>
              <a:fillRef idx="0">
                <a:schemeClr val="accent1"/>
              </a:fillRef>
              <a:effectRef idx="0">
                <a:schemeClr val="accent1"/>
              </a:effectRef>
              <a:fontRef idx="minor">
                <a:schemeClr val="tx1"/>
              </a:fontRef>
            </p:style>
          </p:cxnSp>
        </p:grpSp>
      </p:grpSp>
      <p:sp>
        <p:nvSpPr>
          <p:cNvPr id="188" name="object 4">
            <a:extLst>
              <a:ext uri="{FF2B5EF4-FFF2-40B4-BE49-F238E27FC236}">
                <a16:creationId xmlns:a16="http://schemas.microsoft.com/office/drawing/2014/main" id="{0DDD036B-5F04-3C44-948E-13C335D162F3}"/>
              </a:ext>
            </a:extLst>
          </p:cNvPr>
          <p:cNvSpPr/>
          <p:nvPr/>
        </p:nvSpPr>
        <p:spPr>
          <a:xfrm>
            <a:off x="180658" y="181293"/>
            <a:ext cx="10332085" cy="7200265"/>
          </a:xfrm>
          <a:custGeom>
            <a:avLst/>
            <a:gdLst/>
            <a:ahLst/>
            <a:cxnLst/>
            <a:rect l="l" t="t" r="r" b="b"/>
            <a:pathLst>
              <a:path w="10332085" h="7200265">
                <a:moveTo>
                  <a:pt x="104851" y="0"/>
                </a:moveTo>
                <a:lnTo>
                  <a:pt x="10227157" y="0"/>
                </a:lnTo>
                <a:lnTo>
                  <a:pt x="10267964" y="8240"/>
                </a:lnTo>
                <a:lnTo>
                  <a:pt x="10301289" y="30713"/>
                </a:lnTo>
                <a:lnTo>
                  <a:pt x="10323757" y="64041"/>
                </a:lnTo>
                <a:lnTo>
                  <a:pt x="10331996" y="104851"/>
                </a:lnTo>
                <a:lnTo>
                  <a:pt x="10331996" y="7095159"/>
                </a:lnTo>
                <a:lnTo>
                  <a:pt x="10323756" y="7135967"/>
                </a:lnTo>
                <a:lnTo>
                  <a:pt x="10301287" y="7169291"/>
                </a:lnTo>
                <a:lnTo>
                  <a:pt x="10267959" y="7191759"/>
                </a:lnTo>
                <a:lnTo>
                  <a:pt x="10227144" y="7199998"/>
                </a:lnTo>
                <a:lnTo>
                  <a:pt x="104851" y="7199998"/>
                </a:lnTo>
                <a:lnTo>
                  <a:pt x="64036" y="7191759"/>
                </a:lnTo>
                <a:lnTo>
                  <a:pt x="30708" y="7169289"/>
                </a:lnTo>
                <a:lnTo>
                  <a:pt x="8239" y="7135961"/>
                </a:lnTo>
                <a:lnTo>
                  <a:pt x="0" y="7095147"/>
                </a:lnTo>
                <a:lnTo>
                  <a:pt x="0" y="104851"/>
                </a:lnTo>
                <a:lnTo>
                  <a:pt x="8239" y="64036"/>
                </a:lnTo>
                <a:lnTo>
                  <a:pt x="30708" y="30708"/>
                </a:lnTo>
                <a:lnTo>
                  <a:pt x="64036" y="8239"/>
                </a:lnTo>
                <a:lnTo>
                  <a:pt x="104851" y="0"/>
                </a:lnTo>
                <a:close/>
              </a:path>
            </a:pathLst>
          </a:custGeom>
          <a:ln w="50799">
            <a:solidFill>
              <a:srgbClr val="0CB14B"/>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90" name="object 22">
            <a:extLst>
              <a:ext uri="{FF2B5EF4-FFF2-40B4-BE49-F238E27FC236}">
                <a16:creationId xmlns:a16="http://schemas.microsoft.com/office/drawing/2014/main" id="{CEF56D5F-B1C7-3440-B9CE-BC2F523DAE72}"/>
              </a:ext>
            </a:extLst>
          </p:cNvPr>
          <p:cNvSpPr txBox="1">
            <a:spLocks noGrp="1"/>
          </p:cNvSpPr>
          <p:nvPr>
            <p:ph type="title" idx="4294967295"/>
          </p:nvPr>
        </p:nvSpPr>
        <p:spPr>
          <a:xfrm>
            <a:off x="506412" y="411163"/>
            <a:ext cx="3544888" cy="1206500"/>
          </a:xfrm>
          <a:prstGeom prst="rect">
            <a:avLst/>
          </a:prstGeom>
        </p:spPr>
        <p:txBody>
          <a:bodyPr vert="horz" wrap="square" lIns="0" tIns="63500" rIns="0" bIns="0" rtlCol="0">
            <a:spAutoFit/>
          </a:bodyPr>
          <a:lstStyle/>
          <a:p>
            <a:pPr marL="12700" marR="5080" algn="l">
              <a:lnSpc>
                <a:spcPts val="4500"/>
              </a:lnSpc>
              <a:spcBef>
                <a:spcPts val="500"/>
              </a:spcBef>
            </a:pPr>
            <a:r>
              <a:rPr sz="4000" spc="-40" dirty="0">
                <a:solidFill>
                  <a:srgbClr val="231F20"/>
                </a:solidFill>
                <a:latin typeface="Yu Gothic" panose="020B0400000000000000" pitchFamily="34" charset="-128"/>
                <a:ea typeface="Yu Gothic" panose="020B0400000000000000" pitchFamily="34" charset="-128"/>
                <a:cs typeface="YuGothic"/>
              </a:rPr>
              <a:t>男女共同参画の 歴史</a:t>
            </a:r>
            <a:endParaRPr sz="4000" dirty="0">
              <a:latin typeface="Yu Gothic" panose="020B0400000000000000" pitchFamily="34" charset="-128"/>
              <a:ea typeface="Yu Gothic" panose="020B0400000000000000" pitchFamily="34" charset="-128"/>
              <a:cs typeface="YuGothic"/>
            </a:endParaRPr>
          </a:p>
        </p:txBody>
      </p:sp>
      <p:sp>
        <p:nvSpPr>
          <p:cNvPr id="193" name="object 28">
            <a:extLst>
              <a:ext uri="{FF2B5EF4-FFF2-40B4-BE49-F238E27FC236}">
                <a16:creationId xmlns:a16="http://schemas.microsoft.com/office/drawing/2014/main" id="{B8DB4CB5-FAB9-5149-9D36-7FC339741DA9}"/>
              </a:ext>
            </a:extLst>
          </p:cNvPr>
          <p:cNvSpPr txBox="1"/>
          <p:nvPr/>
        </p:nvSpPr>
        <p:spPr>
          <a:xfrm>
            <a:off x="450900" y="4916084"/>
            <a:ext cx="1491323" cy="591829"/>
          </a:xfrm>
          <a:prstGeom prst="rect">
            <a:avLst/>
          </a:prstGeom>
        </p:spPr>
        <p:txBody>
          <a:bodyPr vert="horz" wrap="square" lIns="0" tIns="12700" rIns="0" bIns="0" rtlCol="0">
            <a:spAutoFit/>
          </a:bodyPr>
          <a:lstStyle/>
          <a:p>
            <a:pPr marL="12700">
              <a:lnSpc>
                <a:spcPts val="1530"/>
              </a:lnSpc>
              <a:spcBef>
                <a:spcPts val="100"/>
              </a:spcBef>
            </a:pPr>
            <a:r>
              <a:rPr sz="1400" b="1" spc="-5" dirty="0">
                <a:solidFill>
                  <a:srgbClr val="231F20"/>
                </a:solidFill>
                <a:latin typeface="Yu Gothic" panose="020B0400000000000000" pitchFamily="34" charset="-128"/>
                <a:ea typeface="Yu Gothic" panose="020B0400000000000000" pitchFamily="34" charset="-128"/>
                <a:cs typeface="YuGothic"/>
              </a:rPr>
              <a:t>1896</a:t>
            </a:r>
            <a:r>
              <a:rPr lang="ja-JP" altLang="en-US" sz="1400" b="1">
                <a:latin typeface="Yu Gothic" panose="020B0400000000000000" pitchFamily="34" charset="-128"/>
                <a:ea typeface="Yu Gothic" panose="020B0400000000000000" pitchFamily="34" charset="-128"/>
              </a:rPr>
              <a:t>年</a:t>
            </a:r>
            <a:endParaRPr sz="1400" b="1" dirty="0">
              <a:latin typeface="Yu Gothic" panose="020B0400000000000000" pitchFamily="34" charset="-128"/>
              <a:ea typeface="Yu Gothic" panose="020B0400000000000000" pitchFamily="34" charset="-128"/>
              <a:cs typeface="YuGothic"/>
            </a:endParaRPr>
          </a:p>
          <a:p>
            <a:pPr marL="12700">
              <a:lnSpc>
                <a:spcPts val="1500"/>
              </a:lnSpc>
            </a:pPr>
            <a:r>
              <a:rPr sz="1400" b="1" spc="325" dirty="0">
                <a:solidFill>
                  <a:srgbClr val="231F20"/>
                </a:solidFill>
                <a:latin typeface="Yu Gothic" panose="020B0400000000000000" pitchFamily="34" charset="-128"/>
                <a:ea typeface="Yu Gothic" panose="020B0400000000000000" pitchFamily="34" charset="-128"/>
                <a:cs typeface="YuGothic"/>
              </a:rPr>
              <a:t>第1</a:t>
            </a:r>
            <a:r>
              <a:rPr sz="1400" b="1" dirty="0">
                <a:solidFill>
                  <a:srgbClr val="231F20"/>
                </a:solidFill>
                <a:latin typeface="Yu Gothic" panose="020B0400000000000000" pitchFamily="34" charset="-128"/>
                <a:ea typeface="Yu Gothic" panose="020B0400000000000000" pitchFamily="34" charset="-128"/>
                <a:cs typeface="YuGothic"/>
              </a:rPr>
              <a:t>回</a:t>
            </a:r>
            <a:r>
              <a:rPr sz="1400" b="1" spc="-50" dirty="0">
                <a:solidFill>
                  <a:srgbClr val="231F20"/>
                </a:solidFill>
                <a:latin typeface="Yu Gothic" panose="020B0400000000000000" pitchFamily="34" charset="-128"/>
                <a:ea typeface="Yu Gothic" panose="020B0400000000000000" pitchFamily="34" charset="-128"/>
                <a:cs typeface="YuGothic"/>
              </a:rPr>
              <a:t> </a:t>
            </a:r>
            <a:endParaRPr lang="ja-JP" altLang="en-US" sz="1400" b="1">
              <a:latin typeface="Yu Gothic" panose="020B0400000000000000" pitchFamily="34" charset="-128"/>
              <a:ea typeface="Yu Gothic" panose="020B0400000000000000" pitchFamily="34" charset="-128"/>
              <a:cs typeface="YuGothic"/>
            </a:endParaRPr>
          </a:p>
          <a:p>
            <a:pPr marL="12700">
              <a:lnSpc>
                <a:spcPts val="1530"/>
              </a:lnSpc>
            </a:pPr>
            <a:r>
              <a:rPr lang="ja-JP" altLang="en-US" sz="1400" b="1">
                <a:solidFill>
                  <a:srgbClr val="231F20"/>
                </a:solidFill>
                <a:latin typeface="Yu Gothic" panose="020B0400000000000000" pitchFamily="34" charset="-128"/>
                <a:ea typeface="Yu Gothic" panose="020B0400000000000000" pitchFamily="34" charset="-128"/>
                <a:cs typeface="YuGothic"/>
              </a:rPr>
              <a:t>近代オリンピック</a:t>
            </a:r>
            <a:endParaRPr lang="ja-JP" altLang="en-US" sz="1400" b="1" dirty="0">
              <a:latin typeface="Yu Gothic" panose="020B0400000000000000" pitchFamily="34" charset="-128"/>
              <a:ea typeface="Yu Gothic" panose="020B0400000000000000" pitchFamily="34" charset="-128"/>
              <a:cs typeface="YuGothic"/>
            </a:endParaRPr>
          </a:p>
        </p:txBody>
      </p:sp>
      <p:pic>
        <p:nvPicPr>
          <p:cNvPr id="194" name="object 53">
            <a:extLst>
              <a:ext uri="{FF2B5EF4-FFF2-40B4-BE49-F238E27FC236}">
                <a16:creationId xmlns:a16="http://schemas.microsoft.com/office/drawing/2014/main" id="{A3E63243-B7D3-DF49-865D-48687AC95528}"/>
              </a:ext>
            </a:extLst>
          </p:cNvPr>
          <p:cNvPicPr/>
          <p:nvPr/>
        </p:nvPicPr>
        <p:blipFill>
          <a:blip r:embed="rId3" cstate="print"/>
          <a:stretch>
            <a:fillRect/>
          </a:stretch>
        </p:blipFill>
        <p:spPr>
          <a:xfrm>
            <a:off x="4093088" y="761472"/>
            <a:ext cx="788822" cy="788822"/>
          </a:xfrm>
          <a:prstGeom prst="rect">
            <a:avLst/>
          </a:prstGeom>
        </p:spPr>
      </p:pic>
      <p:sp>
        <p:nvSpPr>
          <p:cNvPr id="195" name="object 55">
            <a:extLst>
              <a:ext uri="{FF2B5EF4-FFF2-40B4-BE49-F238E27FC236}">
                <a16:creationId xmlns:a16="http://schemas.microsoft.com/office/drawing/2014/main" id="{590A040D-CA13-274C-AED3-C4B56E779999}"/>
              </a:ext>
            </a:extLst>
          </p:cNvPr>
          <p:cNvSpPr txBox="1"/>
          <p:nvPr/>
        </p:nvSpPr>
        <p:spPr>
          <a:xfrm>
            <a:off x="8736143" y="1481735"/>
            <a:ext cx="1526266" cy="1168910"/>
          </a:xfrm>
          <a:prstGeom prst="rect">
            <a:avLst/>
          </a:prstGeom>
        </p:spPr>
        <p:txBody>
          <a:bodyPr vert="horz" wrap="square" lIns="0" tIns="12700" rIns="0" bIns="0" rtlCol="0">
            <a:spAutoFit/>
          </a:bodyPr>
          <a:lstStyle/>
          <a:p>
            <a:pPr marL="12700">
              <a:lnSpc>
                <a:spcPts val="1530"/>
              </a:lnSpc>
              <a:spcBef>
                <a:spcPts val="100"/>
              </a:spcBef>
            </a:pPr>
            <a:r>
              <a:rPr sz="1400" b="1" dirty="0">
                <a:solidFill>
                  <a:srgbClr val="231F20"/>
                </a:solidFill>
                <a:latin typeface="Yu Gothic" panose="020B0400000000000000" pitchFamily="34" charset="-128"/>
                <a:ea typeface="Yu Gothic" panose="020B0400000000000000" pitchFamily="34" charset="-128"/>
                <a:cs typeface="YuGothic"/>
              </a:rPr>
              <a:t>2022</a:t>
            </a:r>
            <a:r>
              <a:rPr lang="ja-JP" altLang="en-US" sz="1400" b="1">
                <a:latin typeface="Yu Gothic" panose="020B0400000000000000" pitchFamily="34" charset="-128"/>
                <a:ea typeface="Yu Gothic" panose="020B0400000000000000" pitchFamily="34" charset="-128"/>
              </a:rPr>
              <a:t>年</a:t>
            </a:r>
            <a:endParaRPr sz="1400" b="1" dirty="0">
              <a:latin typeface="Yu Gothic" panose="020B0400000000000000" pitchFamily="34" charset="-128"/>
              <a:ea typeface="Yu Gothic" panose="020B0400000000000000" pitchFamily="34" charset="-128"/>
              <a:cs typeface="YuGothic"/>
            </a:endParaRPr>
          </a:p>
          <a:p>
            <a:pPr marL="12700" marR="235585">
              <a:lnSpc>
                <a:spcPts val="1500"/>
              </a:lnSpc>
              <a:spcBef>
                <a:spcPts val="70"/>
              </a:spcBef>
            </a:pPr>
            <a:r>
              <a:rPr sz="1400" b="1" dirty="0">
                <a:solidFill>
                  <a:srgbClr val="231F20"/>
                </a:solidFill>
                <a:latin typeface="Yu Gothic" panose="020B0400000000000000" pitchFamily="34" charset="-128"/>
                <a:ea typeface="Yu Gothic" panose="020B0400000000000000" pitchFamily="34" charset="-128"/>
                <a:cs typeface="YuGothic"/>
              </a:rPr>
              <a:t>民法改正により  4 月から女性の 婚姻開始年齢が</a:t>
            </a:r>
            <a:endParaRPr sz="1400" b="1" dirty="0">
              <a:latin typeface="Yu Gothic" panose="020B0400000000000000" pitchFamily="34" charset="-128"/>
              <a:ea typeface="Yu Gothic" panose="020B0400000000000000" pitchFamily="34" charset="-128"/>
              <a:cs typeface="YuGothic"/>
            </a:endParaRPr>
          </a:p>
          <a:p>
            <a:pPr marL="12700">
              <a:lnSpc>
                <a:spcPts val="1430"/>
              </a:lnSpc>
            </a:pPr>
            <a:r>
              <a:rPr sz="1400" b="1" dirty="0">
                <a:solidFill>
                  <a:srgbClr val="231F20"/>
                </a:solidFill>
                <a:latin typeface="Yu Gothic" panose="020B0400000000000000" pitchFamily="34" charset="-128"/>
                <a:ea typeface="Yu Gothic" panose="020B0400000000000000" pitchFamily="34" charset="-128"/>
                <a:cs typeface="YuGothic"/>
              </a:rPr>
              <a:t>18 歳に引き上げ、</a:t>
            </a:r>
            <a:endParaRPr sz="1400" b="1" dirty="0">
              <a:latin typeface="Yu Gothic" panose="020B0400000000000000" pitchFamily="34" charset="-128"/>
              <a:ea typeface="Yu Gothic" panose="020B0400000000000000" pitchFamily="34" charset="-128"/>
              <a:cs typeface="YuGothic"/>
            </a:endParaRPr>
          </a:p>
          <a:p>
            <a:pPr marL="12700">
              <a:lnSpc>
                <a:spcPts val="1530"/>
              </a:lnSpc>
            </a:pPr>
            <a:r>
              <a:rPr sz="1400" b="1" dirty="0">
                <a:solidFill>
                  <a:srgbClr val="231F20"/>
                </a:solidFill>
                <a:latin typeface="Yu Gothic" panose="020B0400000000000000" pitchFamily="34" charset="-128"/>
                <a:ea typeface="Yu Gothic" panose="020B0400000000000000" pitchFamily="34" charset="-128"/>
                <a:cs typeface="YuGothic"/>
              </a:rPr>
              <a:t>男女とも 18 歳に</a:t>
            </a:r>
            <a:endParaRPr sz="1400" b="1" dirty="0">
              <a:latin typeface="Yu Gothic" panose="020B0400000000000000" pitchFamily="34" charset="-128"/>
              <a:ea typeface="Yu Gothic" panose="020B0400000000000000" pitchFamily="34" charset="-128"/>
              <a:cs typeface="YuGothic"/>
            </a:endParaRPr>
          </a:p>
        </p:txBody>
      </p:sp>
      <p:sp>
        <p:nvSpPr>
          <p:cNvPr id="197" name="object 57">
            <a:extLst>
              <a:ext uri="{FF2B5EF4-FFF2-40B4-BE49-F238E27FC236}">
                <a16:creationId xmlns:a16="http://schemas.microsoft.com/office/drawing/2014/main" id="{4F5689D3-D16F-5D42-AFBA-7A96C6BDC16B}"/>
              </a:ext>
            </a:extLst>
          </p:cNvPr>
          <p:cNvSpPr txBox="1"/>
          <p:nvPr/>
        </p:nvSpPr>
        <p:spPr>
          <a:xfrm>
            <a:off x="6812162" y="2963860"/>
            <a:ext cx="3581400" cy="207108"/>
          </a:xfrm>
          <a:prstGeom prst="rect">
            <a:avLst/>
          </a:prstGeom>
        </p:spPr>
        <p:txBody>
          <a:bodyPr vert="horz" wrap="square" lIns="0" tIns="12700" rIns="0" bIns="0" rtlCol="0">
            <a:spAutoFit/>
          </a:bodyPr>
          <a:lstStyle/>
          <a:p>
            <a:pPr marL="12700">
              <a:lnSpc>
                <a:spcPts val="1530"/>
              </a:lnSpc>
              <a:spcBef>
                <a:spcPts val="100"/>
              </a:spcBef>
            </a:pPr>
            <a:r>
              <a:rPr sz="1400" b="1" spc="-5" dirty="0">
                <a:solidFill>
                  <a:srgbClr val="231F20"/>
                </a:solidFill>
                <a:latin typeface="Yu Gothic" panose="020B0400000000000000" pitchFamily="34" charset="-128"/>
                <a:ea typeface="Yu Gothic" panose="020B0400000000000000" pitchFamily="34" charset="-128"/>
                <a:cs typeface="YuGothic"/>
              </a:rPr>
              <a:t>1999</a:t>
            </a:r>
            <a:r>
              <a:rPr lang="ja-JP" altLang="en-US" sz="1400" b="1" spc="-300">
                <a:latin typeface="Yu Gothic" panose="020B0400000000000000" pitchFamily="34" charset="-128"/>
                <a:ea typeface="Yu Gothic" panose="020B0400000000000000" pitchFamily="34" charset="-128"/>
              </a:rPr>
              <a:t>年</a:t>
            </a:r>
            <a:r>
              <a:rPr lang="ja-JP" altLang="en-US" sz="1400" b="1">
                <a:latin typeface="Yu Gothic" panose="020B0400000000000000" pitchFamily="34" charset="-128"/>
                <a:ea typeface="Yu Gothic" panose="020B0400000000000000" pitchFamily="34" charset="-128"/>
              </a:rPr>
              <a:t>　</a:t>
            </a:r>
            <a:r>
              <a:rPr lang="ja-JP" altLang="en-US" sz="1400" b="1">
                <a:solidFill>
                  <a:srgbClr val="231F20"/>
                </a:solidFill>
                <a:latin typeface="Yu Gothic" panose="020B0400000000000000" pitchFamily="34" charset="-128"/>
                <a:ea typeface="Yu Gothic" panose="020B0400000000000000" pitchFamily="34" charset="-128"/>
                <a:cs typeface="YuGothic"/>
              </a:rPr>
              <a:t>男女共同参画社会基本法公布・施行</a:t>
            </a:r>
            <a:endParaRPr sz="1400" b="1" dirty="0">
              <a:latin typeface="Yu Gothic" panose="020B0400000000000000" pitchFamily="34" charset="-128"/>
              <a:ea typeface="Yu Gothic" panose="020B0400000000000000" pitchFamily="34" charset="-128"/>
              <a:cs typeface="YuGothic"/>
            </a:endParaRPr>
          </a:p>
        </p:txBody>
      </p:sp>
      <p:sp>
        <p:nvSpPr>
          <p:cNvPr id="198" name="object 58">
            <a:extLst>
              <a:ext uri="{FF2B5EF4-FFF2-40B4-BE49-F238E27FC236}">
                <a16:creationId xmlns:a16="http://schemas.microsoft.com/office/drawing/2014/main" id="{045C4987-85AB-1145-8C27-33FE64BC4B27}"/>
              </a:ext>
            </a:extLst>
          </p:cNvPr>
          <p:cNvSpPr txBox="1"/>
          <p:nvPr/>
        </p:nvSpPr>
        <p:spPr>
          <a:xfrm>
            <a:off x="3117450" y="1774476"/>
            <a:ext cx="2864813" cy="684803"/>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31F20"/>
                </a:solidFill>
                <a:latin typeface="Yu Gothic" panose="020B0400000000000000" pitchFamily="34" charset="-128"/>
                <a:ea typeface="Yu Gothic" panose="020B0400000000000000" pitchFamily="34" charset="-128"/>
                <a:cs typeface="YuGothic"/>
              </a:rPr>
              <a:t>199</a:t>
            </a:r>
            <a:r>
              <a:rPr sz="1400" b="1" dirty="0">
                <a:solidFill>
                  <a:srgbClr val="231F20"/>
                </a:solidFill>
                <a:latin typeface="Yu Gothic" panose="020B0400000000000000" pitchFamily="34" charset="-128"/>
                <a:ea typeface="Yu Gothic" panose="020B0400000000000000" pitchFamily="34" charset="-128"/>
                <a:cs typeface="YuGothic"/>
              </a:rPr>
              <a:t>1</a:t>
            </a:r>
            <a:r>
              <a:rPr lang="ja-JP" altLang="en-US" sz="1400" b="1" dirty="0">
                <a:latin typeface="Yu Gothic" panose="020B0400000000000000" pitchFamily="34" charset="-128"/>
                <a:ea typeface="Yu Gothic" panose="020B0400000000000000" pitchFamily="34" charset="-128"/>
              </a:rPr>
              <a:t>年</a:t>
            </a:r>
            <a:endParaRPr lang="en-US" sz="1400" b="1" dirty="0">
              <a:solidFill>
                <a:srgbClr val="231F20"/>
              </a:solidFill>
              <a:latin typeface="Yu Gothic" panose="020B0400000000000000" pitchFamily="34" charset="-128"/>
              <a:ea typeface="Yu Gothic" panose="020B0400000000000000" pitchFamily="34" charset="-128"/>
              <a:cs typeface="YuGothic"/>
            </a:endParaRPr>
          </a:p>
          <a:p>
            <a:pPr marL="12700">
              <a:spcBef>
                <a:spcPts val="100"/>
              </a:spcBef>
            </a:pPr>
            <a:r>
              <a:rPr lang="ja-JP" altLang="en-US" sz="1400" b="1" dirty="0">
                <a:solidFill>
                  <a:srgbClr val="231F20"/>
                </a:solidFill>
                <a:latin typeface="Yu Gothic" panose="020B0400000000000000" pitchFamily="34" charset="-128"/>
                <a:ea typeface="Yu Gothic" panose="020B0400000000000000" pitchFamily="34" charset="-128"/>
                <a:cs typeface="YuGothic"/>
              </a:rPr>
              <a:t>初の女性国連難民高等弁務官として日本人の緒方貞子さんが就任</a:t>
            </a:r>
            <a:endParaRPr lang="ja-JP" altLang="en-US" sz="1400" b="1" dirty="0">
              <a:latin typeface="Yu Gothic" panose="020B0400000000000000" pitchFamily="34" charset="-128"/>
              <a:ea typeface="Yu Gothic" panose="020B0400000000000000" pitchFamily="34" charset="-128"/>
              <a:cs typeface="YuGothic"/>
            </a:endParaRPr>
          </a:p>
        </p:txBody>
      </p:sp>
      <p:sp>
        <p:nvSpPr>
          <p:cNvPr id="199" name="object 61">
            <a:extLst>
              <a:ext uri="{FF2B5EF4-FFF2-40B4-BE49-F238E27FC236}">
                <a16:creationId xmlns:a16="http://schemas.microsoft.com/office/drawing/2014/main" id="{D265FCD8-EA01-2849-9F28-4700B35DEB4F}"/>
              </a:ext>
            </a:extLst>
          </p:cNvPr>
          <p:cNvSpPr txBox="1"/>
          <p:nvPr/>
        </p:nvSpPr>
        <p:spPr>
          <a:xfrm>
            <a:off x="2056452" y="2578791"/>
            <a:ext cx="2922596" cy="659155"/>
          </a:xfrm>
          <a:prstGeom prst="rect">
            <a:avLst/>
          </a:prstGeom>
        </p:spPr>
        <p:txBody>
          <a:bodyPr vert="horz" wrap="square" lIns="0" tIns="12700" rIns="0" bIns="0" rtlCol="0">
            <a:spAutoFit/>
          </a:bodyPr>
          <a:lstStyle/>
          <a:p>
            <a:pPr marL="12700">
              <a:spcBef>
                <a:spcPts val="100"/>
              </a:spcBef>
            </a:pPr>
            <a:r>
              <a:rPr sz="1400" b="1" spc="-5" dirty="0">
                <a:solidFill>
                  <a:srgbClr val="231F20"/>
                </a:solidFill>
                <a:latin typeface="Yu Gothic" panose="020B0400000000000000" pitchFamily="34" charset="-128"/>
                <a:ea typeface="Yu Gothic" panose="020B0400000000000000" pitchFamily="34" charset="-128"/>
                <a:cs typeface="YuGothic"/>
              </a:rPr>
              <a:t>1979</a:t>
            </a:r>
            <a:r>
              <a:rPr lang="ja-JP" altLang="en-US" sz="1400" b="1" dirty="0">
                <a:latin typeface="Yu Gothic" panose="020B0400000000000000" pitchFamily="34" charset="-128"/>
                <a:ea typeface="Yu Gothic" panose="020B0400000000000000" pitchFamily="34" charset="-128"/>
              </a:rPr>
              <a:t>年</a:t>
            </a:r>
            <a:endParaRPr sz="1400" b="1" dirty="0">
              <a:latin typeface="Yu Gothic" panose="020B0400000000000000" pitchFamily="34" charset="-128"/>
              <a:ea typeface="Yu Gothic" panose="020B0400000000000000" pitchFamily="34" charset="-128"/>
              <a:cs typeface="YuGothic"/>
            </a:endParaRPr>
          </a:p>
          <a:p>
            <a:pPr marL="12700"/>
            <a:r>
              <a:rPr sz="1400" b="1" dirty="0">
                <a:solidFill>
                  <a:srgbClr val="231F20"/>
                </a:solidFill>
                <a:latin typeface="Yu Gothic" panose="020B0400000000000000" pitchFamily="34" charset="-128"/>
                <a:ea typeface="Yu Gothic" panose="020B0400000000000000" pitchFamily="34" charset="-128"/>
                <a:cs typeface="YuGothic"/>
              </a:rPr>
              <a:t>女子差別撤廃条約</a:t>
            </a:r>
            <a:r>
              <a:rPr lang="ja-JP" altLang="en-US" sz="1400" b="1" dirty="0">
                <a:solidFill>
                  <a:srgbClr val="231F20"/>
                </a:solidFill>
                <a:latin typeface="Yu Gothic" panose="020B0400000000000000" pitchFamily="34" charset="-128"/>
                <a:ea typeface="Yu Gothic" panose="020B0400000000000000" pitchFamily="34" charset="-128"/>
                <a:cs typeface="YuGothic"/>
              </a:rPr>
              <a:t>が国連総会で</a:t>
            </a:r>
            <a:r>
              <a:rPr sz="1400" b="1" dirty="0">
                <a:solidFill>
                  <a:srgbClr val="231F20"/>
                </a:solidFill>
                <a:latin typeface="Yu Gothic" panose="020B0400000000000000" pitchFamily="34" charset="-128"/>
                <a:ea typeface="Yu Gothic" panose="020B0400000000000000" pitchFamily="34" charset="-128"/>
                <a:cs typeface="YuGothic"/>
              </a:rPr>
              <a:t>採択</a:t>
            </a:r>
            <a:br>
              <a:rPr lang="en-US" sz="1400" b="1" dirty="0">
                <a:solidFill>
                  <a:srgbClr val="231F20"/>
                </a:solidFill>
                <a:latin typeface="Yu Gothic" panose="020B0400000000000000" pitchFamily="34" charset="-128"/>
                <a:ea typeface="Yu Gothic" panose="020B0400000000000000" pitchFamily="34" charset="-128"/>
                <a:cs typeface="YuGothic"/>
              </a:rPr>
            </a:br>
            <a:r>
              <a:rPr lang="ja-JP" altLang="en-US" sz="1400" b="1" dirty="0">
                <a:latin typeface="Yu Gothic" panose="020B0400000000000000" pitchFamily="34" charset="-128"/>
                <a:ea typeface="Yu Gothic" panose="020B0400000000000000" pitchFamily="34" charset="-128"/>
                <a:cs typeface="YuGothic"/>
              </a:rPr>
              <a:t>（日本は</a:t>
            </a:r>
            <a:r>
              <a:rPr lang="en-US" altLang="ja-JP" sz="1400" b="1" dirty="0">
                <a:latin typeface="Yu Gothic" panose="020B0400000000000000" pitchFamily="34" charset="-128"/>
                <a:ea typeface="Yu Gothic" panose="020B0400000000000000" pitchFamily="34" charset="-128"/>
                <a:cs typeface="YuGothic"/>
              </a:rPr>
              <a:t>1985</a:t>
            </a:r>
            <a:r>
              <a:rPr lang="ja-JP" altLang="en-US" sz="1400" b="1" dirty="0">
                <a:latin typeface="Yu Gothic" panose="020B0400000000000000" pitchFamily="34" charset="-128"/>
                <a:ea typeface="Yu Gothic" panose="020B0400000000000000" pitchFamily="34" charset="-128"/>
                <a:cs typeface="YuGothic"/>
              </a:rPr>
              <a:t>年に批准）</a:t>
            </a:r>
          </a:p>
        </p:txBody>
      </p:sp>
      <p:pic>
        <p:nvPicPr>
          <p:cNvPr id="201" name="図 200">
            <a:extLst>
              <a:ext uri="{FF2B5EF4-FFF2-40B4-BE49-F238E27FC236}">
                <a16:creationId xmlns:a16="http://schemas.microsoft.com/office/drawing/2014/main" id="{2C32204D-B433-BA4B-9D48-843316AA65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6065" y="1804850"/>
            <a:ext cx="800100" cy="762000"/>
          </a:xfrm>
          <a:prstGeom prst="rect">
            <a:avLst/>
          </a:prstGeom>
        </p:spPr>
      </p:pic>
      <p:pic>
        <p:nvPicPr>
          <p:cNvPr id="202" name="図 201">
            <a:extLst>
              <a:ext uri="{FF2B5EF4-FFF2-40B4-BE49-F238E27FC236}">
                <a16:creationId xmlns:a16="http://schemas.microsoft.com/office/drawing/2014/main" id="{CC3CF14C-9DE7-B94E-BEB5-AD32E7F51B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87485" y="6365004"/>
            <a:ext cx="1054100" cy="571500"/>
          </a:xfrm>
          <a:prstGeom prst="rect">
            <a:avLst/>
          </a:prstGeom>
        </p:spPr>
      </p:pic>
      <p:pic>
        <p:nvPicPr>
          <p:cNvPr id="203" name="図 202">
            <a:extLst>
              <a:ext uri="{FF2B5EF4-FFF2-40B4-BE49-F238E27FC236}">
                <a16:creationId xmlns:a16="http://schemas.microsoft.com/office/drawing/2014/main" id="{761EBFC1-7A01-0C4C-BD9B-0C11FB51EBA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73879" y="1918578"/>
            <a:ext cx="1143000" cy="546100"/>
          </a:xfrm>
          <a:prstGeom prst="rect">
            <a:avLst/>
          </a:prstGeom>
        </p:spPr>
      </p:pic>
      <p:sp>
        <p:nvSpPr>
          <p:cNvPr id="207" name="object 6">
            <a:extLst>
              <a:ext uri="{FF2B5EF4-FFF2-40B4-BE49-F238E27FC236}">
                <a16:creationId xmlns:a16="http://schemas.microsoft.com/office/drawing/2014/main" id="{0E1EF992-5B85-DE48-9032-B3B65DBAFEEB}"/>
              </a:ext>
            </a:extLst>
          </p:cNvPr>
          <p:cNvSpPr/>
          <p:nvPr/>
        </p:nvSpPr>
        <p:spPr>
          <a:xfrm>
            <a:off x="4338545" y="4267072"/>
            <a:ext cx="3462447" cy="1650930"/>
          </a:xfrm>
          <a:custGeom>
            <a:avLst/>
            <a:gdLst/>
            <a:ahLst/>
            <a:cxnLst/>
            <a:rect l="l" t="t" r="r" b="b"/>
            <a:pathLst>
              <a:path w="3395345" h="1398904">
                <a:moveTo>
                  <a:pt x="0" y="0"/>
                </a:moveTo>
                <a:lnTo>
                  <a:pt x="0" y="1398689"/>
                </a:lnTo>
                <a:lnTo>
                  <a:pt x="3395040" y="1398689"/>
                </a:lnTo>
              </a:path>
            </a:pathLst>
          </a:custGeom>
          <a:ln w="16141">
            <a:solidFill>
              <a:srgbClr val="F0412A"/>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2" name="テキスト ボックス 211">
            <a:extLst>
              <a:ext uri="{FF2B5EF4-FFF2-40B4-BE49-F238E27FC236}">
                <a16:creationId xmlns:a16="http://schemas.microsoft.com/office/drawing/2014/main" id="{A83C88D7-C17B-0347-9744-B07CF4D590B5}"/>
              </a:ext>
            </a:extLst>
          </p:cNvPr>
          <p:cNvSpPr txBox="1"/>
          <p:nvPr/>
        </p:nvSpPr>
        <p:spPr>
          <a:xfrm>
            <a:off x="6551882" y="3421249"/>
            <a:ext cx="2164047" cy="523220"/>
          </a:xfrm>
          <a:prstGeom prst="rect">
            <a:avLst/>
          </a:prstGeom>
          <a:noFill/>
        </p:spPr>
        <p:txBody>
          <a:bodyPr wrap="square" rtlCol="0">
            <a:spAutoFit/>
          </a:bodyPr>
          <a:lstStyle/>
          <a:p>
            <a:r>
              <a:rPr lang="en-US" altLang="ja-JP" sz="1400" b="1" dirty="0">
                <a:latin typeface="Yu Gothic" panose="020B0400000000000000" pitchFamily="34" charset="-128"/>
                <a:ea typeface="Yu Gothic" panose="020B0400000000000000" pitchFamily="34" charset="-128"/>
              </a:rPr>
              <a:t>1997</a:t>
            </a:r>
            <a:r>
              <a:rPr lang="ja-JP" altLang="en-US" sz="1400" b="1">
                <a:latin typeface="Yu Gothic" panose="020B0400000000000000" pitchFamily="34" charset="-128"/>
                <a:ea typeface="Yu Gothic" panose="020B0400000000000000" pitchFamily="34" charset="-128"/>
              </a:rPr>
              <a:t>年</a:t>
            </a:r>
          </a:p>
          <a:p>
            <a:r>
              <a:rPr lang="ja-JP" altLang="en-US" sz="1400" b="1">
                <a:latin typeface="Yu Gothic" panose="020B0400000000000000" pitchFamily="34" charset="-128"/>
                <a:ea typeface="Yu Gothic" panose="020B0400000000000000" pitchFamily="34" charset="-128"/>
              </a:rPr>
              <a:t>男女雇用機会均等法改正</a:t>
            </a:r>
            <a:endParaRPr kumimoji="1" lang="ja-JP" altLang="en-US" sz="1400" b="1">
              <a:latin typeface="Yu Gothic" panose="020B0400000000000000" pitchFamily="34" charset="-128"/>
              <a:ea typeface="Yu Gothic" panose="020B0400000000000000" pitchFamily="34" charset="-128"/>
            </a:endParaRPr>
          </a:p>
        </p:txBody>
      </p:sp>
      <p:sp>
        <p:nvSpPr>
          <p:cNvPr id="213" name="テキスト ボックス 212">
            <a:extLst>
              <a:ext uri="{FF2B5EF4-FFF2-40B4-BE49-F238E27FC236}">
                <a16:creationId xmlns:a16="http://schemas.microsoft.com/office/drawing/2014/main" id="{BA148F55-9599-AF4A-A1D0-00C2EB3E5CB6}"/>
              </a:ext>
            </a:extLst>
          </p:cNvPr>
          <p:cNvSpPr txBox="1"/>
          <p:nvPr/>
        </p:nvSpPr>
        <p:spPr>
          <a:xfrm>
            <a:off x="6466907" y="3852606"/>
            <a:ext cx="3926655" cy="307777"/>
          </a:xfrm>
          <a:prstGeom prst="rect">
            <a:avLst/>
          </a:prstGeom>
          <a:noFill/>
        </p:spPr>
        <p:txBody>
          <a:bodyPr wrap="square" rtlCol="0">
            <a:spAutoFit/>
          </a:bodyPr>
          <a:lstStyle/>
          <a:p>
            <a:r>
              <a:rPr lang="ja-JP" altLang="en-US" sz="1400" b="1" spc="-150">
                <a:latin typeface="Yu Gothic" panose="020B0400000000000000" pitchFamily="34" charset="-128"/>
                <a:ea typeface="Yu Gothic" panose="020B0400000000000000" pitchFamily="34" charset="-128"/>
              </a:rPr>
              <a:t>（セクシュアルハラスメント</a:t>
            </a:r>
            <a:r>
              <a:rPr lang="ja-JP" altLang="en-US" sz="1400" b="1">
                <a:latin typeface="Yu Gothic" panose="020B0400000000000000" pitchFamily="34" charset="-128"/>
                <a:ea typeface="Yu Gothic" panose="020B0400000000000000" pitchFamily="34" charset="-128"/>
              </a:rPr>
              <a:t>防</a:t>
            </a:r>
            <a:r>
              <a:rPr lang="ja-JP" altLang="en-US" sz="1400" b="1" spc="-300">
                <a:latin typeface="Yu Gothic" panose="020B0400000000000000" pitchFamily="34" charset="-128"/>
                <a:ea typeface="Yu Gothic" panose="020B0400000000000000" pitchFamily="34" charset="-128"/>
              </a:rPr>
              <a:t>止</a:t>
            </a:r>
            <a:r>
              <a:rPr lang="ja-JP" altLang="en-US" sz="1400" b="1">
                <a:latin typeface="Yu Gothic" panose="020B0400000000000000" pitchFamily="34" charset="-128"/>
                <a:ea typeface="Yu Gothic" panose="020B0400000000000000" pitchFamily="34" charset="-128"/>
              </a:rPr>
              <a:t>　</a:t>
            </a:r>
            <a:r>
              <a:rPr lang="en-US" altLang="ja-JP" sz="1400" b="1" dirty="0">
                <a:latin typeface="Yu Gothic" panose="020B0400000000000000" pitchFamily="34" charset="-128"/>
                <a:ea typeface="Yu Gothic" panose="020B0400000000000000" pitchFamily="34" charset="-128"/>
              </a:rPr>
              <a:t>1999</a:t>
            </a:r>
            <a:r>
              <a:rPr lang="ja-JP" altLang="en-US" sz="1400" b="1">
                <a:latin typeface="Yu Gothic" panose="020B0400000000000000" pitchFamily="34" charset="-128"/>
                <a:ea typeface="Yu Gothic" panose="020B0400000000000000" pitchFamily="34" charset="-128"/>
              </a:rPr>
              <a:t>年施行）</a:t>
            </a:r>
            <a:endParaRPr kumimoji="1" lang="ja-JP" altLang="en-US" sz="1400" b="1" dirty="0">
              <a:latin typeface="Yu Gothic" panose="020B0400000000000000" pitchFamily="34" charset="-128"/>
              <a:ea typeface="Yu Gothic" panose="020B0400000000000000" pitchFamily="34" charset="-128"/>
            </a:endParaRPr>
          </a:p>
        </p:txBody>
      </p:sp>
      <p:sp>
        <p:nvSpPr>
          <p:cNvPr id="214" name="object 13">
            <a:extLst>
              <a:ext uri="{FF2B5EF4-FFF2-40B4-BE49-F238E27FC236}">
                <a16:creationId xmlns:a16="http://schemas.microsoft.com/office/drawing/2014/main" id="{872E8522-3AE4-104B-8571-7E62C19E3219}"/>
              </a:ext>
            </a:extLst>
          </p:cNvPr>
          <p:cNvSpPr/>
          <p:nvPr/>
        </p:nvSpPr>
        <p:spPr>
          <a:xfrm>
            <a:off x="6535568" y="2709006"/>
            <a:ext cx="3631767" cy="1451377"/>
          </a:xfrm>
          <a:custGeom>
            <a:avLst/>
            <a:gdLst/>
            <a:ahLst/>
            <a:cxnLst/>
            <a:rect l="l" t="t" r="r" b="b"/>
            <a:pathLst>
              <a:path w="2152650" h="1323339">
                <a:moveTo>
                  <a:pt x="0" y="0"/>
                </a:moveTo>
                <a:lnTo>
                  <a:pt x="0" y="1322793"/>
                </a:lnTo>
                <a:lnTo>
                  <a:pt x="2152294" y="1322793"/>
                </a:lnTo>
              </a:path>
            </a:pathLst>
          </a:custGeom>
          <a:ln w="16141">
            <a:solidFill>
              <a:srgbClr val="F0412A"/>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16" name="object 10">
            <a:extLst>
              <a:ext uri="{FF2B5EF4-FFF2-40B4-BE49-F238E27FC236}">
                <a16:creationId xmlns:a16="http://schemas.microsoft.com/office/drawing/2014/main" id="{0E8179F3-DA1F-4E4E-98CF-A0D149393E43}"/>
              </a:ext>
            </a:extLst>
          </p:cNvPr>
          <p:cNvSpPr/>
          <p:nvPr/>
        </p:nvSpPr>
        <p:spPr>
          <a:xfrm>
            <a:off x="6042086" y="3096524"/>
            <a:ext cx="3333985" cy="1625250"/>
          </a:xfrm>
          <a:custGeom>
            <a:avLst/>
            <a:gdLst/>
            <a:ahLst/>
            <a:cxnLst/>
            <a:rect l="l" t="t" r="r" b="b"/>
            <a:pathLst>
              <a:path w="3308984" h="1879600">
                <a:moveTo>
                  <a:pt x="0" y="0"/>
                </a:moveTo>
                <a:lnTo>
                  <a:pt x="0" y="1879345"/>
                </a:lnTo>
                <a:lnTo>
                  <a:pt x="3308870" y="1879345"/>
                </a:lnTo>
              </a:path>
            </a:pathLst>
          </a:custGeom>
          <a:ln w="16141">
            <a:solidFill>
              <a:srgbClr val="F0412A"/>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17" name="object 17">
            <a:extLst>
              <a:ext uri="{FF2B5EF4-FFF2-40B4-BE49-F238E27FC236}">
                <a16:creationId xmlns:a16="http://schemas.microsoft.com/office/drawing/2014/main" id="{897153F8-1248-654E-949A-5FF2791F32AB}"/>
              </a:ext>
            </a:extLst>
          </p:cNvPr>
          <p:cNvSpPr/>
          <p:nvPr/>
        </p:nvSpPr>
        <p:spPr>
          <a:xfrm>
            <a:off x="8661402" y="1205791"/>
            <a:ext cx="1505933" cy="1492790"/>
          </a:xfrm>
          <a:custGeom>
            <a:avLst/>
            <a:gdLst/>
            <a:ahLst/>
            <a:cxnLst/>
            <a:rect l="l" t="t" r="r" b="b"/>
            <a:pathLst>
              <a:path w="1365884" h="1259839">
                <a:moveTo>
                  <a:pt x="0" y="0"/>
                </a:moveTo>
                <a:lnTo>
                  <a:pt x="0" y="1259230"/>
                </a:lnTo>
                <a:lnTo>
                  <a:pt x="1365605" y="1259230"/>
                </a:lnTo>
              </a:path>
            </a:pathLst>
          </a:custGeom>
          <a:ln w="16141">
            <a:solidFill>
              <a:srgbClr val="F0412A"/>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9" name="object 14">
            <a:extLst>
              <a:ext uri="{FF2B5EF4-FFF2-40B4-BE49-F238E27FC236}">
                <a16:creationId xmlns:a16="http://schemas.microsoft.com/office/drawing/2014/main" id="{BA5429C7-2B20-734D-BAF7-3F881ABF2B68}"/>
              </a:ext>
            </a:extLst>
          </p:cNvPr>
          <p:cNvSpPr/>
          <p:nvPr/>
        </p:nvSpPr>
        <p:spPr>
          <a:xfrm>
            <a:off x="6731071" y="2555175"/>
            <a:ext cx="3672145" cy="646511"/>
          </a:xfrm>
          <a:custGeom>
            <a:avLst/>
            <a:gdLst/>
            <a:ahLst/>
            <a:cxnLst/>
            <a:rect l="l" t="t" r="r" b="b"/>
            <a:pathLst>
              <a:path w="2330450" h="549910">
                <a:moveTo>
                  <a:pt x="0" y="0"/>
                </a:moveTo>
                <a:lnTo>
                  <a:pt x="0" y="549592"/>
                </a:lnTo>
                <a:lnTo>
                  <a:pt x="2330399" y="549592"/>
                </a:lnTo>
              </a:path>
            </a:pathLst>
          </a:custGeom>
          <a:ln w="16141">
            <a:solidFill>
              <a:srgbClr val="F0412A"/>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22" name="円/楕円 221">
            <a:extLst>
              <a:ext uri="{FF2B5EF4-FFF2-40B4-BE49-F238E27FC236}">
                <a16:creationId xmlns:a16="http://schemas.microsoft.com/office/drawing/2014/main" id="{798D5E5B-3A18-6449-AF9F-BE1A9B26FA80}"/>
              </a:ext>
            </a:extLst>
          </p:cNvPr>
          <p:cNvSpPr/>
          <p:nvPr/>
        </p:nvSpPr>
        <p:spPr>
          <a:xfrm>
            <a:off x="8600733" y="1146435"/>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23" name="円/楕円 222">
            <a:extLst>
              <a:ext uri="{FF2B5EF4-FFF2-40B4-BE49-F238E27FC236}">
                <a16:creationId xmlns:a16="http://schemas.microsoft.com/office/drawing/2014/main" id="{1FA2D8F5-A510-8B46-9C9C-6D6936E30DA8}"/>
              </a:ext>
            </a:extLst>
          </p:cNvPr>
          <p:cNvSpPr/>
          <p:nvPr/>
        </p:nvSpPr>
        <p:spPr>
          <a:xfrm>
            <a:off x="6669697" y="2504108"/>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24" name="円/楕円 223">
            <a:extLst>
              <a:ext uri="{FF2B5EF4-FFF2-40B4-BE49-F238E27FC236}">
                <a16:creationId xmlns:a16="http://schemas.microsoft.com/office/drawing/2014/main" id="{8BCF0000-A310-BB46-B232-DCA1F689C833}"/>
              </a:ext>
            </a:extLst>
          </p:cNvPr>
          <p:cNvSpPr/>
          <p:nvPr/>
        </p:nvSpPr>
        <p:spPr>
          <a:xfrm>
            <a:off x="6472847" y="2634283"/>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25" name="円/楕円 224">
            <a:extLst>
              <a:ext uri="{FF2B5EF4-FFF2-40B4-BE49-F238E27FC236}">
                <a16:creationId xmlns:a16="http://schemas.microsoft.com/office/drawing/2014/main" id="{E6BE21C4-BF48-3F4F-B66E-04AC545F0DB0}"/>
              </a:ext>
            </a:extLst>
          </p:cNvPr>
          <p:cNvSpPr/>
          <p:nvPr/>
        </p:nvSpPr>
        <p:spPr>
          <a:xfrm>
            <a:off x="4273604" y="4173952"/>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28" name="円/楕円 227">
            <a:extLst>
              <a:ext uri="{FF2B5EF4-FFF2-40B4-BE49-F238E27FC236}">
                <a16:creationId xmlns:a16="http://schemas.microsoft.com/office/drawing/2014/main" id="{5EFCCA3C-9812-9C4D-B7CB-CAAFEFA35037}"/>
              </a:ext>
            </a:extLst>
          </p:cNvPr>
          <p:cNvSpPr/>
          <p:nvPr/>
        </p:nvSpPr>
        <p:spPr>
          <a:xfrm>
            <a:off x="4935720" y="3715301"/>
            <a:ext cx="120022" cy="120022"/>
          </a:xfrm>
          <a:prstGeom prst="ellipse">
            <a:avLst/>
          </a:prstGeom>
          <a:solidFill>
            <a:schemeClr val="bg1"/>
          </a:solidFill>
          <a:ln w="41275">
            <a:solidFill>
              <a:srgbClr val="38B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29" name="object 21">
            <a:extLst>
              <a:ext uri="{FF2B5EF4-FFF2-40B4-BE49-F238E27FC236}">
                <a16:creationId xmlns:a16="http://schemas.microsoft.com/office/drawing/2014/main" id="{EAE8C6A3-D072-834D-9548-3C3030795718}"/>
              </a:ext>
            </a:extLst>
          </p:cNvPr>
          <p:cNvSpPr/>
          <p:nvPr/>
        </p:nvSpPr>
        <p:spPr>
          <a:xfrm>
            <a:off x="457462" y="5517939"/>
            <a:ext cx="1564598" cy="320886"/>
          </a:xfrm>
          <a:custGeom>
            <a:avLst/>
            <a:gdLst/>
            <a:ahLst/>
            <a:cxnLst/>
            <a:rect l="l" t="t" r="r" b="b"/>
            <a:pathLst>
              <a:path w="1268095" h="240029">
                <a:moveTo>
                  <a:pt x="0" y="0"/>
                </a:moveTo>
                <a:lnTo>
                  <a:pt x="1267472" y="0"/>
                </a:lnTo>
                <a:lnTo>
                  <a:pt x="1267472" y="239585"/>
                </a:lnTo>
              </a:path>
            </a:pathLst>
          </a:custGeom>
          <a:ln w="16141">
            <a:solidFill>
              <a:srgbClr val="38B1ED"/>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30" name="object 18">
            <a:extLst>
              <a:ext uri="{FF2B5EF4-FFF2-40B4-BE49-F238E27FC236}">
                <a16:creationId xmlns:a16="http://schemas.microsoft.com/office/drawing/2014/main" id="{78B9D76D-9D72-274C-89E4-E649F6CDADDA}"/>
              </a:ext>
            </a:extLst>
          </p:cNvPr>
          <p:cNvSpPr/>
          <p:nvPr/>
        </p:nvSpPr>
        <p:spPr>
          <a:xfrm>
            <a:off x="1437968" y="6219434"/>
            <a:ext cx="5028939" cy="984295"/>
          </a:xfrm>
          <a:custGeom>
            <a:avLst/>
            <a:gdLst/>
            <a:ahLst/>
            <a:cxnLst/>
            <a:rect l="l" t="t" r="r" b="b"/>
            <a:pathLst>
              <a:path w="4773930" h="1537970">
                <a:moveTo>
                  <a:pt x="0" y="0"/>
                </a:moveTo>
                <a:lnTo>
                  <a:pt x="0" y="1537792"/>
                </a:lnTo>
                <a:lnTo>
                  <a:pt x="4773574" y="1537792"/>
                </a:lnTo>
              </a:path>
            </a:pathLst>
          </a:custGeom>
          <a:ln w="16141">
            <a:solidFill>
              <a:srgbClr val="F0412A"/>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31" name="object 19">
            <a:extLst>
              <a:ext uri="{FF2B5EF4-FFF2-40B4-BE49-F238E27FC236}">
                <a16:creationId xmlns:a16="http://schemas.microsoft.com/office/drawing/2014/main" id="{0A2D04D4-DCA3-2F46-BCFA-0555C3E2069A}"/>
              </a:ext>
            </a:extLst>
          </p:cNvPr>
          <p:cNvSpPr/>
          <p:nvPr/>
        </p:nvSpPr>
        <p:spPr>
          <a:xfrm>
            <a:off x="3479940" y="4818720"/>
            <a:ext cx="3744442" cy="1908265"/>
          </a:xfrm>
          <a:custGeom>
            <a:avLst/>
            <a:gdLst/>
            <a:ahLst/>
            <a:cxnLst/>
            <a:rect l="l" t="t" r="r" b="b"/>
            <a:pathLst>
              <a:path w="5864859" h="2002154">
                <a:moveTo>
                  <a:pt x="5864263" y="2001545"/>
                </a:moveTo>
                <a:lnTo>
                  <a:pt x="0" y="2001545"/>
                </a:lnTo>
                <a:lnTo>
                  <a:pt x="0" y="0"/>
                </a:lnTo>
              </a:path>
            </a:pathLst>
          </a:custGeom>
          <a:ln w="16141">
            <a:solidFill>
              <a:srgbClr val="F0412A"/>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32" name="円/楕円 231">
            <a:extLst>
              <a:ext uri="{FF2B5EF4-FFF2-40B4-BE49-F238E27FC236}">
                <a16:creationId xmlns:a16="http://schemas.microsoft.com/office/drawing/2014/main" id="{7F4844B1-2795-C14D-9BE8-00958162DF51}"/>
              </a:ext>
            </a:extLst>
          </p:cNvPr>
          <p:cNvSpPr/>
          <p:nvPr/>
        </p:nvSpPr>
        <p:spPr>
          <a:xfrm>
            <a:off x="3416354" y="4777202"/>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33" name="円/楕円 232">
            <a:extLst>
              <a:ext uri="{FF2B5EF4-FFF2-40B4-BE49-F238E27FC236}">
                <a16:creationId xmlns:a16="http://schemas.microsoft.com/office/drawing/2014/main" id="{8E185816-735C-0443-81E8-1526FEF6076F}"/>
              </a:ext>
            </a:extLst>
          </p:cNvPr>
          <p:cNvSpPr/>
          <p:nvPr/>
        </p:nvSpPr>
        <p:spPr>
          <a:xfrm>
            <a:off x="1957193" y="5788088"/>
            <a:ext cx="120022" cy="120022"/>
          </a:xfrm>
          <a:prstGeom prst="ellipse">
            <a:avLst/>
          </a:prstGeom>
          <a:solidFill>
            <a:schemeClr val="bg1"/>
          </a:solidFill>
          <a:ln w="41275">
            <a:solidFill>
              <a:srgbClr val="38B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34" name="object 54">
            <a:extLst>
              <a:ext uri="{FF2B5EF4-FFF2-40B4-BE49-F238E27FC236}">
                <a16:creationId xmlns:a16="http://schemas.microsoft.com/office/drawing/2014/main" id="{97BFADF4-65F4-0049-AC08-4D255AD23CD3}"/>
              </a:ext>
            </a:extLst>
          </p:cNvPr>
          <p:cNvSpPr txBox="1"/>
          <p:nvPr/>
        </p:nvSpPr>
        <p:spPr>
          <a:xfrm>
            <a:off x="329400" y="4202106"/>
            <a:ext cx="846482"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38B1ED"/>
                </a:solidFill>
                <a:latin typeface="Yu Gothic" panose="020B0400000000000000" pitchFamily="34" charset="-128"/>
                <a:ea typeface="Yu Gothic" panose="020B0400000000000000" pitchFamily="34" charset="-128"/>
                <a:cs typeface="YuGothic"/>
              </a:rPr>
              <a:t>女性</a:t>
            </a:r>
            <a:r>
              <a:rPr lang="ja-JP" altLang="en-US" sz="1400" b="1" dirty="0">
                <a:solidFill>
                  <a:srgbClr val="38B1ED"/>
                </a:solidFill>
                <a:latin typeface="Yu Gothic" panose="020B0400000000000000" pitchFamily="34" charset="-128"/>
                <a:ea typeface="Yu Gothic" panose="020B0400000000000000" pitchFamily="34" charset="-128"/>
                <a:cs typeface="YuGothic"/>
              </a:rPr>
              <a:t>参加</a:t>
            </a:r>
            <a:endParaRPr sz="1400" b="1" dirty="0">
              <a:solidFill>
                <a:srgbClr val="38B1ED"/>
              </a:solidFill>
              <a:latin typeface="Yu Gothic" panose="020B0400000000000000" pitchFamily="34" charset="-128"/>
              <a:ea typeface="Yu Gothic" panose="020B0400000000000000" pitchFamily="34" charset="-128"/>
              <a:cs typeface="YuGothic"/>
            </a:endParaRPr>
          </a:p>
        </p:txBody>
      </p:sp>
      <p:sp>
        <p:nvSpPr>
          <p:cNvPr id="235" name="object 34">
            <a:extLst>
              <a:ext uri="{FF2B5EF4-FFF2-40B4-BE49-F238E27FC236}">
                <a16:creationId xmlns:a16="http://schemas.microsoft.com/office/drawing/2014/main" id="{A94AF508-0D45-824C-A8AC-C38BBD7AD127}"/>
              </a:ext>
            </a:extLst>
          </p:cNvPr>
          <p:cNvSpPr txBox="1"/>
          <p:nvPr/>
        </p:nvSpPr>
        <p:spPr>
          <a:xfrm>
            <a:off x="1286191" y="4397868"/>
            <a:ext cx="821058" cy="437940"/>
          </a:xfrm>
          <a:prstGeom prst="rect">
            <a:avLst/>
          </a:prstGeom>
        </p:spPr>
        <p:txBody>
          <a:bodyPr vert="horz" wrap="square" lIns="0" tIns="25400" rIns="0" bIns="0" rtlCol="0">
            <a:spAutoFit/>
          </a:bodyPr>
          <a:lstStyle/>
          <a:p>
            <a:pPr marL="139700" marR="5080" indent="-127635" algn="ctr">
              <a:lnSpc>
                <a:spcPts val="1500"/>
              </a:lnSpc>
              <a:spcBef>
                <a:spcPts val="200"/>
              </a:spcBef>
            </a:pPr>
            <a:r>
              <a:rPr sz="1400" b="1" spc="-5" dirty="0">
                <a:solidFill>
                  <a:srgbClr val="231F20"/>
                </a:solidFill>
                <a:latin typeface="Yu Gothic" panose="020B0400000000000000" pitchFamily="34" charset="-128"/>
                <a:ea typeface="Yu Gothic" panose="020B0400000000000000" pitchFamily="34" charset="-128"/>
                <a:cs typeface="YuGothic"/>
              </a:rPr>
              <a:t>202</a:t>
            </a:r>
            <a:r>
              <a:rPr sz="1400" b="1" spc="-300" dirty="0">
                <a:solidFill>
                  <a:srgbClr val="231F20"/>
                </a:solidFill>
                <a:latin typeface="Yu Gothic" panose="020B0400000000000000" pitchFamily="34" charset="-128"/>
                <a:ea typeface="Yu Gothic" panose="020B0400000000000000" pitchFamily="34" charset="-128"/>
                <a:cs typeface="YuGothic"/>
              </a:rPr>
              <a:t>1</a:t>
            </a:r>
            <a:r>
              <a:rPr sz="1400" b="1" spc="-45" dirty="0">
                <a:solidFill>
                  <a:srgbClr val="231F20"/>
                </a:solidFill>
                <a:latin typeface="Yu Gothic" panose="020B0400000000000000" pitchFamily="34" charset="-128"/>
                <a:ea typeface="Yu Gothic" panose="020B0400000000000000" pitchFamily="34" charset="-128"/>
                <a:cs typeface="YuGothic"/>
              </a:rPr>
              <a:t> </a:t>
            </a:r>
            <a:r>
              <a:rPr sz="1400" b="1" dirty="0">
                <a:solidFill>
                  <a:srgbClr val="231F20"/>
                </a:solidFill>
                <a:latin typeface="Yu Gothic" panose="020B0400000000000000" pitchFamily="34" charset="-128"/>
                <a:ea typeface="Yu Gothic" panose="020B0400000000000000" pitchFamily="34" charset="-128"/>
                <a:cs typeface="YuGothic"/>
              </a:rPr>
              <a:t>年</a:t>
            </a:r>
            <a:endParaRPr lang="en-US" sz="1400" b="1" dirty="0">
              <a:solidFill>
                <a:srgbClr val="231F20"/>
              </a:solidFill>
              <a:latin typeface="Yu Gothic" panose="020B0400000000000000" pitchFamily="34" charset="-128"/>
              <a:ea typeface="Yu Gothic" panose="020B0400000000000000" pitchFamily="34" charset="-128"/>
              <a:cs typeface="YuGothic"/>
            </a:endParaRPr>
          </a:p>
          <a:p>
            <a:pPr marL="139700" marR="5080" indent="-127635">
              <a:lnSpc>
                <a:spcPts val="1500"/>
              </a:lnSpc>
              <a:spcBef>
                <a:spcPts val="200"/>
              </a:spcBef>
            </a:pPr>
            <a:r>
              <a:rPr sz="1400" b="1" dirty="0">
                <a:solidFill>
                  <a:srgbClr val="231F20"/>
                </a:solidFill>
                <a:latin typeface="Yu Gothic" panose="020B0400000000000000" pitchFamily="34" charset="-128"/>
                <a:ea typeface="Yu Gothic" panose="020B0400000000000000" pitchFamily="34" charset="-128"/>
                <a:cs typeface="YuGothic"/>
              </a:rPr>
              <a:t>東京大会</a:t>
            </a:r>
            <a:endParaRPr sz="1400" b="1" dirty="0">
              <a:latin typeface="Yu Gothic" panose="020B0400000000000000" pitchFamily="34" charset="-128"/>
              <a:ea typeface="Yu Gothic" panose="020B0400000000000000" pitchFamily="34" charset="-128"/>
              <a:cs typeface="YuGothic"/>
            </a:endParaRPr>
          </a:p>
        </p:txBody>
      </p:sp>
      <p:sp>
        <p:nvSpPr>
          <p:cNvPr id="237" name="円/楕円 236">
            <a:extLst>
              <a:ext uri="{FF2B5EF4-FFF2-40B4-BE49-F238E27FC236}">
                <a16:creationId xmlns:a16="http://schemas.microsoft.com/office/drawing/2014/main" id="{9960F7E6-1C46-834D-90C4-65466D6E2FED}"/>
              </a:ext>
            </a:extLst>
          </p:cNvPr>
          <p:cNvSpPr/>
          <p:nvPr/>
        </p:nvSpPr>
        <p:spPr>
          <a:xfrm>
            <a:off x="5982263" y="3059347"/>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38" name="object 5">
            <a:extLst>
              <a:ext uri="{FF2B5EF4-FFF2-40B4-BE49-F238E27FC236}">
                <a16:creationId xmlns:a16="http://schemas.microsoft.com/office/drawing/2014/main" id="{D07C22F7-4989-C346-82B9-6643952F6AF6}"/>
              </a:ext>
            </a:extLst>
          </p:cNvPr>
          <p:cNvSpPr/>
          <p:nvPr/>
        </p:nvSpPr>
        <p:spPr>
          <a:xfrm>
            <a:off x="5490500" y="3458941"/>
            <a:ext cx="3805520" cy="1837986"/>
          </a:xfrm>
          <a:custGeom>
            <a:avLst/>
            <a:gdLst/>
            <a:ahLst/>
            <a:cxnLst/>
            <a:rect l="l" t="t" r="r" b="b"/>
            <a:pathLst>
              <a:path w="4911725" h="1830070">
                <a:moveTo>
                  <a:pt x="0" y="0"/>
                </a:moveTo>
                <a:lnTo>
                  <a:pt x="0" y="1829650"/>
                </a:lnTo>
                <a:lnTo>
                  <a:pt x="4911458" y="1829650"/>
                </a:lnTo>
              </a:path>
            </a:pathLst>
          </a:custGeom>
          <a:ln w="16141">
            <a:solidFill>
              <a:srgbClr val="F0412A"/>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39" name="円/楕円 238">
            <a:extLst>
              <a:ext uri="{FF2B5EF4-FFF2-40B4-BE49-F238E27FC236}">
                <a16:creationId xmlns:a16="http://schemas.microsoft.com/office/drawing/2014/main" id="{34FE7A2A-B6C9-2043-93FD-ECEBD050D98D}"/>
              </a:ext>
            </a:extLst>
          </p:cNvPr>
          <p:cNvSpPr/>
          <p:nvPr/>
        </p:nvSpPr>
        <p:spPr>
          <a:xfrm>
            <a:off x="5432479" y="3370677"/>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40" name="object 16">
            <a:extLst>
              <a:ext uri="{FF2B5EF4-FFF2-40B4-BE49-F238E27FC236}">
                <a16:creationId xmlns:a16="http://schemas.microsoft.com/office/drawing/2014/main" id="{3A9A8D3D-C0AF-6B45-ABEF-63111E25E40C}"/>
              </a:ext>
            </a:extLst>
          </p:cNvPr>
          <p:cNvSpPr/>
          <p:nvPr/>
        </p:nvSpPr>
        <p:spPr>
          <a:xfrm flipV="1">
            <a:off x="4085715" y="1571345"/>
            <a:ext cx="3996000" cy="45719"/>
          </a:xfrm>
          <a:custGeom>
            <a:avLst/>
            <a:gdLst/>
            <a:ahLst/>
            <a:cxnLst/>
            <a:rect l="l" t="t" r="r" b="b"/>
            <a:pathLst>
              <a:path w="3831590">
                <a:moveTo>
                  <a:pt x="3831526" y="0"/>
                </a:moveTo>
                <a:lnTo>
                  <a:pt x="0" y="0"/>
                </a:lnTo>
              </a:path>
            </a:pathLst>
          </a:custGeom>
          <a:ln w="16141">
            <a:solidFill>
              <a:srgbClr val="38B1ED"/>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1" name="円/楕円 240">
            <a:extLst>
              <a:ext uri="{FF2B5EF4-FFF2-40B4-BE49-F238E27FC236}">
                <a16:creationId xmlns:a16="http://schemas.microsoft.com/office/drawing/2014/main" id="{B610EE9E-9308-D443-B11E-5883499EB0C6}"/>
              </a:ext>
            </a:extLst>
          </p:cNvPr>
          <p:cNvSpPr/>
          <p:nvPr/>
        </p:nvSpPr>
        <p:spPr>
          <a:xfrm>
            <a:off x="8012399" y="1561148"/>
            <a:ext cx="120022" cy="120022"/>
          </a:xfrm>
          <a:prstGeom prst="ellipse">
            <a:avLst/>
          </a:prstGeom>
          <a:solidFill>
            <a:schemeClr val="bg1"/>
          </a:solidFill>
          <a:ln w="41275">
            <a:solidFill>
              <a:srgbClr val="38B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42" name="object 21">
            <a:extLst>
              <a:ext uri="{FF2B5EF4-FFF2-40B4-BE49-F238E27FC236}">
                <a16:creationId xmlns:a16="http://schemas.microsoft.com/office/drawing/2014/main" id="{32F3DE5E-342E-C548-93E9-BC71D9EB46DF}"/>
              </a:ext>
            </a:extLst>
          </p:cNvPr>
          <p:cNvSpPr/>
          <p:nvPr/>
        </p:nvSpPr>
        <p:spPr>
          <a:xfrm>
            <a:off x="3117450" y="2482116"/>
            <a:ext cx="2858113" cy="538683"/>
          </a:xfrm>
          <a:custGeom>
            <a:avLst/>
            <a:gdLst/>
            <a:ahLst/>
            <a:cxnLst/>
            <a:rect l="l" t="t" r="r" b="b"/>
            <a:pathLst>
              <a:path w="1268095" h="240029">
                <a:moveTo>
                  <a:pt x="0" y="0"/>
                </a:moveTo>
                <a:lnTo>
                  <a:pt x="1267472" y="0"/>
                </a:lnTo>
                <a:lnTo>
                  <a:pt x="1267472" y="239585"/>
                </a:lnTo>
              </a:path>
            </a:pathLst>
          </a:custGeom>
          <a:ln w="16141">
            <a:solidFill>
              <a:srgbClr val="38B1ED"/>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43" name="円/楕円 242">
            <a:extLst>
              <a:ext uri="{FF2B5EF4-FFF2-40B4-BE49-F238E27FC236}">
                <a16:creationId xmlns:a16="http://schemas.microsoft.com/office/drawing/2014/main" id="{2058AE3A-191F-3249-933B-5DAEAC147C74}"/>
              </a:ext>
            </a:extLst>
          </p:cNvPr>
          <p:cNvSpPr/>
          <p:nvPr/>
        </p:nvSpPr>
        <p:spPr>
          <a:xfrm>
            <a:off x="5913879" y="2941664"/>
            <a:ext cx="120022" cy="120022"/>
          </a:xfrm>
          <a:prstGeom prst="ellipse">
            <a:avLst/>
          </a:prstGeom>
          <a:solidFill>
            <a:schemeClr val="bg1"/>
          </a:solidFill>
          <a:ln w="41275">
            <a:solidFill>
              <a:srgbClr val="38B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pic>
        <p:nvPicPr>
          <p:cNvPr id="249" name="図 248" descr="ロゴ&#10;&#10;自動的に生成された説明">
            <a:extLst>
              <a:ext uri="{FF2B5EF4-FFF2-40B4-BE49-F238E27FC236}">
                <a16:creationId xmlns:a16="http://schemas.microsoft.com/office/drawing/2014/main" id="{80DACDD8-608B-F247-912F-2A0419C991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212" y="4438526"/>
            <a:ext cx="444500" cy="393700"/>
          </a:xfrm>
          <a:prstGeom prst="rect">
            <a:avLst/>
          </a:prstGeom>
        </p:spPr>
      </p:pic>
      <p:sp>
        <p:nvSpPr>
          <p:cNvPr id="251" name="object 54">
            <a:extLst>
              <a:ext uri="{FF2B5EF4-FFF2-40B4-BE49-F238E27FC236}">
                <a16:creationId xmlns:a16="http://schemas.microsoft.com/office/drawing/2014/main" id="{7E92E54B-64D1-9F4F-835A-3FF16DE337D7}"/>
              </a:ext>
            </a:extLst>
          </p:cNvPr>
          <p:cNvSpPr txBox="1"/>
          <p:nvPr/>
        </p:nvSpPr>
        <p:spPr>
          <a:xfrm>
            <a:off x="2563066" y="4068783"/>
            <a:ext cx="438353"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38B1ED"/>
                </a:solidFill>
                <a:latin typeface="Yu Gothic" panose="020B0400000000000000" pitchFamily="34" charset="-128"/>
                <a:ea typeface="Yu Gothic" panose="020B0400000000000000" pitchFamily="34" charset="-128"/>
                <a:cs typeface="YuGothic"/>
              </a:rPr>
              <a:t>女性</a:t>
            </a:r>
          </a:p>
        </p:txBody>
      </p:sp>
      <p:sp>
        <p:nvSpPr>
          <p:cNvPr id="252" name="三角形 251">
            <a:extLst>
              <a:ext uri="{FF2B5EF4-FFF2-40B4-BE49-F238E27FC236}">
                <a16:creationId xmlns:a16="http://schemas.microsoft.com/office/drawing/2014/main" id="{DBECA569-C288-DA42-B59D-BAB88F39E42B}"/>
              </a:ext>
            </a:extLst>
          </p:cNvPr>
          <p:cNvSpPr/>
          <p:nvPr/>
        </p:nvSpPr>
        <p:spPr>
          <a:xfrm rot="5400000">
            <a:off x="1009389" y="4526902"/>
            <a:ext cx="253334" cy="1805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a:extLst>
              <a:ext uri="{FF2B5EF4-FFF2-40B4-BE49-F238E27FC236}">
                <a16:creationId xmlns:a16="http://schemas.microsoft.com/office/drawing/2014/main" id="{DE995FCD-403C-BE43-A3CD-AC5708B5549B}"/>
              </a:ext>
            </a:extLst>
          </p:cNvPr>
          <p:cNvSpPr/>
          <p:nvPr/>
        </p:nvSpPr>
        <p:spPr>
          <a:xfrm>
            <a:off x="1374835" y="6192422"/>
            <a:ext cx="120022" cy="120022"/>
          </a:xfrm>
          <a:prstGeom prst="ellipse">
            <a:avLst/>
          </a:prstGeom>
          <a:solidFill>
            <a:schemeClr val="bg1"/>
          </a:solidFill>
          <a:ln w="41275">
            <a:solidFill>
              <a:srgbClr val="F04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pic>
        <p:nvPicPr>
          <p:cNvPr id="10" name="図 9" descr="黒い背景に白い文字がある&#10;&#10;低い精度で自動的に生成された説明">
            <a:extLst>
              <a:ext uri="{FF2B5EF4-FFF2-40B4-BE49-F238E27FC236}">
                <a16:creationId xmlns:a16="http://schemas.microsoft.com/office/drawing/2014/main" id="{BACCC7A3-0833-4B4C-84E6-01138E35CC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100" y="4246517"/>
            <a:ext cx="736600" cy="736600"/>
          </a:xfrm>
          <a:prstGeom prst="rect">
            <a:avLst/>
          </a:prstGeom>
        </p:spPr>
      </p:pic>
      <p:sp>
        <p:nvSpPr>
          <p:cNvPr id="254" name="object 54">
            <a:extLst>
              <a:ext uri="{FF2B5EF4-FFF2-40B4-BE49-F238E27FC236}">
                <a16:creationId xmlns:a16="http://schemas.microsoft.com/office/drawing/2014/main" id="{14FDD4A7-843C-1A4E-B986-326E5C56BC45}"/>
              </a:ext>
            </a:extLst>
          </p:cNvPr>
          <p:cNvSpPr txBox="1"/>
          <p:nvPr/>
        </p:nvSpPr>
        <p:spPr>
          <a:xfrm>
            <a:off x="1905757" y="4068783"/>
            <a:ext cx="438353"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727171"/>
                </a:solidFill>
                <a:latin typeface="Yu Gothic" panose="020B0400000000000000" pitchFamily="34" charset="-128"/>
                <a:ea typeface="Yu Gothic" panose="020B0400000000000000" pitchFamily="34" charset="-128"/>
                <a:cs typeface="YuGothic"/>
              </a:rPr>
              <a:t>男性</a:t>
            </a:r>
            <a:endParaRPr sz="1400" b="1" dirty="0">
              <a:solidFill>
                <a:srgbClr val="727171"/>
              </a:solidFill>
              <a:latin typeface="Yu Gothic" panose="020B0400000000000000" pitchFamily="34" charset="-128"/>
              <a:ea typeface="Yu Gothic" panose="020B0400000000000000" pitchFamily="34" charset="-128"/>
              <a:cs typeface="YuGothic"/>
            </a:endParaRPr>
          </a:p>
        </p:txBody>
      </p:sp>
      <p:sp>
        <p:nvSpPr>
          <p:cNvPr id="68" name="object 61">
            <a:extLst>
              <a:ext uri="{FF2B5EF4-FFF2-40B4-BE49-F238E27FC236}">
                <a16:creationId xmlns:a16="http://schemas.microsoft.com/office/drawing/2014/main" id="{9CF9F1F8-956D-4DC7-8053-B565F7BE53A3}"/>
              </a:ext>
            </a:extLst>
          </p:cNvPr>
          <p:cNvSpPr txBox="1"/>
          <p:nvPr/>
        </p:nvSpPr>
        <p:spPr>
          <a:xfrm>
            <a:off x="2056452" y="3398158"/>
            <a:ext cx="2436371" cy="443711"/>
          </a:xfrm>
          <a:prstGeom prst="rect">
            <a:avLst/>
          </a:prstGeom>
        </p:spPr>
        <p:txBody>
          <a:bodyPr vert="horz" wrap="square" lIns="0" tIns="12700" rIns="0" bIns="0" rtlCol="0">
            <a:spAutoFit/>
          </a:bodyPr>
          <a:lstStyle/>
          <a:p>
            <a:pPr marL="12700">
              <a:spcBef>
                <a:spcPts val="100"/>
              </a:spcBef>
            </a:pPr>
            <a:r>
              <a:rPr sz="1400" b="1" spc="-5" dirty="0">
                <a:solidFill>
                  <a:srgbClr val="231F20"/>
                </a:solidFill>
                <a:latin typeface="Yu Gothic" panose="020B0400000000000000" pitchFamily="34" charset="-128"/>
                <a:ea typeface="Yu Gothic" panose="020B0400000000000000" pitchFamily="34" charset="-128"/>
                <a:cs typeface="YuGothic"/>
              </a:rPr>
              <a:t>197</a:t>
            </a:r>
            <a:r>
              <a:rPr lang="en-US" altLang="ja-JP" sz="1400" b="1" spc="-5" dirty="0">
                <a:solidFill>
                  <a:srgbClr val="231F20"/>
                </a:solidFill>
                <a:latin typeface="Yu Gothic" panose="020B0400000000000000" pitchFamily="34" charset="-128"/>
                <a:ea typeface="Yu Gothic" panose="020B0400000000000000" pitchFamily="34" charset="-128"/>
                <a:cs typeface="YuGothic"/>
              </a:rPr>
              <a:t>5</a:t>
            </a:r>
            <a:r>
              <a:rPr lang="ja-JP" altLang="en-US" sz="1400" b="1" dirty="0">
                <a:latin typeface="Yu Gothic" panose="020B0400000000000000" pitchFamily="34" charset="-128"/>
                <a:ea typeface="Yu Gothic" panose="020B0400000000000000" pitchFamily="34" charset="-128"/>
              </a:rPr>
              <a:t>年　</a:t>
            </a:r>
            <a:r>
              <a:rPr lang="ja-JP" altLang="en-US" sz="1400" b="1" dirty="0">
                <a:latin typeface="Yu Gothic" panose="020B0400000000000000" pitchFamily="34" charset="-128"/>
                <a:ea typeface="Yu Gothic" panose="020B0400000000000000" pitchFamily="34" charset="-128"/>
                <a:cs typeface="YuGothic"/>
              </a:rPr>
              <a:t>国際婦人年</a:t>
            </a:r>
            <a:endParaRPr lang="en-US" altLang="ja-JP" sz="1400" b="1" dirty="0">
              <a:latin typeface="Yu Gothic" panose="020B0400000000000000" pitchFamily="34" charset="-128"/>
              <a:ea typeface="Yu Gothic" panose="020B0400000000000000" pitchFamily="34" charset="-128"/>
              <a:cs typeface="YuGothic"/>
            </a:endParaRPr>
          </a:p>
          <a:p>
            <a:pPr marL="12700"/>
            <a:r>
              <a:rPr lang="ja-JP" altLang="en-US" sz="1400" b="1" dirty="0">
                <a:latin typeface="Yu Gothic" panose="020B0400000000000000" pitchFamily="34" charset="-128"/>
                <a:ea typeface="Yu Gothic" panose="020B0400000000000000" pitchFamily="34" charset="-128"/>
                <a:cs typeface="YuGothic"/>
              </a:rPr>
              <a:t>国連が第</a:t>
            </a:r>
            <a:r>
              <a:rPr lang="en-US" altLang="ja-JP" sz="1400" b="1" dirty="0">
                <a:latin typeface="Yu Gothic" panose="020B0400000000000000" pitchFamily="34" charset="-128"/>
                <a:ea typeface="Yu Gothic" panose="020B0400000000000000" pitchFamily="34" charset="-128"/>
                <a:cs typeface="YuGothic"/>
              </a:rPr>
              <a:t>1</a:t>
            </a:r>
            <a:r>
              <a:rPr lang="ja-JP" altLang="en-US" sz="1400" b="1" dirty="0">
                <a:latin typeface="Yu Gothic" panose="020B0400000000000000" pitchFamily="34" charset="-128"/>
                <a:ea typeface="Yu Gothic" panose="020B0400000000000000" pitchFamily="34" charset="-128"/>
                <a:cs typeface="YuGothic"/>
              </a:rPr>
              <a:t>回世界女性会議開催</a:t>
            </a:r>
          </a:p>
        </p:txBody>
      </p:sp>
      <p:sp>
        <p:nvSpPr>
          <p:cNvPr id="69" name="object 8">
            <a:extLst>
              <a:ext uri="{FF2B5EF4-FFF2-40B4-BE49-F238E27FC236}">
                <a16:creationId xmlns:a16="http://schemas.microsoft.com/office/drawing/2014/main" id="{DEA334F3-CFC6-4781-B059-1BAB8B792009}"/>
              </a:ext>
            </a:extLst>
          </p:cNvPr>
          <p:cNvSpPr/>
          <p:nvPr/>
        </p:nvSpPr>
        <p:spPr>
          <a:xfrm>
            <a:off x="2024407" y="3857625"/>
            <a:ext cx="2808000" cy="74122"/>
          </a:xfrm>
          <a:custGeom>
            <a:avLst/>
            <a:gdLst/>
            <a:ahLst/>
            <a:cxnLst/>
            <a:rect l="l" t="t" r="r" b="b"/>
            <a:pathLst>
              <a:path w="1806575">
                <a:moveTo>
                  <a:pt x="1806511" y="0"/>
                </a:moveTo>
                <a:lnTo>
                  <a:pt x="0" y="0"/>
                </a:lnTo>
              </a:path>
            </a:pathLst>
          </a:custGeom>
          <a:ln w="16141">
            <a:solidFill>
              <a:srgbClr val="38B1ED"/>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70" name="円/楕円 227">
            <a:extLst>
              <a:ext uri="{FF2B5EF4-FFF2-40B4-BE49-F238E27FC236}">
                <a16:creationId xmlns:a16="http://schemas.microsoft.com/office/drawing/2014/main" id="{CAE3EB47-1F8A-445E-9170-8361DE7241D1}"/>
              </a:ext>
            </a:extLst>
          </p:cNvPr>
          <p:cNvSpPr/>
          <p:nvPr/>
        </p:nvSpPr>
        <p:spPr>
          <a:xfrm>
            <a:off x="4808551" y="3807003"/>
            <a:ext cx="120022" cy="120022"/>
          </a:xfrm>
          <a:prstGeom prst="ellipse">
            <a:avLst/>
          </a:prstGeom>
          <a:solidFill>
            <a:schemeClr val="bg1"/>
          </a:solidFill>
          <a:ln w="41275">
            <a:solidFill>
              <a:srgbClr val="38B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71" name="object 21">
            <a:extLst>
              <a:ext uri="{FF2B5EF4-FFF2-40B4-BE49-F238E27FC236}">
                <a16:creationId xmlns:a16="http://schemas.microsoft.com/office/drawing/2014/main" id="{8267049F-F38F-4121-9261-D359C56FF497}"/>
              </a:ext>
            </a:extLst>
          </p:cNvPr>
          <p:cNvSpPr/>
          <p:nvPr/>
        </p:nvSpPr>
        <p:spPr>
          <a:xfrm>
            <a:off x="2022060" y="3251204"/>
            <a:ext cx="2970636" cy="458990"/>
          </a:xfrm>
          <a:custGeom>
            <a:avLst/>
            <a:gdLst/>
            <a:ahLst/>
            <a:cxnLst/>
            <a:rect l="l" t="t" r="r" b="b"/>
            <a:pathLst>
              <a:path w="1268095" h="240029">
                <a:moveTo>
                  <a:pt x="0" y="0"/>
                </a:moveTo>
                <a:lnTo>
                  <a:pt x="1267472" y="0"/>
                </a:lnTo>
                <a:lnTo>
                  <a:pt x="1267472" y="239585"/>
                </a:lnTo>
              </a:path>
            </a:pathLst>
          </a:custGeom>
          <a:ln w="16141">
            <a:solidFill>
              <a:srgbClr val="38B1ED"/>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 name="スライド番号プレースホルダー 1">
            <a:extLst>
              <a:ext uri="{FF2B5EF4-FFF2-40B4-BE49-F238E27FC236}">
                <a16:creationId xmlns:a16="http://schemas.microsoft.com/office/drawing/2014/main" id="{46D0855C-5469-4548-A557-AA656E4EDF68}"/>
              </a:ext>
            </a:extLst>
          </p:cNvPr>
          <p:cNvSpPr>
            <a:spLocks noGrp="1"/>
          </p:cNvSpPr>
          <p:nvPr>
            <p:ph type="sldNum" sz="quarter" idx="7"/>
          </p:nvPr>
        </p:nvSpPr>
        <p:spPr/>
        <p:txBody>
          <a:bodyPr/>
          <a:lstStyle/>
          <a:p>
            <a:fld id="{B6F15528-21DE-4FAA-801E-634DDDAF4B2B}" type="slidenum">
              <a:rPr lang="en-US" altLang="ja-JP" smtClean="0"/>
              <a:t>4</a:t>
            </a:fld>
            <a:endParaRPr lang="ja-JP" altLang="en-US"/>
          </a:p>
        </p:txBody>
      </p:sp>
      <p:sp>
        <p:nvSpPr>
          <p:cNvPr id="3" name="テキスト ボックス 2">
            <a:extLst>
              <a:ext uri="{FF2B5EF4-FFF2-40B4-BE49-F238E27FC236}">
                <a16:creationId xmlns:a16="http://schemas.microsoft.com/office/drawing/2014/main" id="{595F29F4-E4A6-5F44-98FB-56222F12365A}"/>
              </a:ext>
            </a:extLst>
          </p:cNvPr>
          <p:cNvSpPr txBox="1"/>
          <p:nvPr/>
        </p:nvSpPr>
        <p:spPr>
          <a:xfrm>
            <a:off x="6046541" y="4417638"/>
            <a:ext cx="3581400" cy="307777"/>
          </a:xfrm>
          <a:prstGeom prst="rect">
            <a:avLst/>
          </a:prstGeom>
          <a:noFill/>
        </p:spPr>
        <p:txBody>
          <a:bodyPr wrap="square" rtlCol="0">
            <a:spAutoFit/>
          </a:bodyPr>
          <a:lstStyle/>
          <a:p>
            <a:r>
              <a:rPr lang="en-US" altLang="ja-JP" sz="1400" b="1" spc="-5" dirty="0">
                <a:solidFill>
                  <a:srgbClr val="231F20"/>
                </a:solidFill>
                <a:latin typeface="Yu Gothic" panose="020B0400000000000000" pitchFamily="34" charset="-128"/>
                <a:ea typeface="Yu Gothic" panose="020B0400000000000000" pitchFamily="34" charset="-128"/>
                <a:cs typeface="YuGothic"/>
              </a:rPr>
              <a:t>199</a:t>
            </a:r>
            <a:r>
              <a:rPr lang="en-US" altLang="ja-JP" sz="1400" b="1" dirty="0">
                <a:solidFill>
                  <a:srgbClr val="231F20"/>
                </a:solidFill>
                <a:latin typeface="Yu Gothic" panose="020B0400000000000000" pitchFamily="34" charset="-128"/>
                <a:ea typeface="Yu Gothic" panose="020B0400000000000000" pitchFamily="34" charset="-128"/>
                <a:cs typeface="YuGothic"/>
              </a:rPr>
              <a:t>1</a:t>
            </a:r>
            <a:r>
              <a:rPr lang="ja-JP" altLang="en-US" sz="1400" b="1" spc="-300">
                <a:latin typeface="Yu Gothic" panose="020B0400000000000000" pitchFamily="34" charset="-128"/>
                <a:ea typeface="Yu Gothic" panose="020B0400000000000000" pitchFamily="34" charset="-128"/>
              </a:rPr>
              <a:t>年</a:t>
            </a:r>
            <a:r>
              <a:rPr lang="ja-JP" altLang="en-US" sz="1400" b="1">
                <a:solidFill>
                  <a:srgbClr val="231F20"/>
                </a:solidFill>
                <a:latin typeface="Yu Gothic" panose="020B0400000000000000" pitchFamily="34" charset="-128"/>
                <a:ea typeface="Yu Gothic" panose="020B0400000000000000" pitchFamily="34" charset="-128"/>
              </a:rPr>
              <a:t>　</a:t>
            </a:r>
            <a:r>
              <a:rPr lang="ja-JP" altLang="en-US" sz="1400" b="1">
                <a:solidFill>
                  <a:srgbClr val="231F20"/>
                </a:solidFill>
                <a:latin typeface="Yu Gothic" panose="020B0400000000000000" pitchFamily="34" charset="-128"/>
                <a:ea typeface="Yu Gothic" panose="020B0400000000000000" pitchFamily="34" charset="-128"/>
                <a:cs typeface="YuGothic"/>
              </a:rPr>
              <a:t>育児休業法施行公</a:t>
            </a:r>
            <a:r>
              <a:rPr lang="ja-JP" altLang="en-US" sz="1400" b="1" spc="-300">
                <a:solidFill>
                  <a:srgbClr val="231F20"/>
                </a:solidFill>
                <a:latin typeface="Yu Gothic" panose="020B0400000000000000" pitchFamily="34" charset="-128"/>
                <a:ea typeface="Yu Gothic" panose="020B0400000000000000" pitchFamily="34" charset="-128"/>
                <a:cs typeface="YuGothic"/>
              </a:rPr>
              <a:t>布</a:t>
            </a:r>
            <a:r>
              <a:rPr lang="ja-JP" altLang="en-US" sz="1400" b="1">
                <a:solidFill>
                  <a:srgbClr val="231F20"/>
                </a:solidFill>
                <a:latin typeface="Yu Gothic" panose="020B0400000000000000" pitchFamily="34" charset="-128"/>
                <a:ea typeface="Yu Gothic" panose="020B0400000000000000" pitchFamily="34" charset="-128"/>
                <a:cs typeface="YuGothic"/>
              </a:rPr>
              <a:t>（翌年施行）</a:t>
            </a:r>
          </a:p>
        </p:txBody>
      </p:sp>
      <p:sp>
        <p:nvSpPr>
          <p:cNvPr id="61" name="テキスト ボックス 60">
            <a:extLst>
              <a:ext uri="{FF2B5EF4-FFF2-40B4-BE49-F238E27FC236}">
                <a16:creationId xmlns:a16="http://schemas.microsoft.com/office/drawing/2014/main" id="{0578CF4D-0F1E-0D4B-A5FC-5448DBD82E21}"/>
              </a:ext>
            </a:extLst>
          </p:cNvPr>
          <p:cNvSpPr txBox="1"/>
          <p:nvPr/>
        </p:nvSpPr>
        <p:spPr>
          <a:xfrm>
            <a:off x="5577437" y="4978725"/>
            <a:ext cx="3990336" cy="307777"/>
          </a:xfrm>
          <a:prstGeom prst="rect">
            <a:avLst/>
          </a:prstGeom>
          <a:noFill/>
        </p:spPr>
        <p:txBody>
          <a:bodyPr wrap="square" rtlCol="0">
            <a:spAutoFit/>
          </a:bodyPr>
          <a:lstStyle/>
          <a:p>
            <a:pPr>
              <a:tabLst>
                <a:tab pos="762635" algn="l"/>
              </a:tabLst>
            </a:pPr>
            <a:r>
              <a:rPr lang="en-US" altLang="ja-JP" sz="1400" b="1" spc="-5" dirty="0">
                <a:solidFill>
                  <a:srgbClr val="231F20"/>
                </a:solidFill>
                <a:latin typeface="Yu Gothic" panose="020B0400000000000000" pitchFamily="34" charset="-128"/>
                <a:ea typeface="Yu Gothic" panose="020B0400000000000000" pitchFamily="34" charset="-128"/>
                <a:cs typeface="YuGothic"/>
              </a:rPr>
              <a:t>1985</a:t>
            </a:r>
            <a:r>
              <a:rPr lang="ja-JP" altLang="en-US" sz="1400" b="1" spc="-5">
                <a:solidFill>
                  <a:srgbClr val="231F20"/>
                </a:solidFill>
                <a:latin typeface="Yu Gothic" panose="020B0400000000000000" pitchFamily="34" charset="-128"/>
                <a:ea typeface="Yu Gothic" panose="020B0400000000000000" pitchFamily="34" charset="-128"/>
                <a:cs typeface="YuGothic"/>
              </a:rPr>
              <a:t>年　男女雇用機会均等法公</a:t>
            </a:r>
            <a:r>
              <a:rPr lang="ja-JP" altLang="en-US" sz="1400" b="1" spc="-300">
                <a:solidFill>
                  <a:srgbClr val="231F20"/>
                </a:solidFill>
                <a:latin typeface="Yu Gothic" panose="020B0400000000000000" pitchFamily="34" charset="-128"/>
                <a:ea typeface="Yu Gothic" panose="020B0400000000000000" pitchFamily="34" charset="-128"/>
                <a:cs typeface="YuGothic"/>
              </a:rPr>
              <a:t>布</a:t>
            </a:r>
            <a:r>
              <a:rPr lang="ja-JP" altLang="en-US" sz="1400" b="1" spc="-5">
                <a:solidFill>
                  <a:srgbClr val="231F20"/>
                </a:solidFill>
                <a:latin typeface="Yu Gothic" panose="020B0400000000000000" pitchFamily="34" charset="-128"/>
                <a:ea typeface="Yu Gothic" panose="020B0400000000000000" pitchFamily="34" charset="-128"/>
                <a:cs typeface="YuGothic"/>
              </a:rPr>
              <a:t>（翌年施行） </a:t>
            </a:r>
            <a:endParaRPr lang="ja-JP" altLang="en-US" sz="1400" b="1">
              <a:latin typeface="Yu Gothic" panose="020B0400000000000000" pitchFamily="34" charset="-128"/>
              <a:ea typeface="Yu Gothic" panose="020B0400000000000000" pitchFamily="34" charset="-128"/>
              <a:cs typeface="YuGothic"/>
            </a:endParaRPr>
          </a:p>
        </p:txBody>
      </p:sp>
      <p:sp>
        <p:nvSpPr>
          <p:cNvPr id="62" name="テキスト ボックス 61">
            <a:extLst>
              <a:ext uri="{FF2B5EF4-FFF2-40B4-BE49-F238E27FC236}">
                <a16:creationId xmlns:a16="http://schemas.microsoft.com/office/drawing/2014/main" id="{40513939-3F9E-F043-9D3B-16051248BBBA}"/>
              </a:ext>
            </a:extLst>
          </p:cNvPr>
          <p:cNvSpPr txBox="1"/>
          <p:nvPr/>
        </p:nvSpPr>
        <p:spPr>
          <a:xfrm>
            <a:off x="4075988" y="5610225"/>
            <a:ext cx="4021720" cy="307777"/>
          </a:xfrm>
          <a:prstGeom prst="rect">
            <a:avLst/>
          </a:prstGeom>
          <a:noFill/>
        </p:spPr>
        <p:txBody>
          <a:bodyPr wrap="square" rtlCol="0">
            <a:spAutoFit/>
          </a:bodyPr>
          <a:lstStyle/>
          <a:p>
            <a:pPr marL="263525">
              <a:lnSpc>
                <a:spcPct val="100000"/>
              </a:lnSpc>
              <a:spcBef>
                <a:spcPts val="100"/>
              </a:spcBef>
              <a:tabLst>
                <a:tab pos="1013460" algn="l"/>
              </a:tabLst>
            </a:pPr>
            <a:r>
              <a:rPr lang="en-US" altLang="ja-JP" sz="1400" b="1" spc="-5" dirty="0">
                <a:solidFill>
                  <a:srgbClr val="231F20"/>
                </a:solidFill>
                <a:latin typeface="Yu Gothic" panose="020B0400000000000000" pitchFamily="34" charset="-128"/>
                <a:ea typeface="Yu Gothic" panose="020B0400000000000000" pitchFamily="34" charset="-128"/>
                <a:cs typeface="YuGothic"/>
              </a:rPr>
              <a:t>1947</a:t>
            </a:r>
            <a:r>
              <a:rPr lang="ja-JP" altLang="en-US" sz="1400" b="1" spc="-300">
                <a:latin typeface="Yu Gothic" panose="020B0400000000000000" pitchFamily="34" charset="-128"/>
                <a:ea typeface="Yu Gothic" panose="020B0400000000000000" pitchFamily="34" charset="-128"/>
              </a:rPr>
              <a:t>年</a:t>
            </a:r>
            <a:r>
              <a:rPr lang="ja-JP" altLang="en-US" sz="1400" b="1">
                <a:solidFill>
                  <a:srgbClr val="231F20"/>
                </a:solidFill>
                <a:latin typeface="Yu Gothic" panose="020B0400000000000000" pitchFamily="34" charset="-128"/>
                <a:ea typeface="Yu Gothic" panose="020B0400000000000000" pitchFamily="34" charset="-128"/>
                <a:cs typeface="YuGothic"/>
              </a:rPr>
              <a:t>　教育基本法公</a:t>
            </a:r>
            <a:r>
              <a:rPr lang="ja-JP" altLang="en-US" sz="1400" b="1" spc="-300">
                <a:solidFill>
                  <a:srgbClr val="231F20"/>
                </a:solidFill>
                <a:latin typeface="Yu Gothic" panose="020B0400000000000000" pitchFamily="34" charset="-128"/>
                <a:ea typeface="Yu Gothic" panose="020B0400000000000000" pitchFamily="34" charset="-128"/>
                <a:cs typeface="YuGothic"/>
              </a:rPr>
              <a:t>布・</a:t>
            </a:r>
            <a:r>
              <a:rPr lang="ja-JP" altLang="en-US" sz="1400" b="1">
                <a:solidFill>
                  <a:srgbClr val="231F20"/>
                </a:solidFill>
                <a:latin typeface="Yu Gothic" panose="020B0400000000000000" pitchFamily="34" charset="-128"/>
                <a:ea typeface="Yu Gothic" panose="020B0400000000000000" pitchFamily="34" charset="-128"/>
                <a:cs typeface="YuGothic"/>
              </a:rPr>
              <a:t>施</a:t>
            </a:r>
            <a:r>
              <a:rPr lang="ja-JP" altLang="en-US" sz="1400" b="1" spc="-300">
                <a:solidFill>
                  <a:srgbClr val="231F20"/>
                </a:solidFill>
                <a:latin typeface="Yu Gothic" panose="020B0400000000000000" pitchFamily="34" charset="-128"/>
                <a:ea typeface="Yu Gothic" panose="020B0400000000000000" pitchFamily="34" charset="-128"/>
                <a:cs typeface="YuGothic"/>
              </a:rPr>
              <a:t>行</a:t>
            </a:r>
            <a:r>
              <a:rPr lang="ja-JP" altLang="en-US" sz="1400" b="1">
                <a:solidFill>
                  <a:srgbClr val="231F20"/>
                </a:solidFill>
                <a:latin typeface="Yu Gothic" panose="020B0400000000000000" pitchFamily="34" charset="-128"/>
                <a:ea typeface="Yu Gothic" panose="020B0400000000000000" pitchFamily="34" charset="-128"/>
                <a:cs typeface="YuGothic"/>
              </a:rPr>
              <a:t>（男女共学）</a:t>
            </a:r>
            <a:endParaRPr lang="ja-JP" altLang="en-US" sz="1400" b="1" dirty="0">
              <a:latin typeface="Yu Gothic" panose="020B0400000000000000" pitchFamily="34" charset="-128"/>
              <a:ea typeface="Yu Gothic" panose="020B0400000000000000" pitchFamily="34" charset="-128"/>
              <a:cs typeface="YuGothic"/>
            </a:endParaRPr>
          </a:p>
        </p:txBody>
      </p:sp>
      <p:sp>
        <p:nvSpPr>
          <p:cNvPr id="63" name="テキスト ボックス 62">
            <a:extLst>
              <a:ext uri="{FF2B5EF4-FFF2-40B4-BE49-F238E27FC236}">
                <a16:creationId xmlns:a16="http://schemas.microsoft.com/office/drawing/2014/main" id="{DEFE6F1A-4069-C342-B550-C48C7872002F}"/>
              </a:ext>
            </a:extLst>
          </p:cNvPr>
          <p:cNvSpPr txBox="1"/>
          <p:nvPr/>
        </p:nvSpPr>
        <p:spPr>
          <a:xfrm>
            <a:off x="3500283" y="6055038"/>
            <a:ext cx="3827617" cy="669414"/>
          </a:xfrm>
          <a:prstGeom prst="rect">
            <a:avLst/>
          </a:prstGeom>
          <a:noFill/>
        </p:spPr>
        <p:txBody>
          <a:bodyPr wrap="square" rtlCol="0">
            <a:spAutoFit/>
          </a:bodyPr>
          <a:lstStyle/>
          <a:p>
            <a:pPr marL="12700">
              <a:lnSpc>
                <a:spcPts val="1530"/>
              </a:lnSpc>
              <a:spcBef>
                <a:spcPts val="100"/>
              </a:spcBef>
            </a:pPr>
            <a:r>
              <a:rPr lang="en-US" altLang="ja-JP" sz="1400" b="1" dirty="0">
                <a:solidFill>
                  <a:srgbClr val="231F20"/>
                </a:solidFill>
                <a:latin typeface="Yu Gothic" panose="020B0400000000000000" pitchFamily="34" charset="-128"/>
                <a:ea typeface="Yu Gothic" panose="020B0400000000000000" pitchFamily="34" charset="-128"/>
                <a:cs typeface="Heisei Kaku Gothic StdN"/>
              </a:rPr>
              <a:t>1913</a:t>
            </a:r>
            <a:r>
              <a:rPr lang="ja-JP" altLang="en-US" sz="1400" b="1" dirty="0">
                <a:latin typeface="Yu Gothic" panose="020B0400000000000000" pitchFamily="34" charset="-128"/>
                <a:ea typeface="Yu Gothic" panose="020B0400000000000000" pitchFamily="34" charset="-128"/>
              </a:rPr>
              <a:t>年</a:t>
            </a:r>
            <a:endParaRPr lang="ja-JP" altLang="en-US" sz="1400" b="1" dirty="0">
              <a:latin typeface="Yu Gothic" panose="020B0400000000000000" pitchFamily="34" charset="-128"/>
              <a:ea typeface="Yu Gothic" panose="020B0400000000000000" pitchFamily="34" charset="-128"/>
              <a:cs typeface="Heisei Kaku Gothic StdN"/>
            </a:endParaRPr>
          </a:p>
          <a:p>
            <a:pPr marL="12700">
              <a:lnSpc>
                <a:spcPts val="1530"/>
              </a:lnSpc>
            </a:pPr>
            <a:r>
              <a:rPr lang="ja-JP" altLang="en-US" sz="1400" b="1" dirty="0">
                <a:solidFill>
                  <a:srgbClr val="231F20"/>
                </a:solidFill>
                <a:latin typeface="Yu Gothic" panose="020B0400000000000000" pitchFamily="34" charset="-128"/>
                <a:ea typeface="Yu Gothic" panose="020B0400000000000000" pitchFamily="34" charset="-128"/>
                <a:cs typeface="YuGothic"/>
              </a:rPr>
              <a:t>東北帝国大</a:t>
            </a:r>
            <a:r>
              <a:rPr lang="ja-JP" altLang="en-US" sz="1400" b="1" spc="-300" dirty="0">
                <a:solidFill>
                  <a:srgbClr val="231F20"/>
                </a:solidFill>
                <a:latin typeface="Yu Gothic" panose="020B0400000000000000" pitchFamily="34" charset="-128"/>
                <a:ea typeface="Yu Gothic" panose="020B0400000000000000" pitchFamily="34" charset="-128"/>
                <a:cs typeface="YuGothic"/>
              </a:rPr>
              <a:t>学</a:t>
            </a:r>
            <a:r>
              <a:rPr lang="ja-JP" altLang="en-US" sz="1400" b="1" dirty="0">
                <a:solidFill>
                  <a:srgbClr val="231F20"/>
                </a:solidFill>
                <a:latin typeface="Yu Gothic" panose="020B0400000000000000" pitchFamily="34" charset="-128"/>
                <a:ea typeface="Yu Gothic" panose="020B0400000000000000" pitchFamily="34" charset="-128"/>
                <a:cs typeface="YuGothic"/>
              </a:rPr>
              <a:t>（</a:t>
            </a:r>
            <a:r>
              <a:rPr lang="ja-JP" altLang="en-US" sz="1400" b="1" spc="-300" dirty="0">
                <a:solidFill>
                  <a:srgbClr val="231F20"/>
                </a:solidFill>
                <a:latin typeface="Yu Gothic" panose="020B0400000000000000" pitchFamily="34" charset="-128"/>
                <a:ea typeface="Yu Gothic" panose="020B0400000000000000" pitchFamily="34" charset="-128"/>
                <a:cs typeface="YuGothic"/>
              </a:rPr>
              <a:t>現：</a:t>
            </a:r>
            <a:r>
              <a:rPr lang="ja-JP" altLang="en-US" sz="1400" b="1" dirty="0">
                <a:solidFill>
                  <a:srgbClr val="231F20"/>
                </a:solidFill>
                <a:latin typeface="Yu Gothic" panose="020B0400000000000000" pitchFamily="34" charset="-128"/>
                <a:ea typeface="Yu Gothic" panose="020B0400000000000000" pitchFamily="34" charset="-128"/>
                <a:cs typeface="YuGothic"/>
              </a:rPr>
              <a:t>東北大学</a:t>
            </a:r>
            <a:r>
              <a:rPr lang="ja-JP" altLang="en-US" sz="1400" b="1" spc="-300" dirty="0">
                <a:solidFill>
                  <a:srgbClr val="231F20"/>
                </a:solidFill>
                <a:latin typeface="Yu Gothic" panose="020B0400000000000000" pitchFamily="34" charset="-128"/>
                <a:ea typeface="Yu Gothic" panose="020B0400000000000000" pitchFamily="34" charset="-128"/>
                <a:cs typeface="YuGothic"/>
              </a:rPr>
              <a:t>）</a:t>
            </a:r>
            <a:r>
              <a:rPr lang="ja-JP" altLang="en-US" sz="1400" b="1" dirty="0">
                <a:solidFill>
                  <a:srgbClr val="231F20"/>
                </a:solidFill>
                <a:latin typeface="Yu Gothic" panose="020B0400000000000000" pitchFamily="34" charset="-128"/>
                <a:ea typeface="Yu Gothic" panose="020B0400000000000000" pitchFamily="34" charset="-128"/>
                <a:cs typeface="YuGothic"/>
              </a:rPr>
              <a:t>が</a:t>
            </a:r>
            <a:endParaRPr lang="en-US" altLang="ja-JP" sz="1400" b="1" dirty="0">
              <a:solidFill>
                <a:srgbClr val="231F20"/>
              </a:solidFill>
              <a:latin typeface="Yu Gothic" panose="020B0400000000000000" pitchFamily="34" charset="-128"/>
              <a:ea typeface="Yu Gothic" panose="020B0400000000000000" pitchFamily="34" charset="-128"/>
              <a:cs typeface="YuGothic"/>
            </a:endParaRPr>
          </a:p>
          <a:p>
            <a:pPr marL="12700">
              <a:lnSpc>
                <a:spcPts val="1530"/>
              </a:lnSpc>
            </a:pPr>
            <a:r>
              <a:rPr lang="ja-JP" altLang="en-US" sz="1400" b="1" dirty="0">
                <a:solidFill>
                  <a:srgbClr val="231F20"/>
                </a:solidFill>
                <a:latin typeface="Yu Gothic" panose="020B0400000000000000" pitchFamily="34" charset="-128"/>
                <a:ea typeface="Yu Gothic" panose="020B0400000000000000" pitchFamily="34" charset="-128"/>
                <a:cs typeface="YuGothic"/>
              </a:rPr>
              <a:t>帝国大学として初めて女子学生を受け入れる</a:t>
            </a:r>
            <a:endParaRPr lang="ja-JP" altLang="en-US" sz="1400" b="1" dirty="0">
              <a:latin typeface="Yu Gothic" panose="020B0400000000000000" pitchFamily="34" charset="-128"/>
              <a:ea typeface="Yu Gothic" panose="020B0400000000000000" pitchFamily="34" charset="-128"/>
              <a:cs typeface="YuGothic"/>
            </a:endParaRPr>
          </a:p>
        </p:txBody>
      </p:sp>
      <p:sp>
        <p:nvSpPr>
          <p:cNvPr id="64" name="テキスト ボックス 63">
            <a:extLst>
              <a:ext uri="{FF2B5EF4-FFF2-40B4-BE49-F238E27FC236}">
                <a16:creationId xmlns:a16="http://schemas.microsoft.com/office/drawing/2014/main" id="{FFEE5ED2-2864-C545-963E-226792F103DE}"/>
              </a:ext>
            </a:extLst>
          </p:cNvPr>
          <p:cNvSpPr txBox="1"/>
          <p:nvPr/>
        </p:nvSpPr>
        <p:spPr>
          <a:xfrm>
            <a:off x="1444738" y="6894827"/>
            <a:ext cx="5038686" cy="307777"/>
          </a:xfrm>
          <a:prstGeom prst="rect">
            <a:avLst/>
          </a:prstGeom>
          <a:noFill/>
        </p:spPr>
        <p:txBody>
          <a:bodyPr wrap="square" rtlCol="0">
            <a:spAutoFit/>
          </a:bodyPr>
          <a:lstStyle/>
          <a:p>
            <a:pPr marL="12700">
              <a:spcBef>
                <a:spcPts val="100"/>
              </a:spcBef>
            </a:pPr>
            <a:r>
              <a:rPr lang="en-US" altLang="ja-JP" sz="1400" b="1" spc="-5" dirty="0">
                <a:solidFill>
                  <a:srgbClr val="231F20"/>
                </a:solidFill>
                <a:latin typeface="Yu Gothic" panose="020B0400000000000000" pitchFamily="34" charset="-128"/>
                <a:ea typeface="Yu Gothic" panose="020B0400000000000000" pitchFamily="34" charset="-128"/>
                <a:cs typeface="YuGothic"/>
              </a:rPr>
              <a:t>1875</a:t>
            </a:r>
            <a:r>
              <a:rPr lang="ja-JP" altLang="en-US" sz="1400" b="1" spc="-300" dirty="0">
                <a:latin typeface="Yu Gothic" panose="020B0400000000000000" pitchFamily="34" charset="-128"/>
                <a:ea typeface="Yu Gothic" panose="020B0400000000000000" pitchFamily="34" charset="-128"/>
              </a:rPr>
              <a:t>年</a:t>
            </a:r>
            <a:r>
              <a:rPr lang="ja-JP" altLang="en-US" sz="1400" b="1" dirty="0">
                <a:solidFill>
                  <a:srgbClr val="231F20"/>
                </a:solidFill>
                <a:latin typeface="Yu Gothic" panose="020B0400000000000000" pitchFamily="34" charset="-128"/>
                <a:ea typeface="Yu Gothic" panose="020B0400000000000000" pitchFamily="34" charset="-128"/>
                <a:cs typeface="YuGothic"/>
              </a:rPr>
              <a:t>　東京女子師範学</a:t>
            </a:r>
            <a:r>
              <a:rPr lang="ja-JP" altLang="en-US" sz="1400" b="1" spc="-300" dirty="0">
                <a:solidFill>
                  <a:srgbClr val="231F20"/>
                </a:solidFill>
                <a:latin typeface="Yu Gothic" panose="020B0400000000000000" pitchFamily="34" charset="-128"/>
                <a:ea typeface="Yu Gothic" panose="020B0400000000000000" pitchFamily="34" charset="-128"/>
                <a:cs typeface="YuGothic"/>
              </a:rPr>
              <a:t>校</a:t>
            </a:r>
            <a:r>
              <a:rPr lang="ja-JP" altLang="en-US" sz="1400" b="1" dirty="0">
                <a:solidFill>
                  <a:srgbClr val="231F20"/>
                </a:solidFill>
                <a:latin typeface="Yu Gothic" panose="020B0400000000000000" pitchFamily="34" charset="-128"/>
                <a:ea typeface="Yu Gothic" panose="020B0400000000000000" pitchFamily="34" charset="-128"/>
                <a:cs typeface="YuGothic"/>
              </a:rPr>
              <a:t>（</a:t>
            </a:r>
            <a:r>
              <a:rPr lang="ja-JP" altLang="en-US" sz="1400" b="1" spc="-300" dirty="0">
                <a:solidFill>
                  <a:srgbClr val="231F20"/>
                </a:solidFill>
                <a:latin typeface="Yu Gothic" panose="020B0400000000000000" pitchFamily="34" charset="-128"/>
                <a:ea typeface="Yu Gothic" panose="020B0400000000000000" pitchFamily="34" charset="-128"/>
                <a:cs typeface="YuGothic"/>
              </a:rPr>
              <a:t>現：</a:t>
            </a:r>
            <a:r>
              <a:rPr lang="ja-JP" altLang="en-US" sz="1400" b="1" dirty="0">
                <a:solidFill>
                  <a:srgbClr val="231F20"/>
                </a:solidFill>
                <a:latin typeface="Yu Gothic" panose="020B0400000000000000" pitchFamily="34" charset="-128"/>
                <a:ea typeface="Yu Gothic" panose="020B0400000000000000" pitchFamily="34" charset="-128"/>
                <a:cs typeface="YuGothic"/>
              </a:rPr>
              <a:t>お茶の水女子大学</a:t>
            </a:r>
            <a:r>
              <a:rPr lang="ja-JP" altLang="en-US" sz="1400" b="1" spc="-300" dirty="0">
                <a:solidFill>
                  <a:srgbClr val="231F20"/>
                </a:solidFill>
                <a:latin typeface="Yu Gothic" panose="020B0400000000000000" pitchFamily="34" charset="-128"/>
                <a:ea typeface="Yu Gothic" panose="020B0400000000000000" pitchFamily="34" charset="-128"/>
                <a:cs typeface="YuGothic"/>
              </a:rPr>
              <a:t>）</a:t>
            </a:r>
            <a:r>
              <a:rPr lang="ja-JP" altLang="en-US" sz="1400" b="1" dirty="0">
                <a:solidFill>
                  <a:srgbClr val="231F20"/>
                </a:solidFill>
                <a:latin typeface="Yu Gothic" panose="020B0400000000000000" pitchFamily="34" charset="-128"/>
                <a:ea typeface="Yu Gothic" panose="020B0400000000000000" pitchFamily="34" charset="-128"/>
                <a:cs typeface="YuGothic"/>
              </a:rPr>
              <a:t>設立</a:t>
            </a:r>
            <a:endParaRPr lang="ja-JP" altLang="en-US" sz="1400" b="1" dirty="0">
              <a:latin typeface="Yu Gothic" panose="020B0400000000000000" pitchFamily="34" charset="-128"/>
              <a:ea typeface="Yu Gothic" panose="020B0400000000000000" pitchFamily="34" charset="-128"/>
              <a:cs typeface="YuGothic"/>
            </a:endParaRPr>
          </a:p>
        </p:txBody>
      </p:sp>
      <p:pic>
        <p:nvPicPr>
          <p:cNvPr id="58" name="図 57">
            <a:extLst>
              <a:ext uri="{FF2B5EF4-FFF2-40B4-BE49-F238E27FC236}">
                <a16:creationId xmlns:a16="http://schemas.microsoft.com/office/drawing/2014/main" id="{DB5924D2-C87A-4806-90C9-54988ABDA26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504303" y="5577017"/>
            <a:ext cx="1020465" cy="694972"/>
          </a:xfrm>
          <a:prstGeom prst="rect">
            <a:avLst/>
          </a:prstGeom>
        </p:spPr>
      </p:pic>
      <p:sp>
        <p:nvSpPr>
          <p:cNvPr id="60" name="object 58">
            <a:extLst>
              <a:ext uri="{FF2B5EF4-FFF2-40B4-BE49-F238E27FC236}">
                <a16:creationId xmlns:a16="http://schemas.microsoft.com/office/drawing/2014/main" id="{2ABD4CF1-CF91-4B92-8FE3-ACAAF4909351}"/>
              </a:ext>
            </a:extLst>
          </p:cNvPr>
          <p:cNvSpPr txBox="1"/>
          <p:nvPr/>
        </p:nvSpPr>
        <p:spPr>
          <a:xfrm>
            <a:off x="4910592" y="696786"/>
            <a:ext cx="3221829" cy="913070"/>
          </a:xfrm>
          <a:prstGeom prst="rect">
            <a:avLst/>
          </a:prstGeom>
        </p:spPr>
        <p:txBody>
          <a:bodyPr vert="horz" wrap="square" lIns="0" tIns="12700" rIns="0" bIns="0" rtlCol="0">
            <a:spAutoFit/>
          </a:bodyPr>
          <a:lstStyle/>
          <a:p>
            <a:pPr marL="12700">
              <a:lnSpc>
                <a:spcPct val="100000"/>
              </a:lnSpc>
              <a:spcBef>
                <a:spcPts val="100"/>
              </a:spcBef>
            </a:pPr>
            <a:r>
              <a:rPr lang="en-US" altLang="ja-JP" sz="1400" b="1" spc="-50" dirty="0">
                <a:solidFill>
                  <a:srgbClr val="231F20"/>
                </a:solidFill>
                <a:latin typeface="Yu Gothic" panose="020B0400000000000000" pitchFamily="34" charset="-128"/>
                <a:ea typeface="Yu Gothic" panose="020B0400000000000000" pitchFamily="34" charset="-128"/>
                <a:cs typeface="YuGothic"/>
              </a:rPr>
              <a:t>2015</a:t>
            </a:r>
            <a:r>
              <a:rPr lang="ja-JP" altLang="en-US" sz="1400" b="1" spc="-50" dirty="0">
                <a:solidFill>
                  <a:srgbClr val="231F20"/>
                </a:solidFill>
                <a:latin typeface="Yu Gothic" panose="020B0400000000000000" pitchFamily="34" charset="-128"/>
                <a:ea typeface="Yu Gothic" panose="020B0400000000000000" pitchFamily="34" charset="-128"/>
                <a:cs typeface="YuGothic"/>
              </a:rPr>
              <a:t>年</a:t>
            </a:r>
          </a:p>
          <a:p>
            <a:pPr marL="12700">
              <a:lnSpc>
                <a:spcPct val="100000"/>
              </a:lnSpc>
              <a:spcBef>
                <a:spcPts val="100"/>
              </a:spcBef>
            </a:pPr>
            <a:r>
              <a:rPr lang="ja-JP" altLang="en-US" sz="1400" b="1" spc="-50" dirty="0">
                <a:solidFill>
                  <a:srgbClr val="231F20"/>
                </a:solidFill>
                <a:latin typeface="Yu Gothic" panose="020B0400000000000000" pitchFamily="34" charset="-128"/>
                <a:ea typeface="Yu Gothic" panose="020B0400000000000000" pitchFamily="34" charset="-128"/>
                <a:cs typeface="YuGothic"/>
              </a:rPr>
              <a:t>持続可能な開発目標（</a:t>
            </a:r>
            <a:r>
              <a:rPr lang="en-US" altLang="ja-JP" sz="1400" b="1" spc="-50" dirty="0">
                <a:solidFill>
                  <a:srgbClr val="231F20"/>
                </a:solidFill>
                <a:latin typeface="Yu Gothic" panose="020B0400000000000000" pitchFamily="34" charset="-128"/>
                <a:ea typeface="Yu Gothic" panose="020B0400000000000000" pitchFamily="34" charset="-128"/>
                <a:cs typeface="YuGothic"/>
              </a:rPr>
              <a:t>SDGs</a:t>
            </a:r>
            <a:r>
              <a:rPr lang="ja-JP" altLang="en-US" sz="1400" b="1" spc="-50" dirty="0">
                <a:solidFill>
                  <a:srgbClr val="231F20"/>
                </a:solidFill>
                <a:latin typeface="Yu Gothic" panose="020B0400000000000000" pitchFamily="34" charset="-128"/>
                <a:ea typeface="Yu Gothic" panose="020B0400000000000000" pitchFamily="34" charset="-128"/>
                <a:cs typeface="YuGothic"/>
              </a:rPr>
              <a:t>）が</a:t>
            </a:r>
            <a:endParaRPr lang="en-US" altLang="ja-JP" sz="1400" b="1" spc="-50" dirty="0">
              <a:solidFill>
                <a:srgbClr val="231F20"/>
              </a:solidFill>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spc="-50" dirty="0">
                <a:solidFill>
                  <a:srgbClr val="231F20"/>
                </a:solidFill>
                <a:latin typeface="Yu Gothic" panose="020B0400000000000000" pitchFamily="34" charset="-128"/>
                <a:ea typeface="Yu Gothic" panose="020B0400000000000000" pitchFamily="34" charset="-128"/>
                <a:cs typeface="YuGothic"/>
              </a:rPr>
              <a:t>国連サミットで採択</a:t>
            </a:r>
            <a:endParaRPr lang="en-US" altLang="ja-JP" sz="1400" b="1" spc="-50" dirty="0">
              <a:solidFill>
                <a:srgbClr val="231F20"/>
              </a:solidFill>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spc="-50" dirty="0">
                <a:solidFill>
                  <a:srgbClr val="231F20"/>
                </a:solidFill>
                <a:latin typeface="Yu Gothic" panose="020B0400000000000000" pitchFamily="34" charset="-128"/>
                <a:ea typeface="Yu Gothic" panose="020B0400000000000000" pitchFamily="34" charset="-128"/>
                <a:cs typeface="YuGothic"/>
              </a:rPr>
              <a:t>（目標 </a:t>
            </a:r>
            <a:r>
              <a:rPr lang="en-US" altLang="ja-JP" sz="1400" b="1" spc="-50" dirty="0">
                <a:solidFill>
                  <a:srgbClr val="231F20"/>
                </a:solidFill>
                <a:latin typeface="Yu Gothic" panose="020B0400000000000000" pitchFamily="34" charset="-128"/>
                <a:ea typeface="Yu Gothic" panose="020B0400000000000000" pitchFamily="34" charset="-128"/>
                <a:cs typeface="YuGothic"/>
              </a:rPr>
              <a:t>5: </a:t>
            </a:r>
            <a:r>
              <a:rPr lang="ja-JP" altLang="en-US" sz="1400" b="1" spc="-50" dirty="0">
                <a:solidFill>
                  <a:srgbClr val="231F20"/>
                </a:solidFill>
                <a:latin typeface="Yu Gothic" panose="020B0400000000000000" pitchFamily="34" charset="-128"/>
                <a:ea typeface="Yu Gothic" panose="020B0400000000000000" pitchFamily="34" charset="-128"/>
                <a:cs typeface="YuGothic"/>
              </a:rPr>
              <a:t>ジェンダー平等を実現しよう）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EF0524D-2B51-4FD1-8F4E-2C57D29901E5}"/>
              </a:ext>
            </a:extLst>
          </p:cNvPr>
          <p:cNvSpPr/>
          <p:nvPr/>
        </p:nvSpPr>
        <p:spPr>
          <a:xfrm>
            <a:off x="720406" y="5372524"/>
            <a:ext cx="9216000" cy="1602000"/>
          </a:xfrm>
          <a:prstGeom prst="roundRect">
            <a:avLst>
              <a:gd name="adj" fmla="val 8387"/>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marL="12700">
              <a:lnSpc>
                <a:spcPct val="100000"/>
              </a:lnSpc>
              <a:spcBef>
                <a:spcPts val="100"/>
              </a:spcBef>
            </a:pPr>
            <a:endParaRPr lang="ja-JP" altLang="en-US" b="1" dirty="0">
              <a:solidFill>
                <a:srgbClr val="231F20"/>
              </a:solidFill>
              <a:latin typeface="Yu Gothic" panose="020B0400000000000000" pitchFamily="34" charset="-128"/>
              <a:ea typeface="Yu Gothic" panose="020B0400000000000000" pitchFamily="34" charset="-128"/>
              <a:cs typeface="Yu Gothic UI"/>
            </a:endParaRPr>
          </a:p>
        </p:txBody>
      </p:sp>
      <p:sp>
        <p:nvSpPr>
          <p:cNvPr id="15" name="四角形: 角を丸くする 14">
            <a:extLst>
              <a:ext uri="{FF2B5EF4-FFF2-40B4-BE49-F238E27FC236}">
                <a16:creationId xmlns:a16="http://schemas.microsoft.com/office/drawing/2014/main" id="{45C8472A-0C0F-41E2-8FDD-31C7D6E6054F}"/>
              </a:ext>
            </a:extLst>
          </p:cNvPr>
          <p:cNvSpPr/>
          <p:nvPr/>
        </p:nvSpPr>
        <p:spPr>
          <a:xfrm>
            <a:off x="720406" y="3781425"/>
            <a:ext cx="4482000" cy="1364400"/>
          </a:xfrm>
          <a:prstGeom prst="roundRect">
            <a:avLst>
              <a:gd name="adj" fmla="val 8387"/>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marL="12700">
              <a:lnSpc>
                <a:spcPct val="100000"/>
              </a:lnSpc>
              <a:spcBef>
                <a:spcPts val="100"/>
              </a:spcBef>
            </a:pPr>
            <a:endParaRPr lang="ja-JP" altLang="en-US" b="1" dirty="0">
              <a:latin typeface="Yu Gothic" panose="020B0400000000000000" pitchFamily="34" charset="-128"/>
              <a:ea typeface="Yu Gothic" panose="020B0400000000000000" pitchFamily="34" charset="-128"/>
              <a:cs typeface="Yu Gothic UI"/>
            </a:endParaRPr>
          </a:p>
        </p:txBody>
      </p:sp>
      <p:sp>
        <p:nvSpPr>
          <p:cNvPr id="16" name="四角形: 角を丸くする 15">
            <a:extLst>
              <a:ext uri="{FF2B5EF4-FFF2-40B4-BE49-F238E27FC236}">
                <a16:creationId xmlns:a16="http://schemas.microsoft.com/office/drawing/2014/main" id="{4E08EEC2-D27C-4FDD-AF64-25C7FD41DD99}"/>
              </a:ext>
            </a:extLst>
          </p:cNvPr>
          <p:cNvSpPr/>
          <p:nvPr/>
        </p:nvSpPr>
        <p:spPr>
          <a:xfrm>
            <a:off x="5454769" y="3781425"/>
            <a:ext cx="4482000" cy="1364400"/>
          </a:xfrm>
          <a:prstGeom prst="roundRect">
            <a:avLst>
              <a:gd name="adj" fmla="val 8387"/>
            </a:avLst>
          </a:prstGeom>
          <a:solidFill>
            <a:schemeClr val="bg1"/>
          </a:solid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marL="12700">
              <a:lnSpc>
                <a:spcPct val="100000"/>
              </a:lnSpc>
              <a:spcBef>
                <a:spcPts val="100"/>
              </a:spcBef>
            </a:pPr>
            <a:endParaRPr lang="ja-JP" altLang="en-US" b="1" dirty="0">
              <a:latin typeface="Yu Gothic" panose="020B0400000000000000" pitchFamily="34" charset="-128"/>
              <a:ea typeface="Yu Gothic" panose="020B0400000000000000" pitchFamily="34" charset="-128"/>
              <a:cs typeface="Yu Gothic UI"/>
            </a:endParaRPr>
          </a:p>
        </p:txBody>
      </p:sp>
      <p:sp>
        <p:nvSpPr>
          <p:cNvPr id="4" name="object 4"/>
          <p:cNvSpPr txBox="1">
            <a:spLocks noGrp="1"/>
          </p:cNvSpPr>
          <p:nvPr>
            <p:ph type="title" idx="4294967295"/>
          </p:nvPr>
        </p:nvSpPr>
        <p:spPr>
          <a:xfrm>
            <a:off x="3556000" y="720725"/>
            <a:ext cx="358140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231F20"/>
                </a:solidFill>
                <a:latin typeface="YuGothic"/>
                <a:cs typeface="YuGothic"/>
              </a:rPr>
              <a:t>考えてみよう！</a:t>
            </a:r>
            <a:endParaRPr sz="4000" dirty="0">
              <a:latin typeface="YuGothic"/>
              <a:cs typeface="YuGothic"/>
            </a:endParaRPr>
          </a:p>
        </p:txBody>
      </p:sp>
      <p:sp>
        <p:nvSpPr>
          <p:cNvPr id="32" name="テキスト ボックス 31">
            <a:extLst>
              <a:ext uri="{FF2B5EF4-FFF2-40B4-BE49-F238E27FC236}">
                <a16:creationId xmlns:a16="http://schemas.microsoft.com/office/drawing/2014/main" id="{CEBC3AFB-707D-FE4D-BEA4-397D6EC2024F}"/>
              </a:ext>
            </a:extLst>
          </p:cNvPr>
          <p:cNvSpPr txBox="1"/>
          <p:nvPr/>
        </p:nvSpPr>
        <p:spPr>
          <a:xfrm>
            <a:off x="1269342" y="2148900"/>
            <a:ext cx="8153400" cy="1569660"/>
          </a:xfrm>
          <a:prstGeom prst="rect">
            <a:avLst/>
          </a:prstGeom>
          <a:noFill/>
        </p:spPr>
        <p:txBody>
          <a:bodyPr wrap="square" rtlCol="0">
            <a:spAutoFit/>
          </a:bodyPr>
          <a:lstStyle/>
          <a:p>
            <a:r>
              <a:rPr lang="ja-JP" altLang="en-US" sz="2400" b="1" dirty="0">
                <a:latin typeface="Yu Gothic" panose="020B0400000000000000" pitchFamily="34" charset="-128"/>
                <a:ea typeface="Yu Gothic" panose="020B0400000000000000" pitchFamily="34" charset="-128"/>
              </a:rPr>
              <a:t>社会には、「男は仕事、女は家庭」のように性別を理由に期待されているさまざまな役割分担が存在します。</a:t>
            </a:r>
          </a:p>
          <a:p>
            <a:r>
              <a:rPr lang="ja-JP" altLang="en-US" sz="2400" b="1" dirty="0">
                <a:latin typeface="Yu Gothic" panose="020B0400000000000000" pitchFamily="34" charset="-128"/>
                <a:ea typeface="Yu Gothic" panose="020B0400000000000000" pitchFamily="34" charset="-128"/>
              </a:rPr>
              <a:t>地域や社会で、性別を理由に期待されているものにはどのようなものがあるか考えてみよう。</a:t>
            </a:r>
          </a:p>
        </p:txBody>
      </p:sp>
      <p:grpSp>
        <p:nvGrpSpPr>
          <p:cNvPr id="2" name="グループ化 1">
            <a:extLst>
              <a:ext uri="{FF2B5EF4-FFF2-40B4-BE49-F238E27FC236}">
                <a16:creationId xmlns:a16="http://schemas.microsoft.com/office/drawing/2014/main" id="{9F35E11D-A998-40D3-84E8-34509D585AA0}"/>
              </a:ext>
            </a:extLst>
          </p:cNvPr>
          <p:cNvGrpSpPr/>
          <p:nvPr/>
        </p:nvGrpSpPr>
        <p:grpSpPr>
          <a:xfrm>
            <a:off x="2121696" y="1215416"/>
            <a:ext cx="6500835" cy="838200"/>
            <a:chOff x="2121696" y="1215416"/>
            <a:chExt cx="6500835" cy="838200"/>
          </a:xfrm>
        </p:grpSpPr>
        <p:sp>
          <p:nvSpPr>
            <p:cNvPr id="19" name="四角形: 角を丸くする 18">
              <a:extLst>
                <a:ext uri="{FF2B5EF4-FFF2-40B4-BE49-F238E27FC236}">
                  <a16:creationId xmlns:a16="http://schemas.microsoft.com/office/drawing/2014/main" id="{C8CB08AF-0BEB-45FC-9946-67367A363825}"/>
                </a:ext>
              </a:extLst>
            </p:cNvPr>
            <p:cNvSpPr/>
            <p:nvPr/>
          </p:nvSpPr>
          <p:spPr>
            <a:xfrm>
              <a:off x="2322304" y="1531616"/>
              <a:ext cx="6300227" cy="522000"/>
            </a:xfrm>
            <a:prstGeom prst="roundRect">
              <a:avLst>
                <a:gd name="adj" fmla="val 50000"/>
              </a:avLst>
            </a:prstGeom>
            <a:solidFill>
              <a:srgbClr val="2EA73B"/>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396000" tIns="36000" rIns="72000" bIns="36000" rtlCol="0" anchor="ctr" anchorCtr="0"/>
            <a:lstStyle/>
            <a:p>
              <a:pPr algn="ctr"/>
              <a:r>
                <a:rPr lang="ja-JP" altLang="en-US" sz="3000" b="1" dirty="0">
                  <a:solidFill>
                    <a:schemeClr val="bg1"/>
                  </a:solidFill>
                  <a:latin typeface="Meiryo UI" panose="020B0604030504040204" pitchFamily="34" charset="-128"/>
                  <a:ea typeface="Meiryo UI" panose="020B0604030504040204" pitchFamily="34" charset="-128"/>
                </a:rPr>
                <a:t>性別による固定的な役割分担意識</a:t>
              </a:r>
            </a:p>
          </p:txBody>
        </p:sp>
        <p:pic>
          <p:nvPicPr>
            <p:cNvPr id="25" name="図 24" descr="アイコン&#10;&#10;自動的に生成された説明">
              <a:extLst>
                <a:ext uri="{FF2B5EF4-FFF2-40B4-BE49-F238E27FC236}">
                  <a16:creationId xmlns:a16="http://schemas.microsoft.com/office/drawing/2014/main" id="{6010260D-8CCA-F141-A579-355DAB8A8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696" y="1215416"/>
              <a:ext cx="736600" cy="838200"/>
            </a:xfrm>
            <a:prstGeom prst="rect">
              <a:avLst/>
            </a:prstGeom>
          </p:spPr>
        </p:pic>
      </p:grpSp>
      <p:sp>
        <p:nvSpPr>
          <p:cNvPr id="10" name="スライド番号プレースホルダー 9">
            <a:extLst>
              <a:ext uri="{FF2B5EF4-FFF2-40B4-BE49-F238E27FC236}">
                <a16:creationId xmlns:a16="http://schemas.microsoft.com/office/drawing/2014/main" id="{71C1716B-906C-4EEF-8FD1-8F355B6940FD}"/>
              </a:ext>
            </a:extLst>
          </p:cNvPr>
          <p:cNvSpPr>
            <a:spLocks noGrp="1"/>
          </p:cNvSpPr>
          <p:nvPr>
            <p:ph type="sldNum" sz="quarter" idx="7"/>
          </p:nvPr>
        </p:nvSpPr>
        <p:spPr/>
        <p:txBody>
          <a:bodyPr/>
          <a:lstStyle/>
          <a:p>
            <a:fld id="{B6F15528-21DE-4FAA-801E-634DDDAF4B2B}" type="slidenum">
              <a:rPr lang="en-US" altLang="ja-JP" smtClean="0"/>
              <a:pPr/>
              <a:t>5</a:t>
            </a:fld>
            <a:endParaRPr lang="en-US" altLang="ja-JP"/>
          </a:p>
        </p:txBody>
      </p:sp>
      <p:sp>
        <p:nvSpPr>
          <p:cNvPr id="11" name="テキスト ボックス 10">
            <a:extLst>
              <a:ext uri="{FF2B5EF4-FFF2-40B4-BE49-F238E27FC236}">
                <a16:creationId xmlns:a16="http://schemas.microsoft.com/office/drawing/2014/main" id="{F626B97A-26FF-46F2-B41B-4327B0C4D1F4}"/>
              </a:ext>
            </a:extLst>
          </p:cNvPr>
          <p:cNvSpPr txBox="1"/>
          <p:nvPr/>
        </p:nvSpPr>
        <p:spPr>
          <a:xfrm>
            <a:off x="756631" y="3844291"/>
            <a:ext cx="978473" cy="400110"/>
          </a:xfrm>
          <a:prstGeom prst="rect">
            <a:avLst/>
          </a:prstGeom>
          <a:noFill/>
        </p:spPr>
        <p:txBody>
          <a:bodyPr wrap="none" lIns="72000" rtlCol="0">
            <a:spAutoFit/>
          </a:bodyPr>
          <a:lstStyle/>
          <a:p>
            <a:pPr marL="24130">
              <a:lnSpc>
                <a:spcPct val="100000"/>
              </a:lnSpc>
              <a:spcBef>
                <a:spcPts val="1914"/>
              </a:spcBef>
            </a:pPr>
            <a:r>
              <a:rPr lang="ja-JP" altLang="en-US" sz="2000" b="1" dirty="0">
                <a:solidFill>
                  <a:srgbClr val="231F20"/>
                </a:solidFill>
                <a:latin typeface="Yu Gothic" panose="020B0400000000000000" pitchFamily="34" charset="-128"/>
                <a:ea typeface="Yu Gothic" panose="020B0400000000000000" pitchFamily="34" charset="-128"/>
                <a:cs typeface="YuGothic"/>
              </a:rPr>
              <a:t>学校で</a:t>
            </a:r>
            <a:endParaRPr lang="ja-JP" altLang="en-US" sz="2000" b="1" dirty="0">
              <a:latin typeface="Yu Gothic" panose="020B0400000000000000" pitchFamily="34" charset="-128"/>
              <a:ea typeface="Yu Gothic" panose="020B0400000000000000" pitchFamily="34" charset="-128"/>
              <a:cs typeface="YuGothic"/>
            </a:endParaRPr>
          </a:p>
        </p:txBody>
      </p:sp>
      <p:sp>
        <p:nvSpPr>
          <p:cNvPr id="12" name="テキスト ボックス 11">
            <a:extLst>
              <a:ext uri="{FF2B5EF4-FFF2-40B4-BE49-F238E27FC236}">
                <a16:creationId xmlns:a16="http://schemas.microsoft.com/office/drawing/2014/main" id="{B23B39B1-A844-4EC8-A32B-3ACB15E0C43C}"/>
              </a:ext>
            </a:extLst>
          </p:cNvPr>
          <p:cNvSpPr txBox="1"/>
          <p:nvPr/>
        </p:nvSpPr>
        <p:spPr>
          <a:xfrm>
            <a:off x="5472417" y="3844291"/>
            <a:ext cx="978473" cy="400110"/>
          </a:xfrm>
          <a:prstGeom prst="rect">
            <a:avLst/>
          </a:prstGeom>
          <a:noFill/>
        </p:spPr>
        <p:txBody>
          <a:bodyPr wrap="none" lIns="72000" rtlCol="0">
            <a:spAutoFit/>
          </a:bodyPr>
          <a:lstStyle/>
          <a:p>
            <a:pPr marL="12700">
              <a:lnSpc>
                <a:spcPct val="100000"/>
              </a:lnSpc>
              <a:spcBef>
                <a:spcPts val="100"/>
              </a:spcBef>
            </a:pPr>
            <a:r>
              <a:rPr lang="ja-JP" altLang="en-US" sz="2000" b="1" dirty="0">
                <a:solidFill>
                  <a:srgbClr val="231F20"/>
                </a:solidFill>
                <a:latin typeface="Yu Gothic" panose="020B0400000000000000" pitchFamily="34" charset="-128"/>
                <a:ea typeface="Yu Gothic" panose="020B0400000000000000" pitchFamily="34" charset="-128"/>
                <a:cs typeface="Yu Gothic UI"/>
              </a:rPr>
              <a:t>家庭で</a:t>
            </a:r>
            <a:endParaRPr lang="ja-JP" altLang="en-US" sz="2000" b="1" dirty="0">
              <a:latin typeface="Yu Gothic" panose="020B0400000000000000" pitchFamily="34" charset="-128"/>
              <a:ea typeface="Yu Gothic" panose="020B0400000000000000" pitchFamily="34" charset="-128"/>
              <a:cs typeface="Yu Gothic UI"/>
            </a:endParaRPr>
          </a:p>
        </p:txBody>
      </p:sp>
      <p:sp>
        <p:nvSpPr>
          <p:cNvPr id="13" name="テキスト ボックス 12">
            <a:extLst>
              <a:ext uri="{FF2B5EF4-FFF2-40B4-BE49-F238E27FC236}">
                <a16:creationId xmlns:a16="http://schemas.microsoft.com/office/drawing/2014/main" id="{ECA5DD4C-7A13-4B5E-A3DE-0CAA67EEF739}"/>
              </a:ext>
            </a:extLst>
          </p:cNvPr>
          <p:cNvSpPr txBox="1"/>
          <p:nvPr/>
        </p:nvSpPr>
        <p:spPr>
          <a:xfrm>
            <a:off x="780105" y="5488771"/>
            <a:ext cx="1736373" cy="400110"/>
          </a:xfrm>
          <a:prstGeom prst="rect">
            <a:avLst/>
          </a:prstGeom>
          <a:noFill/>
        </p:spPr>
        <p:txBody>
          <a:bodyPr wrap="none" lIns="72000" rtlCol="0">
            <a:spAutoFit/>
          </a:bodyPr>
          <a:lstStyle/>
          <a:p>
            <a:pPr marL="12700">
              <a:lnSpc>
                <a:spcPct val="100000"/>
              </a:lnSpc>
              <a:spcBef>
                <a:spcPts val="100"/>
              </a:spcBef>
            </a:pPr>
            <a:r>
              <a:rPr lang="ja-JP" altLang="en-US" sz="2000" b="1" dirty="0">
                <a:solidFill>
                  <a:srgbClr val="231F20"/>
                </a:solidFill>
                <a:latin typeface="Yu Gothic" panose="020B0400000000000000" pitchFamily="34" charset="-128"/>
                <a:ea typeface="Yu Gothic" panose="020B0400000000000000" pitchFamily="34" charset="-128"/>
                <a:cs typeface="Yu Gothic UI"/>
              </a:rPr>
              <a:t>地域や社会で</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5">
            <a:extLst>
              <a:ext uri="{FF2B5EF4-FFF2-40B4-BE49-F238E27FC236}">
                <a16:creationId xmlns:a16="http://schemas.microsoft.com/office/drawing/2014/main" id="{458D2A78-3321-4726-9229-3394389CF051}"/>
              </a:ext>
            </a:extLst>
          </p:cNvPr>
          <p:cNvSpPr txBox="1"/>
          <p:nvPr/>
        </p:nvSpPr>
        <p:spPr>
          <a:xfrm>
            <a:off x="3106243" y="6198857"/>
            <a:ext cx="1276530" cy="474489"/>
          </a:xfrm>
          <a:prstGeom prst="rect">
            <a:avLst/>
          </a:prstGeom>
        </p:spPr>
        <p:txBody>
          <a:bodyPr vert="horz" wrap="square" lIns="0" tIns="12700" rIns="0" bIns="0" rtlCol="0">
            <a:spAutoFit/>
          </a:bodyPr>
          <a:lstStyle/>
          <a:p>
            <a:pPr marL="12700" algn="ctr">
              <a:lnSpc>
                <a:spcPct val="100000"/>
              </a:lnSpc>
              <a:spcBef>
                <a:spcPts val="100"/>
              </a:spcBef>
            </a:pPr>
            <a:r>
              <a:rPr lang="ja-JP" altLang="en-US" sz="3000" b="1" dirty="0">
                <a:solidFill>
                  <a:srgbClr val="231F20"/>
                </a:solidFill>
                <a:latin typeface="Yu Gothic" panose="020B0400000000000000" pitchFamily="34" charset="-128"/>
                <a:ea typeface="Yu Gothic" panose="020B0400000000000000" pitchFamily="34" charset="-128"/>
                <a:cs typeface="YuGothic"/>
              </a:rPr>
              <a:t>美容師</a:t>
            </a:r>
            <a:endParaRPr sz="3000" b="1" dirty="0">
              <a:latin typeface="Yu Gothic" panose="020B0400000000000000" pitchFamily="34" charset="-128"/>
              <a:ea typeface="Yu Gothic" panose="020B0400000000000000" pitchFamily="34" charset="-128"/>
              <a:cs typeface="YuGothic"/>
            </a:endParaRPr>
          </a:p>
        </p:txBody>
      </p:sp>
      <p:sp>
        <p:nvSpPr>
          <p:cNvPr id="21" name="object 7">
            <a:extLst>
              <a:ext uri="{FF2B5EF4-FFF2-40B4-BE49-F238E27FC236}">
                <a16:creationId xmlns:a16="http://schemas.microsoft.com/office/drawing/2014/main" id="{E91C3458-D2FD-4E81-B433-42B521807F48}"/>
              </a:ext>
            </a:extLst>
          </p:cNvPr>
          <p:cNvSpPr txBox="1"/>
          <p:nvPr/>
        </p:nvSpPr>
        <p:spPr>
          <a:xfrm>
            <a:off x="7059567" y="6198857"/>
            <a:ext cx="787400" cy="474489"/>
          </a:xfrm>
          <a:prstGeom prst="rect">
            <a:avLst/>
          </a:prstGeom>
        </p:spPr>
        <p:txBody>
          <a:bodyPr vert="horz" wrap="square" lIns="0" tIns="12700" rIns="0" bIns="0" rtlCol="0">
            <a:spAutoFit/>
          </a:bodyPr>
          <a:lstStyle/>
          <a:p>
            <a:pPr marL="12700" algn="ctr">
              <a:lnSpc>
                <a:spcPct val="100000"/>
              </a:lnSpc>
              <a:spcBef>
                <a:spcPts val="100"/>
              </a:spcBef>
            </a:pPr>
            <a:r>
              <a:rPr sz="3000" b="1" dirty="0">
                <a:solidFill>
                  <a:srgbClr val="231F20"/>
                </a:solidFill>
                <a:latin typeface="Yu Gothic" panose="020B0400000000000000" pitchFamily="34" charset="-128"/>
                <a:ea typeface="Yu Gothic" panose="020B0400000000000000" pitchFamily="34" charset="-128"/>
                <a:cs typeface="YuGothic"/>
              </a:rPr>
              <a:t>医者</a:t>
            </a:r>
            <a:endParaRPr sz="3000" b="1" dirty="0">
              <a:latin typeface="Yu Gothic" panose="020B0400000000000000" pitchFamily="34" charset="-128"/>
              <a:ea typeface="Yu Gothic" panose="020B0400000000000000" pitchFamily="34" charset="-128"/>
              <a:cs typeface="YuGothic"/>
            </a:endParaRPr>
          </a:p>
        </p:txBody>
      </p:sp>
      <p:sp>
        <p:nvSpPr>
          <p:cNvPr id="22" name="object 8">
            <a:extLst>
              <a:ext uri="{FF2B5EF4-FFF2-40B4-BE49-F238E27FC236}">
                <a16:creationId xmlns:a16="http://schemas.microsoft.com/office/drawing/2014/main" id="{B78CD0CB-551B-4B38-8B30-D98B8F5AA3ED}"/>
              </a:ext>
            </a:extLst>
          </p:cNvPr>
          <p:cNvSpPr txBox="1"/>
          <p:nvPr/>
        </p:nvSpPr>
        <p:spPr>
          <a:xfrm>
            <a:off x="8648700" y="6198857"/>
            <a:ext cx="1168400" cy="474489"/>
          </a:xfrm>
          <a:prstGeom prst="rect">
            <a:avLst/>
          </a:prstGeom>
        </p:spPr>
        <p:txBody>
          <a:bodyPr vert="horz" wrap="square" lIns="0" tIns="12700" rIns="0" bIns="0" rtlCol="0">
            <a:spAutoFit/>
          </a:bodyPr>
          <a:lstStyle/>
          <a:p>
            <a:pPr marL="12700" algn="ctr">
              <a:lnSpc>
                <a:spcPct val="100000"/>
              </a:lnSpc>
              <a:spcBef>
                <a:spcPts val="100"/>
              </a:spcBef>
            </a:pPr>
            <a:r>
              <a:rPr lang="ja-JP" altLang="en-US" sz="3000" b="1" dirty="0">
                <a:solidFill>
                  <a:srgbClr val="231F20"/>
                </a:solidFill>
                <a:latin typeface="Yu Gothic" panose="020B0400000000000000" pitchFamily="34" charset="-128"/>
                <a:ea typeface="Yu Gothic" panose="020B0400000000000000" pitchFamily="34" charset="-128"/>
                <a:cs typeface="YuGothic"/>
              </a:rPr>
              <a:t>保育士</a:t>
            </a:r>
            <a:endParaRPr sz="3000" b="1" dirty="0">
              <a:latin typeface="Yu Gothic" panose="020B0400000000000000" pitchFamily="34" charset="-128"/>
              <a:ea typeface="Yu Gothic" panose="020B0400000000000000" pitchFamily="34" charset="-128"/>
              <a:cs typeface="YuGothic"/>
            </a:endParaRPr>
          </a:p>
        </p:txBody>
      </p:sp>
      <p:pic>
        <p:nvPicPr>
          <p:cNvPr id="23" name="図 22" descr="櫛, 座る, テーブル が含まれている画像&#10;&#10;自動的に生成された説明">
            <a:extLst>
              <a:ext uri="{FF2B5EF4-FFF2-40B4-BE49-F238E27FC236}">
                <a16:creationId xmlns:a16="http://schemas.microsoft.com/office/drawing/2014/main" id="{92F39D20-1A6E-42FC-80E3-4384965B8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22" y="4739675"/>
            <a:ext cx="1229622" cy="1272767"/>
          </a:xfrm>
          <a:prstGeom prst="rect">
            <a:avLst/>
          </a:prstGeom>
        </p:spPr>
      </p:pic>
      <p:pic>
        <p:nvPicPr>
          <p:cNvPr id="24" name="図 23" descr="アイコン&#10;&#10;自動的に生成された説明">
            <a:extLst>
              <a:ext uri="{FF2B5EF4-FFF2-40B4-BE49-F238E27FC236}">
                <a16:creationId xmlns:a16="http://schemas.microsoft.com/office/drawing/2014/main" id="{ECE67D51-1AB9-4341-BCFC-77B33E295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629" y="4666463"/>
            <a:ext cx="1175691" cy="1251194"/>
          </a:xfrm>
          <a:prstGeom prst="rect">
            <a:avLst/>
          </a:prstGeom>
        </p:spPr>
      </p:pic>
      <p:pic>
        <p:nvPicPr>
          <p:cNvPr id="25" name="図 24" descr="アイコン&#10;&#10;自動的に生成された説明">
            <a:extLst>
              <a:ext uri="{FF2B5EF4-FFF2-40B4-BE49-F238E27FC236}">
                <a16:creationId xmlns:a16="http://schemas.microsoft.com/office/drawing/2014/main" id="{B9527B37-F53B-47C5-AEC2-3F2ADAE4F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1829" y="4533376"/>
            <a:ext cx="1462679" cy="1412241"/>
          </a:xfrm>
          <a:prstGeom prst="rect">
            <a:avLst/>
          </a:prstGeom>
        </p:spPr>
      </p:pic>
      <p:pic>
        <p:nvPicPr>
          <p:cNvPr id="26" name="図 25" descr="文字の書かれた紙&#10;&#10;自動的に生成された説明">
            <a:extLst>
              <a:ext uri="{FF2B5EF4-FFF2-40B4-BE49-F238E27FC236}">
                <a16:creationId xmlns:a16="http://schemas.microsoft.com/office/drawing/2014/main" id="{FCEEA7B6-678B-43A3-A466-EF5F5A27F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0665" y="4477142"/>
            <a:ext cx="970754" cy="1510062"/>
          </a:xfrm>
          <a:prstGeom prst="rect">
            <a:avLst/>
          </a:prstGeom>
        </p:spPr>
      </p:pic>
      <p:sp>
        <p:nvSpPr>
          <p:cNvPr id="27" name="object 5">
            <a:extLst>
              <a:ext uri="{FF2B5EF4-FFF2-40B4-BE49-F238E27FC236}">
                <a16:creationId xmlns:a16="http://schemas.microsoft.com/office/drawing/2014/main" id="{20EB951C-BF39-409A-A03E-9DEC2E3BDB8A}"/>
              </a:ext>
            </a:extLst>
          </p:cNvPr>
          <p:cNvSpPr txBox="1"/>
          <p:nvPr/>
        </p:nvSpPr>
        <p:spPr>
          <a:xfrm>
            <a:off x="4981305" y="6198857"/>
            <a:ext cx="1276530" cy="474489"/>
          </a:xfrm>
          <a:prstGeom prst="rect">
            <a:avLst/>
          </a:prstGeom>
        </p:spPr>
        <p:txBody>
          <a:bodyPr vert="horz" wrap="square" lIns="0" tIns="12700" rIns="0" bIns="0" rtlCol="0">
            <a:spAutoFit/>
          </a:bodyPr>
          <a:lstStyle/>
          <a:p>
            <a:pPr marL="12700" algn="ctr">
              <a:lnSpc>
                <a:spcPct val="100000"/>
              </a:lnSpc>
              <a:spcBef>
                <a:spcPts val="100"/>
              </a:spcBef>
            </a:pPr>
            <a:r>
              <a:rPr lang="ja-JP" altLang="en-US" sz="3000" b="1" dirty="0">
                <a:solidFill>
                  <a:srgbClr val="231F20"/>
                </a:solidFill>
                <a:latin typeface="Yu Gothic" panose="020B0400000000000000" pitchFamily="34" charset="-128"/>
                <a:ea typeface="Yu Gothic" panose="020B0400000000000000" pitchFamily="34" charset="-128"/>
                <a:cs typeface="YuGothic"/>
              </a:rPr>
              <a:t>警察官</a:t>
            </a:r>
            <a:endParaRPr sz="3000" b="1" dirty="0">
              <a:latin typeface="Yu Gothic" panose="020B0400000000000000" pitchFamily="34" charset="-128"/>
              <a:ea typeface="Yu Gothic" panose="020B0400000000000000" pitchFamily="34" charset="-128"/>
              <a:cs typeface="YuGothic"/>
            </a:endParaRPr>
          </a:p>
        </p:txBody>
      </p:sp>
      <p:sp>
        <p:nvSpPr>
          <p:cNvPr id="35" name="object 5">
            <a:extLst>
              <a:ext uri="{FF2B5EF4-FFF2-40B4-BE49-F238E27FC236}">
                <a16:creationId xmlns:a16="http://schemas.microsoft.com/office/drawing/2014/main" id="{D9113014-FCCE-459B-A7E7-DFA92D546FC4}"/>
              </a:ext>
            </a:extLst>
          </p:cNvPr>
          <p:cNvSpPr txBox="1"/>
          <p:nvPr/>
        </p:nvSpPr>
        <p:spPr>
          <a:xfrm>
            <a:off x="1027981" y="6192696"/>
            <a:ext cx="1276530" cy="474489"/>
          </a:xfrm>
          <a:prstGeom prst="rect">
            <a:avLst/>
          </a:prstGeom>
        </p:spPr>
        <p:txBody>
          <a:bodyPr vert="horz" wrap="square" lIns="0" tIns="12700" rIns="0" bIns="0" rtlCol="0">
            <a:spAutoFit/>
          </a:bodyPr>
          <a:lstStyle/>
          <a:p>
            <a:pPr marL="12700" algn="ctr">
              <a:lnSpc>
                <a:spcPct val="100000"/>
              </a:lnSpc>
              <a:spcBef>
                <a:spcPts val="100"/>
              </a:spcBef>
            </a:pPr>
            <a:r>
              <a:rPr lang="ja-JP" altLang="en-US" sz="3000" b="1" dirty="0">
                <a:solidFill>
                  <a:srgbClr val="231F20"/>
                </a:solidFill>
                <a:latin typeface="Yu Gothic" panose="020B0400000000000000" pitchFamily="34" charset="-128"/>
                <a:ea typeface="Yu Gothic" panose="020B0400000000000000" pitchFamily="34" charset="-128"/>
                <a:cs typeface="YuGothic"/>
              </a:rPr>
              <a:t>科学者</a:t>
            </a:r>
            <a:endParaRPr sz="3000" b="1" dirty="0">
              <a:latin typeface="Yu Gothic" panose="020B0400000000000000" pitchFamily="34" charset="-128"/>
              <a:ea typeface="Yu Gothic" panose="020B0400000000000000" pitchFamily="34" charset="-128"/>
              <a:cs typeface="YuGothic"/>
            </a:endParaRPr>
          </a:p>
        </p:txBody>
      </p:sp>
      <p:pic>
        <p:nvPicPr>
          <p:cNvPr id="7" name="図 6" descr="テキスト が含まれている画像&#10;&#10;自動的に生成された説明">
            <a:extLst>
              <a:ext uri="{FF2B5EF4-FFF2-40B4-BE49-F238E27FC236}">
                <a16:creationId xmlns:a16="http://schemas.microsoft.com/office/drawing/2014/main" id="{CDA48A6E-EB02-804A-94EF-F6FEAD301B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504" y="4704432"/>
            <a:ext cx="1013899" cy="916824"/>
          </a:xfrm>
          <a:prstGeom prst="rect">
            <a:avLst/>
          </a:prstGeom>
        </p:spPr>
      </p:pic>
      <p:pic>
        <p:nvPicPr>
          <p:cNvPr id="9" name="図 8" descr="アイコン&#10;&#10;自動的に生成された説明">
            <a:extLst>
              <a:ext uri="{FF2B5EF4-FFF2-40B4-BE49-F238E27FC236}">
                <a16:creationId xmlns:a16="http://schemas.microsoft.com/office/drawing/2014/main" id="{3E551555-C292-B141-BD8E-78DA85262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2272" y="4770729"/>
            <a:ext cx="722673" cy="1197264"/>
          </a:xfrm>
          <a:prstGeom prst="rect">
            <a:avLst/>
          </a:prstGeom>
        </p:spPr>
      </p:pic>
      <p:sp>
        <p:nvSpPr>
          <p:cNvPr id="4" name="スライド番号プレースホルダー 3">
            <a:extLst>
              <a:ext uri="{FF2B5EF4-FFF2-40B4-BE49-F238E27FC236}">
                <a16:creationId xmlns:a16="http://schemas.microsoft.com/office/drawing/2014/main" id="{1939B74B-B4C7-4184-86DF-8150152544F2}"/>
              </a:ext>
            </a:extLst>
          </p:cNvPr>
          <p:cNvSpPr>
            <a:spLocks noGrp="1"/>
          </p:cNvSpPr>
          <p:nvPr>
            <p:ph type="sldNum" sz="quarter" idx="7"/>
          </p:nvPr>
        </p:nvSpPr>
        <p:spPr/>
        <p:txBody>
          <a:bodyPr/>
          <a:lstStyle/>
          <a:p>
            <a:fld id="{B6F15528-21DE-4FAA-801E-634DDDAF4B2B}" type="slidenum">
              <a:rPr lang="en-US" altLang="ja-JP" smtClean="0"/>
              <a:pPr/>
              <a:t>6</a:t>
            </a:fld>
            <a:endParaRPr lang="en-US" altLang="ja-JP"/>
          </a:p>
        </p:txBody>
      </p:sp>
      <p:sp>
        <p:nvSpPr>
          <p:cNvPr id="33" name="object 4">
            <a:extLst>
              <a:ext uri="{FF2B5EF4-FFF2-40B4-BE49-F238E27FC236}">
                <a16:creationId xmlns:a16="http://schemas.microsoft.com/office/drawing/2014/main" id="{69BE1B6C-CF24-1941-B345-23339999C596}"/>
              </a:ext>
            </a:extLst>
          </p:cNvPr>
          <p:cNvSpPr txBox="1">
            <a:spLocks/>
          </p:cNvSpPr>
          <p:nvPr/>
        </p:nvSpPr>
        <p:spPr>
          <a:xfrm>
            <a:off x="927100" y="720725"/>
            <a:ext cx="8915400" cy="628377"/>
          </a:xfrm>
          <a:prstGeom prst="rect">
            <a:avLst/>
          </a:prstGeom>
        </p:spPr>
        <p:txBody>
          <a:bodyPr vert="horz" wrap="square" lIns="0" tIns="12700" rIns="0" bIns="0" rtlCol="0">
            <a:spAutoFit/>
          </a:bodyPr>
          <a:lstStyle>
            <a:lvl1pPr>
              <a:defRPr sz="3100" b="1" i="0">
                <a:solidFill>
                  <a:schemeClr val="bg1"/>
                </a:solidFill>
                <a:latin typeface="Meiryo UI"/>
                <a:ea typeface="+mj-ea"/>
                <a:cs typeface="Meiryo UI"/>
              </a:defRPr>
            </a:lvl1pPr>
          </a:lstStyle>
          <a:p>
            <a:pPr algn="ctr"/>
            <a:r>
              <a:rPr lang="ja-JP" altLang="en-US" sz="4000" dirty="0">
                <a:solidFill>
                  <a:schemeClr val="tx1"/>
                </a:solidFill>
                <a:latin typeface="游ゴシック" panose="020B0400000000000000" pitchFamily="50" charset="-128"/>
                <a:ea typeface="游ゴシック" panose="020B0400000000000000" pitchFamily="50" charset="-128"/>
              </a:rPr>
              <a:t>この人は将来何になると思いますか？</a:t>
            </a:r>
          </a:p>
        </p:txBody>
      </p:sp>
      <p:pic>
        <p:nvPicPr>
          <p:cNvPr id="3" name="図 2">
            <a:extLst>
              <a:ext uri="{FF2B5EF4-FFF2-40B4-BE49-F238E27FC236}">
                <a16:creationId xmlns:a16="http://schemas.microsoft.com/office/drawing/2014/main" id="{FE56A36F-FD90-9B42-8A9F-B0700042105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336166" y="1758416"/>
            <a:ext cx="1333500" cy="2171700"/>
          </a:xfrm>
          <a:prstGeom prst="rect">
            <a:avLst/>
          </a:prstGeom>
        </p:spPr>
      </p:pic>
      <p:pic>
        <p:nvPicPr>
          <p:cNvPr id="6" name="図 5">
            <a:extLst>
              <a:ext uri="{FF2B5EF4-FFF2-40B4-BE49-F238E27FC236}">
                <a16:creationId xmlns:a16="http://schemas.microsoft.com/office/drawing/2014/main" id="{0F0BD9E0-3794-F741-9D75-EE87016DE13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058529" y="1807718"/>
            <a:ext cx="1193800" cy="2120900"/>
          </a:xfrm>
          <a:prstGeom prst="rect">
            <a:avLst/>
          </a:prstGeom>
        </p:spPr>
      </p:pic>
      <p:pic>
        <p:nvPicPr>
          <p:cNvPr id="10" name="図 9">
            <a:extLst>
              <a:ext uri="{FF2B5EF4-FFF2-40B4-BE49-F238E27FC236}">
                <a16:creationId xmlns:a16="http://schemas.microsoft.com/office/drawing/2014/main" id="{E1E7FF41-1561-5948-B783-D43C850FB12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641193" y="1641940"/>
            <a:ext cx="1498600" cy="2286000"/>
          </a:xfrm>
          <a:prstGeom prst="rect">
            <a:avLst/>
          </a:prstGeom>
        </p:spPr>
      </p:pic>
      <p:pic>
        <p:nvPicPr>
          <p:cNvPr id="12" name="図 11">
            <a:extLst>
              <a:ext uri="{FF2B5EF4-FFF2-40B4-BE49-F238E27FC236}">
                <a16:creationId xmlns:a16="http://schemas.microsoft.com/office/drawing/2014/main" id="{A5F8FE27-7BC6-214B-8457-B4C8B7CC73C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528657" y="1946740"/>
            <a:ext cx="1193800" cy="1981200"/>
          </a:xfrm>
          <a:prstGeom prst="rect">
            <a:avLst/>
          </a:prstGeom>
        </p:spPr>
      </p:pic>
      <p:pic>
        <p:nvPicPr>
          <p:cNvPr id="5" name="図 4" descr="アイコン&#10;&#10;自動的に生成された説明">
            <a:extLst>
              <a:ext uri="{FF2B5EF4-FFF2-40B4-BE49-F238E27FC236}">
                <a16:creationId xmlns:a16="http://schemas.microsoft.com/office/drawing/2014/main" id="{F2AC40E3-34FA-6C4F-AA11-8A2B8154A3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11320" y="1660990"/>
            <a:ext cx="1219200" cy="2247900"/>
          </a:xfrm>
          <a:prstGeom prst="rect">
            <a:avLst/>
          </a:prstGeom>
        </p:spPr>
      </p:pic>
      <p:cxnSp>
        <p:nvCxnSpPr>
          <p:cNvPr id="29" name="直線コネクタ 28">
            <a:extLst>
              <a:ext uri="{FF2B5EF4-FFF2-40B4-BE49-F238E27FC236}">
                <a16:creationId xmlns:a16="http://schemas.microsoft.com/office/drawing/2014/main" id="{9E48622B-BD21-47AD-8C86-35CEA27B420E}"/>
              </a:ext>
            </a:extLst>
          </p:cNvPr>
          <p:cNvCxnSpPr>
            <a:cxnSpLocks/>
          </p:cNvCxnSpPr>
          <p:nvPr/>
        </p:nvCxnSpPr>
        <p:spPr>
          <a:xfrm>
            <a:off x="1003300" y="3903934"/>
            <a:ext cx="8686800" cy="0"/>
          </a:xfrm>
          <a:prstGeom prst="line">
            <a:avLst/>
          </a:prstGeom>
          <a:ln w="50800" cap="rnd">
            <a:solidFill>
              <a:srgbClr val="33B44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46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四角形: 角を丸くする 138">
            <a:extLst>
              <a:ext uri="{FF2B5EF4-FFF2-40B4-BE49-F238E27FC236}">
                <a16:creationId xmlns:a16="http://schemas.microsoft.com/office/drawing/2014/main" id="{CE1C1182-8278-409A-80E3-648D5073C19E}"/>
              </a:ext>
            </a:extLst>
          </p:cNvPr>
          <p:cNvSpPr/>
          <p:nvPr/>
        </p:nvSpPr>
        <p:spPr>
          <a:xfrm>
            <a:off x="509612" y="1810497"/>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0" name="四角形: 角を丸くする 139">
            <a:extLst>
              <a:ext uri="{FF2B5EF4-FFF2-40B4-BE49-F238E27FC236}">
                <a16:creationId xmlns:a16="http://schemas.microsoft.com/office/drawing/2014/main" id="{818E9380-1129-4F16-A5E6-01D69009C07B}"/>
              </a:ext>
            </a:extLst>
          </p:cNvPr>
          <p:cNvSpPr/>
          <p:nvPr/>
        </p:nvSpPr>
        <p:spPr>
          <a:xfrm>
            <a:off x="5495578" y="1810497"/>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1" name="四角形: 角を丸くする 140">
            <a:extLst>
              <a:ext uri="{FF2B5EF4-FFF2-40B4-BE49-F238E27FC236}">
                <a16:creationId xmlns:a16="http://schemas.microsoft.com/office/drawing/2014/main" id="{883DB7A8-9027-435D-A518-02EA0BB4F93D}"/>
              </a:ext>
            </a:extLst>
          </p:cNvPr>
          <p:cNvSpPr/>
          <p:nvPr/>
        </p:nvSpPr>
        <p:spPr>
          <a:xfrm>
            <a:off x="509612" y="3227893"/>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2" name="四角形: 角を丸くする 141">
            <a:extLst>
              <a:ext uri="{FF2B5EF4-FFF2-40B4-BE49-F238E27FC236}">
                <a16:creationId xmlns:a16="http://schemas.microsoft.com/office/drawing/2014/main" id="{C285943D-6B5A-4A74-933B-3939FCA2D5AC}"/>
              </a:ext>
            </a:extLst>
          </p:cNvPr>
          <p:cNvSpPr/>
          <p:nvPr/>
        </p:nvSpPr>
        <p:spPr>
          <a:xfrm>
            <a:off x="5495578" y="3227893"/>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3" name="四角形: 角を丸くする 142">
            <a:extLst>
              <a:ext uri="{FF2B5EF4-FFF2-40B4-BE49-F238E27FC236}">
                <a16:creationId xmlns:a16="http://schemas.microsoft.com/office/drawing/2014/main" id="{92D2B733-8ABA-482B-AE85-51A3CC980920}"/>
              </a:ext>
            </a:extLst>
          </p:cNvPr>
          <p:cNvSpPr/>
          <p:nvPr/>
        </p:nvSpPr>
        <p:spPr>
          <a:xfrm>
            <a:off x="509612" y="4604748"/>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6" name="四角形: 角を丸くする 145">
            <a:extLst>
              <a:ext uri="{FF2B5EF4-FFF2-40B4-BE49-F238E27FC236}">
                <a16:creationId xmlns:a16="http://schemas.microsoft.com/office/drawing/2014/main" id="{1F67B36B-7CA6-487F-B071-C5C34234F245}"/>
              </a:ext>
            </a:extLst>
          </p:cNvPr>
          <p:cNvSpPr/>
          <p:nvPr/>
        </p:nvSpPr>
        <p:spPr>
          <a:xfrm>
            <a:off x="5495578" y="4604748"/>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7" name="四角形: 角を丸くする 146">
            <a:extLst>
              <a:ext uri="{FF2B5EF4-FFF2-40B4-BE49-F238E27FC236}">
                <a16:creationId xmlns:a16="http://schemas.microsoft.com/office/drawing/2014/main" id="{443F78D8-9C1F-41EE-816F-57CC73E3FAD6}"/>
              </a:ext>
            </a:extLst>
          </p:cNvPr>
          <p:cNvSpPr/>
          <p:nvPr/>
        </p:nvSpPr>
        <p:spPr>
          <a:xfrm>
            <a:off x="509612" y="6028899"/>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sp>
        <p:nvSpPr>
          <p:cNvPr id="148" name="四角形: 角を丸くする 147">
            <a:extLst>
              <a:ext uri="{FF2B5EF4-FFF2-40B4-BE49-F238E27FC236}">
                <a16:creationId xmlns:a16="http://schemas.microsoft.com/office/drawing/2014/main" id="{83C02E3C-AE85-4A73-8B58-F3DBFF8DAFA3}"/>
              </a:ext>
            </a:extLst>
          </p:cNvPr>
          <p:cNvSpPr/>
          <p:nvPr/>
        </p:nvSpPr>
        <p:spPr>
          <a:xfrm>
            <a:off x="5495578" y="6028899"/>
            <a:ext cx="4680000" cy="954000"/>
          </a:xfrm>
          <a:prstGeom prst="roundRect">
            <a:avLst>
              <a:gd name="adj" fmla="val 8387"/>
            </a:avLst>
          </a:prstGeom>
          <a:noFill/>
          <a:ln w="317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700">
              <a:lnSpc>
                <a:spcPct val="100000"/>
              </a:lnSpc>
              <a:spcBef>
                <a:spcPts val="100"/>
              </a:spcBef>
            </a:pPr>
            <a:endParaRPr lang="ja-JP" altLang="en-US" sz="2000" b="1" dirty="0">
              <a:latin typeface="Yu Gothic" panose="020B0400000000000000" pitchFamily="34" charset="-128"/>
              <a:ea typeface="Yu Gothic" panose="020B0400000000000000" pitchFamily="34" charset="-128"/>
              <a:cs typeface="Yu Gothic UI"/>
            </a:endParaRPr>
          </a:p>
        </p:txBody>
      </p:sp>
      <p:grpSp>
        <p:nvGrpSpPr>
          <p:cNvPr id="34" name="グループ化 33">
            <a:extLst>
              <a:ext uri="{FF2B5EF4-FFF2-40B4-BE49-F238E27FC236}">
                <a16:creationId xmlns:a16="http://schemas.microsoft.com/office/drawing/2014/main" id="{3DAA4912-0F51-2944-B8BB-60B96101D279}"/>
              </a:ext>
            </a:extLst>
          </p:cNvPr>
          <p:cNvGrpSpPr/>
          <p:nvPr/>
        </p:nvGrpSpPr>
        <p:grpSpPr>
          <a:xfrm>
            <a:off x="616903" y="3299083"/>
            <a:ext cx="324366" cy="369332"/>
            <a:chOff x="688717" y="516493"/>
            <a:chExt cx="324366" cy="369332"/>
          </a:xfrm>
        </p:grpSpPr>
        <p:sp>
          <p:nvSpPr>
            <p:cNvPr id="45" name="円/楕円 44">
              <a:extLst>
                <a:ext uri="{FF2B5EF4-FFF2-40B4-BE49-F238E27FC236}">
                  <a16:creationId xmlns:a16="http://schemas.microsoft.com/office/drawing/2014/main" id="{7DA87514-85C0-544A-937A-E9E4D92FB85F}"/>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F306D863-10FF-4940-B09B-162E9FE6C593}"/>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a:solidFill>
                  <a:schemeClr val="bg1"/>
                </a:solidFill>
                <a:latin typeface="Meiryo UI" panose="020B0604030504040204" pitchFamily="34" charset="-128"/>
                <a:ea typeface="Meiryo UI" panose="020B0604030504040204" pitchFamily="34" charset="-128"/>
              </a:endParaRPr>
            </a:p>
          </p:txBody>
        </p:sp>
      </p:grpSp>
      <p:grpSp>
        <p:nvGrpSpPr>
          <p:cNvPr id="35" name="グループ化 34">
            <a:extLst>
              <a:ext uri="{FF2B5EF4-FFF2-40B4-BE49-F238E27FC236}">
                <a16:creationId xmlns:a16="http://schemas.microsoft.com/office/drawing/2014/main" id="{6F019DFB-DD46-C442-8D3A-602884A20585}"/>
              </a:ext>
            </a:extLst>
          </p:cNvPr>
          <p:cNvGrpSpPr/>
          <p:nvPr/>
        </p:nvGrpSpPr>
        <p:grpSpPr>
          <a:xfrm>
            <a:off x="609458" y="3722288"/>
            <a:ext cx="324366" cy="369332"/>
            <a:chOff x="688717" y="530222"/>
            <a:chExt cx="324366" cy="369332"/>
          </a:xfrm>
        </p:grpSpPr>
        <p:sp>
          <p:nvSpPr>
            <p:cNvPr id="43" name="円/楕円 42">
              <a:extLst>
                <a:ext uri="{FF2B5EF4-FFF2-40B4-BE49-F238E27FC236}">
                  <a16:creationId xmlns:a16="http://schemas.microsoft.com/office/drawing/2014/main" id="{6DA0DDB0-15B0-4B43-9707-EC1FA62BC859}"/>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0220341-4DE5-D140-BC23-FDD43017BC63}"/>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36" name="テキスト ボックス 35">
            <a:extLst>
              <a:ext uri="{FF2B5EF4-FFF2-40B4-BE49-F238E27FC236}">
                <a16:creationId xmlns:a16="http://schemas.microsoft.com/office/drawing/2014/main" id="{98C52A71-0B4C-5840-AFDB-079FBB4E07AE}"/>
              </a:ext>
            </a:extLst>
          </p:cNvPr>
          <p:cNvSpPr txBox="1"/>
          <p:nvPr/>
        </p:nvSpPr>
        <p:spPr>
          <a:xfrm>
            <a:off x="893386" y="3317228"/>
            <a:ext cx="2548313"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理科の実験の操作係</a:t>
            </a:r>
            <a:endParaRPr kumimoji="1" lang="ja-JP" altLang="en-US" sz="2000"/>
          </a:p>
        </p:txBody>
      </p:sp>
      <p:sp>
        <p:nvSpPr>
          <p:cNvPr id="42" name="テキスト ボックス 41">
            <a:extLst>
              <a:ext uri="{FF2B5EF4-FFF2-40B4-BE49-F238E27FC236}">
                <a16:creationId xmlns:a16="http://schemas.microsoft.com/office/drawing/2014/main" id="{EE5A0B72-33EE-9A48-BBF0-8A11175438AA}"/>
              </a:ext>
            </a:extLst>
          </p:cNvPr>
          <p:cNvSpPr txBox="1"/>
          <p:nvPr/>
        </p:nvSpPr>
        <p:spPr>
          <a:xfrm>
            <a:off x="893386" y="3722901"/>
            <a:ext cx="2548313"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理科の実験の記録係</a:t>
            </a:r>
            <a:endParaRPr kumimoji="1" lang="ja-JP" altLang="en-US" sz="2000"/>
          </a:p>
        </p:txBody>
      </p:sp>
      <p:grpSp>
        <p:nvGrpSpPr>
          <p:cNvPr id="6" name="グループ化 5">
            <a:extLst>
              <a:ext uri="{FF2B5EF4-FFF2-40B4-BE49-F238E27FC236}">
                <a16:creationId xmlns:a16="http://schemas.microsoft.com/office/drawing/2014/main" id="{DD3186B0-6896-D04F-ACA1-E7EE758EC222}"/>
              </a:ext>
            </a:extLst>
          </p:cNvPr>
          <p:cNvGrpSpPr/>
          <p:nvPr/>
        </p:nvGrpSpPr>
        <p:grpSpPr>
          <a:xfrm>
            <a:off x="616903" y="1880187"/>
            <a:ext cx="324366" cy="369332"/>
            <a:chOff x="688717" y="516493"/>
            <a:chExt cx="324366" cy="369332"/>
          </a:xfrm>
        </p:grpSpPr>
        <p:sp>
          <p:nvSpPr>
            <p:cNvPr id="3" name="円/楕円 2">
              <a:extLst>
                <a:ext uri="{FF2B5EF4-FFF2-40B4-BE49-F238E27FC236}">
                  <a16:creationId xmlns:a16="http://schemas.microsoft.com/office/drawing/2014/main" id="{C0AB2223-3789-164C-9E9C-73E640929914}"/>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177576-488B-4444-9353-5630ADF99336}"/>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a:solidFill>
                  <a:schemeClr val="bg1"/>
                </a:solidFill>
                <a:latin typeface="Meiryo UI" panose="020B0604030504040204" pitchFamily="34" charset="-128"/>
                <a:ea typeface="Meiryo UI" panose="020B0604030504040204" pitchFamily="34" charset="-128"/>
              </a:endParaRPr>
            </a:p>
          </p:txBody>
        </p:sp>
      </p:grpSp>
      <p:grpSp>
        <p:nvGrpSpPr>
          <p:cNvPr id="25" name="グループ化 24">
            <a:extLst>
              <a:ext uri="{FF2B5EF4-FFF2-40B4-BE49-F238E27FC236}">
                <a16:creationId xmlns:a16="http://schemas.microsoft.com/office/drawing/2014/main" id="{34B58FB9-9C54-2A43-BAFD-6DC1C36350DB}"/>
              </a:ext>
            </a:extLst>
          </p:cNvPr>
          <p:cNvGrpSpPr/>
          <p:nvPr/>
        </p:nvGrpSpPr>
        <p:grpSpPr>
          <a:xfrm>
            <a:off x="609458" y="2303392"/>
            <a:ext cx="324366" cy="369332"/>
            <a:chOff x="688717" y="530222"/>
            <a:chExt cx="324366" cy="369332"/>
          </a:xfrm>
        </p:grpSpPr>
        <p:sp>
          <p:nvSpPr>
            <p:cNvPr id="26" name="円/楕円 25">
              <a:extLst>
                <a:ext uri="{FF2B5EF4-FFF2-40B4-BE49-F238E27FC236}">
                  <a16:creationId xmlns:a16="http://schemas.microsoft.com/office/drawing/2014/main" id="{1AC8FE14-4EC2-024F-B5A4-8DE1A1998861}"/>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D95F0F6-3F41-0147-9C9A-F146BB5078D9}"/>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8" name="テキスト ボックス 7">
            <a:extLst>
              <a:ext uri="{FF2B5EF4-FFF2-40B4-BE49-F238E27FC236}">
                <a16:creationId xmlns:a16="http://schemas.microsoft.com/office/drawing/2014/main" id="{F244D5D5-DD10-F849-B5BD-939B2798CBE7}"/>
              </a:ext>
            </a:extLst>
          </p:cNvPr>
          <p:cNvSpPr txBox="1"/>
          <p:nvPr/>
        </p:nvSpPr>
        <p:spPr>
          <a:xfrm>
            <a:off x="893387" y="1910578"/>
            <a:ext cx="1600200"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数学の先生</a:t>
            </a:r>
            <a:endParaRPr kumimoji="1" lang="ja-JP" altLang="en-US" sz="2000" dirty="0"/>
          </a:p>
        </p:txBody>
      </p:sp>
      <p:sp>
        <p:nvSpPr>
          <p:cNvPr id="29" name="テキスト ボックス 28">
            <a:extLst>
              <a:ext uri="{FF2B5EF4-FFF2-40B4-BE49-F238E27FC236}">
                <a16:creationId xmlns:a16="http://schemas.microsoft.com/office/drawing/2014/main" id="{3135AD20-6E50-4746-9884-67D1FC490BDB}"/>
              </a:ext>
            </a:extLst>
          </p:cNvPr>
          <p:cNvSpPr txBox="1"/>
          <p:nvPr/>
        </p:nvSpPr>
        <p:spPr>
          <a:xfrm>
            <a:off x="893386" y="2304005"/>
            <a:ext cx="1737167"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家庭科の先生</a:t>
            </a:r>
            <a:endParaRPr kumimoji="1" lang="ja-JP" altLang="en-US" sz="2000" dirty="0"/>
          </a:p>
        </p:txBody>
      </p:sp>
      <p:pic>
        <p:nvPicPr>
          <p:cNvPr id="20" name="図 19" descr="テキスト が含まれている画像&#10;&#10;自動的に生成された説明">
            <a:extLst>
              <a:ext uri="{FF2B5EF4-FFF2-40B4-BE49-F238E27FC236}">
                <a16:creationId xmlns:a16="http://schemas.microsoft.com/office/drawing/2014/main" id="{6308257E-7B7A-C642-95AA-140E2FE15B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71554" y="3029255"/>
            <a:ext cx="963564" cy="871308"/>
          </a:xfrm>
          <a:prstGeom prst="rect">
            <a:avLst/>
          </a:prstGeom>
        </p:spPr>
      </p:pic>
      <p:pic>
        <p:nvPicPr>
          <p:cNvPr id="21" name="図 20" descr="アイコン&#10;&#10;自動的に生成された説明">
            <a:extLst>
              <a:ext uri="{FF2B5EF4-FFF2-40B4-BE49-F238E27FC236}">
                <a16:creationId xmlns:a16="http://schemas.microsoft.com/office/drawing/2014/main" id="{578BC4A1-9AB3-0746-8FC1-3739852BDFF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74596" y="3380254"/>
            <a:ext cx="555520" cy="920340"/>
          </a:xfrm>
          <a:prstGeom prst="rect">
            <a:avLst/>
          </a:prstGeom>
        </p:spPr>
      </p:pic>
      <p:sp>
        <p:nvSpPr>
          <p:cNvPr id="2" name="スライド番号プレースホルダー 1">
            <a:extLst>
              <a:ext uri="{FF2B5EF4-FFF2-40B4-BE49-F238E27FC236}">
                <a16:creationId xmlns:a16="http://schemas.microsoft.com/office/drawing/2014/main" id="{0521AD0A-7C89-4D71-8E21-164ADBADD53E}"/>
              </a:ext>
            </a:extLst>
          </p:cNvPr>
          <p:cNvSpPr>
            <a:spLocks noGrp="1"/>
          </p:cNvSpPr>
          <p:nvPr>
            <p:ph type="sldNum" sz="quarter" idx="7"/>
          </p:nvPr>
        </p:nvSpPr>
        <p:spPr/>
        <p:txBody>
          <a:bodyPr/>
          <a:lstStyle/>
          <a:p>
            <a:fld id="{B6F15528-21DE-4FAA-801E-634DDDAF4B2B}" type="slidenum">
              <a:rPr lang="en-US" altLang="ja-JP" smtClean="0"/>
              <a:pPr/>
              <a:t>7</a:t>
            </a:fld>
            <a:endParaRPr lang="en-US" altLang="ja-JP"/>
          </a:p>
        </p:txBody>
      </p:sp>
      <p:sp>
        <p:nvSpPr>
          <p:cNvPr id="22" name="object 4">
            <a:extLst>
              <a:ext uri="{FF2B5EF4-FFF2-40B4-BE49-F238E27FC236}">
                <a16:creationId xmlns:a16="http://schemas.microsoft.com/office/drawing/2014/main" id="{351DD09B-DFFD-E144-BDD8-CDE93B219F2D}"/>
              </a:ext>
            </a:extLst>
          </p:cNvPr>
          <p:cNvSpPr txBox="1">
            <a:spLocks/>
          </p:cNvSpPr>
          <p:nvPr/>
        </p:nvSpPr>
        <p:spPr>
          <a:xfrm>
            <a:off x="927100" y="352425"/>
            <a:ext cx="8915400" cy="1243930"/>
          </a:xfrm>
          <a:prstGeom prst="rect">
            <a:avLst/>
          </a:prstGeom>
        </p:spPr>
        <p:txBody>
          <a:bodyPr vert="horz" wrap="square" lIns="0" tIns="12700" rIns="0" bIns="0" rtlCol="0">
            <a:spAutoFit/>
          </a:bodyPr>
          <a:lstStyle>
            <a:lvl1pPr>
              <a:defRPr sz="3100" b="1" i="0">
                <a:solidFill>
                  <a:schemeClr val="bg1"/>
                </a:solidFill>
                <a:latin typeface="Meiryo UI"/>
                <a:ea typeface="+mj-ea"/>
                <a:cs typeface="Meiryo UI"/>
              </a:defRPr>
            </a:lvl1pPr>
          </a:lstStyle>
          <a:p>
            <a:pPr algn="ctr"/>
            <a:r>
              <a:rPr lang="ja-JP" altLang="en-US" sz="4000" dirty="0">
                <a:solidFill>
                  <a:schemeClr val="tx1"/>
                </a:solidFill>
                <a:latin typeface="游ゴシック" panose="020B0400000000000000" pitchFamily="50" charset="-128"/>
                <a:ea typeface="游ゴシック" panose="020B0400000000000000" pitchFamily="50" charset="-128"/>
              </a:rPr>
              <a:t>次の仕事や係は</a:t>
            </a:r>
            <a:endParaRPr lang="en-US" altLang="ja-JP" sz="4000" dirty="0">
              <a:solidFill>
                <a:schemeClr val="tx1"/>
              </a:solidFill>
              <a:latin typeface="游ゴシック" panose="020B0400000000000000" pitchFamily="50" charset="-128"/>
              <a:ea typeface="游ゴシック" panose="020B0400000000000000" pitchFamily="50" charset="-128"/>
            </a:endParaRPr>
          </a:p>
          <a:p>
            <a:pPr algn="ctr"/>
            <a:r>
              <a:rPr lang="ja-JP" altLang="en-US" sz="4000" dirty="0">
                <a:solidFill>
                  <a:schemeClr val="tx1"/>
                </a:solidFill>
                <a:latin typeface="游ゴシック" panose="020B0400000000000000" pitchFamily="50" charset="-128"/>
                <a:ea typeface="游ゴシック" panose="020B0400000000000000" pitchFamily="50" charset="-128"/>
              </a:rPr>
              <a:t>男性と女性のどちらに頼みますか？</a:t>
            </a:r>
          </a:p>
        </p:txBody>
      </p:sp>
      <p:grpSp>
        <p:nvGrpSpPr>
          <p:cNvPr id="61" name="グループ化 60">
            <a:extLst>
              <a:ext uri="{FF2B5EF4-FFF2-40B4-BE49-F238E27FC236}">
                <a16:creationId xmlns:a16="http://schemas.microsoft.com/office/drawing/2014/main" id="{90A1C7DE-5CA1-D64F-A7FE-7B1C0DE83D94}"/>
              </a:ext>
            </a:extLst>
          </p:cNvPr>
          <p:cNvGrpSpPr/>
          <p:nvPr/>
        </p:nvGrpSpPr>
        <p:grpSpPr>
          <a:xfrm>
            <a:off x="616903" y="4675938"/>
            <a:ext cx="324366" cy="369332"/>
            <a:chOff x="688717" y="516493"/>
            <a:chExt cx="324366" cy="369332"/>
          </a:xfrm>
        </p:grpSpPr>
        <p:sp>
          <p:nvSpPr>
            <p:cNvPr id="67" name="円/楕円 66">
              <a:extLst>
                <a:ext uri="{FF2B5EF4-FFF2-40B4-BE49-F238E27FC236}">
                  <a16:creationId xmlns:a16="http://schemas.microsoft.com/office/drawing/2014/main" id="{87696A79-691C-E04B-8293-053BAABECF6A}"/>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19661753-2DDD-4E4A-9B9F-F30B9A0CE910}"/>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a:solidFill>
                  <a:schemeClr val="bg1"/>
                </a:solidFill>
                <a:latin typeface="Meiryo UI" panose="020B0604030504040204" pitchFamily="34" charset="-128"/>
                <a:ea typeface="Meiryo UI" panose="020B0604030504040204" pitchFamily="34" charset="-128"/>
              </a:endParaRPr>
            </a:p>
          </p:txBody>
        </p:sp>
      </p:grpSp>
      <p:grpSp>
        <p:nvGrpSpPr>
          <p:cNvPr id="62" name="グループ化 61">
            <a:extLst>
              <a:ext uri="{FF2B5EF4-FFF2-40B4-BE49-F238E27FC236}">
                <a16:creationId xmlns:a16="http://schemas.microsoft.com/office/drawing/2014/main" id="{3775646D-702D-9549-A83D-2DF9D4E0CA45}"/>
              </a:ext>
            </a:extLst>
          </p:cNvPr>
          <p:cNvGrpSpPr/>
          <p:nvPr/>
        </p:nvGrpSpPr>
        <p:grpSpPr>
          <a:xfrm>
            <a:off x="609458" y="5099143"/>
            <a:ext cx="324366" cy="369332"/>
            <a:chOff x="688717" y="530222"/>
            <a:chExt cx="324366" cy="369332"/>
          </a:xfrm>
        </p:grpSpPr>
        <p:sp>
          <p:nvSpPr>
            <p:cNvPr id="65" name="円/楕円 64">
              <a:extLst>
                <a:ext uri="{FF2B5EF4-FFF2-40B4-BE49-F238E27FC236}">
                  <a16:creationId xmlns:a16="http://schemas.microsoft.com/office/drawing/2014/main" id="{4EE94A78-D481-3F49-9042-95ED8AA4B0DD}"/>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A6E3D491-D475-0749-858A-09E531E01C23}"/>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63" name="テキスト ボックス 62">
            <a:extLst>
              <a:ext uri="{FF2B5EF4-FFF2-40B4-BE49-F238E27FC236}">
                <a16:creationId xmlns:a16="http://schemas.microsoft.com/office/drawing/2014/main" id="{110803D1-97AF-6D41-89F4-8F3D17CC466D}"/>
              </a:ext>
            </a:extLst>
          </p:cNvPr>
          <p:cNvSpPr txBox="1"/>
          <p:nvPr/>
        </p:nvSpPr>
        <p:spPr>
          <a:xfrm>
            <a:off x="893386" y="4687209"/>
            <a:ext cx="4052211"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文化祭のステージの装飾と片付け</a:t>
            </a:r>
            <a:endParaRPr kumimoji="1" lang="ja-JP" altLang="en-US" sz="2000"/>
          </a:p>
        </p:txBody>
      </p:sp>
      <p:sp>
        <p:nvSpPr>
          <p:cNvPr id="64" name="テキスト ボックス 63">
            <a:extLst>
              <a:ext uri="{FF2B5EF4-FFF2-40B4-BE49-F238E27FC236}">
                <a16:creationId xmlns:a16="http://schemas.microsoft.com/office/drawing/2014/main" id="{93296593-1D33-DF4A-BD74-39BCBDC34F40}"/>
              </a:ext>
            </a:extLst>
          </p:cNvPr>
          <p:cNvSpPr txBox="1"/>
          <p:nvPr/>
        </p:nvSpPr>
        <p:spPr>
          <a:xfrm>
            <a:off x="893386" y="5099756"/>
            <a:ext cx="3996114"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文化祭のパンフレットのデザイン</a:t>
            </a:r>
            <a:endParaRPr kumimoji="1" lang="ja-JP" altLang="en-US" sz="2000"/>
          </a:p>
        </p:txBody>
      </p:sp>
      <p:grpSp>
        <p:nvGrpSpPr>
          <p:cNvPr id="81" name="グループ化 80">
            <a:extLst>
              <a:ext uri="{FF2B5EF4-FFF2-40B4-BE49-F238E27FC236}">
                <a16:creationId xmlns:a16="http://schemas.microsoft.com/office/drawing/2014/main" id="{34114B95-CC79-064B-9260-231886B0A1C3}"/>
              </a:ext>
            </a:extLst>
          </p:cNvPr>
          <p:cNvGrpSpPr/>
          <p:nvPr/>
        </p:nvGrpSpPr>
        <p:grpSpPr>
          <a:xfrm>
            <a:off x="616903" y="6100089"/>
            <a:ext cx="324366" cy="369332"/>
            <a:chOff x="688717" y="516493"/>
            <a:chExt cx="324366" cy="369332"/>
          </a:xfrm>
        </p:grpSpPr>
        <p:sp>
          <p:nvSpPr>
            <p:cNvPr id="87" name="円/楕円 86">
              <a:extLst>
                <a:ext uri="{FF2B5EF4-FFF2-40B4-BE49-F238E27FC236}">
                  <a16:creationId xmlns:a16="http://schemas.microsoft.com/office/drawing/2014/main" id="{4E9A07CE-7B65-1041-9906-15F27F09C6A4}"/>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D179469A-0B8D-7B44-8092-F623B13C98FF}"/>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a:solidFill>
                  <a:schemeClr val="bg1"/>
                </a:solidFill>
                <a:latin typeface="Meiryo UI" panose="020B0604030504040204" pitchFamily="34" charset="-128"/>
                <a:ea typeface="Meiryo UI" panose="020B0604030504040204" pitchFamily="34" charset="-128"/>
              </a:endParaRPr>
            </a:p>
          </p:txBody>
        </p:sp>
      </p:grpSp>
      <p:grpSp>
        <p:nvGrpSpPr>
          <p:cNvPr id="82" name="グループ化 81">
            <a:extLst>
              <a:ext uri="{FF2B5EF4-FFF2-40B4-BE49-F238E27FC236}">
                <a16:creationId xmlns:a16="http://schemas.microsoft.com/office/drawing/2014/main" id="{0BC771BF-81EE-CD4A-B7F9-733448504C88}"/>
              </a:ext>
            </a:extLst>
          </p:cNvPr>
          <p:cNvGrpSpPr/>
          <p:nvPr/>
        </p:nvGrpSpPr>
        <p:grpSpPr>
          <a:xfrm>
            <a:off x="609458" y="6523294"/>
            <a:ext cx="324366" cy="369332"/>
            <a:chOff x="688717" y="530222"/>
            <a:chExt cx="324366" cy="369332"/>
          </a:xfrm>
        </p:grpSpPr>
        <p:sp>
          <p:nvSpPr>
            <p:cNvPr id="85" name="円/楕円 84">
              <a:extLst>
                <a:ext uri="{FF2B5EF4-FFF2-40B4-BE49-F238E27FC236}">
                  <a16:creationId xmlns:a16="http://schemas.microsoft.com/office/drawing/2014/main" id="{2A1324D6-07E4-994F-BEF6-E45F5BFDA0EF}"/>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97A1811C-52A5-4F48-B543-33B5DA8C3E68}"/>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83" name="テキスト ボックス 82">
            <a:extLst>
              <a:ext uri="{FF2B5EF4-FFF2-40B4-BE49-F238E27FC236}">
                <a16:creationId xmlns:a16="http://schemas.microsoft.com/office/drawing/2014/main" id="{A869DE1D-6048-C944-AA6E-00BD8901A7FF}"/>
              </a:ext>
            </a:extLst>
          </p:cNvPr>
          <p:cNvSpPr txBox="1"/>
          <p:nvPr/>
        </p:nvSpPr>
        <p:spPr>
          <a:xfrm>
            <a:off x="893387" y="6114448"/>
            <a:ext cx="2738471"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出張や転勤がある仕事</a:t>
            </a:r>
            <a:endParaRPr kumimoji="1" lang="ja-JP" altLang="en-US" sz="2000"/>
          </a:p>
        </p:txBody>
      </p:sp>
      <p:sp>
        <p:nvSpPr>
          <p:cNvPr id="84" name="テキスト ボックス 83">
            <a:extLst>
              <a:ext uri="{FF2B5EF4-FFF2-40B4-BE49-F238E27FC236}">
                <a16:creationId xmlns:a16="http://schemas.microsoft.com/office/drawing/2014/main" id="{32DF74A0-840B-C840-BDB9-9EC6A02467F3}"/>
              </a:ext>
            </a:extLst>
          </p:cNvPr>
          <p:cNvSpPr txBox="1"/>
          <p:nvPr/>
        </p:nvSpPr>
        <p:spPr>
          <a:xfrm>
            <a:off x="893386" y="6523907"/>
            <a:ext cx="2738472"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受付や補助的な仕事</a:t>
            </a:r>
            <a:endParaRPr kumimoji="1" lang="ja-JP" altLang="en-US" sz="2000" dirty="0"/>
          </a:p>
        </p:txBody>
      </p:sp>
      <p:grpSp>
        <p:nvGrpSpPr>
          <p:cNvPr id="91" name="グループ化 90">
            <a:extLst>
              <a:ext uri="{FF2B5EF4-FFF2-40B4-BE49-F238E27FC236}">
                <a16:creationId xmlns:a16="http://schemas.microsoft.com/office/drawing/2014/main" id="{2A0C5699-B6C2-5742-A1CA-E42377C12462}"/>
              </a:ext>
            </a:extLst>
          </p:cNvPr>
          <p:cNvGrpSpPr/>
          <p:nvPr/>
        </p:nvGrpSpPr>
        <p:grpSpPr>
          <a:xfrm>
            <a:off x="5590685" y="1880187"/>
            <a:ext cx="324366" cy="369332"/>
            <a:chOff x="688717" y="516493"/>
            <a:chExt cx="324366" cy="369332"/>
          </a:xfrm>
        </p:grpSpPr>
        <p:sp>
          <p:nvSpPr>
            <p:cNvPr id="97" name="円/楕円 96">
              <a:extLst>
                <a:ext uri="{FF2B5EF4-FFF2-40B4-BE49-F238E27FC236}">
                  <a16:creationId xmlns:a16="http://schemas.microsoft.com/office/drawing/2014/main" id="{FC702FF6-BDC3-2B42-86F7-8598AE2829D2}"/>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170D2B59-C33A-2244-8407-4FADC4E2D606}"/>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a:solidFill>
                  <a:schemeClr val="bg1"/>
                </a:solidFill>
                <a:latin typeface="Meiryo UI" panose="020B0604030504040204" pitchFamily="34" charset="-128"/>
                <a:ea typeface="Meiryo UI" panose="020B0604030504040204" pitchFamily="34" charset="-128"/>
              </a:endParaRPr>
            </a:p>
          </p:txBody>
        </p:sp>
      </p:grpSp>
      <p:grpSp>
        <p:nvGrpSpPr>
          <p:cNvPr id="92" name="グループ化 91">
            <a:extLst>
              <a:ext uri="{FF2B5EF4-FFF2-40B4-BE49-F238E27FC236}">
                <a16:creationId xmlns:a16="http://schemas.microsoft.com/office/drawing/2014/main" id="{A94D3D35-CF50-4844-A1EA-FBF7608A1DA6}"/>
              </a:ext>
            </a:extLst>
          </p:cNvPr>
          <p:cNvGrpSpPr/>
          <p:nvPr/>
        </p:nvGrpSpPr>
        <p:grpSpPr>
          <a:xfrm>
            <a:off x="5583240" y="2303392"/>
            <a:ext cx="324366" cy="369332"/>
            <a:chOff x="688717" y="530222"/>
            <a:chExt cx="324366" cy="369332"/>
          </a:xfrm>
        </p:grpSpPr>
        <p:sp>
          <p:nvSpPr>
            <p:cNvPr id="95" name="円/楕円 94">
              <a:extLst>
                <a:ext uri="{FF2B5EF4-FFF2-40B4-BE49-F238E27FC236}">
                  <a16:creationId xmlns:a16="http://schemas.microsoft.com/office/drawing/2014/main" id="{F99798A2-A259-324F-9AB9-77DE2A44B157}"/>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E87F61F9-97A6-744D-8201-154EC2FADBB6}"/>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93" name="テキスト ボックス 92">
            <a:extLst>
              <a:ext uri="{FF2B5EF4-FFF2-40B4-BE49-F238E27FC236}">
                <a16:creationId xmlns:a16="http://schemas.microsoft.com/office/drawing/2014/main" id="{2ACEBD62-160A-5345-B1B0-CB574B53A8B2}"/>
              </a:ext>
            </a:extLst>
          </p:cNvPr>
          <p:cNvSpPr txBox="1"/>
          <p:nvPr/>
        </p:nvSpPr>
        <p:spPr>
          <a:xfrm>
            <a:off x="5867169" y="1910578"/>
            <a:ext cx="1600200" cy="400110"/>
          </a:xfrm>
          <a:prstGeom prst="rect">
            <a:avLst/>
          </a:prstGeom>
          <a:noFill/>
        </p:spPr>
        <p:txBody>
          <a:bodyPr wrap="square" rtlCol="0">
            <a:spAutoFit/>
          </a:bodyPr>
          <a:lstStyle/>
          <a:p>
            <a:r>
              <a:rPr lang="en-US" altLang="ja-JP" sz="2000" b="1" dirty="0">
                <a:latin typeface="游ゴシック" panose="020B0400000000000000" pitchFamily="50" charset="-128"/>
                <a:ea typeface="游ゴシック" panose="020B0400000000000000" pitchFamily="50" charset="-128"/>
              </a:rPr>
              <a:t>PTA</a:t>
            </a:r>
            <a:r>
              <a:rPr lang="ja-JP" altLang="en-US" sz="2000" b="1">
                <a:latin typeface="游ゴシック" panose="020B0400000000000000" pitchFamily="50" charset="-128"/>
                <a:ea typeface="游ゴシック" panose="020B0400000000000000" pitchFamily="50" charset="-128"/>
              </a:rPr>
              <a:t>の会長</a:t>
            </a:r>
            <a:endParaRPr kumimoji="1" lang="ja-JP" altLang="en-US" sz="2000"/>
          </a:p>
        </p:txBody>
      </p:sp>
      <p:sp>
        <p:nvSpPr>
          <p:cNvPr id="94" name="テキスト ボックス 93">
            <a:extLst>
              <a:ext uri="{FF2B5EF4-FFF2-40B4-BE49-F238E27FC236}">
                <a16:creationId xmlns:a16="http://schemas.microsoft.com/office/drawing/2014/main" id="{BA62D2AE-9886-3D4F-924D-4EED554C01E6}"/>
              </a:ext>
            </a:extLst>
          </p:cNvPr>
          <p:cNvSpPr txBox="1"/>
          <p:nvPr/>
        </p:nvSpPr>
        <p:spPr>
          <a:xfrm>
            <a:off x="5867168" y="2304005"/>
            <a:ext cx="3194918"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バザーで売る品物の準備</a:t>
            </a:r>
            <a:endParaRPr kumimoji="1" lang="ja-JP" altLang="en-US" sz="2000"/>
          </a:p>
        </p:txBody>
      </p:sp>
      <p:grpSp>
        <p:nvGrpSpPr>
          <p:cNvPr id="101" name="グループ化 100">
            <a:extLst>
              <a:ext uri="{FF2B5EF4-FFF2-40B4-BE49-F238E27FC236}">
                <a16:creationId xmlns:a16="http://schemas.microsoft.com/office/drawing/2014/main" id="{46DEB379-299B-934C-BC8E-68024F291377}"/>
              </a:ext>
            </a:extLst>
          </p:cNvPr>
          <p:cNvGrpSpPr/>
          <p:nvPr/>
        </p:nvGrpSpPr>
        <p:grpSpPr>
          <a:xfrm>
            <a:off x="5590685" y="3299083"/>
            <a:ext cx="324366" cy="369332"/>
            <a:chOff x="688717" y="516493"/>
            <a:chExt cx="324366" cy="369332"/>
          </a:xfrm>
        </p:grpSpPr>
        <p:sp>
          <p:nvSpPr>
            <p:cNvPr id="107" name="円/楕円 106">
              <a:extLst>
                <a:ext uri="{FF2B5EF4-FFF2-40B4-BE49-F238E27FC236}">
                  <a16:creationId xmlns:a16="http://schemas.microsoft.com/office/drawing/2014/main" id="{74F8949A-2BA2-CD46-9287-B98352B46DD0}"/>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6A28ABEF-AFAF-4C47-9E1F-17E9617A35C0}"/>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dirty="0">
                <a:solidFill>
                  <a:schemeClr val="bg1"/>
                </a:solidFill>
                <a:latin typeface="Meiryo UI" panose="020B0604030504040204" pitchFamily="34" charset="-128"/>
                <a:ea typeface="Meiryo UI" panose="020B0604030504040204" pitchFamily="34" charset="-128"/>
              </a:endParaRPr>
            </a:p>
          </p:txBody>
        </p:sp>
      </p:grpSp>
      <p:grpSp>
        <p:nvGrpSpPr>
          <p:cNvPr id="102" name="グループ化 101">
            <a:extLst>
              <a:ext uri="{FF2B5EF4-FFF2-40B4-BE49-F238E27FC236}">
                <a16:creationId xmlns:a16="http://schemas.microsoft.com/office/drawing/2014/main" id="{BDFADE36-EEF8-6741-8913-4DAF6072FB19}"/>
              </a:ext>
            </a:extLst>
          </p:cNvPr>
          <p:cNvGrpSpPr/>
          <p:nvPr/>
        </p:nvGrpSpPr>
        <p:grpSpPr>
          <a:xfrm>
            <a:off x="5583240" y="3722288"/>
            <a:ext cx="324366" cy="369332"/>
            <a:chOff x="688717" y="530222"/>
            <a:chExt cx="324366" cy="369332"/>
          </a:xfrm>
        </p:grpSpPr>
        <p:sp>
          <p:nvSpPr>
            <p:cNvPr id="105" name="円/楕円 104">
              <a:extLst>
                <a:ext uri="{FF2B5EF4-FFF2-40B4-BE49-F238E27FC236}">
                  <a16:creationId xmlns:a16="http://schemas.microsoft.com/office/drawing/2014/main" id="{1F03C542-D63C-994F-85A5-673C580B2EBB}"/>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DCF9DB88-E40B-954C-8470-DFE88F6ACD8C}"/>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103" name="テキスト ボックス 102">
            <a:extLst>
              <a:ext uri="{FF2B5EF4-FFF2-40B4-BE49-F238E27FC236}">
                <a16:creationId xmlns:a16="http://schemas.microsoft.com/office/drawing/2014/main" id="{918AE051-8C83-6B4C-9918-54A9E0DFB93D}"/>
              </a:ext>
            </a:extLst>
          </p:cNvPr>
          <p:cNvSpPr txBox="1"/>
          <p:nvPr/>
        </p:nvSpPr>
        <p:spPr>
          <a:xfrm>
            <a:off x="5867168" y="3317228"/>
            <a:ext cx="2548313"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花壇のお世話係</a:t>
            </a:r>
            <a:endParaRPr kumimoji="1" lang="ja-JP" altLang="en-US" sz="2000" dirty="0"/>
          </a:p>
        </p:txBody>
      </p:sp>
      <p:sp>
        <p:nvSpPr>
          <p:cNvPr id="104" name="テキスト ボックス 103">
            <a:extLst>
              <a:ext uri="{FF2B5EF4-FFF2-40B4-BE49-F238E27FC236}">
                <a16:creationId xmlns:a16="http://schemas.microsoft.com/office/drawing/2014/main" id="{156B1C1B-9D68-364D-A831-CAA3B66FBDDB}"/>
              </a:ext>
            </a:extLst>
          </p:cNvPr>
          <p:cNvSpPr txBox="1"/>
          <p:nvPr/>
        </p:nvSpPr>
        <p:spPr>
          <a:xfrm>
            <a:off x="5867168" y="3722901"/>
            <a:ext cx="2548313"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黒板係</a:t>
            </a:r>
            <a:endParaRPr kumimoji="1" lang="ja-JP" altLang="en-US" sz="2000"/>
          </a:p>
        </p:txBody>
      </p:sp>
      <p:grpSp>
        <p:nvGrpSpPr>
          <p:cNvPr id="111" name="グループ化 110">
            <a:extLst>
              <a:ext uri="{FF2B5EF4-FFF2-40B4-BE49-F238E27FC236}">
                <a16:creationId xmlns:a16="http://schemas.microsoft.com/office/drawing/2014/main" id="{70F2ACCF-E509-3647-A9A7-26F66A7DD317}"/>
              </a:ext>
            </a:extLst>
          </p:cNvPr>
          <p:cNvGrpSpPr/>
          <p:nvPr/>
        </p:nvGrpSpPr>
        <p:grpSpPr>
          <a:xfrm>
            <a:off x="5590685" y="4675938"/>
            <a:ext cx="324366" cy="369332"/>
            <a:chOff x="688717" y="516493"/>
            <a:chExt cx="324366" cy="369332"/>
          </a:xfrm>
        </p:grpSpPr>
        <p:sp>
          <p:nvSpPr>
            <p:cNvPr id="117" name="円/楕円 116">
              <a:extLst>
                <a:ext uri="{FF2B5EF4-FFF2-40B4-BE49-F238E27FC236}">
                  <a16:creationId xmlns:a16="http://schemas.microsoft.com/office/drawing/2014/main" id="{A70BECB6-58F0-5943-94E9-28B82A8A27D1}"/>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8AF95BA8-0697-0140-A6EB-5900BF3CCC1F}"/>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dirty="0">
                <a:solidFill>
                  <a:schemeClr val="bg1"/>
                </a:solidFill>
                <a:latin typeface="Meiryo UI" panose="020B0604030504040204" pitchFamily="34" charset="-128"/>
                <a:ea typeface="Meiryo UI" panose="020B0604030504040204" pitchFamily="34" charset="-128"/>
              </a:endParaRPr>
            </a:p>
          </p:txBody>
        </p:sp>
      </p:grpSp>
      <p:grpSp>
        <p:nvGrpSpPr>
          <p:cNvPr id="112" name="グループ化 111">
            <a:extLst>
              <a:ext uri="{FF2B5EF4-FFF2-40B4-BE49-F238E27FC236}">
                <a16:creationId xmlns:a16="http://schemas.microsoft.com/office/drawing/2014/main" id="{CB9726A4-ED25-424D-B7BF-414593E71C59}"/>
              </a:ext>
            </a:extLst>
          </p:cNvPr>
          <p:cNvGrpSpPr/>
          <p:nvPr/>
        </p:nvGrpSpPr>
        <p:grpSpPr>
          <a:xfrm>
            <a:off x="5583240" y="5099143"/>
            <a:ext cx="324366" cy="369332"/>
            <a:chOff x="688717" y="530222"/>
            <a:chExt cx="324366" cy="369332"/>
          </a:xfrm>
        </p:grpSpPr>
        <p:sp>
          <p:nvSpPr>
            <p:cNvPr id="115" name="円/楕円 114">
              <a:extLst>
                <a:ext uri="{FF2B5EF4-FFF2-40B4-BE49-F238E27FC236}">
                  <a16:creationId xmlns:a16="http://schemas.microsoft.com/office/drawing/2014/main" id="{58310D5D-AECC-3D44-87B4-DB9645501212}"/>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CE4986ED-BC45-1141-B2EF-4D4D334203CF}"/>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113" name="テキスト ボックス 112">
            <a:extLst>
              <a:ext uri="{FF2B5EF4-FFF2-40B4-BE49-F238E27FC236}">
                <a16:creationId xmlns:a16="http://schemas.microsoft.com/office/drawing/2014/main" id="{88639500-93CA-B84E-8B4B-70FD9AA6854C}"/>
              </a:ext>
            </a:extLst>
          </p:cNvPr>
          <p:cNvSpPr txBox="1"/>
          <p:nvPr/>
        </p:nvSpPr>
        <p:spPr>
          <a:xfrm>
            <a:off x="5867168" y="4687209"/>
            <a:ext cx="3280815"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キャンプでテントを立てる</a:t>
            </a:r>
            <a:endParaRPr kumimoji="1" lang="ja-JP" altLang="en-US" sz="2000" dirty="0"/>
          </a:p>
        </p:txBody>
      </p:sp>
      <p:sp>
        <p:nvSpPr>
          <p:cNvPr id="114" name="テキスト ボックス 113">
            <a:extLst>
              <a:ext uri="{FF2B5EF4-FFF2-40B4-BE49-F238E27FC236}">
                <a16:creationId xmlns:a16="http://schemas.microsoft.com/office/drawing/2014/main" id="{96A0C596-2644-424C-BA25-EA4A403E02C1}"/>
              </a:ext>
            </a:extLst>
          </p:cNvPr>
          <p:cNvSpPr txBox="1"/>
          <p:nvPr/>
        </p:nvSpPr>
        <p:spPr>
          <a:xfrm>
            <a:off x="5867168" y="5099756"/>
            <a:ext cx="3231628"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キャンプで食材の買い出し</a:t>
            </a:r>
            <a:endParaRPr kumimoji="1" lang="ja-JP" altLang="en-US" sz="2000"/>
          </a:p>
        </p:txBody>
      </p:sp>
      <p:grpSp>
        <p:nvGrpSpPr>
          <p:cNvPr id="121" name="グループ化 120">
            <a:extLst>
              <a:ext uri="{FF2B5EF4-FFF2-40B4-BE49-F238E27FC236}">
                <a16:creationId xmlns:a16="http://schemas.microsoft.com/office/drawing/2014/main" id="{6C639D74-9544-E84D-A2B6-213AD20AE89E}"/>
              </a:ext>
            </a:extLst>
          </p:cNvPr>
          <p:cNvGrpSpPr/>
          <p:nvPr/>
        </p:nvGrpSpPr>
        <p:grpSpPr>
          <a:xfrm>
            <a:off x="5590685" y="6100089"/>
            <a:ext cx="324366" cy="369332"/>
            <a:chOff x="688717" y="516493"/>
            <a:chExt cx="324366" cy="369332"/>
          </a:xfrm>
        </p:grpSpPr>
        <p:sp>
          <p:nvSpPr>
            <p:cNvPr id="127" name="円/楕円 126">
              <a:extLst>
                <a:ext uri="{FF2B5EF4-FFF2-40B4-BE49-F238E27FC236}">
                  <a16:creationId xmlns:a16="http://schemas.microsoft.com/office/drawing/2014/main" id="{1C47509B-ECE3-E04E-8382-ED0C624CDCF1}"/>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305E26D1-6E3D-E64C-B164-4EE71137EBEE}"/>
                </a:ext>
              </a:extLst>
            </p:cNvPr>
            <p:cNvSpPr txBox="1"/>
            <p:nvPr/>
          </p:nvSpPr>
          <p:spPr>
            <a:xfrm>
              <a:off x="736600" y="516493"/>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A</a:t>
              </a:r>
              <a:endParaRPr kumimoji="1" lang="ja-JP" altLang="en-US" b="1">
                <a:solidFill>
                  <a:schemeClr val="bg1"/>
                </a:solidFill>
                <a:latin typeface="Meiryo UI" panose="020B0604030504040204" pitchFamily="34" charset="-128"/>
                <a:ea typeface="Meiryo UI" panose="020B0604030504040204" pitchFamily="34" charset="-128"/>
              </a:endParaRPr>
            </a:p>
          </p:txBody>
        </p:sp>
      </p:grpSp>
      <p:grpSp>
        <p:nvGrpSpPr>
          <p:cNvPr id="122" name="グループ化 121">
            <a:extLst>
              <a:ext uri="{FF2B5EF4-FFF2-40B4-BE49-F238E27FC236}">
                <a16:creationId xmlns:a16="http://schemas.microsoft.com/office/drawing/2014/main" id="{9F5A50B3-D409-CE44-80F7-B6D5D3F2D4E2}"/>
              </a:ext>
            </a:extLst>
          </p:cNvPr>
          <p:cNvGrpSpPr/>
          <p:nvPr/>
        </p:nvGrpSpPr>
        <p:grpSpPr>
          <a:xfrm>
            <a:off x="5583240" y="6523294"/>
            <a:ext cx="324366" cy="369332"/>
            <a:chOff x="688717" y="530222"/>
            <a:chExt cx="324366" cy="369332"/>
          </a:xfrm>
        </p:grpSpPr>
        <p:sp>
          <p:nvSpPr>
            <p:cNvPr id="125" name="円/楕円 124">
              <a:extLst>
                <a:ext uri="{FF2B5EF4-FFF2-40B4-BE49-F238E27FC236}">
                  <a16:creationId xmlns:a16="http://schemas.microsoft.com/office/drawing/2014/main" id="{2179B95D-0C5A-0444-9AD5-E6B4045A65B0}"/>
                </a:ext>
              </a:extLst>
            </p:cNvPr>
            <p:cNvSpPr/>
            <p:nvPr/>
          </p:nvSpPr>
          <p:spPr>
            <a:xfrm>
              <a:off x="688717" y="558542"/>
              <a:ext cx="324366" cy="324366"/>
            </a:xfrm>
            <a:prstGeom prst="ellipse">
              <a:avLst/>
            </a:prstGeom>
            <a:solidFill>
              <a:srgbClr val="31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B4BDDAB5-1FB8-D743-8F65-BA9CC6ADDE6C}"/>
                </a:ext>
              </a:extLst>
            </p:cNvPr>
            <p:cNvSpPr txBox="1"/>
            <p:nvPr/>
          </p:nvSpPr>
          <p:spPr>
            <a:xfrm>
              <a:off x="744052" y="530222"/>
              <a:ext cx="228600"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34" charset="-128"/>
                  <a:ea typeface="Meiryo UI" panose="020B0604030504040204" pitchFamily="34" charset="-128"/>
                </a:rPr>
                <a:t>B</a:t>
              </a:r>
              <a:endParaRPr kumimoji="1" lang="ja-JP" altLang="en-US" b="1">
                <a:solidFill>
                  <a:schemeClr val="bg1"/>
                </a:solidFill>
                <a:latin typeface="Meiryo UI" panose="020B0604030504040204" pitchFamily="34" charset="-128"/>
                <a:ea typeface="Meiryo UI" panose="020B0604030504040204" pitchFamily="34" charset="-128"/>
              </a:endParaRPr>
            </a:p>
          </p:txBody>
        </p:sp>
      </p:grpSp>
      <p:sp>
        <p:nvSpPr>
          <p:cNvPr id="123" name="テキスト ボックス 122">
            <a:extLst>
              <a:ext uri="{FF2B5EF4-FFF2-40B4-BE49-F238E27FC236}">
                <a16:creationId xmlns:a16="http://schemas.microsoft.com/office/drawing/2014/main" id="{ED20DFE2-3FDD-E447-80F3-DE03D11607A0}"/>
              </a:ext>
            </a:extLst>
          </p:cNvPr>
          <p:cNvSpPr txBox="1"/>
          <p:nvPr/>
        </p:nvSpPr>
        <p:spPr>
          <a:xfrm>
            <a:off x="5867169" y="6114448"/>
            <a:ext cx="2834379"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スーパーのパート店員</a:t>
            </a:r>
            <a:endParaRPr kumimoji="1" lang="ja-JP" altLang="en-US" sz="2000" dirty="0"/>
          </a:p>
        </p:txBody>
      </p:sp>
      <p:sp>
        <p:nvSpPr>
          <p:cNvPr id="124" name="テキスト ボックス 123">
            <a:extLst>
              <a:ext uri="{FF2B5EF4-FFF2-40B4-BE49-F238E27FC236}">
                <a16:creationId xmlns:a16="http://schemas.microsoft.com/office/drawing/2014/main" id="{B56332A2-86F1-0649-B936-A27291C8CDD8}"/>
              </a:ext>
            </a:extLst>
          </p:cNvPr>
          <p:cNvSpPr txBox="1"/>
          <p:nvPr/>
        </p:nvSpPr>
        <p:spPr>
          <a:xfrm>
            <a:off x="5867168" y="6523907"/>
            <a:ext cx="2146532" cy="400110"/>
          </a:xfrm>
          <a:prstGeom prst="rect">
            <a:avLst/>
          </a:prstGeom>
          <a:noFill/>
        </p:spPr>
        <p:txBody>
          <a:bodyPr wrap="square" rtlCol="0">
            <a:spAutoFit/>
          </a:bodyPr>
          <a:lstStyle/>
          <a:p>
            <a:r>
              <a:rPr lang="ja-JP" altLang="en-US" sz="2000" b="1">
                <a:latin typeface="游ゴシック" panose="020B0400000000000000" pitchFamily="50" charset="-128"/>
                <a:ea typeface="游ゴシック" panose="020B0400000000000000" pitchFamily="50" charset="-128"/>
              </a:rPr>
              <a:t>スーパーの店長</a:t>
            </a:r>
            <a:endParaRPr kumimoji="1" lang="ja-JP" altLang="en-US" sz="2000"/>
          </a:p>
        </p:txBody>
      </p:sp>
      <p:pic>
        <p:nvPicPr>
          <p:cNvPr id="129" name="図 128" descr="バスケットのマーク&#10;&#10;低い精度で自動的に生成された説明">
            <a:extLst>
              <a:ext uri="{FF2B5EF4-FFF2-40B4-BE49-F238E27FC236}">
                <a16:creationId xmlns:a16="http://schemas.microsoft.com/office/drawing/2014/main" id="{7A8A44E1-7D78-E147-95DA-AB4AC06EA3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32650" y="5104885"/>
            <a:ext cx="1051292" cy="855051"/>
          </a:xfrm>
          <a:prstGeom prst="rect">
            <a:avLst/>
          </a:prstGeom>
        </p:spPr>
      </p:pic>
      <p:pic>
        <p:nvPicPr>
          <p:cNvPr id="130" name="図 129" descr="図形&#10;&#10;自動的に生成された説明">
            <a:extLst>
              <a:ext uri="{FF2B5EF4-FFF2-40B4-BE49-F238E27FC236}">
                <a16:creationId xmlns:a16="http://schemas.microsoft.com/office/drawing/2014/main" id="{52FAFA79-878E-5840-A413-FD559F219A7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98796" y="4300594"/>
            <a:ext cx="1289677" cy="772618"/>
          </a:xfrm>
          <a:prstGeom prst="rect">
            <a:avLst/>
          </a:prstGeom>
        </p:spPr>
      </p:pic>
      <p:pic>
        <p:nvPicPr>
          <p:cNvPr id="131" name="図 130" descr="アイコン&#10;&#10;自動的に生成された説明">
            <a:extLst>
              <a:ext uri="{FF2B5EF4-FFF2-40B4-BE49-F238E27FC236}">
                <a16:creationId xmlns:a16="http://schemas.microsoft.com/office/drawing/2014/main" id="{6A2C8CEF-1888-844E-A063-1A99DF5DC7A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08771" y="2653705"/>
            <a:ext cx="704214" cy="1132451"/>
          </a:xfrm>
          <a:prstGeom prst="rect">
            <a:avLst/>
          </a:prstGeom>
        </p:spPr>
      </p:pic>
      <p:pic>
        <p:nvPicPr>
          <p:cNvPr id="132" name="図 131" descr="アイコン&#10;&#10;自動的に生成された説明">
            <a:extLst>
              <a:ext uri="{FF2B5EF4-FFF2-40B4-BE49-F238E27FC236}">
                <a16:creationId xmlns:a16="http://schemas.microsoft.com/office/drawing/2014/main" id="{741BB8BD-5A8E-5749-A30C-95666682E4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21440" y="3322040"/>
            <a:ext cx="1122935" cy="551951"/>
          </a:xfrm>
          <a:prstGeom prst="rect">
            <a:avLst/>
          </a:prstGeom>
        </p:spPr>
      </p:pic>
      <p:pic>
        <p:nvPicPr>
          <p:cNvPr id="11" name="図 10" descr="パソコンの画面&#10;&#10;自動的に生成された説明">
            <a:extLst>
              <a:ext uri="{FF2B5EF4-FFF2-40B4-BE49-F238E27FC236}">
                <a16:creationId xmlns:a16="http://schemas.microsoft.com/office/drawing/2014/main" id="{6E9865B8-FA8A-B14F-93F1-FB1C2CC9843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55710" y="5931664"/>
            <a:ext cx="1035035" cy="1126361"/>
          </a:xfrm>
          <a:prstGeom prst="rect">
            <a:avLst/>
          </a:prstGeom>
        </p:spPr>
      </p:pic>
      <p:pic>
        <p:nvPicPr>
          <p:cNvPr id="13" name="図 12" descr="アイコン&#10;&#10;自動的に生成された説明">
            <a:extLst>
              <a:ext uri="{FF2B5EF4-FFF2-40B4-BE49-F238E27FC236}">
                <a16:creationId xmlns:a16="http://schemas.microsoft.com/office/drawing/2014/main" id="{447D90B6-7EC1-FE41-BBC1-4EF319B033E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030708" y="3743993"/>
            <a:ext cx="1244244" cy="728338"/>
          </a:xfrm>
          <a:prstGeom prst="rect">
            <a:avLst/>
          </a:prstGeom>
        </p:spPr>
      </p:pic>
      <p:pic>
        <p:nvPicPr>
          <p:cNvPr id="30" name="図 29" descr="障子, 建物, ウィンドウ が含まれている画像&#10;&#10;自動的に生成された説明">
            <a:extLst>
              <a:ext uri="{FF2B5EF4-FFF2-40B4-BE49-F238E27FC236}">
                <a16:creationId xmlns:a16="http://schemas.microsoft.com/office/drawing/2014/main" id="{B991FA4D-3DFA-F44E-B525-210F7EE7147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530106" y="6371621"/>
            <a:ext cx="1773064" cy="647694"/>
          </a:xfrm>
          <a:prstGeom prst="rect">
            <a:avLst/>
          </a:prstGeom>
        </p:spPr>
      </p:pic>
      <p:pic>
        <p:nvPicPr>
          <p:cNvPr id="134" name="図 133" descr="フライパン が含まれている画像&#10;&#10;自動的に生成された説明">
            <a:extLst>
              <a:ext uri="{FF2B5EF4-FFF2-40B4-BE49-F238E27FC236}">
                <a16:creationId xmlns:a16="http://schemas.microsoft.com/office/drawing/2014/main" id="{F8498623-6CE9-9641-9617-8346EDE48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92954" y="2271762"/>
            <a:ext cx="1001768" cy="550151"/>
          </a:xfrm>
          <a:prstGeom prst="rect">
            <a:avLst/>
          </a:prstGeom>
        </p:spPr>
      </p:pic>
      <p:pic>
        <p:nvPicPr>
          <p:cNvPr id="136" name="図 135" descr="テーブル, 座る, 食品 が含まれている画像&#10;&#10;自動的に生成された説明">
            <a:extLst>
              <a:ext uri="{FF2B5EF4-FFF2-40B4-BE49-F238E27FC236}">
                <a16:creationId xmlns:a16="http://schemas.microsoft.com/office/drawing/2014/main" id="{918C5E9A-516B-BD4D-8DC6-7E1235A7E7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786829" y="2036356"/>
            <a:ext cx="796543" cy="871689"/>
          </a:xfrm>
          <a:prstGeom prst="rect">
            <a:avLst/>
          </a:prstGeom>
        </p:spPr>
      </p:pic>
      <p:pic>
        <p:nvPicPr>
          <p:cNvPr id="138" name="図 137" descr="ロゴ が含まれている画像&#10;&#10;自動的に生成された説明">
            <a:extLst>
              <a:ext uri="{FF2B5EF4-FFF2-40B4-BE49-F238E27FC236}">
                <a16:creationId xmlns:a16="http://schemas.microsoft.com/office/drawing/2014/main" id="{68CE8105-8705-304A-97C8-642F7EDC096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8579190">
            <a:off x="2567613" y="1253720"/>
            <a:ext cx="502846" cy="1193036"/>
          </a:xfrm>
          <a:prstGeom prst="rect">
            <a:avLst/>
          </a:prstGeom>
        </p:spPr>
      </p:pic>
    </p:spTree>
    <p:extLst>
      <p:ext uri="{BB962C8B-B14F-4D97-AF65-F5344CB8AC3E}">
        <p14:creationId xmlns:p14="http://schemas.microsoft.com/office/powerpoint/2010/main" val="176073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E97D6951-BC14-4A24-92BF-D9659B893081}"/>
              </a:ext>
            </a:extLst>
          </p:cNvPr>
          <p:cNvSpPr>
            <a:spLocks noGrp="1"/>
          </p:cNvSpPr>
          <p:nvPr>
            <p:ph type="sldNum" sz="quarter" idx="7"/>
          </p:nvPr>
        </p:nvSpPr>
        <p:spPr/>
        <p:txBody>
          <a:bodyPr/>
          <a:lstStyle/>
          <a:p>
            <a:fld id="{B6F15528-21DE-4FAA-801E-634DDDAF4B2B}" type="slidenum">
              <a:rPr lang="en-US" altLang="ja-JP" smtClean="0"/>
              <a:t>8</a:t>
            </a:fld>
            <a:endParaRPr lang="ja-JP" altLang="en-US" dirty="0"/>
          </a:p>
        </p:txBody>
      </p:sp>
      <p:sp>
        <p:nvSpPr>
          <p:cNvPr id="18" name="テキスト ボックス 9">
            <a:extLst>
              <a:ext uri="{FF2B5EF4-FFF2-40B4-BE49-F238E27FC236}">
                <a16:creationId xmlns:a16="http://schemas.microsoft.com/office/drawing/2014/main" id="{5843AD06-4506-49BB-8473-E457AD0058FE}"/>
              </a:ext>
            </a:extLst>
          </p:cNvPr>
          <p:cNvSpPr txBox="1"/>
          <p:nvPr/>
        </p:nvSpPr>
        <p:spPr>
          <a:xfrm>
            <a:off x="545390" y="6586264"/>
            <a:ext cx="4801310" cy="600164"/>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b="1" dirty="0">
                <a:latin typeface="Yu Gothic" panose="020B0400000000000000" pitchFamily="34" charset="-128"/>
                <a:ea typeface="Yu Gothic" panose="020B0400000000000000" pitchFamily="34" charset="-128"/>
                <a:cs typeface="Meiryo UI"/>
              </a:rPr>
              <a:t>出典）</a:t>
            </a:r>
            <a:r>
              <a:rPr lang="ja-JP" altLang="en-US" sz="1100" b="1" dirty="0">
                <a:latin typeface="Yu Gothic" panose="020B0400000000000000" pitchFamily="34" charset="-128"/>
                <a:ea typeface="Yu Gothic" panose="020B0400000000000000" pitchFamily="34" charset="-128"/>
              </a:rPr>
              <a:t>内閣府「男女共同参画白書（令和</a:t>
            </a:r>
            <a:r>
              <a:rPr lang="en-US" altLang="ja-JP" sz="1100" b="1" dirty="0">
                <a:latin typeface="Yu Gothic" panose="020B0400000000000000" pitchFamily="34" charset="-128"/>
                <a:ea typeface="Yu Gothic" panose="020B0400000000000000" pitchFamily="34" charset="-128"/>
              </a:rPr>
              <a:t>3</a:t>
            </a:r>
            <a:r>
              <a:rPr lang="ja-JP" altLang="en-US" sz="1100" b="1" dirty="0">
                <a:latin typeface="Yu Gothic" panose="020B0400000000000000" pitchFamily="34" charset="-128"/>
                <a:ea typeface="Yu Gothic" panose="020B0400000000000000" pitchFamily="34" charset="-128"/>
              </a:rPr>
              <a:t>年版）」に基づき作成 </a:t>
            </a:r>
            <a:r>
              <a:rPr lang="en-US" altLang="ja-JP" sz="1100" b="1" dirty="0">
                <a:latin typeface="Yu Gothic" panose="020B0400000000000000" pitchFamily="34" charset="-128"/>
                <a:ea typeface="Yu Gothic" panose="020B0400000000000000" pitchFamily="34" charset="-128"/>
              </a:rPr>
              <a:t>https://www.gender.go.jp/about_danjo/whitepaper/r03/zentai/html/honpen/b1_s03_01.html</a:t>
            </a:r>
            <a:endParaRPr lang="pt-PT" altLang="ja-JP" sz="1100" b="1" dirty="0">
              <a:latin typeface="Yu Gothic" panose="020B0400000000000000" pitchFamily="34" charset="-128"/>
              <a:ea typeface="Yu Gothic" panose="020B0400000000000000" pitchFamily="34" charset="-128"/>
            </a:endParaRPr>
          </a:p>
        </p:txBody>
      </p:sp>
      <p:sp>
        <p:nvSpPr>
          <p:cNvPr id="12" name="object 4">
            <a:extLst>
              <a:ext uri="{FF2B5EF4-FFF2-40B4-BE49-F238E27FC236}">
                <a16:creationId xmlns:a16="http://schemas.microsoft.com/office/drawing/2014/main" id="{D97D663C-D1E4-254F-8CBB-87F674F8BE07}"/>
              </a:ext>
            </a:extLst>
          </p:cNvPr>
          <p:cNvSpPr txBox="1">
            <a:spLocks/>
          </p:cNvSpPr>
          <p:nvPr/>
        </p:nvSpPr>
        <p:spPr>
          <a:xfrm>
            <a:off x="3551337" y="391794"/>
            <a:ext cx="3590727" cy="628377"/>
          </a:xfrm>
          <a:prstGeom prst="rect">
            <a:avLst/>
          </a:prstGeom>
        </p:spPr>
        <p:txBody>
          <a:bodyPr vert="horz" wrap="none" lIns="0" tIns="12700" rIns="0" bIns="0" rtlCol="0">
            <a:spAutoFit/>
          </a:bodyPr>
          <a:lstStyle>
            <a:lvl1pPr>
              <a:defRPr sz="3100" b="1" i="0">
                <a:solidFill>
                  <a:schemeClr val="bg1"/>
                </a:solidFill>
                <a:latin typeface="Meiryo UI"/>
                <a:ea typeface="+mj-ea"/>
                <a:cs typeface="Meiryo UI"/>
              </a:defRPr>
            </a:lvl1pPr>
          </a:lstStyle>
          <a:p>
            <a:pPr algn="ctr"/>
            <a:r>
              <a:rPr lang="ja-JP" altLang="en-US" sz="4000" dirty="0">
                <a:solidFill>
                  <a:srgbClr val="231F20"/>
                </a:solidFill>
                <a:latin typeface="+mn-ea"/>
                <a:ea typeface="+mn-ea"/>
                <a:cs typeface="YuGothic"/>
              </a:rPr>
              <a:t>考えてみよう！</a:t>
            </a:r>
            <a:endParaRPr lang="ja-JP" altLang="en-US" sz="4000" dirty="0">
              <a:solidFill>
                <a:schemeClr val="tx1"/>
              </a:solidFill>
              <a:latin typeface="+mn-ea"/>
              <a:ea typeface="+mn-ea"/>
            </a:endParaRPr>
          </a:p>
        </p:txBody>
      </p:sp>
      <p:sp>
        <p:nvSpPr>
          <p:cNvPr id="16" name="テキスト ボックス 9">
            <a:extLst>
              <a:ext uri="{FF2B5EF4-FFF2-40B4-BE49-F238E27FC236}">
                <a16:creationId xmlns:a16="http://schemas.microsoft.com/office/drawing/2014/main" id="{B2FF5272-6BF2-744F-8CAE-71CF98055489}"/>
              </a:ext>
            </a:extLst>
          </p:cNvPr>
          <p:cNvSpPr txBox="1"/>
          <p:nvPr/>
        </p:nvSpPr>
        <p:spPr>
          <a:xfrm>
            <a:off x="5614764" y="6586264"/>
            <a:ext cx="4598782" cy="600164"/>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32000" indent="-432000" latinLnBrk="1"/>
            <a:r>
              <a:rPr lang="ja-JP" altLang="en-US" sz="1100" b="1" dirty="0">
                <a:latin typeface="Yu Gothic" panose="020B0400000000000000" pitchFamily="34" charset="-128"/>
                <a:ea typeface="Yu Gothic" panose="020B0400000000000000" pitchFamily="34" charset="-128"/>
                <a:cs typeface="Meiryo UI"/>
              </a:rPr>
              <a:t>出典）内閣府「男女共同参画白書（令和</a:t>
            </a:r>
            <a:r>
              <a:rPr lang="en-US" altLang="ja-JP" sz="1100" b="1" dirty="0">
                <a:latin typeface="Yu Gothic" panose="020B0400000000000000" pitchFamily="34" charset="-128"/>
                <a:ea typeface="Yu Gothic" panose="020B0400000000000000" pitchFamily="34" charset="-128"/>
                <a:cs typeface="Meiryo UI"/>
              </a:rPr>
              <a:t>2</a:t>
            </a:r>
            <a:r>
              <a:rPr lang="ja-JP" altLang="en-US" sz="1100" b="1" dirty="0">
                <a:latin typeface="Yu Gothic" panose="020B0400000000000000" pitchFamily="34" charset="-128"/>
                <a:ea typeface="Yu Gothic" panose="020B0400000000000000" pitchFamily="34" charset="-128"/>
                <a:cs typeface="Meiryo UI"/>
              </a:rPr>
              <a:t>年版）」に基づき作成</a:t>
            </a:r>
            <a:endParaRPr lang="ja-JP" altLang="en-US" sz="1100" b="1" dirty="0">
              <a:latin typeface="Yu Gothic" panose="020B0400000000000000" pitchFamily="34" charset="-128"/>
              <a:ea typeface="Yu Gothic" panose="020B0400000000000000" pitchFamily="34" charset="-128"/>
            </a:endParaRPr>
          </a:p>
          <a:p>
            <a:pPr latinLnBrk="1"/>
            <a:r>
              <a:rPr lang="pt-PT" altLang="ja-JP" sz="1100" b="1" dirty="0">
                <a:solidFill>
                  <a:srgbClr val="231F20"/>
                </a:solidFill>
                <a:latin typeface="Yu Gothic" panose="020B0400000000000000" pitchFamily="34" charset="-128"/>
                <a:ea typeface="Yu Gothic" panose="020B0400000000000000" pitchFamily="34" charset="-128"/>
              </a:rPr>
              <a:t>http</a:t>
            </a:r>
            <a:r>
              <a:rPr lang="pt-PT" altLang="ja-JP" sz="1100" b="1" dirty="0">
                <a:latin typeface="Yu Gothic" panose="020B0400000000000000" pitchFamily="34" charset="-128"/>
                <a:ea typeface="Yu Gothic" panose="020B0400000000000000" pitchFamily="34" charset="-128"/>
              </a:rPr>
              <a:t>s://www.gender.go.jp/about_danjo/whitepaper/r02/zentai/html/column/clm_01.html</a:t>
            </a:r>
          </a:p>
        </p:txBody>
      </p:sp>
      <p:sp>
        <p:nvSpPr>
          <p:cNvPr id="13" name="テキスト ボックス 12">
            <a:extLst>
              <a:ext uri="{FF2B5EF4-FFF2-40B4-BE49-F238E27FC236}">
                <a16:creationId xmlns:a16="http://schemas.microsoft.com/office/drawing/2014/main" id="{8D3DD7A0-5344-4550-AF37-A2A94FA0BC91}"/>
              </a:ext>
            </a:extLst>
          </p:cNvPr>
          <p:cNvSpPr txBox="1"/>
          <p:nvPr/>
        </p:nvSpPr>
        <p:spPr>
          <a:xfrm>
            <a:off x="584993" y="6009326"/>
            <a:ext cx="4843413" cy="261610"/>
          </a:xfrm>
          <a:prstGeom prst="rect">
            <a:avLst/>
          </a:prstGeom>
          <a:noFill/>
        </p:spPr>
        <p:txBody>
          <a:bodyPr wrap="square">
            <a:spAutoFit/>
          </a:bodyPr>
          <a:lstStyle/>
          <a:p>
            <a:pPr marL="174625" indent="-174625"/>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平成</a:t>
            </a:r>
            <a:r>
              <a:rPr lang="en-US" altLang="ja-JP" sz="1100" b="1" dirty="0">
                <a:latin typeface="游ゴシック" panose="020B0400000000000000" pitchFamily="50" charset="-128"/>
                <a:ea typeface="游ゴシック" panose="020B0400000000000000" pitchFamily="50" charset="-128"/>
              </a:rPr>
              <a:t>22</a:t>
            </a:r>
            <a:r>
              <a:rPr lang="ja-JP" altLang="en-US" sz="1100" b="1" dirty="0">
                <a:latin typeface="游ゴシック" panose="020B0400000000000000" pitchFamily="50" charset="-128"/>
                <a:ea typeface="游ゴシック" panose="020B0400000000000000" pitchFamily="50" charset="-128"/>
              </a:rPr>
              <a:t>年及び</a:t>
            </a:r>
            <a:r>
              <a:rPr lang="en-US" altLang="ja-JP" sz="1100" b="1" dirty="0">
                <a:latin typeface="游ゴシック" panose="020B0400000000000000" pitchFamily="50" charset="-128"/>
                <a:ea typeface="游ゴシック" panose="020B0400000000000000" pitchFamily="50" charset="-128"/>
              </a:rPr>
              <a:t>23</a:t>
            </a:r>
            <a:r>
              <a:rPr lang="ja-JP" altLang="en-US" sz="1100" b="1" dirty="0">
                <a:latin typeface="游ゴシック" panose="020B0400000000000000" pitchFamily="50" charset="-128"/>
                <a:ea typeface="游ゴシック" panose="020B0400000000000000" pitchFamily="50" charset="-128"/>
              </a:rPr>
              <a:t>年の値は、岩手県、宮城県及び福島県を除く全国の結果。</a:t>
            </a:r>
          </a:p>
        </p:txBody>
      </p:sp>
      <p:pic>
        <p:nvPicPr>
          <p:cNvPr id="14" name="図 13" descr="アイコン が含まれている画像&#10;&#10;自動的に生成された説明">
            <a:extLst>
              <a:ext uri="{FF2B5EF4-FFF2-40B4-BE49-F238E27FC236}">
                <a16:creationId xmlns:a16="http://schemas.microsoft.com/office/drawing/2014/main" id="{BEB2A4DC-72E3-4C9B-825D-7076DDB8C5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865" y="1993209"/>
            <a:ext cx="4470400" cy="3962400"/>
          </a:xfrm>
          <a:prstGeom prst="rect">
            <a:avLst/>
          </a:prstGeom>
        </p:spPr>
      </p:pic>
      <p:pic>
        <p:nvPicPr>
          <p:cNvPr id="15" name="図 14" descr="グラフ&#10;&#10;自動的に生成された説明">
            <a:extLst>
              <a:ext uri="{FF2B5EF4-FFF2-40B4-BE49-F238E27FC236}">
                <a16:creationId xmlns:a16="http://schemas.microsoft.com/office/drawing/2014/main" id="{4E153462-DDEF-4CBF-9B72-87F6E9F391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5155" y="1993209"/>
            <a:ext cx="4470400" cy="3962400"/>
          </a:xfrm>
          <a:prstGeom prst="rect">
            <a:avLst/>
          </a:prstGeom>
        </p:spPr>
      </p:pic>
      <p:sp>
        <p:nvSpPr>
          <p:cNvPr id="10" name="四角形: 角を丸くする 9">
            <a:extLst>
              <a:ext uri="{FF2B5EF4-FFF2-40B4-BE49-F238E27FC236}">
                <a16:creationId xmlns:a16="http://schemas.microsoft.com/office/drawing/2014/main" id="{F9FD5F37-68DA-4606-A2FF-9B9D514CBEF3}"/>
              </a:ext>
            </a:extLst>
          </p:cNvPr>
          <p:cNvSpPr/>
          <p:nvPr/>
        </p:nvSpPr>
        <p:spPr>
          <a:xfrm>
            <a:off x="3006700" y="1140537"/>
            <a:ext cx="4680000" cy="522000"/>
          </a:xfrm>
          <a:prstGeom prst="roundRect">
            <a:avLst>
              <a:gd name="adj" fmla="val 50000"/>
            </a:avLst>
          </a:prstGeom>
          <a:solidFill>
            <a:schemeClr val="bg1"/>
          </a:solidFill>
          <a:ln w="44450">
            <a:solidFill>
              <a:srgbClr val="33B44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nchorCtr="0"/>
          <a:lstStyle/>
          <a:p>
            <a:pPr marR="5080" algn="ctr" fontAlgn="ctr"/>
            <a:r>
              <a:rPr lang="ja-JP" altLang="en-US" sz="2400" b="1" dirty="0">
                <a:solidFill>
                  <a:srgbClr val="231F20"/>
                </a:solidFill>
                <a:latin typeface="Yu Gothic" panose="020B0400000000000000" pitchFamily="34" charset="-128"/>
                <a:ea typeface="Yu Gothic" panose="020B0400000000000000" pitchFamily="34" charset="-128"/>
                <a:cs typeface="YuGothic"/>
              </a:rPr>
              <a:t>グラフから何が分かりますか？</a:t>
            </a:r>
            <a:endParaRPr lang="ja-JP" altLang="en-US" sz="2400"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4162746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ユーザー定義 6">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1878</Words>
  <Application>Microsoft Office PowerPoint</Application>
  <PresentationFormat>ユーザー設定</PresentationFormat>
  <Paragraphs>226</Paragraphs>
  <Slides>15</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Meiryo UI</vt:lpstr>
      <vt:lpstr>YuGothic</vt:lpstr>
      <vt:lpstr>Yu Gothic</vt:lpstr>
      <vt:lpstr>Yu Gothic</vt:lpstr>
      <vt:lpstr>Arial</vt:lpstr>
      <vt:lpstr>Office Theme</vt:lpstr>
      <vt:lpstr>PowerPoint プレゼンテーション</vt:lpstr>
      <vt:lpstr>考えてみよう！</vt:lpstr>
      <vt:lpstr>らしさってなんだろう？</vt:lpstr>
      <vt:lpstr>らしさの思い込みによる暴力</vt:lpstr>
      <vt:lpstr>男女共同参画の 歴史</vt:lpstr>
      <vt:lpstr>考えてみよう！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社会で活躍している人からのメッセージ</vt:lpstr>
      <vt:lpstr>考えてみよう！</vt:lpstr>
      <vt:lpstr>考えてみよう！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2022-03-11T00:40:06Z</dcterms:created>
  <dcterms:modified xsi:type="dcterms:W3CDTF">2022-05-23T04:55:56Z</dcterms:modified>
</cp:coreProperties>
</file>