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6" r:id="rId2"/>
  </p:sldMasterIdLst>
  <p:notesMasterIdLst>
    <p:notesMasterId r:id="rId11"/>
  </p:notesMasterIdLst>
  <p:sldIdLst>
    <p:sldId id="277" r:id="rId3"/>
    <p:sldId id="269" r:id="rId4"/>
    <p:sldId id="278" r:id="rId5"/>
    <p:sldId id="272" r:id="rId6"/>
    <p:sldId id="280" r:id="rId7"/>
    <p:sldId id="275" r:id="rId8"/>
    <p:sldId id="276" r:id="rId9"/>
    <p:sldId id="279" r:id="rId10"/>
  </p:sldIdLst>
  <p:sldSz cx="10693400" cy="756285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教材案" id="{0EA6E477-03CA-4B91-AB91-7F2100AEBB99}">
          <p14:sldIdLst>
            <p14:sldId id="277"/>
            <p14:sldId id="269"/>
            <p14:sldId id="278"/>
            <p14:sldId id="272"/>
            <p14:sldId id="280"/>
            <p14:sldId id="275"/>
            <p14:sldId id="276"/>
          </p14:sldIdLst>
        </p14:section>
        <p14:section name="事前アンケート" id="{3FDE0D28-8C4F-4462-8842-421156880676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A9C"/>
    <a:srgbClr val="82CB9C"/>
    <a:srgbClr val="33AAAD"/>
    <a:srgbClr val="78CED0"/>
    <a:srgbClr val="BDD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48"/>
    <p:restoredTop sz="96353" autoAdjust="0"/>
  </p:normalViewPr>
  <p:slideViewPr>
    <p:cSldViewPr>
      <p:cViewPr varScale="1">
        <p:scale>
          <a:sx n="79" d="100"/>
          <a:sy n="79" d="100"/>
        </p:scale>
        <p:origin x="6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145" cy="341504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718" y="0"/>
            <a:ext cx="4305669" cy="341504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r">
              <a:defRPr sz="1100"/>
            </a:lvl1pPr>
          </a:lstStyle>
          <a:p>
            <a:fld id="{D7B08B2E-8576-4C5A-BBD7-AD62C01600B3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6450" y="850900"/>
            <a:ext cx="32464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78" tIns="41939" rIns="83878" bIns="419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24" y="3276430"/>
            <a:ext cx="7950290" cy="2680585"/>
          </a:xfrm>
          <a:prstGeom prst="rect">
            <a:avLst/>
          </a:prstGeom>
        </p:spPr>
        <p:txBody>
          <a:bodyPr vert="horz" lIns="83878" tIns="41939" rIns="83878" bIns="419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697"/>
            <a:ext cx="4307145" cy="341503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718" y="6465697"/>
            <a:ext cx="4305669" cy="341503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r">
              <a:defRPr sz="1100"/>
            </a:lvl1pPr>
          </a:lstStyle>
          <a:p>
            <a:fld id="{EF20322A-17F7-4358-9153-AD26CB44B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25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9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89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98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18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47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2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4292" y="548675"/>
            <a:ext cx="688481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4B80-0496-4227-ADF5-6FC78DBF4C3C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AA9C-415D-4CA7-B791-AF2E467D3B41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E359-2525-45C7-B08B-E560872DA3D5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CC39-BE2A-49DD-83BB-334B0751F338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4292" y="548675"/>
            <a:ext cx="688481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4B80-0496-4227-ADF5-6FC78DBF4C3C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26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AA9C-415D-4CA7-B791-AF2E467D3B41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24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E359-2525-45C7-B08B-E560872DA3D5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82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CC39-BE2A-49DD-83BB-334B0751F338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5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130" y="720175"/>
            <a:ext cx="90231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573" y="1375384"/>
            <a:ext cx="8918252" cy="206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4CEE097-1400-4723-B0DB-F671BA04A79E}"/>
              </a:ext>
            </a:extLst>
          </p:cNvPr>
          <p:cNvSpPr/>
          <p:nvPr userDrawn="1"/>
        </p:nvSpPr>
        <p:spPr>
          <a:xfrm>
            <a:off x="180658" y="181293"/>
            <a:ext cx="10332085" cy="7200265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104851" y="0"/>
                </a:moveTo>
                <a:lnTo>
                  <a:pt x="10227157" y="0"/>
                </a:lnTo>
                <a:lnTo>
                  <a:pt x="10267964" y="8240"/>
                </a:lnTo>
                <a:lnTo>
                  <a:pt x="10301289" y="30713"/>
                </a:lnTo>
                <a:lnTo>
                  <a:pt x="10323757" y="64041"/>
                </a:lnTo>
                <a:lnTo>
                  <a:pt x="10331996" y="104851"/>
                </a:lnTo>
                <a:lnTo>
                  <a:pt x="10331996" y="7095159"/>
                </a:lnTo>
                <a:lnTo>
                  <a:pt x="10323756" y="7135967"/>
                </a:lnTo>
                <a:lnTo>
                  <a:pt x="10301287" y="7169291"/>
                </a:lnTo>
                <a:lnTo>
                  <a:pt x="10267959" y="7191759"/>
                </a:lnTo>
                <a:lnTo>
                  <a:pt x="10227144" y="7199998"/>
                </a:lnTo>
                <a:lnTo>
                  <a:pt x="104851" y="7199998"/>
                </a:lnTo>
                <a:lnTo>
                  <a:pt x="64036" y="7191759"/>
                </a:lnTo>
                <a:lnTo>
                  <a:pt x="30708" y="7169289"/>
                </a:lnTo>
                <a:lnTo>
                  <a:pt x="8239" y="7135961"/>
                </a:lnTo>
                <a:lnTo>
                  <a:pt x="0" y="7095147"/>
                </a:lnTo>
                <a:lnTo>
                  <a:pt x="0" y="104851"/>
                </a:lnTo>
                <a:lnTo>
                  <a:pt x="8239" y="64036"/>
                </a:lnTo>
                <a:lnTo>
                  <a:pt x="30708" y="30708"/>
                </a:lnTo>
                <a:lnTo>
                  <a:pt x="64036" y="8239"/>
                </a:lnTo>
                <a:lnTo>
                  <a:pt x="104851" y="0"/>
                </a:lnTo>
                <a:close/>
              </a:path>
            </a:pathLst>
          </a:custGeom>
          <a:solidFill>
            <a:schemeClr val="bg1"/>
          </a:solidFill>
          <a:ln w="50799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A369-9C58-4727-972E-8BB4F7432C1B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130" y="720175"/>
            <a:ext cx="90231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573" y="1375384"/>
            <a:ext cx="8918252" cy="206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A369-9C58-4727-972E-8BB4F7432C1B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59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3037883-03C0-4C30-92B3-6A2F1B5C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00" y="1876936"/>
            <a:ext cx="10288800" cy="5454456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11D732B3-5588-458F-84FE-F93BFA249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352425"/>
            <a:ext cx="6604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863" y="567775"/>
            <a:ext cx="8661400" cy="2311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「女の子／男の子なんだから</a:t>
            </a:r>
          </a:p>
          <a:p>
            <a:pPr marL="266700" marR="5080">
              <a:lnSpc>
                <a:spcPct val="125000"/>
              </a:lnSpc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〇〇しなさい</a:t>
            </a:r>
            <a:r>
              <a:rPr spc="-20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〇〇してはいけない」 と言われたことはありますか？</a:t>
            </a:r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CF1AFF63-B5A7-DB46-904E-AF3E96A8B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959501"/>
            <a:ext cx="7620000" cy="4406900"/>
          </a:xfrm>
          <a:prstGeom prst="rect">
            <a:avLst/>
          </a:prstGeom>
        </p:spPr>
      </p:pic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4D9EB4D7-64C7-460F-8628-DC7CE5606A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6">
            <a:extLst>
              <a:ext uri="{FF2B5EF4-FFF2-40B4-BE49-F238E27FC236}">
                <a16:creationId xmlns:a16="http://schemas.microsoft.com/office/drawing/2014/main" id="{86A7F16A-010B-4556-BECF-3E2438E93B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2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3B90ABCE-F38F-984C-BF62-19131F00CF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9400" y="595303"/>
            <a:ext cx="6311900" cy="1675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25000"/>
              </a:lnSpc>
              <a:spcBef>
                <a:spcPts val="100"/>
              </a:spcBef>
            </a:pPr>
            <a:r>
              <a:rPr lang="ja-JP" altLang="en-US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この子たちがすきな色は</a:t>
            </a:r>
            <a:br>
              <a:rPr lang="ja-JP" altLang="en-US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何だと思う</a:t>
            </a:r>
            <a:endParaRPr sz="45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図 18" descr="図形&#10;&#10;低い精度で自動的に生成された説明">
            <a:extLst>
              <a:ext uri="{FF2B5EF4-FFF2-40B4-BE49-F238E27FC236}">
                <a16:creationId xmlns:a16="http://schemas.microsoft.com/office/drawing/2014/main" id="{2CC5E162-A3DE-7340-816E-6353AE4EF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70" y="352425"/>
            <a:ext cx="1082130" cy="1828800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8DD02A7A-B23E-451E-ABE0-6BD2BC4F1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89" y="2397125"/>
            <a:ext cx="1473200" cy="2146300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985C06D5-DE4C-49BE-8890-B692452CC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3" y="1914525"/>
            <a:ext cx="1270000" cy="262890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6C901305-BBAD-4661-98C7-48E3A837D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28" y="2181225"/>
            <a:ext cx="1257300" cy="2362200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DC2D9394-ED22-4B46-8D7E-1177A277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2397125"/>
            <a:ext cx="1244600" cy="2146300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F15ECEFA-C01D-4CB7-AF6C-AEB1A012F6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47" y="3824131"/>
            <a:ext cx="4503107" cy="32924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047042" y="548675"/>
            <a:ext cx="85979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みんないろいろな考えがあるよね</a:t>
            </a:r>
          </a:p>
        </p:txBody>
      </p:sp>
      <p:sp>
        <p:nvSpPr>
          <p:cNvPr id="44" name="object 44"/>
          <p:cNvSpPr/>
          <p:nvPr/>
        </p:nvSpPr>
        <p:spPr>
          <a:xfrm>
            <a:off x="6878631" y="1440350"/>
            <a:ext cx="3183255" cy="1731475"/>
          </a:xfrm>
          <a:custGeom>
            <a:avLst/>
            <a:gdLst/>
            <a:ahLst/>
            <a:cxnLst/>
            <a:rect l="l" t="t" r="r" b="b"/>
            <a:pathLst>
              <a:path w="3183254" h="1640205">
                <a:moveTo>
                  <a:pt x="2953499" y="0"/>
                </a:moveTo>
                <a:lnTo>
                  <a:pt x="229273" y="0"/>
                </a:lnTo>
                <a:lnTo>
                  <a:pt x="183064" y="4658"/>
                </a:lnTo>
                <a:lnTo>
                  <a:pt x="140026" y="18018"/>
                </a:lnTo>
                <a:lnTo>
                  <a:pt x="101080" y="39157"/>
                </a:lnTo>
                <a:lnTo>
                  <a:pt x="67149" y="67154"/>
                </a:lnTo>
                <a:lnTo>
                  <a:pt x="39154" y="101086"/>
                </a:lnTo>
                <a:lnTo>
                  <a:pt x="18016" y="140031"/>
                </a:lnTo>
                <a:lnTo>
                  <a:pt x="4657" y="183068"/>
                </a:lnTo>
                <a:lnTo>
                  <a:pt x="0" y="229273"/>
                </a:lnTo>
                <a:lnTo>
                  <a:pt x="0" y="1134821"/>
                </a:lnTo>
                <a:lnTo>
                  <a:pt x="4657" y="1181029"/>
                </a:lnTo>
                <a:lnTo>
                  <a:pt x="18016" y="1224067"/>
                </a:lnTo>
                <a:lnTo>
                  <a:pt x="39154" y="1263013"/>
                </a:lnTo>
                <a:lnTo>
                  <a:pt x="67149" y="1296944"/>
                </a:lnTo>
                <a:lnTo>
                  <a:pt x="101080" y="1324940"/>
                </a:lnTo>
                <a:lnTo>
                  <a:pt x="140026" y="1346077"/>
                </a:lnTo>
                <a:lnTo>
                  <a:pt x="183064" y="1359436"/>
                </a:lnTo>
                <a:lnTo>
                  <a:pt x="229273" y="1364094"/>
                </a:lnTo>
                <a:lnTo>
                  <a:pt x="1184808" y="1364094"/>
                </a:lnTo>
                <a:lnTo>
                  <a:pt x="1366342" y="1639862"/>
                </a:lnTo>
                <a:lnTo>
                  <a:pt x="1371955" y="1364094"/>
                </a:lnTo>
                <a:lnTo>
                  <a:pt x="2953499" y="1364094"/>
                </a:lnTo>
                <a:lnTo>
                  <a:pt x="2999704" y="1359436"/>
                </a:lnTo>
                <a:lnTo>
                  <a:pt x="3042740" y="1346077"/>
                </a:lnTo>
                <a:lnTo>
                  <a:pt x="3081685" y="1324940"/>
                </a:lnTo>
                <a:lnTo>
                  <a:pt x="3115617" y="1296944"/>
                </a:lnTo>
                <a:lnTo>
                  <a:pt x="3143614" y="1263013"/>
                </a:lnTo>
                <a:lnTo>
                  <a:pt x="3164754" y="1224067"/>
                </a:lnTo>
                <a:lnTo>
                  <a:pt x="3178114" y="1181029"/>
                </a:lnTo>
                <a:lnTo>
                  <a:pt x="3182772" y="1134821"/>
                </a:lnTo>
                <a:lnTo>
                  <a:pt x="3182772" y="229273"/>
                </a:lnTo>
                <a:lnTo>
                  <a:pt x="3178114" y="183068"/>
                </a:lnTo>
                <a:lnTo>
                  <a:pt x="3164754" y="140031"/>
                </a:lnTo>
                <a:lnTo>
                  <a:pt x="3143614" y="101086"/>
                </a:lnTo>
                <a:lnTo>
                  <a:pt x="3115617" y="67154"/>
                </a:lnTo>
                <a:lnTo>
                  <a:pt x="3081685" y="39157"/>
                </a:lnTo>
                <a:lnTo>
                  <a:pt x="3042740" y="18018"/>
                </a:lnTo>
                <a:lnTo>
                  <a:pt x="2999704" y="4658"/>
                </a:lnTo>
                <a:lnTo>
                  <a:pt x="2953499" y="0"/>
                </a:lnTo>
                <a:close/>
              </a:path>
            </a:pathLst>
          </a:custGeom>
          <a:ln w="50800">
            <a:solidFill>
              <a:srgbClr val="82C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8875" y="2105025"/>
            <a:ext cx="2708677" cy="1297940"/>
          </a:xfrm>
          <a:custGeom>
            <a:avLst/>
            <a:gdLst/>
            <a:ahLst/>
            <a:cxnLst/>
            <a:rect l="l" t="t" r="r" b="b"/>
            <a:pathLst>
              <a:path w="2512060" h="1297939">
                <a:moveTo>
                  <a:pt x="2282177" y="0"/>
                </a:moveTo>
                <a:lnTo>
                  <a:pt x="229273" y="0"/>
                </a:lnTo>
                <a:lnTo>
                  <a:pt x="183068" y="4658"/>
                </a:lnTo>
                <a:lnTo>
                  <a:pt x="140031" y="18018"/>
                </a:lnTo>
                <a:lnTo>
                  <a:pt x="101086" y="39157"/>
                </a:lnTo>
                <a:lnTo>
                  <a:pt x="67154" y="67154"/>
                </a:lnTo>
                <a:lnTo>
                  <a:pt x="39157" y="101086"/>
                </a:lnTo>
                <a:lnTo>
                  <a:pt x="18018" y="140031"/>
                </a:lnTo>
                <a:lnTo>
                  <a:pt x="4658" y="183068"/>
                </a:lnTo>
                <a:lnTo>
                  <a:pt x="0" y="229273"/>
                </a:lnTo>
                <a:lnTo>
                  <a:pt x="0" y="792657"/>
                </a:lnTo>
                <a:lnTo>
                  <a:pt x="4658" y="838866"/>
                </a:lnTo>
                <a:lnTo>
                  <a:pt x="18018" y="881904"/>
                </a:lnTo>
                <a:lnTo>
                  <a:pt x="39157" y="920849"/>
                </a:lnTo>
                <a:lnTo>
                  <a:pt x="67154" y="954781"/>
                </a:lnTo>
                <a:lnTo>
                  <a:pt x="101086" y="982776"/>
                </a:lnTo>
                <a:lnTo>
                  <a:pt x="140031" y="1003914"/>
                </a:lnTo>
                <a:lnTo>
                  <a:pt x="183068" y="1017273"/>
                </a:lnTo>
                <a:lnTo>
                  <a:pt x="229273" y="1021930"/>
                </a:lnTo>
                <a:lnTo>
                  <a:pt x="1308557" y="1021930"/>
                </a:lnTo>
                <a:lnTo>
                  <a:pt x="1410195" y="1297698"/>
                </a:lnTo>
                <a:lnTo>
                  <a:pt x="1495704" y="1021930"/>
                </a:lnTo>
                <a:lnTo>
                  <a:pt x="2282177" y="1021930"/>
                </a:lnTo>
                <a:lnTo>
                  <a:pt x="2328382" y="1017273"/>
                </a:lnTo>
                <a:lnTo>
                  <a:pt x="2371418" y="1003914"/>
                </a:lnTo>
                <a:lnTo>
                  <a:pt x="2410363" y="982776"/>
                </a:lnTo>
                <a:lnTo>
                  <a:pt x="2444295" y="954781"/>
                </a:lnTo>
                <a:lnTo>
                  <a:pt x="2472292" y="920849"/>
                </a:lnTo>
                <a:lnTo>
                  <a:pt x="2493432" y="881904"/>
                </a:lnTo>
                <a:lnTo>
                  <a:pt x="2506792" y="838866"/>
                </a:lnTo>
                <a:lnTo>
                  <a:pt x="2511450" y="792657"/>
                </a:lnTo>
                <a:lnTo>
                  <a:pt x="2511450" y="229273"/>
                </a:lnTo>
                <a:lnTo>
                  <a:pt x="2506792" y="183068"/>
                </a:lnTo>
                <a:lnTo>
                  <a:pt x="2493432" y="140031"/>
                </a:lnTo>
                <a:lnTo>
                  <a:pt x="2472292" y="101086"/>
                </a:lnTo>
                <a:lnTo>
                  <a:pt x="2444295" y="67154"/>
                </a:lnTo>
                <a:lnTo>
                  <a:pt x="2410363" y="39157"/>
                </a:lnTo>
                <a:lnTo>
                  <a:pt x="2371418" y="18018"/>
                </a:lnTo>
                <a:lnTo>
                  <a:pt x="2328382" y="4658"/>
                </a:lnTo>
                <a:lnTo>
                  <a:pt x="2282177" y="0"/>
                </a:lnTo>
                <a:close/>
              </a:path>
            </a:pathLst>
          </a:custGeom>
          <a:ln w="50800">
            <a:solidFill>
              <a:srgbClr val="82C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36224" y="2409825"/>
            <a:ext cx="3164848" cy="1472564"/>
          </a:xfrm>
          <a:custGeom>
            <a:avLst/>
            <a:gdLst/>
            <a:ahLst/>
            <a:cxnLst/>
            <a:rect l="l" t="t" r="r" b="b"/>
            <a:pathLst>
              <a:path w="2799715" h="1701164">
                <a:moveTo>
                  <a:pt x="2570175" y="0"/>
                </a:moveTo>
                <a:lnTo>
                  <a:pt x="229273" y="0"/>
                </a:lnTo>
                <a:lnTo>
                  <a:pt x="183068" y="4658"/>
                </a:lnTo>
                <a:lnTo>
                  <a:pt x="140031" y="18018"/>
                </a:lnTo>
                <a:lnTo>
                  <a:pt x="101086" y="39157"/>
                </a:lnTo>
                <a:lnTo>
                  <a:pt x="67154" y="67154"/>
                </a:lnTo>
                <a:lnTo>
                  <a:pt x="39157" y="101086"/>
                </a:lnTo>
                <a:lnTo>
                  <a:pt x="18018" y="140031"/>
                </a:lnTo>
                <a:lnTo>
                  <a:pt x="4658" y="183068"/>
                </a:lnTo>
                <a:lnTo>
                  <a:pt x="0" y="229273"/>
                </a:lnTo>
                <a:lnTo>
                  <a:pt x="0" y="1195857"/>
                </a:lnTo>
                <a:lnTo>
                  <a:pt x="4658" y="1242066"/>
                </a:lnTo>
                <a:lnTo>
                  <a:pt x="18018" y="1285104"/>
                </a:lnTo>
                <a:lnTo>
                  <a:pt x="39157" y="1324049"/>
                </a:lnTo>
                <a:lnTo>
                  <a:pt x="67154" y="1357980"/>
                </a:lnTo>
                <a:lnTo>
                  <a:pt x="101086" y="1385976"/>
                </a:lnTo>
                <a:lnTo>
                  <a:pt x="140031" y="1407114"/>
                </a:lnTo>
                <a:lnTo>
                  <a:pt x="183068" y="1420472"/>
                </a:lnTo>
                <a:lnTo>
                  <a:pt x="229273" y="1425130"/>
                </a:lnTo>
                <a:lnTo>
                  <a:pt x="1468805" y="1425130"/>
                </a:lnTo>
                <a:lnTo>
                  <a:pt x="1565630" y="1700898"/>
                </a:lnTo>
                <a:lnTo>
                  <a:pt x="1655953" y="1425130"/>
                </a:lnTo>
                <a:lnTo>
                  <a:pt x="2570175" y="1425130"/>
                </a:lnTo>
                <a:lnTo>
                  <a:pt x="2616380" y="1420472"/>
                </a:lnTo>
                <a:lnTo>
                  <a:pt x="2659416" y="1407114"/>
                </a:lnTo>
                <a:lnTo>
                  <a:pt x="2698361" y="1385976"/>
                </a:lnTo>
                <a:lnTo>
                  <a:pt x="2732293" y="1357980"/>
                </a:lnTo>
                <a:lnTo>
                  <a:pt x="2760290" y="1324049"/>
                </a:lnTo>
                <a:lnTo>
                  <a:pt x="2781430" y="1285104"/>
                </a:lnTo>
                <a:lnTo>
                  <a:pt x="2794790" y="1242066"/>
                </a:lnTo>
                <a:lnTo>
                  <a:pt x="2799448" y="1195857"/>
                </a:lnTo>
                <a:lnTo>
                  <a:pt x="2799448" y="229273"/>
                </a:lnTo>
                <a:lnTo>
                  <a:pt x="2794790" y="183068"/>
                </a:lnTo>
                <a:lnTo>
                  <a:pt x="2781430" y="140031"/>
                </a:lnTo>
                <a:lnTo>
                  <a:pt x="2760290" y="101086"/>
                </a:lnTo>
                <a:lnTo>
                  <a:pt x="2732293" y="67154"/>
                </a:lnTo>
                <a:lnTo>
                  <a:pt x="2698361" y="39157"/>
                </a:lnTo>
                <a:lnTo>
                  <a:pt x="2659416" y="18018"/>
                </a:lnTo>
                <a:lnTo>
                  <a:pt x="2616380" y="4658"/>
                </a:lnTo>
                <a:lnTo>
                  <a:pt x="2570175" y="0"/>
                </a:lnTo>
                <a:close/>
              </a:path>
            </a:pathLst>
          </a:custGeom>
          <a:ln w="50800">
            <a:solidFill>
              <a:srgbClr val="82C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図 54" descr="アイコン&#10;&#10;自動的に生成された説明">
            <a:extLst>
              <a:ext uri="{FF2B5EF4-FFF2-40B4-BE49-F238E27FC236}">
                <a16:creationId xmlns:a16="http://schemas.microsoft.com/office/drawing/2014/main" id="{4A61BFDC-C0A2-CC4A-99E3-1766C53FB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4" y="3058554"/>
            <a:ext cx="2730500" cy="4305300"/>
          </a:xfrm>
          <a:prstGeom prst="rect">
            <a:avLst/>
          </a:prstGeom>
        </p:spPr>
      </p:pic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0A48689F-D048-48ED-82F0-2A28E27362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 3</a:t>
            </a:r>
          </a:p>
        </p:txBody>
      </p:sp>
      <p:sp>
        <p:nvSpPr>
          <p:cNvPr id="18" name="object 39">
            <a:extLst>
              <a:ext uri="{FF2B5EF4-FFF2-40B4-BE49-F238E27FC236}">
                <a16:creationId xmlns:a16="http://schemas.microsoft.com/office/drawing/2014/main" id="{642CD73B-6DF6-4E77-B41D-87DD98B14A65}"/>
              </a:ext>
            </a:extLst>
          </p:cNvPr>
          <p:cNvSpPr txBox="1"/>
          <p:nvPr/>
        </p:nvSpPr>
        <p:spPr>
          <a:xfrm>
            <a:off x="3560935" y="2676496"/>
            <a:ext cx="2937195" cy="782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くまのぬいぐるみ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で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 </a:t>
            </a: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遊びたいな！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19" name="object 40">
            <a:extLst>
              <a:ext uri="{FF2B5EF4-FFF2-40B4-BE49-F238E27FC236}">
                <a16:creationId xmlns:a16="http://schemas.microsoft.com/office/drawing/2014/main" id="{1E47457E-5777-43CE-8122-08A4719A770C}"/>
              </a:ext>
            </a:extLst>
          </p:cNvPr>
          <p:cNvSpPr txBox="1"/>
          <p:nvPr/>
        </p:nvSpPr>
        <p:spPr>
          <a:xfrm>
            <a:off x="573050" y="2232027"/>
            <a:ext cx="2575572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野球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を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習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ってみたいな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20" name="object 41">
            <a:extLst>
              <a:ext uri="{FF2B5EF4-FFF2-40B4-BE49-F238E27FC236}">
                <a16:creationId xmlns:a16="http://schemas.microsoft.com/office/drawing/2014/main" id="{A1134E25-D847-4655-99E4-239B08C1FF25}"/>
              </a:ext>
            </a:extLst>
          </p:cNvPr>
          <p:cNvSpPr txBox="1"/>
          <p:nvPr/>
        </p:nvSpPr>
        <p:spPr>
          <a:xfrm>
            <a:off x="6983625" y="1591346"/>
            <a:ext cx="2990518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りょうり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を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うまく</a:t>
            </a: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作れるよう</a:t>
            </a:r>
            <a:r>
              <a:rPr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に</a:t>
            </a:r>
            <a:endParaRPr lang="en-US" sz="2500" b="1" spc="-5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なりたいな！</a:t>
            </a:r>
            <a:endParaRPr lang="ja-JP" altLang="en-US"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95AA8C49-CDFC-4E91-AF37-F89FC61D6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17" y="3896754"/>
            <a:ext cx="3175000" cy="34671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92F2369-9AF3-4743-819A-9796BED9A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" y="3363354"/>
            <a:ext cx="19939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7100" y="499872"/>
            <a:ext cx="7371398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448560" algn="l"/>
              </a:tabLst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この人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たち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	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どんな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仕事を</a:t>
            </a: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していると思う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1500" y="6511263"/>
            <a:ext cx="1549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びようし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26300" y="6511263"/>
            <a:ext cx="269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サッカーせん手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2700" y="6511263"/>
            <a:ext cx="787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医者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21300" y="6511263"/>
            <a:ext cx="1549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ほ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いくし</a:t>
            </a:r>
            <a:endParaRPr sz="3000" b="1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pic>
        <p:nvPicPr>
          <p:cNvPr id="13" name="図 12" descr="櫛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F98E354-920E-B74E-B345-ED5F1374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75" y="4800437"/>
            <a:ext cx="1447800" cy="149860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7E7BD60B-DB3A-D64C-B08D-39029F158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83" y="4799692"/>
            <a:ext cx="1714500" cy="1536700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C268B5AB-2DC6-534C-8150-8F1F64C36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4813137"/>
            <a:ext cx="1384300" cy="14732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1BEAD277-8C18-9A4A-8D65-D901D9D76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648846"/>
            <a:ext cx="1841500" cy="1778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2073A87-ACC3-6845-BE7D-223CE404F7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850" y="1904156"/>
            <a:ext cx="5669701" cy="2628900"/>
          </a:xfrm>
          <a:prstGeom prst="rect">
            <a:avLst/>
          </a:prstGeom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B2AF02DC-C9B0-E74E-96C9-254D1F9107A2}"/>
              </a:ext>
            </a:extLst>
          </p:cNvPr>
          <p:cNvSpPr/>
          <p:nvPr/>
        </p:nvSpPr>
        <p:spPr>
          <a:xfrm>
            <a:off x="503575" y="4459284"/>
            <a:ext cx="9685020" cy="0"/>
          </a:xfrm>
          <a:custGeom>
            <a:avLst/>
            <a:gdLst/>
            <a:ahLst/>
            <a:cxnLst/>
            <a:rect l="l" t="t" r="r" b="b"/>
            <a:pathLst>
              <a:path w="9685020">
                <a:moveTo>
                  <a:pt x="0" y="0"/>
                </a:moveTo>
                <a:lnTo>
                  <a:pt x="9684854" y="0"/>
                </a:lnTo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スライド番号プレースホルダー 6">
            <a:extLst>
              <a:ext uri="{FF2B5EF4-FFF2-40B4-BE49-F238E27FC236}">
                <a16:creationId xmlns:a16="http://schemas.microsoft.com/office/drawing/2014/main" id="{84DE0048-F89A-4EC6-9EDE-26832C4A1C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4</a:t>
            </a:r>
          </a:p>
        </p:txBody>
      </p:sp>
      <p:pic>
        <p:nvPicPr>
          <p:cNvPr id="20" name="図 19" descr="図形&#10;&#10;低い精度で自動的に生成された説明">
            <a:extLst>
              <a:ext uri="{FF2B5EF4-FFF2-40B4-BE49-F238E27FC236}">
                <a16:creationId xmlns:a16="http://schemas.microsoft.com/office/drawing/2014/main" id="{F647056E-588E-4A3A-B629-5429A0DC3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70" y="352425"/>
            <a:ext cx="108213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81538" y="2205173"/>
            <a:ext cx="9529445" cy="4934585"/>
          </a:xfrm>
          <a:custGeom>
            <a:avLst/>
            <a:gdLst/>
            <a:ahLst/>
            <a:cxnLst/>
            <a:rect l="l" t="t" r="r" b="b"/>
            <a:pathLst>
              <a:path w="9529445" h="4934584">
                <a:moveTo>
                  <a:pt x="9299067" y="0"/>
                </a:moveTo>
                <a:lnTo>
                  <a:pt x="229857" y="0"/>
                </a:lnTo>
                <a:lnTo>
                  <a:pt x="183532" y="4669"/>
                </a:lnTo>
                <a:lnTo>
                  <a:pt x="140385" y="18062"/>
                </a:lnTo>
                <a:lnTo>
                  <a:pt x="101340" y="39255"/>
                </a:lnTo>
                <a:lnTo>
                  <a:pt x="67322" y="67322"/>
                </a:lnTo>
                <a:lnTo>
                  <a:pt x="39255" y="101340"/>
                </a:lnTo>
                <a:lnTo>
                  <a:pt x="18062" y="140385"/>
                </a:lnTo>
                <a:lnTo>
                  <a:pt x="4669" y="183532"/>
                </a:lnTo>
                <a:lnTo>
                  <a:pt x="0" y="229857"/>
                </a:lnTo>
                <a:lnTo>
                  <a:pt x="0" y="4704676"/>
                </a:lnTo>
                <a:lnTo>
                  <a:pt x="4669" y="4751001"/>
                </a:lnTo>
                <a:lnTo>
                  <a:pt x="18062" y="4794148"/>
                </a:lnTo>
                <a:lnTo>
                  <a:pt x="39255" y="4833193"/>
                </a:lnTo>
                <a:lnTo>
                  <a:pt x="67322" y="4867211"/>
                </a:lnTo>
                <a:lnTo>
                  <a:pt x="101340" y="4895278"/>
                </a:lnTo>
                <a:lnTo>
                  <a:pt x="140385" y="4916471"/>
                </a:lnTo>
                <a:lnTo>
                  <a:pt x="183532" y="4929864"/>
                </a:lnTo>
                <a:lnTo>
                  <a:pt x="229857" y="4934534"/>
                </a:lnTo>
                <a:lnTo>
                  <a:pt x="9299067" y="4934534"/>
                </a:lnTo>
                <a:lnTo>
                  <a:pt x="9345391" y="4929864"/>
                </a:lnTo>
                <a:lnTo>
                  <a:pt x="9388538" y="4916471"/>
                </a:lnTo>
                <a:lnTo>
                  <a:pt x="9427583" y="4895278"/>
                </a:lnTo>
                <a:lnTo>
                  <a:pt x="9461601" y="4867211"/>
                </a:lnTo>
                <a:lnTo>
                  <a:pt x="9489668" y="4833193"/>
                </a:lnTo>
                <a:lnTo>
                  <a:pt x="9510861" y="4794148"/>
                </a:lnTo>
                <a:lnTo>
                  <a:pt x="9524254" y="4751001"/>
                </a:lnTo>
                <a:lnTo>
                  <a:pt x="9528924" y="4704676"/>
                </a:lnTo>
                <a:lnTo>
                  <a:pt x="9528924" y="229857"/>
                </a:lnTo>
                <a:lnTo>
                  <a:pt x="9524254" y="183532"/>
                </a:lnTo>
                <a:lnTo>
                  <a:pt x="9510861" y="140385"/>
                </a:lnTo>
                <a:lnTo>
                  <a:pt x="9489668" y="101340"/>
                </a:lnTo>
                <a:lnTo>
                  <a:pt x="9461601" y="67322"/>
                </a:lnTo>
                <a:lnTo>
                  <a:pt x="9427583" y="39255"/>
                </a:lnTo>
                <a:lnTo>
                  <a:pt x="9388538" y="18062"/>
                </a:lnTo>
                <a:lnTo>
                  <a:pt x="9345391" y="4669"/>
                </a:lnTo>
                <a:lnTo>
                  <a:pt x="9299067" y="0"/>
                </a:lnTo>
                <a:close/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180000" tIns="1080000" rIns="180000" bIns="0" rtlCol="0" anchor="t"/>
          <a:lstStyle/>
          <a:p>
            <a:endParaRPr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7662" y="548675"/>
            <a:ext cx="9178076" cy="139781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みんなの家では、だれが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、どんな</a:t>
            </a:r>
            <a:br>
              <a:rPr lang="en-US" altLang="ja-JP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おうちの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仕事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しているのかな？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2957" y="2339139"/>
            <a:ext cx="638594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みんなの話を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聞いて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、</a:t>
            </a:r>
          </a:p>
          <a:p>
            <a:pPr marL="12700">
              <a:lnSpc>
                <a:spcPct val="100000"/>
              </a:lnSpc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気がついたことがあれば書いてみよう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2429" y="2440363"/>
            <a:ext cx="445134" cy="594995"/>
            <a:chOff x="732429" y="2440363"/>
            <a:chExt cx="445134" cy="594995"/>
          </a:xfrm>
        </p:grpSpPr>
        <p:sp>
          <p:nvSpPr>
            <p:cNvPr id="10" name="object 10"/>
            <p:cNvSpPr/>
            <p:nvPr/>
          </p:nvSpPr>
          <p:spPr>
            <a:xfrm>
              <a:off x="756038" y="2463972"/>
              <a:ext cx="398145" cy="547370"/>
            </a:xfrm>
            <a:custGeom>
              <a:avLst/>
              <a:gdLst/>
              <a:ahLst/>
              <a:cxnLst/>
              <a:rect l="l" t="t" r="r" b="b"/>
              <a:pathLst>
                <a:path w="398144" h="547369">
                  <a:moveTo>
                    <a:pt x="171221" y="0"/>
                  </a:moveTo>
                  <a:lnTo>
                    <a:pt x="0" y="98856"/>
                  </a:lnTo>
                  <a:lnTo>
                    <a:pt x="226529" y="491223"/>
                  </a:lnTo>
                  <a:lnTo>
                    <a:pt x="373062" y="547306"/>
                  </a:lnTo>
                  <a:lnTo>
                    <a:pt x="397751" y="392366"/>
                  </a:lnTo>
                  <a:lnTo>
                    <a:pt x="171221" y="0"/>
                  </a:lnTo>
                  <a:close/>
                </a:path>
              </a:pathLst>
            </a:custGeom>
            <a:ln w="47218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727" y="2544841"/>
              <a:ext cx="351155" cy="410845"/>
            </a:xfrm>
            <a:custGeom>
              <a:avLst/>
              <a:gdLst/>
              <a:ahLst/>
              <a:cxnLst/>
              <a:rect l="l" t="t" r="r" b="b"/>
              <a:pathLst>
                <a:path w="351155" h="410844">
                  <a:moveTo>
                    <a:pt x="0" y="98856"/>
                  </a:moveTo>
                  <a:lnTo>
                    <a:pt x="171221" y="0"/>
                  </a:lnTo>
                  <a:lnTo>
                    <a:pt x="351066" y="311492"/>
                  </a:lnTo>
                  <a:lnTo>
                    <a:pt x="179844" y="410349"/>
                  </a:lnTo>
                  <a:lnTo>
                    <a:pt x="0" y="98856"/>
                  </a:lnTo>
                  <a:close/>
                </a:path>
              </a:pathLst>
            </a:custGeom>
            <a:ln w="47218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6090" y="2934082"/>
              <a:ext cx="85725" cy="77470"/>
            </a:xfrm>
            <a:custGeom>
              <a:avLst/>
              <a:gdLst/>
              <a:ahLst/>
              <a:cxnLst/>
              <a:rect l="l" t="t" r="r" b="b"/>
              <a:pathLst>
                <a:path w="85725" h="77469">
                  <a:moveTo>
                    <a:pt x="85318" y="0"/>
                  </a:moveTo>
                  <a:lnTo>
                    <a:pt x="0" y="49250"/>
                  </a:lnTo>
                  <a:lnTo>
                    <a:pt x="73012" y="77203"/>
                  </a:lnTo>
                  <a:lnTo>
                    <a:pt x="8531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6875" y="2577793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0"/>
                  </a:moveTo>
                  <a:lnTo>
                    <a:pt x="179844" y="311492"/>
                  </a:lnTo>
                </a:path>
              </a:pathLst>
            </a:custGeom>
            <a:ln w="37782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9801" y="2610745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0"/>
                  </a:moveTo>
                  <a:lnTo>
                    <a:pt x="179844" y="311492"/>
                  </a:lnTo>
                </a:path>
              </a:pathLst>
            </a:custGeom>
            <a:ln w="37782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スライド番号プレースホルダー 6">
            <a:extLst>
              <a:ext uri="{FF2B5EF4-FFF2-40B4-BE49-F238E27FC236}">
                <a16:creationId xmlns:a16="http://schemas.microsoft.com/office/drawing/2014/main" id="{81B3B6AB-5970-4701-9A49-D7B98E12F0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7200"/>
            <a:ext cx="2459482" cy="246221"/>
          </a:xfrm>
        </p:spPr>
        <p:txBody>
          <a:bodyPr/>
          <a:lstStyle/>
          <a:p>
            <a:r>
              <a:rPr lang="en-US" altLang="ja-JP" sz="1600" dirty="0"/>
              <a:t>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7298" y="350881"/>
            <a:ext cx="4597400" cy="2311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ja-JP" alt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自分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にできる</a:t>
            </a:r>
          </a:p>
          <a:p>
            <a:pPr marL="12700" marR="5080">
              <a:lnSpc>
                <a:spcPct val="125000"/>
              </a:lnSpc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おうちの</a:t>
            </a:r>
            <a:r>
              <a:rPr lang="ja-JP" alt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仕事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って </a:t>
            </a:r>
            <a:r>
              <a:rPr lang="ja-JP" alt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何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だろう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8963E93-2BEE-5A4A-9B9E-A3933F36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6" y="336026"/>
            <a:ext cx="2527300" cy="2705100"/>
          </a:xfrm>
          <a:prstGeom prst="rect">
            <a:avLst/>
          </a:prstGeom>
        </p:spPr>
      </p:pic>
      <p:pic>
        <p:nvPicPr>
          <p:cNvPr id="38" name="図 37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048B834B-E71A-F541-8E41-0CBAFFE05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91" y="2873682"/>
            <a:ext cx="1727200" cy="1346200"/>
          </a:xfrm>
          <a:prstGeom prst="rect">
            <a:avLst/>
          </a:prstGeom>
        </p:spPr>
      </p:pic>
      <p:pic>
        <p:nvPicPr>
          <p:cNvPr id="39" name="図 38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0BE53474-D31B-6943-ADB8-21BBDCF79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47" y="3309525"/>
            <a:ext cx="2260600" cy="1155700"/>
          </a:xfrm>
          <a:prstGeom prst="rect">
            <a:avLst/>
          </a:prstGeom>
        </p:spPr>
      </p:pic>
      <p:pic>
        <p:nvPicPr>
          <p:cNvPr id="40" name="図 3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E4392AAB-673D-7D49-9204-0AAB92DE0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05" y="428625"/>
            <a:ext cx="2451100" cy="3162300"/>
          </a:xfrm>
          <a:prstGeom prst="rect">
            <a:avLst/>
          </a:prstGeom>
        </p:spPr>
      </p:pic>
      <p:pic>
        <p:nvPicPr>
          <p:cNvPr id="41" name="図 40" descr="図形&#10;&#10;低い精度で自動的に生成された説明">
            <a:extLst>
              <a:ext uri="{FF2B5EF4-FFF2-40B4-BE49-F238E27FC236}">
                <a16:creationId xmlns:a16="http://schemas.microsoft.com/office/drawing/2014/main" id="{E6726A80-7337-7E40-A4CF-0E17E93A3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48" y="1958618"/>
            <a:ext cx="1270000" cy="2146300"/>
          </a:xfrm>
          <a:prstGeom prst="rect">
            <a:avLst/>
          </a:prstGeom>
        </p:spPr>
      </p:pic>
      <p:pic>
        <p:nvPicPr>
          <p:cNvPr id="42" name="図 41" descr="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D59ABEDE-167A-ED4F-9453-8064A1634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437244"/>
            <a:ext cx="6350000" cy="2933700"/>
          </a:xfrm>
          <a:prstGeom prst="rect">
            <a:avLst/>
          </a:prstGeom>
        </p:spPr>
      </p:pic>
      <p:sp>
        <p:nvSpPr>
          <p:cNvPr id="13" name="スライド番号プレースホルダー 6">
            <a:extLst>
              <a:ext uri="{FF2B5EF4-FFF2-40B4-BE49-F238E27FC236}">
                <a16:creationId xmlns:a16="http://schemas.microsoft.com/office/drawing/2014/main" id="{CDD76E36-DA03-4054-BAE4-E5B0967ACE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7200"/>
            <a:ext cx="2459482" cy="246221"/>
          </a:xfrm>
        </p:spPr>
        <p:txBody>
          <a:bodyPr/>
          <a:lstStyle/>
          <a:p>
            <a:r>
              <a:rPr lang="en-US" altLang="ja-JP" sz="1600" dirty="0"/>
              <a:t> 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80658" y="5127822"/>
            <a:ext cx="9730740" cy="1971039"/>
          </a:xfrm>
          <a:custGeom>
            <a:avLst/>
            <a:gdLst/>
            <a:ahLst/>
            <a:cxnLst/>
            <a:rect l="l" t="t" r="r" b="b"/>
            <a:pathLst>
              <a:path w="9730740" h="1971040">
                <a:moveTo>
                  <a:pt x="9640379" y="1970544"/>
                </a:moveTo>
                <a:lnTo>
                  <a:pt x="90309" y="1970544"/>
                </a:lnTo>
                <a:lnTo>
                  <a:pt x="55153" y="1963447"/>
                </a:lnTo>
                <a:lnTo>
                  <a:pt x="26447" y="1944092"/>
                </a:lnTo>
                <a:lnTo>
                  <a:pt x="7095" y="1915386"/>
                </a:lnTo>
                <a:lnTo>
                  <a:pt x="0" y="1880235"/>
                </a:lnTo>
                <a:lnTo>
                  <a:pt x="0" y="90309"/>
                </a:lnTo>
                <a:lnTo>
                  <a:pt x="7095" y="55153"/>
                </a:lnTo>
                <a:lnTo>
                  <a:pt x="26447" y="26447"/>
                </a:lnTo>
                <a:lnTo>
                  <a:pt x="55153" y="7095"/>
                </a:lnTo>
                <a:lnTo>
                  <a:pt x="90309" y="0"/>
                </a:lnTo>
                <a:lnTo>
                  <a:pt x="9640379" y="0"/>
                </a:lnTo>
                <a:lnTo>
                  <a:pt x="9675530" y="7095"/>
                </a:lnTo>
                <a:lnTo>
                  <a:pt x="9704236" y="26447"/>
                </a:lnTo>
                <a:lnTo>
                  <a:pt x="9723591" y="55153"/>
                </a:lnTo>
                <a:lnTo>
                  <a:pt x="9730689" y="90309"/>
                </a:lnTo>
                <a:lnTo>
                  <a:pt x="9730689" y="1880235"/>
                </a:lnTo>
                <a:lnTo>
                  <a:pt x="9723591" y="1915386"/>
                </a:lnTo>
                <a:lnTo>
                  <a:pt x="9704236" y="1944092"/>
                </a:lnTo>
                <a:lnTo>
                  <a:pt x="9675530" y="1963447"/>
                </a:lnTo>
                <a:lnTo>
                  <a:pt x="9640379" y="1970544"/>
                </a:lnTo>
                <a:close/>
              </a:path>
            </a:pathLst>
          </a:custGeom>
          <a:ln w="50800">
            <a:solidFill>
              <a:srgbClr val="00AAAD"/>
            </a:solidFill>
          </a:ln>
        </p:spPr>
        <p:txBody>
          <a:bodyPr wrap="square" lIns="180000" tIns="576000" rIns="180000" bIns="0" rtlCol="0" anchor="t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658" y="3012913"/>
            <a:ext cx="9730740" cy="1971039"/>
          </a:xfrm>
          <a:custGeom>
            <a:avLst/>
            <a:gdLst/>
            <a:ahLst/>
            <a:cxnLst/>
            <a:rect l="l" t="t" r="r" b="b"/>
            <a:pathLst>
              <a:path w="9730740" h="1971039">
                <a:moveTo>
                  <a:pt x="9640379" y="1970544"/>
                </a:moveTo>
                <a:lnTo>
                  <a:pt x="90309" y="1970544"/>
                </a:lnTo>
                <a:lnTo>
                  <a:pt x="55153" y="1963447"/>
                </a:lnTo>
                <a:lnTo>
                  <a:pt x="26447" y="1944092"/>
                </a:lnTo>
                <a:lnTo>
                  <a:pt x="7095" y="1915386"/>
                </a:lnTo>
                <a:lnTo>
                  <a:pt x="0" y="1880235"/>
                </a:lnTo>
                <a:lnTo>
                  <a:pt x="0" y="90309"/>
                </a:lnTo>
                <a:lnTo>
                  <a:pt x="7095" y="55153"/>
                </a:lnTo>
                <a:lnTo>
                  <a:pt x="26447" y="26447"/>
                </a:lnTo>
                <a:lnTo>
                  <a:pt x="55153" y="7095"/>
                </a:lnTo>
                <a:lnTo>
                  <a:pt x="90309" y="0"/>
                </a:lnTo>
                <a:lnTo>
                  <a:pt x="9640379" y="0"/>
                </a:lnTo>
                <a:lnTo>
                  <a:pt x="9675530" y="7095"/>
                </a:lnTo>
                <a:lnTo>
                  <a:pt x="9704236" y="26447"/>
                </a:lnTo>
                <a:lnTo>
                  <a:pt x="9723591" y="55153"/>
                </a:lnTo>
                <a:lnTo>
                  <a:pt x="9730689" y="90309"/>
                </a:lnTo>
                <a:lnTo>
                  <a:pt x="9730689" y="1880235"/>
                </a:lnTo>
                <a:lnTo>
                  <a:pt x="9723591" y="1915386"/>
                </a:lnTo>
                <a:lnTo>
                  <a:pt x="9704236" y="1944092"/>
                </a:lnTo>
                <a:lnTo>
                  <a:pt x="9675530" y="1963447"/>
                </a:lnTo>
                <a:lnTo>
                  <a:pt x="9640379" y="1970544"/>
                </a:lnTo>
                <a:close/>
              </a:path>
            </a:pathLst>
          </a:custGeom>
          <a:ln w="50800">
            <a:solidFill>
              <a:srgbClr val="00AAAD"/>
            </a:solidFill>
          </a:ln>
        </p:spPr>
        <p:txBody>
          <a:bodyPr wrap="square" lIns="180000" tIns="576000" rIns="180000" bIns="0" rtlCol="0" anchor="t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1566863" y="396875"/>
            <a:ext cx="755967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00" dirty="0">
                <a:solidFill>
                  <a:srgbClr val="00AAA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クラスのみんなへのアンケ</a:t>
            </a:r>
            <a:r>
              <a:rPr sz="3800" spc="-229" dirty="0">
                <a:solidFill>
                  <a:srgbClr val="00AAA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ー</a:t>
            </a:r>
            <a:r>
              <a:rPr sz="3800" dirty="0">
                <a:solidFill>
                  <a:srgbClr val="00AAA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ト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34467" y="5253740"/>
            <a:ext cx="852703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そのとき、どんな</a:t>
            </a:r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気持ち</a:t>
            </a: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になりましたか</a:t>
            </a:r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？自由</a:t>
            </a: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に書いてください。</a:t>
            </a:r>
          </a:p>
        </p:txBody>
      </p:sp>
      <p:sp>
        <p:nvSpPr>
          <p:cNvPr id="20" name="object 20"/>
          <p:cNvSpPr/>
          <p:nvPr/>
        </p:nvSpPr>
        <p:spPr>
          <a:xfrm>
            <a:off x="3101445" y="1845288"/>
            <a:ext cx="421023" cy="271780"/>
          </a:xfrm>
          <a:custGeom>
            <a:avLst/>
            <a:gdLst/>
            <a:ahLst/>
            <a:cxnLst/>
            <a:rect l="l" t="t" r="r" b="b"/>
            <a:pathLst>
              <a:path w="388620" h="271780">
                <a:moveTo>
                  <a:pt x="388391" y="0"/>
                </a:moveTo>
                <a:lnTo>
                  <a:pt x="0" y="271767"/>
                </a:lnTo>
                <a:lnTo>
                  <a:pt x="388391" y="224497"/>
                </a:lnTo>
                <a:lnTo>
                  <a:pt x="388391" y="0"/>
                </a:lnTo>
                <a:close/>
              </a:path>
            </a:pathLst>
          </a:custGeom>
          <a:solidFill>
            <a:srgbClr val="78C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D73093-A0FF-E246-8D82-DBF71F0DC128}"/>
              </a:ext>
            </a:extLst>
          </p:cNvPr>
          <p:cNvSpPr txBox="1"/>
          <p:nvPr/>
        </p:nvSpPr>
        <p:spPr>
          <a:xfrm>
            <a:off x="876658" y="3115512"/>
            <a:ext cx="63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あったとしたら、どんなことを言われましたか？</a:t>
            </a:r>
            <a:endParaRPr kumimoji="1" lang="ja-JP" altLang="en-US" sz="2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96547D-3A1E-F345-9D45-C3F2C641CD82}"/>
              </a:ext>
            </a:extLst>
          </p:cNvPr>
          <p:cNvSpPr txBox="1"/>
          <p:nvPr/>
        </p:nvSpPr>
        <p:spPr>
          <a:xfrm>
            <a:off x="4356100" y="2441028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と言われたことはありますか？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91386A7-EB97-3343-980D-C4E981ABDA09}"/>
              </a:ext>
            </a:extLst>
          </p:cNvPr>
          <p:cNvSpPr txBox="1"/>
          <p:nvPr/>
        </p:nvSpPr>
        <p:spPr>
          <a:xfrm>
            <a:off x="1515521" y="1368234"/>
            <a:ext cx="1945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これまでに、</a:t>
            </a:r>
            <a:endParaRPr kumimoji="1" lang="ja-JP" altLang="en-US" sz="2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527F749B-320E-674A-9DAF-D1D36D8DC6E6}"/>
              </a:ext>
            </a:extLst>
          </p:cNvPr>
          <p:cNvSpPr/>
          <p:nvPr/>
        </p:nvSpPr>
        <p:spPr>
          <a:xfrm>
            <a:off x="3490065" y="1190625"/>
            <a:ext cx="5687813" cy="1208042"/>
          </a:xfrm>
          <a:prstGeom prst="roundRect">
            <a:avLst/>
          </a:prstGeom>
          <a:solidFill>
            <a:srgbClr val="78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object 19"/>
          <p:cNvSpPr txBox="1"/>
          <p:nvPr/>
        </p:nvSpPr>
        <p:spPr>
          <a:xfrm>
            <a:off x="3551267" y="1384388"/>
            <a:ext cx="5667218" cy="8592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243204">
              <a:lnSpc>
                <a:spcPct val="100000"/>
              </a:lnSpc>
              <a:spcBef>
                <a:spcPts val="4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「女の子／男の子なんだから</a:t>
            </a:r>
          </a:p>
          <a:p>
            <a:pPr marR="192405" algn="r">
              <a:lnSpc>
                <a:spcPct val="100000"/>
              </a:lnSpc>
              <a:spcBef>
                <a:spcPts val="3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〇〇しなさい、〇〇してはいけない」</a:t>
            </a:r>
          </a:p>
        </p:txBody>
      </p:sp>
      <p:grpSp>
        <p:nvGrpSpPr>
          <p:cNvPr id="33" name="object 9">
            <a:extLst>
              <a:ext uri="{FF2B5EF4-FFF2-40B4-BE49-F238E27FC236}">
                <a16:creationId xmlns:a16="http://schemas.microsoft.com/office/drawing/2014/main" id="{FDB3240E-10C0-4A96-9177-49BA8E3D1C13}"/>
              </a:ext>
            </a:extLst>
          </p:cNvPr>
          <p:cNvGrpSpPr/>
          <p:nvPr/>
        </p:nvGrpSpPr>
        <p:grpSpPr>
          <a:xfrm>
            <a:off x="654097" y="3186175"/>
            <a:ext cx="216535" cy="289560"/>
            <a:chOff x="642837" y="5235674"/>
            <a:chExt cx="216535" cy="289560"/>
          </a:xfrm>
        </p:grpSpPr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AFF991D8-0FFB-41EE-922F-6787BFF38795}"/>
                </a:ext>
              </a:extLst>
            </p:cNvPr>
            <p:cNvSpPr/>
            <p:nvPr/>
          </p:nvSpPr>
          <p:spPr>
            <a:xfrm>
              <a:off x="654584" y="5247421"/>
              <a:ext cx="193040" cy="266065"/>
            </a:xfrm>
            <a:custGeom>
              <a:avLst/>
              <a:gdLst/>
              <a:ahLst/>
              <a:cxnLst/>
              <a:rect l="l" t="t" r="r" b="b"/>
              <a:pathLst>
                <a:path w="193040" h="266064">
                  <a:moveTo>
                    <a:pt x="83045" y="0"/>
                  </a:moveTo>
                  <a:lnTo>
                    <a:pt x="0" y="47955"/>
                  </a:lnTo>
                  <a:lnTo>
                    <a:pt x="109867" y="238264"/>
                  </a:lnTo>
                  <a:lnTo>
                    <a:pt x="180949" y="265468"/>
                  </a:lnTo>
                  <a:lnTo>
                    <a:pt x="192925" y="190309"/>
                  </a:lnTo>
                  <a:lnTo>
                    <a:pt x="83045" y="0"/>
                  </a:lnTo>
                  <a:close/>
                </a:path>
              </a:pathLst>
            </a:custGeom>
            <a:ln w="22910">
              <a:solidFill>
                <a:srgbClr val="00A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1">
              <a:extLst>
                <a:ext uri="{FF2B5EF4-FFF2-40B4-BE49-F238E27FC236}">
                  <a16:creationId xmlns:a16="http://schemas.microsoft.com/office/drawing/2014/main" id="{ED6B111F-133F-4CDF-8744-2DDED1DEA5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770" y="5275185"/>
              <a:ext cx="193192" cy="237707"/>
            </a:xfrm>
            <a:prstGeom prst="rect">
              <a:avLst/>
            </a:prstGeom>
          </p:spPr>
        </p:pic>
      </p:grpSp>
      <p:grpSp>
        <p:nvGrpSpPr>
          <p:cNvPr id="36" name="object 9">
            <a:extLst>
              <a:ext uri="{FF2B5EF4-FFF2-40B4-BE49-F238E27FC236}">
                <a16:creationId xmlns:a16="http://schemas.microsoft.com/office/drawing/2014/main" id="{A51D29FC-C179-4C61-B02D-EDA990F0C966}"/>
              </a:ext>
            </a:extLst>
          </p:cNvPr>
          <p:cNvGrpSpPr/>
          <p:nvPr/>
        </p:nvGrpSpPr>
        <p:grpSpPr>
          <a:xfrm>
            <a:off x="665358" y="5308638"/>
            <a:ext cx="216535" cy="289560"/>
            <a:chOff x="642837" y="5235674"/>
            <a:chExt cx="216535" cy="289560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5A11EB4-60B6-4E95-9B82-C52ACC8A6952}"/>
                </a:ext>
              </a:extLst>
            </p:cNvPr>
            <p:cNvSpPr/>
            <p:nvPr/>
          </p:nvSpPr>
          <p:spPr>
            <a:xfrm>
              <a:off x="654584" y="5247421"/>
              <a:ext cx="193040" cy="266065"/>
            </a:xfrm>
            <a:custGeom>
              <a:avLst/>
              <a:gdLst/>
              <a:ahLst/>
              <a:cxnLst/>
              <a:rect l="l" t="t" r="r" b="b"/>
              <a:pathLst>
                <a:path w="193040" h="266064">
                  <a:moveTo>
                    <a:pt x="83045" y="0"/>
                  </a:moveTo>
                  <a:lnTo>
                    <a:pt x="0" y="47955"/>
                  </a:lnTo>
                  <a:lnTo>
                    <a:pt x="109867" y="238264"/>
                  </a:lnTo>
                  <a:lnTo>
                    <a:pt x="180949" y="265468"/>
                  </a:lnTo>
                  <a:lnTo>
                    <a:pt x="192925" y="190309"/>
                  </a:lnTo>
                  <a:lnTo>
                    <a:pt x="83045" y="0"/>
                  </a:lnTo>
                  <a:close/>
                </a:path>
              </a:pathLst>
            </a:custGeom>
            <a:ln w="22910">
              <a:solidFill>
                <a:srgbClr val="00A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1">
              <a:extLst>
                <a:ext uri="{FF2B5EF4-FFF2-40B4-BE49-F238E27FC236}">
                  <a16:creationId xmlns:a16="http://schemas.microsoft.com/office/drawing/2014/main" id="{528948BF-EC2C-43A1-8577-AA5925B9C0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770" y="5275185"/>
              <a:ext cx="193192" cy="237707"/>
            </a:xfrm>
            <a:prstGeom prst="rect">
              <a:avLst/>
            </a:prstGeom>
          </p:spPr>
        </p:pic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A70742A-6AC8-4FCE-BD43-3360CF045210}"/>
              </a:ext>
            </a:extLst>
          </p:cNvPr>
          <p:cNvSpPr/>
          <p:nvPr/>
        </p:nvSpPr>
        <p:spPr>
          <a:xfrm>
            <a:off x="9180000" y="65913"/>
            <a:ext cx="1440000" cy="34016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事前アンケート</a:t>
            </a:r>
          </a:p>
        </p:txBody>
      </p:sp>
    </p:spTree>
    <p:extLst>
      <p:ext uri="{BB962C8B-B14F-4D97-AF65-F5344CB8AC3E}">
        <p14:creationId xmlns:p14="http://schemas.microsoft.com/office/powerpoint/2010/main" val="223211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149</Words>
  <Application>Microsoft Office PowerPoint</Application>
  <PresentationFormat>ユーザー設定</PresentationFormat>
  <Paragraphs>42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YuGothic</vt:lpstr>
      <vt:lpstr>Yu Gothic</vt:lpstr>
      <vt:lpstr>Yu Gothic</vt:lpstr>
      <vt:lpstr>Calibri</vt:lpstr>
      <vt:lpstr>Office Theme</vt:lpstr>
      <vt:lpstr>1_Office Theme</vt:lpstr>
      <vt:lpstr>PowerPoint プレゼンテーション</vt:lpstr>
      <vt:lpstr>「女の子／男の子なんだから 〇〇しなさい、〇〇してはいけない」 と言われたことはありますか？</vt:lpstr>
      <vt:lpstr>この子たちがすきな色は 何だと思う</vt:lpstr>
      <vt:lpstr>みんないろいろな考えがあるよね</vt:lpstr>
      <vt:lpstr>この人たちは どんな仕事を していると思う</vt:lpstr>
      <vt:lpstr>みんなの家では、だれが、どんな おうちの仕事をしているのかな？</vt:lpstr>
      <vt:lpstr>自分にできる おうちの仕事って 何だろう</vt:lpstr>
      <vt:lpstr>クラスのみんなへのアンケート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文部科学省</dc:creator>
  <cp:lastModifiedBy>星野咲希</cp:lastModifiedBy>
  <cp:revision>1</cp:revision>
  <cp:lastPrinted>2022-03-01T00:55:53Z</cp:lastPrinted>
  <dcterms:created xsi:type="dcterms:W3CDTF">2022-02-17T05:27:15Z</dcterms:created>
  <dcterms:modified xsi:type="dcterms:W3CDTF">2022-05-23T04:53:28Z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2022-02-17T00:00:00Z</vt:filetime>
  </property>
</Properties>
</file>