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89" r:id="rId2"/>
    <p:sldId id="307" r:id="rId3"/>
    <p:sldId id="300" r:id="rId4"/>
    <p:sldId id="302" r:id="rId5"/>
    <p:sldId id="296" r:id="rId6"/>
    <p:sldId id="305" r:id="rId7"/>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F9694"/>
    <a:srgbClr val="EF476F"/>
    <a:srgbClr val="118BB2"/>
    <a:srgbClr val="073B4C"/>
    <a:srgbClr val="A3E7FF"/>
    <a:srgbClr val="CCFFFF"/>
    <a:srgbClr val="CCFF99"/>
    <a:srgbClr val="FF7C80"/>
    <a:srgbClr val="FF99CC"/>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3" autoAdjust="0"/>
    <p:restoredTop sz="94622" autoAdjust="0"/>
  </p:normalViewPr>
  <p:slideViewPr>
    <p:cSldViewPr>
      <p:cViewPr varScale="1">
        <p:scale>
          <a:sx n="68" d="100"/>
          <a:sy n="68" d="100"/>
        </p:scale>
        <p:origin x="1116" y="72"/>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575" cy="498475"/>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6038" y="0"/>
            <a:ext cx="2949575" cy="498475"/>
          </a:xfrm>
          <a:prstGeom prst="rect">
            <a:avLst/>
          </a:prstGeom>
        </p:spPr>
        <p:txBody>
          <a:bodyPr vert="horz" lIns="91440" tIns="45720" rIns="91440" bIns="45720" rtlCol="0"/>
          <a:lstStyle>
            <a:lvl1pPr algn="r">
              <a:defRPr sz="1200"/>
            </a:lvl1pPr>
          </a:lstStyle>
          <a:p>
            <a:fld id="{E7D57A1B-6562-4CEC-A40E-B98327757B9A}" type="datetimeFigureOut">
              <a:rPr kumimoji="1" lang="ja-JP" altLang="en-US" smtClean="0"/>
              <a:t>2021/2/25</a:t>
            </a:fld>
            <a:endParaRPr kumimoji="1" lang="ja-JP" altLang="en-US"/>
          </a:p>
        </p:txBody>
      </p:sp>
      <p:sp>
        <p:nvSpPr>
          <p:cNvPr id="4" name="スライド イメージ プレースホルダー 3"/>
          <p:cNvSpPr>
            <a:spLocks noGrp="1" noRot="1" noChangeAspect="1"/>
          </p:cNvSpPr>
          <p:nvPr>
            <p:ph type="sldImg" idx="2"/>
          </p:nvPr>
        </p:nvSpPr>
        <p:spPr>
          <a:xfrm>
            <a:off x="981075" y="1243013"/>
            <a:ext cx="48450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1038" y="4783138"/>
            <a:ext cx="5445125" cy="3913187"/>
          </a:xfrm>
          <a:prstGeom prst="rect">
            <a:avLst/>
          </a:prstGeom>
        </p:spPr>
        <p:txBody>
          <a:bodyPr vert="horz" lIns="91440" tIns="45720" rIns="91440" bIns="45720"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0" y="9440863"/>
            <a:ext cx="2949575" cy="498475"/>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6038" y="9440863"/>
            <a:ext cx="2949575" cy="498475"/>
          </a:xfrm>
          <a:prstGeom prst="rect">
            <a:avLst/>
          </a:prstGeom>
        </p:spPr>
        <p:txBody>
          <a:bodyPr vert="horz" lIns="91440" tIns="45720" rIns="91440" bIns="45720" rtlCol="0" anchor="b"/>
          <a:lstStyle>
            <a:lvl1pPr algn="r">
              <a:defRPr sz="1200"/>
            </a:lvl1pPr>
          </a:lstStyle>
          <a:p>
            <a:fld id="{9714CCE3-DC86-4AF6-AB4F-B9FFE6DAFB08}" type="slidenum">
              <a:rPr kumimoji="1" lang="ja-JP" altLang="en-US" smtClean="0"/>
              <a:t>‹#›</a:t>
            </a:fld>
            <a:endParaRPr kumimoji="1" lang="ja-JP" altLang="en-US"/>
          </a:p>
        </p:txBody>
      </p:sp>
    </p:spTree>
    <p:extLst>
      <p:ext uri="{BB962C8B-B14F-4D97-AF65-F5344CB8AC3E}">
        <p14:creationId xmlns:p14="http://schemas.microsoft.com/office/powerpoint/2010/main" val="3995381160"/>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9714CCE3-DC86-4AF6-AB4F-B9FFE6DAFB08}" type="slidenum">
              <a:rPr kumimoji="1" lang="ja-JP" altLang="en-US" smtClean="0"/>
              <a:t>1</a:t>
            </a:fld>
            <a:endParaRPr kumimoji="1" lang="ja-JP" altLang="en-US"/>
          </a:p>
        </p:txBody>
      </p:sp>
    </p:spTree>
    <p:extLst>
      <p:ext uri="{BB962C8B-B14F-4D97-AF65-F5344CB8AC3E}">
        <p14:creationId xmlns:p14="http://schemas.microsoft.com/office/powerpoint/2010/main" val="4038082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2021/2/25</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3098139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2021/2/25</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824253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39"/>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2021/2/25</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365964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2021/2/25</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962165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A26DF16-7525-422B-87F4-094CDA04A3FC}" type="datetimeFigureOut">
              <a:rPr kumimoji="1" lang="ja-JP" altLang="en-US" smtClean="0"/>
              <a:t>2021/2/25</a:t>
            </a:fld>
            <a:endParaRPr kumimoji="1" lang="ja-JP" altLang="en-US" dirty="0"/>
          </a:p>
        </p:txBody>
      </p:sp>
      <p:sp>
        <p:nvSpPr>
          <p:cNvPr id="5" name="フッター プレースホルダー 4"/>
          <p:cNvSpPr>
            <a:spLocks noGrp="1"/>
          </p:cNvSpPr>
          <p:nvPr>
            <p:ph type="ftr" sz="quarter" idx="11"/>
          </p:nvPr>
        </p:nvSpPr>
        <p:spPr/>
        <p:txBody>
          <a:bodyPr/>
          <a:lstStyle/>
          <a:p>
            <a:endParaRPr kumimoji="1" lang="ja-JP" altLang="en-US" dirty="0"/>
          </a:p>
        </p:txBody>
      </p:sp>
      <p:sp>
        <p:nvSpPr>
          <p:cNvPr id="6" name="スライド番号プレースホルダー 5"/>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4048937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2021/2/25</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6251697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CA26DF16-7525-422B-87F4-094CDA04A3FC}" type="datetimeFigureOut">
              <a:rPr kumimoji="1" lang="ja-JP" altLang="en-US" smtClean="0"/>
              <a:t>2021/2/25</a:t>
            </a:fld>
            <a:endParaRPr kumimoji="1" lang="ja-JP" altLang="en-US" dirty="0"/>
          </a:p>
        </p:txBody>
      </p:sp>
      <p:sp>
        <p:nvSpPr>
          <p:cNvPr id="8" name="フッター プレースホルダー 7"/>
          <p:cNvSpPr>
            <a:spLocks noGrp="1"/>
          </p:cNvSpPr>
          <p:nvPr>
            <p:ph type="ftr" sz="quarter" idx="11"/>
          </p:nvPr>
        </p:nvSpPr>
        <p:spPr/>
        <p:txBody>
          <a:bodyPr/>
          <a:lstStyle/>
          <a:p>
            <a:endParaRPr kumimoji="1" lang="ja-JP" altLang="en-US" dirty="0"/>
          </a:p>
        </p:txBody>
      </p:sp>
      <p:sp>
        <p:nvSpPr>
          <p:cNvPr id="9" name="スライド番号プレースホルダー 8"/>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6583704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CA26DF16-7525-422B-87F4-094CDA04A3FC}" type="datetimeFigureOut">
              <a:rPr kumimoji="1" lang="ja-JP" altLang="en-US" smtClean="0"/>
              <a:t>2021/2/25</a:t>
            </a:fld>
            <a:endParaRPr kumimoji="1" lang="ja-JP" altLang="en-US" dirty="0"/>
          </a:p>
        </p:txBody>
      </p:sp>
      <p:sp>
        <p:nvSpPr>
          <p:cNvPr id="4" name="フッター プレースホルダー 3"/>
          <p:cNvSpPr>
            <a:spLocks noGrp="1"/>
          </p:cNvSpPr>
          <p:nvPr>
            <p:ph type="ftr" sz="quarter" idx="11"/>
          </p:nvPr>
        </p:nvSpPr>
        <p:spPr/>
        <p:txBody>
          <a:bodyPr/>
          <a:lstStyle/>
          <a:p>
            <a:endParaRPr kumimoji="1" lang="ja-JP" altLang="en-US" dirty="0"/>
          </a:p>
        </p:txBody>
      </p:sp>
      <p:sp>
        <p:nvSpPr>
          <p:cNvPr id="5" name="スライド番号プレースホルダー 4"/>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532767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CA26DF16-7525-422B-87F4-094CDA04A3FC}" type="datetimeFigureOut">
              <a:rPr kumimoji="1" lang="ja-JP" altLang="en-US" smtClean="0"/>
              <a:t>2021/2/25</a:t>
            </a:fld>
            <a:endParaRPr kumimoji="1" lang="ja-JP" altLang="en-US" dirty="0"/>
          </a:p>
        </p:txBody>
      </p:sp>
      <p:sp>
        <p:nvSpPr>
          <p:cNvPr id="3" name="フッター プレースホルダー 2"/>
          <p:cNvSpPr>
            <a:spLocks noGrp="1"/>
          </p:cNvSpPr>
          <p:nvPr>
            <p:ph type="ftr" sz="quarter" idx="11"/>
          </p:nvPr>
        </p:nvSpPr>
        <p:spPr/>
        <p:txBody>
          <a:bodyPr/>
          <a:lstStyle/>
          <a:p>
            <a:endParaRPr kumimoji="1" lang="ja-JP" altLang="en-US" dirty="0"/>
          </a:p>
        </p:txBody>
      </p:sp>
      <p:sp>
        <p:nvSpPr>
          <p:cNvPr id="4" name="スライド番号プレースホルダー 3"/>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27527907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2021/2/25</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9437362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dirty="0"/>
              <a:t>アイコンをクリックして図を追加</a:t>
            </a:r>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A26DF16-7525-422B-87F4-094CDA04A3FC}" type="datetimeFigureOut">
              <a:rPr kumimoji="1" lang="ja-JP" altLang="en-US" smtClean="0"/>
              <a:t>2021/2/25</a:t>
            </a:fld>
            <a:endParaRPr kumimoji="1" lang="ja-JP" altLang="en-US" dirty="0"/>
          </a:p>
        </p:txBody>
      </p:sp>
      <p:sp>
        <p:nvSpPr>
          <p:cNvPr id="6" name="フッター プレースホルダー 5"/>
          <p:cNvSpPr>
            <a:spLocks noGrp="1"/>
          </p:cNvSpPr>
          <p:nvPr>
            <p:ph type="ftr" sz="quarter" idx="11"/>
          </p:nvPr>
        </p:nvSpPr>
        <p:spPr/>
        <p:txBody>
          <a:bodyPr/>
          <a:lstStyle/>
          <a:p>
            <a:endParaRPr kumimoji="1" lang="ja-JP" altLang="en-US" dirty="0"/>
          </a:p>
        </p:txBody>
      </p:sp>
      <p:sp>
        <p:nvSpPr>
          <p:cNvPr id="7" name="スライド番号プレースホルダー 6"/>
          <p:cNvSpPr>
            <a:spLocks noGrp="1"/>
          </p:cNvSpPr>
          <p:nvPr>
            <p:ph type="sldNum" sz="quarter" idx="12"/>
          </p:nvPr>
        </p:nvSpPr>
        <p:spPr/>
        <p:txBody>
          <a:body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046932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A26DF16-7525-422B-87F4-094CDA04A3FC}" type="datetimeFigureOut">
              <a:rPr kumimoji="1" lang="ja-JP" altLang="en-US" smtClean="0"/>
              <a:t>2021/2/25</a:t>
            </a:fld>
            <a:endParaRPr kumimoji="1" lang="ja-JP" altLang="en-US" dirty="0"/>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73FA57C-AB59-4833-AF31-95C44D5249F2}" type="slidenum">
              <a:rPr kumimoji="1" lang="ja-JP" altLang="en-US" smtClean="0"/>
              <a:t>‹#›</a:t>
            </a:fld>
            <a:endParaRPr kumimoji="1" lang="ja-JP" altLang="en-US" dirty="0"/>
          </a:p>
        </p:txBody>
      </p:sp>
    </p:spTree>
    <p:extLst>
      <p:ext uri="{BB962C8B-B14F-4D97-AF65-F5344CB8AC3E}">
        <p14:creationId xmlns:p14="http://schemas.microsoft.com/office/powerpoint/2010/main" val="1049050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6" name="角丸四角形 5"/>
          <p:cNvSpPr/>
          <p:nvPr/>
        </p:nvSpPr>
        <p:spPr>
          <a:xfrm>
            <a:off x="28338" y="333797"/>
            <a:ext cx="1728000" cy="288000"/>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t>事業の概要</a:t>
            </a:r>
            <a:r>
              <a:rPr lang="ja-JP" altLang="en-US" sz="1400" b="1" dirty="0" smtClean="0">
                <a:solidFill>
                  <a:schemeClr val="bg1"/>
                </a:solidFill>
              </a:rPr>
              <a:t>・成果</a:t>
            </a:r>
            <a:endParaRPr lang="ja-JP" altLang="en-US" sz="1400" b="1" dirty="0">
              <a:solidFill>
                <a:schemeClr val="bg1"/>
              </a:solidFill>
            </a:endParaRPr>
          </a:p>
        </p:txBody>
      </p:sp>
      <p:sp>
        <p:nvSpPr>
          <p:cNvPr id="9" name="テキスト ボックス 8"/>
          <p:cNvSpPr txBox="1"/>
          <p:nvPr/>
        </p:nvSpPr>
        <p:spPr>
          <a:xfrm>
            <a:off x="197472" y="836712"/>
            <a:ext cx="9505056" cy="2308324"/>
          </a:xfrm>
          <a:prstGeom prst="rect">
            <a:avLst/>
          </a:prstGeom>
          <a:noFill/>
          <a:ln>
            <a:solidFill>
              <a:schemeClr val="tx2">
                <a:lumMod val="40000"/>
                <a:lumOff val="60000"/>
              </a:schemeClr>
            </a:solidFill>
            <a:prstDash val="dash"/>
          </a:ln>
        </p:spPr>
        <p:txBody>
          <a:bodyPr wrap="square" rtlCol="0">
            <a:spAutoFit/>
          </a:bodyPr>
          <a:lstStyle/>
          <a:p>
            <a:endParaRPr lang="en-US" altLang="ja-JP" sz="1200" dirty="0">
              <a:solidFill>
                <a:srgbClr val="FFC000"/>
              </a:solidFill>
            </a:endParaRPr>
          </a:p>
          <a:p>
            <a:r>
              <a:rPr lang="ja-JP" altLang="en-US" sz="1200" dirty="0" smtClean="0">
                <a:solidFill>
                  <a:schemeClr val="tx2">
                    <a:lumMod val="60000"/>
                    <a:lumOff val="40000"/>
                  </a:schemeClr>
                </a:solidFill>
              </a:rPr>
              <a:t>▼事業の目的を記載すること。</a:t>
            </a:r>
            <a:endParaRPr lang="en-US" altLang="ja-JP" sz="1200" dirty="0">
              <a:solidFill>
                <a:schemeClr val="tx2">
                  <a:lumMod val="60000"/>
                  <a:lumOff val="40000"/>
                </a:schemeClr>
              </a:solidFill>
            </a:endParaRPr>
          </a:p>
          <a:p>
            <a:endParaRPr lang="en-US" altLang="ja-JP" sz="1200" dirty="0">
              <a:solidFill>
                <a:schemeClr val="tx2">
                  <a:lumMod val="60000"/>
                  <a:lumOff val="40000"/>
                </a:schemeClr>
              </a:solidFill>
            </a:endParaRPr>
          </a:p>
          <a:p>
            <a:pPr marL="177800" indent="-177800"/>
            <a:r>
              <a:rPr lang="ja-JP" altLang="en-US" sz="1200" dirty="0">
                <a:solidFill>
                  <a:schemeClr val="tx2">
                    <a:lumMod val="60000"/>
                    <a:lumOff val="40000"/>
                  </a:schemeClr>
                </a:solidFill>
              </a:rPr>
              <a:t>▼</a:t>
            </a:r>
            <a:r>
              <a:rPr lang="ja-JP" altLang="en-US" sz="1200" dirty="0" smtClean="0">
                <a:solidFill>
                  <a:schemeClr val="tx2">
                    <a:lumMod val="60000"/>
                    <a:lumOff val="40000"/>
                  </a:schemeClr>
                </a:solidFill>
              </a:rPr>
              <a:t>事業を通じて</a:t>
            </a:r>
            <a:r>
              <a:rPr lang="ja-JP" altLang="en-US" sz="1200" dirty="0">
                <a:solidFill>
                  <a:schemeClr val="tx2">
                    <a:lumMod val="60000"/>
                    <a:lumOff val="40000"/>
                  </a:schemeClr>
                </a:solidFill>
              </a:rPr>
              <a:t>達成を</a:t>
            </a:r>
            <a:r>
              <a:rPr lang="ja-JP" altLang="en-US" sz="1200" dirty="0" smtClean="0">
                <a:solidFill>
                  <a:schemeClr val="tx2">
                    <a:lumMod val="60000"/>
                    <a:lumOff val="40000"/>
                  </a:schemeClr>
                </a:solidFill>
              </a:rPr>
              <a:t>目指して</a:t>
            </a:r>
            <a:r>
              <a:rPr lang="ja-JP" altLang="en-US" sz="1200" dirty="0" smtClean="0">
                <a:solidFill>
                  <a:schemeClr val="tx2">
                    <a:lumMod val="60000"/>
                    <a:lumOff val="40000"/>
                  </a:schemeClr>
                </a:solidFill>
              </a:rPr>
              <a:t>設定した</a:t>
            </a:r>
            <a:r>
              <a:rPr lang="ja-JP" altLang="en-US" sz="1200" dirty="0" smtClean="0">
                <a:solidFill>
                  <a:schemeClr val="tx2">
                    <a:lumMod val="60000"/>
                    <a:lumOff val="40000"/>
                  </a:schemeClr>
                </a:solidFill>
                <a:latin typeface="+mn-ea"/>
              </a:rPr>
              <a:t>定量的</a:t>
            </a:r>
            <a:r>
              <a:rPr lang="ja-JP" altLang="en-US" sz="1200" dirty="0">
                <a:solidFill>
                  <a:schemeClr val="tx2">
                    <a:lumMod val="60000"/>
                    <a:lumOff val="40000"/>
                  </a:schemeClr>
                </a:solidFill>
                <a:latin typeface="+mn-ea"/>
              </a:rPr>
              <a:t>な数値</a:t>
            </a:r>
            <a:r>
              <a:rPr lang="ja-JP" altLang="en-US" sz="1200" dirty="0" smtClean="0">
                <a:solidFill>
                  <a:schemeClr val="tx2">
                    <a:lumMod val="60000"/>
                    <a:lumOff val="40000"/>
                  </a:schemeClr>
                </a:solidFill>
                <a:latin typeface="+mn-ea"/>
              </a:rPr>
              <a:t>目標（アウトプットとアウトカム</a:t>
            </a:r>
            <a:r>
              <a:rPr lang="ja-JP" altLang="en-US" sz="1200" dirty="0" smtClean="0">
                <a:solidFill>
                  <a:schemeClr val="tx2">
                    <a:lumMod val="60000"/>
                    <a:lumOff val="40000"/>
                  </a:schemeClr>
                </a:solidFill>
                <a:latin typeface="+mn-ea"/>
              </a:rPr>
              <a:t>）とその</a:t>
            </a:r>
            <a:r>
              <a:rPr lang="ja-JP" altLang="en-US" sz="1200" dirty="0" smtClean="0">
                <a:solidFill>
                  <a:schemeClr val="tx2">
                    <a:lumMod val="60000"/>
                    <a:lumOff val="40000"/>
                  </a:schemeClr>
                </a:solidFill>
                <a:latin typeface="+mn-ea"/>
              </a:rPr>
              <a:t>達成状況。</a:t>
            </a:r>
            <a:endParaRPr lang="en-US" altLang="ja-JP" sz="1200" dirty="0">
              <a:solidFill>
                <a:schemeClr val="tx2">
                  <a:lumMod val="60000"/>
                  <a:lumOff val="40000"/>
                </a:schemeClr>
              </a:solidFill>
              <a:latin typeface="+mn-ea"/>
            </a:endParaRPr>
          </a:p>
          <a:p>
            <a:pPr marL="177800" indent="-177800"/>
            <a:r>
              <a:rPr lang="ja-JP" altLang="en-US" sz="1200" dirty="0">
                <a:solidFill>
                  <a:schemeClr val="tx2">
                    <a:lumMod val="60000"/>
                    <a:lumOff val="40000"/>
                  </a:schemeClr>
                </a:solidFill>
                <a:latin typeface="+mn-ea"/>
              </a:rPr>
              <a:t>　</a:t>
            </a:r>
            <a:endParaRPr lang="en-US" altLang="ja-JP" sz="1200" dirty="0">
              <a:solidFill>
                <a:schemeClr val="tx2">
                  <a:lumMod val="60000"/>
                  <a:lumOff val="40000"/>
                </a:schemeClr>
              </a:solidFill>
              <a:latin typeface="+mn-ea"/>
            </a:endParaRPr>
          </a:p>
          <a:p>
            <a:pPr marL="177800" indent="-177800"/>
            <a:r>
              <a:rPr lang="ja-JP" altLang="en-US" sz="1200" dirty="0" smtClean="0">
                <a:solidFill>
                  <a:schemeClr val="tx2">
                    <a:lumMod val="60000"/>
                    <a:lumOff val="40000"/>
                  </a:schemeClr>
                </a:solidFill>
                <a:latin typeface="+mn-ea"/>
              </a:rPr>
              <a:t>▼新型コロナウイルス感染症感染予防の</a:t>
            </a:r>
            <a:r>
              <a:rPr lang="ja-JP" altLang="en-US" sz="1200" dirty="0" smtClean="0">
                <a:solidFill>
                  <a:schemeClr val="tx2">
                    <a:lumMod val="60000"/>
                    <a:lumOff val="40000"/>
                  </a:schemeClr>
                </a:solidFill>
                <a:latin typeface="+mn-ea"/>
              </a:rPr>
              <a:t>観点で</a:t>
            </a:r>
            <a:r>
              <a:rPr lang="ja-JP" altLang="en-US" sz="1200" dirty="0" smtClean="0">
                <a:solidFill>
                  <a:schemeClr val="tx2">
                    <a:lumMod val="60000"/>
                    <a:lumOff val="40000"/>
                  </a:schemeClr>
                </a:solidFill>
                <a:latin typeface="+mn-ea"/>
              </a:rPr>
              <a:t>実施したこと。</a:t>
            </a:r>
            <a:r>
              <a:rPr lang="ja-JP" altLang="en-US" sz="1200" dirty="0">
                <a:solidFill>
                  <a:schemeClr val="tx2">
                    <a:lumMod val="60000"/>
                    <a:lumOff val="40000"/>
                  </a:schemeClr>
                </a:solidFill>
                <a:latin typeface="+mn-ea"/>
              </a:rPr>
              <a:t>（学内の衛生環境の整備やオンライン授業の活用等）</a:t>
            </a:r>
            <a:endParaRPr lang="en-US" altLang="ja-JP" sz="1200" dirty="0">
              <a:solidFill>
                <a:schemeClr val="tx2">
                  <a:lumMod val="60000"/>
                  <a:lumOff val="40000"/>
                </a:schemeClr>
              </a:solidFill>
              <a:latin typeface="+mn-ea"/>
            </a:endParaRPr>
          </a:p>
          <a:p>
            <a:pPr marL="177800" indent="-177800"/>
            <a:endParaRPr lang="en-US" altLang="ja-JP" sz="1200" dirty="0">
              <a:solidFill>
                <a:schemeClr val="tx2">
                  <a:lumMod val="60000"/>
                  <a:lumOff val="40000"/>
                </a:schemeClr>
              </a:solidFill>
              <a:latin typeface="+mn-ea"/>
            </a:endParaRPr>
          </a:p>
          <a:p>
            <a:pPr marL="177800" indent="-177800"/>
            <a:r>
              <a:rPr lang="ja-JP" altLang="en-US" sz="1200" dirty="0" smtClean="0">
                <a:solidFill>
                  <a:schemeClr val="tx2">
                    <a:lumMod val="60000"/>
                    <a:lumOff val="40000"/>
                  </a:schemeClr>
                </a:solidFill>
                <a:latin typeface="+mn-ea"/>
              </a:rPr>
              <a:t>▼開発したプログラムや形成したネットワークの発展的かつ継続的な活動</a:t>
            </a:r>
            <a:r>
              <a:rPr lang="ja-JP" altLang="en-US" sz="1200" dirty="0" smtClean="0">
                <a:solidFill>
                  <a:schemeClr val="tx2">
                    <a:lumMod val="60000"/>
                    <a:lumOff val="40000"/>
                  </a:schemeClr>
                </a:solidFill>
                <a:latin typeface="+mn-ea"/>
              </a:rPr>
              <a:t>内容を</a:t>
            </a:r>
            <a:r>
              <a:rPr lang="ja-JP" altLang="en-US" sz="1200" dirty="0" smtClean="0">
                <a:solidFill>
                  <a:schemeClr val="tx2">
                    <a:lumMod val="60000"/>
                    <a:lumOff val="40000"/>
                  </a:schemeClr>
                </a:solidFill>
                <a:latin typeface="+mn-ea"/>
              </a:rPr>
              <a:t>記載すること。</a:t>
            </a:r>
            <a:endParaRPr lang="en-US" altLang="ja-JP" sz="1200" dirty="0" smtClean="0">
              <a:solidFill>
                <a:schemeClr val="tx2">
                  <a:lumMod val="60000"/>
                  <a:lumOff val="40000"/>
                </a:schemeClr>
              </a:solidFill>
              <a:latin typeface="+mn-ea"/>
            </a:endParaRPr>
          </a:p>
          <a:p>
            <a:pPr marL="177800" indent="-177800"/>
            <a:endParaRPr lang="en-US" altLang="ja-JP" sz="1200" dirty="0">
              <a:solidFill>
                <a:schemeClr val="tx2">
                  <a:lumMod val="60000"/>
                  <a:lumOff val="40000"/>
                </a:schemeClr>
              </a:solidFill>
              <a:latin typeface="+mn-ea"/>
            </a:endParaRPr>
          </a:p>
          <a:p>
            <a:pPr marL="177800" indent="-177800"/>
            <a:r>
              <a:rPr lang="ja-JP" altLang="en-US" sz="1200" dirty="0">
                <a:solidFill>
                  <a:schemeClr val="tx2">
                    <a:lumMod val="60000"/>
                    <a:lumOff val="40000"/>
                  </a:schemeClr>
                </a:solidFill>
              </a:rPr>
              <a:t>▼事業実施にあたって、取組を効果的・効率的に実施した工夫があれば併せて記載すること</a:t>
            </a:r>
            <a:r>
              <a:rPr lang="ja-JP" altLang="en-US" sz="1200" dirty="0" smtClean="0">
                <a:solidFill>
                  <a:schemeClr val="tx2">
                    <a:lumMod val="60000"/>
                    <a:lumOff val="40000"/>
                  </a:schemeClr>
                </a:solidFill>
              </a:rPr>
              <a:t>。</a:t>
            </a:r>
            <a:endParaRPr lang="en-US" altLang="ja-JP" sz="1200" dirty="0">
              <a:solidFill>
                <a:schemeClr val="tx2">
                  <a:lumMod val="60000"/>
                  <a:lumOff val="40000"/>
                </a:schemeClr>
              </a:solidFill>
              <a:latin typeface="+mn-ea"/>
            </a:endParaRPr>
          </a:p>
          <a:p>
            <a:endParaRPr lang="en-US" altLang="ja-JP" sz="1200" strike="sngStrike" dirty="0" smtClean="0">
              <a:solidFill>
                <a:srgbClr val="FF0000"/>
              </a:solidFill>
            </a:endParaRPr>
          </a:p>
          <a:p>
            <a:endParaRPr lang="en-US" altLang="ja-JP" sz="1200" dirty="0" smtClean="0">
              <a:solidFill>
                <a:schemeClr val="tx2">
                  <a:lumMod val="60000"/>
                  <a:lumOff val="40000"/>
                </a:schemeClr>
              </a:solidFill>
            </a:endParaRPr>
          </a:p>
        </p:txBody>
      </p:sp>
      <p:sp>
        <p:nvSpPr>
          <p:cNvPr id="10" name="テキスト ボックス 9"/>
          <p:cNvSpPr txBox="1"/>
          <p:nvPr/>
        </p:nvSpPr>
        <p:spPr>
          <a:xfrm>
            <a:off x="197472" y="631968"/>
            <a:ext cx="7284140" cy="276999"/>
          </a:xfrm>
          <a:prstGeom prst="rect">
            <a:avLst/>
          </a:prstGeom>
          <a:noFill/>
          <a:ln>
            <a:noFill/>
            <a:prstDash val="dash"/>
          </a:ln>
        </p:spPr>
        <p:txBody>
          <a:bodyPr wrap="square" rtlCol="0">
            <a:spAutoFit/>
          </a:bodyPr>
          <a:lstStyle/>
          <a:p>
            <a:pPr marL="85725" indent="-85725"/>
            <a:r>
              <a:rPr lang="ja-JP" altLang="en-US" sz="1200" dirty="0">
                <a:solidFill>
                  <a:srgbClr val="FF0000"/>
                </a:solidFill>
              </a:rPr>
              <a:t>◇</a:t>
            </a:r>
            <a:r>
              <a:rPr lang="ja-JP" altLang="en-US" sz="1200" dirty="0" smtClean="0">
                <a:solidFill>
                  <a:srgbClr val="FF0000"/>
                </a:solidFill>
              </a:rPr>
              <a:t>様式</a:t>
            </a:r>
            <a:r>
              <a:rPr lang="ja-JP" altLang="en-US" sz="1200" dirty="0">
                <a:solidFill>
                  <a:srgbClr val="FF0000"/>
                </a:solidFill>
              </a:rPr>
              <a:t>自由（</a:t>
            </a:r>
            <a:r>
              <a:rPr lang="en-US" altLang="ja-JP" sz="1200" dirty="0">
                <a:solidFill>
                  <a:srgbClr val="FF0000"/>
                </a:solidFill>
              </a:rPr>
              <a:t>2</a:t>
            </a:r>
            <a:r>
              <a:rPr lang="ja-JP" altLang="en-US" sz="1200" dirty="0">
                <a:solidFill>
                  <a:srgbClr val="FF0000"/>
                </a:solidFill>
              </a:rPr>
              <a:t>ページ以内</a:t>
            </a:r>
            <a:r>
              <a:rPr lang="ja-JP" altLang="en-US" sz="1200" dirty="0" smtClean="0">
                <a:solidFill>
                  <a:srgbClr val="FF0000"/>
                </a:solidFill>
              </a:rPr>
              <a:t>）</a:t>
            </a:r>
            <a:r>
              <a:rPr lang="ja-JP" altLang="en-US" sz="1200" dirty="0">
                <a:solidFill>
                  <a:srgbClr val="FF0000"/>
                </a:solidFill>
                <a:latin typeface="+mn-ea"/>
              </a:rPr>
              <a:t>。</a:t>
            </a:r>
            <a:r>
              <a:rPr lang="ja-JP" altLang="en-US" sz="1200" dirty="0" smtClean="0">
                <a:solidFill>
                  <a:srgbClr val="FF0000"/>
                </a:solidFill>
                <a:latin typeface="+mn-ea"/>
              </a:rPr>
              <a:t>記載</a:t>
            </a:r>
            <a:r>
              <a:rPr lang="ja-JP" altLang="en-US" sz="1200" dirty="0">
                <a:solidFill>
                  <a:srgbClr val="FF0000"/>
                </a:solidFill>
                <a:latin typeface="+mn-ea"/>
              </a:rPr>
              <a:t>する文字は</a:t>
            </a:r>
            <a:r>
              <a:rPr lang="en-US" altLang="ja-JP" sz="1200" dirty="0">
                <a:solidFill>
                  <a:srgbClr val="FF0000"/>
                </a:solidFill>
                <a:latin typeface="+mn-ea"/>
              </a:rPr>
              <a:t>､MS</a:t>
            </a:r>
            <a:r>
              <a:rPr lang="ja-JP" altLang="en-US" sz="1200" dirty="0">
                <a:solidFill>
                  <a:srgbClr val="FF0000"/>
                </a:solidFill>
                <a:latin typeface="+mn-ea"/>
              </a:rPr>
              <a:t>ｺﾞｼｯｸ </a:t>
            </a:r>
            <a:r>
              <a:rPr lang="en-US" altLang="ja-JP" sz="1200" dirty="0">
                <a:solidFill>
                  <a:srgbClr val="FF0000"/>
                </a:solidFill>
                <a:latin typeface="+mn-ea"/>
              </a:rPr>
              <a:t>or </a:t>
            </a:r>
            <a:r>
              <a:rPr lang="ja-JP" altLang="en-US" sz="1200" dirty="0">
                <a:solidFill>
                  <a:srgbClr val="FF0000"/>
                </a:solidFill>
                <a:latin typeface="+mn-ea"/>
              </a:rPr>
              <a:t>ﾒｲﾘｵ </a:t>
            </a:r>
            <a:r>
              <a:rPr lang="en-US" altLang="ja-JP" sz="1200" dirty="0">
                <a:solidFill>
                  <a:srgbClr val="FF0000"/>
                </a:solidFill>
                <a:latin typeface="+mn-ea"/>
              </a:rPr>
              <a:t>11</a:t>
            </a:r>
            <a:r>
              <a:rPr lang="ja-JP" altLang="en-US" sz="1200" dirty="0">
                <a:solidFill>
                  <a:srgbClr val="FF0000"/>
                </a:solidFill>
                <a:latin typeface="+mn-ea"/>
              </a:rPr>
              <a:t>ﾎﾟｲﾝﾄ以上とすること</a:t>
            </a:r>
            <a:r>
              <a:rPr lang="en-US" altLang="ja-JP" sz="1200" dirty="0" smtClean="0">
                <a:solidFill>
                  <a:srgbClr val="FF0000"/>
                </a:solidFill>
                <a:latin typeface="+mn-ea"/>
              </a:rPr>
              <a:t>｡</a:t>
            </a:r>
            <a:endParaRPr lang="en-US" altLang="ja-JP" sz="1200" dirty="0">
              <a:solidFill>
                <a:srgbClr val="FF0000"/>
              </a:solidFill>
              <a:latin typeface="+mn-ea"/>
            </a:endParaRPr>
          </a:p>
        </p:txBody>
      </p:sp>
      <p:sp>
        <p:nvSpPr>
          <p:cNvPr id="12" name="正方形/長方形 11"/>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14" name="正方形/長方形 13"/>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15" name="テキスト ボックス 14"/>
          <p:cNvSpPr txBox="1"/>
          <p:nvPr/>
        </p:nvSpPr>
        <p:spPr>
          <a:xfrm>
            <a:off x="-159568" y="21512"/>
            <a:ext cx="9076344" cy="261610"/>
          </a:xfrm>
          <a:prstGeom prst="rect">
            <a:avLst/>
          </a:prstGeom>
          <a:noFill/>
        </p:spPr>
        <p:txBody>
          <a:bodyPr wrap="square" rtlCol="0">
            <a:spAutoFit/>
          </a:bodyPr>
          <a:lstStyle/>
          <a:p>
            <a:pPr algn="ctr"/>
            <a:r>
              <a:rPr lang="ja-JP" altLang="en-US" sz="1000" spc="-120" dirty="0" smtClean="0">
                <a:solidFill>
                  <a:schemeClr val="bg1"/>
                </a:solidFill>
                <a:latin typeface="+mj-ea"/>
              </a:rPr>
              <a:t>令和２年度</a:t>
            </a:r>
            <a:r>
              <a:rPr lang="ja-JP" altLang="en-US" sz="1100" spc="-120" dirty="0" smtClean="0">
                <a:solidFill>
                  <a:schemeClr val="bg1"/>
                </a:solidFill>
                <a:latin typeface="+mj-ea"/>
              </a:rPr>
              <a:t>「就職・転職支援のための大学リカレント教育推進</a:t>
            </a:r>
            <a:r>
              <a:rPr lang="ja-JP" altLang="en-US" sz="1100" spc="-120" dirty="0">
                <a:solidFill>
                  <a:schemeClr val="bg1"/>
                </a:solidFill>
                <a:latin typeface="+mj-ea"/>
              </a:rPr>
              <a:t>事業</a:t>
            </a:r>
            <a:r>
              <a:rPr lang="ja-JP" altLang="en-US" sz="900" spc="-120" dirty="0">
                <a:solidFill>
                  <a:schemeClr val="bg1"/>
                </a:solidFill>
                <a:latin typeface="+mj-ea"/>
              </a:rPr>
              <a:t>（就職・転職支援のためのリカレント教育プログラムの開発・実施）</a:t>
            </a:r>
            <a:r>
              <a:rPr lang="ja-JP" altLang="en-US" sz="1100" spc="-120" dirty="0">
                <a:solidFill>
                  <a:schemeClr val="bg1"/>
                </a:solidFill>
                <a:latin typeface="+mj-ea"/>
              </a:rPr>
              <a:t>」</a:t>
            </a:r>
            <a:r>
              <a:rPr lang="ja-JP" altLang="en-US" sz="1100" spc="-120" dirty="0" smtClean="0">
                <a:solidFill>
                  <a:schemeClr val="bg1"/>
                </a:solidFill>
                <a:latin typeface="+mj-ea"/>
              </a:rPr>
              <a:t>実績報告書（</a:t>
            </a:r>
            <a:r>
              <a:rPr lang="en-US" altLang="ja-JP" sz="1100" spc="-120" dirty="0">
                <a:solidFill>
                  <a:schemeClr val="bg1"/>
                </a:solidFill>
                <a:latin typeface="+mj-ea"/>
              </a:rPr>
              <a:t>a</a:t>
            </a:r>
            <a:r>
              <a:rPr lang="ja-JP" altLang="en-US" sz="1100" spc="-120" dirty="0">
                <a:solidFill>
                  <a:schemeClr val="bg1"/>
                </a:solidFill>
                <a:latin typeface="+mj-ea"/>
              </a:rPr>
              <a:t>：求職支援）</a:t>
            </a:r>
            <a:r>
              <a:rPr lang="en-US" altLang="ja-JP" sz="1100" spc="-120" dirty="0" smtClean="0">
                <a:solidFill>
                  <a:schemeClr val="bg1"/>
                </a:solidFill>
                <a:latin typeface="+mj-ea"/>
              </a:rPr>
              <a:t>(P</a:t>
            </a:r>
            <a:fld id="{7DF22854-5471-4D76-A61C-50AF16AABE74}" type="slidenum">
              <a:rPr lang="en-US" altLang="ja-JP" sz="1100" spc="-120" smtClean="0">
                <a:solidFill>
                  <a:schemeClr val="bg1"/>
                </a:solidFill>
                <a:latin typeface="+mj-ea"/>
              </a:rPr>
              <a:pPr algn="ctr"/>
              <a:t>1</a:t>
            </a:fld>
            <a:r>
              <a:rPr lang="en-US" altLang="ja-JP" sz="1100" spc="-120" dirty="0" smtClean="0">
                <a:solidFill>
                  <a:schemeClr val="bg1"/>
                </a:solidFill>
                <a:latin typeface="+mj-ea"/>
              </a:rPr>
              <a:t>)</a:t>
            </a:r>
            <a:endParaRPr kumimoji="1" lang="ja-JP" altLang="en-US" sz="1100" dirty="0">
              <a:solidFill>
                <a:schemeClr val="bg1"/>
              </a:solidFill>
              <a:latin typeface="+mj-ea"/>
              <a:ea typeface="+mj-ea"/>
            </a:endParaRPr>
          </a:p>
        </p:txBody>
      </p:sp>
      <p:sp>
        <p:nvSpPr>
          <p:cNvPr id="16" name="テキスト ボックス 15"/>
          <p:cNvSpPr txBox="1"/>
          <p:nvPr/>
        </p:nvSpPr>
        <p:spPr>
          <a:xfrm>
            <a:off x="8725125" y="0"/>
            <a:ext cx="1334443" cy="261610"/>
          </a:xfrm>
          <a:prstGeom prst="rect">
            <a:avLst/>
          </a:prstGeom>
          <a:noFill/>
        </p:spPr>
        <p:txBody>
          <a:bodyPr wrap="square" rtlCol="0">
            <a:spAutoFit/>
          </a:bodyPr>
          <a:lstStyle/>
          <a:p>
            <a:r>
              <a:rPr kumimoji="1" lang="zh-TW" altLang="en-US" sz="1100" b="1" dirty="0" smtClean="0">
                <a:solidFill>
                  <a:schemeClr val="bg1"/>
                </a:solidFill>
              </a:rPr>
              <a:t>様式３（別紙１）</a:t>
            </a:r>
            <a:endParaRPr kumimoji="1" lang="ja-JP" altLang="en-US" sz="1100" b="1" dirty="0">
              <a:solidFill>
                <a:schemeClr val="bg1"/>
              </a:solidFill>
            </a:endParaRPr>
          </a:p>
        </p:txBody>
      </p:sp>
    </p:spTree>
    <p:extLst>
      <p:ext uri="{BB962C8B-B14F-4D97-AF65-F5344CB8AC3E}">
        <p14:creationId xmlns:p14="http://schemas.microsoft.com/office/powerpoint/2010/main" val="749351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8" y="333797"/>
            <a:ext cx="1540286"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lt1"/>
                </a:solidFill>
                <a:latin typeface="+mj-ea"/>
                <a:ea typeface="+mj-ea"/>
              </a:rPr>
              <a:t>事業の概念図</a:t>
            </a:r>
            <a:endParaRPr lang="ja-JP" altLang="en-US" sz="1400" dirty="0">
              <a:solidFill>
                <a:schemeClr val="lt1"/>
              </a:solidFill>
              <a:latin typeface="+mj-ea"/>
              <a:ea typeface="+mj-ea"/>
            </a:endParaRPr>
          </a:p>
        </p:txBody>
      </p:sp>
      <p:sp>
        <p:nvSpPr>
          <p:cNvPr id="9" name="テキスト ボックス 8"/>
          <p:cNvSpPr txBox="1"/>
          <p:nvPr/>
        </p:nvSpPr>
        <p:spPr>
          <a:xfrm>
            <a:off x="100755" y="1025449"/>
            <a:ext cx="9649072" cy="1754326"/>
          </a:xfrm>
          <a:prstGeom prst="rect">
            <a:avLst/>
          </a:prstGeom>
          <a:noFill/>
          <a:ln>
            <a:solidFill>
              <a:schemeClr val="tx2">
                <a:lumMod val="40000"/>
                <a:lumOff val="60000"/>
              </a:schemeClr>
            </a:solidFill>
            <a:prstDash val="dash"/>
          </a:ln>
        </p:spPr>
        <p:txBody>
          <a:bodyPr wrap="square" rtlCol="0">
            <a:spAutoFit/>
          </a:bodyPr>
          <a:lstStyle/>
          <a:p>
            <a:endParaRPr lang="ja-JP" altLang="en-US" sz="1200" dirty="0">
              <a:solidFill>
                <a:srgbClr val="FFC000"/>
              </a:solidFill>
              <a:latin typeface="+mn-ea"/>
            </a:endParaRPr>
          </a:p>
          <a:p>
            <a:pPr marL="180000" indent="-180000"/>
            <a:r>
              <a:rPr lang="ja-JP" altLang="en-US" sz="1200" dirty="0" smtClean="0">
                <a:solidFill>
                  <a:schemeClr val="tx2">
                    <a:lumMod val="60000"/>
                    <a:lumOff val="40000"/>
                  </a:schemeClr>
                </a:solidFill>
                <a:latin typeface="+mn-ea"/>
              </a:rPr>
              <a:t>▼</a:t>
            </a:r>
            <a:r>
              <a:rPr lang="ja-JP" altLang="en-US" sz="1200" dirty="0">
                <a:solidFill>
                  <a:schemeClr val="tx2">
                    <a:lumMod val="60000"/>
                    <a:lumOff val="40000"/>
                  </a:schemeClr>
                </a:solidFill>
                <a:latin typeface="+mn-ea"/>
              </a:rPr>
              <a:t>本事業で</a:t>
            </a:r>
            <a:r>
              <a:rPr lang="ja-JP" altLang="en-US" sz="1200" dirty="0" smtClean="0">
                <a:solidFill>
                  <a:schemeClr val="tx2">
                    <a:lumMod val="60000"/>
                    <a:lumOff val="40000"/>
                  </a:schemeClr>
                </a:solidFill>
                <a:latin typeface="+mn-ea"/>
              </a:rPr>
              <a:t>取り組んだ</a:t>
            </a:r>
            <a:r>
              <a:rPr lang="ja-JP" altLang="en-US" sz="1200" dirty="0" smtClean="0">
                <a:solidFill>
                  <a:schemeClr val="tx2">
                    <a:lumMod val="60000"/>
                    <a:lumOff val="40000"/>
                  </a:schemeClr>
                </a:solidFill>
                <a:latin typeface="+mn-ea"/>
              </a:rPr>
              <a:t>事業</a:t>
            </a:r>
            <a:r>
              <a:rPr lang="ja-JP" altLang="en-US" sz="1200" dirty="0">
                <a:solidFill>
                  <a:schemeClr val="tx2">
                    <a:lumMod val="60000"/>
                    <a:lumOff val="40000"/>
                  </a:schemeClr>
                </a:solidFill>
                <a:latin typeface="+mn-ea"/>
              </a:rPr>
              <a:t>全体が分かるよう作成すること。文章のみで説明するのではなく、視覚的に分かりやすく説明してください。</a:t>
            </a:r>
            <a:endParaRPr lang="en-US" altLang="ja-JP" sz="1200" dirty="0">
              <a:solidFill>
                <a:schemeClr val="tx2">
                  <a:lumMod val="60000"/>
                  <a:lumOff val="40000"/>
                </a:schemeClr>
              </a:solidFill>
              <a:latin typeface="+mn-ea"/>
            </a:endParaRPr>
          </a:p>
          <a:p>
            <a:endParaRPr lang="en-US" altLang="ja-JP" sz="1200" dirty="0" smtClean="0">
              <a:solidFill>
                <a:schemeClr val="tx2">
                  <a:lumMod val="60000"/>
                  <a:lumOff val="40000"/>
                </a:schemeClr>
              </a:solidFill>
              <a:latin typeface="+mn-ea"/>
            </a:endParaRPr>
          </a:p>
          <a:p>
            <a:endParaRPr lang="en-US" altLang="ja-JP" sz="1200" dirty="0">
              <a:solidFill>
                <a:srgbClr val="FFC000"/>
              </a:solidFill>
              <a:latin typeface="+mn-ea"/>
            </a:endParaRPr>
          </a:p>
          <a:p>
            <a:endParaRPr lang="en-US" altLang="ja-JP" sz="1200" dirty="0" smtClean="0">
              <a:solidFill>
                <a:srgbClr val="FFC000"/>
              </a:solidFill>
              <a:latin typeface="+mn-ea"/>
            </a:endParaRPr>
          </a:p>
          <a:p>
            <a:endParaRPr lang="en-US" altLang="ja-JP" sz="1200" dirty="0">
              <a:solidFill>
                <a:srgbClr val="FFC000"/>
              </a:solidFill>
              <a:latin typeface="+mn-ea"/>
            </a:endParaRPr>
          </a:p>
          <a:p>
            <a:endParaRPr lang="en-US" altLang="ja-JP" sz="1200" dirty="0" smtClean="0">
              <a:solidFill>
                <a:srgbClr val="FFC000"/>
              </a:solidFill>
              <a:latin typeface="+mn-ea"/>
            </a:endParaRPr>
          </a:p>
          <a:p>
            <a:endParaRPr lang="en-US" altLang="ja-JP" sz="1200" dirty="0">
              <a:solidFill>
                <a:srgbClr val="FFC000"/>
              </a:solidFill>
              <a:latin typeface="+mn-ea"/>
            </a:endParaRPr>
          </a:p>
          <a:p>
            <a:endParaRPr lang="en-US" altLang="ja-JP" sz="1200" dirty="0">
              <a:solidFill>
                <a:srgbClr val="FFC000"/>
              </a:solidFill>
              <a:latin typeface="+mn-ea"/>
            </a:endParaRPr>
          </a:p>
        </p:txBody>
      </p:sp>
      <p:sp>
        <p:nvSpPr>
          <p:cNvPr id="8" name="正方形/長方形 7"/>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10" name="テキスト ボックス 9"/>
          <p:cNvSpPr txBox="1"/>
          <p:nvPr/>
        </p:nvSpPr>
        <p:spPr>
          <a:xfrm>
            <a:off x="-159568" y="21512"/>
            <a:ext cx="9076344" cy="261610"/>
          </a:xfrm>
          <a:prstGeom prst="rect">
            <a:avLst/>
          </a:prstGeom>
          <a:noFill/>
        </p:spPr>
        <p:txBody>
          <a:bodyPr wrap="square" rtlCol="0">
            <a:spAutoFit/>
          </a:bodyPr>
          <a:lstStyle/>
          <a:p>
            <a:pPr algn="ctr"/>
            <a:r>
              <a:rPr lang="ja-JP" altLang="en-US" sz="1000" spc="-120" dirty="0" smtClean="0">
                <a:solidFill>
                  <a:schemeClr val="bg1"/>
                </a:solidFill>
                <a:latin typeface="+mj-ea"/>
              </a:rPr>
              <a:t>令和２年度</a:t>
            </a:r>
            <a:r>
              <a:rPr lang="ja-JP" altLang="en-US" sz="1100" spc="-120" dirty="0" smtClean="0">
                <a:solidFill>
                  <a:schemeClr val="bg1"/>
                </a:solidFill>
                <a:latin typeface="+mj-ea"/>
              </a:rPr>
              <a:t>「就職・転職支援のための大学リカレント教育推進</a:t>
            </a:r>
            <a:r>
              <a:rPr lang="ja-JP" altLang="en-US" sz="1100" spc="-120" dirty="0">
                <a:solidFill>
                  <a:schemeClr val="bg1"/>
                </a:solidFill>
                <a:latin typeface="+mj-ea"/>
              </a:rPr>
              <a:t>事業</a:t>
            </a:r>
            <a:r>
              <a:rPr lang="ja-JP" altLang="en-US" sz="900" spc="-120" dirty="0">
                <a:solidFill>
                  <a:schemeClr val="bg1"/>
                </a:solidFill>
                <a:latin typeface="+mj-ea"/>
              </a:rPr>
              <a:t>（就職・転職支援のためのリカレント教育プログラムの開発・実施）</a:t>
            </a:r>
            <a:r>
              <a:rPr lang="ja-JP" altLang="en-US" sz="1100" spc="-120" dirty="0">
                <a:solidFill>
                  <a:schemeClr val="bg1"/>
                </a:solidFill>
                <a:latin typeface="+mj-ea"/>
              </a:rPr>
              <a:t>」</a:t>
            </a:r>
            <a:r>
              <a:rPr lang="ja-JP" altLang="en-US" sz="1100" spc="-120" dirty="0" smtClean="0">
                <a:solidFill>
                  <a:schemeClr val="bg1"/>
                </a:solidFill>
                <a:latin typeface="+mj-ea"/>
              </a:rPr>
              <a:t>実績報告書（</a:t>
            </a:r>
            <a:r>
              <a:rPr lang="en-US" altLang="ja-JP" sz="1100" spc="-120" dirty="0">
                <a:solidFill>
                  <a:schemeClr val="bg1"/>
                </a:solidFill>
                <a:latin typeface="+mj-ea"/>
              </a:rPr>
              <a:t>a</a:t>
            </a:r>
            <a:r>
              <a:rPr lang="ja-JP" altLang="en-US" sz="1100" spc="-120" dirty="0">
                <a:solidFill>
                  <a:schemeClr val="bg1"/>
                </a:solidFill>
                <a:latin typeface="+mj-ea"/>
              </a:rPr>
              <a:t>：求職支援）</a:t>
            </a:r>
            <a:r>
              <a:rPr lang="en-US" altLang="ja-JP" sz="1100" spc="-120" dirty="0" smtClean="0">
                <a:solidFill>
                  <a:schemeClr val="bg1"/>
                </a:solidFill>
                <a:latin typeface="+mj-ea"/>
              </a:rPr>
              <a:t>(P</a:t>
            </a:r>
            <a:fld id="{7DF22854-5471-4D76-A61C-50AF16AABE74}" type="slidenum">
              <a:rPr lang="en-US" altLang="ja-JP" sz="1100" spc="-120" smtClean="0">
                <a:solidFill>
                  <a:schemeClr val="bg1"/>
                </a:solidFill>
                <a:latin typeface="+mj-ea"/>
              </a:rPr>
              <a:pPr algn="ctr"/>
              <a:t>2</a:t>
            </a:fld>
            <a:r>
              <a:rPr lang="en-US" altLang="ja-JP" sz="1100" spc="-120" dirty="0" smtClean="0">
                <a:solidFill>
                  <a:schemeClr val="bg1"/>
                </a:solidFill>
                <a:latin typeface="+mj-ea"/>
              </a:rPr>
              <a:t>)</a:t>
            </a:r>
            <a:endParaRPr kumimoji="1" lang="ja-JP" altLang="en-US" sz="1100" dirty="0">
              <a:solidFill>
                <a:schemeClr val="bg1"/>
              </a:solidFill>
              <a:latin typeface="+mj-ea"/>
              <a:ea typeface="+mj-ea"/>
            </a:endParaRPr>
          </a:p>
        </p:txBody>
      </p:sp>
      <p:sp>
        <p:nvSpPr>
          <p:cNvPr id="7" name="テキスト ボックス 6"/>
          <p:cNvSpPr txBox="1"/>
          <p:nvPr/>
        </p:nvSpPr>
        <p:spPr>
          <a:xfrm>
            <a:off x="197472" y="631968"/>
            <a:ext cx="7284140" cy="276999"/>
          </a:xfrm>
          <a:prstGeom prst="rect">
            <a:avLst/>
          </a:prstGeom>
          <a:noFill/>
          <a:ln>
            <a:noFill/>
            <a:prstDash val="dash"/>
          </a:ln>
        </p:spPr>
        <p:txBody>
          <a:bodyPr wrap="square" rtlCol="0">
            <a:spAutoFit/>
          </a:bodyPr>
          <a:lstStyle/>
          <a:p>
            <a:pPr marL="85725" indent="-85725"/>
            <a:r>
              <a:rPr lang="ja-JP" altLang="en-US" sz="1200" dirty="0">
                <a:solidFill>
                  <a:srgbClr val="FF0000"/>
                </a:solidFill>
              </a:rPr>
              <a:t>◇</a:t>
            </a:r>
            <a:r>
              <a:rPr lang="ja-JP" altLang="en-US" sz="1200" dirty="0" smtClean="0">
                <a:solidFill>
                  <a:srgbClr val="FF0000"/>
                </a:solidFill>
              </a:rPr>
              <a:t>様式自由</a:t>
            </a:r>
            <a:r>
              <a:rPr lang="ja-JP" altLang="en-US" sz="1200" dirty="0" smtClean="0">
                <a:solidFill>
                  <a:srgbClr val="FF0000"/>
                </a:solidFill>
                <a:latin typeface="+mn-ea"/>
              </a:rPr>
              <a:t>。記載</a:t>
            </a:r>
            <a:r>
              <a:rPr lang="ja-JP" altLang="en-US" sz="1200" dirty="0">
                <a:solidFill>
                  <a:srgbClr val="FF0000"/>
                </a:solidFill>
                <a:latin typeface="+mn-ea"/>
              </a:rPr>
              <a:t>する文字は</a:t>
            </a:r>
            <a:r>
              <a:rPr lang="en-US" altLang="ja-JP" sz="1200" dirty="0">
                <a:solidFill>
                  <a:srgbClr val="FF0000"/>
                </a:solidFill>
                <a:latin typeface="+mn-ea"/>
              </a:rPr>
              <a:t>､MS</a:t>
            </a:r>
            <a:r>
              <a:rPr lang="ja-JP" altLang="en-US" sz="1200" dirty="0">
                <a:solidFill>
                  <a:srgbClr val="FF0000"/>
                </a:solidFill>
                <a:latin typeface="+mn-ea"/>
              </a:rPr>
              <a:t>ｺﾞｼｯｸ </a:t>
            </a:r>
            <a:r>
              <a:rPr lang="en-US" altLang="ja-JP" sz="1200" dirty="0">
                <a:solidFill>
                  <a:srgbClr val="FF0000"/>
                </a:solidFill>
                <a:latin typeface="+mn-ea"/>
              </a:rPr>
              <a:t>or </a:t>
            </a:r>
            <a:r>
              <a:rPr lang="ja-JP" altLang="en-US" sz="1200" dirty="0">
                <a:solidFill>
                  <a:srgbClr val="FF0000"/>
                </a:solidFill>
                <a:latin typeface="+mn-ea"/>
              </a:rPr>
              <a:t>ﾒｲﾘｵ </a:t>
            </a:r>
            <a:r>
              <a:rPr lang="en-US" altLang="ja-JP" sz="1200" dirty="0">
                <a:solidFill>
                  <a:srgbClr val="FF0000"/>
                </a:solidFill>
                <a:latin typeface="+mn-ea"/>
              </a:rPr>
              <a:t>11</a:t>
            </a:r>
            <a:r>
              <a:rPr lang="ja-JP" altLang="en-US" sz="1200" dirty="0">
                <a:solidFill>
                  <a:srgbClr val="FF0000"/>
                </a:solidFill>
                <a:latin typeface="+mn-ea"/>
              </a:rPr>
              <a:t>ﾎﾟｲﾝﾄ以上とすること</a:t>
            </a:r>
            <a:r>
              <a:rPr lang="en-US" altLang="ja-JP" sz="1200" dirty="0" smtClean="0">
                <a:solidFill>
                  <a:srgbClr val="FF0000"/>
                </a:solidFill>
                <a:latin typeface="+mn-ea"/>
              </a:rPr>
              <a:t>｡</a:t>
            </a:r>
            <a:endParaRPr lang="en-US" altLang="ja-JP" sz="1200" dirty="0">
              <a:solidFill>
                <a:srgbClr val="FF0000"/>
              </a:solidFill>
              <a:latin typeface="+mn-ea"/>
            </a:endParaRPr>
          </a:p>
        </p:txBody>
      </p:sp>
      <p:sp>
        <p:nvSpPr>
          <p:cNvPr id="11" name="角丸四角形 10"/>
          <p:cNvSpPr/>
          <p:nvPr/>
        </p:nvSpPr>
        <p:spPr>
          <a:xfrm>
            <a:off x="28338" y="333797"/>
            <a:ext cx="1540286"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lt1"/>
                </a:solidFill>
                <a:latin typeface="+mj-ea"/>
                <a:ea typeface="+mj-ea"/>
              </a:rPr>
              <a:t>事業の概念図</a:t>
            </a:r>
            <a:endParaRPr lang="ja-JP" altLang="en-US" sz="1400" dirty="0">
              <a:solidFill>
                <a:schemeClr val="lt1"/>
              </a:solidFill>
              <a:latin typeface="+mj-ea"/>
              <a:ea typeface="+mj-ea"/>
            </a:endParaRPr>
          </a:p>
        </p:txBody>
      </p:sp>
      <p:sp>
        <p:nvSpPr>
          <p:cNvPr id="14" name="テキスト ボックス 13"/>
          <p:cNvSpPr txBox="1"/>
          <p:nvPr/>
        </p:nvSpPr>
        <p:spPr>
          <a:xfrm>
            <a:off x="8725125" y="0"/>
            <a:ext cx="1334443" cy="261610"/>
          </a:xfrm>
          <a:prstGeom prst="rect">
            <a:avLst/>
          </a:prstGeom>
          <a:noFill/>
        </p:spPr>
        <p:txBody>
          <a:bodyPr wrap="square" rtlCol="0">
            <a:spAutoFit/>
          </a:bodyPr>
          <a:lstStyle/>
          <a:p>
            <a:r>
              <a:rPr kumimoji="1" lang="zh-TW" altLang="en-US" sz="1100" b="1" dirty="0" smtClean="0">
                <a:solidFill>
                  <a:schemeClr val="bg1"/>
                </a:solidFill>
              </a:rPr>
              <a:t>様式３（別紙１）</a:t>
            </a:r>
            <a:endParaRPr kumimoji="1" lang="ja-JP" altLang="en-US" sz="1100" b="1" dirty="0">
              <a:solidFill>
                <a:schemeClr val="bg1"/>
              </a:solidFill>
            </a:endParaRPr>
          </a:p>
        </p:txBody>
      </p:sp>
    </p:spTree>
    <p:extLst>
      <p:ext uri="{BB962C8B-B14F-4D97-AF65-F5344CB8AC3E}">
        <p14:creationId xmlns:p14="http://schemas.microsoft.com/office/powerpoint/2010/main" val="25241881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角丸四角形 5"/>
          <p:cNvSpPr/>
          <p:nvPr/>
        </p:nvSpPr>
        <p:spPr>
          <a:xfrm>
            <a:off x="28338" y="333797"/>
            <a:ext cx="1152000" cy="275804"/>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zh-TW" altLang="en-US" sz="1400" dirty="0" smtClean="0">
                <a:solidFill>
                  <a:schemeClr val="lt1"/>
                </a:solidFill>
                <a:latin typeface="+mj-ea"/>
                <a:ea typeface="+mj-ea"/>
              </a:rPr>
              <a:t>実施</a:t>
            </a:r>
            <a:r>
              <a:rPr lang="zh-TW" altLang="en-US" sz="1400" dirty="0" smtClean="0">
                <a:solidFill>
                  <a:schemeClr val="lt1"/>
                </a:solidFill>
                <a:latin typeface="+mj-ea"/>
                <a:ea typeface="+mj-ea"/>
              </a:rPr>
              <a:t>体制</a:t>
            </a:r>
            <a:endParaRPr lang="ja-JP" altLang="en-US" sz="1400" strike="sngStrike" dirty="0">
              <a:solidFill>
                <a:srgbClr val="FF0000"/>
              </a:solidFill>
              <a:latin typeface="+mj-ea"/>
              <a:ea typeface="+mj-ea"/>
            </a:endParaRPr>
          </a:p>
        </p:txBody>
      </p:sp>
      <p:sp>
        <p:nvSpPr>
          <p:cNvPr id="9" name="テキスト ボックス 8"/>
          <p:cNvSpPr txBox="1"/>
          <p:nvPr/>
        </p:nvSpPr>
        <p:spPr>
          <a:xfrm>
            <a:off x="128464" y="1070734"/>
            <a:ext cx="9649072" cy="1938992"/>
          </a:xfrm>
          <a:prstGeom prst="rect">
            <a:avLst/>
          </a:prstGeom>
          <a:noFill/>
          <a:ln>
            <a:solidFill>
              <a:schemeClr val="tx2">
                <a:lumMod val="40000"/>
                <a:lumOff val="60000"/>
              </a:schemeClr>
            </a:solidFill>
            <a:prstDash val="dash"/>
          </a:ln>
        </p:spPr>
        <p:txBody>
          <a:bodyPr wrap="square" rtlCol="0">
            <a:spAutoFit/>
          </a:bodyPr>
          <a:lstStyle/>
          <a:p>
            <a:endParaRPr lang="ja-JP" altLang="en-US" sz="1200" dirty="0">
              <a:solidFill>
                <a:srgbClr val="FFC000"/>
              </a:solidFill>
              <a:latin typeface="+mn-ea"/>
            </a:endParaRPr>
          </a:p>
          <a:p>
            <a:pPr marL="180000" indent="-180000"/>
            <a:r>
              <a:rPr lang="ja-JP" altLang="en-US" sz="1200" dirty="0" smtClean="0">
                <a:solidFill>
                  <a:schemeClr val="tx2">
                    <a:lumMod val="60000"/>
                    <a:lumOff val="40000"/>
                  </a:schemeClr>
                </a:solidFill>
                <a:latin typeface="+mn-ea"/>
              </a:rPr>
              <a:t>▼</a:t>
            </a:r>
            <a:r>
              <a:rPr lang="ja-JP" altLang="en-US" sz="1200" dirty="0">
                <a:solidFill>
                  <a:schemeClr val="tx2">
                    <a:lumMod val="60000"/>
                    <a:lumOff val="40000"/>
                  </a:schemeClr>
                </a:solidFill>
                <a:latin typeface="+mn-ea"/>
              </a:rPr>
              <a:t>事業を推進するために</a:t>
            </a:r>
            <a:r>
              <a:rPr lang="ja-JP" altLang="en-US" sz="1200" dirty="0" smtClean="0">
                <a:solidFill>
                  <a:schemeClr val="tx2">
                    <a:lumMod val="60000"/>
                    <a:lumOff val="40000"/>
                  </a:schemeClr>
                </a:solidFill>
                <a:latin typeface="+mn-ea"/>
              </a:rPr>
              <a:t>構築した連携</a:t>
            </a:r>
            <a:r>
              <a:rPr lang="ja-JP" altLang="en-US" sz="1200" dirty="0">
                <a:solidFill>
                  <a:schemeClr val="tx2">
                    <a:lumMod val="60000"/>
                    <a:lumOff val="40000"/>
                  </a:schemeClr>
                </a:solidFill>
                <a:latin typeface="+mn-ea"/>
              </a:rPr>
              <a:t>機関を含めた体制について、事業実施委員会の位置付けも含めて記載すること。文章のみで説明するのではなく、視覚的に分かりやすく説明してください。</a:t>
            </a:r>
            <a:endParaRPr lang="en-US" altLang="ja-JP" sz="1200" dirty="0">
              <a:solidFill>
                <a:schemeClr val="tx2">
                  <a:lumMod val="60000"/>
                  <a:lumOff val="40000"/>
                </a:schemeClr>
              </a:solidFill>
              <a:latin typeface="+mn-ea"/>
            </a:endParaRPr>
          </a:p>
          <a:p>
            <a:pPr marL="180000" indent="-180000"/>
            <a:endParaRPr lang="en-US" altLang="ja-JP" sz="1200" dirty="0">
              <a:solidFill>
                <a:schemeClr val="tx2">
                  <a:lumMod val="60000"/>
                  <a:lumOff val="40000"/>
                </a:schemeClr>
              </a:solidFill>
              <a:latin typeface="+mn-ea"/>
            </a:endParaRPr>
          </a:p>
          <a:p>
            <a:pPr marL="180000" indent="-180000"/>
            <a:r>
              <a:rPr lang="ja-JP" altLang="en-US" sz="1200" dirty="0" smtClean="0">
                <a:solidFill>
                  <a:schemeClr val="tx2">
                    <a:lumMod val="60000"/>
                    <a:lumOff val="40000"/>
                  </a:schemeClr>
                </a:solidFill>
                <a:latin typeface="+mn-ea"/>
              </a:rPr>
              <a:t>▼各機関</a:t>
            </a:r>
            <a:r>
              <a:rPr lang="ja-JP" altLang="en-US" sz="1200" dirty="0">
                <a:solidFill>
                  <a:schemeClr val="tx2">
                    <a:lumMod val="60000"/>
                    <a:lumOff val="40000"/>
                  </a:schemeClr>
                </a:solidFill>
                <a:latin typeface="+mn-ea"/>
              </a:rPr>
              <a:t>が</a:t>
            </a:r>
            <a:r>
              <a:rPr lang="ja-JP" altLang="en-US" sz="1200" dirty="0" smtClean="0">
                <a:solidFill>
                  <a:schemeClr val="tx2">
                    <a:lumMod val="60000"/>
                    <a:lumOff val="40000"/>
                  </a:schemeClr>
                </a:solidFill>
                <a:latin typeface="+mn-ea"/>
              </a:rPr>
              <a:t>果たした役割及びプログラム</a:t>
            </a:r>
            <a:r>
              <a:rPr lang="ja-JP" altLang="en-US" sz="1200" dirty="0">
                <a:solidFill>
                  <a:schemeClr val="tx2">
                    <a:lumMod val="60000"/>
                    <a:lumOff val="40000"/>
                  </a:schemeClr>
                </a:solidFill>
                <a:latin typeface="+mn-ea"/>
              </a:rPr>
              <a:t>の</a:t>
            </a:r>
            <a:r>
              <a:rPr lang="ja-JP" altLang="en-US" sz="1200" dirty="0" smtClean="0">
                <a:solidFill>
                  <a:schemeClr val="tx2">
                    <a:lumMod val="60000"/>
                    <a:lumOff val="40000"/>
                  </a:schemeClr>
                </a:solidFill>
                <a:latin typeface="+mn-ea"/>
              </a:rPr>
              <a:t>開発</a:t>
            </a:r>
            <a:r>
              <a:rPr lang="ja-JP" altLang="en-US" sz="1200" dirty="0">
                <a:solidFill>
                  <a:schemeClr val="tx2">
                    <a:lumMod val="60000"/>
                    <a:lumOff val="40000"/>
                  </a:schemeClr>
                </a:solidFill>
                <a:latin typeface="+mn-ea"/>
              </a:rPr>
              <a:t>・実施</a:t>
            </a:r>
            <a:r>
              <a:rPr lang="ja-JP" altLang="en-US" sz="1200" dirty="0" smtClean="0">
                <a:solidFill>
                  <a:schemeClr val="tx2">
                    <a:lumMod val="60000"/>
                    <a:lumOff val="40000"/>
                  </a:schemeClr>
                </a:solidFill>
                <a:latin typeface="+mn-ea"/>
              </a:rPr>
              <a:t>に</a:t>
            </a:r>
            <a:r>
              <a:rPr lang="ja-JP" altLang="en-US" sz="1200" dirty="0">
                <a:solidFill>
                  <a:schemeClr val="tx2">
                    <a:lumMod val="60000"/>
                    <a:lumOff val="40000"/>
                  </a:schemeClr>
                </a:solidFill>
                <a:latin typeface="+mn-ea"/>
              </a:rPr>
              <a:t>当たって協力を</a:t>
            </a:r>
            <a:r>
              <a:rPr lang="ja-JP" altLang="en-US" sz="1200" dirty="0" smtClean="0">
                <a:solidFill>
                  <a:schemeClr val="tx2">
                    <a:lumMod val="60000"/>
                    <a:lumOff val="40000"/>
                  </a:schemeClr>
                </a:solidFill>
                <a:latin typeface="+mn-ea"/>
              </a:rPr>
              <a:t>得られた事項</a:t>
            </a:r>
            <a:r>
              <a:rPr lang="ja-JP" altLang="en-US" sz="1200" dirty="0">
                <a:solidFill>
                  <a:schemeClr val="tx2">
                    <a:lumMod val="60000"/>
                    <a:lumOff val="40000"/>
                  </a:schemeClr>
                </a:solidFill>
                <a:latin typeface="+mn-ea"/>
              </a:rPr>
              <a:t>について、地方公共団体、企業等毎に具体的に</a:t>
            </a:r>
            <a:r>
              <a:rPr lang="ja-JP" altLang="en-US" sz="1200" dirty="0" smtClean="0">
                <a:solidFill>
                  <a:schemeClr val="tx2">
                    <a:lumMod val="60000"/>
                    <a:lumOff val="40000"/>
                  </a:schemeClr>
                </a:solidFill>
                <a:latin typeface="+mn-ea"/>
              </a:rPr>
              <a:t>記載</a:t>
            </a:r>
            <a:r>
              <a:rPr lang="ja-JP" altLang="en-US" sz="1200" dirty="0">
                <a:solidFill>
                  <a:schemeClr val="tx2">
                    <a:lumMod val="60000"/>
                    <a:lumOff val="40000"/>
                  </a:schemeClr>
                </a:solidFill>
                <a:latin typeface="+mn-ea"/>
              </a:rPr>
              <a:t>すること。</a:t>
            </a:r>
          </a:p>
          <a:p>
            <a:pPr marL="180000" indent="-180000"/>
            <a:endParaRPr lang="en-US" altLang="ja-JP" sz="1200" dirty="0">
              <a:solidFill>
                <a:schemeClr val="tx2">
                  <a:lumMod val="60000"/>
                  <a:lumOff val="40000"/>
                </a:schemeClr>
              </a:solidFill>
              <a:latin typeface="+mn-ea"/>
            </a:endParaRPr>
          </a:p>
          <a:p>
            <a:pPr marL="180000" indent="-180000"/>
            <a:r>
              <a:rPr lang="ja-JP" altLang="en-US" sz="1200" dirty="0" smtClean="0">
                <a:solidFill>
                  <a:schemeClr val="tx2">
                    <a:lumMod val="60000"/>
                    <a:lumOff val="40000"/>
                  </a:schemeClr>
                </a:solidFill>
                <a:latin typeface="+mn-ea"/>
              </a:rPr>
              <a:t>▼実施</a:t>
            </a:r>
            <a:r>
              <a:rPr lang="ja-JP" altLang="en-US" sz="1200" dirty="0" smtClean="0">
                <a:solidFill>
                  <a:schemeClr val="tx2">
                    <a:lumMod val="60000"/>
                    <a:lumOff val="40000"/>
                  </a:schemeClr>
                </a:solidFill>
                <a:latin typeface="+mn-ea"/>
              </a:rPr>
              <a:t>した成果検証の方法について記載</a:t>
            </a:r>
            <a:r>
              <a:rPr lang="ja-JP" altLang="en-US" sz="1200" dirty="0">
                <a:solidFill>
                  <a:schemeClr val="tx2">
                    <a:lumMod val="60000"/>
                    <a:lumOff val="40000"/>
                  </a:schemeClr>
                </a:solidFill>
                <a:latin typeface="+mn-ea"/>
              </a:rPr>
              <a:t>すること。</a:t>
            </a:r>
            <a:endParaRPr lang="en-US" altLang="ja-JP" sz="1200" dirty="0">
              <a:solidFill>
                <a:schemeClr val="tx2">
                  <a:lumMod val="60000"/>
                  <a:lumOff val="40000"/>
                </a:schemeClr>
              </a:solidFill>
              <a:latin typeface="+mn-ea"/>
            </a:endParaRPr>
          </a:p>
          <a:p>
            <a:endParaRPr lang="en-US" altLang="ja-JP" sz="1200" dirty="0" smtClean="0">
              <a:solidFill>
                <a:srgbClr val="FFC000"/>
              </a:solidFill>
              <a:latin typeface="+mn-ea"/>
            </a:endParaRPr>
          </a:p>
          <a:p>
            <a:endParaRPr lang="en-US" altLang="ja-JP" sz="1200" dirty="0">
              <a:solidFill>
                <a:srgbClr val="FFC000"/>
              </a:solidFill>
              <a:latin typeface="+mn-ea"/>
            </a:endParaRPr>
          </a:p>
        </p:txBody>
      </p:sp>
      <p:sp>
        <p:nvSpPr>
          <p:cNvPr id="8" name="正方形/長方形 7"/>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7" name="テキスト ボックス 6"/>
          <p:cNvSpPr txBox="1"/>
          <p:nvPr/>
        </p:nvSpPr>
        <p:spPr>
          <a:xfrm>
            <a:off x="197472" y="631968"/>
            <a:ext cx="7284140" cy="276999"/>
          </a:xfrm>
          <a:prstGeom prst="rect">
            <a:avLst/>
          </a:prstGeom>
          <a:noFill/>
          <a:ln>
            <a:noFill/>
            <a:prstDash val="dash"/>
          </a:ln>
        </p:spPr>
        <p:txBody>
          <a:bodyPr wrap="square" rtlCol="0">
            <a:spAutoFit/>
          </a:bodyPr>
          <a:lstStyle/>
          <a:p>
            <a:pPr marL="85725" indent="-85725"/>
            <a:r>
              <a:rPr lang="ja-JP" altLang="en-US" sz="1200" dirty="0">
                <a:solidFill>
                  <a:srgbClr val="FF0000"/>
                </a:solidFill>
              </a:rPr>
              <a:t>◇</a:t>
            </a:r>
            <a:r>
              <a:rPr lang="ja-JP" altLang="en-US" sz="1200" dirty="0" smtClean="0">
                <a:solidFill>
                  <a:srgbClr val="FF0000"/>
                </a:solidFill>
              </a:rPr>
              <a:t>様式</a:t>
            </a:r>
            <a:r>
              <a:rPr lang="ja-JP" altLang="en-US" sz="1200" dirty="0">
                <a:solidFill>
                  <a:srgbClr val="FF0000"/>
                </a:solidFill>
              </a:rPr>
              <a:t>自由（</a:t>
            </a:r>
            <a:r>
              <a:rPr lang="en-US" altLang="ja-JP" sz="1200" dirty="0">
                <a:solidFill>
                  <a:srgbClr val="FF0000"/>
                </a:solidFill>
              </a:rPr>
              <a:t>2</a:t>
            </a:r>
            <a:r>
              <a:rPr lang="ja-JP" altLang="en-US" sz="1200" dirty="0">
                <a:solidFill>
                  <a:srgbClr val="FF0000"/>
                </a:solidFill>
              </a:rPr>
              <a:t>ページ以内</a:t>
            </a:r>
            <a:r>
              <a:rPr lang="ja-JP" altLang="en-US" sz="1200" dirty="0" smtClean="0">
                <a:solidFill>
                  <a:srgbClr val="FF0000"/>
                </a:solidFill>
              </a:rPr>
              <a:t>）</a:t>
            </a:r>
            <a:r>
              <a:rPr lang="ja-JP" altLang="en-US" sz="1200" dirty="0">
                <a:solidFill>
                  <a:srgbClr val="FF0000"/>
                </a:solidFill>
                <a:latin typeface="+mn-ea"/>
              </a:rPr>
              <a:t>。</a:t>
            </a:r>
            <a:r>
              <a:rPr lang="ja-JP" altLang="en-US" sz="1200" dirty="0" smtClean="0">
                <a:solidFill>
                  <a:srgbClr val="FF0000"/>
                </a:solidFill>
                <a:latin typeface="+mn-ea"/>
              </a:rPr>
              <a:t>記載</a:t>
            </a:r>
            <a:r>
              <a:rPr lang="ja-JP" altLang="en-US" sz="1200" dirty="0">
                <a:solidFill>
                  <a:srgbClr val="FF0000"/>
                </a:solidFill>
                <a:latin typeface="+mn-ea"/>
              </a:rPr>
              <a:t>する文字は</a:t>
            </a:r>
            <a:r>
              <a:rPr lang="en-US" altLang="ja-JP" sz="1200" dirty="0">
                <a:solidFill>
                  <a:srgbClr val="FF0000"/>
                </a:solidFill>
                <a:latin typeface="+mn-ea"/>
              </a:rPr>
              <a:t>､MS</a:t>
            </a:r>
            <a:r>
              <a:rPr lang="ja-JP" altLang="en-US" sz="1200" dirty="0">
                <a:solidFill>
                  <a:srgbClr val="FF0000"/>
                </a:solidFill>
                <a:latin typeface="+mn-ea"/>
              </a:rPr>
              <a:t>ｺﾞｼｯｸ </a:t>
            </a:r>
            <a:r>
              <a:rPr lang="en-US" altLang="ja-JP" sz="1200" dirty="0">
                <a:solidFill>
                  <a:srgbClr val="FF0000"/>
                </a:solidFill>
                <a:latin typeface="+mn-ea"/>
              </a:rPr>
              <a:t>or </a:t>
            </a:r>
            <a:r>
              <a:rPr lang="ja-JP" altLang="en-US" sz="1200" dirty="0">
                <a:solidFill>
                  <a:srgbClr val="FF0000"/>
                </a:solidFill>
                <a:latin typeface="+mn-ea"/>
              </a:rPr>
              <a:t>ﾒｲﾘｵ </a:t>
            </a:r>
            <a:r>
              <a:rPr lang="en-US" altLang="ja-JP" sz="1200" dirty="0">
                <a:solidFill>
                  <a:srgbClr val="FF0000"/>
                </a:solidFill>
                <a:latin typeface="+mn-ea"/>
              </a:rPr>
              <a:t>11</a:t>
            </a:r>
            <a:r>
              <a:rPr lang="ja-JP" altLang="en-US" sz="1200" dirty="0">
                <a:solidFill>
                  <a:srgbClr val="FF0000"/>
                </a:solidFill>
                <a:latin typeface="+mn-ea"/>
              </a:rPr>
              <a:t>ﾎﾟｲﾝﾄ以上とすること</a:t>
            </a:r>
            <a:r>
              <a:rPr lang="en-US" altLang="ja-JP" sz="1200" dirty="0" smtClean="0">
                <a:solidFill>
                  <a:srgbClr val="FF0000"/>
                </a:solidFill>
                <a:latin typeface="+mn-ea"/>
              </a:rPr>
              <a:t>｡</a:t>
            </a:r>
            <a:endParaRPr lang="en-US" altLang="ja-JP" sz="1200" dirty="0">
              <a:solidFill>
                <a:srgbClr val="FF0000"/>
              </a:solidFill>
              <a:latin typeface="+mn-ea"/>
            </a:endParaRPr>
          </a:p>
        </p:txBody>
      </p:sp>
      <p:sp>
        <p:nvSpPr>
          <p:cNvPr id="12" name="正方形/長方形 11"/>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13" name="テキスト ボックス 12"/>
          <p:cNvSpPr txBox="1"/>
          <p:nvPr/>
        </p:nvSpPr>
        <p:spPr>
          <a:xfrm>
            <a:off x="-159568" y="21512"/>
            <a:ext cx="9076344" cy="261610"/>
          </a:xfrm>
          <a:prstGeom prst="rect">
            <a:avLst/>
          </a:prstGeom>
          <a:noFill/>
        </p:spPr>
        <p:txBody>
          <a:bodyPr wrap="square" rtlCol="0">
            <a:spAutoFit/>
          </a:bodyPr>
          <a:lstStyle/>
          <a:p>
            <a:pPr algn="ctr"/>
            <a:r>
              <a:rPr lang="ja-JP" altLang="en-US" sz="1000" spc="-120" dirty="0" smtClean="0">
                <a:solidFill>
                  <a:schemeClr val="bg1"/>
                </a:solidFill>
                <a:latin typeface="+mj-ea"/>
              </a:rPr>
              <a:t>令和２年度</a:t>
            </a:r>
            <a:r>
              <a:rPr lang="ja-JP" altLang="en-US" sz="1100" spc="-120" dirty="0" smtClean="0">
                <a:solidFill>
                  <a:schemeClr val="bg1"/>
                </a:solidFill>
                <a:latin typeface="+mj-ea"/>
              </a:rPr>
              <a:t>「就職・転職支援のための大学リカレント教育推進</a:t>
            </a:r>
            <a:r>
              <a:rPr lang="ja-JP" altLang="en-US" sz="1100" spc="-120" dirty="0">
                <a:solidFill>
                  <a:schemeClr val="bg1"/>
                </a:solidFill>
                <a:latin typeface="+mj-ea"/>
              </a:rPr>
              <a:t>事業</a:t>
            </a:r>
            <a:r>
              <a:rPr lang="ja-JP" altLang="en-US" sz="900" spc="-120" dirty="0">
                <a:solidFill>
                  <a:schemeClr val="bg1"/>
                </a:solidFill>
                <a:latin typeface="+mj-ea"/>
              </a:rPr>
              <a:t>（就職・転職支援のためのリカレント教育プログラムの開発・実施）</a:t>
            </a:r>
            <a:r>
              <a:rPr lang="ja-JP" altLang="en-US" sz="1100" spc="-120" dirty="0">
                <a:solidFill>
                  <a:schemeClr val="bg1"/>
                </a:solidFill>
                <a:latin typeface="+mj-ea"/>
              </a:rPr>
              <a:t>」</a:t>
            </a:r>
            <a:r>
              <a:rPr lang="ja-JP" altLang="en-US" sz="1100" spc="-120" dirty="0" smtClean="0">
                <a:solidFill>
                  <a:schemeClr val="bg1"/>
                </a:solidFill>
                <a:latin typeface="+mj-ea"/>
              </a:rPr>
              <a:t>実績報告書（</a:t>
            </a:r>
            <a:r>
              <a:rPr lang="en-US" altLang="ja-JP" sz="1100" spc="-120" dirty="0">
                <a:solidFill>
                  <a:schemeClr val="bg1"/>
                </a:solidFill>
                <a:latin typeface="+mj-ea"/>
              </a:rPr>
              <a:t>a</a:t>
            </a:r>
            <a:r>
              <a:rPr lang="ja-JP" altLang="en-US" sz="1100" spc="-120" dirty="0">
                <a:solidFill>
                  <a:schemeClr val="bg1"/>
                </a:solidFill>
                <a:latin typeface="+mj-ea"/>
              </a:rPr>
              <a:t>：求職支援）</a:t>
            </a:r>
            <a:r>
              <a:rPr lang="en-US" altLang="ja-JP" sz="1100" spc="-120" dirty="0" smtClean="0">
                <a:solidFill>
                  <a:schemeClr val="bg1"/>
                </a:solidFill>
                <a:latin typeface="+mj-ea"/>
              </a:rPr>
              <a:t>(P</a:t>
            </a:r>
            <a:fld id="{7DF22854-5471-4D76-A61C-50AF16AABE74}" type="slidenum">
              <a:rPr lang="en-US" altLang="ja-JP" sz="1100" spc="-120" smtClean="0">
                <a:solidFill>
                  <a:schemeClr val="bg1"/>
                </a:solidFill>
                <a:latin typeface="+mj-ea"/>
              </a:rPr>
              <a:pPr algn="ctr"/>
              <a:t>3</a:t>
            </a:fld>
            <a:r>
              <a:rPr lang="en-US" altLang="ja-JP" sz="1100" spc="-120" dirty="0" smtClean="0">
                <a:solidFill>
                  <a:schemeClr val="bg1"/>
                </a:solidFill>
                <a:latin typeface="+mj-ea"/>
              </a:rPr>
              <a:t>)</a:t>
            </a:r>
            <a:endParaRPr kumimoji="1" lang="ja-JP" altLang="en-US" sz="1100" dirty="0">
              <a:solidFill>
                <a:schemeClr val="bg1"/>
              </a:solidFill>
              <a:latin typeface="+mj-ea"/>
              <a:ea typeface="+mj-ea"/>
            </a:endParaRPr>
          </a:p>
        </p:txBody>
      </p:sp>
      <p:sp>
        <p:nvSpPr>
          <p:cNvPr id="14" name="テキスト ボックス 13"/>
          <p:cNvSpPr txBox="1"/>
          <p:nvPr/>
        </p:nvSpPr>
        <p:spPr>
          <a:xfrm>
            <a:off x="8725125" y="0"/>
            <a:ext cx="1334443" cy="261610"/>
          </a:xfrm>
          <a:prstGeom prst="rect">
            <a:avLst/>
          </a:prstGeom>
          <a:noFill/>
        </p:spPr>
        <p:txBody>
          <a:bodyPr wrap="square" rtlCol="0">
            <a:spAutoFit/>
          </a:bodyPr>
          <a:lstStyle/>
          <a:p>
            <a:r>
              <a:rPr kumimoji="1" lang="zh-TW" altLang="en-US" sz="1100" b="1" dirty="0" smtClean="0">
                <a:solidFill>
                  <a:schemeClr val="bg1"/>
                </a:solidFill>
              </a:rPr>
              <a:t>様式３（別紙１）</a:t>
            </a:r>
            <a:endParaRPr kumimoji="1" lang="ja-JP" altLang="en-US" sz="1100" b="1" dirty="0">
              <a:solidFill>
                <a:schemeClr val="bg1"/>
              </a:solidFill>
            </a:endParaRPr>
          </a:p>
        </p:txBody>
      </p:sp>
    </p:spTree>
    <p:extLst>
      <p:ext uri="{BB962C8B-B14F-4D97-AF65-F5344CB8AC3E}">
        <p14:creationId xmlns:p14="http://schemas.microsoft.com/office/powerpoint/2010/main" val="474811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6" name="角丸四角形 5"/>
          <p:cNvSpPr/>
          <p:nvPr/>
        </p:nvSpPr>
        <p:spPr>
          <a:xfrm>
            <a:off x="28338" y="333797"/>
            <a:ext cx="1800000" cy="288000"/>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latin typeface="+mj-ea"/>
                <a:ea typeface="+mj-ea"/>
              </a:rPr>
              <a:t>取組</a:t>
            </a:r>
            <a:r>
              <a:rPr lang="ja-JP" altLang="en-US" sz="1400" dirty="0" smtClean="0">
                <a:latin typeface="+mj-ea"/>
                <a:ea typeface="+mj-ea"/>
              </a:rPr>
              <a:t>の</a:t>
            </a:r>
            <a:r>
              <a:rPr lang="ja-JP" altLang="en-US" sz="1400" dirty="0" smtClean="0">
                <a:solidFill>
                  <a:schemeClr val="bg1"/>
                </a:solidFill>
                <a:latin typeface="+mj-ea"/>
                <a:ea typeface="+mj-ea"/>
              </a:rPr>
              <a:t>年間実績</a:t>
            </a:r>
            <a:endParaRPr lang="ja-JP" altLang="en-US" sz="1400" dirty="0">
              <a:solidFill>
                <a:schemeClr val="bg1"/>
              </a:solidFill>
              <a:latin typeface="+mj-ea"/>
              <a:ea typeface="+mj-ea"/>
            </a:endParaRPr>
          </a:p>
        </p:txBody>
      </p:sp>
      <p:cxnSp>
        <p:nvCxnSpPr>
          <p:cNvPr id="12" name="直線矢印コネクタ 11"/>
          <p:cNvCxnSpPr/>
          <p:nvPr/>
        </p:nvCxnSpPr>
        <p:spPr>
          <a:xfrm>
            <a:off x="214120" y="1412776"/>
            <a:ext cx="9577064" cy="0"/>
          </a:xfrm>
          <a:prstGeom prst="straightConnector1">
            <a:avLst/>
          </a:prstGeom>
          <a:ln w="57150">
            <a:solidFill>
              <a:srgbClr val="073B4C"/>
            </a:solidFill>
            <a:tailEnd type="arrow"/>
          </a:ln>
        </p:spPr>
        <p:style>
          <a:lnRef idx="1">
            <a:schemeClr val="accent1"/>
          </a:lnRef>
          <a:fillRef idx="0">
            <a:schemeClr val="accent1"/>
          </a:fillRef>
          <a:effectRef idx="0">
            <a:schemeClr val="accent1"/>
          </a:effectRef>
          <a:fontRef idx="minor">
            <a:schemeClr val="tx1"/>
          </a:fontRef>
        </p:style>
      </p:cxnSp>
      <p:sp>
        <p:nvSpPr>
          <p:cNvPr id="14" name="角丸四角形 10"/>
          <p:cNvSpPr/>
          <p:nvPr/>
        </p:nvSpPr>
        <p:spPr>
          <a:xfrm>
            <a:off x="4221087" y="1180233"/>
            <a:ext cx="1097786" cy="412564"/>
          </a:xfrm>
          <a:prstGeom prst="roundRect">
            <a:avLst/>
          </a:prstGeom>
          <a:solidFill>
            <a:schemeClr val="bg1"/>
          </a:solidFill>
          <a:ln>
            <a:solidFill>
              <a:srgbClr val="073B4C"/>
            </a:solidFill>
          </a:ln>
        </p:spPr>
        <p:style>
          <a:lnRef idx="2">
            <a:schemeClr val="accent1">
              <a:shade val="50000"/>
            </a:schemeClr>
          </a:lnRef>
          <a:fillRef idx="1">
            <a:schemeClr val="accent1"/>
          </a:fillRef>
          <a:effectRef idx="0">
            <a:schemeClr val="accent1"/>
          </a:effectRef>
          <a:fontRef idx="minor">
            <a:schemeClr val="lt1"/>
          </a:fontRef>
        </p:style>
        <p:txBody>
          <a:bodyPr vert="horz" rtlCol="0" anchor="ctr"/>
          <a:lstStyle/>
          <a:p>
            <a:pPr algn="ctr"/>
            <a:r>
              <a:rPr lang="ja-JP" altLang="en-US" sz="1200" dirty="0" smtClean="0">
                <a:solidFill>
                  <a:schemeClr val="tx1"/>
                </a:solidFill>
              </a:rPr>
              <a:t>令和３年度</a:t>
            </a:r>
            <a:endParaRPr kumimoji="1" lang="ja-JP" altLang="en-US" sz="1200" dirty="0">
              <a:solidFill>
                <a:schemeClr val="tx1"/>
              </a:solidFill>
            </a:endParaRPr>
          </a:p>
        </p:txBody>
      </p:sp>
      <p:sp>
        <p:nvSpPr>
          <p:cNvPr id="18" name="テキスト ボックス 17"/>
          <p:cNvSpPr txBox="1"/>
          <p:nvPr/>
        </p:nvSpPr>
        <p:spPr>
          <a:xfrm>
            <a:off x="269480" y="1677994"/>
            <a:ext cx="9361040" cy="2123658"/>
          </a:xfrm>
          <a:prstGeom prst="rect">
            <a:avLst/>
          </a:prstGeom>
          <a:solidFill>
            <a:schemeClr val="bg1"/>
          </a:solidFill>
          <a:ln>
            <a:solidFill>
              <a:schemeClr val="tx2">
                <a:lumMod val="40000"/>
                <a:lumOff val="60000"/>
              </a:schemeClr>
            </a:solidFill>
            <a:prstDash val="dash"/>
          </a:ln>
        </p:spPr>
        <p:txBody>
          <a:bodyPr wrap="square" rtlCol="0">
            <a:spAutoFit/>
          </a:bodyPr>
          <a:lstStyle/>
          <a:p>
            <a:endParaRPr lang="ja-JP" altLang="en-US" sz="1200" dirty="0">
              <a:solidFill>
                <a:srgbClr val="FFC000"/>
              </a:solidFill>
              <a:latin typeface="+mn-ea"/>
            </a:endParaRPr>
          </a:p>
          <a:p>
            <a:r>
              <a:rPr lang="ja-JP" altLang="en-US" sz="1200" dirty="0" smtClean="0">
                <a:solidFill>
                  <a:schemeClr val="tx2">
                    <a:lumMod val="60000"/>
                    <a:lumOff val="40000"/>
                  </a:schemeClr>
                </a:solidFill>
                <a:latin typeface="+mn-ea"/>
              </a:rPr>
              <a:t>▼委員会の開催、プログラムの開発・実施、受講者募集、就職等支援等の取組</a:t>
            </a:r>
            <a:r>
              <a:rPr lang="ja-JP" altLang="en-US" sz="1200" dirty="0">
                <a:solidFill>
                  <a:schemeClr val="tx2">
                    <a:lumMod val="60000"/>
                    <a:lumOff val="40000"/>
                  </a:schemeClr>
                </a:solidFill>
                <a:latin typeface="+mn-ea"/>
              </a:rPr>
              <a:t>の概要</a:t>
            </a:r>
            <a:r>
              <a:rPr lang="ja-JP" altLang="en-US" sz="1200" dirty="0" smtClean="0">
                <a:solidFill>
                  <a:schemeClr val="tx2">
                    <a:lumMod val="60000"/>
                    <a:lumOff val="40000"/>
                  </a:schemeClr>
                </a:solidFill>
                <a:latin typeface="+mn-ea"/>
              </a:rPr>
              <a:t>（</a:t>
            </a:r>
            <a:r>
              <a:rPr lang="ja-JP" altLang="en-US" sz="1200" dirty="0" smtClean="0">
                <a:solidFill>
                  <a:schemeClr val="tx2">
                    <a:lumMod val="60000"/>
                    <a:lumOff val="40000"/>
                  </a:schemeClr>
                </a:solidFill>
                <a:latin typeface="+mn-ea"/>
              </a:rPr>
              <a:t>年間の</a:t>
            </a:r>
            <a:r>
              <a:rPr lang="ja-JP" altLang="en-US" sz="1200" dirty="0" smtClean="0">
                <a:solidFill>
                  <a:schemeClr val="tx2">
                    <a:lumMod val="60000"/>
                    <a:lumOff val="40000"/>
                  </a:schemeClr>
                </a:solidFill>
                <a:latin typeface="+mn-ea"/>
              </a:rPr>
              <a:t>実施状況）</a:t>
            </a:r>
            <a:r>
              <a:rPr lang="ja-JP" altLang="en-US" sz="1200" dirty="0">
                <a:solidFill>
                  <a:schemeClr val="tx2">
                    <a:lumMod val="60000"/>
                    <a:lumOff val="40000"/>
                  </a:schemeClr>
                </a:solidFill>
                <a:latin typeface="+mn-ea"/>
              </a:rPr>
              <a:t>を具体的に記載すること。</a:t>
            </a:r>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smtClean="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smtClean="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smtClean="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lang="en-US" altLang="ja-JP" sz="1200" dirty="0">
              <a:solidFill>
                <a:schemeClr val="tx2">
                  <a:lumMod val="60000"/>
                  <a:lumOff val="40000"/>
                </a:schemeClr>
              </a:solidFill>
              <a:latin typeface="+mn-ea"/>
            </a:endParaRPr>
          </a:p>
          <a:p>
            <a:endParaRPr kumimoji="1" lang="ja-JP" altLang="en-US" sz="1200" dirty="0">
              <a:solidFill>
                <a:schemeClr val="tx2">
                  <a:lumMod val="60000"/>
                  <a:lumOff val="40000"/>
                </a:schemeClr>
              </a:solidFill>
              <a:latin typeface="+mn-ea"/>
            </a:endParaRPr>
          </a:p>
        </p:txBody>
      </p:sp>
      <p:sp>
        <p:nvSpPr>
          <p:cNvPr id="9" name="テキスト ボックス 8"/>
          <p:cNvSpPr txBox="1"/>
          <p:nvPr/>
        </p:nvSpPr>
        <p:spPr>
          <a:xfrm>
            <a:off x="269480" y="687164"/>
            <a:ext cx="9001000" cy="415498"/>
          </a:xfrm>
          <a:prstGeom prst="rect">
            <a:avLst/>
          </a:prstGeom>
          <a:noFill/>
          <a:ln>
            <a:noFill/>
            <a:prstDash val="dash"/>
          </a:ln>
        </p:spPr>
        <p:txBody>
          <a:bodyPr wrap="square" rtlCol="0">
            <a:spAutoFit/>
          </a:bodyPr>
          <a:lstStyle/>
          <a:p>
            <a:pPr marL="177800" indent="-177800"/>
            <a:r>
              <a:rPr lang="ja-JP" altLang="en-US" sz="1200" dirty="0" smtClean="0">
                <a:solidFill>
                  <a:srgbClr val="FF0000"/>
                </a:solidFill>
                <a:latin typeface="+mn-ea"/>
              </a:rPr>
              <a:t>◇様式自由。記載</a:t>
            </a:r>
            <a:r>
              <a:rPr lang="ja-JP" altLang="en-US" sz="1200" dirty="0">
                <a:solidFill>
                  <a:srgbClr val="FF0000"/>
                </a:solidFill>
                <a:latin typeface="+mn-ea"/>
              </a:rPr>
              <a:t>する文字は、</a:t>
            </a:r>
            <a:r>
              <a:rPr lang="en-US" altLang="ja-JP" sz="1200" dirty="0">
                <a:solidFill>
                  <a:srgbClr val="FF0000"/>
                </a:solidFill>
                <a:latin typeface="+mn-ea"/>
              </a:rPr>
              <a:t>MS</a:t>
            </a:r>
            <a:r>
              <a:rPr lang="ja-JP" altLang="en-US" sz="1200" dirty="0">
                <a:solidFill>
                  <a:srgbClr val="FF0000"/>
                </a:solidFill>
                <a:latin typeface="+mn-ea"/>
              </a:rPr>
              <a:t>ｺﾞｼｯｸ </a:t>
            </a:r>
            <a:r>
              <a:rPr lang="en-US" altLang="ja-JP" sz="1200" dirty="0">
                <a:solidFill>
                  <a:srgbClr val="FF0000"/>
                </a:solidFill>
                <a:latin typeface="+mn-ea"/>
              </a:rPr>
              <a:t>or </a:t>
            </a:r>
            <a:r>
              <a:rPr lang="ja-JP" altLang="en-US" sz="1200" dirty="0">
                <a:solidFill>
                  <a:srgbClr val="FF0000"/>
                </a:solidFill>
                <a:latin typeface="+mn-ea"/>
              </a:rPr>
              <a:t>ﾒｲﾘｵ　１０ポイント以上とすること</a:t>
            </a:r>
            <a:r>
              <a:rPr lang="ja-JP" altLang="en-US" sz="1200" dirty="0" smtClean="0">
                <a:solidFill>
                  <a:srgbClr val="FF0000"/>
                </a:solidFill>
                <a:latin typeface="+mn-ea"/>
              </a:rPr>
              <a:t>。</a:t>
            </a:r>
            <a:endParaRPr lang="en-US" altLang="ja-JP" sz="1200" dirty="0" smtClean="0">
              <a:solidFill>
                <a:srgbClr val="FF0000"/>
              </a:solidFill>
              <a:latin typeface="+mn-ea"/>
            </a:endParaRPr>
          </a:p>
          <a:p>
            <a:pPr marL="177800" indent="-177800"/>
            <a:r>
              <a:rPr lang="ja-JP" altLang="en-US" sz="900" dirty="0" smtClean="0">
                <a:solidFill>
                  <a:srgbClr val="FF0000"/>
                </a:solidFill>
                <a:latin typeface="+mn-ea"/>
              </a:rPr>
              <a:t>開発</a:t>
            </a:r>
            <a:r>
              <a:rPr lang="ja-JP" altLang="en-US" sz="900" dirty="0">
                <a:solidFill>
                  <a:srgbClr val="FF0000"/>
                </a:solidFill>
                <a:latin typeface="+mn-ea"/>
              </a:rPr>
              <a:t>する教育プログラムの分量が多く</a:t>
            </a:r>
            <a:r>
              <a:rPr lang="ja-JP" altLang="en-US" sz="900" dirty="0" smtClean="0">
                <a:solidFill>
                  <a:srgbClr val="FF0000"/>
                </a:solidFill>
                <a:latin typeface="+mn-ea"/>
              </a:rPr>
              <a:t>、枠</a:t>
            </a:r>
            <a:r>
              <a:rPr lang="ja-JP" altLang="en-US" sz="900" dirty="0">
                <a:solidFill>
                  <a:srgbClr val="FF0000"/>
                </a:solidFill>
                <a:latin typeface="+mn-ea"/>
              </a:rPr>
              <a:t>に入り切らない場合のみ文字のポイントを調整しても構わないが</a:t>
            </a:r>
            <a:r>
              <a:rPr lang="ja-JP" altLang="en-US" sz="900" dirty="0" smtClean="0">
                <a:solidFill>
                  <a:srgbClr val="FF0000"/>
                </a:solidFill>
                <a:latin typeface="+mn-ea"/>
              </a:rPr>
              <a:t>、極端</a:t>
            </a:r>
            <a:r>
              <a:rPr lang="ja-JP" altLang="en-US" sz="900" dirty="0">
                <a:solidFill>
                  <a:srgbClr val="FF0000"/>
                </a:solidFill>
                <a:latin typeface="+mn-ea"/>
              </a:rPr>
              <a:t>に小さくならないよう注意すること</a:t>
            </a:r>
            <a:r>
              <a:rPr lang="ja-JP" altLang="en-US" sz="900" dirty="0" smtClean="0">
                <a:solidFill>
                  <a:srgbClr val="FF0000"/>
                </a:solidFill>
                <a:latin typeface="+mn-ea"/>
              </a:rPr>
              <a:t>。</a:t>
            </a:r>
            <a:endParaRPr lang="ja-JP" altLang="en-US" sz="900" dirty="0">
              <a:solidFill>
                <a:srgbClr val="FF0000"/>
              </a:solidFill>
              <a:latin typeface="+mn-ea"/>
            </a:endParaRPr>
          </a:p>
        </p:txBody>
      </p:sp>
      <p:sp>
        <p:nvSpPr>
          <p:cNvPr id="11" name="正方形/長方形 10"/>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13" name="テキスト ボックス 12"/>
          <p:cNvSpPr txBox="1"/>
          <p:nvPr/>
        </p:nvSpPr>
        <p:spPr>
          <a:xfrm>
            <a:off x="-159568" y="21512"/>
            <a:ext cx="9076344" cy="261610"/>
          </a:xfrm>
          <a:prstGeom prst="rect">
            <a:avLst/>
          </a:prstGeom>
          <a:noFill/>
        </p:spPr>
        <p:txBody>
          <a:bodyPr wrap="square" rtlCol="0">
            <a:spAutoFit/>
          </a:bodyPr>
          <a:lstStyle/>
          <a:p>
            <a:pPr algn="ctr"/>
            <a:r>
              <a:rPr lang="ja-JP" altLang="en-US" sz="1000" spc="-120" dirty="0" smtClean="0">
                <a:solidFill>
                  <a:schemeClr val="bg1"/>
                </a:solidFill>
                <a:latin typeface="+mj-ea"/>
              </a:rPr>
              <a:t>令和２年度</a:t>
            </a:r>
            <a:r>
              <a:rPr lang="ja-JP" altLang="en-US" sz="1100" spc="-120" dirty="0" smtClean="0">
                <a:solidFill>
                  <a:schemeClr val="bg1"/>
                </a:solidFill>
                <a:latin typeface="+mj-ea"/>
              </a:rPr>
              <a:t>「就職・転職支援のための大学リカレント教育推進</a:t>
            </a:r>
            <a:r>
              <a:rPr lang="ja-JP" altLang="en-US" sz="1100" spc="-120" dirty="0">
                <a:solidFill>
                  <a:schemeClr val="bg1"/>
                </a:solidFill>
                <a:latin typeface="+mj-ea"/>
              </a:rPr>
              <a:t>事業</a:t>
            </a:r>
            <a:r>
              <a:rPr lang="ja-JP" altLang="en-US" sz="900" spc="-120" dirty="0">
                <a:solidFill>
                  <a:schemeClr val="bg1"/>
                </a:solidFill>
                <a:latin typeface="+mj-ea"/>
              </a:rPr>
              <a:t>（就職・転職支援のためのリカレント教育プログラムの開発・実施）</a:t>
            </a:r>
            <a:r>
              <a:rPr lang="ja-JP" altLang="en-US" sz="1100" spc="-120" dirty="0">
                <a:solidFill>
                  <a:schemeClr val="bg1"/>
                </a:solidFill>
                <a:latin typeface="+mj-ea"/>
              </a:rPr>
              <a:t>」</a:t>
            </a:r>
            <a:r>
              <a:rPr lang="ja-JP" altLang="en-US" sz="1100" spc="-120" dirty="0" smtClean="0">
                <a:solidFill>
                  <a:schemeClr val="bg1"/>
                </a:solidFill>
                <a:latin typeface="+mj-ea"/>
              </a:rPr>
              <a:t>実績報告書（</a:t>
            </a:r>
            <a:r>
              <a:rPr lang="en-US" altLang="ja-JP" sz="1100" spc="-120" dirty="0">
                <a:solidFill>
                  <a:schemeClr val="bg1"/>
                </a:solidFill>
                <a:latin typeface="+mj-ea"/>
              </a:rPr>
              <a:t>a</a:t>
            </a:r>
            <a:r>
              <a:rPr lang="ja-JP" altLang="en-US" sz="1100" spc="-120" dirty="0">
                <a:solidFill>
                  <a:schemeClr val="bg1"/>
                </a:solidFill>
                <a:latin typeface="+mj-ea"/>
              </a:rPr>
              <a:t>：求職支援）</a:t>
            </a:r>
            <a:r>
              <a:rPr lang="en-US" altLang="ja-JP" sz="1100" spc="-120" dirty="0" smtClean="0">
                <a:solidFill>
                  <a:schemeClr val="bg1"/>
                </a:solidFill>
                <a:latin typeface="+mj-ea"/>
              </a:rPr>
              <a:t>(P</a:t>
            </a:r>
            <a:fld id="{7DF22854-5471-4D76-A61C-50AF16AABE74}" type="slidenum">
              <a:rPr lang="en-US" altLang="ja-JP" sz="1100" spc="-120" smtClean="0">
                <a:solidFill>
                  <a:schemeClr val="bg1"/>
                </a:solidFill>
                <a:latin typeface="+mj-ea"/>
              </a:rPr>
              <a:pPr algn="ctr"/>
              <a:t>4</a:t>
            </a:fld>
            <a:r>
              <a:rPr lang="en-US" altLang="ja-JP" sz="1100" spc="-120" dirty="0" smtClean="0">
                <a:solidFill>
                  <a:schemeClr val="bg1"/>
                </a:solidFill>
                <a:latin typeface="+mj-ea"/>
              </a:rPr>
              <a:t>)</a:t>
            </a:r>
            <a:endParaRPr kumimoji="1" lang="ja-JP" altLang="en-US" sz="1100" dirty="0">
              <a:solidFill>
                <a:schemeClr val="bg1"/>
              </a:solidFill>
              <a:latin typeface="+mj-ea"/>
              <a:ea typeface="+mj-ea"/>
            </a:endParaRPr>
          </a:p>
        </p:txBody>
      </p:sp>
      <p:sp>
        <p:nvSpPr>
          <p:cNvPr id="15" name="テキスト ボックス 14"/>
          <p:cNvSpPr txBox="1"/>
          <p:nvPr/>
        </p:nvSpPr>
        <p:spPr>
          <a:xfrm>
            <a:off x="8725125" y="0"/>
            <a:ext cx="1334443" cy="261610"/>
          </a:xfrm>
          <a:prstGeom prst="rect">
            <a:avLst/>
          </a:prstGeom>
          <a:noFill/>
        </p:spPr>
        <p:txBody>
          <a:bodyPr wrap="square" rtlCol="0">
            <a:spAutoFit/>
          </a:bodyPr>
          <a:lstStyle/>
          <a:p>
            <a:r>
              <a:rPr kumimoji="1" lang="zh-TW" altLang="en-US" sz="1100" b="1" dirty="0" smtClean="0">
                <a:solidFill>
                  <a:schemeClr val="bg1"/>
                </a:solidFill>
              </a:rPr>
              <a:t>様式３（別紙１）</a:t>
            </a:r>
            <a:endParaRPr kumimoji="1" lang="ja-JP" altLang="en-US" sz="1100" b="1" dirty="0">
              <a:solidFill>
                <a:schemeClr val="bg1"/>
              </a:solidFill>
            </a:endParaRPr>
          </a:p>
        </p:txBody>
      </p:sp>
    </p:spTree>
    <p:extLst>
      <p:ext uri="{BB962C8B-B14F-4D97-AF65-F5344CB8AC3E}">
        <p14:creationId xmlns:p14="http://schemas.microsoft.com/office/powerpoint/2010/main" val="1047168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6" name="角丸四角形 5"/>
          <p:cNvSpPr/>
          <p:nvPr/>
        </p:nvSpPr>
        <p:spPr>
          <a:xfrm>
            <a:off x="28338" y="333797"/>
            <a:ext cx="2692414" cy="286892"/>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b="1" dirty="0" smtClean="0">
                <a:solidFill>
                  <a:schemeClr val="bg1"/>
                </a:solidFill>
              </a:rPr>
              <a:t>受講者の就職支援</a:t>
            </a:r>
            <a:endParaRPr lang="ja-JP" altLang="en-US" sz="1400" b="1" dirty="0">
              <a:solidFill>
                <a:schemeClr val="bg1"/>
              </a:solidFill>
            </a:endParaRPr>
          </a:p>
        </p:txBody>
      </p:sp>
      <p:sp>
        <p:nvSpPr>
          <p:cNvPr id="19" name="テキスト ボックス 18"/>
          <p:cNvSpPr txBox="1"/>
          <p:nvPr/>
        </p:nvSpPr>
        <p:spPr>
          <a:xfrm>
            <a:off x="128464" y="1052736"/>
            <a:ext cx="9649073" cy="5632311"/>
          </a:xfrm>
          <a:prstGeom prst="rect">
            <a:avLst/>
          </a:prstGeom>
          <a:noFill/>
          <a:ln>
            <a:solidFill>
              <a:schemeClr val="tx2">
                <a:lumMod val="40000"/>
                <a:lumOff val="60000"/>
              </a:schemeClr>
            </a:solidFill>
            <a:prstDash val="dash"/>
          </a:ln>
        </p:spPr>
        <p:txBody>
          <a:bodyPr wrap="square" rtlCol="0">
            <a:spAutoFit/>
          </a:bodyPr>
          <a:lstStyle/>
          <a:p>
            <a:r>
              <a:rPr lang="ja-JP" altLang="en-US" sz="1200" dirty="0" smtClean="0">
                <a:solidFill>
                  <a:schemeClr val="tx2">
                    <a:lumMod val="60000"/>
                    <a:lumOff val="40000"/>
                  </a:schemeClr>
                </a:solidFill>
              </a:rPr>
              <a:t>▼受講者の就職支援体制</a:t>
            </a:r>
            <a:endParaRPr lang="en-US" altLang="ja-JP" sz="1200" dirty="0" smtClean="0">
              <a:solidFill>
                <a:schemeClr val="tx2">
                  <a:lumMod val="60000"/>
                  <a:lumOff val="40000"/>
                </a:schemeClr>
              </a:solidFill>
            </a:endParaRPr>
          </a:p>
          <a:p>
            <a:r>
              <a:rPr lang="ja-JP" altLang="en-US" sz="1200" dirty="0" smtClean="0">
                <a:solidFill>
                  <a:schemeClr val="tx2">
                    <a:lumMod val="60000"/>
                    <a:lumOff val="40000"/>
                  </a:schemeClr>
                </a:solidFill>
              </a:rPr>
              <a:t>・</a:t>
            </a:r>
            <a:r>
              <a:rPr lang="ja-JP" altLang="en-US" sz="1200" dirty="0">
                <a:solidFill>
                  <a:schemeClr val="tx2">
                    <a:lumMod val="60000"/>
                    <a:lumOff val="40000"/>
                  </a:schemeClr>
                </a:solidFill>
              </a:rPr>
              <a:t>地方公共団体、労働局・ハローワーク、経済団体、関係企業等、具体的な連携体制について記述してください。</a:t>
            </a:r>
          </a:p>
          <a:p>
            <a:r>
              <a:rPr lang="ja-JP" altLang="en-US" sz="1200" dirty="0">
                <a:solidFill>
                  <a:schemeClr val="tx2">
                    <a:lumMod val="60000"/>
                    <a:lumOff val="40000"/>
                  </a:schemeClr>
                </a:solidFill>
              </a:rPr>
              <a:t>・上記の連携の下、受講者の円滑な転職・就職を促すための就職支援の実施方法について記述してください。</a:t>
            </a:r>
          </a:p>
          <a:p>
            <a:endParaRPr lang="en-US" altLang="ja-JP" sz="1200" dirty="0" smtClean="0">
              <a:solidFill>
                <a:schemeClr val="tx2">
                  <a:lumMod val="60000"/>
                  <a:lumOff val="40000"/>
                </a:schemeClr>
              </a:solidFill>
            </a:endParaRPr>
          </a:p>
          <a:p>
            <a:r>
              <a:rPr lang="ja-JP" altLang="en-US" sz="1200" dirty="0" smtClean="0">
                <a:solidFill>
                  <a:schemeClr val="tx2">
                    <a:lumMod val="60000"/>
                    <a:lumOff val="40000"/>
                  </a:schemeClr>
                </a:solidFill>
              </a:rPr>
              <a:t>■</a:t>
            </a:r>
            <a:r>
              <a:rPr lang="ja-JP" altLang="en-US" sz="1200" dirty="0">
                <a:solidFill>
                  <a:schemeClr val="tx2">
                    <a:lumMod val="60000"/>
                    <a:lumOff val="40000"/>
                  </a:schemeClr>
                </a:solidFill>
              </a:rPr>
              <a:t>連携体制</a:t>
            </a:r>
          </a:p>
          <a:p>
            <a:endParaRPr lang="ja-JP" altLang="en-US" sz="1200" dirty="0">
              <a:solidFill>
                <a:schemeClr val="tx2">
                  <a:lumMod val="60000"/>
                  <a:lumOff val="40000"/>
                </a:schemeClr>
              </a:solidFill>
            </a:endParaRPr>
          </a:p>
          <a:p>
            <a:endParaRPr lang="ja-JP" altLang="en-US" sz="1200" dirty="0">
              <a:solidFill>
                <a:schemeClr val="tx2">
                  <a:lumMod val="60000"/>
                  <a:lumOff val="40000"/>
                </a:schemeClr>
              </a:solidFill>
            </a:endParaRPr>
          </a:p>
          <a:p>
            <a:r>
              <a:rPr lang="ja-JP" altLang="en-US" sz="1200" dirty="0">
                <a:solidFill>
                  <a:schemeClr val="tx2">
                    <a:lumMod val="60000"/>
                    <a:lumOff val="40000"/>
                  </a:schemeClr>
                </a:solidFill>
              </a:rPr>
              <a:t>■</a:t>
            </a:r>
            <a:r>
              <a:rPr lang="ja-JP" altLang="en-US" sz="1200" dirty="0" smtClean="0">
                <a:solidFill>
                  <a:schemeClr val="tx2">
                    <a:lumMod val="60000"/>
                    <a:lumOff val="40000"/>
                  </a:schemeClr>
                </a:solidFill>
              </a:rPr>
              <a:t>実施内容</a:t>
            </a:r>
            <a:endParaRPr lang="ja-JP" altLang="en-US" sz="1200" dirty="0">
              <a:solidFill>
                <a:schemeClr val="tx2">
                  <a:lumMod val="60000"/>
                  <a:lumOff val="40000"/>
                </a:schemeClr>
              </a:solidFill>
            </a:endParaRPr>
          </a:p>
          <a:p>
            <a:r>
              <a:rPr lang="ja-JP" altLang="en-US" sz="1200" dirty="0">
                <a:solidFill>
                  <a:schemeClr val="tx2">
                    <a:lumMod val="60000"/>
                    <a:lumOff val="40000"/>
                  </a:schemeClr>
                </a:solidFill>
              </a:rPr>
              <a:t>（例）</a:t>
            </a:r>
          </a:p>
          <a:p>
            <a:r>
              <a:rPr lang="ja-JP" altLang="en-US" sz="1200" dirty="0">
                <a:solidFill>
                  <a:schemeClr val="tx2">
                    <a:lumMod val="60000"/>
                    <a:lumOff val="40000"/>
                  </a:schemeClr>
                </a:solidFill>
              </a:rPr>
              <a:t>受講者に対して連携先企業や○○団体等と連携した就職面接会の実施</a:t>
            </a:r>
          </a:p>
          <a:p>
            <a:r>
              <a:rPr lang="ja-JP" altLang="en-US" sz="1200" dirty="0">
                <a:solidFill>
                  <a:schemeClr val="tx2">
                    <a:lumMod val="60000"/>
                    <a:lumOff val="40000"/>
                  </a:schemeClr>
                </a:solidFill>
              </a:rPr>
              <a:t>連携先企業や○○団体等と連携し、○○を実施すること</a:t>
            </a:r>
            <a:r>
              <a:rPr lang="ja-JP" altLang="en-US" sz="1200" dirty="0" smtClean="0">
                <a:solidFill>
                  <a:schemeClr val="tx2">
                    <a:lumMod val="60000"/>
                    <a:lumOff val="40000"/>
                  </a:schemeClr>
                </a:solidFill>
              </a:rPr>
              <a:t>で受講者</a:t>
            </a:r>
            <a:r>
              <a:rPr lang="ja-JP" altLang="en-US" sz="1200" dirty="0">
                <a:solidFill>
                  <a:schemeClr val="tx2">
                    <a:lumMod val="60000"/>
                    <a:lumOff val="40000"/>
                  </a:schemeClr>
                </a:solidFill>
              </a:rPr>
              <a:t>の就職を</a:t>
            </a:r>
            <a:r>
              <a:rPr lang="ja-JP" altLang="en-US" sz="1200" dirty="0" smtClean="0">
                <a:solidFill>
                  <a:schemeClr val="tx2">
                    <a:lumMod val="60000"/>
                    <a:lumOff val="40000"/>
                  </a:schemeClr>
                </a:solidFill>
              </a:rPr>
              <a:t>実現した。</a:t>
            </a:r>
            <a:endParaRPr lang="ja-JP" altLang="en-US" sz="1200" dirty="0">
              <a:solidFill>
                <a:schemeClr val="tx2">
                  <a:lumMod val="60000"/>
                  <a:lumOff val="40000"/>
                </a:schemeClr>
              </a:solidFill>
            </a:endParaRPr>
          </a:p>
          <a:p>
            <a:r>
              <a:rPr lang="ja-JP" altLang="en-US" sz="1200" dirty="0">
                <a:solidFill>
                  <a:schemeClr val="tx2">
                    <a:lumMod val="60000"/>
                    <a:lumOff val="40000"/>
                  </a:schemeClr>
                </a:solidFill>
              </a:rPr>
              <a:t>労働局及びハローワークと連携し、受講者に対して就職支援に係る○○イベントの情報提供や事業主と受講者の職に係る要望の一致を図る○○を</a:t>
            </a:r>
            <a:r>
              <a:rPr lang="ja-JP" altLang="en-US" sz="1200" dirty="0" smtClean="0">
                <a:solidFill>
                  <a:schemeClr val="tx2">
                    <a:lumMod val="60000"/>
                    <a:lumOff val="40000"/>
                  </a:schemeClr>
                </a:solidFill>
              </a:rPr>
              <a:t>実施した。</a:t>
            </a:r>
            <a:endParaRPr lang="ja-JP" altLang="en-US" sz="1200" dirty="0">
              <a:solidFill>
                <a:schemeClr val="tx2">
                  <a:lumMod val="60000"/>
                  <a:lumOff val="40000"/>
                </a:schemeClr>
              </a:solidFill>
            </a:endParaRPr>
          </a:p>
          <a:p>
            <a:endParaRPr lang="en-US" altLang="ja-JP" sz="1200" dirty="0" smtClean="0">
              <a:solidFill>
                <a:schemeClr val="tx2">
                  <a:lumMod val="60000"/>
                  <a:lumOff val="40000"/>
                </a:schemeClr>
              </a:solidFill>
            </a:endParaRPr>
          </a:p>
          <a:p>
            <a:r>
              <a:rPr lang="ja-JP" altLang="en-US" sz="1200" dirty="0">
                <a:solidFill>
                  <a:schemeClr val="tx2">
                    <a:lumMod val="60000"/>
                    <a:lumOff val="40000"/>
                  </a:schemeClr>
                </a:solidFill>
              </a:rPr>
              <a:t>▼キャリアコンサルティングの</a:t>
            </a:r>
            <a:r>
              <a:rPr lang="ja-JP" altLang="en-US" sz="1200" dirty="0" smtClean="0">
                <a:solidFill>
                  <a:schemeClr val="tx2">
                    <a:lumMod val="60000"/>
                    <a:lumOff val="40000"/>
                  </a:schemeClr>
                </a:solidFill>
              </a:rPr>
              <a:t>実施内容</a:t>
            </a:r>
            <a:endParaRPr lang="ja-JP" altLang="en-US" sz="1200" dirty="0">
              <a:solidFill>
                <a:schemeClr val="tx2">
                  <a:lumMod val="60000"/>
                  <a:lumOff val="40000"/>
                </a:schemeClr>
              </a:solidFill>
            </a:endParaRPr>
          </a:p>
          <a:p>
            <a:r>
              <a:rPr lang="ja-JP" altLang="en-US" sz="1200" dirty="0" smtClean="0">
                <a:solidFill>
                  <a:schemeClr val="tx2">
                    <a:lumMod val="60000"/>
                    <a:lumOff val="40000"/>
                  </a:schemeClr>
                </a:solidFill>
              </a:rPr>
              <a:t>・受講者</a:t>
            </a:r>
            <a:r>
              <a:rPr lang="ja-JP" altLang="en-US" sz="1200" dirty="0">
                <a:solidFill>
                  <a:schemeClr val="tx2">
                    <a:lumMod val="60000"/>
                    <a:lumOff val="40000"/>
                  </a:schemeClr>
                </a:solidFill>
              </a:rPr>
              <a:t>に対するキャリアコンサルティングの</a:t>
            </a:r>
            <a:r>
              <a:rPr lang="ja-JP" altLang="en-US" sz="1200" dirty="0" smtClean="0">
                <a:solidFill>
                  <a:schemeClr val="tx2">
                    <a:lumMod val="60000"/>
                    <a:lumOff val="40000"/>
                  </a:schemeClr>
                </a:solidFill>
              </a:rPr>
              <a:t>実施内容</a:t>
            </a:r>
            <a:r>
              <a:rPr lang="ja-JP" altLang="en-US" sz="1200" dirty="0" smtClean="0">
                <a:solidFill>
                  <a:schemeClr val="tx2">
                    <a:lumMod val="60000"/>
                    <a:lumOff val="40000"/>
                  </a:schemeClr>
                </a:solidFill>
              </a:rPr>
              <a:t>について</a:t>
            </a:r>
            <a:r>
              <a:rPr lang="ja-JP" altLang="en-US" sz="1200" dirty="0">
                <a:solidFill>
                  <a:schemeClr val="tx2">
                    <a:lumMod val="60000"/>
                    <a:lumOff val="40000"/>
                  </a:schemeClr>
                </a:solidFill>
              </a:rPr>
              <a:t>記述してください。</a:t>
            </a:r>
          </a:p>
          <a:p>
            <a:r>
              <a:rPr lang="en-US" altLang="ja-JP" sz="1200" dirty="0" smtClean="0">
                <a:solidFill>
                  <a:schemeClr val="tx2">
                    <a:lumMod val="60000"/>
                    <a:lumOff val="40000"/>
                  </a:schemeClr>
                </a:solidFill>
              </a:rPr>
              <a:t>(</a:t>
            </a:r>
            <a:r>
              <a:rPr lang="ja-JP" altLang="en-US" sz="1200" dirty="0">
                <a:solidFill>
                  <a:schemeClr val="tx2">
                    <a:lumMod val="60000"/>
                    <a:lumOff val="40000"/>
                  </a:schemeClr>
                </a:solidFill>
              </a:rPr>
              <a:t>例</a:t>
            </a:r>
            <a:r>
              <a:rPr lang="en-US" altLang="ja-JP" sz="1200" dirty="0">
                <a:solidFill>
                  <a:schemeClr val="tx2">
                    <a:lumMod val="60000"/>
                    <a:lumOff val="40000"/>
                  </a:schemeClr>
                </a:solidFill>
              </a:rPr>
              <a:t>)</a:t>
            </a:r>
          </a:p>
          <a:p>
            <a:r>
              <a:rPr lang="ja-JP" altLang="en-US" sz="1200" dirty="0">
                <a:solidFill>
                  <a:schemeClr val="tx2">
                    <a:lumMod val="60000"/>
                    <a:lumOff val="40000"/>
                  </a:schemeClr>
                </a:solidFill>
              </a:rPr>
              <a:t>・ハローワークを経由せずに直接申し込みがあった者については、受講前に就職を目的とする本プログラムの受講に係る心構え、就職意識、キャリア形成について意識付けを実施など、キャリアコンサルティングに関する取組を</a:t>
            </a:r>
            <a:r>
              <a:rPr lang="ja-JP" altLang="en-US" sz="1200" dirty="0" smtClean="0">
                <a:solidFill>
                  <a:schemeClr val="tx2">
                    <a:lumMod val="60000"/>
                    <a:lumOff val="40000"/>
                  </a:schemeClr>
                </a:solidFill>
              </a:rPr>
              <a:t>実施した。</a:t>
            </a:r>
            <a:endParaRPr lang="en-US" altLang="ja-JP" sz="1200" dirty="0" smtClean="0">
              <a:solidFill>
                <a:schemeClr val="tx2">
                  <a:lumMod val="60000"/>
                  <a:lumOff val="40000"/>
                </a:schemeClr>
              </a:solidFill>
            </a:endParaRPr>
          </a:p>
          <a:p>
            <a:r>
              <a:rPr lang="ja-JP" altLang="en-US" sz="1200" dirty="0" smtClean="0">
                <a:solidFill>
                  <a:schemeClr val="tx2">
                    <a:lumMod val="60000"/>
                    <a:lumOff val="40000"/>
                  </a:schemeClr>
                </a:solidFill>
              </a:rPr>
              <a:t>・</a:t>
            </a:r>
            <a:r>
              <a:rPr lang="ja-JP" altLang="en-US" sz="1200" dirty="0">
                <a:solidFill>
                  <a:schemeClr val="tx2">
                    <a:lumMod val="60000"/>
                    <a:lumOff val="40000"/>
                  </a:schemeClr>
                </a:solidFill>
              </a:rPr>
              <a:t>プログラムを通じてキャリアコンサルティングを実施し、キャリア形成支援を</a:t>
            </a:r>
            <a:r>
              <a:rPr lang="ja-JP" altLang="en-US" sz="1200" dirty="0" smtClean="0">
                <a:solidFill>
                  <a:schemeClr val="tx2">
                    <a:lumMod val="60000"/>
                    <a:lumOff val="40000"/>
                  </a:schemeClr>
                </a:solidFill>
              </a:rPr>
              <a:t>行った。</a:t>
            </a:r>
            <a:endParaRPr lang="ja-JP" altLang="en-US" sz="1200" dirty="0">
              <a:solidFill>
                <a:schemeClr val="tx2">
                  <a:lumMod val="60000"/>
                  <a:lumOff val="40000"/>
                </a:schemeClr>
              </a:solidFill>
            </a:endParaRPr>
          </a:p>
          <a:p>
            <a:endParaRPr lang="en-US" altLang="ja-JP" sz="1200" dirty="0">
              <a:solidFill>
                <a:schemeClr val="tx2">
                  <a:lumMod val="60000"/>
                  <a:lumOff val="40000"/>
                </a:schemeClr>
              </a:solidFill>
            </a:endParaRPr>
          </a:p>
          <a:p>
            <a:endParaRPr lang="en-US" altLang="ja-JP" sz="1200" dirty="0" smtClean="0">
              <a:solidFill>
                <a:schemeClr val="tx2">
                  <a:lumMod val="60000"/>
                  <a:lumOff val="40000"/>
                </a:schemeClr>
              </a:solidFill>
            </a:endParaRPr>
          </a:p>
          <a:p>
            <a:endParaRPr lang="en-US" altLang="ja-JP" sz="1200" dirty="0">
              <a:solidFill>
                <a:schemeClr val="tx2">
                  <a:lumMod val="60000"/>
                  <a:lumOff val="40000"/>
                </a:schemeClr>
              </a:solidFill>
            </a:endParaRPr>
          </a:p>
          <a:p>
            <a:endParaRPr lang="en-US" altLang="ja-JP" sz="1200" dirty="0" smtClean="0">
              <a:solidFill>
                <a:schemeClr val="tx2">
                  <a:lumMod val="60000"/>
                  <a:lumOff val="40000"/>
                </a:schemeClr>
              </a:solidFill>
            </a:endParaRPr>
          </a:p>
          <a:p>
            <a:endParaRPr lang="en-US" altLang="ja-JP" sz="1200" dirty="0">
              <a:solidFill>
                <a:schemeClr val="tx2">
                  <a:lumMod val="60000"/>
                  <a:lumOff val="40000"/>
                </a:schemeClr>
              </a:solidFill>
            </a:endParaRPr>
          </a:p>
          <a:p>
            <a:endParaRPr lang="en-US" altLang="ja-JP" sz="1200" dirty="0" smtClean="0">
              <a:solidFill>
                <a:schemeClr val="tx2">
                  <a:lumMod val="60000"/>
                  <a:lumOff val="40000"/>
                </a:schemeClr>
              </a:solidFill>
            </a:endParaRPr>
          </a:p>
          <a:p>
            <a:endParaRPr lang="en-US" altLang="ja-JP" sz="1200" dirty="0">
              <a:solidFill>
                <a:schemeClr val="tx2">
                  <a:lumMod val="60000"/>
                  <a:lumOff val="40000"/>
                </a:schemeClr>
              </a:solidFill>
            </a:endParaRPr>
          </a:p>
          <a:p>
            <a:endParaRPr lang="en-US" altLang="ja-JP" sz="1200" dirty="0">
              <a:solidFill>
                <a:schemeClr val="tx2">
                  <a:lumMod val="60000"/>
                  <a:lumOff val="40000"/>
                </a:schemeClr>
              </a:solidFill>
            </a:endParaRPr>
          </a:p>
          <a:p>
            <a:endParaRPr lang="ja-JP" altLang="en-US" sz="1200" dirty="0">
              <a:solidFill>
                <a:srgbClr val="FFC000"/>
              </a:solidFill>
            </a:endParaRPr>
          </a:p>
        </p:txBody>
      </p:sp>
      <p:sp>
        <p:nvSpPr>
          <p:cNvPr id="9" name="テキスト ボックス 8"/>
          <p:cNvSpPr txBox="1"/>
          <p:nvPr/>
        </p:nvSpPr>
        <p:spPr>
          <a:xfrm>
            <a:off x="197472" y="631968"/>
            <a:ext cx="7284140" cy="276999"/>
          </a:xfrm>
          <a:prstGeom prst="rect">
            <a:avLst/>
          </a:prstGeom>
          <a:noFill/>
          <a:ln>
            <a:noFill/>
            <a:prstDash val="dash"/>
          </a:ln>
        </p:spPr>
        <p:txBody>
          <a:bodyPr wrap="square" rtlCol="0">
            <a:spAutoFit/>
          </a:bodyPr>
          <a:lstStyle/>
          <a:p>
            <a:pPr marL="85725" indent="-85725"/>
            <a:r>
              <a:rPr lang="ja-JP" altLang="en-US" sz="1200" dirty="0">
                <a:solidFill>
                  <a:srgbClr val="FF0000"/>
                </a:solidFill>
              </a:rPr>
              <a:t>◇</a:t>
            </a:r>
            <a:r>
              <a:rPr lang="ja-JP" altLang="en-US" sz="1200" dirty="0" smtClean="0">
                <a:solidFill>
                  <a:srgbClr val="FF0000"/>
                </a:solidFill>
              </a:rPr>
              <a:t>様式自由</a:t>
            </a:r>
            <a:r>
              <a:rPr lang="ja-JP" altLang="en-US" sz="1200" dirty="0" smtClean="0">
                <a:solidFill>
                  <a:srgbClr val="FF0000"/>
                </a:solidFill>
                <a:latin typeface="+mn-ea"/>
              </a:rPr>
              <a:t>。記載</a:t>
            </a:r>
            <a:r>
              <a:rPr lang="ja-JP" altLang="en-US" sz="1200" dirty="0">
                <a:solidFill>
                  <a:srgbClr val="FF0000"/>
                </a:solidFill>
                <a:latin typeface="+mn-ea"/>
              </a:rPr>
              <a:t>する文字は</a:t>
            </a:r>
            <a:r>
              <a:rPr lang="en-US" altLang="ja-JP" sz="1200" dirty="0">
                <a:solidFill>
                  <a:srgbClr val="FF0000"/>
                </a:solidFill>
                <a:latin typeface="+mn-ea"/>
              </a:rPr>
              <a:t>､MS</a:t>
            </a:r>
            <a:r>
              <a:rPr lang="ja-JP" altLang="en-US" sz="1200" dirty="0">
                <a:solidFill>
                  <a:srgbClr val="FF0000"/>
                </a:solidFill>
                <a:latin typeface="+mn-ea"/>
              </a:rPr>
              <a:t>ｺﾞｼｯｸ </a:t>
            </a:r>
            <a:r>
              <a:rPr lang="en-US" altLang="ja-JP" sz="1200" dirty="0">
                <a:solidFill>
                  <a:srgbClr val="FF0000"/>
                </a:solidFill>
                <a:latin typeface="+mn-ea"/>
              </a:rPr>
              <a:t>or </a:t>
            </a:r>
            <a:r>
              <a:rPr lang="ja-JP" altLang="en-US" sz="1200" dirty="0">
                <a:solidFill>
                  <a:srgbClr val="FF0000"/>
                </a:solidFill>
                <a:latin typeface="+mn-ea"/>
              </a:rPr>
              <a:t>ﾒｲﾘｵ </a:t>
            </a:r>
            <a:r>
              <a:rPr lang="en-US" altLang="ja-JP" sz="1200" dirty="0">
                <a:solidFill>
                  <a:srgbClr val="FF0000"/>
                </a:solidFill>
                <a:latin typeface="+mn-ea"/>
              </a:rPr>
              <a:t>11</a:t>
            </a:r>
            <a:r>
              <a:rPr lang="ja-JP" altLang="en-US" sz="1200" dirty="0">
                <a:solidFill>
                  <a:srgbClr val="FF0000"/>
                </a:solidFill>
                <a:latin typeface="+mn-ea"/>
              </a:rPr>
              <a:t>ﾎﾟｲﾝﾄ以上とすること</a:t>
            </a:r>
            <a:r>
              <a:rPr lang="en-US" altLang="ja-JP" sz="1200" dirty="0" smtClean="0">
                <a:solidFill>
                  <a:srgbClr val="FF0000"/>
                </a:solidFill>
                <a:latin typeface="+mn-ea"/>
              </a:rPr>
              <a:t>｡</a:t>
            </a:r>
            <a:endParaRPr lang="en-US" altLang="ja-JP" sz="1200" dirty="0">
              <a:solidFill>
                <a:srgbClr val="FF0000"/>
              </a:solidFill>
              <a:latin typeface="+mn-ea"/>
            </a:endParaRPr>
          </a:p>
        </p:txBody>
      </p:sp>
      <p:sp>
        <p:nvSpPr>
          <p:cNvPr id="11" name="正方形/長方形 10"/>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12" name="テキスト ボックス 11"/>
          <p:cNvSpPr txBox="1"/>
          <p:nvPr/>
        </p:nvSpPr>
        <p:spPr>
          <a:xfrm>
            <a:off x="-159568" y="21512"/>
            <a:ext cx="9076344" cy="261610"/>
          </a:xfrm>
          <a:prstGeom prst="rect">
            <a:avLst/>
          </a:prstGeom>
          <a:noFill/>
        </p:spPr>
        <p:txBody>
          <a:bodyPr wrap="square" rtlCol="0">
            <a:spAutoFit/>
          </a:bodyPr>
          <a:lstStyle/>
          <a:p>
            <a:pPr algn="ctr"/>
            <a:r>
              <a:rPr lang="ja-JP" altLang="en-US" sz="1000" spc="-120" dirty="0" smtClean="0">
                <a:solidFill>
                  <a:schemeClr val="bg1"/>
                </a:solidFill>
                <a:latin typeface="+mj-ea"/>
              </a:rPr>
              <a:t>令和２年度</a:t>
            </a:r>
            <a:r>
              <a:rPr lang="ja-JP" altLang="en-US" sz="1100" spc="-120" dirty="0" smtClean="0">
                <a:solidFill>
                  <a:schemeClr val="bg1"/>
                </a:solidFill>
                <a:latin typeface="+mj-ea"/>
              </a:rPr>
              <a:t>「就職・転職支援のための大学リカレント教育推進</a:t>
            </a:r>
            <a:r>
              <a:rPr lang="ja-JP" altLang="en-US" sz="1100" spc="-120" dirty="0">
                <a:solidFill>
                  <a:schemeClr val="bg1"/>
                </a:solidFill>
                <a:latin typeface="+mj-ea"/>
              </a:rPr>
              <a:t>事業</a:t>
            </a:r>
            <a:r>
              <a:rPr lang="ja-JP" altLang="en-US" sz="900" spc="-120" dirty="0">
                <a:solidFill>
                  <a:schemeClr val="bg1"/>
                </a:solidFill>
                <a:latin typeface="+mj-ea"/>
              </a:rPr>
              <a:t>（就職・転職支援のためのリカレント教育プログラムの開発・実施）</a:t>
            </a:r>
            <a:r>
              <a:rPr lang="ja-JP" altLang="en-US" sz="1100" spc="-120" dirty="0">
                <a:solidFill>
                  <a:schemeClr val="bg1"/>
                </a:solidFill>
                <a:latin typeface="+mj-ea"/>
              </a:rPr>
              <a:t>」</a:t>
            </a:r>
            <a:r>
              <a:rPr lang="ja-JP" altLang="en-US" sz="1100" spc="-120" dirty="0" smtClean="0">
                <a:solidFill>
                  <a:schemeClr val="bg1"/>
                </a:solidFill>
                <a:latin typeface="+mj-ea"/>
              </a:rPr>
              <a:t>実績報告書（</a:t>
            </a:r>
            <a:r>
              <a:rPr lang="en-US" altLang="ja-JP" sz="1100" spc="-120" dirty="0">
                <a:solidFill>
                  <a:schemeClr val="bg1"/>
                </a:solidFill>
                <a:latin typeface="+mj-ea"/>
              </a:rPr>
              <a:t>a</a:t>
            </a:r>
            <a:r>
              <a:rPr lang="ja-JP" altLang="en-US" sz="1100" spc="-120" dirty="0">
                <a:solidFill>
                  <a:schemeClr val="bg1"/>
                </a:solidFill>
                <a:latin typeface="+mj-ea"/>
              </a:rPr>
              <a:t>：求職支援）</a:t>
            </a:r>
            <a:r>
              <a:rPr lang="en-US" altLang="ja-JP" sz="1100" spc="-120" dirty="0" smtClean="0">
                <a:solidFill>
                  <a:schemeClr val="bg1"/>
                </a:solidFill>
                <a:latin typeface="+mj-ea"/>
              </a:rPr>
              <a:t>(P</a:t>
            </a:r>
            <a:fld id="{7DF22854-5471-4D76-A61C-50AF16AABE74}" type="slidenum">
              <a:rPr lang="en-US" altLang="ja-JP" sz="1100" spc="-120" smtClean="0">
                <a:solidFill>
                  <a:schemeClr val="bg1"/>
                </a:solidFill>
                <a:latin typeface="+mj-ea"/>
              </a:rPr>
              <a:pPr algn="ctr"/>
              <a:t>5</a:t>
            </a:fld>
            <a:r>
              <a:rPr lang="en-US" altLang="ja-JP" sz="1100" spc="-120" dirty="0" smtClean="0">
                <a:solidFill>
                  <a:schemeClr val="bg1"/>
                </a:solidFill>
                <a:latin typeface="+mj-ea"/>
              </a:rPr>
              <a:t>)</a:t>
            </a:r>
            <a:endParaRPr kumimoji="1" lang="ja-JP" altLang="en-US" sz="1100" dirty="0">
              <a:solidFill>
                <a:schemeClr val="bg1"/>
              </a:solidFill>
              <a:latin typeface="+mj-ea"/>
              <a:ea typeface="+mj-ea"/>
            </a:endParaRPr>
          </a:p>
        </p:txBody>
      </p:sp>
      <p:sp>
        <p:nvSpPr>
          <p:cNvPr id="13" name="テキスト ボックス 12"/>
          <p:cNvSpPr txBox="1"/>
          <p:nvPr/>
        </p:nvSpPr>
        <p:spPr>
          <a:xfrm>
            <a:off x="8725125" y="0"/>
            <a:ext cx="1334443" cy="261610"/>
          </a:xfrm>
          <a:prstGeom prst="rect">
            <a:avLst/>
          </a:prstGeom>
          <a:noFill/>
        </p:spPr>
        <p:txBody>
          <a:bodyPr wrap="square" rtlCol="0">
            <a:spAutoFit/>
          </a:bodyPr>
          <a:lstStyle/>
          <a:p>
            <a:r>
              <a:rPr kumimoji="1" lang="zh-TW" altLang="en-US" sz="1100" b="1" dirty="0" smtClean="0">
                <a:solidFill>
                  <a:schemeClr val="bg1"/>
                </a:solidFill>
              </a:rPr>
              <a:t>様式３（別紙１）</a:t>
            </a:r>
            <a:endParaRPr kumimoji="1" lang="ja-JP" altLang="en-US" sz="1100" b="1" dirty="0">
              <a:solidFill>
                <a:schemeClr val="bg1"/>
              </a:solidFill>
            </a:endParaRPr>
          </a:p>
        </p:txBody>
      </p:sp>
    </p:spTree>
    <p:extLst>
      <p:ext uri="{BB962C8B-B14F-4D97-AF65-F5344CB8AC3E}">
        <p14:creationId xmlns:p14="http://schemas.microsoft.com/office/powerpoint/2010/main" val="17172507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416496" y="1123095"/>
            <a:ext cx="9361040" cy="2123658"/>
          </a:xfrm>
          <a:prstGeom prst="rect">
            <a:avLst/>
          </a:prstGeom>
          <a:noFill/>
          <a:ln>
            <a:solidFill>
              <a:schemeClr val="tx2">
                <a:lumMod val="40000"/>
                <a:lumOff val="60000"/>
              </a:schemeClr>
            </a:solidFill>
            <a:prstDash val="dash"/>
          </a:ln>
        </p:spPr>
        <p:txBody>
          <a:bodyPr wrap="square" rtlCol="0">
            <a:spAutoFit/>
          </a:bodyPr>
          <a:lstStyle/>
          <a:p>
            <a:pPr marL="180975" indent="-180975"/>
            <a:endParaRPr lang="ja-JP" altLang="en-US" sz="1200" dirty="0">
              <a:solidFill>
                <a:srgbClr val="FFC000"/>
              </a:solidFill>
              <a:latin typeface="+mn-ea"/>
            </a:endParaRPr>
          </a:p>
          <a:p>
            <a:pPr marL="180975" indent="-180975"/>
            <a:r>
              <a:rPr lang="ja-JP" altLang="en-US" sz="1200" dirty="0" smtClean="0">
                <a:solidFill>
                  <a:schemeClr val="tx2">
                    <a:lumMod val="60000"/>
                    <a:lumOff val="40000"/>
                  </a:schemeClr>
                </a:solidFill>
                <a:latin typeface="+mn-ea"/>
              </a:rPr>
              <a:t>▼実施した事業</a:t>
            </a:r>
            <a:r>
              <a:rPr lang="ja-JP" altLang="en-US" sz="1200" dirty="0">
                <a:solidFill>
                  <a:schemeClr val="tx2">
                    <a:lumMod val="60000"/>
                    <a:lumOff val="40000"/>
                  </a:schemeClr>
                </a:solidFill>
                <a:latin typeface="+mn-ea"/>
              </a:rPr>
              <a:t>に関すること</a:t>
            </a:r>
            <a:r>
              <a:rPr lang="ja-JP" altLang="en-US" sz="1200" dirty="0" smtClean="0">
                <a:solidFill>
                  <a:schemeClr val="tx2">
                    <a:lumMod val="60000"/>
                    <a:lumOff val="40000"/>
                  </a:schemeClr>
                </a:solidFill>
                <a:latin typeface="+mn-ea"/>
              </a:rPr>
              <a:t>で項目に記載</a:t>
            </a:r>
            <a:r>
              <a:rPr lang="ja-JP" altLang="en-US" sz="1200" dirty="0">
                <a:solidFill>
                  <a:schemeClr val="tx2">
                    <a:lumMod val="60000"/>
                    <a:lumOff val="40000"/>
                  </a:schemeClr>
                </a:solidFill>
                <a:latin typeface="+mn-ea"/>
              </a:rPr>
              <a:t>できなかった内容又は補足が必要な内容があれば</a:t>
            </a:r>
            <a:r>
              <a:rPr lang="en-US" altLang="ja-JP" sz="1200" dirty="0">
                <a:solidFill>
                  <a:schemeClr val="tx2">
                    <a:lumMod val="60000"/>
                    <a:lumOff val="40000"/>
                  </a:schemeClr>
                </a:solidFill>
                <a:latin typeface="+mn-ea"/>
              </a:rPr>
              <a:t>､</a:t>
            </a:r>
            <a:r>
              <a:rPr lang="ja-JP" altLang="en-US" sz="1200" dirty="0">
                <a:solidFill>
                  <a:schemeClr val="tx2">
                    <a:lumMod val="60000"/>
                    <a:lumOff val="40000"/>
                  </a:schemeClr>
                </a:solidFill>
                <a:latin typeface="+mn-ea"/>
              </a:rPr>
              <a:t>記載すること</a:t>
            </a:r>
            <a:r>
              <a:rPr lang="ja-JP" altLang="en-US" sz="1200" dirty="0" smtClean="0">
                <a:solidFill>
                  <a:schemeClr val="tx2">
                    <a:lumMod val="60000"/>
                    <a:lumOff val="40000"/>
                  </a:schemeClr>
                </a:solidFill>
                <a:latin typeface="+mn-ea"/>
              </a:rPr>
              <a:t>（各ページ</a:t>
            </a:r>
            <a:r>
              <a:rPr lang="ja-JP" altLang="en-US" sz="1200" dirty="0">
                <a:solidFill>
                  <a:schemeClr val="tx2">
                    <a:lumMod val="60000"/>
                    <a:lumOff val="40000"/>
                  </a:schemeClr>
                </a:solidFill>
                <a:latin typeface="+mn-ea"/>
              </a:rPr>
              <a:t>をそれぞれ複製して必要なページを増やすことも可）</a:t>
            </a:r>
            <a:r>
              <a:rPr lang="en-US" altLang="ja-JP" sz="1200" dirty="0">
                <a:solidFill>
                  <a:schemeClr val="tx2">
                    <a:lumMod val="60000"/>
                    <a:lumOff val="40000"/>
                  </a:schemeClr>
                </a:solidFill>
                <a:latin typeface="+mn-ea"/>
              </a:rPr>
              <a:t>｡</a:t>
            </a:r>
            <a:r>
              <a:rPr lang="ja-JP" altLang="en-US" sz="1200" dirty="0">
                <a:solidFill>
                  <a:schemeClr val="tx2">
                    <a:lumMod val="60000"/>
                    <a:lumOff val="40000"/>
                  </a:schemeClr>
                </a:solidFill>
                <a:latin typeface="+mn-ea"/>
              </a:rPr>
              <a:t>ただし</a:t>
            </a:r>
            <a:r>
              <a:rPr lang="en-US" altLang="ja-JP" sz="1200" dirty="0">
                <a:solidFill>
                  <a:schemeClr val="tx2">
                    <a:lumMod val="60000"/>
                    <a:lumOff val="40000"/>
                  </a:schemeClr>
                </a:solidFill>
                <a:latin typeface="+mn-ea"/>
              </a:rPr>
              <a:t>､</a:t>
            </a:r>
            <a:r>
              <a:rPr lang="ja-JP" altLang="en-US" sz="1200" dirty="0">
                <a:solidFill>
                  <a:schemeClr val="tx2">
                    <a:lumMod val="60000"/>
                    <a:lumOff val="40000"/>
                  </a:schemeClr>
                </a:solidFill>
                <a:latin typeface="+mn-ea"/>
              </a:rPr>
              <a:t>全体で</a:t>
            </a:r>
            <a:r>
              <a:rPr lang="ja-JP" altLang="en-US" sz="1200" dirty="0" smtClean="0">
                <a:solidFill>
                  <a:schemeClr val="tx2">
                    <a:lumMod val="60000"/>
                    <a:lumOff val="40000"/>
                  </a:schemeClr>
                </a:solidFill>
                <a:latin typeface="+mn-ea"/>
              </a:rPr>
              <a:t>原則１</a:t>
            </a:r>
            <a:r>
              <a:rPr lang="en-US" altLang="ja-JP" sz="1200" dirty="0" smtClean="0">
                <a:solidFill>
                  <a:schemeClr val="tx2">
                    <a:lumMod val="60000"/>
                    <a:lumOff val="40000"/>
                  </a:schemeClr>
                </a:solidFill>
                <a:latin typeface="+mn-ea"/>
              </a:rPr>
              <a:t>1</a:t>
            </a:r>
            <a:r>
              <a:rPr lang="ja-JP" altLang="en-US" sz="1200" dirty="0" smtClean="0">
                <a:solidFill>
                  <a:schemeClr val="tx2">
                    <a:lumMod val="60000"/>
                    <a:lumOff val="40000"/>
                  </a:schemeClr>
                </a:solidFill>
                <a:latin typeface="+mn-ea"/>
              </a:rPr>
              <a:t>枚</a:t>
            </a:r>
            <a:r>
              <a:rPr lang="ja-JP" altLang="en-US" sz="1200" dirty="0">
                <a:solidFill>
                  <a:schemeClr val="tx2">
                    <a:lumMod val="60000"/>
                    <a:lumOff val="40000"/>
                  </a:schemeClr>
                </a:solidFill>
                <a:latin typeface="+mn-ea"/>
              </a:rPr>
              <a:t>以内とすること</a:t>
            </a:r>
            <a:r>
              <a:rPr lang="ja-JP" altLang="en-US" sz="1200" dirty="0" smtClean="0">
                <a:solidFill>
                  <a:schemeClr val="tx2">
                    <a:lumMod val="60000"/>
                    <a:lumOff val="40000"/>
                  </a:schemeClr>
                </a:solidFill>
                <a:latin typeface="+mn-ea"/>
              </a:rPr>
              <a:t>。</a:t>
            </a:r>
            <a:endParaRPr lang="en-US" altLang="ja-JP" sz="1200" dirty="0" smtClean="0">
              <a:solidFill>
                <a:schemeClr val="tx2">
                  <a:lumMod val="60000"/>
                  <a:lumOff val="40000"/>
                </a:schemeClr>
              </a:solidFill>
              <a:latin typeface="+mn-ea"/>
            </a:endParaRPr>
          </a:p>
          <a:p>
            <a:pPr marL="180975" indent="-180975"/>
            <a:endParaRPr lang="en-US" altLang="ja-JP" sz="1200" dirty="0">
              <a:solidFill>
                <a:schemeClr val="tx2">
                  <a:lumMod val="60000"/>
                  <a:lumOff val="40000"/>
                </a:schemeClr>
              </a:solidFill>
              <a:latin typeface="+mn-ea"/>
            </a:endParaRPr>
          </a:p>
          <a:p>
            <a:pPr marL="180975" indent="-180975"/>
            <a:endParaRPr lang="en-US" altLang="ja-JP" sz="1200" dirty="0" smtClean="0">
              <a:solidFill>
                <a:schemeClr val="tx2">
                  <a:lumMod val="60000"/>
                  <a:lumOff val="40000"/>
                </a:schemeClr>
              </a:solidFill>
              <a:latin typeface="+mn-ea"/>
            </a:endParaRPr>
          </a:p>
          <a:p>
            <a:pPr marL="180975" indent="-180975"/>
            <a:endParaRPr lang="en-US" altLang="ja-JP" sz="1200" dirty="0">
              <a:solidFill>
                <a:schemeClr val="tx2">
                  <a:lumMod val="60000"/>
                  <a:lumOff val="40000"/>
                </a:schemeClr>
              </a:solidFill>
              <a:latin typeface="+mn-ea"/>
            </a:endParaRPr>
          </a:p>
          <a:p>
            <a:pPr marL="180975" indent="-180975"/>
            <a:endParaRPr lang="en-US" altLang="ja-JP" sz="1200" dirty="0" smtClean="0">
              <a:solidFill>
                <a:schemeClr val="tx2">
                  <a:lumMod val="60000"/>
                  <a:lumOff val="40000"/>
                </a:schemeClr>
              </a:solidFill>
              <a:latin typeface="+mn-ea"/>
            </a:endParaRPr>
          </a:p>
          <a:p>
            <a:pPr marL="180975" indent="-180975"/>
            <a:endParaRPr lang="en-US" altLang="ja-JP" sz="1200" dirty="0">
              <a:solidFill>
                <a:schemeClr val="tx2">
                  <a:lumMod val="60000"/>
                  <a:lumOff val="40000"/>
                </a:schemeClr>
              </a:solidFill>
              <a:latin typeface="+mn-ea"/>
            </a:endParaRPr>
          </a:p>
          <a:p>
            <a:pPr marL="180975" indent="-180975"/>
            <a:endParaRPr lang="en-US" altLang="ja-JP" sz="1200" dirty="0" smtClean="0">
              <a:solidFill>
                <a:schemeClr val="tx2">
                  <a:lumMod val="60000"/>
                  <a:lumOff val="40000"/>
                </a:schemeClr>
              </a:solidFill>
              <a:latin typeface="+mn-ea"/>
            </a:endParaRPr>
          </a:p>
          <a:p>
            <a:pPr marL="180975" indent="-180975"/>
            <a:endParaRPr lang="en-US" altLang="ja-JP" sz="1200" dirty="0">
              <a:solidFill>
                <a:schemeClr val="tx2">
                  <a:lumMod val="60000"/>
                  <a:lumOff val="40000"/>
                </a:schemeClr>
              </a:solidFill>
              <a:latin typeface="+mn-ea"/>
            </a:endParaRPr>
          </a:p>
          <a:p>
            <a:pPr marL="180975" indent="-180975"/>
            <a:endParaRPr lang="en-US" altLang="ja-JP" sz="1200" dirty="0">
              <a:solidFill>
                <a:schemeClr val="tx2">
                  <a:lumMod val="60000"/>
                  <a:lumOff val="40000"/>
                </a:schemeClr>
              </a:solidFill>
              <a:latin typeface="+mn-ea"/>
            </a:endParaRPr>
          </a:p>
        </p:txBody>
      </p:sp>
      <p:sp>
        <p:nvSpPr>
          <p:cNvPr id="6" name="正方形/長方形 5"/>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8" name="テキスト ボックス 7"/>
          <p:cNvSpPr txBox="1"/>
          <p:nvPr/>
        </p:nvSpPr>
        <p:spPr>
          <a:xfrm>
            <a:off x="128464" y="664143"/>
            <a:ext cx="9001000" cy="415498"/>
          </a:xfrm>
          <a:prstGeom prst="rect">
            <a:avLst/>
          </a:prstGeom>
          <a:noFill/>
          <a:ln>
            <a:noFill/>
            <a:prstDash val="dash"/>
          </a:ln>
        </p:spPr>
        <p:txBody>
          <a:bodyPr wrap="square" rtlCol="0">
            <a:spAutoFit/>
          </a:bodyPr>
          <a:lstStyle/>
          <a:p>
            <a:pPr marL="177800" indent="-177800"/>
            <a:r>
              <a:rPr lang="ja-JP" altLang="en-US" sz="1200" dirty="0" smtClean="0">
                <a:solidFill>
                  <a:srgbClr val="FF0000"/>
                </a:solidFill>
                <a:latin typeface="+mn-ea"/>
              </a:rPr>
              <a:t>◇様式自由。記載</a:t>
            </a:r>
            <a:r>
              <a:rPr lang="ja-JP" altLang="en-US" sz="1200" dirty="0">
                <a:solidFill>
                  <a:srgbClr val="FF0000"/>
                </a:solidFill>
                <a:latin typeface="+mn-ea"/>
              </a:rPr>
              <a:t>する文字は、</a:t>
            </a:r>
            <a:r>
              <a:rPr lang="en-US" altLang="ja-JP" sz="1200" dirty="0">
                <a:solidFill>
                  <a:srgbClr val="FF0000"/>
                </a:solidFill>
                <a:latin typeface="+mn-ea"/>
              </a:rPr>
              <a:t>MS</a:t>
            </a:r>
            <a:r>
              <a:rPr lang="ja-JP" altLang="en-US" sz="1200" dirty="0">
                <a:solidFill>
                  <a:srgbClr val="FF0000"/>
                </a:solidFill>
                <a:latin typeface="+mn-ea"/>
              </a:rPr>
              <a:t>ｺﾞｼｯｸ </a:t>
            </a:r>
            <a:r>
              <a:rPr lang="en-US" altLang="ja-JP" sz="1200" dirty="0">
                <a:solidFill>
                  <a:srgbClr val="FF0000"/>
                </a:solidFill>
                <a:latin typeface="+mn-ea"/>
              </a:rPr>
              <a:t>or </a:t>
            </a:r>
            <a:r>
              <a:rPr lang="ja-JP" altLang="en-US" sz="1200" dirty="0">
                <a:solidFill>
                  <a:srgbClr val="FF0000"/>
                </a:solidFill>
                <a:latin typeface="+mn-ea"/>
              </a:rPr>
              <a:t>ﾒｲﾘｵ　１０ポイント以上とすること</a:t>
            </a:r>
            <a:r>
              <a:rPr lang="ja-JP" altLang="en-US" sz="1200" dirty="0" smtClean="0">
                <a:solidFill>
                  <a:srgbClr val="FF0000"/>
                </a:solidFill>
                <a:latin typeface="+mn-ea"/>
              </a:rPr>
              <a:t>。</a:t>
            </a:r>
            <a:endParaRPr lang="en-US" altLang="ja-JP" sz="1200" dirty="0" smtClean="0">
              <a:solidFill>
                <a:srgbClr val="FF0000"/>
              </a:solidFill>
              <a:latin typeface="+mn-ea"/>
            </a:endParaRPr>
          </a:p>
          <a:p>
            <a:pPr marL="177800" indent="-177800"/>
            <a:r>
              <a:rPr lang="en-US" altLang="ja-JP" sz="900" dirty="0" smtClean="0">
                <a:solidFill>
                  <a:srgbClr val="FF0000"/>
                </a:solidFill>
                <a:latin typeface="+mn-ea"/>
              </a:rPr>
              <a:t>(</a:t>
            </a:r>
            <a:r>
              <a:rPr lang="ja-JP" altLang="en-US" sz="900" dirty="0">
                <a:solidFill>
                  <a:srgbClr val="FF0000"/>
                </a:solidFill>
                <a:latin typeface="+mn-ea"/>
              </a:rPr>
              <a:t>一部の文字がどうしても枠に入りきらない場合にはﾎﾟｲﾝﾄを調整しても構わないが</a:t>
            </a:r>
            <a:r>
              <a:rPr lang="en-US" altLang="ja-JP" sz="900" dirty="0">
                <a:solidFill>
                  <a:srgbClr val="FF0000"/>
                </a:solidFill>
                <a:latin typeface="+mn-ea"/>
              </a:rPr>
              <a:t>､</a:t>
            </a:r>
            <a:r>
              <a:rPr lang="ja-JP" altLang="en-US" sz="900" dirty="0">
                <a:solidFill>
                  <a:srgbClr val="FF0000"/>
                </a:solidFill>
                <a:latin typeface="+mn-ea"/>
              </a:rPr>
              <a:t>極端に小さくならないようにすること</a:t>
            </a:r>
            <a:r>
              <a:rPr lang="en-US" altLang="ja-JP" sz="900" dirty="0" smtClean="0">
                <a:solidFill>
                  <a:srgbClr val="FF0000"/>
                </a:solidFill>
                <a:latin typeface="+mn-ea"/>
              </a:rPr>
              <a:t>)</a:t>
            </a:r>
            <a:endParaRPr lang="ja-JP" altLang="en-US" sz="900" dirty="0">
              <a:solidFill>
                <a:srgbClr val="FF0000"/>
              </a:solidFill>
              <a:latin typeface="+mn-ea"/>
            </a:endParaRPr>
          </a:p>
        </p:txBody>
      </p:sp>
      <p:sp>
        <p:nvSpPr>
          <p:cNvPr id="9" name="角丸四角形 8"/>
          <p:cNvSpPr/>
          <p:nvPr/>
        </p:nvSpPr>
        <p:spPr>
          <a:xfrm>
            <a:off x="28338" y="333797"/>
            <a:ext cx="3124462" cy="286892"/>
          </a:xfrm>
          <a:prstGeom prst="roundRect">
            <a:avLst/>
          </a:prstGeom>
          <a:solidFill>
            <a:srgbClr val="118BB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b="1" dirty="0" smtClean="0"/>
              <a:t>その他補足が必要な内容等</a:t>
            </a:r>
            <a:endParaRPr lang="ja-JP" altLang="en-US" sz="1400" b="1" dirty="0"/>
          </a:p>
        </p:txBody>
      </p:sp>
      <p:sp>
        <p:nvSpPr>
          <p:cNvPr id="12" name="正方形/長方形 11"/>
          <p:cNvSpPr/>
          <p:nvPr/>
        </p:nvSpPr>
        <p:spPr>
          <a:xfrm>
            <a:off x="0" y="0"/>
            <a:ext cx="9900000" cy="260648"/>
          </a:xfrm>
          <a:prstGeom prst="rect">
            <a:avLst/>
          </a:prstGeom>
          <a:solidFill>
            <a:srgbClr val="073B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200" dirty="0"/>
          </a:p>
        </p:txBody>
      </p:sp>
      <p:sp>
        <p:nvSpPr>
          <p:cNvPr id="13" name="テキスト ボックス 12"/>
          <p:cNvSpPr txBox="1"/>
          <p:nvPr/>
        </p:nvSpPr>
        <p:spPr>
          <a:xfrm>
            <a:off x="-159568" y="21512"/>
            <a:ext cx="9076344" cy="261610"/>
          </a:xfrm>
          <a:prstGeom prst="rect">
            <a:avLst/>
          </a:prstGeom>
          <a:noFill/>
        </p:spPr>
        <p:txBody>
          <a:bodyPr wrap="square" rtlCol="0">
            <a:spAutoFit/>
          </a:bodyPr>
          <a:lstStyle/>
          <a:p>
            <a:pPr algn="ctr"/>
            <a:r>
              <a:rPr lang="ja-JP" altLang="en-US" sz="1000" spc="-120" dirty="0" smtClean="0">
                <a:solidFill>
                  <a:schemeClr val="bg1"/>
                </a:solidFill>
                <a:latin typeface="+mj-ea"/>
              </a:rPr>
              <a:t>令和２年度</a:t>
            </a:r>
            <a:r>
              <a:rPr lang="ja-JP" altLang="en-US" sz="1100" spc="-120" dirty="0" smtClean="0">
                <a:solidFill>
                  <a:schemeClr val="bg1"/>
                </a:solidFill>
                <a:latin typeface="+mj-ea"/>
              </a:rPr>
              <a:t>「就職・転職支援のための大学リカレント教育推進</a:t>
            </a:r>
            <a:r>
              <a:rPr lang="ja-JP" altLang="en-US" sz="1100" spc="-120" dirty="0">
                <a:solidFill>
                  <a:schemeClr val="bg1"/>
                </a:solidFill>
                <a:latin typeface="+mj-ea"/>
              </a:rPr>
              <a:t>事業</a:t>
            </a:r>
            <a:r>
              <a:rPr lang="ja-JP" altLang="en-US" sz="900" spc="-120" dirty="0">
                <a:solidFill>
                  <a:schemeClr val="bg1"/>
                </a:solidFill>
                <a:latin typeface="+mj-ea"/>
              </a:rPr>
              <a:t>（就職・転職支援のためのリカレント教育プログラムの開発・実施）</a:t>
            </a:r>
            <a:r>
              <a:rPr lang="ja-JP" altLang="en-US" sz="1100" spc="-120" dirty="0">
                <a:solidFill>
                  <a:schemeClr val="bg1"/>
                </a:solidFill>
                <a:latin typeface="+mj-ea"/>
              </a:rPr>
              <a:t>」</a:t>
            </a:r>
            <a:r>
              <a:rPr lang="ja-JP" altLang="en-US" sz="1100" spc="-120" dirty="0" smtClean="0">
                <a:solidFill>
                  <a:schemeClr val="bg1"/>
                </a:solidFill>
                <a:latin typeface="+mj-ea"/>
              </a:rPr>
              <a:t>実績報告書（</a:t>
            </a:r>
            <a:r>
              <a:rPr lang="en-US" altLang="ja-JP" sz="1100" spc="-120" dirty="0">
                <a:solidFill>
                  <a:schemeClr val="bg1"/>
                </a:solidFill>
                <a:latin typeface="+mj-ea"/>
              </a:rPr>
              <a:t>a</a:t>
            </a:r>
            <a:r>
              <a:rPr lang="ja-JP" altLang="en-US" sz="1100" spc="-120" dirty="0">
                <a:solidFill>
                  <a:schemeClr val="bg1"/>
                </a:solidFill>
                <a:latin typeface="+mj-ea"/>
              </a:rPr>
              <a:t>：求職支援）</a:t>
            </a:r>
            <a:r>
              <a:rPr lang="en-US" altLang="ja-JP" sz="1100" spc="-120" dirty="0" smtClean="0">
                <a:solidFill>
                  <a:schemeClr val="bg1"/>
                </a:solidFill>
                <a:latin typeface="+mj-ea"/>
              </a:rPr>
              <a:t>(P</a:t>
            </a:r>
            <a:fld id="{7DF22854-5471-4D76-A61C-50AF16AABE74}" type="slidenum">
              <a:rPr lang="en-US" altLang="ja-JP" sz="1100" spc="-120" smtClean="0">
                <a:solidFill>
                  <a:schemeClr val="bg1"/>
                </a:solidFill>
                <a:latin typeface="+mj-ea"/>
              </a:rPr>
              <a:pPr algn="ctr"/>
              <a:t>6</a:t>
            </a:fld>
            <a:r>
              <a:rPr lang="en-US" altLang="ja-JP" sz="1100" spc="-120" dirty="0" smtClean="0">
                <a:solidFill>
                  <a:schemeClr val="bg1"/>
                </a:solidFill>
                <a:latin typeface="+mj-ea"/>
              </a:rPr>
              <a:t>)</a:t>
            </a:r>
            <a:endParaRPr kumimoji="1" lang="ja-JP" altLang="en-US" sz="1100" dirty="0">
              <a:solidFill>
                <a:schemeClr val="bg1"/>
              </a:solidFill>
              <a:latin typeface="+mj-ea"/>
              <a:ea typeface="+mj-ea"/>
            </a:endParaRPr>
          </a:p>
        </p:txBody>
      </p:sp>
      <p:sp>
        <p:nvSpPr>
          <p:cNvPr id="14" name="テキスト ボックス 13"/>
          <p:cNvSpPr txBox="1"/>
          <p:nvPr/>
        </p:nvSpPr>
        <p:spPr>
          <a:xfrm>
            <a:off x="8725125" y="0"/>
            <a:ext cx="1334443" cy="261610"/>
          </a:xfrm>
          <a:prstGeom prst="rect">
            <a:avLst/>
          </a:prstGeom>
          <a:noFill/>
        </p:spPr>
        <p:txBody>
          <a:bodyPr wrap="square" rtlCol="0">
            <a:spAutoFit/>
          </a:bodyPr>
          <a:lstStyle/>
          <a:p>
            <a:r>
              <a:rPr kumimoji="1" lang="zh-TW" altLang="en-US" sz="1100" b="1" dirty="0" smtClean="0">
                <a:solidFill>
                  <a:schemeClr val="bg1"/>
                </a:solidFill>
              </a:rPr>
              <a:t>様式３（別紙１）</a:t>
            </a:r>
            <a:endParaRPr kumimoji="1" lang="ja-JP" altLang="en-US" sz="1100" b="1" dirty="0">
              <a:solidFill>
                <a:schemeClr val="bg1"/>
              </a:solidFill>
            </a:endParaRPr>
          </a:p>
        </p:txBody>
      </p:sp>
    </p:spTree>
    <p:extLst>
      <p:ext uri="{BB962C8B-B14F-4D97-AF65-F5344CB8AC3E}">
        <p14:creationId xmlns:p14="http://schemas.microsoft.com/office/powerpoint/2010/main" val="3816749634"/>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ユーザー定義 3">
      <a:majorFont>
        <a:latin typeface="Segoe UI"/>
        <a:ea typeface="游ゴシック Bold"/>
        <a:cs typeface=""/>
      </a:majorFont>
      <a:minorFont>
        <a:latin typeface="Segoe UI"/>
        <a:ea typeface="メイリオ"/>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9205</TotalTime>
  <Words>1067</Words>
  <Application>Microsoft Office PowerPoint</Application>
  <PresentationFormat>A4 210 x 297 mm</PresentationFormat>
  <Paragraphs>94</Paragraphs>
  <Slides>6</Slides>
  <Notes>1</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6</vt:i4>
      </vt:variant>
    </vt:vector>
  </HeadingPairs>
  <TitlesOfParts>
    <vt:vector size="12" baseType="lpstr">
      <vt:lpstr>メイリオ</vt:lpstr>
      <vt:lpstr>游ゴシック</vt:lpstr>
      <vt:lpstr>游ゴシック Bold</vt:lpstr>
      <vt:lpstr>Arial</vt:lpstr>
      <vt:lpstr>Segoe UI</vt:lpstr>
      <vt:lpstr>blank</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文部科学省</dc:creator>
  <cp:lastModifiedBy>m</cp:lastModifiedBy>
  <cp:revision>220</cp:revision>
  <cp:lastPrinted>2021-02-24T06:14:37Z</cp:lastPrinted>
  <dcterms:created xsi:type="dcterms:W3CDTF">2015-11-11T08:20:08Z</dcterms:created>
  <dcterms:modified xsi:type="dcterms:W3CDTF">2021-02-25T02:13:35Z</dcterms:modified>
</cp:coreProperties>
</file>