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" initials="A" lastIdx="1" clrIdx="0">
    <p:extLst>
      <p:ext uri="{19B8F6BF-5375-455C-9EA6-DF929625EA0E}">
        <p15:presenceInfo xmlns:p15="http://schemas.microsoft.com/office/powerpoint/2012/main" userId="A" providerId="None"/>
      </p:ext>
    </p:extLst>
  </p:cmAuthor>
  <p:cmAuthor id="2" name="m" initials="A" lastIdx="4" clrIdx="1">
    <p:extLst>
      <p:ext uri="{19B8F6BF-5375-455C-9EA6-DF929625EA0E}">
        <p15:presenceInfo xmlns:p15="http://schemas.microsoft.com/office/powerpoint/2012/main" userId="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4D9F"/>
    <a:srgbClr val="DAC3DF"/>
    <a:srgbClr val="90449A"/>
    <a:srgbClr val="969696"/>
    <a:srgbClr val="D6BBEB"/>
    <a:srgbClr val="7030A0"/>
    <a:srgbClr val="B889DB"/>
    <a:srgbClr val="FDFDFD"/>
    <a:srgbClr val="FFFFFF"/>
    <a:srgbClr val="A66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3" autoAdjust="0"/>
    <p:restoredTop sz="96344" autoAdjust="0"/>
  </p:normalViewPr>
  <p:slideViewPr>
    <p:cSldViewPr snapToGrid="0">
      <p:cViewPr varScale="1">
        <p:scale>
          <a:sx n="77" d="100"/>
          <a:sy n="77" d="100"/>
        </p:scale>
        <p:origin x="3564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0C44A-F8FA-42DA-8275-C0A110770520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568B7-8841-49CD-B78B-7537536C1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323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5568B7-8841-49CD-B78B-7537536C16EA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135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5568B7-8841-49CD-B78B-7537536C16E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812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5568B7-8841-49CD-B78B-7537536C16E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909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ja-JP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5568B7-8841-49CD-B78B-7537536C16E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453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1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520" indent="0" algn="ctr">
              <a:buNone/>
              <a:defRPr sz="1385"/>
            </a:lvl2pPr>
            <a:lvl3pPr marL="633039" indent="0" algn="ctr">
              <a:buNone/>
              <a:defRPr sz="1246"/>
            </a:lvl3pPr>
            <a:lvl4pPr marL="949559" indent="0" algn="ctr">
              <a:buNone/>
              <a:defRPr sz="1108"/>
            </a:lvl4pPr>
            <a:lvl5pPr marL="1266078" indent="0" algn="ctr">
              <a:buNone/>
              <a:defRPr sz="1108"/>
            </a:lvl5pPr>
            <a:lvl6pPr marL="1582598" indent="0" algn="ctr">
              <a:buNone/>
              <a:defRPr sz="1108"/>
            </a:lvl6pPr>
            <a:lvl7pPr marL="1899117" indent="0" algn="ctr">
              <a:buNone/>
              <a:defRPr sz="1108"/>
            </a:lvl7pPr>
            <a:lvl8pPr marL="2215637" indent="0" algn="ctr">
              <a:buNone/>
              <a:defRPr sz="1108"/>
            </a:lvl8pPr>
            <a:lvl9pPr marL="2532156" indent="0" algn="ctr">
              <a:buNone/>
              <a:defRPr sz="1108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CFAC57F9-1240-4B7C-A2F0-4E92AC230523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39938" y="9495203"/>
            <a:ext cx="1543050" cy="527403"/>
          </a:xfrm>
          <a:prstGeom prst="rect">
            <a:avLst/>
          </a:prstGeom>
        </p:spPr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6591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49513A68-2AF2-4319-94BC-A91FE6E5F60B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61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086118F9-7495-49B0-9808-B141368E7F75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44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91F31E98-788F-47A2-8976-2FB51066DBCD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82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1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662">
                <a:solidFill>
                  <a:schemeClr val="tx1"/>
                </a:solidFill>
              </a:defRPr>
            </a:lvl1pPr>
            <a:lvl2pPr marL="31652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CB34543-3C0E-4925-8CA5-DA6D39349BC8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87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2D1EC985-7099-445A-AE3B-ACD8F9AA2D24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87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7"/>
            <a:ext cx="2901255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301BACC7-EC88-4A10-B200-1377DCB31A42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84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D11075FE-3082-4FC8-8F5D-10F895BD4A78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602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6D32AC9E-7055-4A29-B60F-A9D4625794F1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18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4"/>
            <a:ext cx="3471863" cy="7039681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364B7A7A-F53F-42BD-96BF-E33827A39E69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62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4"/>
            <a:ext cx="3471863" cy="7039681"/>
          </a:xfrm>
        </p:spPr>
        <p:txBody>
          <a:bodyPr anchor="t"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020C21F9-31D2-4623-9491-90EC625F8E4F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65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E9E71-C26F-4210-894C-4CF8C694A32A}" type="datetime1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62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emf"/><Relationship Id="rId5" Type="http://schemas.openxmlformats.org/officeDocument/2006/relationships/image" Target="../media/image5.png"/><Relationship Id="rId10" Type="http://schemas.openxmlformats.org/officeDocument/2006/relationships/image" Target="../media/image10.emf"/><Relationship Id="rId4" Type="http://schemas.openxmlformats.org/officeDocument/2006/relationships/image" Target="../media/image4.png"/><Relationship Id="rId9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7E39A0-4097-4EC3-97DC-78A4A97270C4}"/>
              </a:ext>
            </a:extLst>
          </p:cNvPr>
          <p:cNvSpPr/>
          <p:nvPr/>
        </p:nvSpPr>
        <p:spPr>
          <a:xfrm>
            <a:off x="101600" y="101600"/>
            <a:ext cx="6654800" cy="9499126"/>
          </a:xfrm>
          <a:prstGeom prst="rect">
            <a:avLst/>
          </a:prstGeom>
          <a:solidFill>
            <a:srgbClr val="DAC3DF">
              <a:alpha val="80000"/>
            </a:srgbClr>
          </a:solidFill>
          <a:ln w="9525">
            <a:solidFill>
              <a:srgbClr val="E6C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F024947-3781-4E82-87C4-5B874C967414}"/>
              </a:ext>
            </a:extLst>
          </p:cNvPr>
          <p:cNvSpPr/>
          <p:nvPr/>
        </p:nvSpPr>
        <p:spPr>
          <a:xfrm>
            <a:off x="213865" y="189137"/>
            <a:ext cx="6426200" cy="9306066"/>
          </a:xfrm>
          <a:prstGeom prst="roundRect">
            <a:avLst>
              <a:gd name="adj" fmla="val 2833"/>
            </a:avLst>
          </a:prstGeom>
          <a:solidFill>
            <a:schemeClr val="bg1"/>
          </a:solidFill>
          <a:ln w="38100">
            <a:solidFill>
              <a:srgbClr val="954D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B5422686-420C-47A5-BDD1-70ACEDAAFA99}"/>
              </a:ext>
            </a:extLst>
          </p:cNvPr>
          <p:cNvCxnSpPr/>
          <p:nvPr/>
        </p:nvCxnSpPr>
        <p:spPr>
          <a:xfrm>
            <a:off x="917620" y="1802688"/>
            <a:ext cx="5022761" cy="0"/>
          </a:xfrm>
          <a:prstGeom prst="line">
            <a:avLst/>
          </a:prstGeom>
          <a:ln w="38100">
            <a:solidFill>
              <a:srgbClr val="954D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46B8EAE-1119-4A97-80E1-31F33BD4BD32}"/>
              </a:ext>
            </a:extLst>
          </p:cNvPr>
          <p:cNvSpPr txBox="1"/>
          <p:nvPr/>
        </p:nvSpPr>
        <p:spPr>
          <a:xfrm>
            <a:off x="753523" y="725470"/>
            <a:ext cx="53509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お互いの心と体を</a:t>
            </a:r>
            <a:endParaRPr lang="en-US" altLang="ja-JP" sz="3200" b="1" dirty="0">
              <a:solidFill>
                <a:srgbClr val="954D9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大切にするために</a:t>
            </a:r>
            <a:endParaRPr lang="en-US" altLang="ja-JP" sz="3200" b="1" dirty="0">
              <a:solidFill>
                <a:srgbClr val="954D9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F94B5A5-E016-43B7-B4D3-677EFE8C24E9}"/>
              </a:ext>
            </a:extLst>
          </p:cNvPr>
          <p:cNvSpPr txBox="1"/>
          <p:nvPr/>
        </p:nvSpPr>
        <p:spPr>
          <a:xfrm>
            <a:off x="753522" y="1846512"/>
            <a:ext cx="5350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ー性暴力のない社会に向けてー</a:t>
            </a:r>
            <a:endParaRPr lang="en-US" altLang="ja-JP" sz="2000" b="1" dirty="0">
              <a:solidFill>
                <a:srgbClr val="954D9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3" name="図 2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4667296D-CD00-481F-A1D5-0A765C625C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986" y="2289712"/>
            <a:ext cx="2226979" cy="2773139"/>
          </a:xfrm>
          <a:prstGeom prst="rect">
            <a:avLst/>
          </a:prstGeom>
        </p:spPr>
      </p:pic>
      <p:pic>
        <p:nvPicPr>
          <p:cNvPr id="5" name="図 4" descr="シャツ が含まれている画像&#10;&#10;自動的に生成された説明">
            <a:extLst>
              <a:ext uri="{FF2B5EF4-FFF2-40B4-BE49-F238E27FC236}">
                <a16:creationId xmlns:a16="http://schemas.microsoft.com/office/drawing/2014/main" id="{A0C8A8BC-1D65-44A3-B3E9-E5C8610E4C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988" y="2321465"/>
            <a:ext cx="1951782" cy="2709632"/>
          </a:xfrm>
          <a:prstGeom prst="rect">
            <a:avLst/>
          </a:prstGeom>
        </p:spPr>
      </p:pic>
      <p:sp>
        <p:nvSpPr>
          <p:cNvPr id="13" name="スライド番号プレースホルダー 12">
            <a:extLst>
              <a:ext uri="{FF2B5EF4-FFF2-40B4-BE49-F238E27FC236}">
                <a16:creationId xmlns:a16="http://schemas.microsoft.com/office/drawing/2014/main" id="{6CBF192A-752D-4E06-8BB7-0E50373BF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0</a:t>
            </a:fld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3E085BE9-8AF3-44FE-985E-6C0D425B63E4}"/>
              </a:ext>
            </a:extLst>
          </p:cNvPr>
          <p:cNvSpPr/>
          <p:nvPr/>
        </p:nvSpPr>
        <p:spPr>
          <a:xfrm>
            <a:off x="539386" y="5159629"/>
            <a:ext cx="5775158" cy="2131508"/>
          </a:xfrm>
          <a:prstGeom prst="roundRect">
            <a:avLst/>
          </a:prstGeom>
          <a:solidFill>
            <a:srgbClr val="DAC3DF">
              <a:alpha val="80000"/>
            </a:srgbClr>
          </a:solidFill>
          <a:ln w="9525">
            <a:solidFill>
              <a:srgbClr val="E6C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C9E1185-B8EF-45C4-A5C4-B43DC9969AD5}"/>
              </a:ext>
            </a:extLst>
          </p:cNvPr>
          <p:cNvSpPr txBox="1"/>
          <p:nvPr/>
        </p:nvSpPr>
        <p:spPr>
          <a:xfrm>
            <a:off x="598571" y="5452570"/>
            <a:ext cx="5660858" cy="1519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13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誰もが自分の心と体を尊重される権利を持っています。</a:t>
            </a:r>
            <a:endParaRPr lang="en-US" altLang="ja-JP" sz="13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sz="13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しかし、望まない性的な行為によって、その権利が侵害されてしまいます。</a:t>
            </a:r>
            <a:endParaRPr lang="en-US" altLang="ja-JP" sz="13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sz="13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この冊子には、自分の心と体を大切にし、</a:t>
            </a:r>
            <a:endParaRPr lang="en-US" altLang="ja-JP" sz="13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sz="13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周りの人の心と体も大切にするためのヒントが書かれています。</a:t>
            </a:r>
            <a:endParaRPr lang="en-US" altLang="ja-JP" sz="13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sz="13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一人で、あるいは周りの人と一緒に読んで、</a:t>
            </a:r>
            <a:endParaRPr lang="en-US" altLang="ja-JP" sz="13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sz="13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今日から自分に何ができるかを考えてみましょう。</a:t>
            </a:r>
            <a:endParaRPr lang="en-US" altLang="ja-JP" sz="13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B64D31BB-A674-4690-A379-FA43C12CD9AB}"/>
              </a:ext>
            </a:extLst>
          </p:cNvPr>
          <p:cNvSpPr/>
          <p:nvPr/>
        </p:nvSpPr>
        <p:spPr>
          <a:xfrm>
            <a:off x="1074740" y="7824869"/>
            <a:ext cx="653142" cy="653142"/>
          </a:xfrm>
          <a:prstGeom prst="ellipse">
            <a:avLst/>
          </a:prstGeom>
          <a:solidFill>
            <a:srgbClr val="954D9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D2E22F2-9EB5-46EB-918D-87592863472A}"/>
              </a:ext>
            </a:extLst>
          </p:cNvPr>
          <p:cNvSpPr txBox="1"/>
          <p:nvPr/>
        </p:nvSpPr>
        <p:spPr>
          <a:xfrm>
            <a:off x="1119705" y="8012065"/>
            <a:ext cx="653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目次</a:t>
            </a:r>
            <a:endParaRPr lang="en-US" altLang="ja-JP" sz="14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9C89255-7B95-496C-95E7-7DEF69640157}"/>
              </a:ext>
            </a:extLst>
          </p:cNvPr>
          <p:cNvSpPr txBox="1"/>
          <p:nvPr/>
        </p:nvSpPr>
        <p:spPr>
          <a:xfrm>
            <a:off x="1840639" y="7553908"/>
            <a:ext cx="40461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性暴力とは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どのような被害が起きているの？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身近でこのような被害が起きています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性暴力が起きないようにするには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困った時はどうすればいいの？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相談先</a:t>
            </a:r>
            <a:endParaRPr lang="en-US" altLang="ja-JP" sz="1400" b="1" dirty="0">
              <a:solidFill>
                <a:srgbClr val="954D9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684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3BD92751-2413-41C1-A65A-059FDA4490AC}"/>
              </a:ext>
            </a:extLst>
          </p:cNvPr>
          <p:cNvSpPr/>
          <p:nvPr/>
        </p:nvSpPr>
        <p:spPr>
          <a:xfrm>
            <a:off x="101600" y="101600"/>
            <a:ext cx="6654800" cy="9499126"/>
          </a:xfrm>
          <a:prstGeom prst="rect">
            <a:avLst/>
          </a:prstGeom>
          <a:solidFill>
            <a:srgbClr val="DAC3DF">
              <a:alpha val="80000"/>
            </a:srgbClr>
          </a:solidFill>
          <a:ln w="9525">
            <a:solidFill>
              <a:srgbClr val="E6C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CA1AE007-DDFC-49AF-89CA-CC16A8C908C8}"/>
              </a:ext>
            </a:extLst>
          </p:cNvPr>
          <p:cNvSpPr/>
          <p:nvPr/>
        </p:nvSpPr>
        <p:spPr>
          <a:xfrm>
            <a:off x="215900" y="207570"/>
            <a:ext cx="6426200" cy="9306066"/>
          </a:xfrm>
          <a:prstGeom prst="roundRect">
            <a:avLst>
              <a:gd name="adj" fmla="val 2833"/>
            </a:avLst>
          </a:prstGeom>
          <a:solidFill>
            <a:schemeClr val="bg1"/>
          </a:solidFill>
          <a:ln w="38100">
            <a:solidFill>
              <a:srgbClr val="954D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65F072D3-5212-4F85-BEF0-B2DD1BF1A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fld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DDB632E-EA97-48BC-AD3D-E0CFFCAB740A}"/>
              </a:ext>
            </a:extLst>
          </p:cNvPr>
          <p:cNvSpPr txBox="1"/>
          <p:nvPr/>
        </p:nvSpPr>
        <p:spPr>
          <a:xfrm>
            <a:off x="1988641" y="219600"/>
            <a:ext cx="2880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l"/>
            </a:pPr>
            <a:r>
              <a:rPr lang="ja-JP" altLang="en-US" sz="16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性暴力とは</a:t>
            </a: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A8311F2D-AD6E-418E-B2AF-F781F4491CBF}"/>
              </a:ext>
            </a:extLst>
          </p:cNvPr>
          <p:cNvSpPr/>
          <p:nvPr/>
        </p:nvSpPr>
        <p:spPr>
          <a:xfrm>
            <a:off x="741509" y="517654"/>
            <a:ext cx="5374983" cy="1569660"/>
          </a:xfrm>
          <a:prstGeom prst="roundRect">
            <a:avLst/>
          </a:prstGeom>
          <a:solidFill>
            <a:schemeClr val="bg1"/>
          </a:solidFill>
          <a:ln w="19050" cap="rnd">
            <a:solidFill>
              <a:srgbClr val="954D9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0084AC1-30DC-4AEF-B56E-D781B5B99FE9}"/>
              </a:ext>
            </a:extLst>
          </p:cNvPr>
          <p:cNvSpPr txBox="1"/>
          <p:nvPr/>
        </p:nvSpPr>
        <p:spPr>
          <a:xfrm>
            <a:off x="768671" y="546936"/>
            <a:ext cx="532065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いつ、どこで、だれと、どのような性的な関係を持つかは、自分で決めることができます。</a:t>
            </a:r>
            <a:r>
              <a:rPr lang="ja-JP" altLang="en-US" sz="11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望まない性的な行為は、すべて性暴力にあたります</a:t>
            </a:r>
            <a:r>
              <a:rPr lang="ja-JP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1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7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あなたや周りの人は、自分の心と体を尊重される権利を持っています。</a:t>
            </a:r>
            <a:endParaRPr lang="en-US" altLang="ja-JP" sz="11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性暴力は、その権利を著しく侵害するものです。</a:t>
            </a:r>
            <a:endParaRPr lang="en-US" altLang="ja-JP" sz="11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被害者の心身に長期にわたり重大な悪影響を及ぼします。</a:t>
            </a:r>
            <a:endParaRPr lang="en-US" altLang="ja-JP" sz="11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050" b="1" dirty="0">
              <a:solidFill>
                <a:srgbClr val="7030A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b="1" u="sng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性暴力は決して許されないものであり、被害者は悪くありません</a:t>
            </a:r>
            <a:r>
              <a:rPr lang="ja-JP" altLang="en-US" sz="12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200" b="1" dirty="0">
              <a:solidFill>
                <a:srgbClr val="954D9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266700"/>
            <a:r>
              <a:rPr lang="en-US" altLang="ja-JP" sz="105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5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性暴力は、刑法の処罰の対象となり得ます。</a:t>
            </a:r>
            <a:endParaRPr lang="en-US" altLang="ja-JP" sz="1050" b="1" dirty="0">
              <a:solidFill>
                <a:srgbClr val="954D9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44958127-519A-4405-AABA-FAA589E73455}"/>
              </a:ext>
            </a:extLst>
          </p:cNvPr>
          <p:cNvCxnSpPr>
            <a:cxnSpLocks/>
          </p:cNvCxnSpPr>
          <p:nvPr/>
        </p:nvCxnSpPr>
        <p:spPr>
          <a:xfrm>
            <a:off x="429392" y="5304124"/>
            <a:ext cx="5999217" cy="0"/>
          </a:xfrm>
          <a:prstGeom prst="line">
            <a:avLst/>
          </a:prstGeom>
          <a:ln w="38100">
            <a:solidFill>
              <a:srgbClr val="954D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BC7E7AEC-90C9-421A-BF2A-B6EA82E8ED71}"/>
              </a:ext>
            </a:extLst>
          </p:cNvPr>
          <p:cNvSpPr txBox="1"/>
          <p:nvPr/>
        </p:nvSpPr>
        <p:spPr>
          <a:xfrm>
            <a:off x="1091425" y="2235533"/>
            <a:ext cx="4675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どのような性暴力があるの？（例）</a:t>
            </a:r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C6FC2561-31BC-47E1-9042-2676664AF3C4}"/>
              </a:ext>
            </a:extLst>
          </p:cNvPr>
          <p:cNvSpPr/>
          <p:nvPr/>
        </p:nvSpPr>
        <p:spPr>
          <a:xfrm>
            <a:off x="1120649" y="2505014"/>
            <a:ext cx="1433371" cy="266313"/>
          </a:xfrm>
          <a:prstGeom prst="roundRect">
            <a:avLst/>
          </a:prstGeom>
          <a:solidFill>
            <a:srgbClr val="954D9F">
              <a:alpha val="80000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87E40EB6-0A0D-47E8-9EC2-5F31BFB7322E}"/>
              </a:ext>
            </a:extLst>
          </p:cNvPr>
          <p:cNvSpPr txBox="1"/>
          <p:nvPr/>
        </p:nvSpPr>
        <p:spPr>
          <a:xfrm>
            <a:off x="996780" y="2522571"/>
            <a:ext cx="16715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同意のない性的な行為</a:t>
            </a:r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0947F33D-E9F4-48AA-9C81-BB57B8ECD856}"/>
              </a:ext>
            </a:extLst>
          </p:cNvPr>
          <p:cNvSpPr/>
          <p:nvPr/>
        </p:nvSpPr>
        <p:spPr>
          <a:xfrm>
            <a:off x="4126056" y="2543650"/>
            <a:ext cx="2087419" cy="347879"/>
          </a:xfrm>
          <a:prstGeom prst="roundRect">
            <a:avLst/>
          </a:prstGeom>
          <a:solidFill>
            <a:srgbClr val="954D9F">
              <a:alpha val="80000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D964B74C-998F-4E23-BD66-996410AF1E92}"/>
              </a:ext>
            </a:extLst>
          </p:cNvPr>
          <p:cNvSpPr txBox="1"/>
          <p:nvPr/>
        </p:nvSpPr>
        <p:spPr>
          <a:xfrm>
            <a:off x="3991216" y="2533343"/>
            <a:ext cx="2357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セクシュアルハラスメント</a:t>
            </a:r>
          </a:p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（他人を不快にさせる性的な言動）</a:t>
            </a:r>
          </a:p>
        </p:txBody>
      </p: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89EAE613-09C3-4F32-9FA4-7C13E50ABA02}"/>
              </a:ext>
            </a:extLst>
          </p:cNvPr>
          <p:cNvCxnSpPr>
            <a:cxnSpLocks/>
          </p:cNvCxnSpPr>
          <p:nvPr/>
        </p:nvCxnSpPr>
        <p:spPr>
          <a:xfrm>
            <a:off x="3839877" y="2546243"/>
            <a:ext cx="0" cy="2732123"/>
          </a:xfrm>
          <a:prstGeom prst="line">
            <a:avLst/>
          </a:prstGeom>
          <a:ln w="127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12F0F55-D4F9-46C4-9942-BBB8EF051414}"/>
              </a:ext>
            </a:extLst>
          </p:cNvPr>
          <p:cNvSpPr txBox="1"/>
          <p:nvPr/>
        </p:nvSpPr>
        <p:spPr>
          <a:xfrm>
            <a:off x="299640" y="2803010"/>
            <a:ext cx="1912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同意のない状態での</a:t>
            </a:r>
          </a:p>
          <a:p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ボディタッチ、キス、性交等</a:t>
            </a: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B8ED1218-0EAF-428B-AB1A-0F7750453B90}"/>
              </a:ext>
            </a:extLst>
          </p:cNvPr>
          <p:cNvSpPr txBox="1"/>
          <p:nvPr/>
        </p:nvSpPr>
        <p:spPr>
          <a:xfrm>
            <a:off x="299640" y="4220430"/>
            <a:ext cx="24435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アルコールや、レイプドラッグ等の薬物を使用した性暴力</a:t>
            </a:r>
          </a:p>
        </p:txBody>
      </p:sp>
      <p:pic>
        <p:nvPicPr>
          <p:cNvPr id="78" name="図 77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F3E91CC9-6644-4213-9786-433FE055E3A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48" y="3149343"/>
            <a:ext cx="1065922" cy="1014921"/>
          </a:xfrm>
          <a:prstGeom prst="rect">
            <a:avLst/>
          </a:prstGeom>
        </p:spPr>
      </p:pic>
      <p:pic>
        <p:nvPicPr>
          <p:cNvPr id="79" name="図 78" descr="座る, 小さい, 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53B1E1D9-4980-4444-966B-77204BDE242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036" y="4593777"/>
            <a:ext cx="718816" cy="682048"/>
          </a:xfrm>
          <a:prstGeom prst="rect">
            <a:avLst/>
          </a:prstGeom>
        </p:spPr>
      </p:pic>
      <p:pic>
        <p:nvPicPr>
          <p:cNvPr id="80" name="図 79" descr="アイコン&#10;&#10;自動的に生成された説明">
            <a:extLst>
              <a:ext uri="{FF2B5EF4-FFF2-40B4-BE49-F238E27FC236}">
                <a16:creationId xmlns:a16="http://schemas.microsoft.com/office/drawing/2014/main" id="{A0CF9599-6F65-4FEE-AB4B-5FD853768B4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20" y="4645408"/>
            <a:ext cx="684907" cy="546864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488B5B77-5973-4903-9F8C-D0B5C9DF920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611" y="2791848"/>
            <a:ext cx="1186685" cy="1417332"/>
          </a:xfrm>
          <a:prstGeom prst="rect">
            <a:avLst/>
          </a:prstGeom>
        </p:spPr>
      </p:pic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3A86E2B0-AE3F-4E17-A16E-B723F93504FF}"/>
              </a:ext>
            </a:extLst>
          </p:cNvPr>
          <p:cNvSpPr txBox="1"/>
          <p:nvPr/>
        </p:nvSpPr>
        <p:spPr>
          <a:xfrm>
            <a:off x="2639494" y="2803482"/>
            <a:ext cx="9739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痴漢</a:t>
            </a:r>
          </a:p>
        </p:txBody>
      </p:sp>
      <p:pic>
        <p:nvPicPr>
          <p:cNvPr id="84" name="図 83">
            <a:extLst>
              <a:ext uri="{FF2B5EF4-FFF2-40B4-BE49-F238E27FC236}">
                <a16:creationId xmlns:a16="http://schemas.microsoft.com/office/drawing/2014/main" id="{56981616-ED2E-4B4E-8F9A-BF72B8BCD95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849" y="4543999"/>
            <a:ext cx="411855" cy="716628"/>
          </a:xfrm>
          <a:prstGeom prst="rect">
            <a:avLst/>
          </a:prstGeom>
        </p:spPr>
      </p:pic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A45ECD0B-4E5E-4DBE-960C-8AC1D2BAB66A}"/>
              </a:ext>
            </a:extLst>
          </p:cNvPr>
          <p:cNvSpPr txBox="1"/>
          <p:nvPr/>
        </p:nvSpPr>
        <p:spPr>
          <a:xfrm>
            <a:off x="2634109" y="4220430"/>
            <a:ext cx="1340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n"/>
            </a:pPr>
            <a:r>
              <a:rPr lang="en-US" altLang="ja-JP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SNS</a:t>
            </a: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等を通じた性被害</a:t>
            </a:r>
          </a:p>
        </p:txBody>
      </p:sp>
      <p:pic>
        <p:nvPicPr>
          <p:cNvPr id="88" name="図 87" descr="アイコン&#10;&#10;自動的に生成された説明">
            <a:extLst>
              <a:ext uri="{FF2B5EF4-FFF2-40B4-BE49-F238E27FC236}">
                <a16:creationId xmlns:a16="http://schemas.microsoft.com/office/drawing/2014/main" id="{77931708-9EEB-4652-8837-86B1C7CDBAC7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157" y="4571343"/>
            <a:ext cx="900571" cy="581644"/>
          </a:xfrm>
          <a:prstGeom prst="rect">
            <a:avLst/>
          </a:prstGeom>
        </p:spPr>
      </p:pic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EDF91E85-B60D-4629-8A6C-F7AD9D9328BE}"/>
              </a:ext>
            </a:extLst>
          </p:cNvPr>
          <p:cNvSpPr/>
          <p:nvPr/>
        </p:nvSpPr>
        <p:spPr>
          <a:xfrm>
            <a:off x="4019138" y="3042292"/>
            <a:ext cx="1152000" cy="347879"/>
          </a:xfrm>
          <a:prstGeom prst="roundRect">
            <a:avLst/>
          </a:prstGeom>
          <a:solidFill>
            <a:srgbClr val="DAC3DF">
              <a:alpha val="49804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01389218-2BDC-499E-846D-49209EF99A94}"/>
              </a:ext>
            </a:extLst>
          </p:cNvPr>
          <p:cNvSpPr/>
          <p:nvPr/>
        </p:nvSpPr>
        <p:spPr>
          <a:xfrm>
            <a:off x="5303833" y="3052414"/>
            <a:ext cx="1152000" cy="347879"/>
          </a:xfrm>
          <a:prstGeom prst="roundRect">
            <a:avLst/>
          </a:prstGeom>
          <a:solidFill>
            <a:srgbClr val="DAC3DF">
              <a:alpha val="49804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34F451AD-60B9-44AC-88FC-773D3B616AC0}"/>
              </a:ext>
            </a:extLst>
          </p:cNvPr>
          <p:cNvSpPr txBox="1"/>
          <p:nvPr/>
        </p:nvSpPr>
        <p:spPr>
          <a:xfrm>
            <a:off x="4006279" y="3018944"/>
            <a:ext cx="124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じろじろ見られて</a:t>
            </a: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嫌だな</a:t>
            </a:r>
          </a:p>
        </p:txBody>
      </p:sp>
      <p:sp>
        <p:nvSpPr>
          <p:cNvPr id="101" name="四角形: 角を丸くする 100">
            <a:extLst>
              <a:ext uri="{FF2B5EF4-FFF2-40B4-BE49-F238E27FC236}">
                <a16:creationId xmlns:a16="http://schemas.microsoft.com/office/drawing/2014/main" id="{0A3464BD-5576-4550-970A-DCFB6AE7D4F6}"/>
              </a:ext>
            </a:extLst>
          </p:cNvPr>
          <p:cNvSpPr/>
          <p:nvPr/>
        </p:nvSpPr>
        <p:spPr>
          <a:xfrm>
            <a:off x="4019138" y="3442311"/>
            <a:ext cx="1152000" cy="347879"/>
          </a:xfrm>
          <a:prstGeom prst="roundRect">
            <a:avLst/>
          </a:prstGeom>
          <a:solidFill>
            <a:srgbClr val="DAC3DF">
              <a:alpha val="49804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2" name="四角形: 角を丸くする 101">
            <a:extLst>
              <a:ext uri="{FF2B5EF4-FFF2-40B4-BE49-F238E27FC236}">
                <a16:creationId xmlns:a16="http://schemas.microsoft.com/office/drawing/2014/main" id="{44178C93-9EAD-48B6-8CED-E09CCC879AB3}"/>
              </a:ext>
            </a:extLst>
          </p:cNvPr>
          <p:cNvSpPr/>
          <p:nvPr/>
        </p:nvSpPr>
        <p:spPr>
          <a:xfrm>
            <a:off x="5303833" y="3452433"/>
            <a:ext cx="1152000" cy="347879"/>
          </a:xfrm>
          <a:prstGeom prst="roundRect">
            <a:avLst/>
          </a:prstGeom>
          <a:solidFill>
            <a:srgbClr val="DAC3DF">
              <a:alpha val="49804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A23738F3-AF29-434B-B240-C272BF836C81}"/>
              </a:ext>
            </a:extLst>
          </p:cNvPr>
          <p:cNvSpPr txBox="1"/>
          <p:nvPr/>
        </p:nvSpPr>
        <p:spPr>
          <a:xfrm>
            <a:off x="5302501" y="3018944"/>
            <a:ext cx="124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しつこくデートに</a:t>
            </a:r>
          </a:p>
          <a:p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誘われる</a:t>
            </a: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7B9E99BD-7E57-4041-8922-B7D7BD53A721}"/>
              </a:ext>
            </a:extLst>
          </p:cNvPr>
          <p:cNvSpPr txBox="1"/>
          <p:nvPr/>
        </p:nvSpPr>
        <p:spPr>
          <a:xfrm>
            <a:off x="4006279" y="3418109"/>
            <a:ext cx="124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肩を揉まれたけど嫌だな</a:t>
            </a: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5578DFC0-A849-46B5-932B-9D2EBD3846BE}"/>
              </a:ext>
            </a:extLst>
          </p:cNvPr>
          <p:cNvSpPr txBox="1"/>
          <p:nvPr/>
        </p:nvSpPr>
        <p:spPr>
          <a:xfrm>
            <a:off x="5302501" y="3418109"/>
            <a:ext cx="1248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性的なからかいを</a:t>
            </a:r>
          </a:p>
          <a:p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受けて嫌だな</a:t>
            </a:r>
          </a:p>
        </p:txBody>
      </p:sp>
      <p:sp>
        <p:nvSpPr>
          <p:cNvPr id="109" name="四角形: 角を丸くする 108">
            <a:extLst>
              <a:ext uri="{FF2B5EF4-FFF2-40B4-BE49-F238E27FC236}">
                <a16:creationId xmlns:a16="http://schemas.microsoft.com/office/drawing/2014/main" id="{A1D70A32-A715-47E2-A205-B67805F2AE81}"/>
              </a:ext>
            </a:extLst>
          </p:cNvPr>
          <p:cNvSpPr/>
          <p:nvPr/>
        </p:nvSpPr>
        <p:spPr>
          <a:xfrm>
            <a:off x="4003086" y="4037732"/>
            <a:ext cx="2498762" cy="347879"/>
          </a:xfrm>
          <a:prstGeom prst="roundRect">
            <a:avLst/>
          </a:prstGeom>
          <a:solidFill>
            <a:srgbClr val="954D9F">
              <a:alpha val="80000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4624DD59-EDCD-455D-BC0F-D56D290AB6EE}"/>
              </a:ext>
            </a:extLst>
          </p:cNvPr>
          <p:cNvSpPr txBox="1"/>
          <p:nvPr/>
        </p:nvSpPr>
        <p:spPr>
          <a:xfrm>
            <a:off x="3965007" y="4030951"/>
            <a:ext cx="2574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アダルトビデオ（</a:t>
            </a:r>
            <a:r>
              <a:rPr lang="en-US" altLang="ja-JP" sz="1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AV</a:t>
            </a:r>
            <a:r>
              <a:rPr lang="ja-JP" altLang="en-US" sz="1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）への出演強要等の性産業への望まない従事</a:t>
            </a: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EDBBB3FD-10C7-45FB-A290-0E0C5271F20E}"/>
              </a:ext>
            </a:extLst>
          </p:cNvPr>
          <p:cNvSpPr txBox="1"/>
          <p:nvPr/>
        </p:nvSpPr>
        <p:spPr>
          <a:xfrm>
            <a:off x="1577957" y="5338503"/>
            <a:ext cx="3702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l"/>
            </a:pPr>
            <a:r>
              <a:rPr lang="ja-JP" altLang="en-US" sz="16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どのような被害が起きているの？</a:t>
            </a: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87FB72EC-42FD-4242-BFB7-94A003FB08E4}"/>
              </a:ext>
            </a:extLst>
          </p:cNvPr>
          <p:cNvSpPr txBox="1"/>
          <p:nvPr/>
        </p:nvSpPr>
        <p:spPr>
          <a:xfrm>
            <a:off x="362123" y="5606867"/>
            <a:ext cx="54655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性暴力は、性別、年齢にかかわらず起こります。</a:t>
            </a:r>
            <a:endParaRPr lang="en-US" altLang="ja-JP" sz="11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男性から女性のみならず、女性から男性、同性間でも、性暴力は起こります。</a:t>
            </a:r>
          </a:p>
          <a:p>
            <a:r>
              <a:rPr lang="ja-JP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身近な人や恋人、夫婦の間でも起こります。</a:t>
            </a:r>
          </a:p>
        </p:txBody>
      </p:sp>
      <p:sp>
        <p:nvSpPr>
          <p:cNvPr id="116" name="四角形: 角を丸くする 115">
            <a:extLst>
              <a:ext uri="{FF2B5EF4-FFF2-40B4-BE49-F238E27FC236}">
                <a16:creationId xmlns:a16="http://schemas.microsoft.com/office/drawing/2014/main" id="{CDB7718B-4AB0-45DB-893C-30F9311149FA}"/>
              </a:ext>
            </a:extLst>
          </p:cNvPr>
          <p:cNvSpPr/>
          <p:nvPr/>
        </p:nvSpPr>
        <p:spPr>
          <a:xfrm>
            <a:off x="351903" y="6237389"/>
            <a:ext cx="3026297" cy="390175"/>
          </a:xfrm>
          <a:prstGeom prst="roundRect">
            <a:avLst/>
          </a:prstGeom>
          <a:solidFill>
            <a:srgbClr val="DAC3DF">
              <a:alpha val="49804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408C39FD-F798-4EA7-98E4-04231297552F}"/>
              </a:ext>
            </a:extLst>
          </p:cNvPr>
          <p:cNvSpPr txBox="1"/>
          <p:nvPr/>
        </p:nvSpPr>
        <p:spPr>
          <a:xfrm>
            <a:off x="313275" y="6234175"/>
            <a:ext cx="3055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男女合わせて約</a:t>
            </a:r>
            <a:r>
              <a:rPr lang="en-US" altLang="ja-JP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24</a:t>
            </a:r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人に</a:t>
            </a:r>
            <a:r>
              <a:rPr lang="en-US" altLang="ja-JP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人、女性は約</a:t>
            </a:r>
            <a:r>
              <a:rPr lang="en-US" altLang="ja-JP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14</a:t>
            </a:r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人に</a:t>
            </a:r>
            <a:r>
              <a:rPr lang="en-US" altLang="ja-JP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人</a:t>
            </a: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が無理やりに性交等をされた経験があります。</a:t>
            </a:r>
          </a:p>
        </p:txBody>
      </p:sp>
      <p:sp>
        <p:nvSpPr>
          <p:cNvPr id="118" name="四角形: 角を丸くする 117">
            <a:extLst>
              <a:ext uri="{FF2B5EF4-FFF2-40B4-BE49-F238E27FC236}">
                <a16:creationId xmlns:a16="http://schemas.microsoft.com/office/drawing/2014/main" id="{E57E352E-E014-4971-9522-3C5DF98E48E0}"/>
              </a:ext>
            </a:extLst>
          </p:cNvPr>
          <p:cNvSpPr/>
          <p:nvPr/>
        </p:nvSpPr>
        <p:spPr>
          <a:xfrm>
            <a:off x="3482239" y="6244111"/>
            <a:ext cx="3026297" cy="984890"/>
          </a:xfrm>
          <a:prstGeom prst="roundRect">
            <a:avLst/>
          </a:prstGeom>
          <a:solidFill>
            <a:srgbClr val="DAC3DF">
              <a:alpha val="49804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BDA93AF9-230B-45F8-AC26-DB9D39FE29D6}"/>
              </a:ext>
            </a:extLst>
          </p:cNvPr>
          <p:cNvSpPr txBox="1"/>
          <p:nvPr/>
        </p:nvSpPr>
        <p:spPr>
          <a:xfrm>
            <a:off x="3509974" y="6245096"/>
            <a:ext cx="31394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無理やりに性交等をされたことがあった人に、</a:t>
            </a:r>
          </a:p>
          <a:p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加害者との関係を聞いたところ、</a:t>
            </a:r>
          </a:p>
          <a:p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「交際相手・元交際相手」が</a:t>
            </a:r>
            <a:r>
              <a:rPr lang="en-US" altLang="ja-JP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29%</a:t>
            </a:r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endParaRPr lang="en-US" altLang="ja-JP" sz="1000" b="1" u="sng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「配偶者・元配偶者」が</a:t>
            </a:r>
            <a:r>
              <a:rPr lang="en-US" altLang="ja-JP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27%</a:t>
            </a:r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となっています</a:t>
            </a: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</a:p>
          <a:p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面識のある人からの被害が大多数を占め</a:t>
            </a: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まったく知らない人からの被害は</a:t>
            </a:r>
            <a:r>
              <a:rPr lang="en-US" altLang="ja-JP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12%</a:t>
            </a: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です。</a:t>
            </a: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7A808EA4-43F2-4567-BC77-EDCC3C9A4651}"/>
              </a:ext>
            </a:extLst>
          </p:cNvPr>
          <p:cNvSpPr txBox="1"/>
          <p:nvPr/>
        </p:nvSpPr>
        <p:spPr>
          <a:xfrm>
            <a:off x="808812" y="6646668"/>
            <a:ext cx="23233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無理やりに性交等をされた被害経験の有無</a:t>
            </a:r>
          </a:p>
        </p:txBody>
      </p:sp>
      <p:sp>
        <p:nvSpPr>
          <p:cNvPr id="125" name="四角形: 角を丸くする 124">
            <a:extLst>
              <a:ext uri="{FF2B5EF4-FFF2-40B4-BE49-F238E27FC236}">
                <a16:creationId xmlns:a16="http://schemas.microsoft.com/office/drawing/2014/main" id="{BB831B6F-33C8-4AEC-9E48-F2BD85C23C65}"/>
              </a:ext>
            </a:extLst>
          </p:cNvPr>
          <p:cNvSpPr/>
          <p:nvPr/>
        </p:nvSpPr>
        <p:spPr>
          <a:xfrm>
            <a:off x="351903" y="7759392"/>
            <a:ext cx="3026297" cy="568616"/>
          </a:xfrm>
          <a:prstGeom prst="roundRect">
            <a:avLst/>
          </a:prstGeom>
          <a:solidFill>
            <a:srgbClr val="DAC3DF">
              <a:alpha val="49804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F2BB5715-48E5-43A1-96B4-677AA9F4472E}"/>
              </a:ext>
            </a:extLst>
          </p:cNvPr>
          <p:cNvSpPr txBox="1"/>
          <p:nvPr/>
        </p:nvSpPr>
        <p:spPr>
          <a:xfrm>
            <a:off x="313275" y="7773877"/>
            <a:ext cx="313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無理やりに性交等をされたことがあった人に、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被害に遭った時期を聞いたところ、「</a:t>
            </a:r>
            <a:r>
              <a:rPr lang="en-US" altLang="ja-JP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歳代以下」が</a:t>
            </a:r>
            <a:r>
              <a:rPr lang="en-US" altLang="ja-JP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49%</a:t>
            </a:r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、「</a:t>
            </a:r>
            <a:r>
              <a:rPr lang="en-US" altLang="ja-JP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 </a:t>
            </a:r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歳代」が</a:t>
            </a:r>
            <a:r>
              <a:rPr lang="en-US" altLang="ja-JP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46%</a:t>
            </a: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となっています。</a:t>
            </a:r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623F6A8F-C23A-4C55-8269-4CCEEEDE479B}"/>
              </a:ext>
            </a:extLst>
          </p:cNvPr>
          <p:cNvSpPr txBox="1"/>
          <p:nvPr/>
        </p:nvSpPr>
        <p:spPr>
          <a:xfrm>
            <a:off x="3965286" y="7245974"/>
            <a:ext cx="23233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加害者との関係</a:t>
            </a: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75FF7A3D-DCCE-4913-B4A2-500DBC2A27CE}"/>
              </a:ext>
            </a:extLst>
          </p:cNvPr>
          <p:cNvSpPr txBox="1"/>
          <p:nvPr/>
        </p:nvSpPr>
        <p:spPr>
          <a:xfrm>
            <a:off x="726638" y="8318671"/>
            <a:ext cx="23233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被害に遭った時期</a:t>
            </a: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8325A838-49D5-46F9-B5AD-860807B508D8}"/>
              </a:ext>
            </a:extLst>
          </p:cNvPr>
          <p:cNvSpPr txBox="1"/>
          <p:nvPr/>
        </p:nvSpPr>
        <p:spPr>
          <a:xfrm>
            <a:off x="4796735" y="8903551"/>
            <a:ext cx="18681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小数点以下第</a:t>
            </a:r>
            <a:r>
              <a:rPr lang="en-US" altLang="ja-JP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位を四捨五入</a:t>
            </a:r>
          </a:p>
          <a:p>
            <a:r>
              <a:rPr lang="en-US" altLang="ja-JP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複数回答可につき、合計が</a:t>
            </a:r>
            <a:r>
              <a:rPr lang="en-US" altLang="ja-JP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100%</a:t>
            </a:r>
            <a:r>
              <a:rPr lang="ja-JP" alt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になりません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FDB3431C-BB89-486B-B760-E4A8C7423BD0}"/>
              </a:ext>
            </a:extLst>
          </p:cNvPr>
          <p:cNvSpPr txBox="1"/>
          <p:nvPr/>
        </p:nvSpPr>
        <p:spPr>
          <a:xfrm>
            <a:off x="3761439" y="9166168"/>
            <a:ext cx="2871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出所：内閣府男女共同参画局　男女間における暴力に関する調査（令和</a:t>
            </a:r>
            <a:r>
              <a:rPr lang="en-US" altLang="ja-JP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ja-JP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年度調査）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BE7C9DD-E1AA-4F28-A345-FA2736FBDFC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60773" y="7426464"/>
            <a:ext cx="2996790" cy="150989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6929F92-5093-4B74-B8CB-2BD4BA9F42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9966" y="8423489"/>
            <a:ext cx="2809079" cy="1116644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FB2FD824-AAE0-451A-A173-D6178BD9FBD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4578" y="6769222"/>
            <a:ext cx="2516718" cy="936240"/>
          </a:xfrm>
          <a:prstGeom prst="rect">
            <a:avLst/>
          </a:prstGeom>
        </p:spPr>
      </p:pic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E479472-955A-4E61-96AF-5E74F8325267}"/>
              </a:ext>
            </a:extLst>
          </p:cNvPr>
          <p:cNvSpPr txBox="1"/>
          <p:nvPr/>
        </p:nvSpPr>
        <p:spPr>
          <a:xfrm>
            <a:off x="2174664" y="7613129"/>
            <a:ext cx="12391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小数点以下第</a:t>
            </a:r>
            <a:r>
              <a:rPr lang="en-US" altLang="ja-JP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位を四捨五入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A0DE962-21A8-4B58-B055-0996A6AAF6AA}"/>
              </a:ext>
            </a:extLst>
          </p:cNvPr>
          <p:cNvSpPr txBox="1"/>
          <p:nvPr/>
        </p:nvSpPr>
        <p:spPr>
          <a:xfrm>
            <a:off x="1669444" y="9240772"/>
            <a:ext cx="18681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小数点以下第</a:t>
            </a:r>
            <a:r>
              <a:rPr lang="en-US" altLang="ja-JP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lang="ja-JP" alt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位を四捨五入</a:t>
            </a:r>
          </a:p>
          <a:p>
            <a:r>
              <a:rPr lang="en-US" altLang="ja-JP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複数回答可につき、合計が</a:t>
            </a:r>
            <a:r>
              <a:rPr lang="en-US" altLang="ja-JP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100%</a:t>
            </a:r>
            <a:r>
              <a:rPr lang="ja-JP" alt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になりません</a:t>
            </a:r>
            <a:endParaRPr kumimoji="1" lang="ja-JP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469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D5F9C5DA-A8B4-4DAD-BC71-A4139DADAB49}"/>
              </a:ext>
            </a:extLst>
          </p:cNvPr>
          <p:cNvSpPr/>
          <p:nvPr/>
        </p:nvSpPr>
        <p:spPr>
          <a:xfrm>
            <a:off x="101600" y="101600"/>
            <a:ext cx="6654800" cy="9499126"/>
          </a:xfrm>
          <a:prstGeom prst="rect">
            <a:avLst/>
          </a:prstGeom>
          <a:solidFill>
            <a:srgbClr val="DAC3DF">
              <a:alpha val="80000"/>
            </a:srgbClr>
          </a:solidFill>
          <a:ln w="9525">
            <a:solidFill>
              <a:srgbClr val="E6C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C5468F7B-7C37-469C-AA97-4A72EF99F856}"/>
              </a:ext>
            </a:extLst>
          </p:cNvPr>
          <p:cNvSpPr/>
          <p:nvPr/>
        </p:nvSpPr>
        <p:spPr>
          <a:xfrm>
            <a:off x="215900" y="207570"/>
            <a:ext cx="6426200" cy="9306066"/>
          </a:xfrm>
          <a:prstGeom prst="roundRect">
            <a:avLst>
              <a:gd name="adj" fmla="val 2833"/>
            </a:avLst>
          </a:prstGeom>
          <a:solidFill>
            <a:schemeClr val="bg1"/>
          </a:solidFill>
          <a:ln w="38100">
            <a:solidFill>
              <a:srgbClr val="954D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22533E8-2E6B-4272-9E3D-D75645D8A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fld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2AC8A19B-9A4B-424D-B813-F0DB452CBB79}"/>
              </a:ext>
            </a:extLst>
          </p:cNvPr>
          <p:cNvSpPr txBox="1"/>
          <p:nvPr/>
        </p:nvSpPr>
        <p:spPr>
          <a:xfrm>
            <a:off x="1331778" y="218166"/>
            <a:ext cx="4194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l"/>
            </a:pPr>
            <a:r>
              <a:rPr lang="ja-JP" altLang="en-US" sz="16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身近でこのような被害が起きています</a:t>
            </a: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0F518EB0-1736-40FD-AB33-2A0E108F4DB5}"/>
              </a:ext>
            </a:extLst>
          </p:cNvPr>
          <p:cNvSpPr/>
          <p:nvPr/>
        </p:nvSpPr>
        <p:spPr>
          <a:xfrm>
            <a:off x="327660" y="552139"/>
            <a:ext cx="2736000" cy="880580"/>
          </a:xfrm>
          <a:prstGeom prst="roundRect">
            <a:avLst/>
          </a:prstGeom>
          <a:solidFill>
            <a:srgbClr val="DAC3DF">
              <a:alpha val="49804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784B17E-87A3-4B92-AC77-C8FFA63FE4B1}"/>
              </a:ext>
            </a:extLst>
          </p:cNvPr>
          <p:cNvSpPr txBox="1"/>
          <p:nvPr/>
        </p:nvSpPr>
        <p:spPr>
          <a:xfrm>
            <a:off x="289560" y="581466"/>
            <a:ext cx="28177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恋人から無理やり性交をさせられた。</a:t>
            </a: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62000"/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また、コンドームをつけてとお願いしたが断られた。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誘いを受けて知り合いの自宅を訪れた</a:t>
            </a: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62000"/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ところ、無理やり性交された。</a:t>
            </a:r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49BEAA0F-2CF8-47E5-8D05-32CF800DED03}"/>
              </a:ext>
            </a:extLst>
          </p:cNvPr>
          <p:cNvSpPr/>
          <p:nvPr/>
        </p:nvSpPr>
        <p:spPr>
          <a:xfrm>
            <a:off x="3791210" y="558546"/>
            <a:ext cx="2736000" cy="869304"/>
          </a:xfrm>
          <a:prstGeom prst="roundRect">
            <a:avLst/>
          </a:prstGeom>
          <a:solidFill>
            <a:srgbClr val="DAC3DF">
              <a:alpha val="49804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FC77416-E571-4DF3-BDC9-EF892630D84F}"/>
              </a:ext>
            </a:extLst>
          </p:cNvPr>
          <p:cNvSpPr txBox="1"/>
          <p:nvPr/>
        </p:nvSpPr>
        <p:spPr>
          <a:xfrm>
            <a:off x="3779123" y="581466"/>
            <a:ext cx="27719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000" indent="-171450">
              <a:buFont typeface="Arial" panose="020B0604020202020204" pitchFamily="34" charset="0"/>
              <a:buChar char="•"/>
            </a:pP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サークルの飲み会で、大量のお酒を無理に飲まされて意識を失い、起きたら裸に</a:t>
            </a: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62000"/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させられていて体を触られていた。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飲み物を飲んだら急に眠くなって意識を</a:t>
            </a: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62000"/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失い、気が付いたら性交の最中だった。</a:t>
            </a:r>
          </a:p>
        </p:txBody>
      </p:sp>
      <p:pic>
        <p:nvPicPr>
          <p:cNvPr id="64" name="図 63" descr="シャツ が含まれている画像&#10;&#10;自動的に生成された説明">
            <a:extLst>
              <a:ext uri="{FF2B5EF4-FFF2-40B4-BE49-F238E27FC236}">
                <a16:creationId xmlns:a16="http://schemas.microsoft.com/office/drawing/2014/main" id="{B83F8E25-22FA-4CC7-A0CD-6108576BA41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119" y="1426072"/>
            <a:ext cx="510594" cy="708851"/>
          </a:xfrm>
          <a:prstGeom prst="rect">
            <a:avLst/>
          </a:prstGeom>
        </p:spPr>
      </p:pic>
      <p:pic>
        <p:nvPicPr>
          <p:cNvPr id="65" name="図 64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B42C6BC0-6F65-47FE-960E-983DE14A087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203" y="1423187"/>
            <a:ext cx="567384" cy="707880"/>
          </a:xfrm>
          <a:prstGeom prst="rect">
            <a:avLst/>
          </a:prstGeom>
        </p:spPr>
      </p:pic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B508A9A-50F1-475D-9010-8F8E242827E8}"/>
              </a:ext>
            </a:extLst>
          </p:cNvPr>
          <p:cNvSpPr txBox="1"/>
          <p:nvPr/>
        </p:nvSpPr>
        <p:spPr>
          <a:xfrm>
            <a:off x="383337" y="1426846"/>
            <a:ext cx="2660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相手が配偶者や恋人であっても、</a:t>
            </a:r>
            <a:endParaRPr lang="en-US" altLang="ja-JP" sz="9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家に来てくれたとしても、性的な行為に</a:t>
            </a:r>
            <a:endParaRPr lang="en-US" altLang="ja-JP" sz="9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同意がなければ性暴力です。また、避妊に</a:t>
            </a:r>
            <a:endParaRPr lang="en-US" altLang="ja-JP" sz="9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協力しないことも性暴力にあたります。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AB2E8A81-9CA9-4F62-A29C-8954FD288259}"/>
              </a:ext>
            </a:extLst>
          </p:cNvPr>
          <p:cNvSpPr txBox="1"/>
          <p:nvPr/>
        </p:nvSpPr>
        <p:spPr>
          <a:xfrm>
            <a:off x="3872774" y="1435366"/>
            <a:ext cx="2660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飲み物や食べ物に睡眠薬等を混ぜて意識を失わせたり、アルコールで酩酊状態にさせたりして、抵抗できない状態で性交する等の被害が起きています。</a:t>
            </a: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0A9C44EE-E469-48B2-9361-C56FF79A39AA}"/>
              </a:ext>
            </a:extLst>
          </p:cNvPr>
          <p:cNvSpPr/>
          <p:nvPr/>
        </p:nvSpPr>
        <p:spPr>
          <a:xfrm>
            <a:off x="327660" y="2155243"/>
            <a:ext cx="2736000" cy="953427"/>
          </a:xfrm>
          <a:prstGeom prst="roundRect">
            <a:avLst/>
          </a:prstGeom>
          <a:solidFill>
            <a:srgbClr val="DAC3DF">
              <a:alpha val="49804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5FFF5D6A-9EFC-41B6-8B25-A650C2ED7258}"/>
              </a:ext>
            </a:extLst>
          </p:cNvPr>
          <p:cNvSpPr txBox="1"/>
          <p:nvPr/>
        </p:nvSpPr>
        <p:spPr>
          <a:xfrm>
            <a:off x="289560" y="2139462"/>
            <a:ext cx="2817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大学の指導教官から「卒論の個別指導を</a:t>
            </a: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62000"/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してあげる」と自宅に呼ばれ、無理やり</a:t>
            </a: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62000"/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キスをされそうになった。</a:t>
            </a:r>
          </a:p>
          <a:p>
            <a:pPr marL="162000" indent="-171450">
              <a:buFont typeface="Arial" panose="020B0604020202020204" pitchFamily="34" charset="0"/>
              <a:buChar char="•"/>
            </a:pP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入社を希望する企業の社員と食事した後に、無理やり抱きしめられて「選考に有利に</a:t>
            </a: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62000"/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なるから」とホテルに連れていかれた。</a:t>
            </a: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AA42ADBC-2192-4985-B748-1479BD5B2C2C}"/>
              </a:ext>
            </a:extLst>
          </p:cNvPr>
          <p:cNvSpPr/>
          <p:nvPr/>
        </p:nvSpPr>
        <p:spPr>
          <a:xfrm>
            <a:off x="3790158" y="2178745"/>
            <a:ext cx="2736000" cy="889427"/>
          </a:xfrm>
          <a:prstGeom prst="roundRect">
            <a:avLst/>
          </a:prstGeom>
          <a:solidFill>
            <a:srgbClr val="DAC3DF">
              <a:alpha val="49804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F1DBDC70-B8F1-4CC4-B32C-72A98E8E2FF8}"/>
              </a:ext>
            </a:extLst>
          </p:cNvPr>
          <p:cNvSpPr txBox="1"/>
          <p:nvPr/>
        </p:nvSpPr>
        <p:spPr>
          <a:xfrm>
            <a:off x="3779123" y="2191379"/>
            <a:ext cx="28177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000" indent="-171450">
              <a:buFont typeface="Arial" panose="020B0604020202020204" pitchFamily="34" charset="0"/>
              <a:buChar char="•"/>
            </a:pP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飲み会で周りにたくさん人がいる中で、　　　先輩から性的な経験について何度も聞かれ、嫌な気分になった。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男性同士で集団でお酒を飲んでいたところ、　無理やり性器を触られた。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5713937B-FB8F-4001-98E0-FA2269C9F43D}"/>
              </a:ext>
            </a:extLst>
          </p:cNvPr>
          <p:cNvSpPr txBox="1"/>
          <p:nvPr/>
        </p:nvSpPr>
        <p:spPr>
          <a:xfrm>
            <a:off x="383337" y="3088773"/>
            <a:ext cx="276558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対等な関係でない人との間で、</a:t>
            </a:r>
            <a:endParaRPr lang="en-US" altLang="ja-JP" sz="9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性暴力が起きやすいです。</a:t>
            </a:r>
          </a:p>
          <a:p>
            <a:r>
              <a:rPr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就職活動中に性暴力を受ける場合もあります。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C8EA5CF-4FAE-4BEE-A5E4-C82669FF994C}"/>
              </a:ext>
            </a:extLst>
          </p:cNvPr>
          <p:cNvSpPr txBox="1"/>
          <p:nvPr/>
        </p:nvSpPr>
        <p:spPr>
          <a:xfrm>
            <a:off x="3872774" y="3066966"/>
            <a:ext cx="2701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学校や職場等でセクシュアルハラスメント等が</a:t>
            </a:r>
            <a:endParaRPr lang="en-US" altLang="ja-JP" sz="9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起きています。また、男性が集団内で性暴力を</a:t>
            </a:r>
            <a:endParaRPr lang="en-US" altLang="ja-JP" sz="9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受ける場合や、男性が配偶者や恋人、知り合い等から性暴力を受ける場合があります。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6679B76-650C-4716-8168-D43BD20AB3D9}"/>
              </a:ext>
            </a:extLst>
          </p:cNvPr>
          <p:cNvSpPr txBox="1"/>
          <p:nvPr/>
        </p:nvSpPr>
        <p:spPr>
          <a:xfrm>
            <a:off x="287271" y="3710923"/>
            <a:ext cx="2195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05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ほかにもこのような被害が</a:t>
            </a:r>
            <a:r>
              <a:rPr lang="en-US" altLang="ja-JP" sz="105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94686D96-DB02-426F-A0EE-27CBDC9E05F0}"/>
              </a:ext>
            </a:extLst>
          </p:cNvPr>
          <p:cNvSpPr txBox="1"/>
          <p:nvPr/>
        </p:nvSpPr>
        <p:spPr>
          <a:xfrm>
            <a:off x="298774" y="3866556"/>
            <a:ext cx="31112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繁華街を歩いていたら「モデルになりませんか？」とスカウトされて事務所と契約。</a:t>
            </a: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撮影現場に行くと</a:t>
            </a:r>
            <a:r>
              <a:rPr lang="en-US" altLang="ja-JP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AV</a:t>
            </a: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への出演を強要され、断ろうとしたら「契約違反となる、違約金が必要」等と</a:t>
            </a: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脅され、無理やり出演させられた。</a:t>
            </a:r>
          </a:p>
        </p:txBody>
      </p:sp>
      <p:sp>
        <p:nvSpPr>
          <p:cNvPr id="77" name="吹き出し: 角を丸めた四角形 76">
            <a:extLst>
              <a:ext uri="{FF2B5EF4-FFF2-40B4-BE49-F238E27FC236}">
                <a16:creationId xmlns:a16="http://schemas.microsoft.com/office/drawing/2014/main" id="{57F27E2F-B2B4-4A98-A19B-CACDE113C858}"/>
              </a:ext>
            </a:extLst>
          </p:cNvPr>
          <p:cNvSpPr/>
          <p:nvPr/>
        </p:nvSpPr>
        <p:spPr>
          <a:xfrm>
            <a:off x="3474136" y="3769357"/>
            <a:ext cx="3111207" cy="959884"/>
          </a:xfrm>
          <a:prstGeom prst="wedgeRoundRectCallout">
            <a:avLst>
              <a:gd name="adj1" fmla="val -55220"/>
              <a:gd name="adj2" fmla="val -3216"/>
              <a:gd name="adj3" fmla="val 16667"/>
            </a:avLst>
          </a:prstGeom>
          <a:noFill/>
          <a:ln w="19050" cap="rnd">
            <a:solidFill>
              <a:srgbClr val="954D9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AC04842-AD73-4212-9841-B782CE61F7AC}"/>
              </a:ext>
            </a:extLst>
          </p:cNvPr>
          <p:cNvSpPr txBox="1"/>
          <p:nvPr/>
        </p:nvSpPr>
        <p:spPr>
          <a:xfrm>
            <a:off x="3508355" y="3790427"/>
            <a:ext cx="30427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街中でのスカウトや、インターネット上でのモデル応募等をきっかけに、</a:t>
            </a:r>
            <a:r>
              <a:rPr lang="en-US" altLang="ja-JP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AV</a:t>
            </a:r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への出演を強要される被害が</a:t>
            </a:r>
            <a:endParaRPr lang="en-US" altLang="ja-JP" sz="9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/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起きています。男性が被害に遭うこともあります。</a:t>
            </a:r>
            <a:endParaRPr lang="en-US" altLang="ja-JP" sz="9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/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本人の意に反して出演を強要することは、精神的・肉体的苦痛をもたらす深刻な人権侵害です。被害に遭った</a:t>
            </a:r>
            <a:endParaRPr lang="en-US" altLang="ja-JP" sz="9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just"/>
            <a:r>
              <a:rPr lang="ja-JP" altLang="en-US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場合は、迷わず警察や専門機関等に相談しましょう。</a:t>
            </a: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8E78416F-729C-4134-932C-941504715CB5}"/>
              </a:ext>
            </a:extLst>
          </p:cNvPr>
          <p:cNvCxnSpPr>
            <a:cxnSpLocks/>
          </p:cNvCxnSpPr>
          <p:nvPr/>
        </p:nvCxnSpPr>
        <p:spPr>
          <a:xfrm>
            <a:off x="429392" y="5302800"/>
            <a:ext cx="5999217" cy="0"/>
          </a:xfrm>
          <a:prstGeom prst="line">
            <a:avLst/>
          </a:prstGeom>
          <a:ln w="38100">
            <a:solidFill>
              <a:srgbClr val="954D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64D27D54-E204-4416-83AA-7BF5D81D30D7}"/>
              </a:ext>
            </a:extLst>
          </p:cNvPr>
          <p:cNvSpPr txBox="1"/>
          <p:nvPr/>
        </p:nvSpPr>
        <p:spPr>
          <a:xfrm>
            <a:off x="1278299" y="4817442"/>
            <a:ext cx="43014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嫌だと思ったら嫌だと言うことができます。その場から逃げたり、</a:t>
            </a:r>
            <a:endParaRPr lang="en-US" altLang="ja-JP" sz="1100" b="1" dirty="0">
              <a:solidFill>
                <a:srgbClr val="954D9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1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信頼できる人や専門機関に相談したりすることもできます。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16F41A43-3568-436E-9916-27FC2464423C}"/>
              </a:ext>
            </a:extLst>
          </p:cNvPr>
          <p:cNvSpPr txBox="1"/>
          <p:nvPr/>
        </p:nvSpPr>
        <p:spPr>
          <a:xfrm>
            <a:off x="1198776" y="5338800"/>
            <a:ext cx="4460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l"/>
            </a:pPr>
            <a:r>
              <a:rPr lang="ja-JP" altLang="en-US" sz="16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性暴力が起きないようにするには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06E402D-8E48-4AA9-A4D4-1CA4B6D9ABFD}"/>
              </a:ext>
            </a:extLst>
          </p:cNvPr>
          <p:cNvSpPr txBox="1"/>
          <p:nvPr/>
        </p:nvSpPr>
        <p:spPr>
          <a:xfrm>
            <a:off x="53354" y="5697653"/>
            <a:ext cx="675129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お互いに気持ちのよい関係を築き、相手の意思を尊重することで、性暴力を防ぐことができます。</a:t>
            </a:r>
          </a:p>
        </p:txBody>
      </p:sp>
      <p:sp>
        <p:nvSpPr>
          <p:cNvPr id="86" name="四角形: 角を丸くする 85">
            <a:extLst>
              <a:ext uri="{FF2B5EF4-FFF2-40B4-BE49-F238E27FC236}">
                <a16:creationId xmlns:a16="http://schemas.microsoft.com/office/drawing/2014/main" id="{000B7A5D-3991-4E3D-9FC3-F16013B5889D}"/>
              </a:ext>
            </a:extLst>
          </p:cNvPr>
          <p:cNvSpPr/>
          <p:nvPr/>
        </p:nvSpPr>
        <p:spPr>
          <a:xfrm>
            <a:off x="423656" y="6060571"/>
            <a:ext cx="1433371" cy="180000"/>
          </a:xfrm>
          <a:prstGeom prst="roundRect">
            <a:avLst/>
          </a:prstGeom>
          <a:solidFill>
            <a:srgbClr val="954D9F">
              <a:alpha val="80000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5CC060FF-05EB-4656-965B-4C4A7CB9CE70}"/>
              </a:ext>
            </a:extLst>
          </p:cNvPr>
          <p:cNvSpPr txBox="1"/>
          <p:nvPr/>
        </p:nvSpPr>
        <p:spPr>
          <a:xfrm>
            <a:off x="640922" y="6034529"/>
            <a:ext cx="1040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ポイント</a:t>
            </a:r>
            <a:r>
              <a:rPr lang="en-US" altLang="ja-JP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endParaRPr lang="ja-JP" altLang="en-US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CB0E86C8-2260-46C0-83B7-70EA503C6C6E}"/>
              </a:ext>
            </a:extLst>
          </p:cNvPr>
          <p:cNvSpPr txBox="1"/>
          <p:nvPr/>
        </p:nvSpPr>
        <p:spPr>
          <a:xfrm>
            <a:off x="1811026" y="6019168"/>
            <a:ext cx="26807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お互いに気持ちのよい関係を築こう</a:t>
            </a:r>
          </a:p>
        </p:txBody>
      </p:sp>
      <p:sp>
        <p:nvSpPr>
          <p:cNvPr id="98" name="Rectangle 8">
            <a:extLst>
              <a:ext uri="{FF2B5EF4-FFF2-40B4-BE49-F238E27FC236}">
                <a16:creationId xmlns:a16="http://schemas.microsoft.com/office/drawing/2014/main" id="{17411732-539D-43FA-87E4-A745E4400CCE}"/>
              </a:ext>
            </a:extLst>
          </p:cNvPr>
          <p:cNvSpPr>
            <a:spLocks noChangeArrowheads="1"/>
          </p:cNvSpPr>
          <p:nvPr/>
        </p:nvSpPr>
        <p:spPr bwMode="gray">
          <a:xfrm>
            <a:off x="3198872" y="6267140"/>
            <a:ext cx="3320488" cy="1296000"/>
          </a:xfrm>
          <a:prstGeom prst="rect">
            <a:avLst/>
          </a:prstGeom>
          <a:solidFill>
            <a:srgbClr val="DAC3DF">
              <a:alpha val="40000"/>
            </a:srgbClr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algn="ctr"/>
            <a:endParaRPr lang="ja-JP" altLang="en-US"/>
          </a:p>
        </p:txBody>
      </p:sp>
      <p:sp>
        <p:nvSpPr>
          <p:cNvPr id="100" name="AutoShape 11">
            <a:extLst>
              <a:ext uri="{FF2B5EF4-FFF2-40B4-BE49-F238E27FC236}">
                <a16:creationId xmlns:a16="http://schemas.microsoft.com/office/drawing/2014/main" id="{19CC59C6-1C4D-401B-9B4B-7D57BE2C2D2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34398" y="6267139"/>
            <a:ext cx="3072266" cy="1296000"/>
          </a:xfrm>
          <a:prstGeom prst="homePlate">
            <a:avLst>
              <a:gd name="adj" fmla="val 21303"/>
            </a:avLst>
          </a:prstGeom>
          <a:solidFill>
            <a:schemeClr val="bg1"/>
          </a:solidFill>
          <a:ln w="19050" algn="ctr">
            <a:solidFill>
              <a:srgbClr val="954D9F"/>
            </a:solidFill>
            <a:miter lim="800000"/>
            <a:headEnd/>
            <a:tailEnd/>
          </a:ln>
          <a:effectLst>
            <a:outerShdw dist="25400" algn="ctr" rotWithShape="0">
              <a:srgbClr val="FFFFFF"/>
            </a:outerShdw>
          </a:effectLst>
        </p:spPr>
        <p:txBody>
          <a:bodyPr wrap="none" lIns="0" tIns="0" rIns="0" bIns="0" anchor="ctr"/>
          <a:lstStyle/>
          <a:p>
            <a:pPr algn="ctr"/>
            <a:endParaRPr lang="ja-JP" altLang="en-US"/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90351434-8586-432E-B6CB-075C6406C6CD}"/>
              </a:ext>
            </a:extLst>
          </p:cNvPr>
          <p:cNvSpPr txBox="1"/>
          <p:nvPr/>
        </p:nvSpPr>
        <p:spPr>
          <a:xfrm>
            <a:off x="456168" y="6342171"/>
            <a:ext cx="29109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954D9F"/>
              </a:buClr>
              <a:buFont typeface="Wingdings" panose="05000000000000000000" pitchFamily="2" charset="2"/>
              <a:buChar char="l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対等な関係でない人との間で、性暴力が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>
              <a:buClr>
                <a:srgbClr val="954D9F"/>
              </a:buClr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起きやすいです。</a:t>
            </a:r>
          </a:p>
          <a:p>
            <a:pPr marL="171450" indent="-171450">
              <a:buClr>
                <a:srgbClr val="954D9F"/>
              </a:buClr>
              <a:buFont typeface="Wingdings" panose="05000000000000000000" pitchFamily="2" charset="2"/>
              <a:buChar char="l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相手への思いやりがなかったり、自分と相手との意見や考え方の違いを受け入れなかったりすると、性暴力につながることがあります。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Clr>
                <a:srgbClr val="954D9F"/>
              </a:buClr>
              <a:buFont typeface="Wingdings" panose="05000000000000000000" pitchFamily="2" charset="2"/>
              <a:buChar char="l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相手に暴力をふるってもいいという考えが、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性暴力につながることがあります。</a:t>
            </a:r>
          </a:p>
        </p:txBody>
      </p:sp>
      <p:sp>
        <p:nvSpPr>
          <p:cNvPr id="195" name="テキスト ボックス 194">
            <a:extLst>
              <a:ext uri="{FF2B5EF4-FFF2-40B4-BE49-F238E27FC236}">
                <a16:creationId xmlns:a16="http://schemas.microsoft.com/office/drawing/2014/main" id="{BB737FF0-D65C-48F5-B67B-32E8622766E8}"/>
              </a:ext>
            </a:extLst>
          </p:cNvPr>
          <p:cNvSpPr txBox="1"/>
          <p:nvPr/>
        </p:nvSpPr>
        <p:spPr>
          <a:xfrm>
            <a:off x="3379343" y="6260394"/>
            <a:ext cx="3320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相手への思いやりを持ち、対等にコミュニケー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ションが取れる関係性を築きましょう。</a:t>
            </a: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相手のことを大切にし、自分と相手との意見や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考え方の違いを受け入れ、多様性を尊重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しましょう。</a:t>
            </a: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どんな事情があっても、身体的・精神的・性的な　暴力をふるうことは許されません。暴力を認めず、　暴力によらない解決方法や行動を取りましょう。</a:t>
            </a:r>
          </a:p>
        </p:txBody>
      </p:sp>
      <p:sp>
        <p:nvSpPr>
          <p:cNvPr id="207" name="四角形: 角を丸くする 206">
            <a:extLst>
              <a:ext uri="{FF2B5EF4-FFF2-40B4-BE49-F238E27FC236}">
                <a16:creationId xmlns:a16="http://schemas.microsoft.com/office/drawing/2014/main" id="{EE7138B1-DAC7-4663-974C-DF1491E60D0D}"/>
              </a:ext>
            </a:extLst>
          </p:cNvPr>
          <p:cNvSpPr/>
          <p:nvPr/>
        </p:nvSpPr>
        <p:spPr>
          <a:xfrm>
            <a:off x="423656" y="7635258"/>
            <a:ext cx="1433371" cy="180000"/>
          </a:xfrm>
          <a:prstGeom prst="roundRect">
            <a:avLst/>
          </a:prstGeom>
          <a:solidFill>
            <a:srgbClr val="954D9F">
              <a:alpha val="80000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8" name="テキスト ボックス 207">
            <a:extLst>
              <a:ext uri="{FF2B5EF4-FFF2-40B4-BE49-F238E27FC236}">
                <a16:creationId xmlns:a16="http://schemas.microsoft.com/office/drawing/2014/main" id="{45792EA2-6F03-428F-834E-86B9ABC69EBF}"/>
              </a:ext>
            </a:extLst>
          </p:cNvPr>
          <p:cNvSpPr txBox="1"/>
          <p:nvPr/>
        </p:nvSpPr>
        <p:spPr>
          <a:xfrm>
            <a:off x="659819" y="7603895"/>
            <a:ext cx="9781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ポイント</a:t>
            </a:r>
            <a:r>
              <a:rPr lang="en-US" altLang="ja-JP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endParaRPr lang="ja-JP" altLang="en-US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9" name="テキスト ボックス 208">
            <a:extLst>
              <a:ext uri="{FF2B5EF4-FFF2-40B4-BE49-F238E27FC236}">
                <a16:creationId xmlns:a16="http://schemas.microsoft.com/office/drawing/2014/main" id="{21C8BCEA-D761-4483-98F4-B6A080BFB293}"/>
              </a:ext>
            </a:extLst>
          </p:cNvPr>
          <p:cNvSpPr txBox="1"/>
          <p:nvPr/>
        </p:nvSpPr>
        <p:spPr>
          <a:xfrm>
            <a:off x="1811025" y="7604015"/>
            <a:ext cx="31882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相手の同意を確認し、相手の意思を尊重しよう</a:t>
            </a:r>
          </a:p>
        </p:txBody>
      </p:sp>
      <p:sp>
        <p:nvSpPr>
          <p:cNvPr id="215" name="Rectangle 8">
            <a:extLst>
              <a:ext uri="{FF2B5EF4-FFF2-40B4-BE49-F238E27FC236}">
                <a16:creationId xmlns:a16="http://schemas.microsoft.com/office/drawing/2014/main" id="{6D346F34-874C-4262-A029-C29A376A7870}"/>
              </a:ext>
            </a:extLst>
          </p:cNvPr>
          <p:cNvSpPr>
            <a:spLocks noChangeArrowheads="1"/>
          </p:cNvSpPr>
          <p:nvPr/>
        </p:nvSpPr>
        <p:spPr bwMode="gray">
          <a:xfrm>
            <a:off x="2560466" y="7845362"/>
            <a:ext cx="3958894" cy="1568993"/>
          </a:xfrm>
          <a:prstGeom prst="rect">
            <a:avLst/>
          </a:prstGeom>
          <a:solidFill>
            <a:srgbClr val="DAC3DF">
              <a:alpha val="40000"/>
            </a:srgbClr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algn="ctr"/>
            <a:endParaRPr lang="ja-JP" altLang="en-US"/>
          </a:p>
        </p:txBody>
      </p:sp>
      <p:sp>
        <p:nvSpPr>
          <p:cNvPr id="216" name="AutoShape 11">
            <a:extLst>
              <a:ext uri="{FF2B5EF4-FFF2-40B4-BE49-F238E27FC236}">
                <a16:creationId xmlns:a16="http://schemas.microsoft.com/office/drawing/2014/main" id="{D5C01ADD-26D1-415E-B823-10FE43BA76E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34398" y="7845362"/>
            <a:ext cx="3072266" cy="1568994"/>
          </a:xfrm>
          <a:prstGeom prst="homePlate">
            <a:avLst>
              <a:gd name="adj" fmla="val 21303"/>
            </a:avLst>
          </a:prstGeom>
          <a:solidFill>
            <a:schemeClr val="bg1"/>
          </a:solidFill>
          <a:ln w="19050" algn="ctr">
            <a:solidFill>
              <a:srgbClr val="954D9F"/>
            </a:solidFill>
            <a:miter lim="800000"/>
            <a:headEnd/>
            <a:tailEnd/>
          </a:ln>
          <a:effectLst>
            <a:outerShdw dist="25400" algn="ctr" rotWithShape="0">
              <a:srgbClr val="FFFFFF"/>
            </a:outerShdw>
          </a:effectLst>
        </p:spPr>
        <p:txBody>
          <a:bodyPr wrap="none" lIns="0" tIns="0" rIns="0" bIns="0" anchor="ctr"/>
          <a:lstStyle/>
          <a:p>
            <a:pPr algn="ctr"/>
            <a:endParaRPr lang="ja-JP" altLang="en-US"/>
          </a:p>
        </p:txBody>
      </p:sp>
      <p:sp>
        <p:nvSpPr>
          <p:cNvPr id="219" name="テキスト ボックス 218">
            <a:extLst>
              <a:ext uri="{FF2B5EF4-FFF2-40B4-BE49-F238E27FC236}">
                <a16:creationId xmlns:a16="http://schemas.microsoft.com/office/drawing/2014/main" id="{7F0A0927-9F8C-4BE9-B6C2-5C8C3CFA0619}"/>
              </a:ext>
            </a:extLst>
          </p:cNvPr>
          <p:cNvSpPr txBox="1"/>
          <p:nvPr/>
        </p:nvSpPr>
        <p:spPr>
          <a:xfrm>
            <a:off x="417111" y="7967057"/>
            <a:ext cx="30642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954D9F"/>
              </a:buClr>
              <a:buFont typeface="Wingdings" panose="05000000000000000000" pitchFamily="2" charset="2"/>
              <a:buChar char="l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相手の同意のない状態で一方的に性的な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行為をすることは性暴力です。</a:t>
            </a:r>
          </a:p>
          <a:p>
            <a:pPr marL="171450" indent="-171450">
              <a:buClr>
                <a:srgbClr val="954D9F"/>
              </a:buClr>
              <a:buFont typeface="Wingdings" panose="05000000000000000000" pitchFamily="2" charset="2"/>
              <a:buChar char="l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相手への思い込みが、性暴力につながる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>
              <a:buClr>
                <a:srgbClr val="954D9F"/>
              </a:buClr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ことがあります。</a:t>
            </a:r>
          </a:p>
          <a:p>
            <a:pPr marL="177800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例：「相手も性的な行為をしたいはず」 </a:t>
            </a:r>
          </a:p>
          <a:p>
            <a:pPr marL="177800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「恋人・配偶者だから性的な行為をして当然」</a:t>
            </a:r>
          </a:p>
          <a:p>
            <a:pPr marL="171450" indent="-171450">
              <a:buClr>
                <a:srgbClr val="954D9F"/>
              </a:buClr>
              <a:buFont typeface="Wingdings" panose="05000000000000000000" pitchFamily="2" charset="2"/>
              <a:buChar char="l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避妊についても、相手の意思を確認・尊重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しないことは性暴力にあたります。</a:t>
            </a:r>
          </a:p>
        </p:txBody>
      </p:sp>
      <p:sp>
        <p:nvSpPr>
          <p:cNvPr id="220" name="テキスト ボックス 219">
            <a:extLst>
              <a:ext uri="{FF2B5EF4-FFF2-40B4-BE49-F238E27FC236}">
                <a16:creationId xmlns:a16="http://schemas.microsoft.com/office/drawing/2014/main" id="{E7CBFA6E-F39F-48E0-9052-0EA833A3F440}"/>
              </a:ext>
            </a:extLst>
          </p:cNvPr>
          <p:cNvSpPr txBox="1"/>
          <p:nvPr/>
        </p:nvSpPr>
        <p:spPr>
          <a:xfrm>
            <a:off x="3445747" y="7835479"/>
            <a:ext cx="3188252" cy="16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イヤと言っていない＝</a:t>
            </a:r>
            <a:r>
              <a:rPr lang="en-US" altLang="ja-JP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YES</a:t>
            </a: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ではありません。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7800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また、キスをしたから性交もしてよいわけでは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7800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ありません。</a:t>
            </a: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アルコール等により相手の意識がない状況では、同意を確認したことになりません。相手が自分の意思で選択できてはじめて、同意が確認できた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ことになります。</a:t>
            </a:r>
          </a:p>
          <a:p>
            <a:pPr marL="171450" indent="-171450">
              <a:buFont typeface="Wingdings" panose="05000000000000000000" pitchFamily="2" charset="2"/>
              <a:buChar char="p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少しでもイヤだなと思うことや、避妊に関する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7800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不安を感じることがあったら、パートナーに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7800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伝えましょう。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63EAC34-EC12-4C4A-9194-929FE3AA1759}"/>
              </a:ext>
            </a:extLst>
          </p:cNvPr>
          <p:cNvSpPr/>
          <p:nvPr/>
        </p:nvSpPr>
        <p:spPr>
          <a:xfrm>
            <a:off x="428160" y="7846098"/>
            <a:ext cx="6091200" cy="1569600"/>
          </a:xfrm>
          <a:prstGeom prst="rect">
            <a:avLst/>
          </a:prstGeom>
          <a:noFill/>
          <a:ln w="19050">
            <a:solidFill>
              <a:srgbClr val="954D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AA47A5E-C586-4279-AA93-91B7F90921C2}"/>
              </a:ext>
            </a:extLst>
          </p:cNvPr>
          <p:cNvSpPr/>
          <p:nvPr/>
        </p:nvSpPr>
        <p:spPr>
          <a:xfrm>
            <a:off x="428160" y="6267995"/>
            <a:ext cx="6091200" cy="1296000"/>
          </a:xfrm>
          <a:prstGeom prst="rect">
            <a:avLst/>
          </a:prstGeom>
          <a:noFill/>
          <a:ln w="19050">
            <a:solidFill>
              <a:srgbClr val="954D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143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C61D0529-1D1B-42C7-94FE-3EE71DD360DF}"/>
              </a:ext>
            </a:extLst>
          </p:cNvPr>
          <p:cNvSpPr/>
          <p:nvPr/>
        </p:nvSpPr>
        <p:spPr>
          <a:xfrm>
            <a:off x="101600" y="101600"/>
            <a:ext cx="6654800" cy="9499126"/>
          </a:xfrm>
          <a:prstGeom prst="rect">
            <a:avLst/>
          </a:prstGeom>
          <a:solidFill>
            <a:srgbClr val="DAC3DF">
              <a:alpha val="80000"/>
            </a:srgbClr>
          </a:solidFill>
          <a:ln w="9525">
            <a:solidFill>
              <a:srgbClr val="E6C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3C674C7C-2F7A-4A80-8ABB-3C0F41F42C88}"/>
              </a:ext>
            </a:extLst>
          </p:cNvPr>
          <p:cNvSpPr/>
          <p:nvPr/>
        </p:nvSpPr>
        <p:spPr>
          <a:xfrm>
            <a:off x="215900" y="207570"/>
            <a:ext cx="6426200" cy="9306066"/>
          </a:xfrm>
          <a:prstGeom prst="roundRect">
            <a:avLst>
              <a:gd name="adj" fmla="val 2833"/>
            </a:avLst>
          </a:prstGeom>
          <a:solidFill>
            <a:schemeClr val="bg1"/>
          </a:solidFill>
          <a:ln w="38100">
            <a:solidFill>
              <a:srgbClr val="954D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0AB0429-9E9F-4166-9444-7883B8302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fld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A309423-AF9D-4514-A2AE-CAA9DAAAE807}"/>
              </a:ext>
            </a:extLst>
          </p:cNvPr>
          <p:cNvSpPr txBox="1"/>
          <p:nvPr/>
        </p:nvSpPr>
        <p:spPr>
          <a:xfrm>
            <a:off x="1331778" y="218165"/>
            <a:ext cx="4194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l"/>
            </a:pPr>
            <a:r>
              <a:rPr lang="ja-JP" altLang="en-US" sz="16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困った時はどうすればいいの？</a:t>
            </a: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6FD67903-282F-4D26-B9DE-8539F9334348}"/>
              </a:ext>
            </a:extLst>
          </p:cNvPr>
          <p:cNvSpPr/>
          <p:nvPr/>
        </p:nvSpPr>
        <p:spPr>
          <a:xfrm>
            <a:off x="374910" y="505917"/>
            <a:ext cx="6108181" cy="3192745"/>
          </a:xfrm>
          <a:prstGeom prst="roundRect">
            <a:avLst>
              <a:gd name="adj" fmla="val 12257"/>
            </a:avLst>
          </a:prstGeom>
          <a:solidFill>
            <a:schemeClr val="bg1"/>
          </a:solidFill>
          <a:ln w="19050" cap="rnd">
            <a:solidFill>
              <a:srgbClr val="954D9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C393DDE-4323-43BD-82C8-D4C899E77BD5}"/>
              </a:ext>
            </a:extLst>
          </p:cNvPr>
          <p:cNvSpPr txBox="1"/>
          <p:nvPr/>
        </p:nvSpPr>
        <p:spPr>
          <a:xfrm>
            <a:off x="444822" y="496847"/>
            <a:ext cx="5975291" cy="3193182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pPr algn="ctr"/>
            <a:r>
              <a:rPr lang="ja-JP" altLang="en-US" sz="12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被害に遭った人、被害に遭ったかもしれないと思う人へ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</a:p>
          <a:p>
            <a:endParaRPr lang="en-US" altLang="ja-JP" sz="5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あなたは悪くありません。被害に遭った時に、体が固まる、声が出せないことはよくあります。</a:t>
            </a:r>
          </a:p>
          <a:p>
            <a:pPr>
              <a:spcAft>
                <a:spcPts val="300"/>
              </a:spcAft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突然ショックな経験をすると、自然な反応として、心や体に様々な変化が生じます。</a:t>
            </a:r>
          </a:p>
          <a:p>
            <a:pPr algn="ctr"/>
            <a:r>
              <a:rPr lang="ja-JP" altLang="en-US" sz="10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一人で抱え込まず、まずは性犯罪・性暴力被害者のためのワンストップ支援センター等の</a:t>
            </a:r>
            <a:endParaRPr lang="en-US" altLang="ja-JP" sz="1000" b="1" dirty="0">
              <a:solidFill>
                <a:srgbClr val="954D9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0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専門機関や、信頼できる人に相談しましょう。</a:t>
            </a:r>
            <a:endParaRPr lang="ja-JP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600" b="1" u="sng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被害直後（</a:t>
            </a:r>
            <a:r>
              <a:rPr lang="en-US" altLang="ja-JP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72</a:t>
            </a:r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時間以内）の人へ</a:t>
            </a:r>
            <a:endParaRPr lang="en-US" altLang="ja-JP" sz="1000" b="1" u="sng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妊娠が心配な場合は、被害から</a:t>
            </a:r>
            <a:r>
              <a:rPr lang="en-US" altLang="ja-JP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72</a:t>
            </a: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時間以内であれば、緊急避妊薬により妊娠を防げます。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すぐ産婦人科に相談しましょう。性感染症が心配な場合も、早めに医療機関に相談しましょう。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警察や病院で、証拠を採取することができます。警察や病院には体を洗わず、すぐ行きましょう。</a:t>
            </a:r>
          </a:p>
          <a:p>
            <a:pPr marL="180975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証拠（衣服や下着、薬物が使われた場合は飲んだもの等）があれば持参しましょう。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ワンストップ支援センターでは、病院や警察への同行支援を行っています。</a:t>
            </a:r>
          </a:p>
          <a:p>
            <a:endParaRPr lang="en-US" altLang="ja-JP" sz="900" b="1" u="sng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0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被害後しばらくたった人へ</a:t>
            </a:r>
            <a:endParaRPr lang="en-US" altLang="ja-JP" sz="1000" b="1" u="sng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妊娠や性感染症が不安な場合は、早めに産婦人科を受診しましょう。</a:t>
            </a:r>
          </a:p>
          <a:p>
            <a:pPr marL="171450" indent="-1714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眠れない、食欲がない、吐き気がする等、心や体に不調を感じたら、ワンストップ支援センター等の専門機関に、まずは相談してみてください。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被害から</a:t>
            </a:r>
            <a:r>
              <a:rPr lang="en-US" altLang="ja-JP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72</a:t>
            </a: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時間以上経っても、証拠が残っていなくても、警察に相談できます。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一人で警察に相談したり、病院等で検査を受けたりすることが不安な時は、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まずはワンストップ支援センターに相談してください。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9D4A51AE-2F0C-48C7-B420-A5035EB046C5}"/>
              </a:ext>
            </a:extLst>
          </p:cNvPr>
          <p:cNvSpPr/>
          <p:nvPr/>
        </p:nvSpPr>
        <p:spPr>
          <a:xfrm>
            <a:off x="299750" y="3764186"/>
            <a:ext cx="3096000" cy="1593995"/>
          </a:xfrm>
          <a:prstGeom prst="roundRect">
            <a:avLst/>
          </a:prstGeom>
          <a:solidFill>
            <a:srgbClr val="DAC3DF">
              <a:alpha val="50196"/>
            </a:srgbClr>
          </a:solidFill>
          <a:ln w="9525">
            <a:solidFill>
              <a:srgbClr val="E6C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27CD2A8E-86CF-4556-B5B3-87BC957FC5B7}"/>
              </a:ext>
            </a:extLst>
          </p:cNvPr>
          <p:cNvSpPr/>
          <p:nvPr/>
        </p:nvSpPr>
        <p:spPr>
          <a:xfrm>
            <a:off x="1143516" y="3807402"/>
            <a:ext cx="1433371" cy="216000"/>
          </a:xfrm>
          <a:prstGeom prst="roundRect">
            <a:avLst/>
          </a:prstGeom>
          <a:solidFill>
            <a:srgbClr val="954D9F">
              <a:alpha val="80000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8A13A5E-AABE-4E08-BE9D-9016413096AA}"/>
              </a:ext>
            </a:extLst>
          </p:cNvPr>
          <p:cNvSpPr txBox="1"/>
          <p:nvPr/>
        </p:nvSpPr>
        <p:spPr>
          <a:xfrm>
            <a:off x="1208302" y="3788351"/>
            <a:ext cx="1274285" cy="268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相談を受けたら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C892D257-A748-4975-8606-20B79A85F675}"/>
              </a:ext>
            </a:extLst>
          </p:cNvPr>
          <p:cNvSpPr/>
          <p:nvPr/>
        </p:nvSpPr>
        <p:spPr>
          <a:xfrm>
            <a:off x="3461533" y="3764186"/>
            <a:ext cx="3096000" cy="1611059"/>
          </a:xfrm>
          <a:prstGeom prst="roundRect">
            <a:avLst/>
          </a:prstGeom>
          <a:solidFill>
            <a:srgbClr val="DAC3DF">
              <a:alpha val="50196"/>
            </a:srgbClr>
          </a:solidFill>
          <a:ln w="9525">
            <a:solidFill>
              <a:srgbClr val="E6C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35C488A4-76D1-4584-9333-AE29DB7E3D63}"/>
              </a:ext>
            </a:extLst>
          </p:cNvPr>
          <p:cNvSpPr/>
          <p:nvPr/>
        </p:nvSpPr>
        <p:spPr>
          <a:xfrm>
            <a:off x="4055072" y="3801011"/>
            <a:ext cx="2016000" cy="216000"/>
          </a:xfrm>
          <a:prstGeom prst="roundRect">
            <a:avLst/>
          </a:prstGeom>
          <a:solidFill>
            <a:srgbClr val="954D9F">
              <a:alpha val="80000"/>
            </a:srgbClr>
          </a:solidFill>
          <a:ln w="3810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0BE02E07-EA8D-402F-B454-E851DD88B7C6}"/>
              </a:ext>
            </a:extLst>
          </p:cNvPr>
          <p:cNvSpPr txBox="1"/>
          <p:nvPr/>
        </p:nvSpPr>
        <p:spPr>
          <a:xfrm>
            <a:off x="4130204" y="3780591"/>
            <a:ext cx="18657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困っている人を見かけたら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C743729A-7EA3-48D9-8902-F85A77659849}"/>
              </a:ext>
            </a:extLst>
          </p:cNvPr>
          <p:cNvSpPr txBox="1"/>
          <p:nvPr/>
        </p:nvSpPr>
        <p:spPr>
          <a:xfrm>
            <a:off x="258671" y="4051806"/>
            <a:ext cx="3178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相手の気持ちを丁寧に聞き、そのまま受け止め、「あなたは悪くない」と繰り返し伝えてください。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二次被害を防ぐために、「あなたも悪かった」「なぜ断らなかったの」「早く忘れたほうがよい」等と言わないようにしましょう。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被害者の意思を大切にしましょう。一方的に助言して話を進めたり、安易に励ましたりしないようにしましょう。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1CCA798B-81CB-400D-95F4-A0D824B1B410}"/>
              </a:ext>
            </a:extLst>
          </p:cNvPr>
          <p:cNvSpPr txBox="1"/>
          <p:nvPr/>
        </p:nvSpPr>
        <p:spPr>
          <a:xfrm>
            <a:off x="3420375" y="4040395"/>
            <a:ext cx="3206656" cy="1323439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自分の身を守ることを第一とし、可能な状況で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7800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あれば介入しましょう。（例：無理にお酒を飲ま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7800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されそうになっている人には「そろそろ帰ろう」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7800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と言う／無理に飲ませようとしている人には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7800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「次はソフトドリンクを頼みましょう」と言う等）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自分だけで介入できない場合は、周囲の協力を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7800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得て対応しましょう。（お店の従業員に助けを</a:t>
            </a:r>
            <a:endParaRPr lang="en-US" altLang="ja-JP" sz="10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7800"/>
            <a:r>
              <a:rPr lang="ja-JP" altLang="en-US" sz="1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求める、警察に通報する等）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C629F7C2-E736-407A-8272-A11102F2A9CF}"/>
              </a:ext>
            </a:extLst>
          </p:cNvPr>
          <p:cNvSpPr txBox="1"/>
          <p:nvPr/>
        </p:nvSpPr>
        <p:spPr>
          <a:xfrm>
            <a:off x="319010" y="5557974"/>
            <a:ext cx="18247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l"/>
            </a:pPr>
            <a:r>
              <a:rPr lang="ja-JP" altLang="en-US" sz="16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相談先</a:t>
            </a: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DA4010E5-58C3-41AA-819B-38DA4AA4E570}"/>
              </a:ext>
            </a:extLst>
          </p:cNvPr>
          <p:cNvSpPr/>
          <p:nvPr/>
        </p:nvSpPr>
        <p:spPr>
          <a:xfrm>
            <a:off x="2022079" y="5566239"/>
            <a:ext cx="3813794" cy="340402"/>
          </a:xfrm>
          <a:prstGeom prst="roundRect">
            <a:avLst/>
          </a:prstGeom>
          <a:noFill/>
          <a:ln w="19050" cap="rnd">
            <a:solidFill>
              <a:srgbClr val="954D9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69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EA3D1253-13F5-456E-BD29-C108ED0960EB}"/>
              </a:ext>
            </a:extLst>
          </p:cNvPr>
          <p:cNvSpPr txBox="1"/>
          <p:nvPr/>
        </p:nvSpPr>
        <p:spPr>
          <a:xfrm>
            <a:off x="2039938" y="5547478"/>
            <a:ext cx="3809476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solidFill>
                  <a:srgbClr val="954D9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困ったことや辛いことがあったら、迷わず相談してみましょう。あなたの気持ちを、まずは話してみませんか。</a:t>
            </a:r>
          </a:p>
        </p:txBody>
      </p:sp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67503AFE-1688-4749-A697-DE7ADAA95E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66418"/>
              </p:ext>
            </p:extLst>
          </p:nvPr>
        </p:nvGraphicFramePr>
        <p:xfrm>
          <a:off x="320959" y="5937863"/>
          <a:ext cx="3060000" cy="1293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000">
                  <a:extLst>
                    <a:ext uri="{9D8B030D-6E8A-4147-A177-3AD203B41FA5}">
                      <a16:colId xmlns:a16="http://schemas.microsoft.com/office/drawing/2014/main" val="2942285145"/>
                    </a:ext>
                  </a:extLst>
                </a:gridCol>
              </a:tblGrid>
              <a:tr h="381452">
                <a:tc>
                  <a:txBody>
                    <a:bodyPr/>
                    <a:lstStyle/>
                    <a:p>
                      <a:pPr marL="0" marR="0" lvl="0" indent="0" algn="l" defTabSz="633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性犯罪・性暴力被害者のための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33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ワンストップ支援センター</a:t>
                      </a:r>
                    </a:p>
                  </a:txBody>
                  <a:tcPr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4D9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82257"/>
                  </a:ext>
                </a:extLst>
              </a:tr>
              <a:tr h="337438">
                <a:tc>
                  <a:txBody>
                    <a:bodyPr/>
                    <a:lstStyle/>
                    <a:p>
                      <a:r>
                        <a:rPr lang="ja-JP" altLang="en-US" sz="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♯</a:t>
                      </a:r>
                      <a:r>
                        <a:rPr lang="en-US" altLang="ja-JP" sz="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8891</a:t>
                      </a:r>
                      <a:r>
                        <a:rPr lang="ja-JP" altLang="en-US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（はやくワンストップ </a:t>
                      </a:r>
                      <a:r>
                        <a:rPr lang="en-US" altLang="ja-JP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全国共通番号）</a:t>
                      </a:r>
                      <a:endParaRPr lang="en-US" altLang="ja-JP" sz="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lang="en-US" altLang="ja-JP" sz="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最寄りのセンターにつながります。</a:t>
                      </a:r>
                      <a:endParaRPr kumimoji="1" lang="ja-JP" altLang="en-US" sz="9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T="36000" marB="36000"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C3D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778265"/>
                  </a:ext>
                </a:extLst>
              </a:tr>
              <a:tr h="557507"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被害直後からの総合的な支援を可能な限り一か所で提供する</a:t>
                      </a:r>
                      <a:endParaRPr kumimoji="1" lang="en-US" altLang="ja-JP" sz="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相談窓口。関係機関と連携し、産婦人科医療、相談・カウン</a:t>
                      </a:r>
                      <a:endParaRPr kumimoji="1" lang="en-US" altLang="ja-JP" sz="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セリング等の心理的支援、捜査関係の支援、法的支援等を行います。（各センターによって、支援内容は異なります）</a:t>
                      </a:r>
                    </a:p>
                  </a:txBody>
                  <a:tcPr marT="36000" marB="36000"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830377"/>
                  </a:ext>
                </a:extLst>
              </a:tr>
            </a:tbl>
          </a:graphicData>
        </a:graphic>
      </p:graphicFrame>
      <p:pic>
        <p:nvPicPr>
          <p:cNvPr id="47" name="Picture 2">
            <a:extLst>
              <a:ext uri="{FF2B5EF4-FFF2-40B4-BE49-F238E27FC236}">
                <a16:creationId xmlns:a16="http://schemas.microsoft.com/office/drawing/2014/main" id="{7BA63F88-602D-42BC-A42A-12D07CE6F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433" y="5954326"/>
            <a:ext cx="539493" cy="539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9BF31D5-9C62-4A00-9EB0-2108E098E71C}"/>
              </a:ext>
            </a:extLst>
          </p:cNvPr>
          <p:cNvSpPr txBox="1"/>
          <p:nvPr/>
        </p:nvSpPr>
        <p:spPr>
          <a:xfrm>
            <a:off x="3380959" y="9071138"/>
            <a:ext cx="3206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游ゴシック" panose="020B0400000000000000" pitchFamily="50" charset="-128"/>
              <a:buChar char="※"/>
            </a:pPr>
            <a:r>
              <a:rPr lang="ja-JP" altLang="en-US" sz="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相談受付時間等は、各機関のウェブサイトをご確認ください。</a:t>
            </a:r>
            <a:endParaRPr lang="en-US" altLang="ja-JP" sz="8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>
              <a:buFont typeface="游ゴシック" panose="020B0400000000000000" pitchFamily="50" charset="-128"/>
              <a:buChar char="※"/>
            </a:pPr>
            <a:r>
              <a:rPr lang="ja-JP" altLang="en-US" sz="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ほかにも、民間団体も含め相談に乗ってくれる専門機関が</a:t>
            </a:r>
            <a:endParaRPr lang="en-US" altLang="ja-JP" sz="800" b="1" dirty="0">
              <a:solidFill>
                <a:schemeClr val="tx1">
                  <a:lumMod val="85000"/>
                  <a:lumOff val="1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/>
            <a:r>
              <a:rPr lang="ja-JP" altLang="en-US" sz="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あります。一人で悩まず、まずは相談してみてください。</a:t>
            </a:r>
          </a:p>
        </p:txBody>
      </p:sp>
      <p:graphicFrame>
        <p:nvGraphicFramePr>
          <p:cNvPr id="49" name="表 48">
            <a:extLst>
              <a:ext uri="{FF2B5EF4-FFF2-40B4-BE49-F238E27FC236}">
                <a16:creationId xmlns:a16="http://schemas.microsoft.com/office/drawing/2014/main" id="{96DE47CE-E249-4392-B3C9-B3D79673BF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251088"/>
              </p:ext>
            </p:extLst>
          </p:nvPr>
        </p:nvGraphicFramePr>
        <p:xfrm>
          <a:off x="320959" y="7270870"/>
          <a:ext cx="3060000" cy="89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000">
                  <a:extLst>
                    <a:ext uri="{9D8B030D-6E8A-4147-A177-3AD203B41FA5}">
                      <a16:colId xmlns:a16="http://schemas.microsoft.com/office/drawing/2014/main" val="2942285145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marL="0" marR="0" lvl="0" indent="0" algn="l" defTabSz="633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警察相談専用電話</a:t>
                      </a:r>
                      <a:endParaRPr kumimoji="1" lang="zh-TW" altLang="en-US" sz="1000" b="1" dirty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4D9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82257"/>
                  </a:ext>
                </a:extLst>
              </a:tr>
              <a:tr h="201570"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♯</a:t>
                      </a:r>
                      <a:r>
                        <a:rPr kumimoji="1" lang="en-US" altLang="ja-JP" sz="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9110</a:t>
                      </a:r>
                      <a:r>
                        <a:rPr kumimoji="1" lang="ja-JP" altLang="en-US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kumimoji="1" lang="en-US" altLang="ja-JP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全国共通番号）</a:t>
                      </a:r>
                      <a:r>
                        <a:rPr kumimoji="1" lang="en-US" altLang="ja-JP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発信場所を管轄する</a:t>
                      </a:r>
                      <a:endParaRPr kumimoji="1" lang="en-US" altLang="ja-JP" sz="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都道府県の警察本部等の総合窓口に</a:t>
                      </a:r>
                      <a:r>
                        <a:rPr lang="ja-JP" altLang="en-US" sz="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つな</a:t>
                      </a:r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がります。</a:t>
                      </a:r>
                    </a:p>
                  </a:txBody>
                  <a:tcPr marT="36000" marB="36000"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C3D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778265"/>
                  </a:ext>
                </a:extLst>
              </a:tr>
              <a:tr h="313111"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ストーカー、</a:t>
                      </a:r>
                      <a:r>
                        <a:rPr kumimoji="1" lang="en-US" altLang="ja-JP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AV</a:t>
                      </a:r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出演強要等、警察に相談したいことが</a:t>
                      </a:r>
                    </a:p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ある時の相談窓口。（急を要する場合は</a:t>
                      </a:r>
                      <a:r>
                        <a:rPr kumimoji="1" lang="en-US" altLang="ja-JP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110</a:t>
                      </a:r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番通報）</a:t>
                      </a:r>
                    </a:p>
                  </a:txBody>
                  <a:tcPr marT="36000" marB="36000"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830377"/>
                  </a:ext>
                </a:extLst>
              </a:tr>
            </a:tbl>
          </a:graphicData>
        </a:graphic>
      </p:graphicFrame>
      <p:pic>
        <p:nvPicPr>
          <p:cNvPr id="50" name="Picture 4">
            <a:extLst>
              <a:ext uri="{FF2B5EF4-FFF2-40B4-BE49-F238E27FC236}">
                <a16:creationId xmlns:a16="http://schemas.microsoft.com/office/drawing/2014/main" id="{20D52F26-82E4-4D6C-B60C-FBB238A2F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136" y="7283497"/>
            <a:ext cx="538790" cy="53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1" name="表 50">
            <a:extLst>
              <a:ext uri="{FF2B5EF4-FFF2-40B4-BE49-F238E27FC236}">
                <a16:creationId xmlns:a16="http://schemas.microsoft.com/office/drawing/2014/main" id="{2D1342A3-84C8-4A85-A7C0-EF7C5AADF7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611615"/>
              </p:ext>
            </p:extLst>
          </p:nvPr>
        </p:nvGraphicFramePr>
        <p:xfrm>
          <a:off x="320959" y="8203728"/>
          <a:ext cx="3060000" cy="1164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000">
                  <a:extLst>
                    <a:ext uri="{9D8B030D-6E8A-4147-A177-3AD203B41FA5}">
                      <a16:colId xmlns:a16="http://schemas.microsoft.com/office/drawing/2014/main" val="2942285145"/>
                    </a:ext>
                  </a:extLst>
                </a:gridCol>
              </a:tblGrid>
              <a:tr h="196738">
                <a:tc>
                  <a:txBody>
                    <a:bodyPr/>
                    <a:lstStyle/>
                    <a:p>
                      <a:pPr marL="0" marR="0" lvl="0" indent="0" algn="l" defTabSz="633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女性の人権ホットライン</a:t>
                      </a:r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法務局・地方法務局</a:t>
                      </a:r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endParaRPr kumimoji="1" lang="zh-TW" altLang="en-US" sz="800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4D9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82257"/>
                  </a:ext>
                </a:extLst>
              </a:tr>
              <a:tr h="226767">
                <a:tc>
                  <a:txBody>
                    <a:bodyPr/>
                    <a:lstStyle/>
                    <a:p>
                      <a:r>
                        <a:rPr kumimoji="1" lang="en-US" altLang="ja-JP" sz="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0570-070-810</a:t>
                      </a:r>
                      <a:r>
                        <a:rPr kumimoji="1" lang="ja-JP" altLang="en-US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（ゼロナナゼロのハートライン）</a:t>
                      </a:r>
                    </a:p>
                    <a:p>
                      <a:r>
                        <a:rPr kumimoji="1" lang="en-US" altLang="ja-JP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最寄りの法務局・地方法務局に</a:t>
                      </a:r>
                      <a:r>
                        <a:rPr lang="ja-JP" altLang="en-US" sz="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つな</a:t>
                      </a:r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がります。</a:t>
                      </a:r>
                      <a:endParaRPr kumimoji="1" lang="en-US" altLang="ja-JP" sz="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en-US" altLang="ja-JP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インターネットで相談可。</a:t>
                      </a:r>
                    </a:p>
                  </a:txBody>
                  <a:tcPr marT="36000" marB="36000"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C3D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778265"/>
                  </a:ext>
                </a:extLst>
              </a:tr>
              <a:tr h="467252"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パートナーからの暴力、セクシュアルハラスメント、</a:t>
                      </a:r>
                    </a:p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ストーカー等、女性の人権問題に関する相談窓口。性的画像を</a:t>
                      </a:r>
                    </a:p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含むインターネット上の人権侵害情報に関する相談も受付。</a:t>
                      </a:r>
                    </a:p>
                  </a:txBody>
                  <a:tcPr marT="36000" marB="36000"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830377"/>
                  </a:ext>
                </a:extLst>
              </a:tr>
            </a:tbl>
          </a:graphicData>
        </a:graphic>
      </p:graphicFrame>
      <p:pic>
        <p:nvPicPr>
          <p:cNvPr id="52" name="Picture 8">
            <a:extLst>
              <a:ext uri="{FF2B5EF4-FFF2-40B4-BE49-F238E27FC236}">
                <a16:creationId xmlns:a16="http://schemas.microsoft.com/office/drawing/2014/main" id="{5B8C39BA-5DF2-493C-9402-AB976DE6F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26" y="8219563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3" name="表 52">
            <a:extLst>
              <a:ext uri="{FF2B5EF4-FFF2-40B4-BE49-F238E27FC236}">
                <a16:creationId xmlns:a16="http://schemas.microsoft.com/office/drawing/2014/main" id="{8770148F-0D15-4FF3-94A1-44111DF08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440355"/>
              </p:ext>
            </p:extLst>
          </p:nvPr>
        </p:nvGraphicFramePr>
        <p:xfrm>
          <a:off x="3493703" y="5948378"/>
          <a:ext cx="3060000" cy="101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000">
                  <a:extLst>
                    <a:ext uri="{9D8B030D-6E8A-4147-A177-3AD203B41FA5}">
                      <a16:colId xmlns:a16="http://schemas.microsoft.com/office/drawing/2014/main" val="2942285145"/>
                    </a:ext>
                  </a:extLst>
                </a:gridCol>
              </a:tblGrid>
              <a:tr h="223795">
                <a:tc>
                  <a:txBody>
                    <a:bodyPr/>
                    <a:lstStyle/>
                    <a:p>
                      <a:pPr marL="0" marR="0" lvl="0" indent="0" algn="l" defTabSz="633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性犯罪被害相談電話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4D9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82257"/>
                  </a:ext>
                </a:extLst>
              </a:tr>
              <a:tr h="227180">
                <a:tc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♯</a:t>
                      </a:r>
                      <a:r>
                        <a:rPr kumimoji="1" lang="en-US" altLang="ja-JP" sz="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8103</a:t>
                      </a:r>
                      <a:r>
                        <a:rPr kumimoji="1" lang="ja-JP" altLang="en-US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（ハートさん　</a:t>
                      </a:r>
                      <a:r>
                        <a:rPr kumimoji="1" lang="en-US" altLang="ja-JP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全国共通番号）</a:t>
                      </a:r>
                    </a:p>
                    <a:p>
                      <a:r>
                        <a:rPr kumimoji="1" lang="en-US" altLang="ja-JP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発信場所を管轄する都道府県警察の窓口に</a:t>
                      </a:r>
                    </a:p>
                    <a:p>
                      <a:r>
                        <a:rPr lang="ja-JP" altLang="en-US" sz="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つな</a:t>
                      </a:r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がります。</a:t>
                      </a:r>
                    </a:p>
                  </a:txBody>
                  <a:tcPr marT="36000" marB="36000"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C3D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778265"/>
                  </a:ext>
                </a:extLst>
              </a:tr>
              <a:tr h="307718"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各都道府県警察の性犯罪被害相談電話窓口。</a:t>
                      </a:r>
                    </a:p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（急を要する場合は</a:t>
                      </a:r>
                      <a:r>
                        <a:rPr kumimoji="1" lang="en-US" altLang="ja-JP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110</a:t>
                      </a:r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番通報）</a:t>
                      </a:r>
                    </a:p>
                  </a:txBody>
                  <a:tcPr marT="36000" marB="36000"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830377"/>
                  </a:ext>
                </a:extLst>
              </a:tr>
            </a:tbl>
          </a:graphicData>
        </a:graphic>
      </p:graphicFrame>
      <p:pic>
        <p:nvPicPr>
          <p:cNvPr id="54" name="Picture 2">
            <a:extLst>
              <a:ext uri="{FF2B5EF4-FFF2-40B4-BE49-F238E27FC236}">
                <a16:creationId xmlns:a16="http://schemas.microsoft.com/office/drawing/2014/main" id="{A27A947C-17A9-424A-A3A2-E45D03547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812" y="5966237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2" name="表 61">
            <a:extLst>
              <a:ext uri="{FF2B5EF4-FFF2-40B4-BE49-F238E27FC236}">
                <a16:creationId xmlns:a16="http://schemas.microsoft.com/office/drawing/2014/main" id="{5F8562B8-FF04-48C9-9E83-5CCDF1B55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855428"/>
              </p:ext>
            </p:extLst>
          </p:nvPr>
        </p:nvGraphicFramePr>
        <p:xfrm>
          <a:off x="3493703" y="7002323"/>
          <a:ext cx="3060000" cy="1019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000">
                  <a:extLst>
                    <a:ext uri="{9D8B030D-6E8A-4147-A177-3AD203B41FA5}">
                      <a16:colId xmlns:a16="http://schemas.microsoft.com/office/drawing/2014/main" val="2942285145"/>
                    </a:ext>
                  </a:extLst>
                </a:gridCol>
              </a:tblGrid>
              <a:tr h="223795">
                <a:tc>
                  <a:txBody>
                    <a:bodyPr/>
                    <a:lstStyle/>
                    <a:p>
                      <a:pPr marL="0" marR="0" lvl="0" indent="0" algn="l" defTabSz="633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ハラスメント悩み相談室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33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（厚生労働省委託事業）</a:t>
                      </a:r>
                    </a:p>
                  </a:txBody>
                  <a:tcPr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4D9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82257"/>
                  </a:ext>
                </a:extLst>
              </a:tr>
              <a:tr h="337642">
                <a:tc>
                  <a:txBody>
                    <a:bodyPr/>
                    <a:lstStyle/>
                    <a:p>
                      <a:r>
                        <a:rPr kumimoji="1" lang="en-US" altLang="ja-JP" sz="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0120-714-864</a:t>
                      </a:r>
                      <a:r>
                        <a:rPr kumimoji="1" lang="ja-JP" altLang="en-US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（ナイヨ　ハラス）</a:t>
                      </a:r>
                    </a:p>
                    <a:p>
                      <a:r>
                        <a:rPr kumimoji="1" lang="en-US" altLang="ja-JP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メール相談可。（専用相談フォームから連絡）</a:t>
                      </a:r>
                    </a:p>
                  </a:txBody>
                  <a:tcPr marT="36000" marB="36000"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C3D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778265"/>
                  </a:ext>
                </a:extLst>
              </a:tr>
              <a:tr h="307718"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セクシュアルハラスメント等の、ハラスメントに関する</a:t>
                      </a:r>
                      <a:endParaRPr kumimoji="1" lang="en-US" altLang="ja-JP" sz="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相談窓口。</a:t>
                      </a:r>
                    </a:p>
                  </a:txBody>
                  <a:tcPr marT="36000" marB="36000"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830377"/>
                  </a:ext>
                </a:extLst>
              </a:tr>
            </a:tbl>
          </a:graphicData>
        </a:graphic>
      </p:graphicFrame>
      <p:pic>
        <p:nvPicPr>
          <p:cNvPr id="63" name="Picture 6">
            <a:extLst>
              <a:ext uri="{FF2B5EF4-FFF2-40B4-BE49-F238E27FC236}">
                <a16:creationId xmlns:a16="http://schemas.microsoft.com/office/drawing/2014/main" id="{C175A26C-40E8-4DAA-A50D-E2776AB9B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784" y="7018503"/>
            <a:ext cx="538791" cy="53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4" name="表 63">
            <a:extLst>
              <a:ext uri="{FF2B5EF4-FFF2-40B4-BE49-F238E27FC236}">
                <a16:creationId xmlns:a16="http://schemas.microsoft.com/office/drawing/2014/main" id="{612AA3D6-7F69-4B83-A3D6-83F5EAE6C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376559"/>
              </p:ext>
            </p:extLst>
          </p:nvPr>
        </p:nvGraphicFramePr>
        <p:xfrm>
          <a:off x="3493703" y="8067566"/>
          <a:ext cx="3060000" cy="101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000">
                  <a:extLst>
                    <a:ext uri="{9D8B030D-6E8A-4147-A177-3AD203B41FA5}">
                      <a16:colId xmlns:a16="http://schemas.microsoft.com/office/drawing/2014/main" val="2942285145"/>
                    </a:ext>
                  </a:extLst>
                </a:gridCol>
              </a:tblGrid>
              <a:tr h="212737">
                <a:tc>
                  <a:txBody>
                    <a:bodyPr/>
                    <a:lstStyle/>
                    <a:p>
                      <a:pPr marL="0" marR="0" lvl="0" indent="0" algn="l" defTabSz="633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犯罪被害者支援ダイヤル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330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（日本司法支援センター（法テラス））</a:t>
                      </a:r>
                    </a:p>
                  </a:txBody>
                  <a:tcPr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4D9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82257"/>
                  </a:ext>
                </a:extLst>
              </a:tr>
              <a:tr h="305810">
                <a:tc>
                  <a:txBody>
                    <a:bodyPr/>
                    <a:lstStyle/>
                    <a:p>
                      <a:r>
                        <a:rPr kumimoji="1" lang="en-US" altLang="ja-JP" sz="9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0570-079714</a:t>
                      </a:r>
                      <a:r>
                        <a:rPr kumimoji="1" lang="ja-JP" altLang="en-US" sz="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（なくことないよ）</a:t>
                      </a:r>
                      <a:endParaRPr kumimoji="1" lang="en-US" altLang="ja-JP" sz="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en-US" altLang="ja-JP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※IP</a:t>
                      </a:r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電話からは</a:t>
                      </a:r>
                      <a:r>
                        <a:rPr kumimoji="1" lang="en-US" altLang="ja-JP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03-6745-5601</a:t>
                      </a:r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。メール問合せも可。</a:t>
                      </a:r>
                    </a:p>
                  </a:txBody>
                  <a:tcPr marT="36000" marB="36000"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C3DF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778265"/>
                  </a:ext>
                </a:extLst>
              </a:tr>
              <a:tr h="161177">
                <a:tc>
                  <a:txBody>
                    <a:bodyPr/>
                    <a:lstStyle/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被害に遭われた方やご家族の状況等に応じて適切な法制度や</a:t>
                      </a:r>
                      <a:endParaRPr kumimoji="1" lang="en-US" altLang="ja-JP" sz="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8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相談窓口を紹介。</a:t>
                      </a:r>
                    </a:p>
                  </a:txBody>
                  <a:tcPr marT="36000" marB="36000">
                    <a:lnL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4D9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830377"/>
                  </a:ext>
                </a:extLst>
              </a:tr>
            </a:tbl>
          </a:graphicData>
        </a:graphic>
      </p:graphicFrame>
      <p:pic>
        <p:nvPicPr>
          <p:cNvPr id="32" name="図 31" descr="花, シャツ が含まれている画像&#10;&#10;自動的に生成された説明">
            <a:extLst>
              <a:ext uri="{FF2B5EF4-FFF2-40B4-BE49-F238E27FC236}">
                <a16:creationId xmlns:a16="http://schemas.microsoft.com/office/drawing/2014/main" id="{2E933B03-CA42-4FF7-83BB-DB126E3DE2A1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493" y="770199"/>
            <a:ext cx="358620" cy="687353"/>
          </a:xfrm>
          <a:prstGeom prst="rect">
            <a:avLst/>
          </a:prstGeom>
        </p:spPr>
      </p:pic>
      <p:pic>
        <p:nvPicPr>
          <p:cNvPr id="5" name="図 4" descr="QR コード&#10;&#10;自動的に生成された説明">
            <a:extLst>
              <a:ext uri="{FF2B5EF4-FFF2-40B4-BE49-F238E27FC236}">
                <a16:creationId xmlns:a16="http://schemas.microsoft.com/office/drawing/2014/main" id="{BAB5379A-3E0B-4166-ACB3-E5B1B507524A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597" y="8088565"/>
            <a:ext cx="540001" cy="54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56154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MRI_color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MRI_fo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F4EA64EF-3092-473C-994A-576D3A4BF737}" vid="{6B0B758C-595F-4ABD-A941-E9F0C7E622A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3867</TotalTime>
  <Words>2433</Words>
  <Application>Microsoft Office PowerPoint</Application>
  <PresentationFormat>A4 210 x 297 mm</PresentationFormat>
  <Paragraphs>218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ＭＳ Ｐゴシック</vt:lpstr>
      <vt:lpstr>游ゴシック</vt:lpstr>
      <vt:lpstr>Arial</vt:lpstr>
      <vt:lpstr>Wingdings</vt:lpstr>
      <vt:lpstr>Default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m</cp:lastModifiedBy>
  <cp:revision>1</cp:revision>
  <dcterms:created xsi:type="dcterms:W3CDTF">2020-12-30T07:48:57Z</dcterms:created>
  <dcterms:modified xsi:type="dcterms:W3CDTF">2021-04-15T08:46:09Z</dcterms:modified>
</cp:coreProperties>
</file>