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84" r:id="rId1"/>
  </p:sldMasterIdLst>
  <p:notesMasterIdLst>
    <p:notesMasterId r:id="rId31"/>
  </p:notesMasterIdLst>
  <p:handoutMasterIdLst>
    <p:handoutMasterId r:id="rId32"/>
  </p:handoutMasterIdLst>
  <p:sldIdLst>
    <p:sldId id="257" r:id="rId2"/>
    <p:sldId id="264" r:id="rId3"/>
    <p:sldId id="301" r:id="rId4"/>
    <p:sldId id="258" r:id="rId5"/>
    <p:sldId id="259" r:id="rId6"/>
    <p:sldId id="302" r:id="rId7"/>
    <p:sldId id="298" r:id="rId8"/>
    <p:sldId id="266" r:id="rId9"/>
    <p:sldId id="270" r:id="rId10"/>
    <p:sldId id="291" r:id="rId11"/>
    <p:sldId id="296" r:id="rId12"/>
    <p:sldId id="273" r:id="rId13"/>
    <p:sldId id="300" r:id="rId14"/>
    <p:sldId id="297" r:id="rId15"/>
    <p:sldId id="267" r:id="rId16"/>
    <p:sldId id="268" r:id="rId17"/>
    <p:sldId id="269" r:id="rId18"/>
    <p:sldId id="272" r:id="rId19"/>
    <p:sldId id="276" r:id="rId20"/>
    <p:sldId id="279" r:id="rId21"/>
    <p:sldId id="280" r:id="rId22"/>
    <p:sldId id="281" r:id="rId23"/>
    <p:sldId id="293" r:id="rId24"/>
    <p:sldId id="292" r:id="rId25"/>
    <p:sldId id="295" r:id="rId26"/>
    <p:sldId id="282" r:id="rId27"/>
    <p:sldId id="286" r:id="rId28"/>
    <p:sldId id="285" r:id="rId29"/>
    <p:sldId id="284" r:id="rId30"/>
  </p:sldIdLst>
  <p:sldSz cx="9906000" cy="6858000" type="A4"/>
  <p:notesSz cx="10234613" cy="7099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76" userDrawn="1">
          <p15:clr>
            <a:srgbClr val="A4A3A4"/>
          </p15:clr>
        </p15:guide>
        <p15:guide id="2" pos="3120" userDrawn="1">
          <p15:clr>
            <a:srgbClr val="A4A3A4"/>
          </p15:clr>
        </p15:guide>
        <p15:guide id="3" pos="6000" userDrawn="1">
          <p15:clr>
            <a:srgbClr val="A4A3A4"/>
          </p15:clr>
        </p15:guide>
        <p15:guide id="6" orient="horz" pos="572" userDrawn="1">
          <p15:clr>
            <a:srgbClr val="A4A3A4"/>
          </p15:clr>
        </p15:guide>
        <p15:guide id="7" orient="horz" pos="686" userDrawn="1">
          <p15:clr>
            <a:srgbClr val="A4A3A4"/>
          </p15:clr>
        </p15:guide>
        <p15:guide id="9" pos="172" userDrawn="1">
          <p15:clr>
            <a:srgbClr val="A4A3A4"/>
          </p15:clr>
        </p15:guide>
        <p15:guide id="10" orient="horz" pos="4042" userDrawn="1">
          <p15:clr>
            <a:srgbClr val="A4A3A4"/>
          </p15:clr>
        </p15:guide>
        <p15:guide id="11" pos="4283" userDrawn="1">
          <p15:clr>
            <a:srgbClr val="A4A3A4"/>
          </p15:clr>
        </p15:guide>
        <p15:guide id="12" pos="28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5882" autoAdjust="0"/>
  </p:normalViewPr>
  <p:slideViewPr>
    <p:cSldViewPr snapToGrid="0">
      <p:cViewPr varScale="1">
        <p:scale>
          <a:sx n="110" d="100"/>
          <a:sy n="110" d="100"/>
        </p:scale>
        <p:origin x="1302" y="108"/>
      </p:cViewPr>
      <p:guideLst>
        <p:guide orient="horz" pos="2976"/>
        <p:guide pos="3120"/>
        <p:guide pos="6000"/>
        <p:guide orient="horz" pos="572"/>
        <p:guide orient="horz" pos="686"/>
        <p:guide pos="172"/>
        <p:guide orient="horz" pos="4042"/>
        <p:guide pos="4283"/>
        <p:guide pos="28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9A9C1919-14B7-4341-96B9-FC2A751E959C}"/>
              </a:ext>
            </a:extLst>
          </p:cNvPr>
          <p:cNvSpPr>
            <a:spLocks noGrp="1"/>
          </p:cNvSpPr>
          <p:nvPr>
            <p:ph type="hdr" sz="quarter"/>
          </p:nvPr>
        </p:nvSpPr>
        <p:spPr>
          <a:xfrm>
            <a:off x="1" y="0"/>
            <a:ext cx="4434999" cy="356609"/>
          </a:xfrm>
          <a:prstGeom prst="rect">
            <a:avLst/>
          </a:prstGeom>
        </p:spPr>
        <p:txBody>
          <a:bodyPr vert="horz" lIns="99075" tIns="49538" rIns="99075" bIns="49538" rtlCol="0"/>
          <a:lstStyle>
            <a:lvl1pPr algn="l">
              <a:defRPr sz="1300"/>
            </a:lvl1pPr>
          </a:lstStyle>
          <a:p>
            <a:endParaRPr kumimoji="1" lang="ja-JP" altLang="en-US"/>
          </a:p>
        </p:txBody>
      </p:sp>
      <p:sp>
        <p:nvSpPr>
          <p:cNvPr id="3" name="日付プレースホルダー 2">
            <a:extLst>
              <a:ext uri="{FF2B5EF4-FFF2-40B4-BE49-F238E27FC236}">
                <a16:creationId xmlns:a16="http://schemas.microsoft.com/office/drawing/2014/main" id="{DE16E8E1-3F9E-4BEE-8BD5-F092DCD7F9F7}"/>
              </a:ext>
            </a:extLst>
          </p:cNvPr>
          <p:cNvSpPr>
            <a:spLocks noGrp="1"/>
          </p:cNvSpPr>
          <p:nvPr>
            <p:ph type="dt" sz="quarter" idx="1"/>
          </p:nvPr>
        </p:nvSpPr>
        <p:spPr>
          <a:xfrm>
            <a:off x="5797839" y="0"/>
            <a:ext cx="4434999" cy="356609"/>
          </a:xfrm>
          <a:prstGeom prst="rect">
            <a:avLst/>
          </a:prstGeom>
        </p:spPr>
        <p:txBody>
          <a:bodyPr vert="horz" lIns="99075" tIns="49538" rIns="99075" bIns="49538" rtlCol="0"/>
          <a:lstStyle>
            <a:lvl1pPr algn="r">
              <a:defRPr sz="1300"/>
            </a:lvl1pPr>
          </a:lstStyle>
          <a:p>
            <a:fld id="{3E977DFC-A781-4023-B35F-A20B7C2F0698}" type="datetimeFigureOut">
              <a:rPr kumimoji="1" lang="ja-JP" altLang="en-US" smtClean="0"/>
              <a:t>2021/4/15</a:t>
            </a:fld>
            <a:endParaRPr kumimoji="1" lang="ja-JP" altLang="en-US"/>
          </a:p>
        </p:txBody>
      </p:sp>
      <p:sp>
        <p:nvSpPr>
          <p:cNvPr id="4" name="フッター プレースホルダー 3">
            <a:extLst>
              <a:ext uri="{FF2B5EF4-FFF2-40B4-BE49-F238E27FC236}">
                <a16:creationId xmlns:a16="http://schemas.microsoft.com/office/drawing/2014/main" id="{6C40BAB8-8062-4D48-B21B-79E465702C55}"/>
              </a:ext>
            </a:extLst>
          </p:cNvPr>
          <p:cNvSpPr>
            <a:spLocks noGrp="1"/>
          </p:cNvSpPr>
          <p:nvPr>
            <p:ph type="ftr" sz="quarter" idx="2"/>
          </p:nvPr>
        </p:nvSpPr>
        <p:spPr>
          <a:xfrm>
            <a:off x="1" y="6742693"/>
            <a:ext cx="4434999" cy="356608"/>
          </a:xfrm>
          <a:prstGeom prst="rect">
            <a:avLst/>
          </a:prstGeom>
        </p:spPr>
        <p:txBody>
          <a:bodyPr vert="horz" lIns="99075" tIns="49538" rIns="99075" bIns="49538" rtlCol="0" anchor="b"/>
          <a:lstStyle>
            <a:lvl1pPr algn="l">
              <a:defRPr sz="1300"/>
            </a:lvl1pPr>
          </a:lstStyle>
          <a:p>
            <a:endParaRPr kumimoji="1" lang="ja-JP" altLang="en-US"/>
          </a:p>
        </p:txBody>
      </p:sp>
      <p:sp>
        <p:nvSpPr>
          <p:cNvPr id="5" name="スライド番号プレースホルダー 4">
            <a:extLst>
              <a:ext uri="{FF2B5EF4-FFF2-40B4-BE49-F238E27FC236}">
                <a16:creationId xmlns:a16="http://schemas.microsoft.com/office/drawing/2014/main" id="{9ABB49FC-2838-4E5A-B895-F20A8AF19153}"/>
              </a:ext>
            </a:extLst>
          </p:cNvPr>
          <p:cNvSpPr>
            <a:spLocks noGrp="1"/>
          </p:cNvSpPr>
          <p:nvPr>
            <p:ph type="sldNum" sz="quarter" idx="3"/>
          </p:nvPr>
        </p:nvSpPr>
        <p:spPr>
          <a:xfrm>
            <a:off x="5797839" y="6742693"/>
            <a:ext cx="4434999" cy="356608"/>
          </a:xfrm>
          <a:prstGeom prst="rect">
            <a:avLst/>
          </a:prstGeom>
        </p:spPr>
        <p:txBody>
          <a:bodyPr vert="horz" lIns="99075" tIns="49538" rIns="99075" bIns="49538" rtlCol="0" anchor="b"/>
          <a:lstStyle>
            <a:lvl1pPr algn="r">
              <a:defRPr sz="1300"/>
            </a:lvl1pPr>
          </a:lstStyle>
          <a:p>
            <a:fld id="{51FB5F38-932C-44E8-9D8D-8DB335BE1BF1}" type="slidenum">
              <a:rPr kumimoji="1" lang="ja-JP" altLang="en-US" smtClean="0"/>
              <a:t>‹#›</a:t>
            </a:fld>
            <a:endParaRPr kumimoji="1" lang="ja-JP" altLang="en-US"/>
          </a:p>
        </p:txBody>
      </p:sp>
    </p:spTree>
    <p:extLst>
      <p:ext uri="{BB962C8B-B14F-4D97-AF65-F5344CB8AC3E}">
        <p14:creationId xmlns:p14="http://schemas.microsoft.com/office/powerpoint/2010/main" val="6026307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434999" cy="356609"/>
          </a:xfrm>
          <a:prstGeom prst="rect">
            <a:avLst/>
          </a:prstGeom>
        </p:spPr>
        <p:txBody>
          <a:bodyPr vert="horz" lIns="99075" tIns="49538" rIns="99075" bIns="49538" rtlCol="0"/>
          <a:lstStyle>
            <a:lvl1pPr algn="l">
              <a:defRPr sz="1300"/>
            </a:lvl1pPr>
          </a:lstStyle>
          <a:p>
            <a:endParaRPr kumimoji="1" lang="ja-JP" altLang="en-US"/>
          </a:p>
        </p:txBody>
      </p:sp>
      <p:sp>
        <p:nvSpPr>
          <p:cNvPr id="3" name="日付プレースホルダー 2"/>
          <p:cNvSpPr>
            <a:spLocks noGrp="1"/>
          </p:cNvSpPr>
          <p:nvPr>
            <p:ph type="dt" idx="1"/>
          </p:nvPr>
        </p:nvSpPr>
        <p:spPr>
          <a:xfrm>
            <a:off x="5797839" y="0"/>
            <a:ext cx="4434999" cy="356609"/>
          </a:xfrm>
          <a:prstGeom prst="rect">
            <a:avLst/>
          </a:prstGeom>
        </p:spPr>
        <p:txBody>
          <a:bodyPr vert="horz" lIns="99075" tIns="49538" rIns="99075" bIns="49538" rtlCol="0"/>
          <a:lstStyle>
            <a:lvl1pPr algn="r">
              <a:defRPr sz="1300"/>
            </a:lvl1pPr>
          </a:lstStyle>
          <a:p>
            <a:fld id="{73B01432-7196-4C05-A776-0B5445928949}" type="datetimeFigureOut">
              <a:rPr kumimoji="1" lang="ja-JP" altLang="en-US" smtClean="0"/>
              <a:t>2021/4/15</a:t>
            </a:fld>
            <a:endParaRPr kumimoji="1" lang="ja-JP" altLang="en-US"/>
          </a:p>
        </p:txBody>
      </p:sp>
      <p:sp>
        <p:nvSpPr>
          <p:cNvPr id="4" name="スライド イメージ プレースホルダー 3"/>
          <p:cNvSpPr>
            <a:spLocks noGrp="1" noRot="1" noChangeAspect="1"/>
          </p:cNvSpPr>
          <p:nvPr>
            <p:ph type="sldImg" idx="2"/>
          </p:nvPr>
        </p:nvSpPr>
        <p:spPr>
          <a:xfrm>
            <a:off x="3386138" y="887413"/>
            <a:ext cx="3462337" cy="2397125"/>
          </a:xfrm>
          <a:prstGeom prst="rect">
            <a:avLst/>
          </a:prstGeom>
          <a:noFill/>
          <a:ln w="12700">
            <a:solidFill>
              <a:prstClr val="black"/>
            </a:solidFill>
          </a:ln>
        </p:spPr>
        <p:txBody>
          <a:bodyPr vert="horz" lIns="99075" tIns="49538" rIns="99075" bIns="49538" rtlCol="0" anchor="ctr"/>
          <a:lstStyle/>
          <a:p>
            <a:endParaRPr lang="ja-JP" altLang="en-US"/>
          </a:p>
        </p:txBody>
      </p:sp>
      <p:sp>
        <p:nvSpPr>
          <p:cNvPr id="5" name="ノート プレースホルダー 4"/>
          <p:cNvSpPr>
            <a:spLocks noGrp="1"/>
          </p:cNvSpPr>
          <p:nvPr>
            <p:ph type="body" sz="quarter" idx="3"/>
          </p:nvPr>
        </p:nvSpPr>
        <p:spPr>
          <a:xfrm>
            <a:off x="1023462" y="3416539"/>
            <a:ext cx="8187690" cy="2795349"/>
          </a:xfrm>
          <a:prstGeom prst="rect">
            <a:avLst/>
          </a:prstGeom>
        </p:spPr>
        <p:txBody>
          <a:bodyPr vert="horz" lIns="99075" tIns="49538" rIns="99075" bIns="495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742693"/>
            <a:ext cx="4434999" cy="356608"/>
          </a:xfrm>
          <a:prstGeom prst="rect">
            <a:avLst/>
          </a:prstGeom>
        </p:spPr>
        <p:txBody>
          <a:bodyPr vert="horz" lIns="99075" tIns="49538" rIns="99075" bIns="49538"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797839" y="6742693"/>
            <a:ext cx="4434999" cy="356608"/>
          </a:xfrm>
          <a:prstGeom prst="rect">
            <a:avLst/>
          </a:prstGeom>
        </p:spPr>
        <p:txBody>
          <a:bodyPr vert="horz" lIns="99075" tIns="49538" rIns="99075" bIns="49538" rtlCol="0" anchor="b"/>
          <a:lstStyle>
            <a:lvl1pPr algn="r">
              <a:defRPr sz="1300"/>
            </a:lvl1pPr>
          </a:lstStyle>
          <a:p>
            <a:fld id="{1BB35F5C-9FD6-407E-BF06-1FA795BE5FE7}" type="slidenum">
              <a:rPr kumimoji="1" lang="ja-JP" altLang="en-US" smtClean="0"/>
              <a:t>‹#›</a:t>
            </a:fld>
            <a:endParaRPr kumimoji="1" lang="ja-JP" altLang="en-US"/>
          </a:p>
        </p:txBody>
      </p:sp>
    </p:spTree>
    <p:extLst>
      <p:ext uri="{BB962C8B-B14F-4D97-AF65-F5344CB8AC3E}">
        <p14:creationId xmlns:p14="http://schemas.microsoft.com/office/powerpoint/2010/main" val="99670697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752">
              <a:defRPr/>
            </a:pPr>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1</a:t>
            </a:fld>
            <a:endParaRPr kumimoji="1" lang="ja-JP" altLang="en-US"/>
          </a:p>
        </p:txBody>
      </p:sp>
    </p:spTree>
    <p:extLst>
      <p:ext uri="{BB962C8B-B14F-4D97-AF65-F5344CB8AC3E}">
        <p14:creationId xmlns:p14="http://schemas.microsoft.com/office/powerpoint/2010/main" val="8881187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10</a:t>
            </a:fld>
            <a:endParaRPr kumimoji="1" lang="ja-JP" altLang="en-US"/>
          </a:p>
        </p:txBody>
      </p:sp>
    </p:spTree>
    <p:extLst>
      <p:ext uri="{BB962C8B-B14F-4D97-AF65-F5344CB8AC3E}">
        <p14:creationId xmlns:p14="http://schemas.microsoft.com/office/powerpoint/2010/main" val="34468838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11</a:t>
            </a:fld>
            <a:endParaRPr kumimoji="1" lang="ja-JP" altLang="en-US"/>
          </a:p>
        </p:txBody>
      </p:sp>
    </p:spTree>
    <p:extLst>
      <p:ext uri="{BB962C8B-B14F-4D97-AF65-F5344CB8AC3E}">
        <p14:creationId xmlns:p14="http://schemas.microsoft.com/office/powerpoint/2010/main" val="10751776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12</a:t>
            </a:fld>
            <a:endParaRPr kumimoji="1" lang="ja-JP" altLang="en-US"/>
          </a:p>
        </p:txBody>
      </p:sp>
    </p:spTree>
    <p:extLst>
      <p:ext uri="{BB962C8B-B14F-4D97-AF65-F5344CB8AC3E}">
        <p14:creationId xmlns:p14="http://schemas.microsoft.com/office/powerpoint/2010/main" val="36981431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13</a:t>
            </a:fld>
            <a:endParaRPr kumimoji="1" lang="ja-JP" altLang="en-US"/>
          </a:p>
        </p:txBody>
      </p:sp>
    </p:spTree>
    <p:extLst>
      <p:ext uri="{BB962C8B-B14F-4D97-AF65-F5344CB8AC3E}">
        <p14:creationId xmlns:p14="http://schemas.microsoft.com/office/powerpoint/2010/main" val="796137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14</a:t>
            </a:fld>
            <a:endParaRPr kumimoji="1" lang="ja-JP" altLang="en-US"/>
          </a:p>
        </p:txBody>
      </p:sp>
    </p:spTree>
    <p:extLst>
      <p:ext uri="{BB962C8B-B14F-4D97-AF65-F5344CB8AC3E}">
        <p14:creationId xmlns:p14="http://schemas.microsoft.com/office/powerpoint/2010/main" val="40532708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752">
              <a:defRPr/>
            </a:pPr>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15</a:t>
            </a:fld>
            <a:endParaRPr kumimoji="1" lang="ja-JP" altLang="en-US"/>
          </a:p>
        </p:txBody>
      </p:sp>
    </p:spTree>
    <p:extLst>
      <p:ext uri="{BB962C8B-B14F-4D97-AF65-F5344CB8AC3E}">
        <p14:creationId xmlns:p14="http://schemas.microsoft.com/office/powerpoint/2010/main" val="20945962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752">
              <a:defRPr/>
            </a:pPr>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16</a:t>
            </a:fld>
            <a:endParaRPr kumimoji="1" lang="ja-JP" altLang="en-US"/>
          </a:p>
        </p:txBody>
      </p:sp>
    </p:spTree>
    <p:extLst>
      <p:ext uri="{BB962C8B-B14F-4D97-AF65-F5344CB8AC3E}">
        <p14:creationId xmlns:p14="http://schemas.microsoft.com/office/powerpoint/2010/main" val="15903284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17</a:t>
            </a:fld>
            <a:endParaRPr kumimoji="1" lang="ja-JP" altLang="en-US"/>
          </a:p>
        </p:txBody>
      </p:sp>
    </p:spTree>
    <p:extLst>
      <p:ext uri="{BB962C8B-B14F-4D97-AF65-F5344CB8AC3E}">
        <p14:creationId xmlns:p14="http://schemas.microsoft.com/office/powerpoint/2010/main" val="41315972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752">
              <a:defRPr/>
            </a:pPr>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18</a:t>
            </a:fld>
            <a:endParaRPr kumimoji="1" lang="ja-JP" altLang="en-US"/>
          </a:p>
        </p:txBody>
      </p:sp>
    </p:spTree>
    <p:extLst>
      <p:ext uri="{BB962C8B-B14F-4D97-AF65-F5344CB8AC3E}">
        <p14:creationId xmlns:p14="http://schemas.microsoft.com/office/powerpoint/2010/main" val="38051336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752">
              <a:defRPr/>
            </a:pPr>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19</a:t>
            </a:fld>
            <a:endParaRPr kumimoji="1" lang="ja-JP" altLang="en-US"/>
          </a:p>
        </p:txBody>
      </p:sp>
    </p:spTree>
    <p:extLst>
      <p:ext uri="{BB962C8B-B14F-4D97-AF65-F5344CB8AC3E}">
        <p14:creationId xmlns:p14="http://schemas.microsoft.com/office/powerpoint/2010/main" val="15913942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752">
              <a:defRPr/>
            </a:pPr>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2</a:t>
            </a:fld>
            <a:endParaRPr kumimoji="1" lang="ja-JP" altLang="en-US"/>
          </a:p>
        </p:txBody>
      </p:sp>
    </p:spTree>
    <p:extLst>
      <p:ext uri="{BB962C8B-B14F-4D97-AF65-F5344CB8AC3E}">
        <p14:creationId xmlns:p14="http://schemas.microsoft.com/office/powerpoint/2010/main" val="32584633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752">
              <a:defRPr/>
            </a:pPr>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20</a:t>
            </a:fld>
            <a:endParaRPr kumimoji="1" lang="ja-JP" altLang="en-US"/>
          </a:p>
        </p:txBody>
      </p:sp>
    </p:spTree>
    <p:extLst>
      <p:ext uri="{BB962C8B-B14F-4D97-AF65-F5344CB8AC3E}">
        <p14:creationId xmlns:p14="http://schemas.microsoft.com/office/powerpoint/2010/main" val="795490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752">
              <a:defRPr/>
            </a:pPr>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21</a:t>
            </a:fld>
            <a:endParaRPr kumimoji="1" lang="ja-JP" altLang="en-US"/>
          </a:p>
        </p:txBody>
      </p:sp>
    </p:spTree>
    <p:extLst>
      <p:ext uri="{BB962C8B-B14F-4D97-AF65-F5344CB8AC3E}">
        <p14:creationId xmlns:p14="http://schemas.microsoft.com/office/powerpoint/2010/main" val="15090146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752">
              <a:defRPr/>
            </a:pPr>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22</a:t>
            </a:fld>
            <a:endParaRPr kumimoji="1" lang="ja-JP" altLang="en-US"/>
          </a:p>
        </p:txBody>
      </p:sp>
    </p:spTree>
    <p:extLst>
      <p:ext uri="{BB962C8B-B14F-4D97-AF65-F5344CB8AC3E}">
        <p14:creationId xmlns:p14="http://schemas.microsoft.com/office/powerpoint/2010/main" val="27425493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752">
              <a:defRPr/>
            </a:pPr>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23</a:t>
            </a:fld>
            <a:endParaRPr kumimoji="1" lang="ja-JP" altLang="en-US"/>
          </a:p>
        </p:txBody>
      </p:sp>
    </p:spTree>
    <p:extLst>
      <p:ext uri="{BB962C8B-B14F-4D97-AF65-F5344CB8AC3E}">
        <p14:creationId xmlns:p14="http://schemas.microsoft.com/office/powerpoint/2010/main" val="1697526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752">
              <a:defRPr/>
            </a:pPr>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24</a:t>
            </a:fld>
            <a:endParaRPr kumimoji="1" lang="ja-JP" altLang="en-US"/>
          </a:p>
        </p:txBody>
      </p:sp>
    </p:spTree>
    <p:extLst>
      <p:ext uri="{BB962C8B-B14F-4D97-AF65-F5344CB8AC3E}">
        <p14:creationId xmlns:p14="http://schemas.microsoft.com/office/powerpoint/2010/main" val="2858209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752">
              <a:defRPr/>
            </a:pPr>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25</a:t>
            </a:fld>
            <a:endParaRPr kumimoji="1" lang="ja-JP" altLang="en-US"/>
          </a:p>
        </p:txBody>
      </p:sp>
    </p:spTree>
    <p:extLst>
      <p:ext uri="{BB962C8B-B14F-4D97-AF65-F5344CB8AC3E}">
        <p14:creationId xmlns:p14="http://schemas.microsoft.com/office/powerpoint/2010/main" val="24477673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26</a:t>
            </a:fld>
            <a:endParaRPr kumimoji="1" lang="ja-JP" altLang="en-US"/>
          </a:p>
        </p:txBody>
      </p:sp>
    </p:spTree>
    <p:extLst>
      <p:ext uri="{BB962C8B-B14F-4D97-AF65-F5344CB8AC3E}">
        <p14:creationId xmlns:p14="http://schemas.microsoft.com/office/powerpoint/2010/main" val="24560942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27</a:t>
            </a:fld>
            <a:endParaRPr kumimoji="1" lang="ja-JP" altLang="en-US"/>
          </a:p>
        </p:txBody>
      </p:sp>
    </p:spTree>
    <p:extLst>
      <p:ext uri="{BB962C8B-B14F-4D97-AF65-F5344CB8AC3E}">
        <p14:creationId xmlns:p14="http://schemas.microsoft.com/office/powerpoint/2010/main" val="28208202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28</a:t>
            </a:fld>
            <a:endParaRPr kumimoji="1" lang="ja-JP" altLang="en-US"/>
          </a:p>
        </p:txBody>
      </p:sp>
    </p:spTree>
    <p:extLst>
      <p:ext uri="{BB962C8B-B14F-4D97-AF65-F5344CB8AC3E}">
        <p14:creationId xmlns:p14="http://schemas.microsoft.com/office/powerpoint/2010/main" val="2555323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3</a:t>
            </a:fld>
            <a:endParaRPr kumimoji="1" lang="ja-JP" altLang="en-US"/>
          </a:p>
        </p:txBody>
      </p:sp>
    </p:spTree>
    <p:extLst>
      <p:ext uri="{BB962C8B-B14F-4D97-AF65-F5344CB8AC3E}">
        <p14:creationId xmlns:p14="http://schemas.microsoft.com/office/powerpoint/2010/main" val="1703643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4</a:t>
            </a:fld>
            <a:endParaRPr kumimoji="1" lang="ja-JP" altLang="en-US"/>
          </a:p>
        </p:txBody>
      </p:sp>
    </p:spTree>
    <p:extLst>
      <p:ext uri="{BB962C8B-B14F-4D97-AF65-F5344CB8AC3E}">
        <p14:creationId xmlns:p14="http://schemas.microsoft.com/office/powerpoint/2010/main" val="23287658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5</a:t>
            </a:fld>
            <a:endParaRPr kumimoji="1" lang="ja-JP" altLang="en-US"/>
          </a:p>
        </p:txBody>
      </p:sp>
    </p:spTree>
    <p:extLst>
      <p:ext uri="{BB962C8B-B14F-4D97-AF65-F5344CB8AC3E}">
        <p14:creationId xmlns:p14="http://schemas.microsoft.com/office/powerpoint/2010/main" val="783173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6</a:t>
            </a:fld>
            <a:endParaRPr kumimoji="1" lang="ja-JP" altLang="en-US"/>
          </a:p>
        </p:txBody>
      </p:sp>
    </p:spTree>
    <p:extLst>
      <p:ext uri="{BB962C8B-B14F-4D97-AF65-F5344CB8AC3E}">
        <p14:creationId xmlns:p14="http://schemas.microsoft.com/office/powerpoint/2010/main" val="3222134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7</a:t>
            </a:fld>
            <a:endParaRPr kumimoji="1" lang="ja-JP" altLang="en-US"/>
          </a:p>
        </p:txBody>
      </p:sp>
    </p:spTree>
    <p:extLst>
      <p:ext uri="{BB962C8B-B14F-4D97-AF65-F5344CB8AC3E}">
        <p14:creationId xmlns:p14="http://schemas.microsoft.com/office/powerpoint/2010/main" val="394400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8</a:t>
            </a:fld>
            <a:endParaRPr kumimoji="1" lang="ja-JP" altLang="en-US"/>
          </a:p>
        </p:txBody>
      </p:sp>
    </p:spTree>
    <p:extLst>
      <p:ext uri="{BB962C8B-B14F-4D97-AF65-F5344CB8AC3E}">
        <p14:creationId xmlns:p14="http://schemas.microsoft.com/office/powerpoint/2010/main" val="37555530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BB35F5C-9FD6-407E-BF06-1FA795BE5FE7}" type="slidenum">
              <a:rPr kumimoji="1" lang="ja-JP" altLang="en-US" smtClean="0"/>
              <a:t>9</a:t>
            </a:fld>
            <a:endParaRPr kumimoji="1" lang="ja-JP" altLang="en-US"/>
          </a:p>
        </p:txBody>
      </p:sp>
    </p:spTree>
    <p:extLst>
      <p:ext uri="{BB962C8B-B14F-4D97-AF65-F5344CB8AC3E}">
        <p14:creationId xmlns:p14="http://schemas.microsoft.com/office/powerpoint/2010/main" val="3378629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normAutofit/>
          </a:bodyPr>
          <a:lstStyle>
            <a:lvl1pPr algn="ctr">
              <a:defRPr sz="1800" baseline="0">
                <a:latin typeface="+mj-lt"/>
                <a:ea typeface="+mj-ea"/>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D9DD276-E380-4FFF-8640-FD87A7C479AE}" type="datetime1">
              <a:rPr kumimoji="1" lang="ja-JP" altLang="en-US" smtClean="0"/>
              <a:t>2021/4/15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4DAA578-C79D-4A5D-B741-A2DE14C9823B}" type="slidenum">
              <a:rPr kumimoji="1" lang="ja-JP" altLang="en-US" smtClean="0"/>
              <a:t>‹#›</a:t>
            </a:fld>
            <a:endParaRPr kumimoji="1" lang="ja-JP" altLang="en-US"/>
          </a:p>
        </p:txBody>
      </p:sp>
    </p:spTree>
    <p:extLst>
      <p:ext uri="{BB962C8B-B14F-4D97-AF65-F5344CB8AC3E}">
        <p14:creationId xmlns:p14="http://schemas.microsoft.com/office/powerpoint/2010/main" val="2918584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5F12C6-3DD1-4839-849D-65D6166A3823}" type="datetime1">
              <a:rPr kumimoji="1" lang="ja-JP" altLang="en-US" smtClean="0"/>
              <a:t>2021/4/15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4DAA578-C79D-4A5D-B741-A2DE14C9823B}" type="slidenum">
              <a:rPr kumimoji="1" lang="ja-JP" altLang="en-US" smtClean="0"/>
              <a:t>‹#›</a:t>
            </a:fld>
            <a:endParaRPr kumimoji="1" lang="ja-JP" altLang="en-US"/>
          </a:p>
        </p:txBody>
      </p:sp>
    </p:spTree>
    <p:extLst>
      <p:ext uri="{BB962C8B-B14F-4D97-AF65-F5344CB8AC3E}">
        <p14:creationId xmlns:p14="http://schemas.microsoft.com/office/powerpoint/2010/main" val="207374371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2FB830-2D14-458A-BD3A-79742F46AF04}" type="datetime1">
              <a:rPr kumimoji="1" lang="ja-JP" altLang="en-US" smtClean="0"/>
              <a:t>2021/4/15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4DAA578-C79D-4A5D-B741-A2DE14C9823B}" type="slidenum">
              <a:rPr kumimoji="1" lang="ja-JP" altLang="en-US" smtClean="0"/>
              <a:t>‹#›</a:t>
            </a:fld>
            <a:endParaRPr kumimoji="1" lang="ja-JP" altLang="en-US"/>
          </a:p>
        </p:txBody>
      </p:sp>
    </p:spTree>
    <p:extLst>
      <p:ext uri="{BB962C8B-B14F-4D97-AF65-F5344CB8AC3E}">
        <p14:creationId xmlns:p14="http://schemas.microsoft.com/office/powerpoint/2010/main" val="1139540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D10571F-02F7-40B5-8992-ADA6C7B3620C}" type="datetime1">
              <a:rPr kumimoji="1" lang="ja-JP" altLang="en-US" smtClean="0"/>
              <a:t>2021/4/15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4DAA578-C79D-4A5D-B741-A2DE14C9823B}" type="slidenum">
              <a:rPr kumimoji="1" lang="ja-JP" altLang="en-US" smtClean="0"/>
              <a:t>‹#›</a:t>
            </a:fld>
            <a:endParaRPr kumimoji="1" lang="ja-JP" altLang="en-US"/>
          </a:p>
        </p:txBody>
      </p:sp>
    </p:spTree>
    <p:extLst>
      <p:ext uri="{BB962C8B-B14F-4D97-AF65-F5344CB8AC3E}">
        <p14:creationId xmlns:p14="http://schemas.microsoft.com/office/powerpoint/2010/main" val="2289259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07D4AAC-36B2-41E0-8753-E66B658F1D96}" type="datetime1">
              <a:rPr kumimoji="1" lang="ja-JP" altLang="en-US" smtClean="0"/>
              <a:t>2021/4/15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4DAA578-C79D-4A5D-B741-A2DE14C9823B}" type="slidenum">
              <a:rPr kumimoji="1" lang="ja-JP" altLang="en-US" smtClean="0"/>
              <a:t>‹#›</a:t>
            </a:fld>
            <a:endParaRPr kumimoji="1" lang="ja-JP" altLang="en-US"/>
          </a:p>
        </p:txBody>
      </p:sp>
    </p:spTree>
    <p:extLst>
      <p:ext uri="{BB962C8B-B14F-4D97-AF65-F5344CB8AC3E}">
        <p14:creationId xmlns:p14="http://schemas.microsoft.com/office/powerpoint/2010/main" val="1178750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C34F5FE-F470-4F8C-B076-0E3C24A54F7E}" type="datetime1">
              <a:rPr kumimoji="1" lang="ja-JP" altLang="en-US" smtClean="0"/>
              <a:t>2021/4/15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4DAA578-C79D-4A5D-B741-A2DE14C9823B}" type="slidenum">
              <a:rPr kumimoji="1" lang="ja-JP" altLang="en-US" smtClean="0"/>
              <a:t>‹#›</a:t>
            </a:fld>
            <a:endParaRPr kumimoji="1" lang="ja-JP" altLang="en-US"/>
          </a:p>
        </p:txBody>
      </p:sp>
    </p:spTree>
    <p:extLst>
      <p:ext uri="{BB962C8B-B14F-4D97-AF65-F5344CB8AC3E}">
        <p14:creationId xmlns:p14="http://schemas.microsoft.com/office/powerpoint/2010/main" val="2270778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2FC86F1-858E-4B00-BD9B-0E89E385DAB8}" type="datetime1">
              <a:rPr kumimoji="1" lang="ja-JP" altLang="en-US" smtClean="0"/>
              <a:t>2021/4/15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4DAA578-C79D-4A5D-B741-A2DE14C9823B}" type="slidenum">
              <a:rPr kumimoji="1" lang="ja-JP" altLang="en-US" smtClean="0"/>
              <a:t>‹#›</a:t>
            </a:fld>
            <a:endParaRPr kumimoji="1" lang="ja-JP" altLang="en-US"/>
          </a:p>
        </p:txBody>
      </p:sp>
    </p:spTree>
    <p:extLst>
      <p:ext uri="{BB962C8B-B14F-4D97-AF65-F5344CB8AC3E}">
        <p14:creationId xmlns:p14="http://schemas.microsoft.com/office/powerpoint/2010/main" val="1571785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81038" y="244616"/>
            <a:ext cx="8543925" cy="341632"/>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8BCE6B4-1634-4EB7-A96E-F3E1F2EBF3D9}" type="datetime1">
              <a:rPr kumimoji="1" lang="ja-JP" altLang="en-US" smtClean="0"/>
              <a:t>2021/4/15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4DAA578-C79D-4A5D-B741-A2DE14C9823B}" type="slidenum">
              <a:rPr kumimoji="1" lang="ja-JP" altLang="en-US" smtClean="0"/>
              <a:t>‹#›</a:t>
            </a:fld>
            <a:endParaRPr kumimoji="1" lang="ja-JP" altLang="en-US"/>
          </a:p>
        </p:txBody>
      </p:sp>
    </p:spTree>
    <p:extLst>
      <p:ext uri="{BB962C8B-B14F-4D97-AF65-F5344CB8AC3E}">
        <p14:creationId xmlns:p14="http://schemas.microsoft.com/office/powerpoint/2010/main" val="2861213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E3D20F-C409-404E-84A7-D299D3F8CD33}" type="datetime1">
              <a:rPr kumimoji="1" lang="ja-JP" altLang="en-US" smtClean="0"/>
              <a:t>2021/4/15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4DAA578-C79D-4A5D-B741-A2DE14C9823B}" type="slidenum">
              <a:rPr kumimoji="1" lang="ja-JP" altLang="en-US" smtClean="0"/>
              <a:t>‹#›</a:t>
            </a:fld>
            <a:endParaRPr kumimoji="1" lang="ja-JP" altLang="en-US"/>
          </a:p>
        </p:txBody>
      </p:sp>
    </p:spTree>
    <p:extLst>
      <p:ext uri="{BB962C8B-B14F-4D97-AF65-F5344CB8AC3E}">
        <p14:creationId xmlns:p14="http://schemas.microsoft.com/office/powerpoint/2010/main" val="569220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5F12C6-3DD1-4839-849D-65D6166A3823}" type="datetime1">
              <a:rPr kumimoji="1" lang="ja-JP" altLang="en-US" smtClean="0"/>
              <a:t>2021/4/15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4DAA578-C79D-4A5D-B741-A2DE14C9823B}" type="slidenum">
              <a:rPr kumimoji="1" lang="ja-JP" altLang="en-US" smtClean="0"/>
              <a:t>‹#›</a:t>
            </a:fld>
            <a:endParaRPr kumimoji="1" lang="ja-JP" altLang="en-US"/>
          </a:p>
        </p:txBody>
      </p:sp>
    </p:spTree>
    <p:extLst>
      <p:ext uri="{BB962C8B-B14F-4D97-AF65-F5344CB8AC3E}">
        <p14:creationId xmlns:p14="http://schemas.microsoft.com/office/powerpoint/2010/main" val="69140655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400A496-B20C-44CD-9A9A-6328F630120B}" type="datetime1">
              <a:rPr kumimoji="1" lang="ja-JP" altLang="en-US" smtClean="0"/>
              <a:t>2021/4/15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4DAA578-C79D-4A5D-B741-A2DE14C9823B}" type="slidenum">
              <a:rPr kumimoji="1" lang="ja-JP" altLang="en-US" smtClean="0"/>
              <a:t>‹#›</a:t>
            </a:fld>
            <a:endParaRPr kumimoji="1" lang="ja-JP" altLang="en-US"/>
          </a:p>
        </p:txBody>
      </p:sp>
    </p:spTree>
    <p:extLst>
      <p:ext uri="{BB962C8B-B14F-4D97-AF65-F5344CB8AC3E}">
        <p14:creationId xmlns:p14="http://schemas.microsoft.com/office/powerpoint/2010/main" val="2017769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857092"/>
            <a:ext cx="8543925" cy="341632"/>
          </a:xfrm>
          <a:prstGeom prst="rect">
            <a:avLst/>
          </a:prstGeom>
        </p:spPr>
        <p:txBody>
          <a:bodyPr vert="horz" lIns="91440" tIns="45720" rIns="91440" bIns="45720" rtlCol="0" anchor="ctr">
            <a:sp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5F12C6-3DD1-4839-849D-65D6166A3823}" type="datetime1">
              <a:rPr kumimoji="1" lang="ja-JP" altLang="en-US" smtClean="0"/>
              <a:t>2021/4/15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DAA578-C79D-4A5D-B741-A2DE14C9823B}" type="slidenum">
              <a:rPr kumimoji="1" lang="ja-JP" altLang="en-US" smtClean="0"/>
              <a:t>‹#›</a:t>
            </a:fld>
            <a:endParaRPr kumimoji="1" lang="ja-JP" altLang="en-US"/>
          </a:p>
        </p:txBody>
      </p:sp>
    </p:spTree>
    <p:extLst>
      <p:ext uri="{BB962C8B-B14F-4D97-AF65-F5344CB8AC3E}">
        <p14:creationId xmlns:p14="http://schemas.microsoft.com/office/powerpoint/2010/main" val="217493795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kumimoji="1" sz="1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1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png"/><Relationship Id="rId7"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16.png"/><Relationship Id="rId5" Type="http://schemas.openxmlformats.org/officeDocument/2006/relationships/image" Target="../media/image17.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0.emf"/></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13.png"/><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8A0EB2D7-DE06-4DE8-9640-ABD3B9191709}"/>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0</a:t>
            </a:fld>
            <a:endParaRPr kumimoji="1" lang="en-US" altLang="ja-JP"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C8A98C46-7049-4FEC-93E6-C2C5561FA90B}"/>
              </a:ext>
            </a:extLst>
          </p:cNvPr>
          <p:cNvSpPr txBox="1"/>
          <p:nvPr/>
        </p:nvSpPr>
        <p:spPr>
          <a:xfrm>
            <a:off x="1400587" y="683794"/>
            <a:ext cx="7104829" cy="830997"/>
          </a:xfrm>
          <a:prstGeom prst="rect">
            <a:avLst/>
          </a:prstGeom>
          <a:noFill/>
        </p:spPr>
        <p:txBody>
          <a:bodyPr wrap="none" rtlCol="0">
            <a:spAutoFit/>
          </a:bodyPr>
          <a:lstStyle/>
          <a:p>
            <a:pPr algn="ctr"/>
            <a:r>
              <a:rPr lang="ja-JP" altLang="en-US" sz="4800" b="1" spc="200" dirty="0">
                <a:solidFill>
                  <a:schemeClr val="accent2">
                    <a:lumMod val="50000"/>
                  </a:schemeClr>
                </a:solidFill>
                <a:latin typeface="Meiryo UI" panose="020B0604030504040204" pitchFamily="50" charset="-128"/>
                <a:ea typeface="Meiryo UI" panose="020B0604030504040204" pitchFamily="50" charset="-128"/>
              </a:rPr>
              <a:t>大切な心と体を守るために</a:t>
            </a:r>
            <a:endParaRPr lang="en-US" altLang="ja-JP" sz="4800" b="1" spc="200" dirty="0">
              <a:solidFill>
                <a:schemeClr val="accent2">
                  <a:lumMod val="50000"/>
                </a:schemeClr>
              </a:solidFill>
              <a:latin typeface="Meiryo UI" panose="020B0604030504040204" pitchFamily="50" charset="-128"/>
              <a:ea typeface="Meiryo UI" panose="020B0604030504040204" pitchFamily="50" charset="-128"/>
            </a:endParaRPr>
          </a:p>
        </p:txBody>
      </p:sp>
      <p:sp>
        <p:nvSpPr>
          <p:cNvPr id="10" name="四角形: 角を丸くする 9">
            <a:extLst>
              <a:ext uri="{FF2B5EF4-FFF2-40B4-BE49-F238E27FC236}">
                <a16:creationId xmlns:a16="http://schemas.microsoft.com/office/drawing/2014/main" id="{6992DA5E-D29A-435D-9675-76FDE3D7EC3B}"/>
              </a:ext>
            </a:extLst>
          </p:cNvPr>
          <p:cNvSpPr/>
          <p:nvPr/>
        </p:nvSpPr>
        <p:spPr>
          <a:xfrm>
            <a:off x="2091000" y="2016753"/>
            <a:ext cx="5724000" cy="2201091"/>
          </a:xfrm>
          <a:prstGeom prst="roundRect">
            <a:avLst>
              <a:gd name="adj" fmla="val 11786"/>
            </a:avLst>
          </a:prstGeom>
          <a:solidFill>
            <a:schemeClr val="accent3">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144000" rtlCol="0" anchor="b" anchorCtr="0"/>
          <a:lstStyle/>
          <a:p>
            <a:pPr marL="361950" indent="-361950">
              <a:spcBef>
                <a:spcPts val="600"/>
              </a:spcBef>
              <a:buClr>
                <a:schemeClr val="accent3">
                  <a:lumMod val="50000"/>
                </a:schemeClr>
              </a:buClr>
              <a:buFont typeface="Wingdings" panose="05000000000000000000" pitchFamily="2" charset="2"/>
              <a:buChar char="l"/>
            </a:pPr>
            <a:r>
              <a:rPr lang="ja-JP" altLang="en-US" sz="2800" b="1" dirty="0">
                <a:solidFill>
                  <a:schemeClr val="tx1">
                    <a:lumMod val="75000"/>
                    <a:lumOff val="25000"/>
                  </a:schemeClr>
                </a:solidFill>
                <a:latin typeface="Meiryo UI" panose="020B0604030504040204" pitchFamily="50" charset="-128"/>
                <a:ea typeface="Meiryo UI" panose="020B0604030504040204" pitchFamily="50" charset="-128"/>
              </a:rPr>
              <a:t>よりよい人間関係ってなんだろう？</a:t>
            </a:r>
            <a:endParaRPr lang="en-US" altLang="ja-JP" sz="2800" b="1" dirty="0">
              <a:solidFill>
                <a:schemeClr val="tx1">
                  <a:lumMod val="75000"/>
                  <a:lumOff val="25000"/>
                </a:schemeClr>
              </a:solidFill>
              <a:latin typeface="Meiryo UI" panose="020B0604030504040204" pitchFamily="50" charset="-128"/>
              <a:ea typeface="Meiryo UI" panose="020B0604030504040204" pitchFamily="50" charset="-128"/>
            </a:endParaRPr>
          </a:p>
          <a:p>
            <a:pPr marL="361950" indent="-361950">
              <a:spcBef>
                <a:spcPts val="600"/>
              </a:spcBef>
              <a:buClr>
                <a:schemeClr val="accent3">
                  <a:lumMod val="50000"/>
                </a:schemeClr>
              </a:buClr>
              <a:buFont typeface="Wingdings" panose="05000000000000000000" pitchFamily="2" charset="2"/>
              <a:buChar char="l"/>
            </a:pPr>
            <a:r>
              <a:rPr lang="ja-JP" altLang="en-US" sz="2800" b="1" dirty="0">
                <a:solidFill>
                  <a:schemeClr val="tx1">
                    <a:lumMod val="75000"/>
                    <a:lumOff val="25000"/>
                  </a:schemeClr>
                </a:solidFill>
                <a:latin typeface="Meiryo UI" panose="020B0604030504040204" pitchFamily="50" charset="-128"/>
                <a:ea typeface="Meiryo UI" panose="020B0604030504040204" pitchFamily="50" charset="-128"/>
              </a:rPr>
              <a:t>性暴力とは？</a:t>
            </a:r>
            <a:endParaRPr lang="en-US" altLang="ja-JP" sz="2800" b="1" dirty="0">
              <a:solidFill>
                <a:schemeClr val="tx1">
                  <a:lumMod val="75000"/>
                  <a:lumOff val="25000"/>
                </a:schemeClr>
              </a:solidFill>
              <a:latin typeface="Meiryo UI" panose="020B0604030504040204" pitchFamily="50" charset="-128"/>
              <a:ea typeface="Meiryo UI" panose="020B0604030504040204" pitchFamily="50" charset="-128"/>
            </a:endParaRPr>
          </a:p>
          <a:p>
            <a:pPr marL="361950" indent="-361950" algn="l">
              <a:spcBef>
                <a:spcPts val="600"/>
              </a:spcBef>
              <a:buClr>
                <a:schemeClr val="accent3">
                  <a:lumMod val="50000"/>
                </a:schemeClr>
              </a:buClr>
              <a:buFont typeface="Wingdings" panose="05000000000000000000" pitchFamily="2" charset="2"/>
              <a:buChar char="l"/>
            </a:pPr>
            <a:r>
              <a:rPr lang="ja-JP" altLang="en-US" sz="2800" b="1" dirty="0">
                <a:solidFill>
                  <a:schemeClr val="tx1">
                    <a:lumMod val="75000"/>
                    <a:lumOff val="25000"/>
                  </a:schemeClr>
                </a:solidFill>
                <a:latin typeface="Meiryo UI" panose="020B0604030504040204" pitchFamily="50" charset="-128"/>
                <a:ea typeface="Meiryo UI" panose="020B0604030504040204" pitchFamily="50" charset="-128"/>
              </a:rPr>
              <a:t>もし性暴力の被害にあったら・・・</a:t>
            </a:r>
            <a:endParaRPr lang="en-US" altLang="ja-JP" sz="2800" b="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AAE89718-6C07-42BC-957F-21E6628E57A2}"/>
              </a:ext>
            </a:extLst>
          </p:cNvPr>
          <p:cNvSpPr txBox="1"/>
          <p:nvPr/>
        </p:nvSpPr>
        <p:spPr>
          <a:xfrm>
            <a:off x="3390278" y="1747444"/>
            <a:ext cx="3125445" cy="577803"/>
          </a:xfrm>
          <a:prstGeom prst="roundRect">
            <a:avLst>
              <a:gd name="adj" fmla="val 50000"/>
            </a:avLst>
          </a:prstGeom>
          <a:solidFill>
            <a:schemeClr val="accent3">
              <a:lumMod val="75000"/>
            </a:schemeClr>
          </a:solidFill>
          <a:ln>
            <a:solidFill>
              <a:schemeClr val="bg1"/>
            </a:solidFill>
          </a:ln>
          <a:effectLst>
            <a:outerShdw blurRad="50800" dist="38100" dir="2700000" algn="tl" rotWithShape="0">
              <a:prstClr val="black">
                <a:alpha val="40000"/>
              </a:prstClr>
            </a:outerShdw>
          </a:effectLst>
        </p:spPr>
        <p:txBody>
          <a:bodyPr wrap="none" tIns="0" bIns="0" rtlCol="0" anchor="t" anchorCtr="1">
            <a:noAutofit/>
          </a:bodyPr>
          <a:lstStyle/>
          <a:p>
            <a:pPr algn="ctr">
              <a:lnSpc>
                <a:spcPts val="3840"/>
              </a:lnSpc>
            </a:pPr>
            <a:r>
              <a:rPr lang="ja-JP" altLang="en-US" sz="28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授業の内容</a:t>
            </a:r>
          </a:p>
        </p:txBody>
      </p:sp>
      <p:grpSp>
        <p:nvGrpSpPr>
          <p:cNvPr id="13" name="グループ化 12">
            <a:extLst>
              <a:ext uri="{FF2B5EF4-FFF2-40B4-BE49-F238E27FC236}">
                <a16:creationId xmlns:a16="http://schemas.microsoft.com/office/drawing/2014/main" id="{230FD2CB-3CD0-4B40-B2AE-7F81D7EE9DC9}"/>
              </a:ext>
            </a:extLst>
          </p:cNvPr>
          <p:cNvGrpSpPr/>
          <p:nvPr/>
        </p:nvGrpSpPr>
        <p:grpSpPr>
          <a:xfrm>
            <a:off x="3139169" y="4292300"/>
            <a:ext cx="3627662" cy="2312925"/>
            <a:chOff x="1775512" y="3726238"/>
            <a:chExt cx="3627662" cy="2312925"/>
          </a:xfrm>
        </p:grpSpPr>
        <p:pic>
          <p:nvPicPr>
            <p:cNvPr id="14" name="図 13" descr="抽象, 挿絵 が含まれている画像&#10;&#10;自動的に生成された説明">
              <a:extLst>
                <a:ext uri="{FF2B5EF4-FFF2-40B4-BE49-F238E27FC236}">
                  <a16:creationId xmlns:a16="http://schemas.microsoft.com/office/drawing/2014/main" id="{1746B994-05C9-4627-88FE-CB92DC9EA8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5512" y="3726238"/>
              <a:ext cx="1874727" cy="2312925"/>
            </a:xfrm>
            <a:prstGeom prst="rect">
              <a:avLst/>
            </a:prstGeom>
          </p:spPr>
        </p:pic>
        <p:pic>
          <p:nvPicPr>
            <p:cNvPr id="15" name="図 14" descr="アイコン&#10;&#10;自動的に生成された説明">
              <a:extLst>
                <a:ext uri="{FF2B5EF4-FFF2-40B4-BE49-F238E27FC236}">
                  <a16:creationId xmlns:a16="http://schemas.microsoft.com/office/drawing/2014/main" id="{E23A8272-414C-44FA-9B63-8F43A66248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85436" y="3733266"/>
              <a:ext cx="1717738" cy="2305897"/>
            </a:xfrm>
            <a:prstGeom prst="rect">
              <a:avLst/>
            </a:prstGeom>
          </p:spPr>
        </p:pic>
      </p:grpSp>
    </p:spTree>
    <p:extLst>
      <p:ext uri="{BB962C8B-B14F-4D97-AF65-F5344CB8AC3E}">
        <p14:creationId xmlns:p14="http://schemas.microsoft.com/office/powerpoint/2010/main" val="2462200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75AF037C-EFE0-45EF-BAFD-736FE0A40521}"/>
              </a:ext>
            </a:extLst>
          </p:cNvPr>
          <p:cNvSpPr/>
          <p:nvPr/>
        </p:nvSpPr>
        <p:spPr>
          <a:xfrm>
            <a:off x="1044624" y="198499"/>
            <a:ext cx="7834196" cy="646331"/>
          </a:xfrm>
          <a:prstGeom prst="rect">
            <a:avLst/>
          </a:prstGeom>
        </p:spPr>
        <p:txBody>
          <a:bodyPr wrap="none">
            <a:spAutoFit/>
          </a:bodyPr>
          <a:lstStyle/>
          <a:p>
            <a:pPr algn="ctr"/>
            <a:r>
              <a:rPr lang="ja-JP" altLang="en-US" sz="3600" b="1" spc="200" dirty="0">
                <a:solidFill>
                  <a:schemeClr val="accent2">
                    <a:lumMod val="50000"/>
                  </a:schemeClr>
                </a:solidFill>
                <a:latin typeface="Meiryo UI" panose="020B0604030504040204" pitchFamily="50" charset="-128"/>
                <a:ea typeface="Meiryo UI" panose="020B0604030504040204" pitchFamily="50" charset="-128"/>
              </a:rPr>
              <a:t>性暴力の例</a:t>
            </a:r>
            <a:r>
              <a:rPr lang="en-US" altLang="ja-JP" sz="3600" b="1" spc="200" dirty="0">
                <a:solidFill>
                  <a:schemeClr val="accent2">
                    <a:lumMod val="50000"/>
                  </a:schemeClr>
                </a:solidFill>
                <a:latin typeface="Meiryo UI" panose="020B0604030504040204" pitchFamily="50" charset="-128"/>
                <a:ea typeface="Meiryo UI" panose="020B0604030504040204" pitchFamily="50" charset="-128"/>
              </a:rPr>
              <a:t>【</a:t>
            </a:r>
            <a:r>
              <a:rPr lang="ja-JP" altLang="en-US" sz="3600" b="1" spc="200" dirty="0">
                <a:solidFill>
                  <a:schemeClr val="accent2">
                    <a:lumMod val="50000"/>
                  </a:schemeClr>
                </a:solidFill>
                <a:latin typeface="Meiryo UI" panose="020B0604030504040204" pitchFamily="50" charset="-128"/>
                <a:ea typeface="Meiryo UI" panose="020B0604030504040204" pitchFamily="50" charset="-128"/>
              </a:rPr>
              <a:t>セクシュアルハラスメント</a:t>
            </a:r>
            <a:r>
              <a:rPr lang="en-US" altLang="ja-JP" sz="3600" b="1" spc="200" dirty="0">
                <a:solidFill>
                  <a:schemeClr val="accent2">
                    <a:lumMod val="50000"/>
                  </a:schemeClr>
                </a:solidFill>
                <a:latin typeface="Meiryo UI" panose="020B0604030504040204" pitchFamily="50" charset="-128"/>
                <a:ea typeface="Meiryo UI" panose="020B0604030504040204" pitchFamily="50" charset="-128"/>
              </a:rPr>
              <a:t>】</a:t>
            </a:r>
          </a:p>
        </p:txBody>
      </p:sp>
      <p:sp>
        <p:nvSpPr>
          <p:cNvPr id="43" name="四角形: 角を丸くする 42">
            <a:extLst>
              <a:ext uri="{FF2B5EF4-FFF2-40B4-BE49-F238E27FC236}">
                <a16:creationId xmlns:a16="http://schemas.microsoft.com/office/drawing/2014/main" id="{6B7ED8D8-8EE8-4D28-91FD-FD95727133A1}"/>
              </a:ext>
            </a:extLst>
          </p:cNvPr>
          <p:cNvSpPr/>
          <p:nvPr/>
        </p:nvSpPr>
        <p:spPr>
          <a:xfrm>
            <a:off x="266700" y="888112"/>
            <a:ext cx="9359900" cy="756973"/>
          </a:xfrm>
          <a:prstGeom prst="roundRect">
            <a:avLst>
              <a:gd name="adj" fmla="val 11786"/>
            </a:avLst>
          </a:prstGeom>
          <a:solidFill>
            <a:schemeClr val="accent3">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bIns="46800" rtlCol="0" anchor="ctr" anchorCtr="0">
            <a:spAutoFit/>
          </a:bodyPr>
          <a:lstStyle/>
          <a:p>
            <a:pPr>
              <a:spcBef>
                <a:spcPts val="600"/>
              </a:spcBef>
            </a:pPr>
            <a:r>
              <a:rPr lang="ja-JP" altLang="en-US" sz="2000" b="1" dirty="0">
                <a:solidFill>
                  <a:schemeClr val="accent2">
                    <a:lumMod val="50000"/>
                  </a:schemeClr>
                </a:solidFill>
                <a:latin typeface="Meiryo UI" panose="020B0604030504040204" pitchFamily="50" charset="-128"/>
                <a:ea typeface="Meiryo UI" panose="020B0604030504040204" pitchFamily="50" charset="-128"/>
              </a:rPr>
              <a:t>セクシュアルハラスメントとは、性的な発言や行為によって、相手を不快な気持ちにさせたり、相手を傷つけることをいいます。</a:t>
            </a:r>
          </a:p>
        </p:txBody>
      </p:sp>
      <p:sp>
        <p:nvSpPr>
          <p:cNvPr id="60" name="正方形/長方形 59">
            <a:extLst>
              <a:ext uri="{FF2B5EF4-FFF2-40B4-BE49-F238E27FC236}">
                <a16:creationId xmlns:a16="http://schemas.microsoft.com/office/drawing/2014/main" id="{E1BC6F5F-ADBA-42EA-8BA2-A32BD62F9266}"/>
              </a:ext>
            </a:extLst>
          </p:cNvPr>
          <p:cNvSpPr/>
          <p:nvPr/>
        </p:nvSpPr>
        <p:spPr>
          <a:xfrm>
            <a:off x="1628211" y="1881163"/>
            <a:ext cx="6649577" cy="461665"/>
          </a:xfrm>
          <a:prstGeom prst="rect">
            <a:avLst/>
          </a:prstGeom>
        </p:spPr>
        <p:txBody>
          <a:bodyPr wrap="none">
            <a:spAutoFit/>
          </a:bodyPr>
          <a:lstStyle/>
          <a:p>
            <a:pPr algn="ctr"/>
            <a:r>
              <a:rPr lang="ja-JP" altLang="en-US" sz="2400" b="1" spc="200" dirty="0">
                <a:solidFill>
                  <a:schemeClr val="accent2">
                    <a:lumMod val="50000"/>
                  </a:schemeClr>
                </a:solidFill>
                <a:latin typeface="Meiryo UI" panose="020B0604030504040204" pitchFamily="50" charset="-128"/>
                <a:ea typeface="Meiryo UI" panose="020B0604030504040204" pitchFamily="50" charset="-128"/>
              </a:rPr>
              <a:t>どんなことがセクシュアルハラスメントになるの？</a:t>
            </a:r>
            <a:endParaRPr lang="en-US" altLang="ja-JP" sz="2400" b="1" spc="200" dirty="0">
              <a:solidFill>
                <a:schemeClr val="accent2">
                  <a:lumMod val="50000"/>
                </a:schemeClr>
              </a:solidFill>
              <a:latin typeface="Meiryo UI" panose="020B0604030504040204" pitchFamily="50" charset="-128"/>
              <a:ea typeface="Meiryo UI" panose="020B0604030504040204" pitchFamily="50" charset="-128"/>
            </a:endParaRPr>
          </a:p>
        </p:txBody>
      </p:sp>
      <p:sp>
        <p:nvSpPr>
          <p:cNvPr id="31" name="スライド番号プレースホルダー 3">
            <a:extLst>
              <a:ext uri="{FF2B5EF4-FFF2-40B4-BE49-F238E27FC236}">
                <a16:creationId xmlns:a16="http://schemas.microsoft.com/office/drawing/2014/main" id="{0B27E686-5632-4B18-B6C7-228631F1DE96}"/>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9</a:t>
            </a:fld>
            <a:endParaRPr kumimoji="1" lang="en-US" altLang="ja-JP"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420435B8-28D5-43DC-B2CA-5165D342F581}"/>
              </a:ext>
            </a:extLst>
          </p:cNvPr>
          <p:cNvSpPr/>
          <p:nvPr/>
        </p:nvSpPr>
        <p:spPr>
          <a:xfrm>
            <a:off x="1199157" y="5385300"/>
            <a:ext cx="7507687" cy="1015663"/>
          </a:xfrm>
          <a:prstGeom prst="rect">
            <a:avLst/>
          </a:prstGeom>
        </p:spPr>
        <p:txBody>
          <a:bodyPr wrap="square">
            <a:spAutoFit/>
          </a:bodyPr>
          <a:lstStyle/>
          <a:p>
            <a:pPr marL="285750" indent="-285750">
              <a:buFont typeface="Wingdings" panose="05000000000000000000" pitchFamily="2" charset="2"/>
              <a:buChar char="l"/>
            </a:pPr>
            <a:r>
              <a:rPr lang="ja-JP" altLang="en-US" sz="2000" b="1" dirty="0">
                <a:solidFill>
                  <a:schemeClr val="tx1">
                    <a:lumMod val="75000"/>
                    <a:lumOff val="25000"/>
                  </a:schemeClr>
                </a:solidFill>
                <a:latin typeface="Meiryo UI" panose="020B0604030504040204" pitchFamily="50" charset="-128"/>
                <a:ea typeface="Meiryo UI" panose="020B0604030504040204" pitchFamily="50" charset="-128"/>
              </a:rPr>
              <a:t>発言や行為をした本人にはそのような意図がなくても、相手が不快に</a:t>
            </a:r>
            <a:r>
              <a:rPr lang="en-US" altLang="ja-JP" sz="2000" b="1" dirty="0">
                <a:solidFill>
                  <a:schemeClr val="tx1">
                    <a:lumMod val="75000"/>
                    <a:lumOff val="25000"/>
                  </a:schemeClr>
                </a:solidFill>
                <a:latin typeface="Meiryo UI" panose="020B0604030504040204" pitchFamily="50" charset="-128"/>
                <a:ea typeface="Meiryo UI" panose="020B0604030504040204" pitchFamily="50" charset="-128"/>
              </a:rPr>
              <a:t/>
            </a:r>
            <a:br>
              <a:rPr lang="en-US" altLang="ja-JP" sz="2000" b="1" dirty="0">
                <a:solidFill>
                  <a:schemeClr val="tx1">
                    <a:lumMod val="75000"/>
                    <a:lumOff val="25000"/>
                  </a:schemeClr>
                </a:solidFill>
                <a:latin typeface="Meiryo UI" panose="020B0604030504040204" pitchFamily="50" charset="-128"/>
                <a:ea typeface="Meiryo UI" panose="020B0604030504040204" pitchFamily="50" charset="-128"/>
              </a:rPr>
            </a:br>
            <a:r>
              <a:rPr lang="ja-JP" altLang="en-US" sz="2000" b="1" dirty="0">
                <a:solidFill>
                  <a:schemeClr val="tx1">
                    <a:lumMod val="75000"/>
                    <a:lumOff val="25000"/>
                  </a:schemeClr>
                </a:solidFill>
                <a:latin typeface="Meiryo UI" panose="020B0604030504040204" pitchFamily="50" charset="-128"/>
                <a:ea typeface="Meiryo UI" panose="020B0604030504040204" pitchFamily="50" charset="-128"/>
              </a:rPr>
              <a:t>感じればセクシュアルハラスメントになります。</a:t>
            </a:r>
            <a:endParaRPr lang="en-US" altLang="ja-JP" sz="2000" b="1" dirty="0">
              <a:solidFill>
                <a:schemeClr val="tx1">
                  <a:lumMod val="75000"/>
                  <a:lumOff val="25000"/>
                </a:schemeClr>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r>
              <a:rPr lang="ja-JP" altLang="en-US" sz="2000" b="1" dirty="0">
                <a:solidFill>
                  <a:schemeClr val="tx1">
                    <a:lumMod val="75000"/>
                    <a:lumOff val="25000"/>
                  </a:schemeClr>
                </a:solidFill>
                <a:latin typeface="Meiryo UI" panose="020B0604030504040204" pitchFamily="50" charset="-128"/>
                <a:ea typeface="Meiryo UI" panose="020B0604030504040204" pitchFamily="50" charset="-128"/>
              </a:rPr>
              <a:t>異性間だけでなく同性間でも起こります。</a:t>
            </a:r>
            <a:endParaRPr lang="ja-JP" altLang="en-US" sz="2000" dirty="0">
              <a:solidFill>
                <a:schemeClr val="tx1">
                  <a:lumMod val="75000"/>
                  <a:lumOff val="25000"/>
                </a:schemeClr>
              </a:solidFill>
            </a:endParaRPr>
          </a:p>
        </p:txBody>
      </p:sp>
      <p:grpSp>
        <p:nvGrpSpPr>
          <p:cNvPr id="17" name="グループ化 16">
            <a:extLst>
              <a:ext uri="{FF2B5EF4-FFF2-40B4-BE49-F238E27FC236}">
                <a16:creationId xmlns:a16="http://schemas.microsoft.com/office/drawing/2014/main" id="{A2F0061B-D220-4A96-8D5D-6514B06A967B}"/>
              </a:ext>
            </a:extLst>
          </p:cNvPr>
          <p:cNvGrpSpPr/>
          <p:nvPr/>
        </p:nvGrpSpPr>
        <p:grpSpPr>
          <a:xfrm>
            <a:off x="3370538" y="2788603"/>
            <a:ext cx="3163839" cy="1980000"/>
            <a:chOff x="1061214" y="4546111"/>
            <a:chExt cx="3163839" cy="1980000"/>
          </a:xfrm>
        </p:grpSpPr>
        <p:pic>
          <p:nvPicPr>
            <p:cNvPr id="18" name="図 17" descr="抽象, 挿絵 が含まれている画像&#10;&#10;自動的に生成された説明">
              <a:extLst>
                <a:ext uri="{FF2B5EF4-FFF2-40B4-BE49-F238E27FC236}">
                  <a16:creationId xmlns:a16="http://schemas.microsoft.com/office/drawing/2014/main" id="{65AE2213-7713-4355-B11C-9322943AA4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214" y="4546111"/>
              <a:ext cx="1604876" cy="1980000"/>
            </a:xfrm>
            <a:prstGeom prst="rect">
              <a:avLst/>
            </a:prstGeom>
          </p:spPr>
        </p:pic>
        <p:pic>
          <p:nvPicPr>
            <p:cNvPr id="21" name="図 20" descr="アイコン&#10;&#10;自動的に生成された説明">
              <a:extLst>
                <a:ext uri="{FF2B5EF4-FFF2-40B4-BE49-F238E27FC236}">
                  <a16:creationId xmlns:a16="http://schemas.microsoft.com/office/drawing/2014/main" id="{38A298E9-8B7A-4752-9CD5-381FB4D4618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53432" y="4546111"/>
              <a:ext cx="1471621" cy="1980000"/>
            </a:xfrm>
            <a:prstGeom prst="rect">
              <a:avLst/>
            </a:prstGeom>
          </p:spPr>
        </p:pic>
      </p:grpSp>
      <p:sp>
        <p:nvSpPr>
          <p:cNvPr id="51" name="思考の吹き出し: 雲形 50">
            <a:extLst>
              <a:ext uri="{FF2B5EF4-FFF2-40B4-BE49-F238E27FC236}">
                <a16:creationId xmlns:a16="http://schemas.microsoft.com/office/drawing/2014/main" id="{402E43B0-20FA-4474-9864-BDCAB15A5474}"/>
              </a:ext>
            </a:extLst>
          </p:cNvPr>
          <p:cNvSpPr/>
          <p:nvPr/>
        </p:nvSpPr>
        <p:spPr>
          <a:xfrm>
            <a:off x="479236" y="2610496"/>
            <a:ext cx="2592000" cy="1152000"/>
          </a:xfrm>
          <a:prstGeom prst="cloudCallout">
            <a:avLst>
              <a:gd name="adj1" fmla="val -7348"/>
              <a:gd name="adj2" fmla="val -6580"/>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kumimoji="1" lang="ja-JP" altLang="en-US" sz="2000" b="1" dirty="0">
              <a:solidFill>
                <a:schemeClr val="tx1">
                  <a:lumMod val="75000"/>
                  <a:lumOff val="25000"/>
                </a:schemeClr>
              </a:solidFill>
            </a:endParaRPr>
          </a:p>
        </p:txBody>
      </p:sp>
      <p:sp>
        <p:nvSpPr>
          <p:cNvPr id="2" name="正方形/長方形 1">
            <a:extLst>
              <a:ext uri="{FF2B5EF4-FFF2-40B4-BE49-F238E27FC236}">
                <a16:creationId xmlns:a16="http://schemas.microsoft.com/office/drawing/2014/main" id="{4C9ABF7A-D8B2-4820-B4FB-E5F4D2EE3663}"/>
              </a:ext>
            </a:extLst>
          </p:cNvPr>
          <p:cNvSpPr/>
          <p:nvPr/>
        </p:nvSpPr>
        <p:spPr>
          <a:xfrm>
            <a:off x="599222" y="2714568"/>
            <a:ext cx="2400017" cy="923330"/>
          </a:xfrm>
          <a:prstGeom prst="rect">
            <a:avLst/>
          </a:prstGeom>
        </p:spPr>
        <p:txBody>
          <a:bodyPr wrap="none">
            <a:spAutoFit/>
          </a:bodyPr>
          <a:lstStyle/>
          <a:p>
            <a:pPr algn="ctr"/>
            <a:r>
              <a:rPr kumimoji="1" lang="ja-JP" altLang="en-US" b="1" dirty="0">
                <a:solidFill>
                  <a:schemeClr val="tx1">
                    <a:lumMod val="75000"/>
                    <a:lumOff val="25000"/>
                  </a:schemeClr>
                </a:solidFill>
              </a:rPr>
              <a:t>着替えのときに女子が</a:t>
            </a:r>
            <a:endParaRPr kumimoji="1" lang="en-US" altLang="ja-JP" b="1" dirty="0">
              <a:solidFill>
                <a:schemeClr val="tx1">
                  <a:lumMod val="75000"/>
                  <a:lumOff val="25000"/>
                </a:schemeClr>
              </a:solidFill>
            </a:endParaRPr>
          </a:p>
          <a:p>
            <a:pPr algn="ctr"/>
            <a:r>
              <a:rPr kumimoji="1" lang="ja-JP" altLang="en-US" b="1" dirty="0">
                <a:solidFill>
                  <a:schemeClr val="tx1">
                    <a:lumMod val="75000"/>
                    <a:lumOff val="25000"/>
                  </a:schemeClr>
                </a:solidFill>
              </a:rPr>
              <a:t>更衣室に入ってくるのが</a:t>
            </a:r>
            <a:endParaRPr kumimoji="1" lang="en-US" altLang="ja-JP" b="1" dirty="0">
              <a:solidFill>
                <a:schemeClr val="tx1">
                  <a:lumMod val="75000"/>
                  <a:lumOff val="25000"/>
                </a:schemeClr>
              </a:solidFill>
            </a:endParaRPr>
          </a:p>
          <a:p>
            <a:pPr algn="ctr"/>
            <a:r>
              <a:rPr kumimoji="1" lang="ja-JP" altLang="en-US" b="1" dirty="0">
                <a:solidFill>
                  <a:schemeClr val="tx1">
                    <a:lumMod val="75000"/>
                    <a:lumOff val="25000"/>
                  </a:schemeClr>
                </a:solidFill>
              </a:rPr>
              <a:t>いやだなぁ。。。</a:t>
            </a:r>
            <a:endParaRPr kumimoji="1" lang="en-US" altLang="ja-JP" b="1" dirty="0">
              <a:solidFill>
                <a:schemeClr val="tx1">
                  <a:lumMod val="75000"/>
                  <a:lumOff val="25000"/>
                </a:schemeClr>
              </a:solidFill>
            </a:endParaRPr>
          </a:p>
        </p:txBody>
      </p:sp>
      <p:grpSp>
        <p:nvGrpSpPr>
          <p:cNvPr id="5" name="グループ化 4">
            <a:extLst>
              <a:ext uri="{FF2B5EF4-FFF2-40B4-BE49-F238E27FC236}">
                <a16:creationId xmlns:a16="http://schemas.microsoft.com/office/drawing/2014/main" id="{AE1975DC-6C61-4575-BD7A-B2263BE2F603}"/>
              </a:ext>
            </a:extLst>
          </p:cNvPr>
          <p:cNvGrpSpPr/>
          <p:nvPr/>
        </p:nvGrpSpPr>
        <p:grpSpPr>
          <a:xfrm>
            <a:off x="3058546" y="3233961"/>
            <a:ext cx="445361" cy="244949"/>
            <a:chOff x="3114780" y="3249909"/>
            <a:chExt cx="445361" cy="244949"/>
          </a:xfrm>
        </p:grpSpPr>
        <p:sp>
          <p:nvSpPr>
            <p:cNvPr id="3" name="楕円 2">
              <a:extLst>
                <a:ext uri="{FF2B5EF4-FFF2-40B4-BE49-F238E27FC236}">
                  <a16:creationId xmlns:a16="http://schemas.microsoft.com/office/drawing/2014/main" id="{18023E2E-55FD-46BA-85C7-607062BF5A3D}"/>
                </a:ext>
              </a:extLst>
            </p:cNvPr>
            <p:cNvSpPr>
              <a:spLocks noChangeAspect="1"/>
            </p:cNvSpPr>
            <p:nvPr/>
          </p:nvSpPr>
          <p:spPr>
            <a:xfrm>
              <a:off x="3114780" y="3249909"/>
              <a:ext cx="180000" cy="18000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楕円 18">
              <a:extLst>
                <a:ext uri="{FF2B5EF4-FFF2-40B4-BE49-F238E27FC236}">
                  <a16:creationId xmlns:a16="http://schemas.microsoft.com/office/drawing/2014/main" id="{2A7E5CF2-0717-474F-9EB1-B0DB7E133F57}"/>
                </a:ext>
              </a:extLst>
            </p:cNvPr>
            <p:cNvSpPr>
              <a:spLocks noChangeAspect="1"/>
            </p:cNvSpPr>
            <p:nvPr/>
          </p:nvSpPr>
          <p:spPr>
            <a:xfrm>
              <a:off x="3318056" y="3332627"/>
              <a:ext cx="126000" cy="12600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楕円 19">
              <a:extLst>
                <a:ext uri="{FF2B5EF4-FFF2-40B4-BE49-F238E27FC236}">
                  <a16:creationId xmlns:a16="http://schemas.microsoft.com/office/drawing/2014/main" id="{2150DE31-276B-4A3A-87B4-ED849EB9FF9C}"/>
                </a:ext>
              </a:extLst>
            </p:cNvPr>
            <p:cNvSpPr>
              <a:spLocks noChangeAspect="1"/>
            </p:cNvSpPr>
            <p:nvPr/>
          </p:nvSpPr>
          <p:spPr>
            <a:xfrm>
              <a:off x="3470141" y="3404858"/>
              <a:ext cx="90000" cy="9000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2" name="思考の吹き出し: 雲形 51">
            <a:extLst>
              <a:ext uri="{FF2B5EF4-FFF2-40B4-BE49-F238E27FC236}">
                <a16:creationId xmlns:a16="http://schemas.microsoft.com/office/drawing/2014/main" id="{FA8E74CF-F1AA-49EF-B953-577F0B269FC8}"/>
              </a:ext>
            </a:extLst>
          </p:cNvPr>
          <p:cNvSpPr/>
          <p:nvPr/>
        </p:nvSpPr>
        <p:spPr>
          <a:xfrm flipH="1">
            <a:off x="6846390" y="2581935"/>
            <a:ext cx="2520000" cy="1152000"/>
          </a:xfrm>
          <a:prstGeom prst="cloudCallout">
            <a:avLst>
              <a:gd name="adj1" fmla="val 2737"/>
              <a:gd name="adj2" fmla="val -15456"/>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kumimoji="1" lang="ja-JP" altLang="en-US" b="1" dirty="0">
              <a:solidFill>
                <a:schemeClr val="tx1">
                  <a:lumMod val="75000"/>
                  <a:lumOff val="25000"/>
                </a:schemeClr>
              </a:solidFill>
            </a:endParaRPr>
          </a:p>
        </p:txBody>
      </p:sp>
      <p:sp>
        <p:nvSpPr>
          <p:cNvPr id="23" name="正方形/長方形 22">
            <a:extLst>
              <a:ext uri="{FF2B5EF4-FFF2-40B4-BE49-F238E27FC236}">
                <a16:creationId xmlns:a16="http://schemas.microsoft.com/office/drawing/2014/main" id="{DEC72A38-BFC7-4AD2-B9D7-5BFA43AB85BB}"/>
              </a:ext>
            </a:extLst>
          </p:cNvPr>
          <p:cNvSpPr/>
          <p:nvPr/>
        </p:nvSpPr>
        <p:spPr>
          <a:xfrm>
            <a:off x="7096673" y="2796670"/>
            <a:ext cx="1983319" cy="646331"/>
          </a:xfrm>
          <a:prstGeom prst="rect">
            <a:avLst/>
          </a:prstGeom>
        </p:spPr>
        <p:txBody>
          <a:bodyPr wrap="square">
            <a:spAutoFit/>
          </a:bodyPr>
          <a:lstStyle/>
          <a:p>
            <a:pPr algn="ctr"/>
            <a:r>
              <a:rPr kumimoji="1" lang="ja-JP" altLang="en-US" b="1" dirty="0">
                <a:solidFill>
                  <a:schemeClr val="tx1">
                    <a:lumMod val="75000"/>
                    <a:lumOff val="25000"/>
                  </a:schemeClr>
                </a:solidFill>
              </a:rPr>
              <a:t>肩を揉まれたけど</a:t>
            </a:r>
            <a:endParaRPr kumimoji="1" lang="en-US" altLang="ja-JP" b="1" dirty="0">
              <a:solidFill>
                <a:schemeClr val="tx1">
                  <a:lumMod val="75000"/>
                  <a:lumOff val="25000"/>
                </a:schemeClr>
              </a:solidFill>
            </a:endParaRPr>
          </a:p>
          <a:p>
            <a:pPr algn="ctr"/>
            <a:r>
              <a:rPr kumimoji="1" lang="ja-JP" altLang="en-US" b="1" dirty="0">
                <a:solidFill>
                  <a:schemeClr val="tx1">
                    <a:lumMod val="75000"/>
                    <a:lumOff val="25000"/>
                  </a:schemeClr>
                </a:solidFill>
              </a:rPr>
              <a:t>いやだなぁ。。。</a:t>
            </a:r>
          </a:p>
        </p:txBody>
      </p:sp>
      <p:grpSp>
        <p:nvGrpSpPr>
          <p:cNvPr id="25" name="グループ化 24">
            <a:extLst>
              <a:ext uri="{FF2B5EF4-FFF2-40B4-BE49-F238E27FC236}">
                <a16:creationId xmlns:a16="http://schemas.microsoft.com/office/drawing/2014/main" id="{F1F9E673-E6A8-4F29-88FD-D8A41772772E}"/>
              </a:ext>
            </a:extLst>
          </p:cNvPr>
          <p:cNvGrpSpPr/>
          <p:nvPr/>
        </p:nvGrpSpPr>
        <p:grpSpPr>
          <a:xfrm flipH="1">
            <a:off x="6440662" y="3233961"/>
            <a:ext cx="445361" cy="244949"/>
            <a:chOff x="3114780" y="3249909"/>
            <a:chExt cx="445361" cy="244949"/>
          </a:xfrm>
        </p:grpSpPr>
        <p:sp>
          <p:nvSpPr>
            <p:cNvPr id="26" name="楕円 25">
              <a:extLst>
                <a:ext uri="{FF2B5EF4-FFF2-40B4-BE49-F238E27FC236}">
                  <a16:creationId xmlns:a16="http://schemas.microsoft.com/office/drawing/2014/main" id="{2726F672-A725-44E7-B4CA-4DA014390A5B}"/>
                </a:ext>
              </a:extLst>
            </p:cNvPr>
            <p:cNvSpPr>
              <a:spLocks noChangeAspect="1"/>
            </p:cNvSpPr>
            <p:nvPr/>
          </p:nvSpPr>
          <p:spPr>
            <a:xfrm>
              <a:off x="3114780" y="3249909"/>
              <a:ext cx="180000" cy="18000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楕円 26">
              <a:extLst>
                <a:ext uri="{FF2B5EF4-FFF2-40B4-BE49-F238E27FC236}">
                  <a16:creationId xmlns:a16="http://schemas.microsoft.com/office/drawing/2014/main" id="{817AFA65-7628-4C16-820D-39B90FB77C56}"/>
                </a:ext>
              </a:extLst>
            </p:cNvPr>
            <p:cNvSpPr>
              <a:spLocks noChangeAspect="1"/>
            </p:cNvSpPr>
            <p:nvPr/>
          </p:nvSpPr>
          <p:spPr>
            <a:xfrm>
              <a:off x="3318056" y="3332627"/>
              <a:ext cx="126000" cy="12600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楕円 27">
              <a:extLst>
                <a:ext uri="{FF2B5EF4-FFF2-40B4-BE49-F238E27FC236}">
                  <a16:creationId xmlns:a16="http://schemas.microsoft.com/office/drawing/2014/main" id="{BE287D9C-743C-4324-8D3D-AD152FE95194}"/>
                </a:ext>
              </a:extLst>
            </p:cNvPr>
            <p:cNvSpPr>
              <a:spLocks noChangeAspect="1"/>
            </p:cNvSpPr>
            <p:nvPr/>
          </p:nvSpPr>
          <p:spPr>
            <a:xfrm>
              <a:off x="3470141" y="3404858"/>
              <a:ext cx="90000" cy="9000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6" name="思考の吹き出し: 雲形 55">
            <a:extLst>
              <a:ext uri="{FF2B5EF4-FFF2-40B4-BE49-F238E27FC236}">
                <a16:creationId xmlns:a16="http://schemas.microsoft.com/office/drawing/2014/main" id="{07E6954C-0696-49DB-9F2B-79290933B3D5}"/>
              </a:ext>
            </a:extLst>
          </p:cNvPr>
          <p:cNvSpPr/>
          <p:nvPr/>
        </p:nvSpPr>
        <p:spPr>
          <a:xfrm>
            <a:off x="504874" y="4104678"/>
            <a:ext cx="2592000" cy="1152000"/>
          </a:xfrm>
          <a:prstGeom prst="cloudCallout">
            <a:avLst>
              <a:gd name="adj1" fmla="val 23081"/>
              <a:gd name="adj2" fmla="val -18231"/>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kumimoji="1" lang="ja-JP" altLang="en-US" b="1" dirty="0">
              <a:solidFill>
                <a:schemeClr val="tx1">
                  <a:lumMod val="75000"/>
                  <a:lumOff val="25000"/>
                </a:schemeClr>
              </a:solidFill>
            </a:endParaRPr>
          </a:p>
        </p:txBody>
      </p:sp>
      <p:sp>
        <p:nvSpPr>
          <p:cNvPr id="22" name="正方形/長方形 21">
            <a:extLst>
              <a:ext uri="{FF2B5EF4-FFF2-40B4-BE49-F238E27FC236}">
                <a16:creationId xmlns:a16="http://schemas.microsoft.com/office/drawing/2014/main" id="{6291C84C-95D0-4299-8948-1A5CE59D5599}"/>
              </a:ext>
            </a:extLst>
          </p:cNvPr>
          <p:cNvSpPr/>
          <p:nvPr/>
        </p:nvSpPr>
        <p:spPr>
          <a:xfrm>
            <a:off x="625006" y="4192640"/>
            <a:ext cx="2403222" cy="923330"/>
          </a:xfrm>
          <a:prstGeom prst="rect">
            <a:avLst/>
          </a:prstGeom>
        </p:spPr>
        <p:txBody>
          <a:bodyPr wrap="none">
            <a:spAutoFit/>
          </a:bodyPr>
          <a:lstStyle/>
          <a:p>
            <a:pPr algn="ctr"/>
            <a:r>
              <a:rPr kumimoji="1" lang="ja-JP" altLang="en-US" b="1" dirty="0">
                <a:solidFill>
                  <a:schemeClr val="tx1">
                    <a:lumMod val="75000"/>
                    <a:lumOff val="25000"/>
                  </a:schemeClr>
                </a:solidFill>
              </a:rPr>
              <a:t>何度も断っているのに</a:t>
            </a:r>
          </a:p>
          <a:p>
            <a:pPr algn="ctr"/>
            <a:r>
              <a:rPr kumimoji="1" lang="ja-JP" altLang="en-US" b="1" dirty="0">
                <a:solidFill>
                  <a:schemeClr val="tx1">
                    <a:lumMod val="75000"/>
                    <a:lumOff val="25000"/>
                  </a:schemeClr>
                </a:solidFill>
              </a:rPr>
              <a:t>しつこくデートに誘われて</a:t>
            </a:r>
          </a:p>
          <a:p>
            <a:pPr algn="ctr"/>
            <a:r>
              <a:rPr kumimoji="1" lang="ja-JP" altLang="en-US" b="1" dirty="0">
                <a:solidFill>
                  <a:schemeClr val="tx1">
                    <a:lumMod val="75000"/>
                    <a:lumOff val="25000"/>
                  </a:schemeClr>
                </a:solidFill>
              </a:rPr>
              <a:t>いやだなぁ。。。</a:t>
            </a:r>
          </a:p>
        </p:txBody>
      </p:sp>
      <p:grpSp>
        <p:nvGrpSpPr>
          <p:cNvPr id="29" name="グループ化 28">
            <a:extLst>
              <a:ext uri="{FF2B5EF4-FFF2-40B4-BE49-F238E27FC236}">
                <a16:creationId xmlns:a16="http://schemas.microsoft.com/office/drawing/2014/main" id="{E6E4730B-890F-4DF5-8082-7F0DCFD0F915}"/>
              </a:ext>
            </a:extLst>
          </p:cNvPr>
          <p:cNvGrpSpPr/>
          <p:nvPr/>
        </p:nvGrpSpPr>
        <p:grpSpPr>
          <a:xfrm flipV="1">
            <a:off x="3084184" y="4204340"/>
            <a:ext cx="445361" cy="244949"/>
            <a:chOff x="3114780" y="3249909"/>
            <a:chExt cx="445361" cy="244949"/>
          </a:xfrm>
        </p:grpSpPr>
        <p:sp>
          <p:nvSpPr>
            <p:cNvPr id="30" name="楕円 29">
              <a:extLst>
                <a:ext uri="{FF2B5EF4-FFF2-40B4-BE49-F238E27FC236}">
                  <a16:creationId xmlns:a16="http://schemas.microsoft.com/office/drawing/2014/main" id="{C44DD86E-6D8B-441C-B2A2-8FAA48A185E5}"/>
                </a:ext>
              </a:extLst>
            </p:cNvPr>
            <p:cNvSpPr>
              <a:spLocks noChangeAspect="1"/>
            </p:cNvSpPr>
            <p:nvPr/>
          </p:nvSpPr>
          <p:spPr>
            <a:xfrm>
              <a:off x="3114780" y="3249909"/>
              <a:ext cx="180000" cy="18000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a:extLst>
                <a:ext uri="{FF2B5EF4-FFF2-40B4-BE49-F238E27FC236}">
                  <a16:creationId xmlns:a16="http://schemas.microsoft.com/office/drawing/2014/main" id="{4C9B20EE-370C-496C-9A84-155D39443F80}"/>
                </a:ext>
              </a:extLst>
            </p:cNvPr>
            <p:cNvSpPr>
              <a:spLocks noChangeAspect="1"/>
            </p:cNvSpPr>
            <p:nvPr/>
          </p:nvSpPr>
          <p:spPr>
            <a:xfrm>
              <a:off x="3318056" y="3332627"/>
              <a:ext cx="126000" cy="12600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楕円 32">
              <a:extLst>
                <a:ext uri="{FF2B5EF4-FFF2-40B4-BE49-F238E27FC236}">
                  <a16:creationId xmlns:a16="http://schemas.microsoft.com/office/drawing/2014/main" id="{3F55643F-28C0-47B0-BE16-521C69F0C74C}"/>
                </a:ext>
              </a:extLst>
            </p:cNvPr>
            <p:cNvSpPr>
              <a:spLocks noChangeAspect="1"/>
            </p:cNvSpPr>
            <p:nvPr/>
          </p:nvSpPr>
          <p:spPr>
            <a:xfrm>
              <a:off x="3470141" y="3404858"/>
              <a:ext cx="90000" cy="9000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4" name="思考の吹き出し: 雲形 53">
            <a:extLst>
              <a:ext uri="{FF2B5EF4-FFF2-40B4-BE49-F238E27FC236}">
                <a16:creationId xmlns:a16="http://schemas.microsoft.com/office/drawing/2014/main" id="{9E2DA18A-D6A3-4458-9656-6ACC83AB04B5}"/>
              </a:ext>
            </a:extLst>
          </p:cNvPr>
          <p:cNvSpPr/>
          <p:nvPr/>
        </p:nvSpPr>
        <p:spPr>
          <a:xfrm flipH="1">
            <a:off x="6846390" y="4195955"/>
            <a:ext cx="2520000" cy="1152000"/>
          </a:xfrm>
          <a:prstGeom prst="cloudCallout">
            <a:avLst>
              <a:gd name="adj1" fmla="val 13526"/>
              <a:gd name="adj2" fmla="val -369"/>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kumimoji="1" lang="ja-JP" altLang="en-US" sz="1600" b="1" dirty="0">
              <a:solidFill>
                <a:schemeClr val="tx1">
                  <a:lumMod val="75000"/>
                  <a:lumOff val="25000"/>
                </a:schemeClr>
              </a:solidFill>
            </a:endParaRPr>
          </a:p>
        </p:txBody>
      </p:sp>
      <p:sp>
        <p:nvSpPr>
          <p:cNvPr id="24" name="正方形/長方形 23">
            <a:extLst>
              <a:ext uri="{FF2B5EF4-FFF2-40B4-BE49-F238E27FC236}">
                <a16:creationId xmlns:a16="http://schemas.microsoft.com/office/drawing/2014/main" id="{14CF744A-0E80-4C1D-8557-C626444B66B2}"/>
              </a:ext>
            </a:extLst>
          </p:cNvPr>
          <p:cNvSpPr/>
          <p:nvPr/>
        </p:nvSpPr>
        <p:spPr>
          <a:xfrm>
            <a:off x="7209441" y="4288780"/>
            <a:ext cx="1837361" cy="923330"/>
          </a:xfrm>
          <a:prstGeom prst="rect">
            <a:avLst/>
          </a:prstGeom>
        </p:spPr>
        <p:txBody>
          <a:bodyPr wrap="square">
            <a:spAutoFit/>
          </a:bodyPr>
          <a:lstStyle/>
          <a:p>
            <a:pPr algn="ctr"/>
            <a:r>
              <a:rPr kumimoji="1" lang="ja-JP" altLang="en-US" b="1" dirty="0">
                <a:solidFill>
                  <a:schemeClr val="tx1">
                    <a:lumMod val="75000"/>
                    <a:lumOff val="25000"/>
                  </a:schemeClr>
                </a:solidFill>
              </a:rPr>
              <a:t>さっきからジロジロ</a:t>
            </a:r>
            <a:endParaRPr kumimoji="1" lang="en-US" altLang="ja-JP" b="1" dirty="0">
              <a:solidFill>
                <a:schemeClr val="tx1">
                  <a:lumMod val="75000"/>
                  <a:lumOff val="25000"/>
                </a:schemeClr>
              </a:solidFill>
            </a:endParaRPr>
          </a:p>
          <a:p>
            <a:pPr algn="ctr"/>
            <a:r>
              <a:rPr kumimoji="1" lang="ja-JP" altLang="en-US" b="1" dirty="0">
                <a:solidFill>
                  <a:schemeClr val="tx1">
                    <a:lumMod val="75000"/>
                    <a:lumOff val="25000"/>
                  </a:schemeClr>
                </a:solidFill>
              </a:rPr>
              <a:t>体を見られて</a:t>
            </a:r>
            <a:endParaRPr kumimoji="1" lang="en-US" altLang="ja-JP" b="1" dirty="0">
              <a:solidFill>
                <a:schemeClr val="tx1">
                  <a:lumMod val="75000"/>
                  <a:lumOff val="25000"/>
                </a:schemeClr>
              </a:solidFill>
            </a:endParaRPr>
          </a:p>
          <a:p>
            <a:pPr algn="ctr"/>
            <a:r>
              <a:rPr kumimoji="1" lang="ja-JP" altLang="en-US" b="1" dirty="0">
                <a:solidFill>
                  <a:schemeClr val="tx1">
                    <a:lumMod val="75000"/>
                    <a:lumOff val="25000"/>
                  </a:schemeClr>
                </a:solidFill>
              </a:rPr>
              <a:t>いやだなぁ。。。</a:t>
            </a:r>
            <a:endParaRPr kumimoji="1" lang="ja-JP" altLang="en-US" sz="1600" b="1" dirty="0">
              <a:solidFill>
                <a:schemeClr val="tx1">
                  <a:lumMod val="75000"/>
                  <a:lumOff val="25000"/>
                </a:schemeClr>
              </a:solidFill>
            </a:endParaRPr>
          </a:p>
        </p:txBody>
      </p:sp>
      <p:grpSp>
        <p:nvGrpSpPr>
          <p:cNvPr id="34" name="グループ化 33">
            <a:extLst>
              <a:ext uri="{FF2B5EF4-FFF2-40B4-BE49-F238E27FC236}">
                <a16:creationId xmlns:a16="http://schemas.microsoft.com/office/drawing/2014/main" id="{607E102B-1E6B-4623-9080-CECC6C1EE4D2}"/>
              </a:ext>
            </a:extLst>
          </p:cNvPr>
          <p:cNvGrpSpPr/>
          <p:nvPr/>
        </p:nvGrpSpPr>
        <p:grpSpPr>
          <a:xfrm flipH="1" flipV="1">
            <a:off x="6497614" y="4167121"/>
            <a:ext cx="445361" cy="244949"/>
            <a:chOff x="3114780" y="3249909"/>
            <a:chExt cx="445361" cy="244949"/>
          </a:xfrm>
        </p:grpSpPr>
        <p:sp>
          <p:nvSpPr>
            <p:cNvPr id="35" name="楕円 34">
              <a:extLst>
                <a:ext uri="{FF2B5EF4-FFF2-40B4-BE49-F238E27FC236}">
                  <a16:creationId xmlns:a16="http://schemas.microsoft.com/office/drawing/2014/main" id="{189E548C-8613-4210-A7E5-56B4161B7158}"/>
                </a:ext>
              </a:extLst>
            </p:cNvPr>
            <p:cNvSpPr>
              <a:spLocks noChangeAspect="1"/>
            </p:cNvSpPr>
            <p:nvPr/>
          </p:nvSpPr>
          <p:spPr>
            <a:xfrm>
              <a:off x="3114780" y="3249909"/>
              <a:ext cx="180000" cy="18000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楕円 35">
              <a:extLst>
                <a:ext uri="{FF2B5EF4-FFF2-40B4-BE49-F238E27FC236}">
                  <a16:creationId xmlns:a16="http://schemas.microsoft.com/office/drawing/2014/main" id="{2B684197-B0BB-4CD5-A78E-AD4138B39E33}"/>
                </a:ext>
              </a:extLst>
            </p:cNvPr>
            <p:cNvSpPr>
              <a:spLocks noChangeAspect="1"/>
            </p:cNvSpPr>
            <p:nvPr/>
          </p:nvSpPr>
          <p:spPr>
            <a:xfrm>
              <a:off x="3318056" y="3332627"/>
              <a:ext cx="126000" cy="12600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楕円 36">
              <a:extLst>
                <a:ext uri="{FF2B5EF4-FFF2-40B4-BE49-F238E27FC236}">
                  <a16:creationId xmlns:a16="http://schemas.microsoft.com/office/drawing/2014/main" id="{2CB1274A-B160-4F7E-AE1E-2C94E15708D7}"/>
                </a:ext>
              </a:extLst>
            </p:cNvPr>
            <p:cNvSpPr>
              <a:spLocks noChangeAspect="1"/>
            </p:cNvSpPr>
            <p:nvPr/>
          </p:nvSpPr>
          <p:spPr>
            <a:xfrm>
              <a:off x="3470141" y="3404858"/>
              <a:ext cx="90000" cy="9000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796168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8A0EB2D7-DE06-4DE8-9640-ABD3B9191709}"/>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10</a:t>
            </a:fld>
            <a:endParaRPr kumimoji="1" lang="en-US" altLang="ja-JP" dirty="0">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DDB409CC-61E3-4227-89C2-2D3B7BDB7743}"/>
              </a:ext>
            </a:extLst>
          </p:cNvPr>
          <p:cNvSpPr/>
          <p:nvPr/>
        </p:nvSpPr>
        <p:spPr>
          <a:xfrm>
            <a:off x="2385532" y="198499"/>
            <a:ext cx="5152372" cy="646331"/>
          </a:xfrm>
          <a:prstGeom prst="rect">
            <a:avLst/>
          </a:prstGeom>
        </p:spPr>
        <p:txBody>
          <a:bodyPr wrap="none">
            <a:spAutoFit/>
          </a:bodyPr>
          <a:lstStyle/>
          <a:p>
            <a:pPr algn="ctr"/>
            <a:r>
              <a:rPr lang="ja-JP" altLang="en-US" sz="3600" b="1" spc="200" dirty="0">
                <a:solidFill>
                  <a:schemeClr val="accent2">
                    <a:lumMod val="50000"/>
                  </a:schemeClr>
                </a:solidFill>
                <a:latin typeface="Meiryo UI" panose="020B0604030504040204" pitchFamily="50" charset="-128"/>
                <a:ea typeface="Meiryo UI" panose="020B0604030504040204" pitchFamily="50" charset="-128"/>
              </a:rPr>
              <a:t>性暴力にあうと起こること</a:t>
            </a:r>
          </a:p>
        </p:txBody>
      </p:sp>
      <p:sp>
        <p:nvSpPr>
          <p:cNvPr id="18" name="四角形: 角を丸くする 17">
            <a:extLst>
              <a:ext uri="{FF2B5EF4-FFF2-40B4-BE49-F238E27FC236}">
                <a16:creationId xmlns:a16="http://schemas.microsoft.com/office/drawing/2014/main" id="{516480DC-D223-4F1D-AEE0-C849FE8AAABE}"/>
              </a:ext>
            </a:extLst>
          </p:cNvPr>
          <p:cNvSpPr/>
          <p:nvPr/>
        </p:nvSpPr>
        <p:spPr>
          <a:xfrm>
            <a:off x="307975" y="885522"/>
            <a:ext cx="9361488" cy="756973"/>
          </a:xfrm>
          <a:prstGeom prst="roundRect">
            <a:avLst>
              <a:gd name="adj" fmla="val 11786"/>
            </a:avLst>
          </a:prstGeom>
          <a:solidFill>
            <a:schemeClr val="accent3">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bIns="46800" rtlCol="0" anchor="t" anchorCtr="1">
            <a:spAutoFit/>
          </a:bodyPr>
          <a:lstStyle/>
          <a:p>
            <a:r>
              <a:rPr lang="ja-JP" altLang="en-US" sz="2000" b="1" dirty="0">
                <a:solidFill>
                  <a:schemeClr val="accent2">
                    <a:lumMod val="50000"/>
                  </a:schemeClr>
                </a:solidFill>
                <a:latin typeface="Meiryo UI" panose="020B0604030504040204" pitchFamily="50" charset="-128"/>
                <a:ea typeface="Meiryo UI" panose="020B0604030504040204" pitchFamily="50" charset="-128"/>
              </a:rPr>
              <a:t>性暴力の被害にあうと、心と体に深刻な影響があります。</a:t>
            </a:r>
            <a:endParaRPr lang="en-US" altLang="ja-JP" sz="2000" b="1" dirty="0">
              <a:solidFill>
                <a:schemeClr val="accent2">
                  <a:lumMod val="50000"/>
                </a:schemeClr>
              </a:solidFill>
              <a:latin typeface="Meiryo UI" panose="020B0604030504040204" pitchFamily="50" charset="-128"/>
              <a:ea typeface="Meiryo UI" panose="020B0604030504040204" pitchFamily="50" charset="-128"/>
            </a:endParaRPr>
          </a:p>
          <a:p>
            <a:r>
              <a:rPr lang="ja-JP" altLang="en-US" sz="2000" b="1" dirty="0">
                <a:solidFill>
                  <a:schemeClr val="accent2">
                    <a:lumMod val="50000"/>
                  </a:schemeClr>
                </a:solidFill>
                <a:latin typeface="Meiryo UI" panose="020B0604030504040204" pitchFamily="50" charset="-128"/>
                <a:ea typeface="Meiryo UI" panose="020B0604030504040204" pitchFamily="50" charset="-128"/>
              </a:rPr>
              <a:t>その影響は長く続く場合もあります。</a:t>
            </a:r>
          </a:p>
        </p:txBody>
      </p:sp>
      <p:sp>
        <p:nvSpPr>
          <p:cNvPr id="19" name="四角形: 角を丸くする 18">
            <a:extLst>
              <a:ext uri="{FF2B5EF4-FFF2-40B4-BE49-F238E27FC236}">
                <a16:creationId xmlns:a16="http://schemas.microsoft.com/office/drawing/2014/main" id="{4FB3AE68-4A0D-4BC8-9061-87380DC01B22}"/>
              </a:ext>
            </a:extLst>
          </p:cNvPr>
          <p:cNvSpPr/>
          <p:nvPr/>
        </p:nvSpPr>
        <p:spPr>
          <a:xfrm>
            <a:off x="5179143" y="2024555"/>
            <a:ext cx="4249783" cy="2099500"/>
          </a:xfrm>
          <a:prstGeom prst="roundRect">
            <a:avLst>
              <a:gd name="adj" fmla="val 10445"/>
            </a:avLst>
          </a:prstGeom>
          <a:solidFill>
            <a:schemeClr val="accent3">
              <a:lumMod val="7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algn="ctr"/>
            <a:r>
              <a:rPr kumimoji="1" lang="ja-JP" altLang="en-US" sz="2400" b="1" dirty="0">
                <a:solidFill>
                  <a:schemeClr val="bg1"/>
                </a:solidFill>
              </a:rPr>
              <a:t>心に起こること</a:t>
            </a:r>
          </a:p>
        </p:txBody>
      </p:sp>
      <p:sp>
        <p:nvSpPr>
          <p:cNvPr id="20" name="四角形: 角を丸くする 19">
            <a:extLst>
              <a:ext uri="{FF2B5EF4-FFF2-40B4-BE49-F238E27FC236}">
                <a16:creationId xmlns:a16="http://schemas.microsoft.com/office/drawing/2014/main" id="{C8F224CD-37C2-48C6-8AC8-321B22AF67E9}"/>
              </a:ext>
            </a:extLst>
          </p:cNvPr>
          <p:cNvSpPr/>
          <p:nvPr/>
        </p:nvSpPr>
        <p:spPr>
          <a:xfrm>
            <a:off x="5179143" y="2546904"/>
            <a:ext cx="4249783" cy="1774381"/>
          </a:xfrm>
          <a:prstGeom prst="roundRect">
            <a:avLst>
              <a:gd name="adj" fmla="val 10445"/>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D195D311-FAD9-470A-B09F-2324EF9A685E}"/>
              </a:ext>
            </a:extLst>
          </p:cNvPr>
          <p:cNvSpPr/>
          <p:nvPr/>
        </p:nvSpPr>
        <p:spPr>
          <a:xfrm>
            <a:off x="5178234" y="2546906"/>
            <a:ext cx="4251600" cy="3782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四角形: 角を丸くする 22">
            <a:extLst>
              <a:ext uri="{FF2B5EF4-FFF2-40B4-BE49-F238E27FC236}">
                <a16:creationId xmlns:a16="http://schemas.microsoft.com/office/drawing/2014/main" id="{EABAB0FC-1E9A-4770-BD18-E4A38B5F1638}"/>
              </a:ext>
            </a:extLst>
          </p:cNvPr>
          <p:cNvSpPr/>
          <p:nvPr/>
        </p:nvSpPr>
        <p:spPr>
          <a:xfrm>
            <a:off x="5179143" y="2024555"/>
            <a:ext cx="4249783" cy="3960000"/>
          </a:xfrm>
          <a:prstGeom prst="roundRect">
            <a:avLst>
              <a:gd name="adj" fmla="val 5673"/>
            </a:avLst>
          </a:prstGeom>
          <a:noFill/>
          <a:ln w="254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sz="2400" b="1" dirty="0">
              <a:solidFill>
                <a:schemeClr val="bg1"/>
              </a:solidFill>
            </a:endParaRPr>
          </a:p>
        </p:txBody>
      </p:sp>
      <p:sp>
        <p:nvSpPr>
          <p:cNvPr id="33" name="正方形/長方形 32">
            <a:extLst>
              <a:ext uri="{FF2B5EF4-FFF2-40B4-BE49-F238E27FC236}">
                <a16:creationId xmlns:a16="http://schemas.microsoft.com/office/drawing/2014/main" id="{1AB5B2B8-3F00-45DE-859C-D64953C617E3}"/>
              </a:ext>
            </a:extLst>
          </p:cNvPr>
          <p:cNvSpPr/>
          <p:nvPr/>
        </p:nvSpPr>
        <p:spPr>
          <a:xfrm>
            <a:off x="5231648" y="2615875"/>
            <a:ext cx="4197277" cy="2939266"/>
          </a:xfrm>
          <a:prstGeom prst="rect">
            <a:avLst/>
          </a:prstGeom>
        </p:spPr>
        <p:txBody>
          <a:bodyPr wrap="square">
            <a:spAutoFit/>
          </a:bodyPr>
          <a:lstStyle/>
          <a:p>
            <a:pPr>
              <a:buClr>
                <a:schemeClr val="accent3">
                  <a:lumMod val="75000"/>
                </a:schemeClr>
              </a:buClr>
            </a:pPr>
            <a:r>
              <a:rPr lang="en-US" altLang="ja-JP" sz="2000" b="1" spc="50" dirty="0">
                <a:solidFill>
                  <a:schemeClr val="accent3">
                    <a:lumMod val="50000"/>
                  </a:schemeClr>
                </a:solidFill>
                <a:latin typeface="メイリオ" panose="020B0604030504040204" pitchFamily="50" charset="-128"/>
                <a:ea typeface="メイリオ" panose="020B0604030504040204" pitchFamily="50" charset="-128"/>
              </a:rPr>
              <a:t>【</a:t>
            </a:r>
            <a:r>
              <a:rPr lang="ja-JP" altLang="en-US" sz="2000" b="1" spc="50" dirty="0">
                <a:solidFill>
                  <a:schemeClr val="accent3">
                    <a:lumMod val="50000"/>
                  </a:schemeClr>
                </a:solidFill>
                <a:latin typeface="メイリオ" panose="020B0604030504040204" pitchFamily="50" charset="-128"/>
                <a:ea typeface="メイリオ" panose="020B0604030504040204" pitchFamily="50" charset="-128"/>
              </a:rPr>
              <a:t>気持ちの変化</a:t>
            </a:r>
            <a:r>
              <a:rPr lang="en-US" altLang="ja-JP" sz="2000" b="1" spc="50" dirty="0">
                <a:solidFill>
                  <a:schemeClr val="accent3">
                    <a:lumMod val="50000"/>
                  </a:schemeClr>
                </a:solidFill>
                <a:latin typeface="メイリオ" panose="020B0604030504040204" pitchFamily="50" charset="-128"/>
                <a:ea typeface="メイリオ" panose="020B0604030504040204" pitchFamily="50" charset="-128"/>
              </a:rPr>
              <a:t>】</a:t>
            </a:r>
          </a:p>
          <a:p>
            <a:pPr marL="342900" indent="-342900">
              <a:buClr>
                <a:schemeClr val="accent3">
                  <a:lumMod val="50000"/>
                </a:schemeClr>
              </a:buClr>
              <a:buFont typeface="Wingdings" panose="05000000000000000000" pitchFamily="2" charset="2"/>
              <a:buChar char="l"/>
            </a:pPr>
            <a:r>
              <a:rPr lang="ja-JP" altLang="en-US" sz="2000" b="1" spc="50" dirty="0">
                <a:solidFill>
                  <a:schemeClr val="tx1">
                    <a:lumMod val="75000"/>
                    <a:lumOff val="25000"/>
                  </a:schemeClr>
                </a:solidFill>
                <a:latin typeface="メイリオ" panose="020B0604030504040204" pitchFamily="50" charset="-128"/>
                <a:ea typeface="メイリオ" panose="020B0604030504040204" pitchFamily="50" charset="-128"/>
              </a:rPr>
              <a:t>いやな出来事を突然思い出してつらくなる</a:t>
            </a:r>
          </a:p>
          <a:p>
            <a:pPr marL="342900" indent="-342900">
              <a:buClr>
                <a:schemeClr val="accent3">
                  <a:lumMod val="50000"/>
                </a:schemeClr>
              </a:buClr>
              <a:buFont typeface="Wingdings" panose="05000000000000000000" pitchFamily="2" charset="2"/>
              <a:buChar char="l"/>
            </a:pPr>
            <a:r>
              <a:rPr lang="ja-JP" altLang="en-US" sz="2000" b="1" spc="50" dirty="0">
                <a:solidFill>
                  <a:schemeClr val="tx1">
                    <a:lumMod val="75000"/>
                    <a:lumOff val="25000"/>
                  </a:schemeClr>
                </a:solidFill>
                <a:latin typeface="メイリオ" panose="020B0604030504040204" pitchFamily="50" charset="-128"/>
                <a:ea typeface="メイリオ" panose="020B0604030504040204" pitchFamily="50" charset="-128"/>
              </a:rPr>
              <a:t>外出が怖くなる</a:t>
            </a:r>
          </a:p>
          <a:p>
            <a:pPr marL="342900" indent="-342900">
              <a:buClr>
                <a:schemeClr val="accent3">
                  <a:lumMod val="50000"/>
                </a:schemeClr>
              </a:buClr>
              <a:buFont typeface="Wingdings" panose="05000000000000000000" pitchFamily="2" charset="2"/>
              <a:buChar char="l"/>
            </a:pPr>
            <a:r>
              <a:rPr lang="ja-JP" altLang="en-US" sz="2000" b="1" spc="50" dirty="0">
                <a:solidFill>
                  <a:schemeClr val="tx1">
                    <a:lumMod val="75000"/>
                    <a:lumOff val="25000"/>
                  </a:schemeClr>
                </a:solidFill>
                <a:latin typeface="メイリオ" panose="020B0604030504040204" pitchFamily="50" charset="-128"/>
                <a:ea typeface="メイリオ" panose="020B0604030504040204" pitchFamily="50" charset="-128"/>
              </a:rPr>
              <a:t>友達と遊んでも楽しめなくなる</a:t>
            </a:r>
          </a:p>
          <a:p>
            <a:pPr>
              <a:spcBef>
                <a:spcPts val="600"/>
              </a:spcBef>
              <a:buClr>
                <a:schemeClr val="accent3">
                  <a:lumMod val="75000"/>
                </a:schemeClr>
              </a:buClr>
            </a:pPr>
            <a:r>
              <a:rPr lang="en-US" altLang="ja-JP" sz="2000" b="1" spc="50" dirty="0">
                <a:solidFill>
                  <a:schemeClr val="accent3">
                    <a:lumMod val="50000"/>
                  </a:schemeClr>
                </a:solidFill>
                <a:latin typeface="メイリオ" panose="020B0604030504040204" pitchFamily="50" charset="-128"/>
                <a:ea typeface="メイリオ" panose="020B0604030504040204" pitchFamily="50" charset="-128"/>
              </a:rPr>
              <a:t>【</a:t>
            </a:r>
            <a:r>
              <a:rPr lang="ja-JP" altLang="en-US" sz="2000" b="1" spc="50" dirty="0">
                <a:solidFill>
                  <a:schemeClr val="accent3">
                    <a:lumMod val="50000"/>
                  </a:schemeClr>
                </a:solidFill>
                <a:latin typeface="メイリオ" panose="020B0604030504040204" pitchFamily="50" charset="-128"/>
                <a:ea typeface="メイリオ" panose="020B0604030504040204" pitchFamily="50" charset="-128"/>
              </a:rPr>
              <a:t>考え方の変化</a:t>
            </a:r>
            <a:r>
              <a:rPr lang="en-US" altLang="ja-JP" sz="2000" b="1" spc="50" dirty="0">
                <a:solidFill>
                  <a:schemeClr val="accent3">
                    <a:lumMod val="50000"/>
                  </a:schemeClr>
                </a:solidFill>
                <a:latin typeface="メイリオ" panose="020B0604030504040204" pitchFamily="50" charset="-128"/>
                <a:ea typeface="メイリオ" panose="020B0604030504040204" pitchFamily="50" charset="-128"/>
              </a:rPr>
              <a:t>】</a:t>
            </a:r>
          </a:p>
          <a:p>
            <a:pPr marL="342900" indent="-342900">
              <a:buClr>
                <a:schemeClr val="accent3">
                  <a:lumMod val="50000"/>
                </a:schemeClr>
              </a:buClr>
              <a:buFont typeface="Wingdings" panose="05000000000000000000" pitchFamily="2" charset="2"/>
              <a:buChar char="l"/>
            </a:pPr>
            <a:r>
              <a:rPr lang="ja-JP" altLang="en-US" sz="2000" b="1" spc="50" dirty="0">
                <a:solidFill>
                  <a:schemeClr val="tx1">
                    <a:lumMod val="75000"/>
                    <a:lumOff val="25000"/>
                  </a:schemeClr>
                </a:solidFill>
                <a:latin typeface="メイリオ" panose="020B0604030504040204" pitchFamily="50" charset="-128"/>
                <a:ea typeface="メイリオ" panose="020B0604030504040204" pitchFamily="50" charset="-128"/>
              </a:rPr>
              <a:t>自分を責めてばかりいる</a:t>
            </a:r>
          </a:p>
          <a:p>
            <a:pPr marL="342900" indent="-342900">
              <a:buClr>
                <a:schemeClr val="accent3">
                  <a:lumMod val="50000"/>
                </a:schemeClr>
              </a:buClr>
              <a:buFont typeface="Wingdings" panose="05000000000000000000" pitchFamily="2" charset="2"/>
              <a:buChar char="l"/>
            </a:pPr>
            <a:r>
              <a:rPr lang="ja-JP" altLang="en-US" sz="2000" b="1" spc="50" dirty="0">
                <a:solidFill>
                  <a:schemeClr val="tx1">
                    <a:lumMod val="75000"/>
                    <a:lumOff val="25000"/>
                  </a:schemeClr>
                </a:solidFill>
                <a:latin typeface="メイリオ" panose="020B0604030504040204" pitchFamily="50" charset="-128"/>
                <a:ea typeface="メイリオ" panose="020B0604030504040204" pitchFamily="50" charset="-128"/>
              </a:rPr>
              <a:t>誰も信用できなくなる</a:t>
            </a:r>
          </a:p>
          <a:p>
            <a:pPr algn="r">
              <a:buClr>
                <a:schemeClr val="accent3">
                  <a:lumMod val="75000"/>
                </a:schemeClr>
              </a:buClr>
            </a:pPr>
            <a:r>
              <a:rPr lang="ja-JP" altLang="en-US" sz="2000" b="1" spc="50" dirty="0">
                <a:solidFill>
                  <a:schemeClr val="tx1">
                    <a:lumMod val="65000"/>
                    <a:lumOff val="35000"/>
                  </a:schemeClr>
                </a:solidFill>
                <a:latin typeface="メイリオ" panose="020B0604030504040204" pitchFamily="50" charset="-128"/>
                <a:ea typeface="メイリオ" panose="020B0604030504040204" pitchFamily="50" charset="-128"/>
              </a:rPr>
              <a:t>など</a:t>
            </a:r>
          </a:p>
        </p:txBody>
      </p:sp>
      <p:sp>
        <p:nvSpPr>
          <p:cNvPr id="34" name="四角形: 角を丸くする 33">
            <a:extLst>
              <a:ext uri="{FF2B5EF4-FFF2-40B4-BE49-F238E27FC236}">
                <a16:creationId xmlns:a16="http://schemas.microsoft.com/office/drawing/2014/main" id="{0CDA86E8-241D-42FE-A656-3C7C886E036E}"/>
              </a:ext>
            </a:extLst>
          </p:cNvPr>
          <p:cNvSpPr/>
          <p:nvPr/>
        </p:nvSpPr>
        <p:spPr>
          <a:xfrm>
            <a:off x="576035" y="2024555"/>
            <a:ext cx="4249783" cy="2099500"/>
          </a:xfrm>
          <a:prstGeom prst="roundRect">
            <a:avLst>
              <a:gd name="adj" fmla="val 10445"/>
            </a:avLst>
          </a:prstGeom>
          <a:solidFill>
            <a:schemeClr val="accent3">
              <a:lumMod val="7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algn="ctr"/>
            <a:r>
              <a:rPr kumimoji="1" lang="ja-JP" altLang="en-US" sz="2400" b="1" dirty="0">
                <a:solidFill>
                  <a:schemeClr val="bg1"/>
                </a:solidFill>
              </a:rPr>
              <a:t>体に起こること</a:t>
            </a:r>
          </a:p>
        </p:txBody>
      </p:sp>
      <p:sp>
        <p:nvSpPr>
          <p:cNvPr id="35" name="四角形: 角を丸くする 34">
            <a:extLst>
              <a:ext uri="{FF2B5EF4-FFF2-40B4-BE49-F238E27FC236}">
                <a16:creationId xmlns:a16="http://schemas.microsoft.com/office/drawing/2014/main" id="{EED8A594-94F0-4724-95F6-DF5E40FE1E4B}"/>
              </a:ext>
            </a:extLst>
          </p:cNvPr>
          <p:cNvSpPr/>
          <p:nvPr/>
        </p:nvSpPr>
        <p:spPr>
          <a:xfrm>
            <a:off x="576035" y="2546904"/>
            <a:ext cx="4249783" cy="1774381"/>
          </a:xfrm>
          <a:prstGeom prst="roundRect">
            <a:avLst>
              <a:gd name="adj" fmla="val 10445"/>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F22896F0-F7EF-49E4-8099-B46638C89A78}"/>
              </a:ext>
            </a:extLst>
          </p:cNvPr>
          <p:cNvSpPr/>
          <p:nvPr/>
        </p:nvSpPr>
        <p:spPr>
          <a:xfrm>
            <a:off x="575126" y="2546906"/>
            <a:ext cx="4251600" cy="3782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四角形: 角を丸くする 36">
            <a:extLst>
              <a:ext uri="{FF2B5EF4-FFF2-40B4-BE49-F238E27FC236}">
                <a16:creationId xmlns:a16="http://schemas.microsoft.com/office/drawing/2014/main" id="{9A9013FD-D8BD-4ACB-9C26-656836219339}"/>
              </a:ext>
            </a:extLst>
          </p:cNvPr>
          <p:cNvSpPr/>
          <p:nvPr/>
        </p:nvSpPr>
        <p:spPr>
          <a:xfrm>
            <a:off x="576035" y="2024555"/>
            <a:ext cx="4249783" cy="3960000"/>
          </a:xfrm>
          <a:prstGeom prst="roundRect">
            <a:avLst>
              <a:gd name="adj" fmla="val 5673"/>
            </a:avLst>
          </a:prstGeom>
          <a:noFill/>
          <a:ln w="254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sz="2400" b="1" dirty="0">
              <a:solidFill>
                <a:schemeClr val="bg1"/>
              </a:solidFill>
            </a:endParaRPr>
          </a:p>
        </p:txBody>
      </p:sp>
      <p:sp>
        <p:nvSpPr>
          <p:cNvPr id="38" name="正方形/長方形 37">
            <a:extLst>
              <a:ext uri="{FF2B5EF4-FFF2-40B4-BE49-F238E27FC236}">
                <a16:creationId xmlns:a16="http://schemas.microsoft.com/office/drawing/2014/main" id="{DDCAA2E1-1F3D-4C5E-9241-AD587189E69F}"/>
              </a:ext>
            </a:extLst>
          </p:cNvPr>
          <p:cNvSpPr/>
          <p:nvPr/>
        </p:nvSpPr>
        <p:spPr>
          <a:xfrm>
            <a:off x="628541" y="2615875"/>
            <a:ext cx="4144770" cy="2846933"/>
          </a:xfrm>
          <a:prstGeom prst="rect">
            <a:avLst/>
          </a:prstGeom>
        </p:spPr>
        <p:txBody>
          <a:bodyPr wrap="square">
            <a:spAutoFit/>
          </a:bodyPr>
          <a:lstStyle/>
          <a:p>
            <a:pPr marL="342900" indent="-342900">
              <a:buClr>
                <a:schemeClr val="accent3">
                  <a:lumMod val="50000"/>
                </a:schemeClr>
              </a:buClr>
              <a:buFont typeface="Wingdings" panose="05000000000000000000" pitchFamily="2" charset="2"/>
              <a:buChar char="l"/>
            </a:pPr>
            <a:r>
              <a:rPr lang="ja-JP" altLang="en-US" sz="2000" b="1" spc="50" dirty="0">
                <a:solidFill>
                  <a:schemeClr val="tx1">
                    <a:lumMod val="75000"/>
                    <a:lumOff val="25000"/>
                  </a:schemeClr>
                </a:solidFill>
                <a:latin typeface="メイリオ" panose="020B0604030504040204" pitchFamily="50" charset="-128"/>
                <a:ea typeface="メイリオ" panose="020B0604030504040204" pitchFamily="50" charset="-128"/>
              </a:rPr>
              <a:t>吐き気がしたり、頭痛がしたりする</a:t>
            </a:r>
          </a:p>
          <a:p>
            <a:pPr marL="342900" indent="-342900">
              <a:buClr>
                <a:schemeClr val="accent3">
                  <a:lumMod val="50000"/>
                </a:schemeClr>
              </a:buClr>
              <a:buFont typeface="Wingdings" panose="05000000000000000000" pitchFamily="2" charset="2"/>
              <a:buChar char="l"/>
            </a:pPr>
            <a:r>
              <a:rPr lang="ja-JP" altLang="en-US" sz="2000" b="1" spc="50" dirty="0">
                <a:solidFill>
                  <a:schemeClr val="tx1">
                    <a:lumMod val="75000"/>
                    <a:lumOff val="25000"/>
                  </a:schemeClr>
                </a:solidFill>
                <a:latin typeface="メイリオ" panose="020B0604030504040204" pitchFamily="50" charset="-128"/>
                <a:ea typeface="メイリオ" panose="020B0604030504040204" pitchFamily="50" charset="-128"/>
              </a:rPr>
              <a:t>よく眠れない、起きられない</a:t>
            </a:r>
          </a:p>
          <a:p>
            <a:pPr marL="342900" indent="-342900">
              <a:buClr>
                <a:schemeClr val="accent3">
                  <a:lumMod val="50000"/>
                </a:schemeClr>
              </a:buClr>
              <a:buFont typeface="Wingdings" panose="05000000000000000000" pitchFamily="2" charset="2"/>
              <a:buChar char="l"/>
            </a:pPr>
            <a:r>
              <a:rPr lang="ja-JP" altLang="en-US" sz="2000" b="1" spc="50" dirty="0">
                <a:solidFill>
                  <a:schemeClr val="tx1">
                    <a:lumMod val="75000"/>
                    <a:lumOff val="25000"/>
                  </a:schemeClr>
                </a:solidFill>
                <a:latin typeface="メイリオ" panose="020B0604030504040204" pitchFamily="50" charset="-128"/>
                <a:ea typeface="メイリオ" panose="020B0604030504040204" pitchFamily="50" charset="-128"/>
              </a:rPr>
              <a:t>息苦しくなる</a:t>
            </a:r>
          </a:p>
          <a:p>
            <a:pPr marL="342900" indent="-342900">
              <a:buClr>
                <a:schemeClr val="accent3">
                  <a:lumMod val="50000"/>
                </a:schemeClr>
              </a:buClr>
              <a:buFont typeface="Wingdings" panose="05000000000000000000" pitchFamily="2" charset="2"/>
              <a:buChar char="l"/>
            </a:pPr>
            <a:r>
              <a:rPr lang="ja-JP" altLang="en-US" sz="2000" b="1" spc="50" dirty="0">
                <a:solidFill>
                  <a:schemeClr val="tx1">
                    <a:lumMod val="75000"/>
                    <a:lumOff val="25000"/>
                  </a:schemeClr>
                </a:solidFill>
                <a:latin typeface="メイリオ" panose="020B0604030504040204" pitchFamily="50" charset="-128"/>
                <a:ea typeface="メイリオ" panose="020B0604030504040204" pitchFamily="50" charset="-128"/>
              </a:rPr>
              <a:t>拒食や過食になる</a:t>
            </a:r>
          </a:p>
          <a:p>
            <a:pPr algn="r">
              <a:buClr>
                <a:schemeClr val="accent3">
                  <a:lumMod val="75000"/>
                </a:schemeClr>
              </a:buClr>
            </a:pPr>
            <a:r>
              <a:rPr lang="ja-JP" altLang="en-US" sz="2000" b="1" spc="50" dirty="0">
                <a:solidFill>
                  <a:schemeClr val="tx1">
                    <a:lumMod val="75000"/>
                    <a:lumOff val="25000"/>
                  </a:schemeClr>
                </a:solidFill>
                <a:latin typeface="メイリオ" panose="020B0604030504040204" pitchFamily="50" charset="-128"/>
                <a:ea typeface="メイリオ" panose="020B0604030504040204" pitchFamily="50" charset="-128"/>
              </a:rPr>
              <a:t>など</a:t>
            </a:r>
            <a:endParaRPr lang="en-US" altLang="ja-JP" sz="2000" b="1" spc="50" dirty="0">
              <a:solidFill>
                <a:schemeClr val="tx1">
                  <a:lumMod val="75000"/>
                  <a:lumOff val="25000"/>
                </a:schemeClr>
              </a:solidFill>
              <a:latin typeface="メイリオ" panose="020B0604030504040204" pitchFamily="50" charset="-128"/>
              <a:ea typeface="メイリオ" panose="020B0604030504040204" pitchFamily="50" charset="-128"/>
            </a:endParaRPr>
          </a:p>
          <a:p>
            <a:pPr>
              <a:buClr>
                <a:schemeClr val="accent3">
                  <a:lumMod val="75000"/>
                </a:schemeClr>
              </a:buClr>
            </a:pPr>
            <a:endParaRPr lang="en-US" altLang="ja-JP" sz="700" b="1" spc="50" dirty="0">
              <a:solidFill>
                <a:schemeClr val="tx1">
                  <a:lumMod val="75000"/>
                  <a:lumOff val="25000"/>
                </a:schemeClr>
              </a:solidFill>
              <a:latin typeface="メイリオ" panose="020B0604030504040204" pitchFamily="50" charset="-128"/>
              <a:ea typeface="メイリオ" panose="020B0604030504040204" pitchFamily="50" charset="-128"/>
            </a:endParaRPr>
          </a:p>
          <a:p>
            <a:pPr marL="377825" indent="-285750">
              <a:buClr>
                <a:schemeClr val="tx1">
                  <a:lumMod val="75000"/>
                  <a:lumOff val="25000"/>
                </a:schemeClr>
              </a:buClr>
              <a:buFont typeface="メイリオ" panose="020B0604030504040204" pitchFamily="50" charset="-128"/>
              <a:buChar char="※"/>
            </a:pPr>
            <a:r>
              <a:rPr lang="ja-JP" altLang="en-US" sz="1600" b="1" spc="50" dirty="0">
                <a:solidFill>
                  <a:schemeClr val="tx1">
                    <a:lumMod val="75000"/>
                    <a:lumOff val="25000"/>
                  </a:schemeClr>
                </a:solidFill>
                <a:latin typeface="メイリオ" panose="020B0604030504040204" pitchFamily="50" charset="-128"/>
                <a:ea typeface="メイリオ" panose="020B0604030504040204" pitchFamily="50" charset="-128"/>
              </a:rPr>
              <a:t>妊娠したり、性感染症にかかったり</a:t>
            </a:r>
            <a:r>
              <a:rPr lang="en-US" altLang="ja-JP" sz="1600" b="1" spc="50" dirty="0">
                <a:solidFill>
                  <a:schemeClr val="tx1">
                    <a:lumMod val="75000"/>
                    <a:lumOff val="25000"/>
                  </a:schemeClr>
                </a:solidFill>
                <a:latin typeface="メイリオ" panose="020B0604030504040204" pitchFamily="50" charset="-128"/>
                <a:ea typeface="メイリオ" panose="020B0604030504040204" pitchFamily="50" charset="-128"/>
              </a:rPr>
              <a:t/>
            </a:r>
            <a:br>
              <a:rPr lang="en-US" altLang="ja-JP" sz="1600" b="1" spc="50" dirty="0">
                <a:solidFill>
                  <a:schemeClr val="tx1">
                    <a:lumMod val="75000"/>
                    <a:lumOff val="25000"/>
                  </a:schemeClr>
                </a:solidFill>
                <a:latin typeface="メイリオ" panose="020B0604030504040204" pitchFamily="50" charset="-128"/>
                <a:ea typeface="メイリオ" panose="020B0604030504040204" pitchFamily="50" charset="-128"/>
              </a:rPr>
            </a:br>
            <a:r>
              <a:rPr lang="ja-JP" altLang="en-US" sz="1600" b="1" spc="50" dirty="0">
                <a:solidFill>
                  <a:schemeClr val="tx1">
                    <a:lumMod val="75000"/>
                    <a:lumOff val="25000"/>
                  </a:schemeClr>
                </a:solidFill>
                <a:latin typeface="メイリオ" panose="020B0604030504040204" pitchFamily="50" charset="-128"/>
                <a:ea typeface="メイリオ" panose="020B0604030504040204" pitchFamily="50" charset="-128"/>
              </a:rPr>
              <a:t>することもあります。</a:t>
            </a:r>
          </a:p>
          <a:p>
            <a:pPr algn="r">
              <a:buClr>
                <a:schemeClr val="accent3">
                  <a:lumMod val="75000"/>
                </a:schemeClr>
              </a:buClr>
            </a:pPr>
            <a:endParaRPr lang="ja-JP" altLang="en-US" sz="2000" b="1" spc="50"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pSp>
        <p:nvGrpSpPr>
          <p:cNvPr id="39" name="グループ化 38">
            <a:extLst>
              <a:ext uri="{FF2B5EF4-FFF2-40B4-BE49-F238E27FC236}">
                <a16:creationId xmlns:a16="http://schemas.microsoft.com/office/drawing/2014/main" id="{032507D8-63FE-4521-B818-C95192EB6AF0}"/>
              </a:ext>
            </a:extLst>
          </p:cNvPr>
          <p:cNvGrpSpPr/>
          <p:nvPr/>
        </p:nvGrpSpPr>
        <p:grpSpPr>
          <a:xfrm>
            <a:off x="1310182" y="5180288"/>
            <a:ext cx="2481343" cy="1552879"/>
            <a:chOff x="1061214" y="4546111"/>
            <a:chExt cx="3163839" cy="1980000"/>
          </a:xfrm>
        </p:grpSpPr>
        <p:pic>
          <p:nvPicPr>
            <p:cNvPr id="41" name="図 40" descr="抽象, 挿絵 が含まれている画像&#10;&#10;自動的に生成された説明">
              <a:extLst>
                <a:ext uri="{FF2B5EF4-FFF2-40B4-BE49-F238E27FC236}">
                  <a16:creationId xmlns:a16="http://schemas.microsoft.com/office/drawing/2014/main" id="{4433E4A1-631F-4445-A84C-9E6853696CA7}"/>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61214" y="4546111"/>
              <a:ext cx="1604876" cy="1980000"/>
            </a:xfrm>
            <a:prstGeom prst="rect">
              <a:avLst/>
            </a:prstGeom>
          </p:spPr>
        </p:pic>
        <p:pic>
          <p:nvPicPr>
            <p:cNvPr id="42" name="図 41" descr="アイコン&#10;&#10;自動的に生成された説明">
              <a:extLst>
                <a:ext uri="{FF2B5EF4-FFF2-40B4-BE49-F238E27FC236}">
                  <a16:creationId xmlns:a16="http://schemas.microsoft.com/office/drawing/2014/main" id="{FBC3BF60-FC42-46D5-947C-2D14C9FCB8F1}"/>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2753432" y="4546111"/>
              <a:ext cx="1471621" cy="1980000"/>
            </a:xfrm>
            <a:prstGeom prst="rect">
              <a:avLst/>
            </a:prstGeom>
          </p:spPr>
        </p:pic>
      </p:grpSp>
    </p:spTree>
    <p:extLst>
      <p:ext uri="{BB962C8B-B14F-4D97-AF65-F5344CB8AC3E}">
        <p14:creationId xmlns:p14="http://schemas.microsoft.com/office/powerpoint/2010/main" val="917460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8A0EB2D7-DE06-4DE8-9640-ABD3B9191709}"/>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11</a:t>
            </a:fld>
            <a:endParaRPr kumimoji="1" lang="en-US" altLang="ja-JP" dirty="0">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27DB0B8D-06B4-4DD7-A36E-315FAFBEA0FD}"/>
              </a:ext>
            </a:extLst>
          </p:cNvPr>
          <p:cNvSpPr/>
          <p:nvPr/>
        </p:nvSpPr>
        <p:spPr>
          <a:xfrm>
            <a:off x="2096995" y="198499"/>
            <a:ext cx="5729454" cy="646331"/>
          </a:xfrm>
          <a:prstGeom prst="rect">
            <a:avLst/>
          </a:prstGeom>
        </p:spPr>
        <p:txBody>
          <a:bodyPr wrap="none">
            <a:spAutoFit/>
          </a:bodyPr>
          <a:lstStyle/>
          <a:p>
            <a:pPr algn="ctr"/>
            <a:r>
              <a:rPr lang="ja-JP" altLang="en-US" sz="3600" b="1" spc="200" dirty="0">
                <a:solidFill>
                  <a:schemeClr val="accent2">
                    <a:lumMod val="50000"/>
                  </a:schemeClr>
                </a:solidFill>
                <a:latin typeface="Meiryo UI" panose="020B0604030504040204" pitchFamily="50" charset="-128"/>
                <a:ea typeface="Meiryo UI" panose="020B0604030504040204" pitchFamily="50" charset="-128"/>
              </a:rPr>
              <a:t>性暴力はどうして起こるの？</a:t>
            </a:r>
          </a:p>
        </p:txBody>
      </p:sp>
      <p:sp>
        <p:nvSpPr>
          <p:cNvPr id="24" name="四角形: 角を丸くする 23">
            <a:extLst>
              <a:ext uri="{FF2B5EF4-FFF2-40B4-BE49-F238E27FC236}">
                <a16:creationId xmlns:a16="http://schemas.microsoft.com/office/drawing/2014/main" id="{62BEEE8F-704D-4F0F-993C-28BC3E3190F5}"/>
              </a:ext>
            </a:extLst>
          </p:cNvPr>
          <p:cNvSpPr/>
          <p:nvPr/>
        </p:nvSpPr>
        <p:spPr>
          <a:xfrm>
            <a:off x="287147" y="889265"/>
            <a:ext cx="9359900" cy="428361"/>
          </a:xfrm>
          <a:prstGeom prst="roundRect">
            <a:avLst>
              <a:gd name="adj" fmla="val 11786"/>
            </a:avLst>
          </a:prstGeom>
          <a:solidFill>
            <a:schemeClr val="accent3">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bIns="46800" rtlCol="0" anchor="t" anchorCtr="0">
            <a:spAutoFit/>
          </a:bodyPr>
          <a:lstStyle/>
          <a:p>
            <a:pPr algn="ctr"/>
            <a:r>
              <a:rPr lang="ja-JP" altLang="en-US" sz="2000" b="1" dirty="0">
                <a:solidFill>
                  <a:schemeClr val="accent2">
                    <a:lumMod val="50000"/>
                  </a:schemeClr>
                </a:solidFill>
                <a:latin typeface="Meiryo UI" panose="020B0604030504040204" pitchFamily="50" charset="-128"/>
                <a:ea typeface="Meiryo UI" panose="020B0604030504040204" pitchFamily="50" charset="-128"/>
              </a:rPr>
              <a:t>性暴力は、お互いの関係が対等でない場面で起こりやすくなります。</a:t>
            </a:r>
            <a:endParaRPr lang="en-US" altLang="ja-JP" sz="2000" b="1" dirty="0">
              <a:solidFill>
                <a:schemeClr val="accent2">
                  <a:lumMod val="50000"/>
                </a:schemeClr>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26B8BB3A-96AB-4530-8369-DBE9F8D0A221}"/>
              </a:ext>
            </a:extLst>
          </p:cNvPr>
          <p:cNvSpPr/>
          <p:nvPr/>
        </p:nvSpPr>
        <p:spPr>
          <a:xfrm>
            <a:off x="2398455" y="5785785"/>
            <a:ext cx="5109091" cy="830997"/>
          </a:xfrm>
          <a:prstGeom prst="rect">
            <a:avLst/>
          </a:prstGeom>
        </p:spPr>
        <p:txBody>
          <a:bodyPr wrap="none">
            <a:spAutoFit/>
          </a:bodyPr>
          <a:lstStyle/>
          <a:p>
            <a:pPr algn="ctr"/>
            <a:r>
              <a:rPr lang="ja-JP" altLang="en-US" sz="2400" b="1" dirty="0">
                <a:solidFill>
                  <a:schemeClr val="accent2">
                    <a:lumMod val="50000"/>
                  </a:schemeClr>
                </a:solidFill>
                <a:latin typeface="メイリオ" panose="020B0604030504040204" pitchFamily="50" charset="-128"/>
                <a:ea typeface="メイリオ" panose="020B0604030504040204" pitchFamily="50" charset="-128"/>
              </a:rPr>
              <a:t>自分の気持ちを大切にすると同時に</a:t>
            </a:r>
            <a:endParaRPr lang="en-US" altLang="ja-JP" sz="2400" b="1" dirty="0">
              <a:solidFill>
                <a:schemeClr val="accent2">
                  <a:lumMod val="50000"/>
                </a:schemeClr>
              </a:solidFill>
              <a:latin typeface="メイリオ" panose="020B0604030504040204" pitchFamily="50" charset="-128"/>
              <a:ea typeface="メイリオ" panose="020B0604030504040204" pitchFamily="50" charset="-128"/>
            </a:endParaRPr>
          </a:p>
          <a:p>
            <a:pPr algn="ctr"/>
            <a:r>
              <a:rPr lang="ja-JP" altLang="en-US" sz="2400" b="1" dirty="0">
                <a:solidFill>
                  <a:schemeClr val="accent2">
                    <a:lumMod val="50000"/>
                  </a:schemeClr>
                </a:solidFill>
                <a:latin typeface="メイリオ" panose="020B0604030504040204" pitchFamily="50" charset="-128"/>
                <a:ea typeface="メイリオ" panose="020B0604030504040204" pitchFamily="50" charset="-128"/>
              </a:rPr>
              <a:t>相手の気持ちも尊重しましょう。</a:t>
            </a:r>
            <a:endParaRPr lang="en-US" altLang="ja-JP" sz="2400" b="1" dirty="0">
              <a:solidFill>
                <a:schemeClr val="accent2">
                  <a:lumMod val="50000"/>
                </a:schemeClr>
              </a:solidFill>
              <a:latin typeface="メイリオ" panose="020B0604030504040204" pitchFamily="50" charset="-128"/>
              <a:ea typeface="メイリオ" panose="020B0604030504040204" pitchFamily="50" charset="-128"/>
            </a:endParaRPr>
          </a:p>
        </p:txBody>
      </p:sp>
      <p:sp>
        <p:nvSpPr>
          <p:cNvPr id="26" name="正方形/長方形 25">
            <a:extLst>
              <a:ext uri="{FF2B5EF4-FFF2-40B4-BE49-F238E27FC236}">
                <a16:creationId xmlns:a16="http://schemas.microsoft.com/office/drawing/2014/main" id="{CCCC1942-5FA8-43CE-8FA0-EFE51BF68ABC}"/>
              </a:ext>
            </a:extLst>
          </p:cNvPr>
          <p:cNvSpPr/>
          <p:nvPr/>
        </p:nvSpPr>
        <p:spPr>
          <a:xfrm>
            <a:off x="462027" y="1441685"/>
            <a:ext cx="8981946" cy="1400383"/>
          </a:xfrm>
          <a:prstGeom prst="rect">
            <a:avLst/>
          </a:prstGeom>
        </p:spPr>
        <p:txBody>
          <a:bodyPr wrap="none">
            <a:spAutoFit/>
          </a:bodyPr>
          <a:lstStyle/>
          <a:p>
            <a:pPr marL="285750" indent="-285750">
              <a:spcBef>
                <a:spcPts val="600"/>
              </a:spcBef>
              <a:buFont typeface="Wingdings" panose="05000000000000000000" pitchFamily="2" charset="2"/>
              <a:buChar char="l"/>
            </a:pPr>
            <a:r>
              <a:rPr lang="ja-JP" altLang="en-US" sz="2000" b="1" dirty="0">
                <a:solidFill>
                  <a:schemeClr val="tx1">
                    <a:lumMod val="75000"/>
                    <a:lumOff val="25000"/>
                  </a:schemeClr>
                </a:solidFill>
              </a:rPr>
              <a:t>先輩・後輩など、相手と上下関係がある場合だけではなく、同級生同士でも相手と</a:t>
            </a:r>
            <a:r>
              <a:rPr lang="en-US" altLang="ja-JP" sz="2000" b="1" dirty="0">
                <a:solidFill>
                  <a:schemeClr val="tx1">
                    <a:lumMod val="75000"/>
                    <a:lumOff val="25000"/>
                  </a:schemeClr>
                </a:solidFill>
              </a:rPr>
              <a:t/>
            </a:r>
            <a:br>
              <a:rPr lang="en-US" altLang="ja-JP" sz="2000" b="1" dirty="0">
                <a:solidFill>
                  <a:schemeClr val="tx1">
                    <a:lumMod val="75000"/>
                    <a:lumOff val="25000"/>
                  </a:schemeClr>
                </a:solidFill>
              </a:rPr>
            </a:br>
            <a:r>
              <a:rPr lang="ja-JP" altLang="en-US" sz="2000" b="1" dirty="0">
                <a:solidFill>
                  <a:schemeClr val="tx1">
                    <a:lumMod val="75000"/>
                    <a:lumOff val="25000"/>
                  </a:schemeClr>
                </a:solidFill>
              </a:rPr>
              <a:t>対等な関係ではなくなることがあります。</a:t>
            </a:r>
          </a:p>
          <a:p>
            <a:pPr marL="285750" indent="-285750">
              <a:spcBef>
                <a:spcPts val="600"/>
              </a:spcBef>
              <a:buFont typeface="Wingdings" panose="05000000000000000000" pitchFamily="2" charset="2"/>
              <a:buChar char="l"/>
            </a:pPr>
            <a:r>
              <a:rPr lang="ja-JP" altLang="en-US" sz="2000" b="1" dirty="0">
                <a:solidFill>
                  <a:schemeClr val="tx1">
                    <a:lumMod val="75000"/>
                    <a:lumOff val="25000"/>
                  </a:schemeClr>
                </a:solidFill>
              </a:rPr>
              <a:t>もし、相手の行為をいやだと感じても、相手に遠慮して自分の意見を言えなくなって</a:t>
            </a:r>
            <a:r>
              <a:rPr lang="en-US" altLang="ja-JP" sz="2000" b="1" dirty="0">
                <a:solidFill>
                  <a:schemeClr val="tx1">
                    <a:lumMod val="75000"/>
                    <a:lumOff val="25000"/>
                  </a:schemeClr>
                </a:solidFill>
              </a:rPr>
              <a:t/>
            </a:r>
            <a:br>
              <a:rPr lang="en-US" altLang="ja-JP" sz="2000" b="1" dirty="0">
                <a:solidFill>
                  <a:schemeClr val="tx1">
                    <a:lumMod val="75000"/>
                    <a:lumOff val="25000"/>
                  </a:schemeClr>
                </a:solidFill>
              </a:rPr>
            </a:br>
            <a:r>
              <a:rPr lang="ja-JP" altLang="en-US" sz="2000" b="1" dirty="0">
                <a:solidFill>
                  <a:schemeClr val="tx1">
                    <a:lumMod val="75000"/>
                    <a:lumOff val="25000"/>
                  </a:schemeClr>
                </a:solidFill>
              </a:rPr>
              <a:t>しまったときは、対等な関係ではないと言えます。</a:t>
            </a:r>
          </a:p>
        </p:txBody>
      </p:sp>
      <p:sp>
        <p:nvSpPr>
          <p:cNvPr id="22" name="矢印: 右 21">
            <a:extLst>
              <a:ext uri="{FF2B5EF4-FFF2-40B4-BE49-F238E27FC236}">
                <a16:creationId xmlns:a16="http://schemas.microsoft.com/office/drawing/2014/main" id="{CD277C99-06F4-4EE3-B6E7-75E02D9C5E6F}"/>
              </a:ext>
            </a:extLst>
          </p:cNvPr>
          <p:cNvSpPr/>
          <p:nvPr/>
        </p:nvSpPr>
        <p:spPr>
          <a:xfrm>
            <a:off x="3079448" y="4064824"/>
            <a:ext cx="1862657" cy="484632"/>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1F9328E0-3B36-4FA3-8EF7-FC66728607A4}"/>
              </a:ext>
            </a:extLst>
          </p:cNvPr>
          <p:cNvSpPr/>
          <p:nvPr/>
        </p:nvSpPr>
        <p:spPr>
          <a:xfrm>
            <a:off x="3100110" y="3110278"/>
            <a:ext cx="1833840" cy="1015663"/>
          </a:xfrm>
          <a:prstGeom prst="rect">
            <a:avLst/>
          </a:prstGeom>
        </p:spPr>
        <p:txBody>
          <a:bodyPr wrap="none">
            <a:spAutoFit/>
          </a:bodyPr>
          <a:lstStyle/>
          <a:p>
            <a:pPr algn="ctr"/>
            <a:r>
              <a:rPr lang="ja-JP" altLang="en-US" sz="2000" b="1" spc="200" dirty="0">
                <a:solidFill>
                  <a:schemeClr val="accent3">
                    <a:lumMod val="50000"/>
                  </a:schemeClr>
                </a:solidFill>
                <a:latin typeface="Meiryo UI" panose="020B0604030504040204" pitchFamily="50" charset="-128"/>
                <a:ea typeface="Meiryo UI" panose="020B0604030504040204" pitchFamily="50" charset="-128"/>
              </a:rPr>
              <a:t>相手と</a:t>
            </a:r>
            <a:endParaRPr lang="en-US" altLang="ja-JP" sz="2000" b="1" spc="200" dirty="0">
              <a:solidFill>
                <a:schemeClr val="accent3">
                  <a:lumMod val="50000"/>
                </a:schemeClr>
              </a:solidFill>
              <a:latin typeface="Meiryo UI" panose="020B0604030504040204" pitchFamily="50" charset="-128"/>
              <a:ea typeface="Meiryo UI" panose="020B0604030504040204" pitchFamily="50" charset="-128"/>
            </a:endParaRPr>
          </a:p>
          <a:p>
            <a:pPr algn="ctr"/>
            <a:r>
              <a:rPr lang="ja-JP" altLang="en-US" sz="2000" b="1" spc="200" dirty="0">
                <a:solidFill>
                  <a:schemeClr val="accent3">
                    <a:lumMod val="50000"/>
                  </a:schemeClr>
                </a:solidFill>
                <a:latin typeface="Meiryo UI" panose="020B0604030504040204" pitchFamily="50" charset="-128"/>
                <a:ea typeface="Meiryo UI" panose="020B0604030504040204" pitchFamily="50" charset="-128"/>
              </a:rPr>
              <a:t>対等な関係で</a:t>
            </a:r>
            <a:endParaRPr lang="en-US" altLang="ja-JP" sz="2000" b="1" spc="200" dirty="0">
              <a:solidFill>
                <a:schemeClr val="accent3">
                  <a:lumMod val="50000"/>
                </a:schemeClr>
              </a:solidFill>
              <a:latin typeface="Meiryo UI" panose="020B0604030504040204" pitchFamily="50" charset="-128"/>
              <a:ea typeface="Meiryo UI" panose="020B0604030504040204" pitchFamily="50" charset="-128"/>
            </a:endParaRPr>
          </a:p>
          <a:p>
            <a:pPr algn="ctr"/>
            <a:r>
              <a:rPr lang="ja-JP" altLang="en-US" sz="2000" b="1" spc="200" dirty="0">
                <a:solidFill>
                  <a:schemeClr val="accent3">
                    <a:lumMod val="50000"/>
                  </a:schemeClr>
                </a:solidFill>
                <a:latin typeface="Meiryo UI" panose="020B0604030504040204" pitchFamily="50" charset="-128"/>
                <a:ea typeface="Meiryo UI" panose="020B0604030504040204" pitchFamily="50" charset="-128"/>
              </a:rPr>
              <a:t>なくなると</a:t>
            </a:r>
            <a:endParaRPr lang="en-US" altLang="ja-JP" sz="2000" b="1" spc="200" dirty="0">
              <a:solidFill>
                <a:schemeClr val="accent3">
                  <a:lumMod val="50000"/>
                </a:schemeClr>
              </a:solidFill>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CE1533AB-2646-4E75-84F9-36279FEB227E}"/>
              </a:ext>
            </a:extLst>
          </p:cNvPr>
          <p:cNvSpPr txBox="1"/>
          <p:nvPr/>
        </p:nvSpPr>
        <p:spPr>
          <a:xfrm>
            <a:off x="1132431" y="3658779"/>
            <a:ext cx="1107996" cy="1200329"/>
          </a:xfrm>
          <a:prstGeom prst="rect">
            <a:avLst/>
          </a:prstGeom>
          <a:noFill/>
        </p:spPr>
        <p:txBody>
          <a:bodyPr wrap="none" rtlCol="0">
            <a:spAutoFit/>
          </a:bodyPr>
          <a:lstStyle/>
          <a:p>
            <a:r>
              <a:rPr kumimoji="1" lang="ja-JP" altLang="en-US" sz="7200" b="1" dirty="0">
                <a:solidFill>
                  <a:schemeClr val="accent3">
                    <a:lumMod val="50000"/>
                  </a:schemeClr>
                </a:solidFill>
              </a:rPr>
              <a:t>＝</a:t>
            </a:r>
          </a:p>
        </p:txBody>
      </p:sp>
      <p:sp>
        <p:nvSpPr>
          <p:cNvPr id="33" name="四角形: 角を丸くする 32">
            <a:extLst>
              <a:ext uri="{FF2B5EF4-FFF2-40B4-BE49-F238E27FC236}">
                <a16:creationId xmlns:a16="http://schemas.microsoft.com/office/drawing/2014/main" id="{7050B4AD-1AFE-41AB-800E-CBE0532B56BC}"/>
              </a:ext>
            </a:extLst>
          </p:cNvPr>
          <p:cNvSpPr/>
          <p:nvPr/>
        </p:nvSpPr>
        <p:spPr>
          <a:xfrm>
            <a:off x="337367" y="3311909"/>
            <a:ext cx="2674569" cy="1894069"/>
          </a:xfrm>
          <a:prstGeom prst="roundRect">
            <a:avLst/>
          </a:prstGeom>
          <a:noFill/>
          <a:ln w="508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pic>
        <p:nvPicPr>
          <p:cNvPr id="34" name="図 33" descr="抽象, 挿絵 が含まれている画像&#10;&#10;自動的に生成された説明">
            <a:extLst>
              <a:ext uri="{FF2B5EF4-FFF2-40B4-BE49-F238E27FC236}">
                <a16:creationId xmlns:a16="http://schemas.microsoft.com/office/drawing/2014/main" id="{F2179325-497B-4AD4-8510-6D82485ACCEB}"/>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89504" y="3538943"/>
            <a:ext cx="1167181" cy="1440000"/>
          </a:xfrm>
          <a:prstGeom prst="rect">
            <a:avLst/>
          </a:prstGeom>
        </p:spPr>
      </p:pic>
      <p:pic>
        <p:nvPicPr>
          <p:cNvPr id="35" name="図 34" descr="アイコン&#10;&#10;自動的に生成された説明">
            <a:extLst>
              <a:ext uri="{FF2B5EF4-FFF2-40B4-BE49-F238E27FC236}">
                <a16:creationId xmlns:a16="http://schemas.microsoft.com/office/drawing/2014/main" id="{96474D14-DA96-4B97-BDB3-DCD7946E15FB}"/>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872230" y="3538943"/>
            <a:ext cx="1072701" cy="1440000"/>
          </a:xfrm>
          <a:prstGeom prst="rect">
            <a:avLst/>
          </a:prstGeom>
        </p:spPr>
      </p:pic>
      <p:sp>
        <p:nvSpPr>
          <p:cNvPr id="36" name="四角形: 角を丸くする 35">
            <a:extLst>
              <a:ext uri="{FF2B5EF4-FFF2-40B4-BE49-F238E27FC236}">
                <a16:creationId xmlns:a16="http://schemas.microsoft.com/office/drawing/2014/main" id="{B5048631-8873-4B6D-8868-DA051FC67F8E}"/>
              </a:ext>
            </a:extLst>
          </p:cNvPr>
          <p:cNvSpPr/>
          <p:nvPr/>
        </p:nvSpPr>
        <p:spPr>
          <a:xfrm>
            <a:off x="5030420" y="2839485"/>
            <a:ext cx="2824990" cy="2873335"/>
          </a:xfrm>
          <a:prstGeom prst="roundRect">
            <a:avLst>
              <a:gd name="adj" fmla="val 12258"/>
            </a:avLst>
          </a:prstGeom>
          <a:noFill/>
          <a:ln w="508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40" name="テキスト ボックス 39">
            <a:extLst>
              <a:ext uri="{FF2B5EF4-FFF2-40B4-BE49-F238E27FC236}">
                <a16:creationId xmlns:a16="http://schemas.microsoft.com/office/drawing/2014/main" id="{6C6F3687-AB44-44EA-AA64-7484089E6DC4}"/>
              </a:ext>
            </a:extLst>
          </p:cNvPr>
          <p:cNvSpPr txBox="1"/>
          <p:nvPr/>
        </p:nvSpPr>
        <p:spPr>
          <a:xfrm>
            <a:off x="6005906" y="4228439"/>
            <a:ext cx="1039069" cy="1323439"/>
          </a:xfrm>
          <a:prstGeom prst="rect">
            <a:avLst/>
          </a:prstGeom>
          <a:noFill/>
        </p:spPr>
        <p:txBody>
          <a:bodyPr wrap="none" rtlCol="0">
            <a:spAutoFit/>
          </a:bodyPr>
          <a:lstStyle/>
          <a:p>
            <a:r>
              <a:rPr kumimoji="1" lang="en-US" altLang="ja-JP" sz="8000" b="1" dirty="0">
                <a:solidFill>
                  <a:schemeClr val="accent3">
                    <a:lumMod val="50000"/>
                  </a:schemeClr>
                </a:solidFill>
              </a:rPr>
              <a:t>&gt;</a:t>
            </a:r>
            <a:endParaRPr kumimoji="1" lang="ja-JP" altLang="en-US" sz="8000" b="1" dirty="0">
              <a:solidFill>
                <a:schemeClr val="accent3">
                  <a:lumMod val="50000"/>
                </a:schemeClr>
              </a:solidFill>
            </a:endParaRPr>
          </a:p>
        </p:txBody>
      </p:sp>
      <p:pic>
        <p:nvPicPr>
          <p:cNvPr id="41" name="図 40" descr="アイコン&#10;&#10;自動的に生成された説明">
            <a:extLst>
              <a:ext uri="{FF2B5EF4-FFF2-40B4-BE49-F238E27FC236}">
                <a16:creationId xmlns:a16="http://schemas.microsoft.com/office/drawing/2014/main" id="{C1CCC236-C76E-4D87-962C-94E12C2FDE4E}"/>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6926106" y="4404158"/>
            <a:ext cx="722432" cy="972000"/>
          </a:xfrm>
          <a:prstGeom prst="rect">
            <a:avLst/>
          </a:prstGeom>
        </p:spPr>
      </p:pic>
      <p:pic>
        <p:nvPicPr>
          <p:cNvPr id="42" name="図 41" descr="抽象, 挿絵 が含まれている画像&#10;&#10;自動的に生成された説明">
            <a:extLst>
              <a:ext uri="{FF2B5EF4-FFF2-40B4-BE49-F238E27FC236}">
                <a16:creationId xmlns:a16="http://schemas.microsoft.com/office/drawing/2014/main" id="{938A3FA2-0C6E-467C-A14F-79CD43B4841C}"/>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5111885" y="4170158"/>
            <a:ext cx="1167182" cy="1440000"/>
          </a:xfrm>
          <a:prstGeom prst="rect">
            <a:avLst/>
          </a:prstGeom>
        </p:spPr>
      </p:pic>
      <p:sp>
        <p:nvSpPr>
          <p:cNvPr id="43" name="テキスト ボックス 42">
            <a:extLst>
              <a:ext uri="{FF2B5EF4-FFF2-40B4-BE49-F238E27FC236}">
                <a16:creationId xmlns:a16="http://schemas.microsoft.com/office/drawing/2014/main" id="{D3AFFAD1-CB75-48B9-B739-1F77118E3009}"/>
              </a:ext>
            </a:extLst>
          </p:cNvPr>
          <p:cNvSpPr txBox="1"/>
          <p:nvPr/>
        </p:nvSpPr>
        <p:spPr>
          <a:xfrm>
            <a:off x="5867484" y="2935867"/>
            <a:ext cx="1039066" cy="1323439"/>
          </a:xfrm>
          <a:prstGeom prst="rect">
            <a:avLst/>
          </a:prstGeom>
          <a:noFill/>
        </p:spPr>
        <p:txBody>
          <a:bodyPr wrap="none" rtlCol="0">
            <a:spAutoFit/>
          </a:bodyPr>
          <a:lstStyle/>
          <a:p>
            <a:r>
              <a:rPr kumimoji="1" lang="en-US" altLang="ja-JP" sz="8000" b="1" dirty="0">
                <a:solidFill>
                  <a:schemeClr val="accent3">
                    <a:lumMod val="50000"/>
                  </a:schemeClr>
                </a:solidFill>
              </a:rPr>
              <a:t>&lt;</a:t>
            </a:r>
            <a:endParaRPr kumimoji="1" lang="ja-JP" altLang="en-US" sz="8000" b="1" dirty="0">
              <a:solidFill>
                <a:schemeClr val="accent3">
                  <a:lumMod val="50000"/>
                </a:schemeClr>
              </a:solidFill>
            </a:endParaRPr>
          </a:p>
        </p:txBody>
      </p:sp>
      <p:pic>
        <p:nvPicPr>
          <p:cNvPr id="44" name="図 43" descr="抽象, 挿絵 が含まれている画像&#10;&#10;自動的に生成された説明">
            <a:extLst>
              <a:ext uri="{FF2B5EF4-FFF2-40B4-BE49-F238E27FC236}">
                <a16:creationId xmlns:a16="http://schemas.microsoft.com/office/drawing/2014/main" id="{A23FECF7-5419-477B-9BFD-8690A3C7D46C}"/>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253959" y="3111586"/>
            <a:ext cx="787847" cy="972000"/>
          </a:xfrm>
          <a:prstGeom prst="rect">
            <a:avLst/>
          </a:prstGeom>
        </p:spPr>
      </p:pic>
      <p:pic>
        <p:nvPicPr>
          <p:cNvPr id="45" name="図 44" descr="アイコン&#10;&#10;自動的に生成された説明">
            <a:extLst>
              <a:ext uri="{FF2B5EF4-FFF2-40B4-BE49-F238E27FC236}">
                <a16:creationId xmlns:a16="http://schemas.microsoft.com/office/drawing/2014/main" id="{07AAD3CF-FE79-4465-BCB9-F12956C5E3EF}"/>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6703382" y="2877586"/>
            <a:ext cx="1072699" cy="1440000"/>
          </a:xfrm>
          <a:prstGeom prst="rect">
            <a:avLst/>
          </a:prstGeom>
        </p:spPr>
      </p:pic>
      <p:sp>
        <p:nvSpPr>
          <p:cNvPr id="39" name="四角形: 角を丸くする 38">
            <a:extLst>
              <a:ext uri="{FF2B5EF4-FFF2-40B4-BE49-F238E27FC236}">
                <a16:creationId xmlns:a16="http://schemas.microsoft.com/office/drawing/2014/main" id="{1831AA6C-C769-4891-A648-393D64053BB2}"/>
              </a:ext>
            </a:extLst>
          </p:cNvPr>
          <p:cNvSpPr/>
          <p:nvPr/>
        </p:nvSpPr>
        <p:spPr>
          <a:xfrm>
            <a:off x="8149301" y="4362025"/>
            <a:ext cx="1436970" cy="1330673"/>
          </a:xfrm>
          <a:prstGeom prst="roundRect">
            <a:avLst>
              <a:gd name="adj" fmla="val 15222"/>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noAutofit/>
          </a:bodyPr>
          <a:lstStyle/>
          <a:p>
            <a:pPr algn="ctr"/>
            <a:endParaRPr kumimoji="1" lang="ja-JP" altLang="en-US" sz="1600" b="1" dirty="0">
              <a:solidFill>
                <a:schemeClr val="tx1">
                  <a:lumMod val="75000"/>
                  <a:lumOff val="25000"/>
                </a:schemeClr>
              </a:solidFill>
            </a:endParaRPr>
          </a:p>
        </p:txBody>
      </p:sp>
      <p:sp>
        <p:nvSpPr>
          <p:cNvPr id="46" name="四角形: 角を丸くする 45">
            <a:extLst>
              <a:ext uri="{FF2B5EF4-FFF2-40B4-BE49-F238E27FC236}">
                <a16:creationId xmlns:a16="http://schemas.microsoft.com/office/drawing/2014/main" id="{0BC0120A-3446-46DA-8CEE-C1DAA7B9144B}"/>
              </a:ext>
            </a:extLst>
          </p:cNvPr>
          <p:cNvSpPr/>
          <p:nvPr/>
        </p:nvSpPr>
        <p:spPr>
          <a:xfrm>
            <a:off x="8150742" y="2857950"/>
            <a:ext cx="1436970" cy="1330673"/>
          </a:xfrm>
          <a:prstGeom prst="roundRect">
            <a:avLst>
              <a:gd name="adj" fmla="val 15222"/>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noAutofit/>
          </a:bodyPr>
          <a:lstStyle/>
          <a:p>
            <a:pPr algn="ctr"/>
            <a:endParaRPr kumimoji="1" lang="ja-JP" altLang="en-US" sz="1600" b="1" dirty="0">
              <a:solidFill>
                <a:schemeClr val="tx1">
                  <a:lumMod val="75000"/>
                  <a:lumOff val="25000"/>
                </a:schemeClr>
              </a:solidFill>
            </a:endParaRPr>
          </a:p>
        </p:txBody>
      </p:sp>
      <p:sp>
        <p:nvSpPr>
          <p:cNvPr id="47" name="二等辺三角形 46">
            <a:extLst>
              <a:ext uri="{FF2B5EF4-FFF2-40B4-BE49-F238E27FC236}">
                <a16:creationId xmlns:a16="http://schemas.microsoft.com/office/drawing/2014/main" id="{343B5F14-B941-44E5-AFDE-F5805C575BDC}"/>
              </a:ext>
            </a:extLst>
          </p:cNvPr>
          <p:cNvSpPr/>
          <p:nvPr/>
        </p:nvSpPr>
        <p:spPr>
          <a:xfrm rot="5400000" flipV="1">
            <a:off x="7828037" y="3127285"/>
            <a:ext cx="383982" cy="792003"/>
          </a:xfrm>
          <a:prstGeom prst="triangle">
            <a:avLst>
              <a:gd name="adj" fmla="val 50000"/>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8" name="図 47" descr="ロゴ&#10;&#10;自動的に生成された説明">
            <a:extLst>
              <a:ext uri="{FF2B5EF4-FFF2-40B4-BE49-F238E27FC236}">
                <a16:creationId xmlns:a16="http://schemas.microsoft.com/office/drawing/2014/main" id="{52B5979E-194A-482C-86AC-B40C586144A4}"/>
              </a:ext>
            </a:extLst>
          </p:cNvPr>
          <p:cNvPicPr>
            <a:picLocks noChangeAspect="1"/>
          </p:cNvPicPr>
          <p:nvPr/>
        </p:nvPicPr>
        <p:blipFill rotWithShape="1">
          <a:blip r:embed="rId7" cstate="hqprint">
            <a:extLst>
              <a:ext uri="{28A0092B-C50C-407E-A947-70E740481C1C}">
                <a14:useLocalDpi xmlns:a14="http://schemas.microsoft.com/office/drawing/2010/main" val="0"/>
              </a:ext>
            </a:extLst>
          </a:blip>
          <a:srcRect b="6836"/>
          <a:stretch/>
        </p:blipFill>
        <p:spPr>
          <a:xfrm>
            <a:off x="8394690" y="2937986"/>
            <a:ext cx="1026340" cy="1170600"/>
          </a:xfrm>
          <a:prstGeom prst="rect">
            <a:avLst/>
          </a:prstGeom>
        </p:spPr>
      </p:pic>
      <p:sp>
        <p:nvSpPr>
          <p:cNvPr id="49" name="二等辺三角形 48">
            <a:extLst>
              <a:ext uri="{FF2B5EF4-FFF2-40B4-BE49-F238E27FC236}">
                <a16:creationId xmlns:a16="http://schemas.microsoft.com/office/drawing/2014/main" id="{803E1A7B-505E-4F7C-957B-6B9A7214982E}"/>
              </a:ext>
            </a:extLst>
          </p:cNvPr>
          <p:cNvSpPr/>
          <p:nvPr/>
        </p:nvSpPr>
        <p:spPr>
          <a:xfrm rot="5400000" flipV="1">
            <a:off x="7850998" y="4631360"/>
            <a:ext cx="383982" cy="792003"/>
          </a:xfrm>
          <a:prstGeom prst="triangle">
            <a:avLst>
              <a:gd name="adj" fmla="val 50000"/>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0" name="図 49" descr="マグカップ, 部屋, シャツ が含まれている画像&#10;&#10;自動的に生成された説明">
            <a:extLst>
              <a:ext uri="{FF2B5EF4-FFF2-40B4-BE49-F238E27FC236}">
                <a16:creationId xmlns:a16="http://schemas.microsoft.com/office/drawing/2014/main" id="{D2897AE5-4B6A-46D3-8388-62A91957F934}"/>
              </a:ext>
            </a:extLst>
          </p:cNvPr>
          <p:cNvPicPr>
            <a:picLocks noChangeAspect="1"/>
          </p:cNvPicPr>
          <p:nvPr/>
        </p:nvPicPr>
        <p:blipFill rotWithShape="1">
          <a:blip r:embed="rId8" cstate="hqprint">
            <a:extLst>
              <a:ext uri="{28A0092B-C50C-407E-A947-70E740481C1C}">
                <a14:useLocalDpi xmlns:a14="http://schemas.microsoft.com/office/drawing/2010/main" val="0"/>
              </a:ext>
            </a:extLst>
          </a:blip>
          <a:srcRect b="38800"/>
          <a:stretch/>
        </p:blipFill>
        <p:spPr>
          <a:xfrm>
            <a:off x="8283811" y="4460942"/>
            <a:ext cx="1248097" cy="1132839"/>
          </a:xfrm>
          <a:prstGeom prst="rect">
            <a:avLst/>
          </a:prstGeom>
        </p:spPr>
      </p:pic>
    </p:spTree>
    <p:extLst>
      <p:ext uri="{BB962C8B-B14F-4D97-AF65-F5344CB8AC3E}">
        <p14:creationId xmlns:p14="http://schemas.microsoft.com/office/powerpoint/2010/main" val="41518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8A0EB2D7-DE06-4DE8-9640-ABD3B9191709}"/>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12</a:t>
            </a:fld>
            <a:endParaRPr kumimoji="1" lang="en-US" altLang="ja-JP" dirty="0">
              <a:latin typeface="Meiryo UI" panose="020B0604030504040204" pitchFamily="50" charset="-128"/>
              <a:ea typeface="Meiryo UI" panose="020B0604030504040204" pitchFamily="50" charset="-128"/>
            </a:endParaRPr>
          </a:p>
        </p:txBody>
      </p:sp>
      <p:sp>
        <p:nvSpPr>
          <p:cNvPr id="26" name="正方形/長方形 25">
            <a:extLst>
              <a:ext uri="{FF2B5EF4-FFF2-40B4-BE49-F238E27FC236}">
                <a16:creationId xmlns:a16="http://schemas.microsoft.com/office/drawing/2014/main" id="{20593E49-6B4A-47B8-8904-EBB4B816BFBD}"/>
              </a:ext>
            </a:extLst>
          </p:cNvPr>
          <p:cNvSpPr/>
          <p:nvPr/>
        </p:nvSpPr>
        <p:spPr>
          <a:xfrm>
            <a:off x="1211339" y="198499"/>
            <a:ext cx="7500771" cy="646331"/>
          </a:xfrm>
          <a:prstGeom prst="rect">
            <a:avLst/>
          </a:prstGeom>
        </p:spPr>
        <p:txBody>
          <a:bodyPr wrap="none">
            <a:spAutoFit/>
          </a:bodyPr>
          <a:lstStyle/>
          <a:p>
            <a:pPr algn="ctr"/>
            <a:r>
              <a:rPr lang="ja-JP" altLang="en-US" sz="3600" b="1" spc="200" dirty="0">
                <a:solidFill>
                  <a:schemeClr val="accent2">
                    <a:lumMod val="50000"/>
                  </a:schemeClr>
                </a:solidFill>
                <a:latin typeface="Meiryo UI" panose="020B0604030504040204" pitchFamily="50" charset="-128"/>
                <a:ea typeface="Meiryo UI" panose="020B0604030504040204" pitchFamily="50" charset="-128"/>
              </a:rPr>
              <a:t>性暴力が起きないようにするためには</a:t>
            </a:r>
            <a:endParaRPr lang="en-US" altLang="ja-JP" sz="3600" b="1" spc="200" dirty="0">
              <a:solidFill>
                <a:schemeClr val="accent2">
                  <a:lumMod val="50000"/>
                </a:schemeClr>
              </a:solidFill>
              <a:latin typeface="Meiryo UI" panose="020B0604030504040204" pitchFamily="50" charset="-128"/>
              <a:ea typeface="Meiryo UI" panose="020B0604030504040204" pitchFamily="50" charset="-128"/>
            </a:endParaRPr>
          </a:p>
        </p:txBody>
      </p:sp>
      <p:sp>
        <p:nvSpPr>
          <p:cNvPr id="27" name="四角形: 角を丸くする 26">
            <a:extLst>
              <a:ext uri="{FF2B5EF4-FFF2-40B4-BE49-F238E27FC236}">
                <a16:creationId xmlns:a16="http://schemas.microsoft.com/office/drawing/2014/main" id="{9D5596B2-FC4E-46F2-870D-09B1AA234438}"/>
              </a:ext>
            </a:extLst>
          </p:cNvPr>
          <p:cNvSpPr/>
          <p:nvPr/>
        </p:nvSpPr>
        <p:spPr>
          <a:xfrm>
            <a:off x="273050" y="1070090"/>
            <a:ext cx="9359900" cy="756973"/>
          </a:xfrm>
          <a:prstGeom prst="roundRect">
            <a:avLst>
              <a:gd name="adj" fmla="val 11786"/>
            </a:avLst>
          </a:prstGeom>
          <a:solidFill>
            <a:schemeClr val="accent3">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bIns="46800" rtlCol="0" anchor="t" anchorCtr="1">
            <a:spAutoFit/>
          </a:bodyPr>
          <a:lstStyle/>
          <a:p>
            <a:pPr>
              <a:spcBef>
                <a:spcPts val="600"/>
              </a:spcBef>
            </a:pPr>
            <a:r>
              <a:rPr lang="ja-JP" altLang="en-US" sz="2000" b="1" dirty="0">
                <a:solidFill>
                  <a:schemeClr val="accent2">
                    <a:lumMod val="50000"/>
                  </a:schemeClr>
                </a:solidFill>
                <a:latin typeface="Meiryo UI" panose="020B0604030504040204" pitchFamily="50" charset="-128"/>
                <a:ea typeface="Meiryo UI" panose="020B0604030504040204" pitchFamily="50" charset="-128"/>
              </a:rPr>
              <a:t>性暴力の被害者と加害者を生まないためには、自分を大切にし、相手も大切にして、</a:t>
            </a:r>
            <a:r>
              <a:rPr lang="en-US" altLang="ja-JP" sz="2000" b="1" dirty="0">
                <a:solidFill>
                  <a:schemeClr val="accent2">
                    <a:lumMod val="50000"/>
                  </a:schemeClr>
                </a:solidFill>
                <a:latin typeface="Meiryo UI" panose="020B0604030504040204" pitchFamily="50" charset="-128"/>
                <a:ea typeface="Meiryo UI" panose="020B0604030504040204" pitchFamily="50" charset="-128"/>
              </a:rPr>
              <a:t/>
            </a:r>
            <a:br>
              <a:rPr lang="en-US" altLang="ja-JP" sz="2000" b="1" dirty="0">
                <a:solidFill>
                  <a:schemeClr val="accent2">
                    <a:lumMod val="50000"/>
                  </a:schemeClr>
                </a:solidFill>
                <a:latin typeface="Meiryo UI" panose="020B0604030504040204" pitchFamily="50" charset="-128"/>
                <a:ea typeface="Meiryo UI" panose="020B0604030504040204" pitchFamily="50" charset="-128"/>
              </a:rPr>
            </a:br>
            <a:r>
              <a:rPr lang="ja-JP" altLang="en-US" sz="2000" b="1" dirty="0">
                <a:solidFill>
                  <a:schemeClr val="accent2">
                    <a:lumMod val="50000"/>
                  </a:schemeClr>
                </a:solidFill>
                <a:latin typeface="Meiryo UI" panose="020B0604030504040204" pitchFamily="50" charset="-128"/>
                <a:ea typeface="Meiryo UI" panose="020B0604030504040204" pitchFamily="50" charset="-128"/>
              </a:rPr>
              <a:t>相手とよりよい人間関係をつくっていくことがとても大事です。</a:t>
            </a:r>
          </a:p>
        </p:txBody>
      </p:sp>
      <p:pic>
        <p:nvPicPr>
          <p:cNvPr id="17" name="図 16" descr="グラフィカル ユーザー インターフェイス, アプリケーション&#10;&#10;自動的に生成された説明">
            <a:extLst>
              <a:ext uri="{FF2B5EF4-FFF2-40B4-BE49-F238E27FC236}">
                <a16:creationId xmlns:a16="http://schemas.microsoft.com/office/drawing/2014/main" id="{04AEA435-B31B-4539-8205-5709B4C8188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086052" y="4566079"/>
            <a:ext cx="1420964" cy="1800000"/>
          </a:xfrm>
          <a:prstGeom prst="rect">
            <a:avLst/>
          </a:prstGeom>
        </p:spPr>
      </p:pic>
      <p:pic>
        <p:nvPicPr>
          <p:cNvPr id="18" name="図 17" descr="グラフィカル ユーザー インターフェイス, アプリケーション&#10;&#10;自動的に生成された説明">
            <a:extLst>
              <a:ext uri="{FF2B5EF4-FFF2-40B4-BE49-F238E27FC236}">
                <a16:creationId xmlns:a16="http://schemas.microsoft.com/office/drawing/2014/main" id="{6AF9CB41-5451-4B43-9BD1-01AEAE46C9D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002426" y="4566079"/>
            <a:ext cx="1878358" cy="1800000"/>
          </a:xfrm>
          <a:prstGeom prst="rect">
            <a:avLst/>
          </a:prstGeom>
        </p:spPr>
      </p:pic>
      <p:pic>
        <p:nvPicPr>
          <p:cNvPr id="19" name="図 18" descr="アイコン&#10;&#10;自動的に生成された説明">
            <a:extLst>
              <a:ext uri="{FF2B5EF4-FFF2-40B4-BE49-F238E27FC236}">
                <a16:creationId xmlns:a16="http://schemas.microsoft.com/office/drawing/2014/main" id="{39C47898-2784-4984-8822-C23FCBD0B5C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488727" y="4680965"/>
            <a:ext cx="1315602" cy="1613114"/>
          </a:xfrm>
          <a:prstGeom prst="rect">
            <a:avLst/>
          </a:prstGeom>
        </p:spPr>
      </p:pic>
      <p:sp>
        <p:nvSpPr>
          <p:cNvPr id="22" name="正方形/長方形 21">
            <a:extLst>
              <a:ext uri="{FF2B5EF4-FFF2-40B4-BE49-F238E27FC236}">
                <a16:creationId xmlns:a16="http://schemas.microsoft.com/office/drawing/2014/main" id="{A6026965-B9BB-4DB8-82B5-D73E5E0562AC}"/>
              </a:ext>
            </a:extLst>
          </p:cNvPr>
          <p:cNvSpPr/>
          <p:nvPr/>
        </p:nvSpPr>
        <p:spPr>
          <a:xfrm>
            <a:off x="681185" y="1913184"/>
            <a:ext cx="8561959" cy="400110"/>
          </a:xfrm>
          <a:prstGeom prst="rect">
            <a:avLst/>
          </a:prstGeom>
        </p:spPr>
        <p:txBody>
          <a:bodyPr wrap="none">
            <a:spAutoFit/>
          </a:bodyPr>
          <a:lstStyle/>
          <a:p>
            <a:pPr algn="ctr"/>
            <a:r>
              <a:rPr lang="ja-JP" altLang="en-US" sz="2000" b="1" spc="200" dirty="0">
                <a:solidFill>
                  <a:schemeClr val="accent2">
                    <a:lumMod val="50000"/>
                  </a:schemeClr>
                </a:solidFill>
                <a:latin typeface="Meiryo UI" panose="020B0604030504040204" pitchFamily="50" charset="-128"/>
                <a:ea typeface="Meiryo UI" panose="020B0604030504040204" pitchFamily="50" charset="-128"/>
              </a:rPr>
              <a:t>よりよい人間関係をつくることは、性暴力を防ぐことにつながっていきます。</a:t>
            </a:r>
            <a:endParaRPr lang="en-US" altLang="ja-JP" sz="2000" b="1" spc="200" dirty="0">
              <a:solidFill>
                <a:schemeClr val="accent2">
                  <a:lumMod val="50000"/>
                </a:schemeClr>
              </a:solidFill>
              <a:latin typeface="Meiryo UI" panose="020B0604030504040204" pitchFamily="50" charset="-128"/>
              <a:ea typeface="Meiryo UI" panose="020B0604030504040204" pitchFamily="50" charset="-128"/>
            </a:endParaRPr>
          </a:p>
        </p:txBody>
      </p:sp>
      <p:sp>
        <p:nvSpPr>
          <p:cNvPr id="23" name="楕円 22">
            <a:extLst>
              <a:ext uri="{FF2B5EF4-FFF2-40B4-BE49-F238E27FC236}">
                <a16:creationId xmlns:a16="http://schemas.microsoft.com/office/drawing/2014/main" id="{4F1A87A8-13F9-49C8-B945-55329B95DBE2}"/>
              </a:ext>
            </a:extLst>
          </p:cNvPr>
          <p:cNvSpPr/>
          <p:nvPr/>
        </p:nvSpPr>
        <p:spPr>
          <a:xfrm>
            <a:off x="6806534" y="2329591"/>
            <a:ext cx="1980000" cy="1080000"/>
          </a:xfrm>
          <a:prstGeom prst="ellipse">
            <a:avLst/>
          </a:prstGeom>
          <a:solidFill>
            <a:schemeClr val="accent3">
              <a:lumMod val="40000"/>
              <a:lumOff val="60000"/>
            </a:schemeClr>
          </a:solidFill>
          <a:ln w="19050">
            <a:solidFill>
              <a:schemeClr val="bg1"/>
            </a:solidFill>
          </a:ln>
          <a:effectLst>
            <a:glow rad="101600">
              <a:schemeClr val="bg1">
                <a:alpha val="6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sz="2400" b="1" spc="200" dirty="0">
                <a:solidFill>
                  <a:schemeClr val="accent2">
                    <a:lumMod val="50000"/>
                  </a:schemeClr>
                </a:solidFill>
                <a:effectLst>
                  <a:glow rad="101600">
                    <a:schemeClr val="bg1">
                      <a:alpha val="60000"/>
                    </a:schemeClr>
                  </a:glow>
                </a:effectLst>
                <a:latin typeface="Meiryo UI" panose="020B0604030504040204" pitchFamily="50" charset="-128"/>
                <a:ea typeface="Meiryo UI" panose="020B0604030504040204" pitchFamily="50" charset="-128"/>
              </a:rPr>
              <a:t>暴力を</a:t>
            </a:r>
            <a:endParaRPr lang="en-US" altLang="ja-JP" sz="2400" b="1" spc="200" dirty="0">
              <a:solidFill>
                <a:schemeClr val="accent2">
                  <a:lumMod val="50000"/>
                </a:schemeClr>
              </a:solidFill>
              <a:effectLst>
                <a:glow rad="101600">
                  <a:schemeClr val="bg1">
                    <a:alpha val="60000"/>
                  </a:schemeClr>
                </a:glow>
              </a:effectLst>
              <a:latin typeface="Meiryo UI" panose="020B0604030504040204" pitchFamily="50" charset="-128"/>
              <a:ea typeface="Meiryo UI" panose="020B0604030504040204" pitchFamily="50" charset="-128"/>
            </a:endParaRPr>
          </a:p>
          <a:p>
            <a:pPr algn="ctr"/>
            <a:r>
              <a:rPr lang="ja-JP" altLang="en-US" sz="2400" b="1" spc="200" dirty="0">
                <a:solidFill>
                  <a:schemeClr val="accent2">
                    <a:lumMod val="50000"/>
                  </a:schemeClr>
                </a:solidFill>
                <a:effectLst>
                  <a:glow rad="101600">
                    <a:schemeClr val="bg1">
                      <a:alpha val="60000"/>
                    </a:schemeClr>
                  </a:glow>
                </a:effectLst>
                <a:latin typeface="Meiryo UI" panose="020B0604030504040204" pitchFamily="50" charset="-128"/>
                <a:ea typeface="Meiryo UI" panose="020B0604030504040204" pitchFamily="50" charset="-128"/>
              </a:rPr>
              <a:t>ゆるさない</a:t>
            </a:r>
            <a:endParaRPr lang="en-US" altLang="ja-JP" sz="2400" b="1" spc="200" dirty="0">
              <a:solidFill>
                <a:schemeClr val="accent2">
                  <a:lumMod val="50000"/>
                </a:schemeClr>
              </a:solidFill>
              <a:effectLst>
                <a:glow rad="101600">
                  <a:schemeClr val="bg1">
                    <a:alpha val="60000"/>
                  </a:schemeClr>
                </a:glow>
              </a:effectLst>
              <a:latin typeface="Meiryo UI" panose="020B0604030504040204" pitchFamily="50" charset="-128"/>
              <a:ea typeface="Meiryo UI" panose="020B0604030504040204" pitchFamily="50" charset="-128"/>
            </a:endParaRPr>
          </a:p>
        </p:txBody>
      </p:sp>
      <p:sp>
        <p:nvSpPr>
          <p:cNvPr id="24" name="楕円 23">
            <a:extLst>
              <a:ext uri="{FF2B5EF4-FFF2-40B4-BE49-F238E27FC236}">
                <a16:creationId xmlns:a16="http://schemas.microsoft.com/office/drawing/2014/main" id="{4B055650-1D97-4FFA-9DA2-0051278BE71B}"/>
              </a:ext>
            </a:extLst>
          </p:cNvPr>
          <p:cNvSpPr/>
          <p:nvPr/>
        </p:nvSpPr>
        <p:spPr>
          <a:xfrm>
            <a:off x="7256534" y="5986475"/>
            <a:ext cx="1080000" cy="540000"/>
          </a:xfrm>
          <a:prstGeom prst="ellipse">
            <a:avLst/>
          </a:prstGeom>
          <a:solidFill>
            <a:srgbClr val="AF5A7D"/>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en-US" altLang="ja-JP" sz="2000" b="1" dirty="0">
                <a:solidFill>
                  <a:schemeClr val="bg1"/>
                </a:solidFill>
                <a:effectLst>
                  <a:outerShdw blurRad="38100" dist="38100" dir="2700000" algn="tl">
                    <a:srgbClr val="000000">
                      <a:alpha val="43137"/>
                    </a:srgbClr>
                  </a:outerShdw>
                </a:effectLst>
                <a:latin typeface="+mj-ea"/>
              </a:rPr>
              <a:t>STOP!</a:t>
            </a:r>
            <a:endParaRPr kumimoji="1" lang="ja-JP" altLang="en-US" sz="2000" b="1" dirty="0">
              <a:solidFill>
                <a:schemeClr val="bg1"/>
              </a:solidFill>
              <a:effectLst>
                <a:outerShdw blurRad="38100" dist="38100" dir="2700000" algn="tl">
                  <a:srgbClr val="000000">
                    <a:alpha val="43137"/>
                  </a:srgbClr>
                </a:outerShdw>
              </a:effectLst>
              <a:latin typeface="+mj-ea"/>
            </a:endParaRPr>
          </a:p>
        </p:txBody>
      </p:sp>
      <p:sp>
        <p:nvSpPr>
          <p:cNvPr id="25" name="楕円 24">
            <a:extLst>
              <a:ext uri="{FF2B5EF4-FFF2-40B4-BE49-F238E27FC236}">
                <a16:creationId xmlns:a16="http://schemas.microsoft.com/office/drawing/2014/main" id="{264E35E7-A016-4B80-8336-3374774DCA87}"/>
              </a:ext>
            </a:extLst>
          </p:cNvPr>
          <p:cNvSpPr/>
          <p:nvPr/>
        </p:nvSpPr>
        <p:spPr>
          <a:xfrm>
            <a:off x="3951605" y="2329712"/>
            <a:ext cx="1980000" cy="1080000"/>
          </a:xfrm>
          <a:prstGeom prst="ellipse">
            <a:avLst/>
          </a:prstGeom>
          <a:solidFill>
            <a:schemeClr val="accent3">
              <a:lumMod val="40000"/>
              <a:lumOff val="60000"/>
            </a:schemeClr>
          </a:solidFill>
          <a:ln w="190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sz="2400" b="1" spc="200" dirty="0">
                <a:solidFill>
                  <a:schemeClr val="accent2">
                    <a:lumMod val="50000"/>
                  </a:schemeClr>
                </a:solidFill>
                <a:effectLst>
                  <a:glow rad="101600">
                    <a:schemeClr val="bg1">
                      <a:alpha val="60000"/>
                    </a:schemeClr>
                  </a:glow>
                </a:effectLst>
                <a:latin typeface="Meiryo UI" panose="020B0604030504040204" pitchFamily="50" charset="-128"/>
                <a:ea typeface="Meiryo UI" panose="020B0604030504040204" pitchFamily="50" charset="-128"/>
              </a:rPr>
              <a:t>相手を</a:t>
            </a:r>
            <a:endParaRPr lang="en-US" altLang="ja-JP" sz="2400" b="1" spc="200" dirty="0">
              <a:solidFill>
                <a:schemeClr val="accent2">
                  <a:lumMod val="50000"/>
                </a:schemeClr>
              </a:solidFill>
              <a:effectLst>
                <a:glow rad="101600">
                  <a:schemeClr val="bg1">
                    <a:alpha val="60000"/>
                  </a:schemeClr>
                </a:glow>
              </a:effectLst>
              <a:latin typeface="Meiryo UI" panose="020B0604030504040204" pitchFamily="50" charset="-128"/>
              <a:ea typeface="Meiryo UI" panose="020B0604030504040204" pitchFamily="50" charset="-128"/>
            </a:endParaRPr>
          </a:p>
          <a:p>
            <a:pPr algn="ctr"/>
            <a:r>
              <a:rPr lang="ja-JP" altLang="en-US" sz="2400" b="1" spc="200" dirty="0">
                <a:solidFill>
                  <a:schemeClr val="accent2">
                    <a:lumMod val="50000"/>
                  </a:schemeClr>
                </a:solidFill>
                <a:effectLst>
                  <a:glow rad="101600">
                    <a:schemeClr val="bg1">
                      <a:alpha val="60000"/>
                    </a:schemeClr>
                  </a:glow>
                </a:effectLst>
                <a:latin typeface="Meiryo UI" panose="020B0604030504040204" pitchFamily="50" charset="-128"/>
                <a:ea typeface="Meiryo UI" panose="020B0604030504040204" pitchFamily="50" charset="-128"/>
              </a:rPr>
              <a:t>大切にする</a:t>
            </a:r>
            <a:endParaRPr lang="en-US" altLang="ja-JP" sz="2400" b="1" spc="200" dirty="0">
              <a:solidFill>
                <a:schemeClr val="accent2">
                  <a:lumMod val="50000"/>
                </a:schemeClr>
              </a:solidFill>
              <a:effectLst>
                <a:glow rad="101600">
                  <a:schemeClr val="bg1">
                    <a:alpha val="60000"/>
                  </a:schemeClr>
                </a:glow>
              </a:effectLst>
              <a:latin typeface="Meiryo UI" panose="020B0604030504040204" pitchFamily="50" charset="-128"/>
              <a:ea typeface="Meiryo UI" panose="020B0604030504040204" pitchFamily="50" charset="-128"/>
            </a:endParaRPr>
          </a:p>
        </p:txBody>
      </p:sp>
      <p:sp>
        <p:nvSpPr>
          <p:cNvPr id="30" name="楕円 29">
            <a:extLst>
              <a:ext uri="{FF2B5EF4-FFF2-40B4-BE49-F238E27FC236}">
                <a16:creationId xmlns:a16="http://schemas.microsoft.com/office/drawing/2014/main" id="{D935260C-4149-4E2C-8409-17A978145FC0}"/>
              </a:ext>
            </a:extLst>
          </p:cNvPr>
          <p:cNvSpPr/>
          <p:nvPr/>
        </p:nvSpPr>
        <p:spPr>
          <a:xfrm>
            <a:off x="4401605" y="5986475"/>
            <a:ext cx="1080000" cy="540000"/>
          </a:xfrm>
          <a:prstGeom prst="ellipse">
            <a:avLst/>
          </a:prstGeom>
          <a:solidFill>
            <a:srgbClr val="AF5A7D"/>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en-US" altLang="ja-JP" sz="2000" b="1" dirty="0">
                <a:solidFill>
                  <a:schemeClr val="bg1"/>
                </a:solidFill>
                <a:effectLst>
                  <a:outerShdw blurRad="38100" dist="38100" dir="2700000" algn="tl">
                    <a:srgbClr val="000000">
                      <a:alpha val="43137"/>
                    </a:srgbClr>
                  </a:outerShdw>
                </a:effectLst>
                <a:latin typeface="+mj-ea"/>
              </a:rPr>
              <a:t>STOP!</a:t>
            </a:r>
            <a:endParaRPr kumimoji="1" lang="ja-JP" altLang="en-US" sz="2000" b="1" dirty="0">
              <a:solidFill>
                <a:schemeClr val="bg1"/>
              </a:solidFill>
              <a:effectLst>
                <a:outerShdw blurRad="38100" dist="38100" dir="2700000" algn="tl">
                  <a:srgbClr val="000000">
                    <a:alpha val="43137"/>
                  </a:srgbClr>
                </a:outerShdw>
              </a:effectLst>
              <a:latin typeface="+mj-ea"/>
            </a:endParaRPr>
          </a:p>
        </p:txBody>
      </p:sp>
      <p:sp>
        <p:nvSpPr>
          <p:cNvPr id="35" name="楕円 34">
            <a:extLst>
              <a:ext uri="{FF2B5EF4-FFF2-40B4-BE49-F238E27FC236}">
                <a16:creationId xmlns:a16="http://schemas.microsoft.com/office/drawing/2014/main" id="{016F1524-39F4-4311-9A24-6DDB9A521B6C}"/>
              </a:ext>
            </a:extLst>
          </p:cNvPr>
          <p:cNvSpPr/>
          <p:nvPr/>
        </p:nvSpPr>
        <p:spPr>
          <a:xfrm>
            <a:off x="1156528" y="2329591"/>
            <a:ext cx="1980000" cy="1080000"/>
          </a:xfrm>
          <a:prstGeom prst="ellipse">
            <a:avLst/>
          </a:prstGeom>
          <a:solidFill>
            <a:schemeClr val="accent3">
              <a:lumMod val="40000"/>
              <a:lumOff val="60000"/>
            </a:schemeClr>
          </a:solidFill>
          <a:ln w="158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sz="2400" b="1" spc="200" dirty="0">
                <a:solidFill>
                  <a:schemeClr val="accent2">
                    <a:lumMod val="50000"/>
                  </a:schemeClr>
                </a:solidFill>
                <a:effectLst>
                  <a:glow rad="101600">
                    <a:schemeClr val="bg1">
                      <a:alpha val="60000"/>
                    </a:schemeClr>
                  </a:glow>
                </a:effectLst>
                <a:latin typeface="Meiryo UI" panose="020B0604030504040204" pitchFamily="50" charset="-128"/>
                <a:ea typeface="Meiryo UI" panose="020B0604030504040204" pitchFamily="50" charset="-128"/>
              </a:rPr>
              <a:t>自分を</a:t>
            </a:r>
            <a:endParaRPr lang="en-US" altLang="ja-JP" sz="2400" b="1" spc="200" dirty="0">
              <a:solidFill>
                <a:schemeClr val="accent2">
                  <a:lumMod val="50000"/>
                </a:schemeClr>
              </a:solidFill>
              <a:effectLst>
                <a:glow rad="101600">
                  <a:schemeClr val="bg1">
                    <a:alpha val="60000"/>
                  </a:schemeClr>
                </a:glow>
              </a:effectLst>
              <a:latin typeface="Meiryo UI" panose="020B0604030504040204" pitchFamily="50" charset="-128"/>
              <a:ea typeface="Meiryo UI" panose="020B0604030504040204" pitchFamily="50" charset="-128"/>
            </a:endParaRPr>
          </a:p>
          <a:p>
            <a:pPr algn="ctr"/>
            <a:r>
              <a:rPr lang="ja-JP" altLang="en-US" sz="2400" b="1" spc="200" dirty="0">
                <a:solidFill>
                  <a:schemeClr val="accent2">
                    <a:lumMod val="50000"/>
                  </a:schemeClr>
                </a:solidFill>
                <a:effectLst>
                  <a:glow rad="101600">
                    <a:schemeClr val="bg1">
                      <a:alpha val="60000"/>
                    </a:schemeClr>
                  </a:glow>
                </a:effectLst>
                <a:latin typeface="Meiryo UI" panose="020B0604030504040204" pitchFamily="50" charset="-128"/>
                <a:ea typeface="Meiryo UI" panose="020B0604030504040204" pitchFamily="50" charset="-128"/>
              </a:rPr>
              <a:t>大切にする</a:t>
            </a:r>
            <a:endParaRPr lang="en-US" altLang="ja-JP" sz="2400" b="1" spc="200" dirty="0">
              <a:solidFill>
                <a:schemeClr val="accent2">
                  <a:lumMod val="50000"/>
                </a:schemeClr>
              </a:solidFill>
              <a:effectLst>
                <a:glow rad="101600">
                  <a:schemeClr val="bg1">
                    <a:alpha val="60000"/>
                  </a:schemeClr>
                </a:glow>
              </a:effectLst>
              <a:latin typeface="Meiryo UI" panose="020B0604030504040204" pitchFamily="50" charset="-128"/>
              <a:ea typeface="Meiryo UI" panose="020B0604030504040204" pitchFamily="50" charset="-128"/>
            </a:endParaRPr>
          </a:p>
        </p:txBody>
      </p:sp>
      <p:sp>
        <p:nvSpPr>
          <p:cNvPr id="39" name="楕円 38">
            <a:extLst>
              <a:ext uri="{FF2B5EF4-FFF2-40B4-BE49-F238E27FC236}">
                <a16:creationId xmlns:a16="http://schemas.microsoft.com/office/drawing/2014/main" id="{64E5AAD9-AB42-433B-AE54-837AE2B02B28}"/>
              </a:ext>
            </a:extLst>
          </p:cNvPr>
          <p:cNvSpPr/>
          <p:nvPr/>
        </p:nvSpPr>
        <p:spPr>
          <a:xfrm>
            <a:off x="1606528" y="5986475"/>
            <a:ext cx="1080000" cy="540000"/>
          </a:xfrm>
          <a:prstGeom prst="ellipse">
            <a:avLst/>
          </a:prstGeom>
          <a:solidFill>
            <a:srgbClr val="AF5A7D"/>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en-US" altLang="ja-JP" sz="2000" b="1" dirty="0">
                <a:solidFill>
                  <a:schemeClr val="bg1"/>
                </a:solidFill>
                <a:effectLst>
                  <a:outerShdw blurRad="38100" dist="38100" dir="2700000" algn="tl">
                    <a:srgbClr val="000000">
                      <a:alpha val="43137"/>
                    </a:srgbClr>
                  </a:outerShdw>
                </a:effectLst>
                <a:latin typeface="+mj-ea"/>
                <a:ea typeface="+mj-ea"/>
              </a:rPr>
              <a:t>STOP!</a:t>
            </a:r>
            <a:endParaRPr kumimoji="1" lang="ja-JP" altLang="en-US" sz="2000" b="1" dirty="0">
              <a:solidFill>
                <a:schemeClr val="bg1"/>
              </a:solidFill>
              <a:effectLst>
                <a:outerShdw blurRad="38100" dist="38100" dir="2700000" algn="tl">
                  <a:srgbClr val="000000">
                    <a:alpha val="43137"/>
                  </a:srgbClr>
                </a:outerShdw>
              </a:effectLst>
              <a:latin typeface="+mj-ea"/>
              <a:ea typeface="+mj-ea"/>
            </a:endParaRPr>
          </a:p>
        </p:txBody>
      </p:sp>
      <p:cxnSp>
        <p:nvCxnSpPr>
          <p:cNvPr id="40" name="直線コネクタ 39">
            <a:extLst>
              <a:ext uri="{FF2B5EF4-FFF2-40B4-BE49-F238E27FC236}">
                <a16:creationId xmlns:a16="http://schemas.microsoft.com/office/drawing/2014/main" id="{3328CE8B-E0CE-457D-86A2-3E242862D5F6}"/>
              </a:ext>
            </a:extLst>
          </p:cNvPr>
          <p:cNvCxnSpPr/>
          <p:nvPr/>
        </p:nvCxnSpPr>
        <p:spPr>
          <a:xfrm flipV="1">
            <a:off x="392506" y="3674810"/>
            <a:ext cx="9120987" cy="0"/>
          </a:xfrm>
          <a:prstGeom prst="lin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41" name="正方形/長方形 40">
            <a:extLst>
              <a:ext uri="{FF2B5EF4-FFF2-40B4-BE49-F238E27FC236}">
                <a16:creationId xmlns:a16="http://schemas.microsoft.com/office/drawing/2014/main" id="{1E32F08A-27A2-4EA2-8DC0-662D0FC8DA7C}"/>
              </a:ext>
            </a:extLst>
          </p:cNvPr>
          <p:cNvSpPr/>
          <p:nvPr/>
        </p:nvSpPr>
        <p:spPr>
          <a:xfrm>
            <a:off x="2679786" y="3520922"/>
            <a:ext cx="4546436" cy="307777"/>
          </a:xfrm>
          <a:prstGeom prst="rect">
            <a:avLst/>
          </a:prstGeom>
          <a:solidFill>
            <a:schemeClr val="bg1"/>
          </a:solidFill>
        </p:spPr>
        <p:txBody>
          <a:bodyPr wrap="none" tIns="0" bIns="0">
            <a:spAutoFit/>
          </a:bodyPr>
          <a:lstStyle/>
          <a:p>
            <a:pPr algn="ctr"/>
            <a:r>
              <a:rPr lang="en-US" altLang="ja-JP" sz="2000" b="1" spc="200" dirty="0">
                <a:solidFill>
                  <a:schemeClr val="tx1">
                    <a:lumMod val="65000"/>
                    <a:lumOff val="35000"/>
                  </a:schemeClr>
                </a:solidFill>
                <a:latin typeface="Meiryo UI" panose="020B0604030504040204" pitchFamily="50" charset="-128"/>
                <a:ea typeface="Meiryo UI" panose="020B0604030504040204" pitchFamily="50" charset="-128"/>
              </a:rPr>
              <a:t>SNS</a:t>
            </a:r>
            <a:r>
              <a:rPr lang="ja-JP" altLang="en-US" sz="2000" b="1" spc="200" dirty="0">
                <a:solidFill>
                  <a:schemeClr val="tx1">
                    <a:lumMod val="65000"/>
                    <a:lumOff val="35000"/>
                  </a:schemeClr>
                </a:solidFill>
                <a:latin typeface="Meiryo UI" panose="020B0604030504040204" pitchFamily="50" charset="-128"/>
                <a:ea typeface="Meiryo UI" panose="020B0604030504040204" pitchFamily="50" charset="-128"/>
              </a:rPr>
              <a:t>等を通じた被害を例にすると・・・</a:t>
            </a:r>
            <a:endParaRPr lang="en-US" altLang="ja-JP" sz="2000" b="1" spc="200"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42" name="正方形/長方形 41">
            <a:extLst>
              <a:ext uri="{FF2B5EF4-FFF2-40B4-BE49-F238E27FC236}">
                <a16:creationId xmlns:a16="http://schemas.microsoft.com/office/drawing/2014/main" id="{7378F185-526A-4302-B24E-C758679C57F8}"/>
              </a:ext>
            </a:extLst>
          </p:cNvPr>
          <p:cNvSpPr/>
          <p:nvPr/>
        </p:nvSpPr>
        <p:spPr>
          <a:xfrm>
            <a:off x="1030423" y="3962354"/>
            <a:ext cx="2246128" cy="523220"/>
          </a:xfrm>
          <a:prstGeom prst="rect">
            <a:avLst/>
          </a:prstGeom>
        </p:spPr>
        <p:txBody>
          <a:bodyPr wrap="none">
            <a:spAutoFit/>
          </a:bodyPr>
          <a:lstStyle/>
          <a:p>
            <a:pPr algn="ctr"/>
            <a:r>
              <a:rPr kumimoji="1" lang="ja-JP" altLang="en-US" sz="1400" b="1" dirty="0">
                <a:solidFill>
                  <a:schemeClr val="tx1">
                    <a:lumMod val="75000"/>
                    <a:lumOff val="25000"/>
                  </a:schemeClr>
                </a:solidFill>
              </a:rPr>
              <a:t>自分の下着姿や裸の写真を</a:t>
            </a:r>
            <a:endParaRPr kumimoji="1" lang="en-US" altLang="ja-JP" sz="1400" b="1" dirty="0">
              <a:solidFill>
                <a:schemeClr val="tx1">
                  <a:lumMod val="75000"/>
                  <a:lumOff val="25000"/>
                </a:schemeClr>
              </a:solidFill>
            </a:endParaRPr>
          </a:p>
          <a:p>
            <a:pPr algn="ctr"/>
            <a:r>
              <a:rPr kumimoji="1" lang="ja-JP" altLang="en-US" sz="1400" b="1" dirty="0">
                <a:solidFill>
                  <a:schemeClr val="tx1">
                    <a:lumMod val="75000"/>
                    <a:lumOff val="25000"/>
                  </a:schemeClr>
                </a:solidFill>
              </a:rPr>
              <a:t>撮ったり、送ったりしない</a:t>
            </a:r>
            <a:endParaRPr lang="ja-JP" altLang="en-US" sz="1400" b="1" dirty="0">
              <a:solidFill>
                <a:schemeClr val="tx1">
                  <a:lumMod val="75000"/>
                  <a:lumOff val="25000"/>
                </a:schemeClr>
              </a:solidFill>
            </a:endParaRPr>
          </a:p>
        </p:txBody>
      </p:sp>
      <p:sp>
        <p:nvSpPr>
          <p:cNvPr id="43" name="正方形/長方形 42">
            <a:extLst>
              <a:ext uri="{FF2B5EF4-FFF2-40B4-BE49-F238E27FC236}">
                <a16:creationId xmlns:a16="http://schemas.microsoft.com/office/drawing/2014/main" id="{7CDC5B27-6C48-4DC9-9959-CF86785862C5}"/>
              </a:ext>
            </a:extLst>
          </p:cNvPr>
          <p:cNvSpPr/>
          <p:nvPr/>
        </p:nvSpPr>
        <p:spPr>
          <a:xfrm>
            <a:off x="3611470" y="3962354"/>
            <a:ext cx="2794355" cy="523220"/>
          </a:xfrm>
          <a:prstGeom prst="rect">
            <a:avLst/>
          </a:prstGeom>
        </p:spPr>
        <p:txBody>
          <a:bodyPr wrap="none">
            <a:spAutoFit/>
          </a:bodyPr>
          <a:lstStyle/>
          <a:p>
            <a:pPr algn="ctr"/>
            <a:r>
              <a:rPr kumimoji="1" lang="ja-JP" altLang="en-US" sz="1400" b="1" dirty="0">
                <a:solidFill>
                  <a:schemeClr val="tx1">
                    <a:lumMod val="75000"/>
                    <a:lumOff val="25000"/>
                  </a:schemeClr>
                </a:solidFill>
              </a:rPr>
              <a:t>相手の下着姿や裸の写真を</a:t>
            </a:r>
            <a:endParaRPr kumimoji="1" lang="en-US" altLang="ja-JP" sz="1400" b="1" dirty="0">
              <a:solidFill>
                <a:schemeClr val="tx1">
                  <a:lumMod val="75000"/>
                  <a:lumOff val="25000"/>
                </a:schemeClr>
              </a:solidFill>
            </a:endParaRPr>
          </a:p>
          <a:p>
            <a:pPr algn="ctr"/>
            <a:r>
              <a:rPr kumimoji="1" lang="ja-JP" altLang="en-US" sz="1400" b="1" dirty="0">
                <a:solidFill>
                  <a:schemeClr val="tx1">
                    <a:lumMod val="75000"/>
                    <a:lumOff val="25000"/>
                  </a:schemeClr>
                </a:solidFill>
              </a:rPr>
              <a:t>送らせたり、</a:t>
            </a:r>
            <a:r>
              <a:rPr kumimoji="1" lang="en-US" altLang="ja-JP" sz="1400" b="1" dirty="0">
                <a:solidFill>
                  <a:schemeClr val="tx1">
                    <a:lumMod val="75000"/>
                    <a:lumOff val="25000"/>
                  </a:schemeClr>
                </a:solidFill>
              </a:rPr>
              <a:t>SNS</a:t>
            </a:r>
            <a:r>
              <a:rPr kumimoji="1" lang="ja-JP" altLang="en-US" sz="1400" b="1" dirty="0">
                <a:solidFill>
                  <a:schemeClr val="tx1">
                    <a:lumMod val="75000"/>
                    <a:lumOff val="25000"/>
                  </a:schemeClr>
                </a:solidFill>
              </a:rPr>
              <a:t>に投稿したりしない</a:t>
            </a:r>
            <a:endParaRPr lang="ja-JP" altLang="en-US" sz="1400" b="1" dirty="0">
              <a:solidFill>
                <a:schemeClr val="tx1">
                  <a:lumMod val="75000"/>
                  <a:lumOff val="25000"/>
                </a:schemeClr>
              </a:solidFill>
            </a:endParaRPr>
          </a:p>
        </p:txBody>
      </p:sp>
      <p:sp>
        <p:nvSpPr>
          <p:cNvPr id="44" name="正方形/長方形 43">
            <a:extLst>
              <a:ext uri="{FF2B5EF4-FFF2-40B4-BE49-F238E27FC236}">
                <a16:creationId xmlns:a16="http://schemas.microsoft.com/office/drawing/2014/main" id="{5C3B39AB-2529-42A4-A6E5-3FBEDA854E27}"/>
              </a:ext>
            </a:extLst>
          </p:cNvPr>
          <p:cNvSpPr/>
          <p:nvPr/>
        </p:nvSpPr>
        <p:spPr>
          <a:xfrm>
            <a:off x="6403909" y="3854632"/>
            <a:ext cx="2884123" cy="738664"/>
          </a:xfrm>
          <a:prstGeom prst="rect">
            <a:avLst/>
          </a:prstGeom>
        </p:spPr>
        <p:txBody>
          <a:bodyPr wrap="none">
            <a:spAutoFit/>
          </a:bodyPr>
          <a:lstStyle/>
          <a:p>
            <a:pPr algn="ctr"/>
            <a:r>
              <a:rPr kumimoji="1" lang="ja-JP" altLang="en-US" sz="1400" b="1" dirty="0">
                <a:solidFill>
                  <a:schemeClr val="tx1">
                    <a:lumMod val="75000"/>
                    <a:lumOff val="25000"/>
                  </a:schemeClr>
                </a:solidFill>
              </a:rPr>
              <a:t>誰かの性的な写真が送られてきたら、</a:t>
            </a:r>
            <a:endParaRPr kumimoji="1" lang="en-US" altLang="ja-JP" sz="1400" b="1" dirty="0">
              <a:solidFill>
                <a:schemeClr val="tx1">
                  <a:lumMod val="75000"/>
                  <a:lumOff val="25000"/>
                </a:schemeClr>
              </a:solidFill>
            </a:endParaRPr>
          </a:p>
          <a:p>
            <a:pPr algn="ctr"/>
            <a:r>
              <a:rPr kumimoji="1" lang="ja-JP" altLang="en-US" sz="1400" b="1" dirty="0">
                <a:solidFill>
                  <a:schemeClr val="tx1">
                    <a:lumMod val="75000"/>
                    <a:lumOff val="25000"/>
                  </a:schemeClr>
                </a:solidFill>
              </a:rPr>
              <a:t>そのままにしないで</a:t>
            </a:r>
            <a:endParaRPr kumimoji="1" lang="en-US" altLang="ja-JP" sz="1400" b="1" dirty="0">
              <a:solidFill>
                <a:schemeClr val="tx1">
                  <a:lumMod val="75000"/>
                  <a:lumOff val="25000"/>
                </a:schemeClr>
              </a:solidFill>
            </a:endParaRPr>
          </a:p>
          <a:p>
            <a:pPr algn="ctr"/>
            <a:r>
              <a:rPr kumimoji="1" lang="ja-JP" altLang="en-US" sz="1400" b="1" dirty="0">
                <a:solidFill>
                  <a:schemeClr val="tx1">
                    <a:lumMod val="75000"/>
                    <a:lumOff val="25000"/>
                  </a:schemeClr>
                </a:solidFill>
              </a:rPr>
              <a:t>信頼できる人に相談しましょう</a:t>
            </a:r>
            <a:endParaRPr lang="ja-JP" altLang="en-US" sz="1400" b="1" dirty="0">
              <a:solidFill>
                <a:schemeClr val="tx1">
                  <a:lumMod val="75000"/>
                  <a:lumOff val="25000"/>
                </a:schemeClr>
              </a:solidFill>
            </a:endParaRPr>
          </a:p>
        </p:txBody>
      </p:sp>
    </p:spTree>
    <p:extLst>
      <p:ext uri="{BB962C8B-B14F-4D97-AF65-F5344CB8AC3E}">
        <p14:creationId xmlns:p14="http://schemas.microsoft.com/office/powerpoint/2010/main" val="253137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8A0EB2D7-DE06-4DE8-9640-ABD3B9191709}"/>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13</a:t>
            </a:fld>
            <a:endParaRPr kumimoji="1" lang="en-US" altLang="ja-JP"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75AF037C-EFE0-45EF-BAFD-736FE0A40521}"/>
              </a:ext>
            </a:extLst>
          </p:cNvPr>
          <p:cNvSpPr/>
          <p:nvPr/>
        </p:nvSpPr>
        <p:spPr>
          <a:xfrm>
            <a:off x="1628115" y="198499"/>
            <a:ext cx="6667211" cy="707886"/>
          </a:xfrm>
          <a:prstGeom prst="rect">
            <a:avLst/>
          </a:prstGeom>
        </p:spPr>
        <p:txBody>
          <a:bodyPr wrap="none">
            <a:spAutoFit/>
          </a:bodyPr>
          <a:lstStyle/>
          <a:p>
            <a:pPr algn="ctr"/>
            <a:r>
              <a:rPr lang="ja-JP" altLang="en-US" sz="4000" b="1" spc="200" dirty="0">
                <a:solidFill>
                  <a:schemeClr val="accent2">
                    <a:lumMod val="50000"/>
                  </a:schemeClr>
                </a:solidFill>
                <a:latin typeface="Meiryo UI" panose="020B0604030504040204" pitchFamily="50" charset="-128"/>
                <a:ea typeface="Meiryo UI" panose="020B0604030504040204" pitchFamily="50" charset="-128"/>
              </a:rPr>
              <a:t>二次被害が起きないためには</a:t>
            </a:r>
            <a:endParaRPr lang="en-US" altLang="ja-JP" sz="4000" b="1" spc="200" dirty="0">
              <a:solidFill>
                <a:schemeClr val="accent2">
                  <a:lumMod val="50000"/>
                </a:schemeClr>
              </a:solidFill>
              <a:latin typeface="Meiryo UI" panose="020B0604030504040204" pitchFamily="50" charset="-128"/>
              <a:ea typeface="Meiryo UI" panose="020B0604030504040204" pitchFamily="50" charset="-128"/>
            </a:endParaRPr>
          </a:p>
        </p:txBody>
      </p:sp>
      <p:sp>
        <p:nvSpPr>
          <p:cNvPr id="43" name="四角形: 角を丸くする 42">
            <a:extLst>
              <a:ext uri="{FF2B5EF4-FFF2-40B4-BE49-F238E27FC236}">
                <a16:creationId xmlns:a16="http://schemas.microsoft.com/office/drawing/2014/main" id="{6B7ED8D8-8EE8-4D28-91FD-FD95727133A1}"/>
              </a:ext>
            </a:extLst>
          </p:cNvPr>
          <p:cNvSpPr/>
          <p:nvPr/>
        </p:nvSpPr>
        <p:spPr>
          <a:xfrm>
            <a:off x="273050" y="954904"/>
            <a:ext cx="9359900" cy="1085586"/>
          </a:xfrm>
          <a:prstGeom prst="roundRect">
            <a:avLst>
              <a:gd name="adj" fmla="val 11786"/>
            </a:avLst>
          </a:prstGeom>
          <a:solidFill>
            <a:schemeClr val="accent3">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bIns="46800" rtlCol="0" anchor="t" anchorCtr="1">
            <a:spAutoFit/>
          </a:bodyPr>
          <a:lstStyle/>
          <a:p>
            <a:pPr>
              <a:spcBef>
                <a:spcPts val="600"/>
              </a:spcBef>
            </a:pPr>
            <a:r>
              <a:rPr lang="ja-JP" altLang="en-US" sz="2000" b="1" dirty="0">
                <a:solidFill>
                  <a:schemeClr val="accent2">
                    <a:lumMod val="50000"/>
                  </a:schemeClr>
                </a:solidFill>
                <a:latin typeface="Meiryo UI" panose="020B0604030504040204" pitchFamily="50" charset="-128"/>
                <a:ea typeface="Meiryo UI" panose="020B0604030504040204" pitchFamily="50" charset="-128"/>
              </a:rPr>
              <a:t>二次被害とは、性暴力にあった人が周りの人の理解のない言動で心や体がさらに傷つけられることをいいます。二次被害が起こる理由のひとつに、性暴力についての誤った認識があげられます。</a:t>
            </a:r>
          </a:p>
        </p:txBody>
      </p:sp>
      <p:sp>
        <p:nvSpPr>
          <p:cNvPr id="39" name="正方形/長方形 38">
            <a:extLst>
              <a:ext uri="{FF2B5EF4-FFF2-40B4-BE49-F238E27FC236}">
                <a16:creationId xmlns:a16="http://schemas.microsoft.com/office/drawing/2014/main" id="{2D10C1EE-263C-4270-9411-5B0ED8A22557}"/>
              </a:ext>
            </a:extLst>
          </p:cNvPr>
          <p:cNvSpPr/>
          <p:nvPr/>
        </p:nvSpPr>
        <p:spPr>
          <a:xfrm>
            <a:off x="6131216" y="2252890"/>
            <a:ext cx="2831224" cy="461665"/>
          </a:xfrm>
          <a:prstGeom prst="rect">
            <a:avLst/>
          </a:prstGeom>
        </p:spPr>
        <p:txBody>
          <a:bodyPr wrap="none">
            <a:spAutoFit/>
          </a:bodyPr>
          <a:lstStyle/>
          <a:p>
            <a:pPr algn="ctr"/>
            <a:r>
              <a:rPr lang="ja-JP" altLang="en-US" sz="2400" b="1" spc="200" dirty="0">
                <a:solidFill>
                  <a:schemeClr val="accent2">
                    <a:lumMod val="50000"/>
                  </a:schemeClr>
                </a:solidFill>
                <a:latin typeface="Meiryo UI" panose="020B0604030504040204" pitchFamily="50" charset="-128"/>
                <a:ea typeface="Meiryo UI" panose="020B0604030504040204" pitchFamily="50" charset="-128"/>
              </a:rPr>
              <a:t>正しい知識を持とう</a:t>
            </a:r>
            <a:endParaRPr lang="en-US" altLang="ja-JP" sz="2400" b="1" spc="200" dirty="0">
              <a:solidFill>
                <a:schemeClr val="accent2">
                  <a:lumMod val="50000"/>
                </a:schemeClr>
              </a:solidFill>
              <a:latin typeface="Meiryo UI" panose="020B0604030504040204" pitchFamily="50" charset="-128"/>
              <a:ea typeface="Meiryo UI" panose="020B0604030504040204" pitchFamily="50" charset="-128"/>
            </a:endParaRPr>
          </a:p>
        </p:txBody>
      </p:sp>
      <p:grpSp>
        <p:nvGrpSpPr>
          <p:cNvPr id="14" name="グループ化 13">
            <a:extLst>
              <a:ext uri="{FF2B5EF4-FFF2-40B4-BE49-F238E27FC236}">
                <a16:creationId xmlns:a16="http://schemas.microsoft.com/office/drawing/2014/main" id="{B6D399E1-5246-4EA4-A878-90CAFCC69FF0}"/>
              </a:ext>
            </a:extLst>
          </p:cNvPr>
          <p:cNvGrpSpPr/>
          <p:nvPr/>
        </p:nvGrpSpPr>
        <p:grpSpPr>
          <a:xfrm>
            <a:off x="5746828" y="2766723"/>
            <a:ext cx="3600000" cy="3327859"/>
            <a:chOff x="5807947" y="2713132"/>
            <a:chExt cx="3600000" cy="3327859"/>
          </a:xfrm>
        </p:grpSpPr>
        <p:sp>
          <p:nvSpPr>
            <p:cNvPr id="38" name="四角形: 角を丸くする 37">
              <a:extLst>
                <a:ext uri="{FF2B5EF4-FFF2-40B4-BE49-F238E27FC236}">
                  <a16:creationId xmlns:a16="http://schemas.microsoft.com/office/drawing/2014/main" id="{134620BA-FD42-4105-91BF-555D16FE66C6}"/>
                </a:ext>
              </a:extLst>
            </p:cNvPr>
            <p:cNvSpPr/>
            <p:nvPr/>
          </p:nvSpPr>
          <p:spPr>
            <a:xfrm>
              <a:off x="5807947" y="5320991"/>
              <a:ext cx="3600000" cy="720000"/>
            </a:xfrm>
            <a:prstGeom prst="roundRect">
              <a:avLst>
                <a:gd name="adj" fmla="val 11497"/>
              </a:avLst>
            </a:prstGeom>
            <a:solidFill>
              <a:schemeClr val="bg1"/>
            </a:solidFill>
            <a:ln w="28575">
              <a:solidFill>
                <a:schemeClr val="accent3">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85750" indent="-285750">
                <a:buFont typeface="Wingdings" panose="05000000000000000000" pitchFamily="2" charset="2"/>
                <a:buChar char="l"/>
              </a:pPr>
              <a:r>
                <a:rPr lang="ja-JP" altLang="en-US" sz="2000" b="1" spc="200" dirty="0">
                  <a:solidFill>
                    <a:schemeClr val="tx1">
                      <a:lumMod val="75000"/>
                      <a:lumOff val="25000"/>
                    </a:schemeClr>
                  </a:solidFill>
                  <a:latin typeface="Meiryo UI" panose="020B0604030504040204" pitchFamily="50" charset="-128"/>
                  <a:ea typeface="Meiryo UI" panose="020B0604030504040204" pitchFamily="50" charset="-128"/>
                </a:rPr>
                <a:t>性別、年齢、職業関係なく性暴力は起こる</a:t>
              </a:r>
              <a:endParaRPr lang="en-US" altLang="ja-JP" sz="2000" b="1" spc="2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5" name="四角形: 角を丸くする 24">
              <a:extLst>
                <a:ext uri="{FF2B5EF4-FFF2-40B4-BE49-F238E27FC236}">
                  <a16:creationId xmlns:a16="http://schemas.microsoft.com/office/drawing/2014/main" id="{E5EB815F-94BB-4377-B6AF-05F0B8858828}"/>
                </a:ext>
              </a:extLst>
            </p:cNvPr>
            <p:cNvSpPr/>
            <p:nvPr/>
          </p:nvSpPr>
          <p:spPr>
            <a:xfrm>
              <a:off x="5807947" y="2713132"/>
              <a:ext cx="3600000" cy="720000"/>
            </a:xfrm>
            <a:prstGeom prst="roundRect">
              <a:avLst>
                <a:gd name="adj" fmla="val 11497"/>
              </a:avLst>
            </a:prstGeom>
            <a:solidFill>
              <a:schemeClr val="bg1"/>
            </a:solidFill>
            <a:ln w="285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85750" indent="-285750">
                <a:buFont typeface="Wingdings" panose="05000000000000000000" pitchFamily="2" charset="2"/>
                <a:buChar char="l"/>
              </a:pPr>
              <a:r>
                <a:rPr lang="ja-JP" altLang="en-US" sz="2000" b="1" spc="200" dirty="0">
                  <a:solidFill>
                    <a:schemeClr val="tx1">
                      <a:lumMod val="75000"/>
                      <a:lumOff val="25000"/>
                    </a:schemeClr>
                  </a:solidFill>
                  <a:latin typeface="Meiryo UI" panose="020B0604030504040204" pitchFamily="50" charset="-128"/>
                  <a:ea typeface="Meiryo UI" panose="020B0604030504040204" pitchFamily="50" charset="-128"/>
                </a:rPr>
                <a:t>悪いのは加害者</a:t>
              </a:r>
              <a:endParaRPr lang="en-US" altLang="ja-JP" sz="2000" b="1" spc="2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6" name="四角形: 角を丸くする 25">
              <a:extLst>
                <a:ext uri="{FF2B5EF4-FFF2-40B4-BE49-F238E27FC236}">
                  <a16:creationId xmlns:a16="http://schemas.microsoft.com/office/drawing/2014/main" id="{56D22FC7-583A-42BF-A5E6-2883E6634B6A}"/>
                </a:ext>
              </a:extLst>
            </p:cNvPr>
            <p:cNvSpPr/>
            <p:nvPr/>
          </p:nvSpPr>
          <p:spPr>
            <a:xfrm>
              <a:off x="5807947" y="3582418"/>
              <a:ext cx="3600000" cy="720000"/>
            </a:xfrm>
            <a:prstGeom prst="roundRect">
              <a:avLst>
                <a:gd name="adj" fmla="val 11497"/>
              </a:avLst>
            </a:prstGeom>
            <a:solidFill>
              <a:schemeClr val="bg1"/>
            </a:solidFill>
            <a:ln w="28575">
              <a:solidFill>
                <a:schemeClr val="accent3">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85750" indent="-285750">
                <a:buFont typeface="Wingdings" panose="05000000000000000000" pitchFamily="2" charset="2"/>
                <a:buChar char="l"/>
              </a:pPr>
              <a:r>
                <a:rPr lang="ja-JP" altLang="en-US" sz="2000" b="1" spc="200" dirty="0">
                  <a:solidFill>
                    <a:schemeClr val="tx1">
                      <a:lumMod val="75000"/>
                      <a:lumOff val="25000"/>
                    </a:schemeClr>
                  </a:solidFill>
                  <a:latin typeface="Meiryo UI" panose="020B0604030504040204" pitchFamily="50" charset="-128"/>
                  <a:ea typeface="Meiryo UI" panose="020B0604030504040204" pitchFamily="50" charset="-128"/>
                </a:rPr>
                <a:t>抵抗しなかったのではなく、抵抗できなかった</a:t>
              </a:r>
              <a:endParaRPr lang="en-US" altLang="ja-JP" sz="2000" b="1" spc="2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7" name="四角形: 角を丸くする 26">
              <a:extLst>
                <a:ext uri="{FF2B5EF4-FFF2-40B4-BE49-F238E27FC236}">
                  <a16:creationId xmlns:a16="http://schemas.microsoft.com/office/drawing/2014/main" id="{017D2C91-DE38-4A80-8CCE-3DE6FB93ED1B}"/>
                </a:ext>
              </a:extLst>
            </p:cNvPr>
            <p:cNvSpPr/>
            <p:nvPr/>
          </p:nvSpPr>
          <p:spPr>
            <a:xfrm>
              <a:off x="5807947" y="4451704"/>
              <a:ext cx="3600000" cy="720000"/>
            </a:xfrm>
            <a:prstGeom prst="roundRect">
              <a:avLst>
                <a:gd name="adj" fmla="val 11497"/>
              </a:avLst>
            </a:prstGeom>
            <a:solidFill>
              <a:schemeClr val="bg1"/>
            </a:solidFill>
            <a:ln w="28575">
              <a:solidFill>
                <a:schemeClr val="accent3">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85750" indent="-285750">
                <a:buFont typeface="Wingdings" panose="05000000000000000000" pitchFamily="2" charset="2"/>
                <a:buChar char="l"/>
              </a:pPr>
              <a:r>
                <a:rPr lang="ja-JP" altLang="en-US" sz="2000" b="1" spc="200" dirty="0">
                  <a:solidFill>
                    <a:schemeClr val="tx1">
                      <a:lumMod val="75000"/>
                      <a:lumOff val="25000"/>
                    </a:schemeClr>
                  </a:solidFill>
                  <a:latin typeface="Meiryo UI" panose="020B0604030504040204" pitchFamily="50" charset="-128"/>
                  <a:ea typeface="Meiryo UI" panose="020B0604030504040204" pitchFamily="50" charset="-128"/>
                </a:rPr>
                <a:t>被害にあったことは忘れたくても忘れられない</a:t>
              </a:r>
              <a:endParaRPr lang="en-US" altLang="ja-JP" sz="2000" b="1" spc="200" dirty="0">
                <a:solidFill>
                  <a:schemeClr val="tx1">
                    <a:lumMod val="75000"/>
                    <a:lumOff val="25000"/>
                  </a:schemeClr>
                </a:solidFill>
                <a:latin typeface="Meiryo UI" panose="020B0604030504040204" pitchFamily="50" charset="-128"/>
                <a:ea typeface="Meiryo UI" panose="020B0604030504040204" pitchFamily="50" charset="-128"/>
              </a:endParaRPr>
            </a:p>
          </p:txBody>
        </p:sp>
      </p:grpSp>
      <p:sp>
        <p:nvSpPr>
          <p:cNvPr id="36" name="正方形/長方形 35">
            <a:extLst>
              <a:ext uri="{FF2B5EF4-FFF2-40B4-BE49-F238E27FC236}">
                <a16:creationId xmlns:a16="http://schemas.microsoft.com/office/drawing/2014/main" id="{07ABDF4D-4E77-4527-BCBE-9E96F3495B35}"/>
              </a:ext>
            </a:extLst>
          </p:cNvPr>
          <p:cNvSpPr/>
          <p:nvPr/>
        </p:nvSpPr>
        <p:spPr>
          <a:xfrm>
            <a:off x="1753896" y="2261927"/>
            <a:ext cx="2185214" cy="461665"/>
          </a:xfrm>
          <a:prstGeom prst="rect">
            <a:avLst/>
          </a:prstGeom>
        </p:spPr>
        <p:txBody>
          <a:bodyPr wrap="none">
            <a:spAutoFit/>
          </a:bodyPr>
          <a:lstStyle/>
          <a:p>
            <a:pPr algn="ctr"/>
            <a:r>
              <a:rPr lang="ja-JP" altLang="en-US" sz="2400" b="1" spc="200" dirty="0">
                <a:solidFill>
                  <a:schemeClr val="accent2">
                    <a:lumMod val="50000"/>
                  </a:schemeClr>
                </a:solidFill>
                <a:latin typeface="Meiryo UI" panose="020B0604030504040204" pitchFamily="50" charset="-128"/>
                <a:ea typeface="Meiryo UI" panose="020B0604030504040204" pitchFamily="50" charset="-128"/>
              </a:rPr>
              <a:t>二次被害の例</a:t>
            </a:r>
            <a:endParaRPr lang="en-US" altLang="ja-JP" sz="2400" b="1" spc="200" dirty="0">
              <a:solidFill>
                <a:schemeClr val="accent2">
                  <a:lumMod val="50000"/>
                </a:schemeClr>
              </a:solidFill>
              <a:latin typeface="Meiryo UI" panose="020B0604030504040204" pitchFamily="50" charset="-128"/>
              <a:ea typeface="Meiryo UI" panose="020B0604030504040204" pitchFamily="50" charset="-128"/>
            </a:endParaRPr>
          </a:p>
        </p:txBody>
      </p:sp>
      <p:grpSp>
        <p:nvGrpSpPr>
          <p:cNvPr id="37" name="グループ化 36">
            <a:extLst>
              <a:ext uri="{FF2B5EF4-FFF2-40B4-BE49-F238E27FC236}">
                <a16:creationId xmlns:a16="http://schemas.microsoft.com/office/drawing/2014/main" id="{B1FA9908-44CA-4C38-BC1E-F3267D522CFA}"/>
              </a:ext>
            </a:extLst>
          </p:cNvPr>
          <p:cNvGrpSpPr/>
          <p:nvPr/>
        </p:nvGrpSpPr>
        <p:grpSpPr>
          <a:xfrm>
            <a:off x="559172" y="2771781"/>
            <a:ext cx="4574663" cy="3317743"/>
            <a:chOff x="559172" y="2714210"/>
            <a:chExt cx="4574663" cy="3317743"/>
          </a:xfrm>
        </p:grpSpPr>
        <p:grpSp>
          <p:nvGrpSpPr>
            <p:cNvPr id="10" name="グループ化 9">
              <a:extLst>
                <a:ext uri="{FF2B5EF4-FFF2-40B4-BE49-F238E27FC236}">
                  <a16:creationId xmlns:a16="http://schemas.microsoft.com/office/drawing/2014/main" id="{860BF231-A736-4DE8-9D51-7C8387B20C7F}"/>
                </a:ext>
              </a:extLst>
            </p:cNvPr>
            <p:cNvGrpSpPr/>
            <p:nvPr/>
          </p:nvGrpSpPr>
          <p:grpSpPr>
            <a:xfrm>
              <a:off x="650503" y="2714210"/>
              <a:ext cx="4392000" cy="2304017"/>
              <a:chOff x="280263" y="3259534"/>
              <a:chExt cx="4392000" cy="2304017"/>
            </a:xfrm>
          </p:grpSpPr>
          <p:sp>
            <p:nvSpPr>
              <p:cNvPr id="17" name="四角形: 角を丸くする 16">
                <a:extLst>
                  <a:ext uri="{FF2B5EF4-FFF2-40B4-BE49-F238E27FC236}">
                    <a16:creationId xmlns:a16="http://schemas.microsoft.com/office/drawing/2014/main" id="{B011178D-84E0-4B97-93AB-427F222A4951}"/>
                  </a:ext>
                </a:extLst>
              </p:cNvPr>
              <p:cNvSpPr/>
              <p:nvPr/>
            </p:nvSpPr>
            <p:spPr>
              <a:xfrm>
                <a:off x="280263" y="3904966"/>
                <a:ext cx="4392000" cy="367722"/>
              </a:xfrm>
              <a:prstGeom prst="roundRect">
                <a:avLst>
                  <a:gd name="adj" fmla="val 24499"/>
                </a:avLst>
              </a:prstGeom>
              <a:solidFill>
                <a:schemeClr val="accent3">
                  <a:lumMod val="40000"/>
                  <a:lumOff val="60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lumMod val="75000"/>
                        <a:lumOff val="25000"/>
                      </a:schemeClr>
                    </a:solidFill>
                  </a:rPr>
                  <a:t>自分の価値観を被害者に押し付ける</a:t>
                </a:r>
              </a:p>
            </p:txBody>
          </p:sp>
          <p:sp>
            <p:nvSpPr>
              <p:cNvPr id="19" name="四角形: 角を丸くする 18">
                <a:extLst>
                  <a:ext uri="{FF2B5EF4-FFF2-40B4-BE49-F238E27FC236}">
                    <a16:creationId xmlns:a16="http://schemas.microsoft.com/office/drawing/2014/main" id="{D5BE53D6-DDA9-4842-B3E7-DF256A64589D}"/>
                  </a:ext>
                </a:extLst>
              </p:cNvPr>
              <p:cNvSpPr/>
              <p:nvPr/>
            </p:nvSpPr>
            <p:spPr>
              <a:xfrm>
                <a:off x="280263" y="4550398"/>
                <a:ext cx="4392000" cy="367722"/>
              </a:xfrm>
              <a:prstGeom prst="roundRect">
                <a:avLst>
                  <a:gd name="adj" fmla="val 24499"/>
                </a:avLst>
              </a:prstGeom>
              <a:solidFill>
                <a:schemeClr val="accent3">
                  <a:lumMod val="40000"/>
                  <a:lumOff val="60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lumMod val="75000"/>
                        <a:lumOff val="25000"/>
                      </a:schemeClr>
                    </a:solidFill>
                  </a:rPr>
                  <a:t>興味本位で事件の話を聞き出そうとする</a:t>
                </a:r>
              </a:p>
            </p:txBody>
          </p:sp>
          <p:sp>
            <p:nvSpPr>
              <p:cNvPr id="20" name="四角形: 角を丸くする 19">
                <a:extLst>
                  <a:ext uri="{FF2B5EF4-FFF2-40B4-BE49-F238E27FC236}">
                    <a16:creationId xmlns:a16="http://schemas.microsoft.com/office/drawing/2014/main" id="{A92E04C1-FF9F-4EEF-9E3B-9A33A93B5736}"/>
                  </a:ext>
                </a:extLst>
              </p:cNvPr>
              <p:cNvSpPr/>
              <p:nvPr/>
            </p:nvSpPr>
            <p:spPr>
              <a:xfrm>
                <a:off x="280263" y="5195829"/>
                <a:ext cx="4392000" cy="367722"/>
              </a:xfrm>
              <a:prstGeom prst="roundRect">
                <a:avLst>
                  <a:gd name="adj" fmla="val 24499"/>
                </a:avLst>
              </a:prstGeom>
              <a:solidFill>
                <a:schemeClr val="accent3">
                  <a:lumMod val="40000"/>
                  <a:lumOff val="60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lumMod val="75000"/>
                        <a:lumOff val="25000"/>
                      </a:schemeClr>
                    </a:solidFill>
                  </a:rPr>
                  <a:t>知り合いに被害者のうわさ話をする</a:t>
                </a:r>
              </a:p>
            </p:txBody>
          </p:sp>
          <p:sp>
            <p:nvSpPr>
              <p:cNvPr id="22" name="四角形: 角を丸くする 21">
                <a:extLst>
                  <a:ext uri="{FF2B5EF4-FFF2-40B4-BE49-F238E27FC236}">
                    <a16:creationId xmlns:a16="http://schemas.microsoft.com/office/drawing/2014/main" id="{ACF02ED0-3A51-4836-90E4-0CF804CBC8A1}"/>
                  </a:ext>
                </a:extLst>
              </p:cNvPr>
              <p:cNvSpPr/>
              <p:nvPr/>
            </p:nvSpPr>
            <p:spPr>
              <a:xfrm>
                <a:off x="280263" y="3259534"/>
                <a:ext cx="4392000" cy="367722"/>
              </a:xfrm>
              <a:prstGeom prst="roundRect">
                <a:avLst>
                  <a:gd name="adj" fmla="val 24499"/>
                </a:avLst>
              </a:prstGeom>
              <a:solidFill>
                <a:schemeClr val="accent3">
                  <a:lumMod val="40000"/>
                  <a:lumOff val="60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lumMod val="75000"/>
                        <a:lumOff val="25000"/>
                      </a:schemeClr>
                    </a:solidFill>
                  </a:rPr>
                  <a:t>被害当時の被害者の行動を非難する</a:t>
                </a:r>
              </a:p>
            </p:txBody>
          </p:sp>
        </p:grpSp>
        <p:grpSp>
          <p:nvGrpSpPr>
            <p:cNvPr id="13" name="グループ化 12">
              <a:extLst>
                <a:ext uri="{FF2B5EF4-FFF2-40B4-BE49-F238E27FC236}">
                  <a16:creationId xmlns:a16="http://schemas.microsoft.com/office/drawing/2014/main" id="{BD8AAA10-3C75-412F-A0EE-C77A467CFE68}"/>
                </a:ext>
              </a:extLst>
            </p:cNvPr>
            <p:cNvGrpSpPr/>
            <p:nvPr/>
          </p:nvGrpSpPr>
          <p:grpSpPr>
            <a:xfrm>
              <a:off x="559172" y="5347772"/>
              <a:ext cx="4574663" cy="684181"/>
              <a:chOff x="222090" y="5338735"/>
              <a:chExt cx="4574663" cy="684181"/>
            </a:xfrm>
          </p:grpSpPr>
          <p:grpSp>
            <p:nvGrpSpPr>
              <p:cNvPr id="8" name="グループ化 7">
                <a:extLst>
                  <a:ext uri="{FF2B5EF4-FFF2-40B4-BE49-F238E27FC236}">
                    <a16:creationId xmlns:a16="http://schemas.microsoft.com/office/drawing/2014/main" id="{2B7DB233-E517-4DD4-88AE-E06192A41BFA}"/>
                  </a:ext>
                </a:extLst>
              </p:cNvPr>
              <p:cNvGrpSpPr/>
              <p:nvPr/>
            </p:nvGrpSpPr>
            <p:grpSpPr>
              <a:xfrm rot="-1020000">
                <a:off x="1342597" y="5349681"/>
                <a:ext cx="1213143" cy="673235"/>
                <a:chOff x="372726" y="2313394"/>
                <a:chExt cx="1213143" cy="673235"/>
              </a:xfrm>
            </p:grpSpPr>
            <p:sp>
              <p:nvSpPr>
                <p:cNvPr id="4" name="思考の吹き出し: 雲形 3">
                  <a:extLst>
                    <a:ext uri="{FF2B5EF4-FFF2-40B4-BE49-F238E27FC236}">
                      <a16:creationId xmlns:a16="http://schemas.microsoft.com/office/drawing/2014/main" id="{48F8DA6A-4F72-49E9-87C4-03F21FBCD60D}"/>
                    </a:ext>
                  </a:extLst>
                </p:cNvPr>
                <p:cNvSpPr/>
                <p:nvPr/>
              </p:nvSpPr>
              <p:spPr>
                <a:xfrm>
                  <a:off x="372726" y="2313394"/>
                  <a:ext cx="1213143" cy="673235"/>
                </a:xfrm>
                <a:prstGeom prst="cloudCallout">
                  <a:avLst>
                    <a:gd name="adj1" fmla="val 3361"/>
                    <a:gd name="adj2" fmla="val -1814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65E7F995-C922-43A3-8ED2-88F176D89B81}"/>
                    </a:ext>
                  </a:extLst>
                </p:cNvPr>
                <p:cNvSpPr txBox="1"/>
                <p:nvPr/>
              </p:nvSpPr>
              <p:spPr>
                <a:xfrm>
                  <a:off x="616217" y="2465345"/>
                  <a:ext cx="726161" cy="369332"/>
                </a:xfrm>
                <a:prstGeom prst="rect">
                  <a:avLst/>
                </a:prstGeom>
                <a:noFill/>
              </p:spPr>
              <p:txBody>
                <a:bodyPr wrap="none" lIns="0" tIns="0" rIns="0" bIns="0" rtlCol="0">
                  <a:spAutoFit/>
                </a:bodyPr>
                <a:lstStyle/>
                <a:p>
                  <a:pPr algn="ctr"/>
                  <a:r>
                    <a:rPr kumimoji="1" lang="ja-JP" altLang="en-US" sz="1200" b="1" dirty="0">
                      <a:solidFill>
                        <a:schemeClr val="accent2">
                          <a:lumMod val="50000"/>
                        </a:schemeClr>
                      </a:solidFill>
                    </a:rPr>
                    <a:t>たいしたこと</a:t>
                  </a:r>
                </a:p>
                <a:p>
                  <a:pPr algn="ctr"/>
                  <a:r>
                    <a:rPr kumimoji="1" lang="ja-JP" altLang="en-US" sz="1200" b="1" dirty="0">
                      <a:solidFill>
                        <a:schemeClr val="accent2">
                          <a:lumMod val="50000"/>
                        </a:schemeClr>
                      </a:solidFill>
                    </a:rPr>
                    <a:t>じゃないよ</a:t>
                  </a:r>
                </a:p>
              </p:txBody>
            </p:sp>
          </p:grpSp>
          <p:grpSp>
            <p:nvGrpSpPr>
              <p:cNvPr id="9" name="グループ化 8">
                <a:extLst>
                  <a:ext uri="{FF2B5EF4-FFF2-40B4-BE49-F238E27FC236}">
                    <a16:creationId xmlns:a16="http://schemas.microsoft.com/office/drawing/2014/main" id="{CF8E90C2-7143-48F0-BF97-D0DCF2C39FD4}"/>
                  </a:ext>
                </a:extLst>
              </p:cNvPr>
              <p:cNvGrpSpPr/>
              <p:nvPr/>
            </p:nvGrpSpPr>
            <p:grpSpPr>
              <a:xfrm rot="-1020000">
                <a:off x="222090" y="5338735"/>
                <a:ext cx="1213143" cy="673235"/>
                <a:chOff x="1401378" y="1837922"/>
                <a:chExt cx="1213143" cy="673235"/>
              </a:xfrm>
            </p:grpSpPr>
            <p:sp>
              <p:nvSpPr>
                <p:cNvPr id="28" name="思考の吹き出し: 雲形 27">
                  <a:extLst>
                    <a:ext uri="{FF2B5EF4-FFF2-40B4-BE49-F238E27FC236}">
                      <a16:creationId xmlns:a16="http://schemas.microsoft.com/office/drawing/2014/main" id="{443E5309-FA88-4E0F-8B11-27D4C9DB5C1C}"/>
                    </a:ext>
                  </a:extLst>
                </p:cNvPr>
                <p:cNvSpPr/>
                <p:nvPr/>
              </p:nvSpPr>
              <p:spPr>
                <a:xfrm>
                  <a:off x="1401378" y="1837922"/>
                  <a:ext cx="1213143" cy="673235"/>
                </a:xfrm>
                <a:prstGeom prst="cloudCallout">
                  <a:avLst>
                    <a:gd name="adj1" fmla="val 3361"/>
                    <a:gd name="adj2" fmla="val -1814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E499F6DD-FDB6-4E6B-9D84-F6630F7F381B}"/>
                    </a:ext>
                  </a:extLst>
                </p:cNvPr>
                <p:cNvSpPr txBox="1"/>
                <p:nvPr/>
              </p:nvSpPr>
              <p:spPr>
                <a:xfrm>
                  <a:off x="1549489" y="1989873"/>
                  <a:ext cx="916919" cy="369332"/>
                </a:xfrm>
                <a:prstGeom prst="rect">
                  <a:avLst/>
                </a:prstGeom>
                <a:noFill/>
              </p:spPr>
              <p:txBody>
                <a:bodyPr wrap="none" lIns="0" tIns="0" rIns="0" bIns="0" rtlCol="0">
                  <a:spAutoFit/>
                </a:bodyPr>
                <a:lstStyle/>
                <a:p>
                  <a:pPr algn="ctr"/>
                  <a:r>
                    <a:rPr kumimoji="1" lang="ja-JP" altLang="en-US" sz="1200" b="1" dirty="0">
                      <a:solidFill>
                        <a:schemeClr val="accent2">
                          <a:lumMod val="50000"/>
                        </a:schemeClr>
                      </a:solidFill>
                    </a:rPr>
                    <a:t>どうして抵抗</a:t>
                  </a:r>
                  <a:endParaRPr kumimoji="1" lang="en-US" altLang="ja-JP" sz="1200" b="1" dirty="0">
                    <a:solidFill>
                      <a:schemeClr val="accent2">
                        <a:lumMod val="50000"/>
                      </a:schemeClr>
                    </a:solidFill>
                  </a:endParaRPr>
                </a:p>
                <a:p>
                  <a:pPr algn="ctr"/>
                  <a:r>
                    <a:rPr kumimoji="1" lang="ja-JP" altLang="en-US" sz="1200" b="1" dirty="0">
                      <a:solidFill>
                        <a:schemeClr val="accent2">
                          <a:lumMod val="50000"/>
                        </a:schemeClr>
                      </a:solidFill>
                    </a:rPr>
                    <a:t>しなかったの？</a:t>
                  </a:r>
                </a:p>
              </p:txBody>
            </p:sp>
          </p:grpSp>
          <p:grpSp>
            <p:nvGrpSpPr>
              <p:cNvPr id="6" name="グループ化 5">
                <a:extLst>
                  <a:ext uri="{FF2B5EF4-FFF2-40B4-BE49-F238E27FC236}">
                    <a16:creationId xmlns:a16="http://schemas.microsoft.com/office/drawing/2014/main" id="{55D8A156-C105-4179-9754-62963F59BD30}"/>
                  </a:ext>
                </a:extLst>
              </p:cNvPr>
              <p:cNvGrpSpPr/>
              <p:nvPr/>
            </p:nvGrpSpPr>
            <p:grpSpPr>
              <a:xfrm rot="-1020000">
                <a:off x="2463104" y="5349681"/>
                <a:ext cx="1213143" cy="673235"/>
                <a:chOff x="-79152" y="4375633"/>
                <a:chExt cx="1213143" cy="673235"/>
              </a:xfrm>
            </p:grpSpPr>
            <p:sp>
              <p:nvSpPr>
                <p:cNvPr id="31" name="思考の吹き出し: 雲形 30">
                  <a:extLst>
                    <a:ext uri="{FF2B5EF4-FFF2-40B4-BE49-F238E27FC236}">
                      <a16:creationId xmlns:a16="http://schemas.microsoft.com/office/drawing/2014/main" id="{B15C7C5A-D212-427E-9045-A137FD6196B0}"/>
                    </a:ext>
                  </a:extLst>
                </p:cNvPr>
                <p:cNvSpPr/>
                <p:nvPr/>
              </p:nvSpPr>
              <p:spPr>
                <a:xfrm>
                  <a:off x="-79152" y="4375633"/>
                  <a:ext cx="1213143" cy="673235"/>
                </a:xfrm>
                <a:prstGeom prst="cloudCallout">
                  <a:avLst>
                    <a:gd name="adj1" fmla="val 3361"/>
                    <a:gd name="adj2" fmla="val -1814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BF8E0668-5696-4AD9-8BC6-D4C8056D3D41}"/>
                    </a:ext>
                  </a:extLst>
                </p:cNvPr>
                <p:cNvSpPr txBox="1"/>
                <p:nvPr/>
              </p:nvSpPr>
              <p:spPr>
                <a:xfrm>
                  <a:off x="49725" y="4527584"/>
                  <a:ext cx="955391" cy="369332"/>
                </a:xfrm>
                <a:prstGeom prst="rect">
                  <a:avLst/>
                </a:prstGeom>
                <a:noFill/>
              </p:spPr>
              <p:txBody>
                <a:bodyPr wrap="none" lIns="0" tIns="0" rIns="0" bIns="0" rtlCol="0">
                  <a:spAutoFit/>
                </a:bodyPr>
                <a:lstStyle/>
                <a:p>
                  <a:pPr algn="ctr"/>
                  <a:r>
                    <a:rPr kumimoji="1" lang="ja-JP" altLang="en-US" sz="1200" b="1" dirty="0">
                      <a:solidFill>
                        <a:schemeClr val="accent2">
                          <a:lumMod val="50000"/>
                        </a:schemeClr>
                      </a:solidFill>
                    </a:rPr>
                    <a:t>早く忘れて</a:t>
                  </a:r>
                  <a:endParaRPr kumimoji="1" lang="en-US" altLang="ja-JP" sz="1200" b="1" dirty="0">
                    <a:solidFill>
                      <a:schemeClr val="accent2">
                        <a:lumMod val="50000"/>
                      </a:schemeClr>
                    </a:solidFill>
                  </a:endParaRPr>
                </a:p>
                <a:p>
                  <a:pPr algn="ctr"/>
                  <a:r>
                    <a:rPr kumimoji="1" lang="ja-JP" altLang="en-US" sz="1200" b="1" dirty="0">
                      <a:solidFill>
                        <a:schemeClr val="accent2">
                          <a:lumMod val="50000"/>
                        </a:schemeClr>
                      </a:solidFill>
                    </a:rPr>
                    <a:t>やり直しましょう</a:t>
                  </a:r>
                </a:p>
              </p:txBody>
            </p:sp>
          </p:grpSp>
          <p:grpSp>
            <p:nvGrpSpPr>
              <p:cNvPr id="7" name="グループ化 6">
                <a:extLst>
                  <a:ext uri="{FF2B5EF4-FFF2-40B4-BE49-F238E27FC236}">
                    <a16:creationId xmlns:a16="http://schemas.microsoft.com/office/drawing/2014/main" id="{4C4BE35E-4A87-4F39-AFEB-001F3B55703E}"/>
                  </a:ext>
                </a:extLst>
              </p:cNvPr>
              <p:cNvGrpSpPr/>
              <p:nvPr/>
            </p:nvGrpSpPr>
            <p:grpSpPr>
              <a:xfrm rot="-1020000">
                <a:off x="3583610" y="5349681"/>
                <a:ext cx="1213143" cy="673235"/>
                <a:chOff x="-208027" y="3054138"/>
                <a:chExt cx="1213143" cy="673235"/>
              </a:xfrm>
            </p:grpSpPr>
            <p:sp>
              <p:nvSpPr>
                <p:cNvPr id="33" name="思考の吹き出し: 雲形 32">
                  <a:extLst>
                    <a:ext uri="{FF2B5EF4-FFF2-40B4-BE49-F238E27FC236}">
                      <a16:creationId xmlns:a16="http://schemas.microsoft.com/office/drawing/2014/main" id="{8A6CD4F6-231A-4E1D-8270-733903CB1785}"/>
                    </a:ext>
                  </a:extLst>
                </p:cNvPr>
                <p:cNvSpPr/>
                <p:nvPr/>
              </p:nvSpPr>
              <p:spPr>
                <a:xfrm>
                  <a:off x="-208027" y="3054138"/>
                  <a:ext cx="1213143" cy="673235"/>
                </a:xfrm>
                <a:prstGeom prst="cloudCallout">
                  <a:avLst>
                    <a:gd name="adj1" fmla="val 3361"/>
                    <a:gd name="adj2" fmla="val -1814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14E617EF-90E7-4079-9B91-0DE5C767670A}"/>
                    </a:ext>
                  </a:extLst>
                </p:cNvPr>
                <p:cNvSpPr txBox="1"/>
                <p:nvPr/>
              </p:nvSpPr>
              <p:spPr>
                <a:xfrm>
                  <a:off x="-71135" y="3206089"/>
                  <a:ext cx="939361" cy="369332"/>
                </a:xfrm>
                <a:prstGeom prst="rect">
                  <a:avLst/>
                </a:prstGeom>
                <a:noFill/>
              </p:spPr>
              <p:txBody>
                <a:bodyPr wrap="none" lIns="0" tIns="0" rIns="0" bIns="0" rtlCol="0">
                  <a:spAutoFit/>
                </a:bodyPr>
                <a:lstStyle/>
                <a:p>
                  <a:pPr algn="ctr"/>
                  <a:r>
                    <a:rPr kumimoji="1" lang="ja-JP" altLang="en-US" sz="1200" b="1" dirty="0">
                      <a:solidFill>
                        <a:schemeClr val="accent2">
                          <a:lumMod val="50000"/>
                        </a:schemeClr>
                      </a:solidFill>
                    </a:rPr>
                    <a:t>男は被害に</a:t>
                  </a:r>
                  <a:endParaRPr kumimoji="1" lang="en-US" altLang="ja-JP" sz="1200" b="1" dirty="0">
                    <a:solidFill>
                      <a:schemeClr val="accent2">
                        <a:lumMod val="50000"/>
                      </a:schemeClr>
                    </a:solidFill>
                  </a:endParaRPr>
                </a:p>
                <a:p>
                  <a:pPr algn="ctr"/>
                  <a:r>
                    <a:rPr kumimoji="1" lang="ja-JP" altLang="en-US" sz="1200" b="1" dirty="0">
                      <a:solidFill>
                        <a:schemeClr val="accent2">
                          <a:lumMod val="50000"/>
                        </a:schemeClr>
                      </a:solidFill>
                    </a:rPr>
                    <a:t>あうはずがない</a:t>
                  </a:r>
                </a:p>
              </p:txBody>
            </p:sp>
          </p:grpSp>
        </p:grpSp>
      </p:grpSp>
      <p:sp>
        <p:nvSpPr>
          <p:cNvPr id="21" name="二等辺三角形 20">
            <a:extLst>
              <a:ext uri="{FF2B5EF4-FFF2-40B4-BE49-F238E27FC236}">
                <a16:creationId xmlns:a16="http://schemas.microsoft.com/office/drawing/2014/main" id="{9003A167-A0C8-4C72-B7C9-F0087C869DE4}"/>
              </a:ext>
            </a:extLst>
          </p:cNvPr>
          <p:cNvSpPr/>
          <p:nvPr/>
        </p:nvSpPr>
        <p:spPr>
          <a:xfrm rot="5400000">
            <a:off x="3966225" y="4240890"/>
            <a:ext cx="2948214" cy="379525"/>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61638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8A0EB2D7-DE06-4DE8-9640-ABD3B9191709}"/>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14</a:t>
            </a:fld>
            <a:endParaRPr kumimoji="1" lang="en-US" altLang="ja-JP" dirty="0">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E8616323-442E-44B3-98C3-E78D480EA2FB}"/>
              </a:ext>
            </a:extLst>
          </p:cNvPr>
          <p:cNvSpPr/>
          <p:nvPr/>
        </p:nvSpPr>
        <p:spPr>
          <a:xfrm>
            <a:off x="2197184" y="198499"/>
            <a:ext cx="5529078" cy="646331"/>
          </a:xfrm>
          <a:prstGeom prst="rect">
            <a:avLst/>
          </a:prstGeom>
        </p:spPr>
        <p:txBody>
          <a:bodyPr wrap="none">
            <a:spAutoFit/>
          </a:bodyPr>
          <a:lstStyle/>
          <a:p>
            <a:pPr algn="ctr"/>
            <a:r>
              <a:rPr lang="ja-JP" altLang="en-US" sz="3600" b="1" spc="200" dirty="0">
                <a:solidFill>
                  <a:schemeClr val="accent2">
                    <a:lumMod val="50000"/>
                  </a:schemeClr>
                </a:solidFill>
                <a:latin typeface="Meiryo UI" panose="020B0604030504040204" pitchFamily="50" charset="-128"/>
                <a:ea typeface="Meiryo UI" panose="020B0604030504040204" pitchFamily="50" charset="-128"/>
              </a:rPr>
              <a:t>性暴力の被害にあったら？</a:t>
            </a:r>
            <a:endParaRPr lang="en-US" altLang="ja-JP" sz="3600" b="1" spc="200" dirty="0">
              <a:solidFill>
                <a:schemeClr val="accent2">
                  <a:lumMod val="50000"/>
                </a:schemeClr>
              </a:solidFill>
              <a:latin typeface="Meiryo UI" panose="020B0604030504040204" pitchFamily="50" charset="-128"/>
              <a:ea typeface="Meiryo UI" panose="020B0604030504040204" pitchFamily="50" charset="-128"/>
            </a:endParaRPr>
          </a:p>
        </p:txBody>
      </p:sp>
      <p:grpSp>
        <p:nvGrpSpPr>
          <p:cNvPr id="15" name="グループ化 14">
            <a:extLst>
              <a:ext uri="{FF2B5EF4-FFF2-40B4-BE49-F238E27FC236}">
                <a16:creationId xmlns:a16="http://schemas.microsoft.com/office/drawing/2014/main" id="{10CB62E5-5B28-4BA1-8645-9DB4A1A0963B}"/>
              </a:ext>
            </a:extLst>
          </p:cNvPr>
          <p:cNvGrpSpPr/>
          <p:nvPr/>
        </p:nvGrpSpPr>
        <p:grpSpPr>
          <a:xfrm>
            <a:off x="1357092" y="4553562"/>
            <a:ext cx="7200000" cy="909044"/>
            <a:chOff x="1357092" y="4570980"/>
            <a:chExt cx="7200000" cy="909044"/>
          </a:xfrm>
        </p:grpSpPr>
        <p:sp>
          <p:nvSpPr>
            <p:cNvPr id="16" name="楕円 15">
              <a:extLst>
                <a:ext uri="{FF2B5EF4-FFF2-40B4-BE49-F238E27FC236}">
                  <a16:creationId xmlns:a16="http://schemas.microsoft.com/office/drawing/2014/main" id="{5E061395-6978-4262-8168-755AF9E2355E}"/>
                </a:ext>
              </a:extLst>
            </p:cNvPr>
            <p:cNvSpPr/>
            <p:nvPr/>
          </p:nvSpPr>
          <p:spPr>
            <a:xfrm>
              <a:off x="1357092" y="4570980"/>
              <a:ext cx="7200000" cy="90000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199EA608-51C6-4E0C-98CD-EED3BFD4D849}"/>
                </a:ext>
              </a:extLst>
            </p:cNvPr>
            <p:cNvSpPr/>
            <p:nvPr/>
          </p:nvSpPr>
          <p:spPr>
            <a:xfrm>
              <a:off x="1663092" y="4649027"/>
              <a:ext cx="6588000" cy="830997"/>
            </a:xfrm>
            <a:prstGeom prst="rect">
              <a:avLst/>
            </a:prstGeom>
          </p:spPr>
          <p:txBody>
            <a:bodyPr wrap="square">
              <a:spAutoFit/>
            </a:bodyPr>
            <a:lstStyle/>
            <a:p>
              <a:pPr algn="ctr"/>
              <a:r>
                <a:rPr lang="ja-JP" altLang="en-US" sz="2400" b="1" dirty="0">
                  <a:solidFill>
                    <a:schemeClr val="tx1">
                      <a:lumMod val="75000"/>
                      <a:lumOff val="25000"/>
                    </a:schemeClr>
                  </a:solidFill>
                  <a:latin typeface="メイリオ" panose="020B0604030504040204" pitchFamily="50" charset="-128"/>
                  <a:ea typeface="メイリオ" panose="020B0604030504040204" pitchFamily="50" charset="-128"/>
                </a:rPr>
                <a:t>被害にあった時に、体が固まる、声が出せないことはよくあります。</a:t>
              </a:r>
            </a:p>
          </p:txBody>
        </p:sp>
      </p:grpSp>
      <p:grpSp>
        <p:nvGrpSpPr>
          <p:cNvPr id="24" name="グループ化 23">
            <a:extLst>
              <a:ext uri="{FF2B5EF4-FFF2-40B4-BE49-F238E27FC236}">
                <a16:creationId xmlns:a16="http://schemas.microsoft.com/office/drawing/2014/main" id="{990E38A9-F6D0-4AE4-B712-813E5839AB96}"/>
              </a:ext>
            </a:extLst>
          </p:cNvPr>
          <p:cNvGrpSpPr/>
          <p:nvPr/>
        </p:nvGrpSpPr>
        <p:grpSpPr>
          <a:xfrm>
            <a:off x="1357092" y="5564753"/>
            <a:ext cx="7200000" cy="900335"/>
            <a:chOff x="1357092" y="5556044"/>
            <a:chExt cx="7200000" cy="900335"/>
          </a:xfrm>
        </p:grpSpPr>
        <p:sp>
          <p:nvSpPr>
            <p:cNvPr id="25" name="楕円 24">
              <a:extLst>
                <a:ext uri="{FF2B5EF4-FFF2-40B4-BE49-F238E27FC236}">
                  <a16:creationId xmlns:a16="http://schemas.microsoft.com/office/drawing/2014/main" id="{333CC799-74A9-4380-A799-A51D8B9A9057}"/>
                </a:ext>
              </a:extLst>
            </p:cNvPr>
            <p:cNvSpPr/>
            <p:nvPr/>
          </p:nvSpPr>
          <p:spPr>
            <a:xfrm>
              <a:off x="1357092" y="5556044"/>
              <a:ext cx="7200000" cy="90000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43CB191C-F0B5-4F94-BA8A-50B8FDEEB83E}"/>
                </a:ext>
              </a:extLst>
            </p:cNvPr>
            <p:cNvSpPr/>
            <p:nvPr/>
          </p:nvSpPr>
          <p:spPr>
            <a:xfrm>
              <a:off x="1940881" y="5625382"/>
              <a:ext cx="6032421" cy="830997"/>
            </a:xfrm>
            <a:prstGeom prst="rect">
              <a:avLst/>
            </a:prstGeom>
          </p:spPr>
          <p:txBody>
            <a:bodyPr wrap="none">
              <a:spAutoFit/>
            </a:bodyPr>
            <a:lstStyle/>
            <a:p>
              <a:pPr algn="ctr"/>
              <a:r>
                <a:rPr lang="ja-JP" altLang="en-US" sz="2400" b="1" dirty="0">
                  <a:solidFill>
                    <a:schemeClr val="tx1">
                      <a:lumMod val="75000"/>
                      <a:lumOff val="25000"/>
                    </a:schemeClr>
                  </a:solidFill>
                  <a:latin typeface="メイリオ" panose="020B0604030504040204" pitchFamily="50" charset="-128"/>
                  <a:ea typeface="メイリオ" panose="020B0604030504040204" pitchFamily="50" charset="-128"/>
                </a:rPr>
                <a:t>ひとりで抱え込まないで、信頼できる人に</a:t>
              </a:r>
              <a:endParaRPr lang="en-US" altLang="ja-JP" sz="2400" b="1"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lang="ja-JP" altLang="en-US" sz="2400" b="1" dirty="0">
                  <a:solidFill>
                    <a:schemeClr val="tx1">
                      <a:lumMod val="75000"/>
                      <a:lumOff val="25000"/>
                    </a:schemeClr>
                  </a:solidFill>
                  <a:latin typeface="メイリオ" panose="020B0604030504040204" pitchFamily="50" charset="-128"/>
                  <a:ea typeface="メイリオ" panose="020B0604030504040204" pitchFamily="50" charset="-128"/>
                </a:rPr>
                <a:t>助けを求めましょう。</a:t>
              </a:r>
              <a:endParaRPr lang="en-US" altLang="ja-JP" sz="24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pSp>
      <p:pic>
        <p:nvPicPr>
          <p:cNvPr id="27" name="図 26" descr="アイコン が含まれている画像&#10;&#10;自動的に生成された説明">
            <a:extLst>
              <a:ext uri="{FF2B5EF4-FFF2-40B4-BE49-F238E27FC236}">
                <a16:creationId xmlns:a16="http://schemas.microsoft.com/office/drawing/2014/main" id="{2ADA06F1-1F5A-4ABB-8C5D-EE67DE0F65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85277" y="4178302"/>
            <a:ext cx="1535176" cy="2187181"/>
          </a:xfrm>
          <a:prstGeom prst="rect">
            <a:avLst/>
          </a:prstGeom>
        </p:spPr>
      </p:pic>
      <p:sp>
        <p:nvSpPr>
          <p:cNvPr id="43" name="四角形: 角を丸くする 42">
            <a:extLst>
              <a:ext uri="{FF2B5EF4-FFF2-40B4-BE49-F238E27FC236}">
                <a16:creationId xmlns:a16="http://schemas.microsoft.com/office/drawing/2014/main" id="{3B278207-A3D1-4266-98E4-DA5EE47BB058}"/>
              </a:ext>
            </a:extLst>
          </p:cNvPr>
          <p:cNvSpPr/>
          <p:nvPr/>
        </p:nvSpPr>
        <p:spPr>
          <a:xfrm>
            <a:off x="453000" y="914168"/>
            <a:ext cx="9000000" cy="2700000"/>
          </a:xfrm>
          <a:prstGeom prst="roundRect">
            <a:avLst>
              <a:gd name="adj" fmla="val 11497"/>
            </a:avLst>
          </a:prstGeom>
          <a:solidFill>
            <a:schemeClr val="accent5">
              <a:lumMod val="20000"/>
              <a:lumOff val="80000"/>
            </a:schemeClr>
          </a:solidFill>
          <a:ln w="508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90000" tIns="108000" bIns="108000" rtlCol="0" anchor="ctr">
            <a:noAutofit/>
          </a:bodyPr>
          <a:lstStyle/>
          <a:p>
            <a:pPr marL="449263" indent="-449263">
              <a:spcBef>
                <a:spcPts val="600"/>
              </a:spcBef>
              <a:buFont typeface="Wingdings" panose="05000000000000000000" pitchFamily="2" charset="2"/>
              <a:buChar char="l"/>
            </a:pPr>
            <a:r>
              <a:rPr lang="ja-JP" altLang="en-US" sz="2800" b="1" spc="200" dirty="0">
                <a:solidFill>
                  <a:schemeClr val="accent2">
                    <a:lumMod val="50000"/>
                  </a:schemeClr>
                </a:solidFill>
                <a:latin typeface="Meiryo UI" panose="020B0604030504040204" pitchFamily="50" charset="-128"/>
                <a:ea typeface="Meiryo UI" panose="020B0604030504040204" pitchFamily="50" charset="-128"/>
              </a:rPr>
              <a:t>いやだと声を出す</a:t>
            </a:r>
            <a:endParaRPr lang="en-US" altLang="ja-JP" sz="2800" b="1" spc="200" dirty="0">
              <a:solidFill>
                <a:schemeClr val="accent2">
                  <a:lumMod val="50000"/>
                </a:schemeClr>
              </a:solidFill>
              <a:latin typeface="Meiryo UI" panose="020B0604030504040204" pitchFamily="50" charset="-128"/>
              <a:ea typeface="Meiryo UI" panose="020B0604030504040204" pitchFamily="50" charset="-128"/>
            </a:endParaRPr>
          </a:p>
          <a:p>
            <a:pPr marL="449263" indent="-449263">
              <a:spcBef>
                <a:spcPts val="600"/>
              </a:spcBef>
              <a:buFont typeface="Wingdings" panose="05000000000000000000" pitchFamily="2" charset="2"/>
              <a:buChar char="l"/>
            </a:pPr>
            <a:r>
              <a:rPr lang="ja-JP" altLang="en-US" sz="2800" b="1" spc="200" dirty="0">
                <a:solidFill>
                  <a:schemeClr val="accent2">
                    <a:lumMod val="50000"/>
                  </a:schemeClr>
                </a:solidFill>
                <a:latin typeface="Meiryo UI" panose="020B0604030504040204" pitchFamily="50" charset="-128"/>
                <a:ea typeface="Meiryo UI" panose="020B0604030504040204" pitchFamily="50" charset="-128"/>
              </a:rPr>
              <a:t>その場から逃げる・距離をとる</a:t>
            </a:r>
            <a:endParaRPr lang="en-US" altLang="ja-JP" sz="2800" b="1" spc="200" dirty="0">
              <a:solidFill>
                <a:schemeClr val="accent2">
                  <a:lumMod val="50000"/>
                </a:schemeClr>
              </a:solidFill>
              <a:latin typeface="Meiryo UI" panose="020B0604030504040204" pitchFamily="50" charset="-128"/>
              <a:ea typeface="Meiryo UI" panose="020B0604030504040204" pitchFamily="50" charset="-128"/>
            </a:endParaRPr>
          </a:p>
          <a:p>
            <a:pPr marL="449263" indent="-449263">
              <a:spcBef>
                <a:spcPts val="600"/>
              </a:spcBef>
              <a:buFont typeface="Wingdings" panose="05000000000000000000" pitchFamily="2" charset="2"/>
              <a:buChar char="l"/>
            </a:pPr>
            <a:r>
              <a:rPr lang="ja-JP" altLang="en-US" sz="2800" b="1" spc="200" dirty="0">
                <a:solidFill>
                  <a:schemeClr val="accent2">
                    <a:lumMod val="50000"/>
                  </a:schemeClr>
                </a:solidFill>
                <a:latin typeface="Meiryo UI" panose="020B0604030504040204" pitchFamily="50" charset="-128"/>
                <a:ea typeface="Meiryo UI" panose="020B0604030504040204" pitchFamily="50" charset="-128"/>
              </a:rPr>
              <a:t>相手からの連絡に返信しない</a:t>
            </a:r>
            <a:endParaRPr lang="en-US" altLang="ja-JP" sz="2800" b="1" spc="200" dirty="0">
              <a:solidFill>
                <a:schemeClr val="accent2">
                  <a:lumMod val="50000"/>
                </a:schemeClr>
              </a:solidFill>
              <a:latin typeface="Meiryo UI" panose="020B0604030504040204" pitchFamily="50" charset="-128"/>
              <a:ea typeface="Meiryo UI" panose="020B0604030504040204" pitchFamily="50" charset="-128"/>
            </a:endParaRPr>
          </a:p>
          <a:p>
            <a:pPr marL="449263" indent="-449263">
              <a:spcBef>
                <a:spcPts val="600"/>
              </a:spcBef>
              <a:buFont typeface="Wingdings" panose="05000000000000000000" pitchFamily="2" charset="2"/>
              <a:buChar char="l"/>
            </a:pPr>
            <a:r>
              <a:rPr lang="ja-JP" altLang="en-US" sz="2800" b="1" spc="200" dirty="0">
                <a:solidFill>
                  <a:schemeClr val="accent2">
                    <a:lumMod val="50000"/>
                  </a:schemeClr>
                </a:solidFill>
                <a:latin typeface="Meiryo UI" panose="020B0604030504040204" pitchFamily="50" charset="-128"/>
                <a:ea typeface="Meiryo UI" panose="020B0604030504040204" pitchFamily="50" charset="-128"/>
              </a:rPr>
              <a:t>信頼できる人に相談する</a:t>
            </a:r>
            <a:r>
              <a:rPr lang="en-US" altLang="ja-JP" sz="2800" b="1" spc="200" dirty="0">
                <a:solidFill>
                  <a:schemeClr val="accent2">
                    <a:lumMod val="50000"/>
                  </a:schemeClr>
                </a:solidFill>
                <a:latin typeface="Meiryo UI" panose="020B0604030504040204" pitchFamily="50" charset="-128"/>
                <a:ea typeface="Meiryo UI" panose="020B0604030504040204" pitchFamily="50" charset="-128"/>
              </a:rPr>
              <a:t/>
            </a:r>
            <a:br>
              <a:rPr lang="en-US" altLang="ja-JP" sz="2800" b="1" spc="200" dirty="0">
                <a:solidFill>
                  <a:schemeClr val="accent2">
                    <a:lumMod val="50000"/>
                  </a:schemeClr>
                </a:solidFill>
                <a:latin typeface="Meiryo UI" panose="020B0604030504040204" pitchFamily="50" charset="-128"/>
                <a:ea typeface="Meiryo UI" panose="020B0604030504040204" pitchFamily="50" charset="-128"/>
              </a:rPr>
            </a:br>
            <a:r>
              <a:rPr lang="ja-JP" altLang="en-US" sz="2400" b="1" dirty="0">
                <a:solidFill>
                  <a:schemeClr val="accent2">
                    <a:lumMod val="50000"/>
                  </a:schemeClr>
                </a:solidFill>
                <a:latin typeface="Meiryo UI" panose="020B0604030504040204" pitchFamily="50" charset="-128"/>
                <a:ea typeface="Meiryo UI" panose="020B0604030504040204" pitchFamily="50" charset="-128"/>
              </a:rPr>
              <a:t>（担任の先生、養護の先生、スクールカウンセラー、保護者など）</a:t>
            </a:r>
            <a:endParaRPr lang="ja-JP" altLang="en-US" sz="2800" b="1" dirty="0">
              <a:solidFill>
                <a:schemeClr val="accent2">
                  <a:lumMod val="50000"/>
                </a:schemeClr>
              </a:solidFill>
              <a:latin typeface="Meiryo UI" panose="020B0604030504040204" pitchFamily="50" charset="-128"/>
              <a:ea typeface="Meiryo UI" panose="020B0604030504040204" pitchFamily="50" charset="-128"/>
            </a:endParaRPr>
          </a:p>
        </p:txBody>
      </p:sp>
      <p:grpSp>
        <p:nvGrpSpPr>
          <p:cNvPr id="18" name="グループ化 17">
            <a:extLst>
              <a:ext uri="{FF2B5EF4-FFF2-40B4-BE49-F238E27FC236}">
                <a16:creationId xmlns:a16="http://schemas.microsoft.com/office/drawing/2014/main" id="{AC5E4B46-6533-4063-B966-E432ADF972DC}"/>
              </a:ext>
            </a:extLst>
          </p:cNvPr>
          <p:cNvGrpSpPr/>
          <p:nvPr/>
        </p:nvGrpSpPr>
        <p:grpSpPr>
          <a:xfrm>
            <a:off x="1357092" y="3776952"/>
            <a:ext cx="7200000" cy="648000"/>
            <a:chOff x="1357092" y="3776952"/>
            <a:chExt cx="7200000" cy="648000"/>
          </a:xfrm>
        </p:grpSpPr>
        <p:sp>
          <p:nvSpPr>
            <p:cNvPr id="19" name="楕円 18">
              <a:extLst>
                <a:ext uri="{FF2B5EF4-FFF2-40B4-BE49-F238E27FC236}">
                  <a16:creationId xmlns:a16="http://schemas.microsoft.com/office/drawing/2014/main" id="{D32748FA-9269-4196-AE2D-79B360109F46}"/>
                </a:ext>
              </a:extLst>
            </p:cNvPr>
            <p:cNvSpPr/>
            <p:nvPr/>
          </p:nvSpPr>
          <p:spPr>
            <a:xfrm>
              <a:off x="1357092" y="3776952"/>
              <a:ext cx="7200000" cy="64800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07956F3D-F2B4-498E-87D3-2E54B7DE8C42}"/>
                </a:ext>
              </a:extLst>
            </p:cNvPr>
            <p:cNvSpPr/>
            <p:nvPr/>
          </p:nvSpPr>
          <p:spPr>
            <a:xfrm>
              <a:off x="1717092" y="3896247"/>
              <a:ext cx="6480000" cy="492443"/>
            </a:xfrm>
            <a:prstGeom prst="rect">
              <a:avLst/>
            </a:prstGeom>
          </p:spPr>
          <p:txBody>
            <a:bodyPr wrap="square">
              <a:spAutoFit/>
            </a:bodyPr>
            <a:lstStyle/>
            <a:p>
              <a:pPr algn="ctr"/>
              <a:r>
                <a:rPr lang="ja-JP" altLang="en-US" sz="2600" b="1" spc="200" dirty="0">
                  <a:solidFill>
                    <a:schemeClr val="tx1">
                      <a:lumMod val="75000"/>
                      <a:lumOff val="25000"/>
                    </a:schemeClr>
                  </a:solidFill>
                  <a:uFill>
                    <a:solidFill>
                      <a:schemeClr val="accent6">
                        <a:lumMod val="60000"/>
                        <a:lumOff val="40000"/>
                      </a:schemeClr>
                    </a:solidFill>
                  </a:uFill>
                  <a:latin typeface="メイリオ" panose="020B0604030504040204" pitchFamily="50" charset="-128"/>
                  <a:ea typeface="メイリオ" panose="020B0604030504040204" pitchFamily="50" charset="-128"/>
                </a:rPr>
                <a:t>あなたは決して悪くありません</a:t>
              </a:r>
              <a:r>
                <a:rPr lang="ja-JP" altLang="en-US" sz="2600" b="1" spc="200" dirty="0">
                  <a:solidFill>
                    <a:schemeClr val="tx1">
                      <a:lumMod val="75000"/>
                      <a:lumOff val="25000"/>
                    </a:schemeClr>
                  </a:solidFill>
                  <a:latin typeface="メイリオ" panose="020B0604030504040204" pitchFamily="50" charset="-128"/>
                  <a:ea typeface="メイリオ" panose="020B0604030504040204" pitchFamily="50" charset="-128"/>
                </a:rPr>
                <a:t>。</a:t>
              </a:r>
              <a:endParaRPr lang="en-US" altLang="ja-JP" sz="2600" b="1" spc="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21" name="直線コネクタ 20">
              <a:extLst>
                <a:ext uri="{FF2B5EF4-FFF2-40B4-BE49-F238E27FC236}">
                  <a16:creationId xmlns:a16="http://schemas.microsoft.com/office/drawing/2014/main" id="{02778CCB-1A31-4B84-9307-B7055D6E2D59}"/>
                </a:ext>
              </a:extLst>
            </p:cNvPr>
            <p:cNvCxnSpPr>
              <a:cxnSpLocks/>
            </p:cNvCxnSpPr>
            <p:nvPr/>
          </p:nvCxnSpPr>
          <p:spPr>
            <a:xfrm>
              <a:off x="2251880" y="4299591"/>
              <a:ext cx="5187932" cy="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18252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8A0EB2D7-DE06-4DE8-9640-ABD3B9191709}"/>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15</a:t>
            </a:fld>
            <a:endParaRPr kumimoji="1" lang="en-US" altLang="ja-JP" dirty="0">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1C53D33A-985E-4A9E-90E7-3512FA91DEFD}"/>
              </a:ext>
            </a:extLst>
          </p:cNvPr>
          <p:cNvSpPr/>
          <p:nvPr/>
        </p:nvSpPr>
        <p:spPr>
          <a:xfrm>
            <a:off x="1479840" y="198499"/>
            <a:ext cx="6963766" cy="646331"/>
          </a:xfrm>
          <a:prstGeom prst="rect">
            <a:avLst/>
          </a:prstGeom>
        </p:spPr>
        <p:txBody>
          <a:bodyPr wrap="none">
            <a:spAutoFit/>
          </a:bodyPr>
          <a:lstStyle/>
          <a:p>
            <a:pPr algn="ctr"/>
            <a:r>
              <a:rPr lang="ja-JP" altLang="en-US" sz="3600" b="1" spc="200" dirty="0">
                <a:solidFill>
                  <a:schemeClr val="accent2">
                    <a:lumMod val="50000"/>
                  </a:schemeClr>
                </a:solidFill>
                <a:latin typeface="Meiryo UI" panose="020B0604030504040204" pitchFamily="50" charset="-128"/>
                <a:ea typeface="Meiryo UI" panose="020B0604030504040204" pitchFamily="50" charset="-128"/>
              </a:rPr>
              <a:t>友達が性暴力の被害にあったら？</a:t>
            </a:r>
            <a:endParaRPr lang="en-US" altLang="ja-JP" sz="3600" b="1" spc="200" dirty="0">
              <a:solidFill>
                <a:schemeClr val="accent2">
                  <a:lumMod val="50000"/>
                </a:schemeClr>
              </a:solidFill>
              <a:latin typeface="Meiryo UI" panose="020B0604030504040204" pitchFamily="50" charset="-128"/>
              <a:ea typeface="Meiryo UI" panose="020B0604030504040204" pitchFamily="50" charset="-128"/>
            </a:endParaRPr>
          </a:p>
        </p:txBody>
      </p:sp>
      <p:sp>
        <p:nvSpPr>
          <p:cNvPr id="36" name="四角形: 角を丸くする 35">
            <a:extLst>
              <a:ext uri="{FF2B5EF4-FFF2-40B4-BE49-F238E27FC236}">
                <a16:creationId xmlns:a16="http://schemas.microsoft.com/office/drawing/2014/main" id="{6EBF0107-B2C0-46D3-AEB4-7093257E33B9}"/>
              </a:ext>
            </a:extLst>
          </p:cNvPr>
          <p:cNvSpPr/>
          <p:nvPr/>
        </p:nvSpPr>
        <p:spPr>
          <a:xfrm>
            <a:off x="461723" y="1113023"/>
            <a:ext cx="9000000" cy="2160000"/>
          </a:xfrm>
          <a:prstGeom prst="roundRect">
            <a:avLst>
              <a:gd name="adj" fmla="val 11497"/>
            </a:avLst>
          </a:prstGeom>
          <a:solidFill>
            <a:schemeClr val="accent5">
              <a:lumMod val="20000"/>
              <a:lumOff val="80000"/>
            </a:schemeClr>
          </a:solidFill>
          <a:ln w="508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90000" tIns="108000" bIns="108000" rtlCol="0" anchor="ctr">
            <a:noAutofit/>
          </a:bodyPr>
          <a:lstStyle/>
          <a:p>
            <a:pPr marL="449263" indent="-449263">
              <a:spcBef>
                <a:spcPts val="600"/>
              </a:spcBef>
              <a:buFont typeface="Wingdings" panose="05000000000000000000" pitchFamily="2" charset="2"/>
              <a:buChar char="l"/>
            </a:pPr>
            <a:r>
              <a:rPr lang="ja-JP" altLang="en-US" sz="2800" b="1" spc="200" dirty="0">
                <a:solidFill>
                  <a:schemeClr val="accent2">
                    <a:lumMod val="50000"/>
                  </a:schemeClr>
                </a:solidFill>
                <a:latin typeface="Meiryo UI" panose="020B0604030504040204" pitchFamily="50" charset="-128"/>
                <a:ea typeface="Meiryo UI" panose="020B0604030504040204" pitchFamily="50" charset="-128"/>
              </a:rPr>
              <a:t>あなたは悪くないということを伝える</a:t>
            </a:r>
          </a:p>
          <a:p>
            <a:pPr marL="449263" indent="-449263">
              <a:spcBef>
                <a:spcPts val="600"/>
              </a:spcBef>
              <a:buFont typeface="Wingdings" panose="05000000000000000000" pitchFamily="2" charset="2"/>
              <a:buChar char="l"/>
            </a:pPr>
            <a:r>
              <a:rPr lang="ja-JP" altLang="en-US" sz="2800" b="1" spc="200" dirty="0">
                <a:solidFill>
                  <a:schemeClr val="accent2">
                    <a:lumMod val="50000"/>
                  </a:schemeClr>
                </a:solidFill>
                <a:latin typeface="Meiryo UI" panose="020B0604030504040204" pitchFamily="50" charset="-128"/>
                <a:ea typeface="Meiryo UI" panose="020B0604030504040204" pitchFamily="50" charset="-128"/>
              </a:rPr>
              <a:t>気持ちを丁寧に聞き、そのまま受け止める</a:t>
            </a:r>
            <a:endParaRPr lang="en-US" altLang="ja-JP" sz="2800" b="1" spc="200" dirty="0">
              <a:solidFill>
                <a:schemeClr val="accent2">
                  <a:lumMod val="50000"/>
                </a:schemeClr>
              </a:solidFill>
              <a:latin typeface="Meiryo UI" panose="020B0604030504040204" pitchFamily="50" charset="-128"/>
              <a:ea typeface="Meiryo UI" panose="020B0604030504040204" pitchFamily="50" charset="-128"/>
            </a:endParaRPr>
          </a:p>
          <a:p>
            <a:pPr marL="449263" indent="-449263">
              <a:spcBef>
                <a:spcPts val="600"/>
              </a:spcBef>
              <a:buFont typeface="Wingdings" panose="05000000000000000000" pitchFamily="2" charset="2"/>
              <a:buChar char="l"/>
            </a:pPr>
            <a:r>
              <a:rPr lang="ja-JP" altLang="en-US" sz="2800" b="1" spc="200" dirty="0">
                <a:solidFill>
                  <a:schemeClr val="accent2">
                    <a:lumMod val="50000"/>
                  </a:schemeClr>
                </a:solidFill>
                <a:latin typeface="Meiryo UI" panose="020B0604030504040204" pitchFamily="50" charset="-128"/>
                <a:ea typeface="Meiryo UI" panose="020B0604030504040204" pitchFamily="50" charset="-128"/>
              </a:rPr>
              <a:t>信頼できる人への相談をすすめる</a:t>
            </a:r>
            <a:r>
              <a:rPr lang="en-US" altLang="ja-JP" sz="3200" b="1" spc="200" dirty="0">
                <a:solidFill>
                  <a:schemeClr val="accent2">
                    <a:lumMod val="50000"/>
                  </a:schemeClr>
                </a:solidFill>
                <a:latin typeface="Meiryo UI" panose="020B0604030504040204" pitchFamily="50" charset="-128"/>
                <a:ea typeface="Meiryo UI" panose="020B0604030504040204" pitchFamily="50" charset="-128"/>
              </a:rPr>
              <a:t/>
            </a:r>
            <a:br>
              <a:rPr lang="en-US" altLang="ja-JP" sz="3200" b="1" spc="200" dirty="0">
                <a:solidFill>
                  <a:schemeClr val="accent2">
                    <a:lumMod val="50000"/>
                  </a:schemeClr>
                </a:solidFill>
                <a:latin typeface="Meiryo UI" panose="020B0604030504040204" pitchFamily="50" charset="-128"/>
                <a:ea typeface="Meiryo UI" panose="020B0604030504040204" pitchFamily="50" charset="-128"/>
              </a:rPr>
            </a:br>
            <a:r>
              <a:rPr lang="ja-JP" altLang="en-US" sz="2400" b="1" dirty="0">
                <a:solidFill>
                  <a:schemeClr val="accent2">
                    <a:lumMod val="50000"/>
                  </a:schemeClr>
                </a:solidFill>
                <a:latin typeface="Meiryo UI" panose="020B0604030504040204" pitchFamily="50" charset="-128"/>
                <a:ea typeface="Meiryo UI" panose="020B0604030504040204" pitchFamily="50" charset="-128"/>
              </a:rPr>
              <a:t>（担任の先生、養護の先生、スクールカウンセラー、保護者など）</a:t>
            </a:r>
            <a:endParaRPr lang="ja-JP" altLang="en-US" sz="3200" b="1" dirty="0">
              <a:solidFill>
                <a:schemeClr val="accent2">
                  <a:lumMod val="50000"/>
                </a:schemeClr>
              </a:solidFill>
              <a:latin typeface="Meiryo UI" panose="020B0604030504040204" pitchFamily="50" charset="-128"/>
              <a:ea typeface="Meiryo UI" panose="020B0604030504040204" pitchFamily="50" charset="-128"/>
            </a:endParaRPr>
          </a:p>
        </p:txBody>
      </p:sp>
      <p:grpSp>
        <p:nvGrpSpPr>
          <p:cNvPr id="13" name="グループ化 12">
            <a:extLst>
              <a:ext uri="{FF2B5EF4-FFF2-40B4-BE49-F238E27FC236}">
                <a16:creationId xmlns:a16="http://schemas.microsoft.com/office/drawing/2014/main" id="{8B069FA8-FC0F-4766-AFED-63A302E8C6C0}"/>
              </a:ext>
            </a:extLst>
          </p:cNvPr>
          <p:cNvGrpSpPr/>
          <p:nvPr/>
        </p:nvGrpSpPr>
        <p:grpSpPr>
          <a:xfrm>
            <a:off x="993000" y="4714016"/>
            <a:ext cx="7920000" cy="900000"/>
            <a:chOff x="1357092" y="5250464"/>
            <a:chExt cx="7200000" cy="900000"/>
          </a:xfrm>
        </p:grpSpPr>
        <p:sp>
          <p:nvSpPr>
            <p:cNvPr id="14" name="楕円 13">
              <a:extLst>
                <a:ext uri="{FF2B5EF4-FFF2-40B4-BE49-F238E27FC236}">
                  <a16:creationId xmlns:a16="http://schemas.microsoft.com/office/drawing/2014/main" id="{E5B5BBEC-EE06-4763-ADE8-3A2D0A9E9B6F}"/>
                </a:ext>
              </a:extLst>
            </p:cNvPr>
            <p:cNvSpPr/>
            <p:nvPr/>
          </p:nvSpPr>
          <p:spPr>
            <a:xfrm>
              <a:off x="1357092" y="5250464"/>
              <a:ext cx="7200000" cy="90000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73B54D15-E013-45A9-A20A-13838C02EEDC}"/>
                </a:ext>
              </a:extLst>
            </p:cNvPr>
            <p:cNvSpPr/>
            <p:nvPr/>
          </p:nvSpPr>
          <p:spPr>
            <a:xfrm>
              <a:off x="1912027" y="5311093"/>
              <a:ext cx="6090130" cy="830997"/>
            </a:xfrm>
            <a:prstGeom prst="rect">
              <a:avLst/>
            </a:prstGeom>
          </p:spPr>
          <p:txBody>
            <a:bodyPr wrap="square">
              <a:spAutoFit/>
            </a:bodyPr>
            <a:lstStyle/>
            <a:p>
              <a:pPr algn="ctr"/>
              <a:r>
                <a:rPr lang="ja-JP" altLang="en-US" sz="2400" b="1" spc="200" dirty="0">
                  <a:solidFill>
                    <a:schemeClr val="tx1">
                      <a:lumMod val="75000"/>
                      <a:lumOff val="25000"/>
                    </a:schemeClr>
                  </a:solidFill>
                  <a:latin typeface="メイリオ" panose="020B0604030504040204" pitchFamily="50" charset="-128"/>
                  <a:ea typeface="メイリオ" panose="020B0604030504040204" pitchFamily="50" charset="-128"/>
                </a:rPr>
                <a:t>自分たちだけで解決しようとしないで</a:t>
              </a:r>
            </a:p>
            <a:p>
              <a:pPr algn="ctr"/>
              <a:r>
                <a:rPr lang="ja-JP" altLang="en-US" sz="2400" b="1" spc="200" dirty="0">
                  <a:solidFill>
                    <a:schemeClr val="tx1">
                      <a:lumMod val="75000"/>
                      <a:lumOff val="25000"/>
                    </a:schemeClr>
                  </a:solidFill>
                  <a:latin typeface="メイリオ" panose="020B0604030504040204" pitchFamily="50" charset="-128"/>
                  <a:ea typeface="メイリオ" panose="020B0604030504040204" pitchFamily="50" charset="-128"/>
                </a:rPr>
                <a:t>信頼できる人に助けを求めましょう。</a:t>
              </a:r>
            </a:p>
          </p:txBody>
        </p:sp>
      </p:grpSp>
      <p:grpSp>
        <p:nvGrpSpPr>
          <p:cNvPr id="19" name="グループ化 18">
            <a:extLst>
              <a:ext uri="{FF2B5EF4-FFF2-40B4-BE49-F238E27FC236}">
                <a16:creationId xmlns:a16="http://schemas.microsoft.com/office/drawing/2014/main" id="{8CDBEF23-9570-4896-A57C-D02EE7D86247}"/>
              </a:ext>
            </a:extLst>
          </p:cNvPr>
          <p:cNvGrpSpPr/>
          <p:nvPr/>
        </p:nvGrpSpPr>
        <p:grpSpPr>
          <a:xfrm>
            <a:off x="993000" y="3736303"/>
            <a:ext cx="7920000" cy="648000"/>
            <a:chOff x="993000" y="4272751"/>
            <a:chExt cx="7920000" cy="648000"/>
          </a:xfrm>
        </p:grpSpPr>
        <p:sp>
          <p:nvSpPr>
            <p:cNvPr id="20" name="楕円 19">
              <a:extLst>
                <a:ext uri="{FF2B5EF4-FFF2-40B4-BE49-F238E27FC236}">
                  <a16:creationId xmlns:a16="http://schemas.microsoft.com/office/drawing/2014/main" id="{DD2E1A62-E6B6-415F-B584-7F0CB76A8F7E}"/>
                </a:ext>
              </a:extLst>
            </p:cNvPr>
            <p:cNvSpPr/>
            <p:nvPr/>
          </p:nvSpPr>
          <p:spPr>
            <a:xfrm>
              <a:off x="993000" y="4272751"/>
              <a:ext cx="7920000" cy="64800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58BF65A4-AED1-48EE-B350-8CB32C216A6A}"/>
                </a:ext>
              </a:extLst>
            </p:cNvPr>
            <p:cNvSpPr/>
            <p:nvPr/>
          </p:nvSpPr>
          <p:spPr>
            <a:xfrm>
              <a:off x="1274032" y="4383337"/>
              <a:ext cx="7366120" cy="492443"/>
            </a:xfrm>
            <a:prstGeom prst="rect">
              <a:avLst/>
            </a:prstGeom>
          </p:spPr>
          <p:txBody>
            <a:bodyPr wrap="none">
              <a:spAutoFit/>
            </a:bodyPr>
            <a:lstStyle/>
            <a:p>
              <a:pPr algn="ctr"/>
              <a:r>
                <a:rPr lang="ja-JP" altLang="en-US" sz="2600" b="1" spc="200" dirty="0">
                  <a:solidFill>
                    <a:schemeClr val="tx1">
                      <a:lumMod val="75000"/>
                      <a:lumOff val="25000"/>
                    </a:schemeClr>
                  </a:solidFill>
                  <a:latin typeface="メイリオ" panose="020B0604030504040204" pitchFamily="50" charset="-128"/>
                  <a:ea typeface="メイリオ" panose="020B0604030504040204" pitchFamily="50" charset="-128"/>
                </a:rPr>
                <a:t>被害にあった友達は決して悪くありません。</a:t>
              </a:r>
            </a:p>
          </p:txBody>
        </p:sp>
        <p:cxnSp>
          <p:nvCxnSpPr>
            <p:cNvPr id="22" name="直線コネクタ 21">
              <a:extLst>
                <a:ext uri="{FF2B5EF4-FFF2-40B4-BE49-F238E27FC236}">
                  <a16:creationId xmlns:a16="http://schemas.microsoft.com/office/drawing/2014/main" id="{277477F2-F297-4800-9AF9-4ED1192663FD}"/>
                </a:ext>
              </a:extLst>
            </p:cNvPr>
            <p:cNvCxnSpPr>
              <a:cxnSpLocks/>
            </p:cNvCxnSpPr>
            <p:nvPr/>
          </p:nvCxnSpPr>
          <p:spPr>
            <a:xfrm>
              <a:off x="3486897" y="4797734"/>
              <a:ext cx="4822498" cy="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grpSp>
      <p:pic>
        <p:nvPicPr>
          <p:cNvPr id="35" name="図 34" descr="アイコン が含まれている画像&#10;&#10;自動的に生成された説明">
            <a:extLst>
              <a:ext uri="{FF2B5EF4-FFF2-40B4-BE49-F238E27FC236}">
                <a16:creationId xmlns:a16="http://schemas.microsoft.com/office/drawing/2014/main" id="{EFDA97C3-CE1A-46F7-AEC9-BCCAD785CF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85277" y="4178302"/>
            <a:ext cx="1535176" cy="2187181"/>
          </a:xfrm>
          <a:prstGeom prst="rect">
            <a:avLst/>
          </a:prstGeom>
        </p:spPr>
      </p:pic>
    </p:spTree>
    <p:extLst>
      <p:ext uri="{BB962C8B-B14F-4D97-AF65-F5344CB8AC3E}">
        <p14:creationId xmlns:p14="http://schemas.microsoft.com/office/powerpoint/2010/main" val="36563489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8A0EB2D7-DE06-4DE8-9640-ABD3B9191709}"/>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16</a:t>
            </a:fld>
            <a:endParaRPr kumimoji="1" lang="en-US" altLang="ja-JP" dirty="0">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647DBD5C-5D69-4F09-ACD7-7B6BDC6D7F76}"/>
              </a:ext>
            </a:extLst>
          </p:cNvPr>
          <p:cNvSpPr/>
          <p:nvPr/>
        </p:nvSpPr>
        <p:spPr>
          <a:xfrm>
            <a:off x="914783" y="198499"/>
            <a:ext cx="8093882" cy="646331"/>
          </a:xfrm>
          <a:prstGeom prst="rect">
            <a:avLst/>
          </a:prstGeom>
        </p:spPr>
        <p:txBody>
          <a:bodyPr wrap="none">
            <a:spAutoFit/>
          </a:bodyPr>
          <a:lstStyle/>
          <a:p>
            <a:pPr algn="ctr"/>
            <a:r>
              <a:rPr lang="ja-JP" altLang="en-US" sz="3600" b="1" spc="200" dirty="0">
                <a:solidFill>
                  <a:schemeClr val="accent2">
                    <a:lumMod val="50000"/>
                  </a:schemeClr>
                </a:solidFill>
                <a:latin typeface="Meiryo UI" panose="020B0604030504040204" pitchFamily="50" charset="-128"/>
                <a:ea typeface="Meiryo UI" panose="020B0604030504040204" pitchFamily="50" charset="-128"/>
              </a:rPr>
              <a:t>友達の性暴力（加害）に気付いたら？</a:t>
            </a:r>
            <a:endParaRPr lang="en-US" altLang="ja-JP" sz="3600" b="1" spc="200" dirty="0">
              <a:solidFill>
                <a:schemeClr val="accent2">
                  <a:lumMod val="50000"/>
                </a:schemeClr>
              </a:solidFill>
              <a:latin typeface="Meiryo UI" panose="020B0604030504040204" pitchFamily="50" charset="-128"/>
              <a:ea typeface="Meiryo UI" panose="020B0604030504040204" pitchFamily="50" charset="-128"/>
            </a:endParaRPr>
          </a:p>
        </p:txBody>
      </p:sp>
      <p:pic>
        <p:nvPicPr>
          <p:cNvPr id="28" name="図 27" descr="アイコン が含まれている画像&#10;&#10;自動的に生成された説明">
            <a:extLst>
              <a:ext uri="{FF2B5EF4-FFF2-40B4-BE49-F238E27FC236}">
                <a16:creationId xmlns:a16="http://schemas.microsoft.com/office/drawing/2014/main" id="{DA42A30F-CE4C-4C1E-9B07-C33507F8E5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85277" y="4178302"/>
            <a:ext cx="1535176" cy="2187181"/>
          </a:xfrm>
          <a:prstGeom prst="rect">
            <a:avLst/>
          </a:prstGeom>
        </p:spPr>
      </p:pic>
      <p:sp>
        <p:nvSpPr>
          <p:cNvPr id="30" name="四角形: 角を丸くする 29">
            <a:extLst>
              <a:ext uri="{FF2B5EF4-FFF2-40B4-BE49-F238E27FC236}">
                <a16:creationId xmlns:a16="http://schemas.microsoft.com/office/drawing/2014/main" id="{CFD75B7A-4EAC-4C0E-9FB7-C1A6EA9EA833}"/>
              </a:ext>
            </a:extLst>
          </p:cNvPr>
          <p:cNvSpPr/>
          <p:nvPr/>
        </p:nvSpPr>
        <p:spPr>
          <a:xfrm>
            <a:off x="446650" y="1999499"/>
            <a:ext cx="9000000" cy="1100674"/>
          </a:xfrm>
          <a:prstGeom prst="roundRect">
            <a:avLst>
              <a:gd name="adj" fmla="val 11497"/>
            </a:avLst>
          </a:prstGeom>
          <a:solidFill>
            <a:schemeClr val="accent5">
              <a:lumMod val="20000"/>
              <a:lumOff val="80000"/>
            </a:schemeClr>
          </a:solidFill>
          <a:ln w="508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90000" tIns="108000" bIns="108000" rtlCol="0" anchor="ctr">
            <a:noAutofit/>
          </a:bodyPr>
          <a:lstStyle/>
          <a:p>
            <a:pPr marL="449263" indent="-449263">
              <a:spcBef>
                <a:spcPts val="600"/>
              </a:spcBef>
              <a:buFont typeface="Wingdings" panose="05000000000000000000" pitchFamily="2" charset="2"/>
              <a:buChar char="l"/>
            </a:pPr>
            <a:r>
              <a:rPr lang="ja-JP" altLang="en-US" sz="2800" b="1" spc="200" dirty="0">
                <a:solidFill>
                  <a:schemeClr val="accent2">
                    <a:lumMod val="50000"/>
                  </a:schemeClr>
                </a:solidFill>
                <a:latin typeface="Meiryo UI" panose="020B0604030504040204" pitchFamily="50" charset="-128"/>
                <a:ea typeface="Meiryo UI" panose="020B0604030504040204" pitchFamily="50" charset="-128"/>
              </a:rPr>
              <a:t>信頼できる人に相談する</a:t>
            </a:r>
            <a:r>
              <a:rPr lang="en-US" altLang="ja-JP" sz="2800" b="1" spc="200" dirty="0">
                <a:solidFill>
                  <a:schemeClr val="accent2">
                    <a:lumMod val="50000"/>
                  </a:schemeClr>
                </a:solidFill>
                <a:latin typeface="Meiryo UI" panose="020B0604030504040204" pitchFamily="50" charset="-128"/>
                <a:ea typeface="Meiryo UI" panose="020B0604030504040204" pitchFamily="50" charset="-128"/>
              </a:rPr>
              <a:t/>
            </a:r>
            <a:br>
              <a:rPr lang="en-US" altLang="ja-JP" sz="2800" b="1" spc="200" dirty="0">
                <a:solidFill>
                  <a:schemeClr val="accent2">
                    <a:lumMod val="50000"/>
                  </a:schemeClr>
                </a:solidFill>
                <a:latin typeface="Meiryo UI" panose="020B0604030504040204" pitchFamily="50" charset="-128"/>
                <a:ea typeface="Meiryo UI" panose="020B0604030504040204" pitchFamily="50" charset="-128"/>
              </a:rPr>
            </a:br>
            <a:r>
              <a:rPr lang="ja-JP" altLang="en-US" sz="2400" b="1" dirty="0">
                <a:solidFill>
                  <a:schemeClr val="accent2">
                    <a:lumMod val="50000"/>
                  </a:schemeClr>
                </a:solidFill>
                <a:latin typeface="Meiryo UI" panose="020B0604030504040204" pitchFamily="50" charset="-128"/>
                <a:ea typeface="Meiryo UI" panose="020B0604030504040204" pitchFamily="50" charset="-128"/>
              </a:rPr>
              <a:t>（担任の先生、養護の先生、スクールカウンセラー、保護者など）</a:t>
            </a:r>
            <a:endParaRPr lang="en-US" altLang="ja-JP" sz="2800" b="1" spc="200" dirty="0">
              <a:solidFill>
                <a:schemeClr val="accent2">
                  <a:lumMod val="50000"/>
                </a:schemeClr>
              </a:solidFill>
              <a:latin typeface="Meiryo UI" panose="020B0604030504040204" pitchFamily="50" charset="-128"/>
              <a:ea typeface="Meiryo UI" panose="020B0604030504040204" pitchFamily="50" charset="-128"/>
            </a:endParaRPr>
          </a:p>
        </p:txBody>
      </p:sp>
      <p:grpSp>
        <p:nvGrpSpPr>
          <p:cNvPr id="9" name="グループ化 8">
            <a:extLst>
              <a:ext uri="{FF2B5EF4-FFF2-40B4-BE49-F238E27FC236}">
                <a16:creationId xmlns:a16="http://schemas.microsoft.com/office/drawing/2014/main" id="{6DB36F90-0A39-4B04-AC73-54CC3EAF8937}"/>
              </a:ext>
            </a:extLst>
          </p:cNvPr>
          <p:cNvGrpSpPr/>
          <p:nvPr/>
        </p:nvGrpSpPr>
        <p:grpSpPr>
          <a:xfrm>
            <a:off x="1346650" y="3728302"/>
            <a:ext cx="7200000" cy="900000"/>
            <a:chOff x="1357092" y="5250464"/>
            <a:chExt cx="7200000" cy="900000"/>
          </a:xfrm>
        </p:grpSpPr>
        <p:sp>
          <p:nvSpPr>
            <p:cNvPr id="10" name="楕円 9">
              <a:extLst>
                <a:ext uri="{FF2B5EF4-FFF2-40B4-BE49-F238E27FC236}">
                  <a16:creationId xmlns:a16="http://schemas.microsoft.com/office/drawing/2014/main" id="{083F52CE-FD6D-40D4-9AB6-B38A43F7D8A8}"/>
                </a:ext>
              </a:extLst>
            </p:cNvPr>
            <p:cNvSpPr/>
            <p:nvPr/>
          </p:nvSpPr>
          <p:spPr>
            <a:xfrm>
              <a:off x="1357092" y="5250464"/>
              <a:ext cx="7200000" cy="90000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0CED7F19-C076-4910-97AC-277C06897F19}"/>
                </a:ext>
              </a:extLst>
            </p:cNvPr>
            <p:cNvSpPr/>
            <p:nvPr/>
          </p:nvSpPr>
          <p:spPr>
            <a:xfrm>
              <a:off x="1912027" y="5311093"/>
              <a:ext cx="6090130" cy="830997"/>
            </a:xfrm>
            <a:prstGeom prst="rect">
              <a:avLst/>
            </a:prstGeom>
          </p:spPr>
          <p:txBody>
            <a:bodyPr wrap="square">
              <a:spAutoFit/>
            </a:bodyPr>
            <a:lstStyle/>
            <a:p>
              <a:pPr algn="ctr"/>
              <a:r>
                <a:rPr lang="ja-JP" altLang="en-US" sz="2400" b="1" spc="200" dirty="0">
                  <a:solidFill>
                    <a:schemeClr val="tx1">
                      <a:lumMod val="75000"/>
                      <a:lumOff val="25000"/>
                    </a:schemeClr>
                  </a:solidFill>
                  <a:latin typeface="メイリオ" panose="020B0604030504040204" pitchFamily="50" charset="-128"/>
                  <a:ea typeface="メイリオ" panose="020B0604030504040204" pitchFamily="50" charset="-128"/>
                </a:rPr>
                <a:t>自分たちだけで解決しようとしないで</a:t>
              </a:r>
            </a:p>
            <a:p>
              <a:pPr algn="ctr"/>
              <a:r>
                <a:rPr lang="ja-JP" altLang="en-US" sz="2400" b="1" spc="200" dirty="0">
                  <a:solidFill>
                    <a:schemeClr val="tx1">
                      <a:lumMod val="75000"/>
                      <a:lumOff val="25000"/>
                    </a:schemeClr>
                  </a:solidFill>
                  <a:latin typeface="メイリオ" panose="020B0604030504040204" pitchFamily="50" charset="-128"/>
                  <a:ea typeface="メイリオ" panose="020B0604030504040204" pitchFamily="50" charset="-128"/>
                </a:rPr>
                <a:t>信頼できる人に助けを求めましょう。</a:t>
              </a:r>
            </a:p>
          </p:txBody>
        </p:sp>
      </p:grpSp>
    </p:spTree>
    <p:extLst>
      <p:ext uri="{BB962C8B-B14F-4D97-AF65-F5344CB8AC3E}">
        <p14:creationId xmlns:p14="http://schemas.microsoft.com/office/powerpoint/2010/main" val="27147994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8A0EB2D7-DE06-4DE8-9640-ABD3B9191709}"/>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17</a:t>
            </a:fld>
            <a:endParaRPr kumimoji="1" lang="en-US" altLang="ja-JP" dirty="0">
              <a:latin typeface="Meiryo UI" panose="020B0604030504040204" pitchFamily="50" charset="-128"/>
              <a:ea typeface="Meiryo UI" panose="020B0604030504040204" pitchFamily="50" charset="-128"/>
            </a:endParaRPr>
          </a:p>
        </p:txBody>
      </p:sp>
      <p:grpSp>
        <p:nvGrpSpPr>
          <p:cNvPr id="2" name="グループ化 1">
            <a:extLst>
              <a:ext uri="{FF2B5EF4-FFF2-40B4-BE49-F238E27FC236}">
                <a16:creationId xmlns:a16="http://schemas.microsoft.com/office/drawing/2014/main" id="{4DADB43D-FDDE-443F-90BE-E81B29809778}"/>
              </a:ext>
            </a:extLst>
          </p:cNvPr>
          <p:cNvGrpSpPr/>
          <p:nvPr/>
        </p:nvGrpSpPr>
        <p:grpSpPr>
          <a:xfrm>
            <a:off x="2793000" y="2172921"/>
            <a:ext cx="4320000" cy="2213150"/>
            <a:chOff x="2793000" y="2172921"/>
            <a:chExt cx="4320000" cy="2213150"/>
          </a:xfrm>
        </p:grpSpPr>
        <p:sp>
          <p:nvSpPr>
            <p:cNvPr id="11" name="正方形/長方形 10">
              <a:extLst>
                <a:ext uri="{FF2B5EF4-FFF2-40B4-BE49-F238E27FC236}">
                  <a16:creationId xmlns:a16="http://schemas.microsoft.com/office/drawing/2014/main" id="{75AF037C-EFE0-45EF-BAFD-736FE0A40521}"/>
                </a:ext>
              </a:extLst>
            </p:cNvPr>
            <p:cNvSpPr/>
            <p:nvPr/>
          </p:nvSpPr>
          <p:spPr>
            <a:xfrm>
              <a:off x="2793000" y="2172921"/>
              <a:ext cx="4320000" cy="1440000"/>
            </a:xfrm>
            <a:prstGeom prst="rect">
              <a:avLst/>
            </a:prstGeom>
            <a:ln w="19050">
              <a:solidFill>
                <a:schemeClr val="tx1">
                  <a:lumMod val="50000"/>
                  <a:lumOff val="50000"/>
                </a:schemeClr>
              </a:solidFill>
            </a:ln>
          </p:spPr>
          <p:txBody>
            <a:bodyPr wrap="none" anchor="ctr" anchorCtr="0">
              <a:noAutofit/>
            </a:bodyPr>
            <a:lstStyle/>
            <a:p>
              <a:pPr algn="ctr"/>
              <a:r>
                <a:rPr lang="ja-JP" altLang="en-US" sz="4000" b="1" spc="200" dirty="0">
                  <a:solidFill>
                    <a:schemeClr val="tx1">
                      <a:lumMod val="75000"/>
                      <a:lumOff val="25000"/>
                    </a:schemeClr>
                  </a:solidFill>
                  <a:latin typeface="Meiryo UI" panose="020B0604030504040204" pitchFamily="50" charset="-128"/>
                  <a:ea typeface="Meiryo UI" panose="020B0604030504040204" pitchFamily="50" charset="-128"/>
                </a:rPr>
                <a:t>補足資料</a:t>
              </a:r>
              <a:endParaRPr lang="en-US" altLang="ja-JP" sz="4000" b="1" spc="200"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lang="ja-JP" altLang="en-US" sz="4000" b="1" spc="200" dirty="0">
                  <a:solidFill>
                    <a:schemeClr val="tx1">
                      <a:lumMod val="75000"/>
                      <a:lumOff val="25000"/>
                    </a:schemeClr>
                  </a:solidFill>
                  <a:latin typeface="Meiryo UI" panose="020B0604030504040204" pitchFamily="50" charset="-128"/>
                  <a:ea typeface="Meiryo UI" panose="020B0604030504040204" pitchFamily="50" charset="-128"/>
                </a:rPr>
                <a:t>（事例集）</a:t>
              </a:r>
              <a:endParaRPr lang="en-US" altLang="ja-JP" sz="4000" b="1" spc="2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E5BA8EDB-B023-47D0-B974-0BEA8A84C1E2}"/>
                </a:ext>
              </a:extLst>
            </p:cNvPr>
            <p:cNvSpPr/>
            <p:nvPr/>
          </p:nvSpPr>
          <p:spPr>
            <a:xfrm>
              <a:off x="2827263" y="3739740"/>
              <a:ext cx="4251484" cy="646331"/>
            </a:xfrm>
            <a:prstGeom prst="rect">
              <a:avLst/>
            </a:prstGeom>
          </p:spPr>
          <p:txBody>
            <a:bodyPr wrap="none">
              <a:spAutoFit/>
            </a:bodyPr>
            <a:lstStyle/>
            <a:p>
              <a:pPr algn="ctr"/>
              <a:r>
                <a:rPr lang="en-US" altLang="ja-JP" b="1" spc="2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b="1" spc="200" dirty="0">
                  <a:solidFill>
                    <a:schemeClr val="tx1">
                      <a:lumMod val="75000"/>
                      <a:lumOff val="25000"/>
                    </a:schemeClr>
                  </a:solidFill>
                  <a:latin typeface="Meiryo UI" panose="020B0604030504040204" pitchFamily="50" charset="-128"/>
                  <a:ea typeface="Meiryo UI" panose="020B0604030504040204" pitchFamily="50" charset="-128"/>
                </a:rPr>
                <a:t>学校の課題や授業時間に合わせて、</a:t>
              </a:r>
              <a:endParaRPr lang="en-US" altLang="ja-JP" b="1" spc="200"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lang="ja-JP" altLang="en-US" b="1" spc="200" dirty="0">
                  <a:solidFill>
                    <a:schemeClr val="tx1">
                      <a:lumMod val="75000"/>
                      <a:lumOff val="25000"/>
                    </a:schemeClr>
                  </a:solidFill>
                  <a:latin typeface="Meiryo UI" panose="020B0604030504040204" pitchFamily="50" charset="-128"/>
                  <a:ea typeface="Meiryo UI" panose="020B0604030504040204" pitchFamily="50" charset="-128"/>
                </a:rPr>
                <a:t>使用する事例は選択制とする</a:t>
              </a:r>
              <a:endParaRPr lang="en-US" altLang="ja-JP" b="1" spc="200" dirty="0">
                <a:solidFill>
                  <a:schemeClr val="tx1">
                    <a:lumMod val="75000"/>
                    <a:lumOff val="25000"/>
                  </a:schemeClr>
                </a:solidFill>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2997817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8A0EB2D7-DE06-4DE8-9640-ABD3B9191709}"/>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18</a:t>
            </a:fld>
            <a:endParaRPr kumimoji="1" lang="en-US" altLang="ja-JP"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75AF037C-EFE0-45EF-BAFD-736FE0A40521}"/>
              </a:ext>
            </a:extLst>
          </p:cNvPr>
          <p:cNvSpPr/>
          <p:nvPr/>
        </p:nvSpPr>
        <p:spPr>
          <a:xfrm>
            <a:off x="3490012" y="198499"/>
            <a:ext cx="2943434" cy="707886"/>
          </a:xfrm>
          <a:prstGeom prst="rect">
            <a:avLst/>
          </a:prstGeom>
        </p:spPr>
        <p:txBody>
          <a:bodyPr wrap="none">
            <a:spAutoFit/>
          </a:bodyPr>
          <a:lstStyle/>
          <a:p>
            <a:pPr algn="ctr"/>
            <a:r>
              <a:rPr lang="ja-JP" altLang="en-US" sz="4000" b="1" spc="200" dirty="0">
                <a:solidFill>
                  <a:schemeClr val="accent2">
                    <a:lumMod val="50000"/>
                  </a:schemeClr>
                </a:solidFill>
                <a:latin typeface="Meiryo UI" panose="020B0604030504040204" pitchFamily="50" charset="-128"/>
                <a:ea typeface="Meiryo UI" panose="020B0604030504040204" pitchFamily="50" charset="-128"/>
              </a:rPr>
              <a:t>考えてみよう</a:t>
            </a:r>
            <a:endParaRPr lang="en-US" altLang="ja-JP" sz="4000" b="1" spc="200" dirty="0">
              <a:solidFill>
                <a:schemeClr val="accent2">
                  <a:lumMod val="50000"/>
                </a:schemeClr>
              </a:solidFill>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615721B0-E1CD-4206-8B43-C7739E8B36B1}"/>
              </a:ext>
            </a:extLst>
          </p:cNvPr>
          <p:cNvSpPr/>
          <p:nvPr/>
        </p:nvSpPr>
        <p:spPr>
          <a:xfrm>
            <a:off x="1228817" y="1849447"/>
            <a:ext cx="7451719" cy="4346637"/>
          </a:xfrm>
          <a:prstGeom prst="roundRect">
            <a:avLst>
              <a:gd name="adj" fmla="val 11497"/>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indent="363538"/>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A</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さんは、高校の部活の先輩の</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B</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さんから、夜に近所の公園に呼び出されました。</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A</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さんは夜に公園で会うことが心配だったのですが断れず、会いに行きました。</a:t>
            </a:r>
            <a:endPar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endParaRPr>
          </a:p>
          <a:p>
            <a:pPr indent="363538"/>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2</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人で話をしていたら、</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B</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さんが</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A</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さんに突然キスしようとしてきました。</a:t>
            </a:r>
            <a:endPar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endParaRPr>
          </a:p>
          <a:p>
            <a:pPr indent="363538"/>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A</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さんはキスしたいと思っていなくて、いやな気持ちになりました。でも、先輩に嫌われたくないと思い、いやだと言い出せませんでした。</a:t>
            </a:r>
          </a:p>
        </p:txBody>
      </p:sp>
      <p:sp>
        <p:nvSpPr>
          <p:cNvPr id="2" name="テキスト ボックス 1">
            <a:extLst>
              <a:ext uri="{FF2B5EF4-FFF2-40B4-BE49-F238E27FC236}">
                <a16:creationId xmlns:a16="http://schemas.microsoft.com/office/drawing/2014/main" id="{1F541175-2C0F-4C1F-B69F-14385B8D8F0A}"/>
              </a:ext>
            </a:extLst>
          </p:cNvPr>
          <p:cNvSpPr txBox="1"/>
          <p:nvPr/>
        </p:nvSpPr>
        <p:spPr>
          <a:xfrm>
            <a:off x="8524954" y="198499"/>
            <a:ext cx="1107996" cy="369332"/>
          </a:xfrm>
          <a:prstGeom prst="rect">
            <a:avLst/>
          </a:prstGeom>
          <a:noFill/>
          <a:ln>
            <a:solidFill>
              <a:schemeClr val="tx1">
                <a:lumMod val="50000"/>
                <a:lumOff val="50000"/>
              </a:schemeClr>
            </a:solidFill>
          </a:ln>
        </p:spPr>
        <p:txBody>
          <a:bodyPr wrap="none" rtlCol="0">
            <a:spAutoFit/>
          </a:bodyPr>
          <a:lstStyle/>
          <a:p>
            <a:r>
              <a:rPr kumimoji="1" lang="ja-JP" altLang="en-US" dirty="0"/>
              <a:t>補足資料</a:t>
            </a:r>
          </a:p>
        </p:txBody>
      </p:sp>
      <p:sp>
        <p:nvSpPr>
          <p:cNvPr id="7" name="テキスト ボックス 6">
            <a:extLst>
              <a:ext uri="{FF2B5EF4-FFF2-40B4-BE49-F238E27FC236}">
                <a16:creationId xmlns:a16="http://schemas.microsoft.com/office/drawing/2014/main" id="{B2D86307-8C25-4235-884F-F4526413272F}"/>
              </a:ext>
            </a:extLst>
          </p:cNvPr>
          <p:cNvSpPr txBox="1"/>
          <p:nvPr/>
        </p:nvSpPr>
        <p:spPr>
          <a:xfrm>
            <a:off x="280492" y="226794"/>
            <a:ext cx="1066318" cy="646331"/>
          </a:xfrm>
          <a:prstGeom prst="rect">
            <a:avLst/>
          </a:prstGeom>
          <a:noFill/>
          <a:ln>
            <a:noFill/>
          </a:ln>
        </p:spPr>
        <p:txBody>
          <a:bodyPr wrap="none" rtlCol="0">
            <a:spAutoFit/>
          </a:bodyPr>
          <a:lstStyle/>
          <a:p>
            <a:pPr algn="ctr"/>
            <a:r>
              <a:rPr kumimoji="1" lang="ja-JP" altLang="en-US" dirty="0"/>
              <a:t>デート</a:t>
            </a:r>
            <a:r>
              <a:rPr kumimoji="1" lang="en-US" altLang="ja-JP" dirty="0"/>
              <a:t>DV</a:t>
            </a:r>
          </a:p>
          <a:p>
            <a:pPr algn="ctr"/>
            <a:r>
              <a:rPr kumimoji="1" lang="ja-JP" altLang="en-US" dirty="0"/>
              <a:t>事例①</a:t>
            </a:r>
          </a:p>
        </p:txBody>
      </p:sp>
      <p:sp>
        <p:nvSpPr>
          <p:cNvPr id="4" name="正方形/長方形 3">
            <a:extLst>
              <a:ext uri="{FF2B5EF4-FFF2-40B4-BE49-F238E27FC236}">
                <a16:creationId xmlns:a16="http://schemas.microsoft.com/office/drawing/2014/main" id="{C960A1C3-A101-403C-B69D-64C5C2FC3F6A}"/>
              </a:ext>
            </a:extLst>
          </p:cNvPr>
          <p:cNvSpPr/>
          <p:nvPr/>
        </p:nvSpPr>
        <p:spPr>
          <a:xfrm>
            <a:off x="1366198" y="1097884"/>
            <a:ext cx="7176966" cy="369332"/>
          </a:xfrm>
          <a:prstGeom prst="rect">
            <a:avLst/>
          </a:prstGeom>
        </p:spPr>
        <p:txBody>
          <a:bodyPr wrap="none">
            <a:spAutoFit/>
          </a:bodyPr>
          <a:lstStyle/>
          <a:p>
            <a:pPr algn="ctr"/>
            <a:r>
              <a:rPr lang="en-US" altLang="ja-JP" b="1" spc="200" dirty="0">
                <a:solidFill>
                  <a:schemeClr val="accent2">
                    <a:lumMod val="50000"/>
                  </a:schemeClr>
                </a:solidFill>
                <a:latin typeface="Meiryo UI" panose="020B0604030504040204" pitchFamily="50" charset="-128"/>
                <a:ea typeface="Meiryo UI" panose="020B0604030504040204" pitchFamily="50" charset="-128"/>
              </a:rPr>
              <a:t>A</a:t>
            </a:r>
            <a:r>
              <a:rPr lang="ja-JP" altLang="en-US" b="1" spc="200" dirty="0">
                <a:solidFill>
                  <a:schemeClr val="accent2">
                    <a:lumMod val="50000"/>
                  </a:schemeClr>
                </a:solidFill>
                <a:latin typeface="Meiryo UI" panose="020B0604030504040204" pitchFamily="50" charset="-128"/>
                <a:ea typeface="Meiryo UI" panose="020B0604030504040204" pitchFamily="50" charset="-128"/>
              </a:rPr>
              <a:t>さん（女子）と</a:t>
            </a:r>
            <a:r>
              <a:rPr lang="en-US" altLang="ja-JP" b="1" spc="200" dirty="0">
                <a:solidFill>
                  <a:schemeClr val="accent2">
                    <a:lumMod val="50000"/>
                  </a:schemeClr>
                </a:solidFill>
                <a:latin typeface="Meiryo UI" panose="020B0604030504040204" pitchFamily="50" charset="-128"/>
                <a:ea typeface="Meiryo UI" panose="020B0604030504040204" pitchFamily="50" charset="-128"/>
              </a:rPr>
              <a:t>B</a:t>
            </a:r>
            <a:r>
              <a:rPr lang="ja-JP" altLang="en-US" b="1" spc="200" dirty="0">
                <a:solidFill>
                  <a:schemeClr val="accent2">
                    <a:lumMod val="50000"/>
                  </a:schemeClr>
                </a:solidFill>
                <a:latin typeface="Meiryo UI" panose="020B0604030504040204" pitchFamily="50" charset="-128"/>
                <a:ea typeface="Meiryo UI" panose="020B0604030504040204" pitchFamily="50" charset="-128"/>
              </a:rPr>
              <a:t>さん（男子）は、高校の部活の先輩後輩です。</a:t>
            </a:r>
            <a:endParaRPr lang="ja-JP" altLang="en-US" dirty="0">
              <a:solidFill>
                <a:schemeClr val="accent2">
                  <a:lumMod val="50000"/>
                </a:schemeClr>
              </a:solidFill>
            </a:endParaRPr>
          </a:p>
        </p:txBody>
      </p:sp>
    </p:spTree>
    <p:extLst>
      <p:ext uri="{BB962C8B-B14F-4D97-AF65-F5344CB8AC3E}">
        <p14:creationId xmlns:p14="http://schemas.microsoft.com/office/powerpoint/2010/main" val="2454498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8A0EB2D7-DE06-4DE8-9640-ABD3B9191709}"/>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1</a:t>
            </a:fld>
            <a:endParaRPr kumimoji="1" lang="en-US" altLang="ja-JP" dirty="0">
              <a:latin typeface="Meiryo UI" panose="020B0604030504040204" pitchFamily="50" charset="-128"/>
              <a:ea typeface="Meiryo UI" panose="020B0604030504040204" pitchFamily="50" charset="-128"/>
            </a:endParaRPr>
          </a:p>
        </p:txBody>
      </p:sp>
      <p:sp>
        <p:nvSpPr>
          <p:cNvPr id="19" name="四角形: 角を丸くする 18">
            <a:extLst>
              <a:ext uri="{FF2B5EF4-FFF2-40B4-BE49-F238E27FC236}">
                <a16:creationId xmlns:a16="http://schemas.microsoft.com/office/drawing/2014/main" id="{AE8E57D6-7757-4CE4-8C84-84421BBF3BF5}"/>
              </a:ext>
            </a:extLst>
          </p:cNvPr>
          <p:cNvSpPr/>
          <p:nvPr/>
        </p:nvSpPr>
        <p:spPr>
          <a:xfrm>
            <a:off x="432316" y="2798843"/>
            <a:ext cx="9041369" cy="1440000"/>
          </a:xfrm>
          <a:prstGeom prst="roundRect">
            <a:avLst>
              <a:gd name="adj" fmla="val 13513"/>
            </a:avLst>
          </a:prstGeom>
          <a:solidFill>
            <a:schemeClr val="bg1"/>
          </a:solidFill>
          <a:ln w="38100">
            <a:solidFill>
              <a:schemeClr val="accent3">
                <a:lumMod val="50000"/>
              </a:schemeClr>
            </a:solidFill>
            <a:prstDash val="sysDot"/>
          </a:ln>
        </p:spPr>
        <p:txBody>
          <a:bodyPr wrap="square" tIns="144000">
            <a:noAutofit/>
          </a:bodyPr>
          <a:lstStyle/>
          <a:p>
            <a:pPr algn="ctr"/>
            <a:endParaRPr kumimoji="1" lang="en-US" altLang="ja-JP" sz="2000" b="1" dirty="0">
              <a:solidFill>
                <a:schemeClr val="tx1">
                  <a:lumMod val="75000"/>
                  <a:lumOff val="25000"/>
                </a:schemeClr>
              </a:solidFill>
            </a:endParaRPr>
          </a:p>
        </p:txBody>
      </p:sp>
      <p:grpSp>
        <p:nvGrpSpPr>
          <p:cNvPr id="20" name="グループ化 19">
            <a:extLst>
              <a:ext uri="{FF2B5EF4-FFF2-40B4-BE49-F238E27FC236}">
                <a16:creationId xmlns:a16="http://schemas.microsoft.com/office/drawing/2014/main" id="{BDBC2643-D3DF-4BF6-BA10-7172EE30FC4A}"/>
              </a:ext>
            </a:extLst>
          </p:cNvPr>
          <p:cNvGrpSpPr/>
          <p:nvPr/>
        </p:nvGrpSpPr>
        <p:grpSpPr>
          <a:xfrm>
            <a:off x="1086135" y="2011554"/>
            <a:ext cx="7733730" cy="576000"/>
            <a:chOff x="432316" y="1593261"/>
            <a:chExt cx="7733730" cy="576000"/>
          </a:xfrm>
        </p:grpSpPr>
        <p:sp>
          <p:nvSpPr>
            <p:cNvPr id="21" name="正方形/長方形 20">
              <a:extLst>
                <a:ext uri="{FF2B5EF4-FFF2-40B4-BE49-F238E27FC236}">
                  <a16:creationId xmlns:a16="http://schemas.microsoft.com/office/drawing/2014/main" id="{73FA58E4-723D-4D24-9DE8-2AFCFBDE5E65}"/>
                </a:ext>
              </a:extLst>
            </p:cNvPr>
            <p:cNvSpPr/>
            <p:nvPr/>
          </p:nvSpPr>
          <p:spPr>
            <a:xfrm>
              <a:off x="1008316" y="1619651"/>
              <a:ext cx="7157730" cy="523220"/>
            </a:xfrm>
            <a:prstGeom prst="rect">
              <a:avLst/>
            </a:prstGeom>
          </p:spPr>
          <p:txBody>
            <a:bodyPr wrap="none">
              <a:spAutoFit/>
            </a:bodyPr>
            <a:lstStyle/>
            <a:p>
              <a:pPr algn="ct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よい人間関係ってどういうものか考えてみよう</a:t>
              </a:r>
              <a:endPar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2" name="四角形: 角を丸くする 21">
              <a:extLst>
                <a:ext uri="{FF2B5EF4-FFF2-40B4-BE49-F238E27FC236}">
                  <a16:creationId xmlns:a16="http://schemas.microsoft.com/office/drawing/2014/main" id="{06DE06DC-9CF9-4915-BFF6-A7B42F1115D4}"/>
                </a:ext>
              </a:extLst>
            </p:cNvPr>
            <p:cNvSpPr>
              <a:spLocks noChangeAspect="1"/>
            </p:cNvSpPr>
            <p:nvPr/>
          </p:nvSpPr>
          <p:spPr>
            <a:xfrm>
              <a:off x="432316" y="1593261"/>
              <a:ext cx="576000" cy="576000"/>
            </a:xfrm>
            <a:prstGeom prst="roundRect">
              <a:avLst/>
            </a:prstGeom>
            <a:solidFill>
              <a:schemeClr val="bg1"/>
            </a:solidFill>
            <a:ln w="28575">
              <a:solidFill>
                <a:schemeClr val="accent3">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3600" b="1" dirty="0">
                  <a:solidFill>
                    <a:schemeClr val="accent3">
                      <a:lumMod val="50000"/>
                    </a:schemeClr>
                  </a:solidFill>
                </a:rPr>
                <a:t>？</a:t>
              </a:r>
            </a:p>
          </p:txBody>
        </p:sp>
      </p:grpSp>
      <p:sp>
        <p:nvSpPr>
          <p:cNvPr id="11" name="正方形/長方形 10">
            <a:extLst>
              <a:ext uri="{FF2B5EF4-FFF2-40B4-BE49-F238E27FC236}">
                <a16:creationId xmlns:a16="http://schemas.microsoft.com/office/drawing/2014/main" id="{E3F1653E-D89B-4B16-9D8B-36018E41CFC1}"/>
              </a:ext>
            </a:extLst>
          </p:cNvPr>
          <p:cNvSpPr/>
          <p:nvPr/>
        </p:nvSpPr>
        <p:spPr>
          <a:xfrm>
            <a:off x="1968751" y="198499"/>
            <a:ext cx="5985933" cy="1200329"/>
          </a:xfrm>
          <a:prstGeom prst="rect">
            <a:avLst/>
          </a:prstGeom>
        </p:spPr>
        <p:txBody>
          <a:bodyPr wrap="none">
            <a:spAutoFit/>
          </a:bodyPr>
          <a:lstStyle/>
          <a:p>
            <a:pPr algn="ctr"/>
            <a:r>
              <a:rPr lang="ja-JP" altLang="en-US" sz="3600" b="1" spc="200" dirty="0">
                <a:solidFill>
                  <a:schemeClr val="accent2">
                    <a:lumMod val="50000"/>
                  </a:schemeClr>
                </a:solidFill>
                <a:latin typeface="Meiryo UI" panose="020B0604030504040204" pitchFamily="50" charset="-128"/>
                <a:ea typeface="Meiryo UI" panose="020B0604030504040204" pitchFamily="50" charset="-128"/>
              </a:rPr>
              <a:t>大切な心と体を守るために</a:t>
            </a:r>
          </a:p>
          <a:p>
            <a:pPr algn="ctr"/>
            <a:r>
              <a:rPr lang="ja-JP" altLang="en-US" sz="3600" b="1" spc="200" dirty="0">
                <a:solidFill>
                  <a:schemeClr val="accent2">
                    <a:lumMod val="50000"/>
                  </a:schemeClr>
                </a:solidFill>
                <a:latin typeface="Meiryo UI" panose="020B0604030504040204" pitchFamily="50" charset="-128"/>
                <a:ea typeface="Meiryo UI" panose="020B0604030504040204" pitchFamily="50" charset="-128"/>
              </a:rPr>
              <a:t>～よりよい人間関係とは？～</a:t>
            </a:r>
            <a:endParaRPr lang="en-US" altLang="ja-JP" sz="3600" b="1" spc="200" dirty="0">
              <a:solidFill>
                <a:schemeClr val="accent2">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585228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8A0EB2D7-DE06-4DE8-9640-ABD3B9191709}"/>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19</a:t>
            </a:fld>
            <a:endParaRPr kumimoji="1" lang="en-US" altLang="ja-JP"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75AF037C-EFE0-45EF-BAFD-736FE0A40521}"/>
              </a:ext>
            </a:extLst>
          </p:cNvPr>
          <p:cNvSpPr/>
          <p:nvPr/>
        </p:nvSpPr>
        <p:spPr>
          <a:xfrm>
            <a:off x="3490012" y="198499"/>
            <a:ext cx="2943434" cy="707886"/>
          </a:xfrm>
          <a:prstGeom prst="rect">
            <a:avLst/>
          </a:prstGeom>
        </p:spPr>
        <p:txBody>
          <a:bodyPr wrap="none">
            <a:spAutoFit/>
          </a:bodyPr>
          <a:lstStyle/>
          <a:p>
            <a:pPr algn="ctr"/>
            <a:r>
              <a:rPr lang="ja-JP" altLang="en-US" sz="4000" b="1" spc="200" dirty="0">
                <a:solidFill>
                  <a:schemeClr val="accent2">
                    <a:lumMod val="50000"/>
                  </a:schemeClr>
                </a:solidFill>
                <a:latin typeface="Meiryo UI" panose="020B0604030504040204" pitchFamily="50" charset="-128"/>
                <a:ea typeface="Meiryo UI" panose="020B0604030504040204" pitchFamily="50" charset="-128"/>
              </a:rPr>
              <a:t>考えてみよう</a:t>
            </a:r>
            <a:endParaRPr lang="en-US" altLang="ja-JP" sz="4000" b="1" spc="200" dirty="0">
              <a:solidFill>
                <a:schemeClr val="accent2">
                  <a:lumMod val="50000"/>
                </a:schemeClr>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1F541175-2C0F-4C1F-B69F-14385B8D8F0A}"/>
              </a:ext>
            </a:extLst>
          </p:cNvPr>
          <p:cNvSpPr txBox="1"/>
          <p:nvPr/>
        </p:nvSpPr>
        <p:spPr>
          <a:xfrm>
            <a:off x="8524954" y="198499"/>
            <a:ext cx="1107996" cy="369332"/>
          </a:xfrm>
          <a:prstGeom prst="rect">
            <a:avLst/>
          </a:prstGeom>
          <a:noFill/>
          <a:ln>
            <a:solidFill>
              <a:schemeClr val="tx1">
                <a:lumMod val="50000"/>
                <a:lumOff val="50000"/>
              </a:schemeClr>
            </a:solidFill>
          </a:ln>
        </p:spPr>
        <p:txBody>
          <a:bodyPr wrap="none" rtlCol="0">
            <a:spAutoFit/>
          </a:bodyPr>
          <a:lstStyle/>
          <a:p>
            <a:r>
              <a:rPr kumimoji="1" lang="ja-JP" altLang="en-US" dirty="0"/>
              <a:t>補足資料</a:t>
            </a:r>
          </a:p>
        </p:txBody>
      </p:sp>
      <p:sp>
        <p:nvSpPr>
          <p:cNvPr id="7" name="テキスト ボックス 6">
            <a:extLst>
              <a:ext uri="{FF2B5EF4-FFF2-40B4-BE49-F238E27FC236}">
                <a16:creationId xmlns:a16="http://schemas.microsoft.com/office/drawing/2014/main" id="{B2D86307-8C25-4235-884F-F4526413272F}"/>
              </a:ext>
            </a:extLst>
          </p:cNvPr>
          <p:cNvSpPr txBox="1"/>
          <p:nvPr/>
        </p:nvSpPr>
        <p:spPr>
          <a:xfrm>
            <a:off x="285750" y="226794"/>
            <a:ext cx="1055802" cy="646331"/>
          </a:xfrm>
          <a:prstGeom prst="rect">
            <a:avLst/>
          </a:prstGeom>
          <a:noFill/>
          <a:ln>
            <a:noFill/>
          </a:ln>
        </p:spPr>
        <p:txBody>
          <a:bodyPr wrap="none" rtlCol="0">
            <a:spAutoFit/>
          </a:bodyPr>
          <a:lstStyle/>
          <a:p>
            <a:pPr algn="ctr"/>
            <a:r>
              <a:rPr kumimoji="1" lang="ja-JP" altLang="en-US" dirty="0"/>
              <a:t>デート</a:t>
            </a:r>
            <a:r>
              <a:rPr kumimoji="1" lang="en-US" altLang="ja-JP" dirty="0"/>
              <a:t>DV</a:t>
            </a:r>
          </a:p>
          <a:p>
            <a:pPr algn="ctr"/>
            <a:r>
              <a:rPr kumimoji="1" lang="ja-JP" altLang="en-US" dirty="0"/>
              <a:t>事例②</a:t>
            </a:r>
          </a:p>
        </p:txBody>
      </p:sp>
      <p:sp>
        <p:nvSpPr>
          <p:cNvPr id="8" name="四角形: 角を丸くする 7">
            <a:extLst>
              <a:ext uri="{FF2B5EF4-FFF2-40B4-BE49-F238E27FC236}">
                <a16:creationId xmlns:a16="http://schemas.microsoft.com/office/drawing/2014/main" id="{916410E5-91E3-48C3-8412-B1DC954FD090}"/>
              </a:ext>
            </a:extLst>
          </p:cNvPr>
          <p:cNvSpPr/>
          <p:nvPr/>
        </p:nvSpPr>
        <p:spPr>
          <a:xfrm>
            <a:off x="1228817" y="1855413"/>
            <a:ext cx="7451719" cy="4239101"/>
          </a:xfrm>
          <a:prstGeom prst="roundRect">
            <a:avLst>
              <a:gd name="adj" fmla="val 11497"/>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indent="357188"/>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A</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さんが、高校の女友達と遊んでいるときに、彼氏の</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B</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さんから「今から会いたい」と連絡がきました。</a:t>
            </a:r>
            <a:endPar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endParaRPr>
          </a:p>
          <a:p>
            <a:pPr indent="357188"/>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A</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さんはこのまま女友達と遊びたかったのですが、</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B</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さんから「今すぐ来ないと別れる！」と言われました。</a:t>
            </a:r>
            <a:endPar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endParaRPr>
          </a:p>
          <a:p>
            <a:pPr indent="357188"/>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A</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さんは、「女性は素直に従わなければ」と思い、すぐに</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B</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さんに会いに行ったのですが、「遅い」と怒られてなぐられそうになりました。</a:t>
            </a:r>
          </a:p>
        </p:txBody>
      </p:sp>
      <p:sp>
        <p:nvSpPr>
          <p:cNvPr id="9" name="正方形/長方形 8">
            <a:extLst>
              <a:ext uri="{FF2B5EF4-FFF2-40B4-BE49-F238E27FC236}">
                <a16:creationId xmlns:a16="http://schemas.microsoft.com/office/drawing/2014/main" id="{DA177442-C3AF-4290-8419-FCFF6DB93F80}"/>
              </a:ext>
            </a:extLst>
          </p:cNvPr>
          <p:cNvSpPr/>
          <p:nvPr/>
        </p:nvSpPr>
        <p:spPr>
          <a:xfrm>
            <a:off x="652868" y="1097884"/>
            <a:ext cx="8603637" cy="369332"/>
          </a:xfrm>
          <a:prstGeom prst="rect">
            <a:avLst/>
          </a:prstGeom>
        </p:spPr>
        <p:txBody>
          <a:bodyPr wrap="none">
            <a:spAutoFit/>
          </a:bodyPr>
          <a:lstStyle/>
          <a:p>
            <a:pPr algn="ctr"/>
            <a:r>
              <a:rPr lang="ja-JP" altLang="en-US" b="1" spc="200" dirty="0">
                <a:solidFill>
                  <a:schemeClr val="accent2">
                    <a:lumMod val="50000"/>
                  </a:schemeClr>
                </a:solidFill>
                <a:latin typeface="Meiryo UI" panose="020B0604030504040204" pitchFamily="50" charset="-128"/>
                <a:ea typeface="Meiryo UI" panose="020B0604030504040204" pitchFamily="50" charset="-128"/>
              </a:rPr>
              <a:t>高校生の</a:t>
            </a:r>
            <a:r>
              <a:rPr lang="en-US" altLang="ja-JP" b="1" spc="200" dirty="0">
                <a:solidFill>
                  <a:schemeClr val="accent2">
                    <a:lumMod val="50000"/>
                  </a:schemeClr>
                </a:solidFill>
                <a:latin typeface="Meiryo UI" panose="020B0604030504040204" pitchFamily="50" charset="-128"/>
                <a:ea typeface="Meiryo UI" panose="020B0604030504040204" pitchFamily="50" charset="-128"/>
              </a:rPr>
              <a:t>A</a:t>
            </a:r>
            <a:r>
              <a:rPr lang="ja-JP" altLang="en-US" b="1" spc="200" dirty="0">
                <a:solidFill>
                  <a:schemeClr val="accent2">
                    <a:lumMod val="50000"/>
                  </a:schemeClr>
                </a:solidFill>
                <a:latin typeface="Meiryo UI" panose="020B0604030504040204" pitchFamily="50" charset="-128"/>
                <a:ea typeface="Meiryo UI" panose="020B0604030504040204" pitchFamily="50" charset="-128"/>
              </a:rPr>
              <a:t>さん（女子）と</a:t>
            </a:r>
            <a:r>
              <a:rPr lang="en-US" altLang="ja-JP" b="1" spc="200" dirty="0">
                <a:solidFill>
                  <a:schemeClr val="accent2">
                    <a:lumMod val="50000"/>
                  </a:schemeClr>
                </a:solidFill>
                <a:latin typeface="Meiryo UI" panose="020B0604030504040204" pitchFamily="50" charset="-128"/>
                <a:ea typeface="Meiryo UI" panose="020B0604030504040204" pitchFamily="50" charset="-128"/>
              </a:rPr>
              <a:t>B</a:t>
            </a:r>
            <a:r>
              <a:rPr lang="ja-JP" altLang="en-US" b="1" spc="200" dirty="0">
                <a:solidFill>
                  <a:schemeClr val="accent2">
                    <a:lumMod val="50000"/>
                  </a:schemeClr>
                </a:solidFill>
                <a:latin typeface="Meiryo UI" panose="020B0604030504040204" pitchFamily="50" charset="-128"/>
                <a:ea typeface="Meiryo UI" panose="020B0604030504040204" pitchFamily="50" charset="-128"/>
              </a:rPr>
              <a:t>さん（男子）は同級生で、付き合って半年です。</a:t>
            </a:r>
            <a:endParaRPr lang="ja-JP" altLang="en-US" dirty="0">
              <a:solidFill>
                <a:schemeClr val="accent2">
                  <a:lumMod val="50000"/>
                </a:schemeClr>
              </a:solidFill>
            </a:endParaRPr>
          </a:p>
        </p:txBody>
      </p:sp>
    </p:spTree>
    <p:extLst>
      <p:ext uri="{BB962C8B-B14F-4D97-AF65-F5344CB8AC3E}">
        <p14:creationId xmlns:p14="http://schemas.microsoft.com/office/powerpoint/2010/main" val="12132735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8A0EB2D7-DE06-4DE8-9640-ABD3B9191709}"/>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20</a:t>
            </a:fld>
            <a:endParaRPr kumimoji="1" lang="en-US" altLang="ja-JP"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75AF037C-EFE0-45EF-BAFD-736FE0A40521}"/>
              </a:ext>
            </a:extLst>
          </p:cNvPr>
          <p:cNvSpPr/>
          <p:nvPr/>
        </p:nvSpPr>
        <p:spPr>
          <a:xfrm>
            <a:off x="3490012" y="198499"/>
            <a:ext cx="2943434" cy="707886"/>
          </a:xfrm>
          <a:prstGeom prst="rect">
            <a:avLst/>
          </a:prstGeom>
        </p:spPr>
        <p:txBody>
          <a:bodyPr wrap="none">
            <a:spAutoFit/>
          </a:bodyPr>
          <a:lstStyle/>
          <a:p>
            <a:pPr algn="ctr"/>
            <a:r>
              <a:rPr lang="ja-JP" altLang="en-US" sz="4000" b="1" spc="200" dirty="0">
                <a:solidFill>
                  <a:schemeClr val="accent2">
                    <a:lumMod val="50000"/>
                  </a:schemeClr>
                </a:solidFill>
                <a:latin typeface="Meiryo UI" panose="020B0604030504040204" pitchFamily="50" charset="-128"/>
                <a:ea typeface="Meiryo UI" panose="020B0604030504040204" pitchFamily="50" charset="-128"/>
              </a:rPr>
              <a:t>考えてみよう</a:t>
            </a:r>
            <a:endParaRPr lang="en-US" altLang="ja-JP" sz="4000" b="1" spc="200" dirty="0">
              <a:solidFill>
                <a:schemeClr val="accent2">
                  <a:lumMod val="50000"/>
                </a:schemeClr>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1F541175-2C0F-4C1F-B69F-14385B8D8F0A}"/>
              </a:ext>
            </a:extLst>
          </p:cNvPr>
          <p:cNvSpPr txBox="1"/>
          <p:nvPr/>
        </p:nvSpPr>
        <p:spPr>
          <a:xfrm>
            <a:off x="8524954" y="198499"/>
            <a:ext cx="1107996" cy="369332"/>
          </a:xfrm>
          <a:prstGeom prst="rect">
            <a:avLst/>
          </a:prstGeom>
          <a:noFill/>
          <a:ln>
            <a:solidFill>
              <a:schemeClr val="tx1">
                <a:lumMod val="50000"/>
                <a:lumOff val="50000"/>
              </a:schemeClr>
            </a:solidFill>
          </a:ln>
        </p:spPr>
        <p:txBody>
          <a:bodyPr wrap="none" rtlCol="0">
            <a:spAutoFit/>
          </a:bodyPr>
          <a:lstStyle/>
          <a:p>
            <a:r>
              <a:rPr kumimoji="1" lang="ja-JP" altLang="en-US" dirty="0"/>
              <a:t>補足資料</a:t>
            </a:r>
          </a:p>
        </p:txBody>
      </p:sp>
      <p:sp>
        <p:nvSpPr>
          <p:cNvPr id="7" name="テキスト ボックス 6">
            <a:extLst>
              <a:ext uri="{FF2B5EF4-FFF2-40B4-BE49-F238E27FC236}">
                <a16:creationId xmlns:a16="http://schemas.microsoft.com/office/drawing/2014/main" id="{B2D86307-8C25-4235-884F-F4526413272F}"/>
              </a:ext>
            </a:extLst>
          </p:cNvPr>
          <p:cNvSpPr txBox="1"/>
          <p:nvPr/>
        </p:nvSpPr>
        <p:spPr>
          <a:xfrm>
            <a:off x="286603" y="226794"/>
            <a:ext cx="1529585" cy="646331"/>
          </a:xfrm>
          <a:prstGeom prst="rect">
            <a:avLst/>
          </a:prstGeom>
          <a:noFill/>
          <a:ln>
            <a:noFill/>
          </a:ln>
        </p:spPr>
        <p:txBody>
          <a:bodyPr wrap="none" rtlCol="0">
            <a:spAutoFit/>
          </a:bodyPr>
          <a:lstStyle/>
          <a:p>
            <a:pPr algn="ctr"/>
            <a:r>
              <a:rPr kumimoji="1" lang="en-US" altLang="ja-JP" dirty="0"/>
              <a:t>SNS</a:t>
            </a:r>
            <a:r>
              <a:rPr kumimoji="1" lang="ja-JP" altLang="en-US" dirty="0"/>
              <a:t>の危険性</a:t>
            </a:r>
            <a:endParaRPr kumimoji="1" lang="en-US" altLang="ja-JP" dirty="0"/>
          </a:p>
          <a:p>
            <a:pPr algn="ctr"/>
            <a:r>
              <a:rPr kumimoji="1" lang="ja-JP" altLang="en-US" dirty="0"/>
              <a:t>事例①</a:t>
            </a:r>
          </a:p>
        </p:txBody>
      </p:sp>
      <p:sp>
        <p:nvSpPr>
          <p:cNvPr id="9" name="四角形: 角を丸くする 8">
            <a:extLst>
              <a:ext uri="{FF2B5EF4-FFF2-40B4-BE49-F238E27FC236}">
                <a16:creationId xmlns:a16="http://schemas.microsoft.com/office/drawing/2014/main" id="{60731850-7595-42F7-AF9D-BEF6B984D582}"/>
              </a:ext>
            </a:extLst>
          </p:cNvPr>
          <p:cNvSpPr/>
          <p:nvPr/>
        </p:nvSpPr>
        <p:spPr>
          <a:xfrm>
            <a:off x="1353000" y="1851701"/>
            <a:ext cx="7200000" cy="4502799"/>
          </a:xfrm>
          <a:prstGeom prst="roundRect">
            <a:avLst>
              <a:gd name="adj" fmla="val 11497"/>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indent="265113"/>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A</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さんは、</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SNS</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を通じて知り合った女友達の</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B</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さんから、今度実際に会おうと誘われました。趣味も同じで同級生だと思っていたのに、会ってみたらかなり年上の男性でした。</a:t>
            </a:r>
            <a:endPar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endParaRPr>
          </a:p>
          <a:p>
            <a:pPr indent="265113"/>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最初は親切に食事をごちそうしてくれましたが、別れ際に強引に車に乗せられて、連れ去られそうになってしまいました。</a:t>
            </a:r>
            <a:endPar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endParaRPr>
          </a:p>
          <a:p>
            <a:pPr indent="265113"/>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でも、</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SNS</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で知り合った人と会っていたことを親に知られたら怒られると思い、誰にも相談することができませんでした。</a:t>
            </a:r>
          </a:p>
        </p:txBody>
      </p:sp>
      <p:sp>
        <p:nvSpPr>
          <p:cNvPr id="10" name="正方形/長方形 9">
            <a:extLst>
              <a:ext uri="{FF2B5EF4-FFF2-40B4-BE49-F238E27FC236}">
                <a16:creationId xmlns:a16="http://schemas.microsoft.com/office/drawing/2014/main" id="{69553B70-C712-4C61-8DAA-6973F926F4A7}"/>
              </a:ext>
            </a:extLst>
          </p:cNvPr>
          <p:cNvSpPr/>
          <p:nvPr/>
        </p:nvSpPr>
        <p:spPr>
          <a:xfrm>
            <a:off x="1806148" y="1100138"/>
            <a:ext cx="6293711" cy="646331"/>
          </a:xfrm>
          <a:prstGeom prst="rect">
            <a:avLst/>
          </a:prstGeom>
        </p:spPr>
        <p:txBody>
          <a:bodyPr wrap="none">
            <a:spAutoFit/>
          </a:bodyPr>
          <a:lstStyle/>
          <a:p>
            <a:pPr algn="ctr"/>
            <a:r>
              <a:rPr lang="ja-JP" altLang="en-US" b="1" spc="200" dirty="0">
                <a:solidFill>
                  <a:schemeClr val="accent2">
                    <a:lumMod val="50000"/>
                  </a:schemeClr>
                </a:solidFill>
                <a:latin typeface="Meiryo UI" panose="020B0604030504040204" pitchFamily="50" charset="-128"/>
                <a:ea typeface="Meiryo UI" panose="020B0604030504040204" pitchFamily="50" charset="-128"/>
              </a:rPr>
              <a:t>高校生の</a:t>
            </a:r>
            <a:r>
              <a:rPr lang="en-US" altLang="ja-JP" b="1" spc="200" dirty="0">
                <a:solidFill>
                  <a:schemeClr val="accent2">
                    <a:lumMod val="50000"/>
                  </a:schemeClr>
                </a:solidFill>
                <a:latin typeface="Meiryo UI" panose="020B0604030504040204" pitchFamily="50" charset="-128"/>
                <a:ea typeface="Meiryo UI" panose="020B0604030504040204" pitchFamily="50" charset="-128"/>
              </a:rPr>
              <a:t>A</a:t>
            </a:r>
            <a:r>
              <a:rPr lang="ja-JP" altLang="en-US" b="1" spc="200" dirty="0">
                <a:solidFill>
                  <a:schemeClr val="accent2">
                    <a:lumMod val="50000"/>
                  </a:schemeClr>
                </a:solidFill>
                <a:latin typeface="Meiryo UI" panose="020B0604030504040204" pitchFamily="50" charset="-128"/>
                <a:ea typeface="Meiryo UI" panose="020B0604030504040204" pitchFamily="50" charset="-128"/>
              </a:rPr>
              <a:t>さん（男子）は最近、</a:t>
            </a:r>
            <a:r>
              <a:rPr lang="en-US" altLang="ja-JP" b="1" spc="200" dirty="0">
                <a:solidFill>
                  <a:schemeClr val="accent2">
                    <a:lumMod val="50000"/>
                  </a:schemeClr>
                </a:solidFill>
                <a:latin typeface="Meiryo UI" panose="020B0604030504040204" pitchFamily="50" charset="-128"/>
                <a:ea typeface="Meiryo UI" panose="020B0604030504040204" pitchFamily="50" charset="-128"/>
              </a:rPr>
              <a:t>SNS</a:t>
            </a:r>
            <a:r>
              <a:rPr lang="ja-JP" altLang="en-US" b="1" spc="200" dirty="0">
                <a:solidFill>
                  <a:schemeClr val="accent2">
                    <a:lumMod val="50000"/>
                  </a:schemeClr>
                </a:solidFill>
                <a:latin typeface="Meiryo UI" panose="020B0604030504040204" pitchFamily="50" charset="-128"/>
                <a:ea typeface="Meiryo UI" panose="020B0604030504040204" pitchFamily="50" charset="-128"/>
              </a:rPr>
              <a:t>を通じて、</a:t>
            </a:r>
            <a:endParaRPr lang="en-US" altLang="ja-JP" b="1" spc="200" dirty="0">
              <a:solidFill>
                <a:schemeClr val="accent2">
                  <a:lumMod val="50000"/>
                </a:schemeClr>
              </a:solidFill>
              <a:latin typeface="Meiryo UI" panose="020B0604030504040204" pitchFamily="50" charset="-128"/>
              <a:ea typeface="Meiryo UI" panose="020B0604030504040204" pitchFamily="50" charset="-128"/>
            </a:endParaRPr>
          </a:p>
          <a:p>
            <a:pPr algn="ctr"/>
            <a:r>
              <a:rPr lang="en-US" altLang="ja-JP" b="1" spc="200" dirty="0">
                <a:solidFill>
                  <a:schemeClr val="accent2">
                    <a:lumMod val="50000"/>
                  </a:schemeClr>
                </a:solidFill>
                <a:latin typeface="Meiryo UI" panose="020B0604030504040204" pitchFamily="50" charset="-128"/>
                <a:ea typeface="Meiryo UI" panose="020B0604030504040204" pitchFamily="50" charset="-128"/>
              </a:rPr>
              <a:t>B</a:t>
            </a:r>
            <a:r>
              <a:rPr lang="ja-JP" altLang="en-US" b="1" spc="200" dirty="0">
                <a:solidFill>
                  <a:schemeClr val="accent2">
                    <a:lumMod val="50000"/>
                  </a:schemeClr>
                </a:solidFill>
                <a:latin typeface="Meiryo UI" panose="020B0604030504040204" pitchFamily="50" charset="-128"/>
                <a:ea typeface="Meiryo UI" panose="020B0604030504040204" pitchFamily="50" charset="-128"/>
              </a:rPr>
              <a:t>さんという同じ趣味をもつ同学年の女友達ができました。</a:t>
            </a:r>
            <a:endParaRPr lang="ja-JP" altLang="en-US" dirty="0">
              <a:solidFill>
                <a:schemeClr val="accent2">
                  <a:lumMod val="50000"/>
                </a:schemeClr>
              </a:solidFill>
            </a:endParaRPr>
          </a:p>
        </p:txBody>
      </p:sp>
    </p:spTree>
    <p:extLst>
      <p:ext uri="{BB962C8B-B14F-4D97-AF65-F5344CB8AC3E}">
        <p14:creationId xmlns:p14="http://schemas.microsoft.com/office/powerpoint/2010/main" val="11867502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8A0EB2D7-DE06-4DE8-9640-ABD3B9191709}"/>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21</a:t>
            </a:fld>
            <a:endParaRPr kumimoji="1" lang="en-US" altLang="ja-JP"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75AF037C-EFE0-45EF-BAFD-736FE0A40521}"/>
              </a:ext>
            </a:extLst>
          </p:cNvPr>
          <p:cNvSpPr/>
          <p:nvPr/>
        </p:nvSpPr>
        <p:spPr>
          <a:xfrm>
            <a:off x="3490012" y="198499"/>
            <a:ext cx="2943434" cy="707886"/>
          </a:xfrm>
          <a:prstGeom prst="rect">
            <a:avLst/>
          </a:prstGeom>
        </p:spPr>
        <p:txBody>
          <a:bodyPr wrap="none">
            <a:spAutoFit/>
          </a:bodyPr>
          <a:lstStyle/>
          <a:p>
            <a:pPr algn="ctr"/>
            <a:r>
              <a:rPr lang="ja-JP" altLang="en-US" sz="4000" b="1" spc="200" dirty="0">
                <a:solidFill>
                  <a:schemeClr val="accent2">
                    <a:lumMod val="50000"/>
                  </a:schemeClr>
                </a:solidFill>
                <a:latin typeface="Meiryo UI" panose="020B0604030504040204" pitchFamily="50" charset="-128"/>
                <a:ea typeface="Meiryo UI" panose="020B0604030504040204" pitchFamily="50" charset="-128"/>
              </a:rPr>
              <a:t>考えてみよう</a:t>
            </a:r>
            <a:endParaRPr lang="en-US" altLang="ja-JP" sz="4000" b="1" spc="200" dirty="0">
              <a:solidFill>
                <a:schemeClr val="accent2">
                  <a:lumMod val="50000"/>
                </a:schemeClr>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1F541175-2C0F-4C1F-B69F-14385B8D8F0A}"/>
              </a:ext>
            </a:extLst>
          </p:cNvPr>
          <p:cNvSpPr txBox="1"/>
          <p:nvPr/>
        </p:nvSpPr>
        <p:spPr>
          <a:xfrm>
            <a:off x="8524954" y="198499"/>
            <a:ext cx="1107996" cy="369332"/>
          </a:xfrm>
          <a:prstGeom prst="rect">
            <a:avLst/>
          </a:prstGeom>
          <a:noFill/>
          <a:ln>
            <a:solidFill>
              <a:schemeClr val="tx1">
                <a:lumMod val="50000"/>
                <a:lumOff val="50000"/>
              </a:schemeClr>
            </a:solidFill>
          </a:ln>
        </p:spPr>
        <p:txBody>
          <a:bodyPr wrap="none" rtlCol="0">
            <a:spAutoFit/>
          </a:bodyPr>
          <a:lstStyle/>
          <a:p>
            <a:r>
              <a:rPr kumimoji="1" lang="ja-JP" altLang="en-US" dirty="0"/>
              <a:t>補足資料</a:t>
            </a:r>
          </a:p>
        </p:txBody>
      </p:sp>
      <p:sp>
        <p:nvSpPr>
          <p:cNvPr id="7" name="テキスト ボックス 6">
            <a:extLst>
              <a:ext uri="{FF2B5EF4-FFF2-40B4-BE49-F238E27FC236}">
                <a16:creationId xmlns:a16="http://schemas.microsoft.com/office/drawing/2014/main" id="{B2D86307-8C25-4235-884F-F4526413272F}"/>
              </a:ext>
            </a:extLst>
          </p:cNvPr>
          <p:cNvSpPr txBox="1"/>
          <p:nvPr/>
        </p:nvSpPr>
        <p:spPr>
          <a:xfrm>
            <a:off x="286603" y="226794"/>
            <a:ext cx="1529585" cy="646331"/>
          </a:xfrm>
          <a:prstGeom prst="rect">
            <a:avLst/>
          </a:prstGeom>
          <a:noFill/>
          <a:ln>
            <a:noFill/>
          </a:ln>
        </p:spPr>
        <p:txBody>
          <a:bodyPr wrap="none" rtlCol="0">
            <a:spAutoFit/>
          </a:bodyPr>
          <a:lstStyle/>
          <a:p>
            <a:pPr algn="ctr"/>
            <a:r>
              <a:rPr kumimoji="1" lang="en-US" altLang="ja-JP" dirty="0"/>
              <a:t>SNS</a:t>
            </a:r>
            <a:r>
              <a:rPr kumimoji="1" lang="ja-JP" altLang="en-US" dirty="0"/>
              <a:t>の危険性</a:t>
            </a:r>
            <a:endParaRPr kumimoji="1" lang="en-US" altLang="ja-JP" dirty="0"/>
          </a:p>
          <a:p>
            <a:pPr algn="ctr"/>
            <a:r>
              <a:rPr kumimoji="1" lang="ja-JP" altLang="en-US" dirty="0"/>
              <a:t>事例②</a:t>
            </a:r>
          </a:p>
        </p:txBody>
      </p:sp>
      <p:sp>
        <p:nvSpPr>
          <p:cNvPr id="10" name="正方形/長方形 9">
            <a:extLst>
              <a:ext uri="{FF2B5EF4-FFF2-40B4-BE49-F238E27FC236}">
                <a16:creationId xmlns:a16="http://schemas.microsoft.com/office/drawing/2014/main" id="{F9E1A028-A4E2-418B-9086-78A0DA955C12}"/>
              </a:ext>
            </a:extLst>
          </p:cNvPr>
          <p:cNvSpPr/>
          <p:nvPr/>
        </p:nvSpPr>
        <p:spPr>
          <a:xfrm>
            <a:off x="1308420" y="1100138"/>
            <a:ext cx="7289175" cy="646331"/>
          </a:xfrm>
          <a:prstGeom prst="rect">
            <a:avLst/>
          </a:prstGeom>
        </p:spPr>
        <p:txBody>
          <a:bodyPr wrap="none">
            <a:spAutoFit/>
          </a:bodyPr>
          <a:lstStyle/>
          <a:p>
            <a:pPr algn="ctr"/>
            <a:r>
              <a:rPr lang="ja-JP" altLang="en-US" b="1" spc="200" dirty="0">
                <a:solidFill>
                  <a:schemeClr val="accent2">
                    <a:lumMod val="50000"/>
                  </a:schemeClr>
                </a:solidFill>
                <a:latin typeface="Meiryo UI" panose="020B0604030504040204" pitchFamily="50" charset="-128"/>
                <a:ea typeface="Meiryo UI" panose="020B0604030504040204" pitchFamily="50" charset="-128"/>
              </a:rPr>
              <a:t>高校生の</a:t>
            </a:r>
            <a:r>
              <a:rPr lang="en-US" altLang="ja-JP" b="1" spc="200" dirty="0">
                <a:solidFill>
                  <a:schemeClr val="accent2">
                    <a:lumMod val="50000"/>
                  </a:schemeClr>
                </a:solidFill>
                <a:latin typeface="Meiryo UI" panose="020B0604030504040204" pitchFamily="50" charset="-128"/>
                <a:ea typeface="Meiryo UI" panose="020B0604030504040204" pitchFamily="50" charset="-128"/>
              </a:rPr>
              <a:t>A</a:t>
            </a:r>
            <a:r>
              <a:rPr lang="ja-JP" altLang="en-US" b="1" spc="200" dirty="0">
                <a:solidFill>
                  <a:schemeClr val="accent2">
                    <a:lumMod val="50000"/>
                  </a:schemeClr>
                </a:solidFill>
                <a:latin typeface="Meiryo UI" panose="020B0604030504040204" pitchFamily="50" charset="-128"/>
                <a:ea typeface="Meiryo UI" panose="020B0604030504040204" pitchFamily="50" charset="-128"/>
              </a:rPr>
              <a:t>さん（女子）は、</a:t>
            </a:r>
            <a:r>
              <a:rPr lang="en-US" altLang="ja-JP" b="1" spc="200" dirty="0">
                <a:solidFill>
                  <a:schemeClr val="accent2">
                    <a:lumMod val="50000"/>
                  </a:schemeClr>
                </a:solidFill>
                <a:latin typeface="Meiryo UI" panose="020B0604030504040204" pitchFamily="50" charset="-128"/>
                <a:ea typeface="Meiryo UI" panose="020B0604030504040204" pitchFamily="50" charset="-128"/>
              </a:rPr>
              <a:t>SNS</a:t>
            </a:r>
            <a:r>
              <a:rPr lang="ja-JP" altLang="en-US" b="1" spc="200" dirty="0">
                <a:solidFill>
                  <a:schemeClr val="accent2">
                    <a:lumMod val="50000"/>
                  </a:schemeClr>
                </a:solidFill>
                <a:latin typeface="Meiryo UI" panose="020B0604030504040204" pitchFamily="50" charset="-128"/>
                <a:ea typeface="Meiryo UI" panose="020B0604030504040204" pitchFamily="50" charset="-128"/>
              </a:rPr>
              <a:t>に自分が写った写真を投稿して、</a:t>
            </a:r>
            <a:endParaRPr lang="en-US" altLang="ja-JP" b="1" spc="200" dirty="0">
              <a:solidFill>
                <a:schemeClr val="accent2">
                  <a:lumMod val="50000"/>
                </a:schemeClr>
              </a:solidFill>
              <a:latin typeface="Meiryo UI" panose="020B0604030504040204" pitchFamily="50" charset="-128"/>
              <a:ea typeface="Meiryo UI" panose="020B0604030504040204" pitchFamily="50" charset="-128"/>
            </a:endParaRPr>
          </a:p>
          <a:p>
            <a:pPr algn="ctr"/>
            <a:r>
              <a:rPr lang="ja-JP" altLang="en-US" b="1" spc="200" dirty="0">
                <a:solidFill>
                  <a:schemeClr val="accent2">
                    <a:lumMod val="50000"/>
                  </a:schemeClr>
                </a:solidFill>
                <a:latin typeface="Meiryo UI" panose="020B0604030504040204" pitchFamily="50" charset="-128"/>
                <a:ea typeface="Meiryo UI" panose="020B0604030504040204" pitchFamily="50" charset="-128"/>
              </a:rPr>
              <a:t>みんなから「いいね」されるのが好きです。</a:t>
            </a:r>
            <a:endParaRPr lang="en-US" altLang="ja-JP" b="1" spc="200" dirty="0">
              <a:solidFill>
                <a:schemeClr val="accent2">
                  <a:lumMod val="50000"/>
                </a:schemeClr>
              </a:solidFill>
              <a:latin typeface="Meiryo UI" panose="020B0604030504040204" pitchFamily="50" charset="-128"/>
              <a:ea typeface="Meiryo UI" panose="020B0604030504040204" pitchFamily="50" charset="-128"/>
            </a:endParaRPr>
          </a:p>
        </p:txBody>
      </p:sp>
      <p:sp>
        <p:nvSpPr>
          <p:cNvPr id="12" name="四角形: 角を丸くする 11">
            <a:extLst>
              <a:ext uri="{FF2B5EF4-FFF2-40B4-BE49-F238E27FC236}">
                <a16:creationId xmlns:a16="http://schemas.microsoft.com/office/drawing/2014/main" id="{E0504EEE-2829-45A9-87A0-894362D19820}"/>
              </a:ext>
            </a:extLst>
          </p:cNvPr>
          <p:cNvSpPr/>
          <p:nvPr/>
        </p:nvSpPr>
        <p:spPr>
          <a:xfrm>
            <a:off x="1362144" y="1785816"/>
            <a:ext cx="7200000" cy="4699159"/>
          </a:xfrm>
          <a:prstGeom prst="roundRect">
            <a:avLst>
              <a:gd name="adj" fmla="val 11497"/>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indent="268288"/>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女子高生の</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A</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さんは、よく</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SNS</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に投稿しています。いつものように自分の写真を</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SNS</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に投稿したところ、フォロワーから制服姿も見たいとメッセージがきました。</a:t>
            </a:r>
            <a:endPar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endParaRPr>
          </a:p>
          <a:p>
            <a:pPr indent="268288"/>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さっそく、自分の制服姿の写真を投稿したところ、学校が特定されてしまい、知らない男性が学校の前で待ち伏せしていて、自宅まであとをつけられてしまいました。</a:t>
            </a:r>
            <a:endPar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endParaRPr>
          </a:p>
          <a:p>
            <a:pPr indent="268288"/>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その後、</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A</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さんは外に出るのがこわくなり、学校を休みがちになってしまいました。</a:t>
            </a:r>
          </a:p>
        </p:txBody>
      </p:sp>
    </p:spTree>
    <p:extLst>
      <p:ext uri="{BB962C8B-B14F-4D97-AF65-F5344CB8AC3E}">
        <p14:creationId xmlns:p14="http://schemas.microsoft.com/office/powerpoint/2010/main" val="30244387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8A0EB2D7-DE06-4DE8-9640-ABD3B9191709}"/>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22</a:t>
            </a:fld>
            <a:endParaRPr kumimoji="1" lang="en-US" altLang="ja-JP"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75AF037C-EFE0-45EF-BAFD-736FE0A40521}"/>
              </a:ext>
            </a:extLst>
          </p:cNvPr>
          <p:cNvSpPr/>
          <p:nvPr/>
        </p:nvSpPr>
        <p:spPr>
          <a:xfrm>
            <a:off x="3490012" y="198499"/>
            <a:ext cx="2943434" cy="707886"/>
          </a:xfrm>
          <a:prstGeom prst="rect">
            <a:avLst/>
          </a:prstGeom>
        </p:spPr>
        <p:txBody>
          <a:bodyPr wrap="none">
            <a:spAutoFit/>
          </a:bodyPr>
          <a:lstStyle/>
          <a:p>
            <a:pPr algn="ctr"/>
            <a:r>
              <a:rPr lang="ja-JP" altLang="en-US" sz="4000" b="1" spc="200" dirty="0">
                <a:solidFill>
                  <a:schemeClr val="accent2">
                    <a:lumMod val="50000"/>
                  </a:schemeClr>
                </a:solidFill>
                <a:latin typeface="Meiryo UI" panose="020B0604030504040204" pitchFamily="50" charset="-128"/>
                <a:ea typeface="Meiryo UI" panose="020B0604030504040204" pitchFamily="50" charset="-128"/>
              </a:rPr>
              <a:t>考えてみよう</a:t>
            </a:r>
            <a:endParaRPr lang="en-US" altLang="ja-JP" sz="4000" b="1" spc="200" dirty="0">
              <a:solidFill>
                <a:schemeClr val="accent2">
                  <a:lumMod val="50000"/>
                </a:schemeClr>
              </a:solidFill>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615721B0-E1CD-4206-8B43-C7739E8B36B1}"/>
              </a:ext>
            </a:extLst>
          </p:cNvPr>
          <p:cNvSpPr/>
          <p:nvPr/>
        </p:nvSpPr>
        <p:spPr>
          <a:xfrm>
            <a:off x="1227000" y="1766099"/>
            <a:ext cx="7452000" cy="4699159"/>
          </a:xfrm>
          <a:prstGeom prst="roundRect">
            <a:avLst>
              <a:gd name="adj" fmla="val 11497"/>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spAutoFit/>
          </a:bodyPr>
          <a:lstStyle/>
          <a:p>
            <a:pPr indent="268288"/>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高校の同級生の</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A</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B</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C</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D</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さんは、お昼休みに教室の席で話しています。</a:t>
            </a:r>
            <a:endPar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endParaRPr>
          </a:p>
          <a:p>
            <a:pPr indent="268288"/>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男子の</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A</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さんは、男友達の</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B</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さんから「今まで何人と付き合ったの？」「誰とも付き合ったことないんでしょ？」とよく冗談ぽく聞かれます。</a:t>
            </a:r>
            <a:endPar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endParaRPr>
          </a:p>
          <a:p>
            <a:pPr indent="268288"/>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A</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さんはいつもいやな気持ちになりますが、怒ると空気を読めないと言われるので、</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B</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さんに合わせて笑って答えています。</a:t>
            </a:r>
            <a:endPar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endParaRPr>
          </a:p>
          <a:p>
            <a:pPr indent="268288"/>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そばにいる女友達の</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C</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さんと</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D</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さんも、</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2</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人の会話を笑って聞いています。</a:t>
            </a:r>
          </a:p>
        </p:txBody>
      </p:sp>
      <p:sp>
        <p:nvSpPr>
          <p:cNvPr id="2" name="テキスト ボックス 1">
            <a:extLst>
              <a:ext uri="{FF2B5EF4-FFF2-40B4-BE49-F238E27FC236}">
                <a16:creationId xmlns:a16="http://schemas.microsoft.com/office/drawing/2014/main" id="{1F541175-2C0F-4C1F-B69F-14385B8D8F0A}"/>
              </a:ext>
            </a:extLst>
          </p:cNvPr>
          <p:cNvSpPr txBox="1"/>
          <p:nvPr/>
        </p:nvSpPr>
        <p:spPr>
          <a:xfrm>
            <a:off x="8524954" y="198499"/>
            <a:ext cx="1107996" cy="369332"/>
          </a:xfrm>
          <a:prstGeom prst="rect">
            <a:avLst/>
          </a:prstGeom>
          <a:noFill/>
          <a:ln>
            <a:solidFill>
              <a:schemeClr val="tx1">
                <a:lumMod val="50000"/>
                <a:lumOff val="50000"/>
              </a:schemeClr>
            </a:solidFill>
          </a:ln>
        </p:spPr>
        <p:txBody>
          <a:bodyPr wrap="none" rtlCol="0">
            <a:spAutoFit/>
          </a:bodyPr>
          <a:lstStyle/>
          <a:p>
            <a:r>
              <a:rPr kumimoji="1" lang="ja-JP" altLang="en-US" dirty="0"/>
              <a:t>補足資料</a:t>
            </a:r>
          </a:p>
        </p:txBody>
      </p:sp>
      <p:sp>
        <p:nvSpPr>
          <p:cNvPr id="7" name="テキスト ボックス 6">
            <a:extLst>
              <a:ext uri="{FF2B5EF4-FFF2-40B4-BE49-F238E27FC236}">
                <a16:creationId xmlns:a16="http://schemas.microsoft.com/office/drawing/2014/main" id="{B2D86307-8C25-4235-884F-F4526413272F}"/>
              </a:ext>
            </a:extLst>
          </p:cNvPr>
          <p:cNvSpPr txBox="1"/>
          <p:nvPr/>
        </p:nvSpPr>
        <p:spPr>
          <a:xfrm>
            <a:off x="286302" y="198499"/>
            <a:ext cx="1239442" cy="923330"/>
          </a:xfrm>
          <a:prstGeom prst="rect">
            <a:avLst/>
          </a:prstGeom>
          <a:noFill/>
          <a:ln>
            <a:noFill/>
          </a:ln>
        </p:spPr>
        <p:txBody>
          <a:bodyPr wrap="none" rtlCol="0">
            <a:spAutoFit/>
          </a:bodyPr>
          <a:lstStyle/>
          <a:p>
            <a:pPr algn="ctr"/>
            <a:r>
              <a:rPr kumimoji="1" lang="ja-JP" altLang="en-US" dirty="0"/>
              <a:t>セクシュアル</a:t>
            </a:r>
            <a:endParaRPr kumimoji="1" lang="en-US" altLang="ja-JP" dirty="0"/>
          </a:p>
          <a:p>
            <a:pPr algn="ctr"/>
            <a:r>
              <a:rPr kumimoji="1" lang="ja-JP" altLang="en-US" dirty="0"/>
              <a:t>ハラスメント</a:t>
            </a:r>
            <a:endParaRPr kumimoji="1" lang="en-US" altLang="ja-JP" dirty="0"/>
          </a:p>
          <a:p>
            <a:pPr algn="ctr"/>
            <a:r>
              <a:rPr kumimoji="1" lang="ja-JP" altLang="en-US" dirty="0"/>
              <a:t>事例①</a:t>
            </a:r>
          </a:p>
        </p:txBody>
      </p:sp>
      <p:sp>
        <p:nvSpPr>
          <p:cNvPr id="4" name="正方形/長方形 3">
            <a:extLst>
              <a:ext uri="{FF2B5EF4-FFF2-40B4-BE49-F238E27FC236}">
                <a16:creationId xmlns:a16="http://schemas.microsoft.com/office/drawing/2014/main" id="{C960A1C3-A101-403C-B69D-64C5C2FC3F6A}"/>
              </a:ext>
            </a:extLst>
          </p:cNvPr>
          <p:cNvSpPr/>
          <p:nvPr/>
        </p:nvSpPr>
        <p:spPr>
          <a:xfrm>
            <a:off x="652563" y="1100138"/>
            <a:ext cx="8613256" cy="646331"/>
          </a:xfrm>
          <a:prstGeom prst="rect">
            <a:avLst/>
          </a:prstGeom>
        </p:spPr>
        <p:txBody>
          <a:bodyPr wrap="none">
            <a:spAutoFit/>
          </a:bodyPr>
          <a:lstStyle/>
          <a:p>
            <a:pPr algn="ctr"/>
            <a:r>
              <a:rPr lang="en-US" altLang="ja-JP" b="1" spc="200" dirty="0">
                <a:solidFill>
                  <a:schemeClr val="accent2">
                    <a:lumMod val="50000"/>
                  </a:schemeClr>
                </a:solidFill>
                <a:latin typeface="Meiryo UI" panose="020B0604030504040204" pitchFamily="50" charset="-128"/>
                <a:ea typeface="Meiryo UI" panose="020B0604030504040204" pitchFamily="50" charset="-128"/>
              </a:rPr>
              <a:t>A</a:t>
            </a:r>
            <a:r>
              <a:rPr lang="ja-JP" altLang="en-US" b="1" spc="200" dirty="0">
                <a:solidFill>
                  <a:schemeClr val="accent2">
                    <a:lumMod val="50000"/>
                  </a:schemeClr>
                </a:solidFill>
                <a:latin typeface="Meiryo UI" panose="020B0604030504040204" pitchFamily="50" charset="-128"/>
                <a:ea typeface="Meiryo UI" panose="020B0604030504040204" pitchFamily="50" charset="-128"/>
              </a:rPr>
              <a:t>さん（男子）、</a:t>
            </a:r>
            <a:r>
              <a:rPr lang="en-US" altLang="ja-JP" b="1" spc="200" dirty="0">
                <a:solidFill>
                  <a:schemeClr val="accent2">
                    <a:lumMod val="50000"/>
                  </a:schemeClr>
                </a:solidFill>
                <a:latin typeface="Meiryo UI" panose="020B0604030504040204" pitchFamily="50" charset="-128"/>
                <a:ea typeface="Meiryo UI" panose="020B0604030504040204" pitchFamily="50" charset="-128"/>
              </a:rPr>
              <a:t>B</a:t>
            </a:r>
            <a:r>
              <a:rPr lang="ja-JP" altLang="en-US" b="1" spc="200" dirty="0">
                <a:solidFill>
                  <a:schemeClr val="accent2">
                    <a:lumMod val="50000"/>
                  </a:schemeClr>
                </a:solidFill>
                <a:latin typeface="Meiryo UI" panose="020B0604030504040204" pitchFamily="50" charset="-128"/>
                <a:ea typeface="Meiryo UI" panose="020B0604030504040204" pitchFamily="50" charset="-128"/>
              </a:rPr>
              <a:t>さん（男子）、</a:t>
            </a:r>
            <a:r>
              <a:rPr lang="en-US" altLang="ja-JP" b="1" spc="200" dirty="0">
                <a:solidFill>
                  <a:schemeClr val="accent2">
                    <a:lumMod val="50000"/>
                  </a:schemeClr>
                </a:solidFill>
                <a:latin typeface="Meiryo UI" panose="020B0604030504040204" pitchFamily="50" charset="-128"/>
                <a:ea typeface="Meiryo UI" panose="020B0604030504040204" pitchFamily="50" charset="-128"/>
              </a:rPr>
              <a:t>C</a:t>
            </a:r>
            <a:r>
              <a:rPr lang="ja-JP" altLang="en-US" b="1" spc="200" dirty="0">
                <a:solidFill>
                  <a:schemeClr val="accent2">
                    <a:lumMod val="50000"/>
                  </a:schemeClr>
                </a:solidFill>
                <a:latin typeface="Meiryo UI" panose="020B0604030504040204" pitchFamily="50" charset="-128"/>
                <a:ea typeface="Meiryo UI" panose="020B0604030504040204" pitchFamily="50" charset="-128"/>
              </a:rPr>
              <a:t>さん（女子）、</a:t>
            </a:r>
            <a:r>
              <a:rPr lang="en-US" altLang="ja-JP" b="1" spc="200" dirty="0">
                <a:solidFill>
                  <a:schemeClr val="accent2">
                    <a:lumMod val="50000"/>
                  </a:schemeClr>
                </a:solidFill>
                <a:latin typeface="Meiryo UI" panose="020B0604030504040204" pitchFamily="50" charset="-128"/>
                <a:ea typeface="Meiryo UI" panose="020B0604030504040204" pitchFamily="50" charset="-128"/>
              </a:rPr>
              <a:t>D</a:t>
            </a:r>
            <a:r>
              <a:rPr lang="ja-JP" altLang="en-US" b="1" spc="200" dirty="0">
                <a:solidFill>
                  <a:schemeClr val="accent2">
                    <a:lumMod val="50000"/>
                  </a:schemeClr>
                </a:solidFill>
                <a:latin typeface="Meiryo UI" panose="020B0604030504040204" pitchFamily="50" charset="-128"/>
                <a:ea typeface="Meiryo UI" panose="020B0604030504040204" pitchFamily="50" charset="-128"/>
              </a:rPr>
              <a:t>さん（女子）は</a:t>
            </a:r>
            <a:endParaRPr lang="en-US" altLang="ja-JP" b="1" spc="200" dirty="0">
              <a:solidFill>
                <a:schemeClr val="accent2">
                  <a:lumMod val="50000"/>
                </a:schemeClr>
              </a:solidFill>
              <a:latin typeface="Meiryo UI" panose="020B0604030504040204" pitchFamily="50" charset="-128"/>
              <a:ea typeface="Meiryo UI" panose="020B0604030504040204" pitchFamily="50" charset="-128"/>
            </a:endParaRPr>
          </a:p>
          <a:p>
            <a:pPr algn="ctr"/>
            <a:r>
              <a:rPr lang="ja-JP" altLang="en-US" b="1" spc="200" dirty="0">
                <a:solidFill>
                  <a:schemeClr val="accent2">
                    <a:lumMod val="50000"/>
                  </a:schemeClr>
                </a:solidFill>
                <a:latin typeface="Meiryo UI" panose="020B0604030504040204" pitchFamily="50" charset="-128"/>
                <a:ea typeface="Meiryo UI" panose="020B0604030504040204" pitchFamily="50" charset="-128"/>
              </a:rPr>
              <a:t>高校の同級生です。教室の席が近いので休み時間はよくおしゃべりをしています。</a:t>
            </a:r>
            <a:endParaRPr lang="ja-JP" altLang="en-US" dirty="0">
              <a:solidFill>
                <a:schemeClr val="accent2">
                  <a:lumMod val="50000"/>
                </a:schemeClr>
              </a:solidFill>
            </a:endParaRPr>
          </a:p>
        </p:txBody>
      </p:sp>
    </p:spTree>
    <p:extLst>
      <p:ext uri="{BB962C8B-B14F-4D97-AF65-F5344CB8AC3E}">
        <p14:creationId xmlns:p14="http://schemas.microsoft.com/office/powerpoint/2010/main" val="35296880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8A0EB2D7-DE06-4DE8-9640-ABD3B9191709}"/>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23</a:t>
            </a:fld>
            <a:endParaRPr kumimoji="1" lang="en-US" altLang="ja-JP"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75AF037C-EFE0-45EF-BAFD-736FE0A40521}"/>
              </a:ext>
            </a:extLst>
          </p:cNvPr>
          <p:cNvSpPr/>
          <p:nvPr/>
        </p:nvSpPr>
        <p:spPr>
          <a:xfrm>
            <a:off x="3490012" y="198499"/>
            <a:ext cx="2943434" cy="707886"/>
          </a:xfrm>
          <a:prstGeom prst="rect">
            <a:avLst/>
          </a:prstGeom>
        </p:spPr>
        <p:txBody>
          <a:bodyPr wrap="none">
            <a:spAutoFit/>
          </a:bodyPr>
          <a:lstStyle/>
          <a:p>
            <a:pPr algn="ctr"/>
            <a:r>
              <a:rPr lang="ja-JP" altLang="en-US" sz="4000" b="1" spc="200" dirty="0">
                <a:solidFill>
                  <a:schemeClr val="accent2">
                    <a:lumMod val="50000"/>
                  </a:schemeClr>
                </a:solidFill>
                <a:latin typeface="Meiryo UI" panose="020B0604030504040204" pitchFamily="50" charset="-128"/>
                <a:ea typeface="Meiryo UI" panose="020B0604030504040204" pitchFamily="50" charset="-128"/>
              </a:rPr>
              <a:t>考えてみよう</a:t>
            </a:r>
            <a:endParaRPr lang="en-US" altLang="ja-JP" sz="4000" b="1" spc="200" dirty="0">
              <a:solidFill>
                <a:schemeClr val="accent2">
                  <a:lumMod val="50000"/>
                </a:schemeClr>
              </a:solidFill>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615721B0-E1CD-4206-8B43-C7739E8B36B1}"/>
              </a:ext>
            </a:extLst>
          </p:cNvPr>
          <p:cNvSpPr/>
          <p:nvPr/>
        </p:nvSpPr>
        <p:spPr>
          <a:xfrm>
            <a:off x="1227000" y="1796467"/>
            <a:ext cx="7452000" cy="4447191"/>
          </a:xfrm>
          <a:prstGeom prst="roundRect">
            <a:avLst>
              <a:gd name="adj" fmla="val 11497"/>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oAutofit/>
          </a:bodyPr>
          <a:lstStyle/>
          <a:p>
            <a:pPr indent="268288"/>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女子高生の</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A</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さんは、最近始めたアルバイト中に休憩していました。</a:t>
            </a:r>
            <a:endPar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endParaRPr>
          </a:p>
          <a:p>
            <a:pPr indent="268288" algn="just"/>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すると、男性店長の</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B</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さんが休憩室に入ってきて、「疲れたでしょ？」と言って、</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A</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さんの肩を揉んできました。</a:t>
            </a:r>
            <a:endPar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endParaRPr>
          </a:p>
          <a:p>
            <a:pPr indent="268288"/>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A</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さんはなんだか気持ちが悪いな</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と思ったのですが、せっかく始めたアルバイトだったし、クビになったり働きにくくなったらいやだったので、何も言わずに我慢しました。</a:t>
            </a:r>
            <a:endPar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1F541175-2C0F-4C1F-B69F-14385B8D8F0A}"/>
              </a:ext>
            </a:extLst>
          </p:cNvPr>
          <p:cNvSpPr txBox="1"/>
          <p:nvPr/>
        </p:nvSpPr>
        <p:spPr>
          <a:xfrm>
            <a:off x="8524954" y="198499"/>
            <a:ext cx="1107996" cy="369332"/>
          </a:xfrm>
          <a:prstGeom prst="rect">
            <a:avLst/>
          </a:prstGeom>
          <a:noFill/>
          <a:ln>
            <a:solidFill>
              <a:schemeClr val="tx1">
                <a:lumMod val="50000"/>
                <a:lumOff val="50000"/>
              </a:schemeClr>
            </a:solidFill>
          </a:ln>
        </p:spPr>
        <p:txBody>
          <a:bodyPr wrap="none" rtlCol="0">
            <a:spAutoFit/>
          </a:bodyPr>
          <a:lstStyle/>
          <a:p>
            <a:r>
              <a:rPr kumimoji="1" lang="ja-JP" altLang="en-US" dirty="0"/>
              <a:t>補足資料</a:t>
            </a:r>
          </a:p>
        </p:txBody>
      </p:sp>
      <p:sp>
        <p:nvSpPr>
          <p:cNvPr id="7" name="テキスト ボックス 6">
            <a:extLst>
              <a:ext uri="{FF2B5EF4-FFF2-40B4-BE49-F238E27FC236}">
                <a16:creationId xmlns:a16="http://schemas.microsoft.com/office/drawing/2014/main" id="{B2D86307-8C25-4235-884F-F4526413272F}"/>
              </a:ext>
            </a:extLst>
          </p:cNvPr>
          <p:cNvSpPr txBox="1"/>
          <p:nvPr/>
        </p:nvSpPr>
        <p:spPr>
          <a:xfrm>
            <a:off x="286302" y="198499"/>
            <a:ext cx="1239442" cy="923330"/>
          </a:xfrm>
          <a:prstGeom prst="rect">
            <a:avLst/>
          </a:prstGeom>
          <a:noFill/>
          <a:ln>
            <a:noFill/>
          </a:ln>
        </p:spPr>
        <p:txBody>
          <a:bodyPr wrap="none" rtlCol="0">
            <a:spAutoFit/>
          </a:bodyPr>
          <a:lstStyle/>
          <a:p>
            <a:pPr algn="ctr"/>
            <a:r>
              <a:rPr kumimoji="1" lang="ja-JP" altLang="en-US" dirty="0"/>
              <a:t>セクシュアル</a:t>
            </a:r>
            <a:endParaRPr kumimoji="1" lang="en-US" altLang="ja-JP" dirty="0"/>
          </a:p>
          <a:p>
            <a:pPr algn="ctr"/>
            <a:r>
              <a:rPr kumimoji="1" lang="ja-JP" altLang="en-US" dirty="0"/>
              <a:t>ハラスメント</a:t>
            </a:r>
            <a:endParaRPr kumimoji="1" lang="en-US" altLang="ja-JP" dirty="0"/>
          </a:p>
          <a:p>
            <a:pPr algn="ctr"/>
            <a:r>
              <a:rPr kumimoji="1" lang="ja-JP" altLang="en-US" dirty="0"/>
              <a:t>事例②</a:t>
            </a:r>
          </a:p>
        </p:txBody>
      </p:sp>
      <p:sp>
        <p:nvSpPr>
          <p:cNvPr id="4" name="正方形/長方形 3">
            <a:extLst>
              <a:ext uri="{FF2B5EF4-FFF2-40B4-BE49-F238E27FC236}">
                <a16:creationId xmlns:a16="http://schemas.microsoft.com/office/drawing/2014/main" id="{C960A1C3-A101-403C-B69D-64C5C2FC3F6A}"/>
              </a:ext>
            </a:extLst>
          </p:cNvPr>
          <p:cNvSpPr/>
          <p:nvPr/>
        </p:nvSpPr>
        <p:spPr>
          <a:xfrm>
            <a:off x="2168204" y="1100138"/>
            <a:ext cx="5581977" cy="369332"/>
          </a:xfrm>
          <a:prstGeom prst="rect">
            <a:avLst/>
          </a:prstGeom>
        </p:spPr>
        <p:txBody>
          <a:bodyPr wrap="none">
            <a:spAutoFit/>
          </a:bodyPr>
          <a:lstStyle/>
          <a:p>
            <a:pPr algn="ctr"/>
            <a:r>
              <a:rPr lang="ja-JP" altLang="en-US" b="1" spc="200" dirty="0">
                <a:solidFill>
                  <a:schemeClr val="accent2">
                    <a:lumMod val="50000"/>
                  </a:schemeClr>
                </a:solidFill>
                <a:latin typeface="Meiryo UI" panose="020B0604030504040204" pitchFamily="50" charset="-128"/>
                <a:ea typeface="Meiryo UI" panose="020B0604030504040204" pitchFamily="50" charset="-128"/>
              </a:rPr>
              <a:t>女子高生の</a:t>
            </a:r>
            <a:r>
              <a:rPr lang="en-US" altLang="ja-JP" b="1" spc="200" dirty="0">
                <a:solidFill>
                  <a:schemeClr val="accent2">
                    <a:lumMod val="50000"/>
                  </a:schemeClr>
                </a:solidFill>
                <a:latin typeface="Meiryo UI" panose="020B0604030504040204" pitchFamily="50" charset="-128"/>
                <a:ea typeface="Meiryo UI" panose="020B0604030504040204" pitchFamily="50" charset="-128"/>
              </a:rPr>
              <a:t>A</a:t>
            </a:r>
            <a:r>
              <a:rPr lang="ja-JP" altLang="en-US" b="1" spc="200" dirty="0">
                <a:solidFill>
                  <a:schemeClr val="accent2">
                    <a:lumMod val="50000"/>
                  </a:schemeClr>
                </a:solidFill>
                <a:latin typeface="Meiryo UI" panose="020B0604030504040204" pitchFamily="50" charset="-128"/>
                <a:ea typeface="Meiryo UI" panose="020B0604030504040204" pitchFamily="50" charset="-128"/>
              </a:rPr>
              <a:t>さんは、最近アルバイトを始めました。</a:t>
            </a:r>
            <a:endParaRPr lang="en-US" altLang="ja-JP" b="1" spc="200" dirty="0">
              <a:solidFill>
                <a:schemeClr val="accent2">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448866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8A0EB2D7-DE06-4DE8-9640-ABD3B9191709}"/>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24</a:t>
            </a:fld>
            <a:endParaRPr kumimoji="1" lang="en-US" altLang="ja-JP"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75AF037C-EFE0-45EF-BAFD-736FE0A40521}"/>
              </a:ext>
            </a:extLst>
          </p:cNvPr>
          <p:cNvSpPr/>
          <p:nvPr/>
        </p:nvSpPr>
        <p:spPr>
          <a:xfrm>
            <a:off x="3490012" y="198499"/>
            <a:ext cx="2943434" cy="707886"/>
          </a:xfrm>
          <a:prstGeom prst="rect">
            <a:avLst/>
          </a:prstGeom>
        </p:spPr>
        <p:txBody>
          <a:bodyPr wrap="none">
            <a:spAutoFit/>
          </a:bodyPr>
          <a:lstStyle/>
          <a:p>
            <a:pPr algn="ctr"/>
            <a:r>
              <a:rPr lang="ja-JP" altLang="en-US" sz="4000" b="1" spc="200" dirty="0">
                <a:solidFill>
                  <a:schemeClr val="accent2">
                    <a:lumMod val="50000"/>
                  </a:schemeClr>
                </a:solidFill>
                <a:latin typeface="Meiryo UI" panose="020B0604030504040204" pitchFamily="50" charset="-128"/>
                <a:ea typeface="Meiryo UI" panose="020B0604030504040204" pitchFamily="50" charset="-128"/>
              </a:rPr>
              <a:t>考えてみよう</a:t>
            </a:r>
            <a:endParaRPr lang="en-US" altLang="ja-JP" sz="4000" b="1" spc="200" dirty="0">
              <a:solidFill>
                <a:schemeClr val="accent2">
                  <a:lumMod val="50000"/>
                </a:schemeClr>
              </a:solidFill>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615721B0-E1CD-4206-8B43-C7739E8B36B1}"/>
              </a:ext>
            </a:extLst>
          </p:cNvPr>
          <p:cNvSpPr/>
          <p:nvPr/>
        </p:nvSpPr>
        <p:spPr>
          <a:xfrm>
            <a:off x="971679" y="1851702"/>
            <a:ext cx="7968035" cy="4656674"/>
          </a:xfrm>
          <a:prstGeom prst="roundRect">
            <a:avLst>
              <a:gd name="adj" fmla="val 11497"/>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indent="268288"/>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女子高生の</a:t>
            </a:r>
            <a:r>
              <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rPr>
              <a:t>A</a:t>
            </a: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さんは、学校帰りに「同世代の女の子たちとおしゃべりしたり、お菓子を食べながら遊ぶだけでお金が稼げます！」というアルバイトの募集チラシをもらったので、アルバイトを始めました。</a:t>
            </a:r>
            <a:endPar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endParaRPr>
          </a:p>
          <a:p>
            <a:pPr indent="268288"/>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簡単な仕事のはずが、しだいにお店から、性的な内容を含む過激な仕事を要求されるようになりました。辞めたいと言うと、「違約金が数百万円かかる」「親や学校にバラす」などとおどされてしまいました。</a:t>
            </a:r>
          </a:p>
        </p:txBody>
      </p:sp>
      <p:sp>
        <p:nvSpPr>
          <p:cNvPr id="2" name="テキスト ボックス 1">
            <a:extLst>
              <a:ext uri="{FF2B5EF4-FFF2-40B4-BE49-F238E27FC236}">
                <a16:creationId xmlns:a16="http://schemas.microsoft.com/office/drawing/2014/main" id="{1F541175-2C0F-4C1F-B69F-14385B8D8F0A}"/>
              </a:ext>
            </a:extLst>
          </p:cNvPr>
          <p:cNvSpPr txBox="1"/>
          <p:nvPr/>
        </p:nvSpPr>
        <p:spPr>
          <a:xfrm>
            <a:off x="8524954" y="198499"/>
            <a:ext cx="1107996" cy="369332"/>
          </a:xfrm>
          <a:prstGeom prst="rect">
            <a:avLst/>
          </a:prstGeom>
          <a:noFill/>
          <a:ln>
            <a:solidFill>
              <a:schemeClr val="tx1">
                <a:lumMod val="50000"/>
                <a:lumOff val="50000"/>
              </a:schemeClr>
            </a:solidFill>
          </a:ln>
        </p:spPr>
        <p:txBody>
          <a:bodyPr wrap="none" rtlCol="0">
            <a:spAutoFit/>
          </a:bodyPr>
          <a:lstStyle/>
          <a:p>
            <a:r>
              <a:rPr kumimoji="1" lang="ja-JP" altLang="en-US" dirty="0"/>
              <a:t>補足資料</a:t>
            </a:r>
          </a:p>
        </p:txBody>
      </p:sp>
      <p:sp>
        <p:nvSpPr>
          <p:cNvPr id="7" name="テキスト ボックス 6">
            <a:extLst>
              <a:ext uri="{FF2B5EF4-FFF2-40B4-BE49-F238E27FC236}">
                <a16:creationId xmlns:a16="http://schemas.microsoft.com/office/drawing/2014/main" id="{B2D86307-8C25-4235-884F-F4526413272F}"/>
              </a:ext>
            </a:extLst>
          </p:cNvPr>
          <p:cNvSpPr txBox="1"/>
          <p:nvPr/>
        </p:nvSpPr>
        <p:spPr>
          <a:xfrm>
            <a:off x="325575" y="198499"/>
            <a:ext cx="1160895" cy="646331"/>
          </a:xfrm>
          <a:prstGeom prst="rect">
            <a:avLst/>
          </a:prstGeom>
          <a:noFill/>
          <a:ln>
            <a:noFill/>
          </a:ln>
        </p:spPr>
        <p:txBody>
          <a:bodyPr wrap="none" rtlCol="0">
            <a:spAutoFit/>
          </a:bodyPr>
          <a:lstStyle/>
          <a:p>
            <a:pPr algn="ctr"/>
            <a:r>
              <a:rPr kumimoji="1" lang="en-US" altLang="ja-JP" dirty="0"/>
              <a:t>JK</a:t>
            </a:r>
            <a:r>
              <a:rPr kumimoji="1" lang="ja-JP" altLang="en-US" dirty="0"/>
              <a:t>ビジネス</a:t>
            </a:r>
            <a:endParaRPr kumimoji="1" lang="en-US" altLang="ja-JP" dirty="0"/>
          </a:p>
          <a:p>
            <a:pPr algn="ctr"/>
            <a:r>
              <a:rPr kumimoji="1" lang="ja-JP" altLang="en-US" dirty="0"/>
              <a:t>事例①</a:t>
            </a:r>
          </a:p>
        </p:txBody>
      </p:sp>
      <p:sp>
        <p:nvSpPr>
          <p:cNvPr id="4" name="正方形/長方形 3">
            <a:extLst>
              <a:ext uri="{FF2B5EF4-FFF2-40B4-BE49-F238E27FC236}">
                <a16:creationId xmlns:a16="http://schemas.microsoft.com/office/drawing/2014/main" id="{C960A1C3-A101-403C-B69D-64C5C2FC3F6A}"/>
              </a:ext>
            </a:extLst>
          </p:cNvPr>
          <p:cNvSpPr/>
          <p:nvPr/>
        </p:nvSpPr>
        <p:spPr>
          <a:xfrm>
            <a:off x="1081373" y="1100138"/>
            <a:ext cx="7755649" cy="646331"/>
          </a:xfrm>
          <a:prstGeom prst="rect">
            <a:avLst/>
          </a:prstGeom>
        </p:spPr>
        <p:txBody>
          <a:bodyPr wrap="none">
            <a:spAutoFit/>
          </a:bodyPr>
          <a:lstStyle/>
          <a:p>
            <a:pPr algn="ctr"/>
            <a:r>
              <a:rPr lang="ja-JP" altLang="en-US" b="1" spc="200" dirty="0">
                <a:solidFill>
                  <a:schemeClr val="accent2">
                    <a:lumMod val="50000"/>
                  </a:schemeClr>
                </a:solidFill>
                <a:latin typeface="Meiryo UI" panose="020B0604030504040204" pitchFamily="50" charset="-128"/>
                <a:ea typeface="Meiryo UI" panose="020B0604030504040204" pitchFamily="50" charset="-128"/>
              </a:rPr>
              <a:t>女子高生の</a:t>
            </a:r>
            <a:r>
              <a:rPr lang="en-US" altLang="ja-JP" b="1" spc="200" dirty="0">
                <a:solidFill>
                  <a:schemeClr val="accent2">
                    <a:lumMod val="50000"/>
                  </a:schemeClr>
                </a:solidFill>
                <a:latin typeface="Meiryo UI" panose="020B0604030504040204" pitchFamily="50" charset="-128"/>
                <a:ea typeface="Meiryo UI" panose="020B0604030504040204" pitchFamily="50" charset="-128"/>
              </a:rPr>
              <a:t>A</a:t>
            </a:r>
            <a:r>
              <a:rPr lang="ja-JP" altLang="en-US" b="1" spc="200" dirty="0">
                <a:solidFill>
                  <a:schemeClr val="accent2">
                    <a:lumMod val="50000"/>
                  </a:schemeClr>
                </a:solidFill>
                <a:latin typeface="Meiryo UI" panose="020B0604030504040204" pitchFamily="50" charset="-128"/>
                <a:ea typeface="Meiryo UI" panose="020B0604030504040204" pitchFamily="50" charset="-128"/>
              </a:rPr>
              <a:t>さんは、夏休みに女友達と旅行に行く約束をしていたので</a:t>
            </a:r>
            <a:endParaRPr lang="en-US" altLang="ja-JP" b="1" spc="200" dirty="0">
              <a:solidFill>
                <a:schemeClr val="accent2">
                  <a:lumMod val="50000"/>
                </a:schemeClr>
              </a:solidFill>
              <a:latin typeface="Meiryo UI" panose="020B0604030504040204" pitchFamily="50" charset="-128"/>
              <a:ea typeface="Meiryo UI" panose="020B0604030504040204" pitchFamily="50" charset="-128"/>
            </a:endParaRPr>
          </a:p>
          <a:p>
            <a:pPr algn="ctr"/>
            <a:r>
              <a:rPr lang="ja-JP" altLang="en-US" b="1" spc="200" dirty="0">
                <a:solidFill>
                  <a:schemeClr val="accent2">
                    <a:lumMod val="50000"/>
                  </a:schemeClr>
                </a:solidFill>
                <a:latin typeface="Meiryo UI" panose="020B0604030504040204" pitchFamily="50" charset="-128"/>
                <a:ea typeface="Meiryo UI" panose="020B0604030504040204" pitchFamily="50" charset="-128"/>
              </a:rPr>
              <a:t>短時間でお金が稼げるアルバイトを探していました。</a:t>
            </a:r>
            <a:endParaRPr lang="ja-JP" altLang="en-US" dirty="0">
              <a:solidFill>
                <a:schemeClr val="accent2">
                  <a:lumMod val="50000"/>
                </a:schemeClr>
              </a:solidFill>
            </a:endParaRPr>
          </a:p>
        </p:txBody>
      </p:sp>
    </p:spTree>
    <p:extLst>
      <p:ext uri="{BB962C8B-B14F-4D97-AF65-F5344CB8AC3E}">
        <p14:creationId xmlns:p14="http://schemas.microsoft.com/office/powerpoint/2010/main" val="35023882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8A0EB2D7-DE06-4DE8-9640-ABD3B9191709}"/>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25</a:t>
            </a:fld>
            <a:endParaRPr kumimoji="1" lang="en-US" altLang="ja-JP"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A1E7B686-C4D3-4B8F-A9D3-C10881EF6960}"/>
              </a:ext>
            </a:extLst>
          </p:cNvPr>
          <p:cNvSpPr/>
          <p:nvPr/>
        </p:nvSpPr>
        <p:spPr>
          <a:xfrm>
            <a:off x="2793000" y="2709000"/>
            <a:ext cx="4320000" cy="1440000"/>
          </a:xfrm>
          <a:prstGeom prst="rect">
            <a:avLst/>
          </a:prstGeom>
          <a:ln w="19050">
            <a:solidFill>
              <a:schemeClr val="tx1">
                <a:lumMod val="50000"/>
                <a:lumOff val="50000"/>
              </a:schemeClr>
            </a:solidFill>
          </a:ln>
        </p:spPr>
        <p:txBody>
          <a:bodyPr wrap="none" anchor="ctr" anchorCtr="0">
            <a:noAutofit/>
          </a:bodyPr>
          <a:lstStyle/>
          <a:p>
            <a:pPr algn="ctr"/>
            <a:r>
              <a:rPr lang="ja-JP" altLang="en-US" sz="4000" b="1" spc="200" dirty="0">
                <a:solidFill>
                  <a:schemeClr val="tx1">
                    <a:lumMod val="75000"/>
                    <a:lumOff val="25000"/>
                  </a:schemeClr>
                </a:solidFill>
                <a:latin typeface="Meiryo UI" panose="020B0604030504040204" pitchFamily="50" charset="-128"/>
                <a:ea typeface="Meiryo UI" panose="020B0604030504040204" pitchFamily="50" charset="-128"/>
              </a:rPr>
              <a:t>ワークシート</a:t>
            </a:r>
            <a:endParaRPr lang="en-US" altLang="ja-JP" sz="4000" b="1" spc="200" dirty="0">
              <a:solidFill>
                <a:schemeClr val="tx1">
                  <a:lumMod val="75000"/>
                  <a:lumOff val="2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013488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8A0EB2D7-DE06-4DE8-9640-ABD3B9191709}"/>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26</a:t>
            </a:fld>
            <a:endParaRPr kumimoji="1" lang="en-US" altLang="ja-JP"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75AF037C-EFE0-45EF-BAFD-736FE0A40521}"/>
              </a:ext>
            </a:extLst>
          </p:cNvPr>
          <p:cNvSpPr/>
          <p:nvPr/>
        </p:nvSpPr>
        <p:spPr>
          <a:xfrm>
            <a:off x="3490012" y="198499"/>
            <a:ext cx="2943434" cy="707886"/>
          </a:xfrm>
          <a:prstGeom prst="rect">
            <a:avLst/>
          </a:prstGeom>
        </p:spPr>
        <p:txBody>
          <a:bodyPr wrap="none">
            <a:spAutoFit/>
          </a:bodyPr>
          <a:lstStyle/>
          <a:p>
            <a:pPr algn="ctr"/>
            <a:r>
              <a:rPr lang="ja-JP" altLang="en-US" sz="4000" b="1" spc="200" dirty="0">
                <a:solidFill>
                  <a:schemeClr val="accent2">
                    <a:lumMod val="50000"/>
                  </a:schemeClr>
                </a:solidFill>
                <a:latin typeface="Meiryo UI" panose="020B0604030504040204" pitchFamily="50" charset="-128"/>
                <a:ea typeface="Meiryo UI" panose="020B0604030504040204" pitchFamily="50" charset="-128"/>
              </a:rPr>
              <a:t>考えてみよう</a:t>
            </a:r>
            <a:endParaRPr lang="en-US" altLang="ja-JP" sz="4000" b="1" spc="200" dirty="0">
              <a:solidFill>
                <a:schemeClr val="accent2">
                  <a:lumMod val="50000"/>
                </a:schemeClr>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1F541175-2C0F-4C1F-B69F-14385B8D8F0A}"/>
              </a:ext>
            </a:extLst>
          </p:cNvPr>
          <p:cNvSpPr txBox="1"/>
          <p:nvPr/>
        </p:nvSpPr>
        <p:spPr>
          <a:xfrm>
            <a:off x="8415226" y="198499"/>
            <a:ext cx="1250663" cy="369332"/>
          </a:xfrm>
          <a:prstGeom prst="rect">
            <a:avLst/>
          </a:prstGeom>
          <a:noFill/>
          <a:ln>
            <a:solidFill>
              <a:schemeClr val="tx1">
                <a:lumMod val="50000"/>
                <a:lumOff val="50000"/>
              </a:schemeClr>
            </a:solidFill>
          </a:ln>
        </p:spPr>
        <p:txBody>
          <a:bodyPr wrap="none" rtlCol="0">
            <a:spAutoFit/>
          </a:bodyPr>
          <a:lstStyle/>
          <a:p>
            <a:r>
              <a:rPr kumimoji="1" lang="ja-JP" altLang="en-US" dirty="0"/>
              <a:t>ワークシート</a:t>
            </a:r>
          </a:p>
        </p:txBody>
      </p:sp>
      <p:sp>
        <p:nvSpPr>
          <p:cNvPr id="7" name="テキスト ボックス 6">
            <a:extLst>
              <a:ext uri="{FF2B5EF4-FFF2-40B4-BE49-F238E27FC236}">
                <a16:creationId xmlns:a16="http://schemas.microsoft.com/office/drawing/2014/main" id="{B2D86307-8C25-4235-884F-F4526413272F}"/>
              </a:ext>
            </a:extLst>
          </p:cNvPr>
          <p:cNvSpPr txBox="1"/>
          <p:nvPr/>
        </p:nvSpPr>
        <p:spPr>
          <a:xfrm>
            <a:off x="274832" y="226794"/>
            <a:ext cx="1790875" cy="738664"/>
          </a:xfrm>
          <a:prstGeom prst="rect">
            <a:avLst/>
          </a:prstGeom>
          <a:noFill/>
          <a:ln>
            <a:noFill/>
          </a:ln>
        </p:spPr>
        <p:txBody>
          <a:bodyPr wrap="none" rtlCol="0">
            <a:spAutoFit/>
          </a:bodyPr>
          <a:lstStyle/>
          <a:p>
            <a:pPr algn="ctr"/>
            <a:r>
              <a:rPr kumimoji="1" lang="ja-JP" altLang="en-US" sz="1400" dirty="0"/>
              <a:t>セクシュアルハラスメント</a:t>
            </a:r>
            <a:endParaRPr kumimoji="1" lang="en-US" altLang="ja-JP" sz="1400" dirty="0"/>
          </a:p>
          <a:p>
            <a:pPr algn="ctr"/>
            <a:r>
              <a:rPr kumimoji="1" lang="ja-JP" altLang="en-US" sz="1400" dirty="0"/>
              <a:t>デート</a:t>
            </a:r>
            <a:r>
              <a:rPr kumimoji="1" lang="en-US" altLang="ja-JP" sz="1400" dirty="0"/>
              <a:t>DV</a:t>
            </a:r>
          </a:p>
          <a:p>
            <a:pPr algn="ctr"/>
            <a:r>
              <a:rPr kumimoji="1" lang="en-US" altLang="ja-JP" sz="1400" dirty="0"/>
              <a:t>SNS</a:t>
            </a:r>
            <a:r>
              <a:rPr kumimoji="1" lang="ja-JP" altLang="en-US" sz="1400" dirty="0"/>
              <a:t>の危険性</a:t>
            </a:r>
            <a:endParaRPr kumimoji="1" lang="en-US" altLang="ja-JP" sz="1400" dirty="0"/>
          </a:p>
        </p:txBody>
      </p:sp>
      <p:sp>
        <p:nvSpPr>
          <p:cNvPr id="8" name="テキスト ボックス 7">
            <a:extLst>
              <a:ext uri="{FF2B5EF4-FFF2-40B4-BE49-F238E27FC236}">
                <a16:creationId xmlns:a16="http://schemas.microsoft.com/office/drawing/2014/main" id="{2F5A6642-7D76-4C4C-B3D2-AFDB7334B1AC}"/>
              </a:ext>
            </a:extLst>
          </p:cNvPr>
          <p:cNvSpPr txBox="1"/>
          <p:nvPr/>
        </p:nvSpPr>
        <p:spPr>
          <a:xfrm>
            <a:off x="2988285" y="1181973"/>
            <a:ext cx="3929430" cy="446276"/>
          </a:xfrm>
          <a:prstGeom prst="rect">
            <a:avLst/>
          </a:prstGeom>
          <a:noFill/>
        </p:spPr>
        <p:txBody>
          <a:bodyPr wrap="none" lIns="90000" rtlCol="0">
            <a:spAutoFit/>
          </a:bodyPr>
          <a:lstStyle/>
          <a:p>
            <a:pPr algn="l"/>
            <a:r>
              <a:rPr lang="ja-JP" altLang="en-US" sz="2300" b="1" dirty="0">
                <a:solidFill>
                  <a:schemeClr val="accent2">
                    <a:lumMod val="50000"/>
                  </a:schemeClr>
                </a:solidFill>
                <a:latin typeface="Meiryo UI" panose="020B0604030504040204" pitchFamily="50" charset="-128"/>
                <a:ea typeface="Meiryo UI" panose="020B0604030504040204" pitchFamily="50" charset="-128"/>
              </a:rPr>
              <a:t>事例を読んで考えてみましょう。</a:t>
            </a:r>
          </a:p>
        </p:txBody>
      </p:sp>
      <p:sp>
        <p:nvSpPr>
          <p:cNvPr id="15" name="正方形/長方形 14">
            <a:extLst>
              <a:ext uri="{FF2B5EF4-FFF2-40B4-BE49-F238E27FC236}">
                <a16:creationId xmlns:a16="http://schemas.microsoft.com/office/drawing/2014/main" id="{AB8B6753-EB25-460C-A9CD-7F3ADADC2F45}"/>
              </a:ext>
            </a:extLst>
          </p:cNvPr>
          <p:cNvSpPr/>
          <p:nvPr/>
        </p:nvSpPr>
        <p:spPr>
          <a:xfrm>
            <a:off x="1722127" y="2544570"/>
            <a:ext cx="6480000" cy="257606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D36B8070-D1F2-482C-8F70-AD8DDD061029}"/>
              </a:ext>
            </a:extLst>
          </p:cNvPr>
          <p:cNvSpPr txBox="1"/>
          <p:nvPr/>
        </p:nvSpPr>
        <p:spPr>
          <a:xfrm>
            <a:off x="1430547" y="2057809"/>
            <a:ext cx="7063160" cy="369332"/>
          </a:xfrm>
          <a:prstGeom prst="rect">
            <a:avLst/>
          </a:prstGeom>
          <a:noFill/>
        </p:spPr>
        <p:txBody>
          <a:bodyPr wrap="square" rtlCol="0">
            <a:spAutoFit/>
          </a:bodyPr>
          <a:lstStyle/>
          <a:p>
            <a:r>
              <a:rPr lang="ja-JP" altLang="en-US" b="1" dirty="0">
                <a:solidFill>
                  <a:schemeClr val="tx1">
                    <a:lumMod val="75000"/>
                    <a:lumOff val="25000"/>
                  </a:schemeClr>
                </a:solidFill>
                <a:latin typeface="Meiryo UI" panose="020B0604030504040204" pitchFamily="50" charset="-128"/>
                <a:ea typeface="Meiryo UI" panose="020B0604030504040204" pitchFamily="50" charset="-128"/>
              </a:rPr>
              <a:t>登場人物はそれぞれがどのように行動すればよかったのか考えてみましょう。</a:t>
            </a:r>
            <a:endParaRPr kumimoji="1" lang="en-US" altLang="ja-JP" b="1" dirty="0">
              <a:solidFill>
                <a:schemeClr val="tx1">
                  <a:lumMod val="75000"/>
                  <a:lumOff val="2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783234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8A0EB2D7-DE06-4DE8-9640-ABD3B9191709}"/>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27</a:t>
            </a:fld>
            <a:endParaRPr kumimoji="1" lang="en-US" altLang="ja-JP"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75AF037C-EFE0-45EF-BAFD-736FE0A40521}"/>
              </a:ext>
            </a:extLst>
          </p:cNvPr>
          <p:cNvSpPr/>
          <p:nvPr/>
        </p:nvSpPr>
        <p:spPr>
          <a:xfrm>
            <a:off x="2793000" y="2712417"/>
            <a:ext cx="4320000" cy="1440000"/>
          </a:xfrm>
          <a:prstGeom prst="rect">
            <a:avLst/>
          </a:prstGeom>
          <a:ln w="19050">
            <a:solidFill>
              <a:schemeClr val="tx1">
                <a:lumMod val="50000"/>
                <a:lumOff val="50000"/>
              </a:schemeClr>
            </a:solidFill>
          </a:ln>
        </p:spPr>
        <p:txBody>
          <a:bodyPr wrap="none" anchor="ctr" anchorCtr="0">
            <a:noAutofit/>
          </a:bodyPr>
          <a:lstStyle/>
          <a:p>
            <a:pPr algn="ctr"/>
            <a:r>
              <a:rPr lang="ja-JP" altLang="en-US" sz="4000" b="1" spc="200" dirty="0">
                <a:solidFill>
                  <a:schemeClr val="tx1">
                    <a:lumMod val="75000"/>
                    <a:lumOff val="25000"/>
                  </a:schemeClr>
                </a:solidFill>
                <a:latin typeface="Meiryo UI" panose="020B0604030504040204" pitchFamily="50" charset="-128"/>
                <a:ea typeface="Meiryo UI" panose="020B0604030504040204" pitchFamily="50" charset="-128"/>
              </a:rPr>
              <a:t>配布資料</a:t>
            </a:r>
            <a:endParaRPr lang="en-US" altLang="ja-JP" sz="4000" b="1" spc="200" dirty="0">
              <a:solidFill>
                <a:schemeClr val="tx1">
                  <a:lumMod val="75000"/>
                  <a:lumOff val="2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391304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8A0EB2D7-DE06-4DE8-9640-ABD3B9191709}"/>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28</a:t>
            </a:fld>
            <a:endParaRPr kumimoji="1" lang="en-US" altLang="ja-JP" dirty="0">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8C8CF51F-34CC-4777-B567-68226C7CE137}"/>
              </a:ext>
            </a:extLst>
          </p:cNvPr>
          <p:cNvSpPr/>
          <p:nvPr/>
        </p:nvSpPr>
        <p:spPr>
          <a:xfrm>
            <a:off x="1562404" y="198499"/>
            <a:ext cx="6798656" cy="646331"/>
          </a:xfrm>
          <a:prstGeom prst="rect">
            <a:avLst/>
          </a:prstGeom>
        </p:spPr>
        <p:txBody>
          <a:bodyPr wrap="none">
            <a:spAutoFit/>
          </a:bodyPr>
          <a:lstStyle/>
          <a:p>
            <a:pPr algn="ctr"/>
            <a:r>
              <a:rPr lang="ja-JP" altLang="en-US" sz="3600" b="1" spc="200" dirty="0">
                <a:solidFill>
                  <a:schemeClr val="accent2">
                    <a:lumMod val="50000"/>
                  </a:schemeClr>
                </a:solidFill>
                <a:latin typeface="Meiryo UI" panose="020B0604030504040204" pitchFamily="50" charset="-128"/>
                <a:ea typeface="Meiryo UI" panose="020B0604030504040204" pitchFamily="50" charset="-128"/>
              </a:rPr>
              <a:t>ひとりで抱え込まずに話してみよう</a:t>
            </a:r>
            <a:endParaRPr lang="en-US" altLang="ja-JP" sz="3600" b="1" spc="200" dirty="0">
              <a:solidFill>
                <a:schemeClr val="accent2">
                  <a:lumMod val="50000"/>
                </a:schemeClr>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05F628ED-A5AF-478D-BF80-999E2BF57469}"/>
              </a:ext>
            </a:extLst>
          </p:cNvPr>
          <p:cNvSpPr txBox="1"/>
          <p:nvPr/>
        </p:nvSpPr>
        <p:spPr>
          <a:xfrm>
            <a:off x="8755787" y="198499"/>
            <a:ext cx="877163" cy="369332"/>
          </a:xfrm>
          <a:prstGeom prst="rect">
            <a:avLst/>
          </a:prstGeom>
          <a:noFill/>
          <a:ln>
            <a:solidFill>
              <a:schemeClr val="tx1">
                <a:lumMod val="50000"/>
                <a:lumOff val="50000"/>
              </a:schemeClr>
            </a:solidFill>
          </a:ln>
        </p:spPr>
        <p:txBody>
          <a:bodyPr wrap="none" rtlCol="0">
            <a:spAutoFit/>
          </a:bodyPr>
          <a:lstStyle/>
          <a:p>
            <a:r>
              <a:rPr kumimoji="1" lang="ja-JP" altLang="en-US" dirty="0"/>
              <a:t>相談先</a:t>
            </a:r>
          </a:p>
        </p:txBody>
      </p:sp>
      <p:sp>
        <p:nvSpPr>
          <p:cNvPr id="17" name="四角形: 角を丸くする 16">
            <a:extLst>
              <a:ext uri="{FF2B5EF4-FFF2-40B4-BE49-F238E27FC236}">
                <a16:creationId xmlns:a16="http://schemas.microsoft.com/office/drawing/2014/main" id="{2DBC6DB7-9585-4AE8-8879-1E91CBB7A12D}"/>
              </a:ext>
            </a:extLst>
          </p:cNvPr>
          <p:cNvSpPr/>
          <p:nvPr/>
        </p:nvSpPr>
        <p:spPr>
          <a:xfrm>
            <a:off x="273050" y="998462"/>
            <a:ext cx="9359900" cy="1085586"/>
          </a:xfrm>
          <a:prstGeom prst="roundRect">
            <a:avLst>
              <a:gd name="adj" fmla="val 11786"/>
            </a:avLst>
          </a:prstGeom>
          <a:solidFill>
            <a:schemeClr val="accent3">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bIns="46800" rtlCol="0" anchor="t" anchorCtr="1">
            <a:spAutoFit/>
          </a:bodyPr>
          <a:lstStyle/>
          <a:p>
            <a:r>
              <a:rPr lang="ja-JP" altLang="en-US" sz="2000" b="1" dirty="0">
                <a:solidFill>
                  <a:schemeClr val="accent2">
                    <a:lumMod val="50000"/>
                  </a:schemeClr>
                </a:solidFill>
                <a:latin typeface="Meiryo UI" panose="020B0604030504040204" pitchFamily="50" charset="-128"/>
                <a:ea typeface="Meiryo UI" panose="020B0604030504040204" pitchFamily="50" charset="-128"/>
              </a:rPr>
              <a:t>もし、性暴力にあってしまったら、友達が性暴力にあったら、性暴力を目撃したら、ひとりで抱え込まないで、だれかに話してみましょう。もし、周りの人に話せないときは、あなたを助けてくれるところがあります。</a:t>
            </a:r>
            <a:endParaRPr lang="en-US" altLang="ja-JP" sz="2000" b="1" dirty="0">
              <a:solidFill>
                <a:schemeClr val="accent2">
                  <a:lumMod val="50000"/>
                </a:schemeClr>
              </a:solidFill>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935A6A1A-1ECB-4B9F-84FC-BEDB33B4DAF9}"/>
              </a:ext>
            </a:extLst>
          </p:cNvPr>
          <p:cNvSpPr/>
          <p:nvPr/>
        </p:nvSpPr>
        <p:spPr>
          <a:xfrm>
            <a:off x="3397019" y="2155666"/>
            <a:ext cx="3129383" cy="461665"/>
          </a:xfrm>
          <a:prstGeom prst="rect">
            <a:avLst/>
          </a:prstGeom>
        </p:spPr>
        <p:txBody>
          <a:bodyPr wrap="none">
            <a:spAutoFit/>
          </a:bodyPr>
          <a:lstStyle/>
          <a:p>
            <a:pPr algn="ctr"/>
            <a:r>
              <a:rPr lang="ja-JP" altLang="en-US" sz="2400" b="1" spc="200" dirty="0">
                <a:solidFill>
                  <a:schemeClr val="accent2">
                    <a:lumMod val="50000"/>
                  </a:schemeClr>
                </a:solidFill>
                <a:latin typeface="Meiryo UI" panose="020B0604030504040204" pitchFamily="50" charset="-128"/>
                <a:ea typeface="Meiryo UI" panose="020B0604030504040204" pitchFamily="50" charset="-128"/>
              </a:rPr>
              <a:t>信頼できる人に話そう</a:t>
            </a:r>
            <a:endParaRPr lang="en-US" altLang="ja-JP" sz="2400" b="1" spc="200" dirty="0">
              <a:solidFill>
                <a:schemeClr val="accent2">
                  <a:lumMod val="50000"/>
                </a:schemeClr>
              </a:solidFill>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D4EBA7AE-13A1-4E55-BE2A-ABB49AE890E4}"/>
              </a:ext>
            </a:extLst>
          </p:cNvPr>
          <p:cNvSpPr/>
          <p:nvPr/>
        </p:nvSpPr>
        <p:spPr>
          <a:xfrm>
            <a:off x="3082152" y="4563725"/>
            <a:ext cx="3764172" cy="461665"/>
          </a:xfrm>
          <a:prstGeom prst="rect">
            <a:avLst/>
          </a:prstGeom>
        </p:spPr>
        <p:txBody>
          <a:bodyPr wrap="none">
            <a:spAutoFit/>
          </a:bodyPr>
          <a:lstStyle/>
          <a:p>
            <a:pPr algn="ctr"/>
            <a:r>
              <a:rPr lang="ja-JP" altLang="en-US" sz="2400" b="1" spc="200" dirty="0">
                <a:solidFill>
                  <a:schemeClr val="accent2">
                    <a:lumMod val="50000"/>
                  </a:schemeClr>
                </a:solidFill>
                <a:latin typeface="Meiryo UI" panose="020B0604030504040204" pitchFamily="50" charset="-128"/>
                <a:ea typeface="Meiryo UI" panose="020B0604030504040204" pitchFamily="50" charset="-128"/>
              </a:rPr>
              <a:t>あなたを助けてくれるところ</a:t>
            </a:r>
            <a:endParaRPr lang="en-US" altLang="ja-JP" sz="2400" b="1" spc="200" dirty="0">
              <a:solidFill>
                <a:schemeClr val="accent2">
                  <a:lumMod val="50000"/>
                </a:schemeClr>
              </a:solidFill>
              <a:latin typeface="Meiryo UI" panose="020B0604030504040204" pitchFamily="50" charset="-128"/>
              <a:ea typeface="Meiryo UI" panose="020B0604030504040204" pitchFamily="50" charset="-128"/>
            </a:endParaRPr>
          </a:p>
        </p:txBody>
      </p:sp>
      <p:grpSp>
        <p:nvGrpSpPr>
          <p:cNvPr id="20" name="グループ化 19">
            <a:extLst>
              <a:ext uri="{FF2B5EF4-FFF2-40B4-BE49-F238E27FC236}">
                <a16:creationId xmlns:a16="http://schemas.microsoft.com/office/drawing/2014/main" id="{1E39F15C-7F7E-483B-9366-F37F861C48E9}"/>
              </a:ext>
            </a:extLst>
          </p:cNvPr>
          <p:cNvGrpSpPr/>
          <p:nvPr/>
        </p:nvGrpSpPr>
        <p:grpSpPr>
          <a:xfrm>
            <a:off x="1877420" y="5025514"/>
            <a:ext cx="2880000" cy="1440000"/>
            <a:chOff x="1831700" y="5025514"/>
            <a:chExt cx="2880000" cy="1440000"/>
          </a:xfrm>
        </p:grpSpPr>
        <p:sp>
          <p:nvSpPr>
            <p:cNvPr id="21" name="楕円 20">
              <a:extLst>
                <a:ext uri="{FF2B5EF4-FFF2-40B4-BE49-F238E27FC236}">
                  <a16:creationId xmlns:a16="http://schemas.microsoft.com/office/drawing/2014/main" id="{B7E3ECE2-7CEB-436D-A00C-594AFACD7924}"/>
                </a:ext>
              </a:extLst>
            </p:cNvPr>
            <p:cNvSpPr/>
            <p:nvPr/>
          </p:nvSpPr>
          <p:spPr>
            <a:xfrm>
              <a:off x="1831700" y="5025514"/>
              <a:ext cx="2880000" cy="144000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200" b="1" dirty="0">
                  <a:solidFill>
                    <a:schemeClr val="tx1">
                      <a:lumMod val="75000"/>
                      <a:lumOff val="25000"/>
                    </a:schemeClr>
                  </a:solidFill>
                </a:rPr>
                <a:t>性犯罪・性暴力被害者のための</a:t>
              </a:r>
            </a:p>
            <a:p>
              <a:pPr algn="ctr"/>
              <a:r>
                <a:rPr kumimoji="1" lang="ja-JP" altLang="en-US" sz="1200" b="1" dirty="0">
                  <a:solidFill>
                    <a:schemeClr val="tx1">
                      <a:lumMod val="75000"/>
                      <a:lumOff val="25000"/>
                    </a:schemeClr>
                  </a:solidFill>
                </a:rPr>
                <a:t>ワンストップ支援センター</a:t>
              </a:r>
              <a:endParaRPr kumimoji="1" lang="en-US" altLang="ja-JP" sz="1200" b="1" dirty="0">
                <a:solidFill>
                  <a:schemeClr val="tx1">
                    <a:lumMod val="75000"/>
                    <a:lumOff val="25000"/>
                  </a:schemeClr>
                </a:solidFill>
              </a:endParaRPr>
            </a:p>
            <a:p>
              <a:pPr algn="ctr"/>
              <a:r>
                <a:rPr kumimoji="1" lang="ja-JP" altLang="en-US" sz="1200" b="1" dirty="0">
                  <a:solidFill>
                    <a:schemeClr val="tx1">
                      <a:lumMod val="75000"/>
                      <a:lumOff val="25000"/>
                    </a:schemeClr>
                  </a:solidFill>
                </a:rPr>
                <a:t>（全国共通短縮番号）</a:t>
              </a:r>
              <a:endParaRPr kumimoji="1" lang="en-US" altLang="ja-JP" sz="1200" b="1" dirty="0">
                <a:solidFill>
                  <a:schemeClr val="tx1">
                    <a:lumMod val="75000"/>
                    <a:lumOff val="25000"/>
                  </a:schemeClr>
                </a:solidFill>
              </a:endParaRPr>
            </a:p>
            <a:p>
              <a:pPr marL="92075" algn="ctr"/>
              <a:r>
                <a:rPr kumimoji="1" lang="ja-JP" altLang="en-US" sz="1400" b="1" dirty="0">
                  <a:solidFill>
                    <a:schemeClr val="accent2">
                      <a:lumMod val="50000"/>
                    </a:schemeClr>
                  </a:solidFill>
                </a:rPr>
                <a:t>　　　　　</a:t>
              </a:r>
              <a:endParaRPr kumimoji="1" lang="en-US" altLang="ja-JP" sz="2400" b="1" dirty="0">
                <a:solidFill>
                  <a:schemeClr val="tx1">
                    <a:lumMod val="65000"/>
                    <a:lumOff val="35000"/>
                  </a:schemeClr>
                </a:solidFill>
              </a:endParaRPr>
            </a:p>
            <a:p>
              <a:pPr algn="ctr"/>
              <a:r>
                <a:rPr kumimoji="1" lang="ja-JP" altLang="en-US" sz="2400" b="1" dirty="0">
                  <a:solidFill>
                    <a:schemeClr val="accent2">
                      <a:lumMod val="50000"/>
                    </a:schemeClr>
                  </a:solidFill>
                </a:rPr>
                <a:t>♯８８９１</a:t>
              </a:r>
            </a:p>
          </p:txBody>
        </p:sp>
        <p:sp>
          <p:nvSpPr>
            <p:cNvPr id="22" name="正方形/長方形 21">
              <a:extLst>
                <a:ext uri="{FF2B5EF4-FFF2-40B4-BE49-F238E27FC236}">
                  <a16:creationId xmlns:a16="http://schemas.microsoft.com/office/drawing/2014/main" id="{A3B5DE40-D9FD-4828-8A0C-C370951DBDC2}"/>
                </a:ext>
              </a:extLst>
            </p:cNvPr>
            <p:cNvSpPr/>
            <p:nvPr/>
          </p:nvSpPr>
          <p:spPr>
            <a:xfrm>
              <a:off x="2812624" y="5728733"/>
              <a:ext cx="1673856" cy="261610"/>
            </a:xfrm>
            <a:prstGeom prst="rect">
              <a:avLst/>
            </a:prstGeom>
          </p:spPr>
          <p:txBody>
            <a:bodyPr wrap="none">
              <a:spAutoFit/>
            </a:bodyPr>
            <a:lstStyle/>
            <a:p>
              <a:r>
                <a:rPr kumimoji="1" lang="ja-JP" altLang="en-US" sz="1100" b="1" dirty="0">
                  <a:solidFill>
                    <a:schemeClr val="accent2">
                      <a:lumMod val="50000"/>
                    </a:schemeClr>
                  </a:solidFill>
                </a:rPr>
                <a:t>は  　や  　く   ワンストップ</a:t>
              </a:r>
              <a:endParaRPr lang="ja-JP" altLang="en-US" sz="1100" dirty="0"/>
            </a:p>
          </p:txBody>
        </p:sp>
      </p:grpSp>
      <p:grpSp>
        <p:nvGrpSpPr>
          <p:cNvPr id="24" name="グループ化 23">
            <a:extLst>
              <a:ext uri="{FF2B5EF4-FFF2-40B4-BE49-F238E27FC236}">
                <a16:creationId xmlns:a16="http://schemas.microsoft.com/office/drawing/2014/main" id="{55E38629-B8E1-44C4-9319-6D2BB6243957}"/>
              </a:ext>
            </a:extLst>
          </p:cNvPr>
          <p:cNvGrpSpPr/>
          <p:nvPr/>
        </p:nvGrpSpPr>
        <p:grpSpPr>
          <a:xfrm>
            <a:off x="5152182" y="5025514"/>
            <a:ext cx="2880000" cy="1440000"/>
            <a:chOff x="5106462" y="5041073"/>
            <a:chExt cx="2880000" cy="1440000"/>
          </a:xfrm>
        </p:grpSpPr>
        <p:sp>
          <p:nvSpPr>
            <p:cNvPr id="30" name="楕円 29">
              <a:extLst>
                <a:ext uri="{FF2B5EF4-FFF2-40B4-BE49-F238E27FC236}">
                  <a16:creationId xmlns:a16="http://schemas.microsoft.com/office/drawing/2014/main" id="{2957BC36-E892-4A5E-A94E-C837E1A2A883}"/>
                </a:ext>
              </a:extLst>
            </p:cNvPr>
            <p:cNvSpPr/>
            <p:nvPr/>
          </p:nvSpPr>
          <p:spPr>
            <a:xfrm>
              <a:off x="5106462" y="5041073"/>
              <a:ext cx="2880000" cy="144000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zh-TW" altLang="en-US" sz="1200" b="1" dirty="0">
                  <a:solidFill>
                    <a:schemeClr val="tx1">
                      <a:lumMod val="75000"/>
                      <a:lumOff val="25000"/>
                    </a:schemeClr>
                  </a:solidFill>
                </a:rPr>
                <a:t>性犯罪被害相談電話</a:t>
              </a:r>
              <a:endParaRPr kumimoji="1" lang="en-US" altLang="zh-TW" sz="1200" b="1" dirty="0">
                <a:solidFill>
                  <a:schemeClr val="tx1">
                    <a:lumMod val="75000"/>
                    <a:lumOff val="25000"/>
                  </a:schemeClr>
                </a:solidFill>
              </a:endParaRPr>
            </a:p>
            <a:p>
              <a:pPr algn="ctr"/>
              <a:r>
                <a:rPr kumimoji="1" lang="ja-JP" altLang="en-US" sz="1200" b="1" dirty="0">
                  <a:solidFill>
                    <a:schemeClr val="tx1">
                      <a:lumMod val="75000"/>
                      <a:lumOff val="25000"/>
                    </a:schemeClr>
                  </a:solidFill>
                </a:rPr>
                <a:t>ハートさん</a:t>
              </a:r>
              <a:endParaRPr kumimoji="1" lang="en-US" altLang="zh-TW" sz="1200" b="1" dirty="0">
                <a:solidFill>
                  <a:schemeClr val="tx1">
                    <a:lumMod val="75000"/>
                    <a:lumOff val="25000"/>
                  </a:schemeClr>
                </a:solidFill>
              </a:endParaRPr>
            </a:p>
            <a:p>
              <a:pPr algn="ctr"/>
              <a:r>
                <a:rPr kumimoji="1" lang="ja-JP" altLang="en-US" sz="1200" b="1" dirty="0">
                  <a:solidFill>
                    <a:schemeClr val="tx1">
                      <a:lumMod val="75000"/>
                      <a:lumOff val="25000"/>
                    </a:schemeClr>
                  </a:solidFill>
                </a:rPr>
                <a:t>（</a:t>
              </a:r>
              <a:r>
                <a:rPr kumimoji="1" lang="zh-TW" altLang="en-US" sz="1200" b="1" dirty="0">
                  <a:solidFill>
                    <a:schemeClr val="tx1">
                      <a:lumMod val="75000"/>
                      <a:lumOff val="25000"/>
                    </a:schemeClr>
                  </a:solidFill>
                </a:rPr>
                <a:t>全国共通</a:t>
              </a:r>
              <a:r>
                <a:rPr kumimoji="1" lang="ja-JP" altLang="en-US" sz="1200" b="1" dirty="0">
                  <a:solidFill>
                    <a:schemeClr val="tx1">
                      <a:lumMod val="75000"/>
                      <a:lumOff val="25000"/>
                    </a:schemeClr>
                  </a:solidFill>
                </a:rPr>
                <a:t>短縮</a:t>
              </a:r>
              <a:r>
                <a:rPr kumimoji="1" lang="zh-TW" altLang="en-US" sz="1200" b="1" dirty="0">
                  <a:solidFill>
                    <a:schemeClr val="tx1">
                      <a:lumMod val="75000"/>
                      <a:lumOff val="25000"/>
                    </a:schemeClr>
                  </a:solidFill>
                </a:rPr>
                <a:t>番号</a:t>
              </a:r>
              <a:r>
                <a:rPr kumimoji="1" lang="ja-JP" altLang="en-US" sz="1200" b="1" dirty="0">
                  <a:solidFill>
                    <a:schemeClr val="tx1">
                      <a:lumMod val="75000"/>
                      <a:lumOff val="25000"/>
                    </a:schemeClr>
                  </a:solidFill>
                </a:rPr>
                <a:t>）</a:t>
              </a:r>
              <a:endParaRPr kumimoji="1" lang="en-US" altLang="ja-JP" sz="1200" b="1" dirty="0">
                <a:solidFill>
                  <a:schemeClr val="tx1">
                    <a:lumMod val="75000"/>
                    <a:lumOff val="25000"/>
                  </a:schemeClr>
                </a:solidFill>
              </a:endParaRPr>
            </a:p>
            <a:p>
              <a:pPr algn="ctr"/>
              <a:r>
                <a:rPr kumimoji="1" lang="en-US" altLang="ja-JP" sz="1400" b="1" dirty="0">
                  <a:solidFill>
                    <a:schemeClr val="tx1">
                      <a:lumMod val="65000"/>
                      <a:lumOff val="35000"/>
                    </a:schemeClr>
                  </a:solidFill>
                </a:rPr>
                <a:t/>
              </a:r>
              <a:br>
                <a:rPr kumimoji="1" lang="en-US" altLang="ja-JP" sz="1400" b="1" dirty="0">
                  <a:solidFill>
                    <a:schemeClr val="tx1">
                      <a:lumMod val="65000"/>
                      <a:lumOff val="35000"/>
                    </a:schemeClr>
                  </a:solidFill>
                </a:rPr>
              </a:br>
              <a:r>
                <a:rPr kumimoji="1" lang="ja-JP" altLang="en-US" sz="2400" b="1" dirty="0">
                  <a:solidFill>
                    <a:schemeClr val="accent2">
                      <a:lumMod val="50000"/>
                    </a:schemeClr>
                  </a:solidFill>
                </a:rPr>
                <a:t>♯８１０３</a:t>
              </a:r>
            </a:p>
          </p:txBody>
        </p:sp>
        <p:sp>
          <p:nvSpPr>
            <p:cNvPr id="31" name="正方形/長方形 30">
              <a:extLst>
                <a:ext uri="{FF2B5EF4-FFF2-40B4-BE49-F238E27FC236}">
                  <a16:creationId xmlns:a16="http://schemas.microsoft.com/office/drawing/2014/main" id="{15564919-3723-4DC7-A042-D15C20B2211B}"/>
                </a:ext>
              </a:extLst>
            </p:cNvPr>
            <p:cNvSpPr/>
            <p:nvPr/>
          </p:nvSpPr>
          <p:spPr>
            <a:xfrm>
              <a:off x="6084758" y="5761073"/>
              <a:ext cx="1269899" cy="261610"/>
            </a:xfrm>
            <a:prstGeom prst="rect">
              <a:avLst/>
            </a:prstGeom>
          </p:spPr>
          <p:txBody>
            <a:bodyPr wrap="none">
              <a:spAutoFit/>
            </a:bodyPr>
            <a:lstStyle/>
            <a:p>
              <a:r>
                <a:rPr kumimoji="1" lang="ja-JP" altLang="en-US" sz="1100" b="1" dirty="0">
                  <a:solidFill>
                    <a:schemeClr val="accent2">
                      <a:lumMod val="50000"/>
                    </a:schemeClr>
                  </a:solidFill>
                </a:rPr>
                <a:t>は　　 ー　と　</a:t>
              </a:r>
              <a:r>
                <a:rPr kumimoji="1" lang="ja-JP" altLang="en-US" sz="1000" b="1" dirty="0">
                  <a:solidFill>
                    <a:schemeClr val="accent2">
                      <a:lumMod val="50000"/>
                    </a:schemeClr>
                  </a:solidFill>
                </a:rPr>
                <a:t>　</a:t>
              </a:r>
              <a:r>
                <a:rPr kumimoji="1" lang="ja-JP" altLang="en-US" sz="1100" b="1" dirty="0">
                  <a:solidFill>
                    <a:schemeClr val="accent2">
                      <a:lumMod val="50000"/>
                    </a:schemeClr>
                  </a:solidFill>
                </a:rPr>
                <a:t>さん</a:t>
              </a:r>
              <a:endParaRPr lang="ja-JP" altLang="en-US" sz="1100" dirty="0"/>
            </a:p>
          </p:txBody>
        </p:sp>
      </p:grpSp>
      <p:sp>
        <p:nvSpPr>
          <p:cNvPr id="32" name="四角形: 角を丸くする 31">
            <a:extLst>
              <a:ext uri="{FF2B5EF4-FFF2-40B4-BE49-F238E27FC236}">
                <a16:creationId xmlns:a16="http://schemas.microsoft.com/office/drawing/2014/main" id="{49CB538A-B1DF-4364-8F3D-3931145B8161}"/>
              </a:ext>
            </a:extLst>
          </p:cNvPr>
          <p:cNvSpPr/>
          <p:nvPr/>
        </p:nvSpPr>
        <p:spPr>
          <a:xfrm>
            <a:off x="1721710" y="2673350"/>
            <a:ext cx="6480000" cy="1548000"/>
          </a:xfrm>
          <a:prstGeom prst="roundRect">
            <a:avLst>
              <a:gd name="adj" fmla="val 11497"/>
            </a:avLst>
          </a:prstGeom>
          <a:solidFill>
            <a:schemeClr val="accent5">
              <a:lumMod val="20000"/>
              <a:lumOff val="80000"/>
            </a:schemeClr>
          </a:solidFill>
          <a:ln w="508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noAutofit/>
          </a:bodyPr>
          <a:lstStyle/>
          <a:p>
            <a:pPr marL="449263" indent="-449263">
              <a:spcBef>
                <a:spcPts val="600"/>
              </a:spcBef>
              <a:buFont typeface="Wingdings" panose="05000000000000000000" pitchFamily="2" charset="2"/>
              <a:buChar char="l"/>
            </a:pPr>
            <a:r>
              <a:rPr lang="ja-JP" altLang="en-US" sz="2800" b="1" spc="200" dirty="0">
                <a:solidFill>
                  <a:schemeClr val="accent2">
                    <a:lumMod val="50000"/>
                  </a:schemeClr>
                </a:solidFill>
                <a:latin typeface="Meiryo UI" panose="020B0604030504040204" pitchFamily="50" charset="-128"/>
                <a:ea typeface="Meiryo UI" panose="020B0604030504040204" pitchFamily="50" charset="-128"/>
              </a:rPr>
              <a:t>担任の先生、養護の先生、スクールカウンセラー</a:t>
            </a:r>
          </a:p>
          <a:p>
            <a:pPr marL="449263" indent="-449263">
              <a:spcBef>
                <a:spcPts val="600"/>
              </a:spcBef>
              <a:buFont typeface="Wingdings" panose="05000000000000000000" pitchFamily="2" charset="2"/>
              <a:buChar char="l"/>
            </a:pPr>
            <a:r>
              <a:rPr lang="ja-JP" altLang="en-US" sz="2800" b="1" spc="200" dirty="0">
                <a:solidFill>
                  <a:schemeClr val="accent2">
                    <a:lumMod val="50000"/>
                  </a:schemeClr>
                </a:solidFill>
                <a:latin typeface="Meiryo UI" panose="020B0604030504040204" pitchFamily="50" charset="-128"/>
                <a:ea typeface="Meiryo UI" panose="020B0604030504040204" pitchFamily="50" charset="-128"/>
              </a:rPr>
              <a:t>保護者、そのほかの身近な人　など</a:t>
            </a:r>
          </a:p>
        </p:txBody>
      </p:sp>
    </p:spTree>
    <p:extLst>
      <p:ext uri="{BB962C8B-B14F-4D97-AF65-F5344CB8AC3E}">
        <p14:creationId xmlns:p14="http://schemas.microsoft.com/office/powerpoint/2010/main" val="3938625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a:extLst>
              <a:ext uri="{FF2B5EF4-FFF2-40B4-BE49-F238E27FC236}">
                <a16:creationId xmlns:a16="http://schemas.microsoft.com/office/drawing/2014/main" id="{308CF25F-AC4B-483B-9508-5AE4765356D9}"/>
              </a:ext>
            </a:extLst>
          </p:cNvPr>
          <p:cNvSpPr/>
          <p:nvPr/>
        </p:nvSpPr>
        <p:spPr>
          <a:xfrm>
            <a:off x="1968751" y="198499"/>
            <a:ext cx="5985933" cy="1200329"/>
          </a:xfrm>
          <a:prstGeom prst="rect">
            <a:avLst/>
          </a:prstGeom>
        </p:spPr>
        <p:txBody>
          <a:bodyPr wrap="none">
            <a:spAutoFit/>
          </a:bodyPr>
          <a:lstStyle/>
          <a:p>
            <a:pPr algn="ctr"/>
            <a:r>
              <a:rPr lang="ja-JP" altLang="en-US" sz="3600" b="1" spc="200" dirty="0">
                <a:solidFill>
                  <a:schemeClr val="accent2">
                    <a:lumMod val="50000"/>
                  </a:schemeClr>
                </a:solidFill>
                <a:latin typeface="Meiryo UI" panose="020B0604030504040204" pitchFamily="50" charset="-128"/>
                <a:ea typeface="Meiryo UI" panose="020B0604030504040204" pitchFamily="50" charset="-128"/>
              </a:rPr>
              <a:t>大切な心と体を守るために</a:t>
            </a:r>
          </a:p>
          <a:p>
            <a:pPr algn="ctr"/>
            <a:r>
              <a:rPr lang="ja-JP" altLang="en-US" sz="3600" b="1" spc="200" dirty="0">
                <a:solidFill>
                  <a:schemeClr val="accent2">
                    <a:lumMod val="50000"/>
                  </a:schemeClr>
                </a:solidFill>
                <a:latin typeface="Meiryo UI" panose="020B0604030504040204" pitchFamily="50" charset="-128"/>
                <a:ea typeface="Meiryo UI" panose="020B0604030504040204" pitchFamily="50" charset="-128"/>
              </a:rPr>
              <a:t>～よりよい人間関係とは？～</a:t>
            </a:r>
            <a:endParaRPr lang="en-US" altLang="ja-JP" sz="3600" b="1" spc="200" dirty="0">
              <a:solidFill>
                <a:schemeClr val="accent2">
                  <a:lumMod val="50000"/>
                </a:schemeClr>
              </a:solidFill>
              <a:latin typeface="Meiryo UI" panose="020B0604030504040204" pitchFamily="50" charset="-128"/>
              <a:ea typeface="Meiryo UI" panose="020B0604030504040204" pitchFamily="50" charset="-128"/>
            </a:endParaRPr>
          </a:p>
        </p:txBody>
      </p:sp>
      <p:sp>
        <p:nvSpPr>
          <p:cNvPr id="17" name="矢印: 下 16">
            <a:extLst>
              <a:ext uri="{FF2B5EF4-FFF2-40B4-BE49-F238E27FC236}">
                <a16:creationId xmlns:a16="http://schemas.microsoft.com/office/drawing/2014/main" id="{8EEFD515-0FD8-4E6B-B740-81F15D8F1B05}"/>
              </a:ext>
            </a:extLst>
          </p:cNvPr>
          <p:cNvSpPr/>
          <p:nvPr/>
        </p:nvSpPr>
        <p:spPr>
          <a:xfrm>
            <a:off x="4616653" y="4402068"/>
            <a:ext cx="672694" cy="503084"/>
          </a:xfrm>
          <a:prstGeom prst="down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四角形: 角を丸くする 17">
            <a:extLst>
              <a:ext uri="{FF2B5EF4-FFF2-40B4-BE49-F238E27FC236}">
                <a16:creationId xmlns:a16="http://schemas.microsoft.com/office/drawing/2014/main" id="{9C14EC35-5155-4BDC-9360-D778F62001D5}"/>
              </a:ext>
            </a:extLst>
          </p:cNvPr>
          <p:cNvSpPr/>
          <p:nvPr/>
        </p:nvSpPr>
        <p:spPr>
          <a:xfrm>
            <a:off x="432316" y="2798843"/>
            <a:ext cx="9041369" cy="1440000"/>
          </a:xfrm>
          <a:prstGeom prst="roundRect">
            <a:avLst>
              <a:gd name="adj" fmla="val 13513"/>
            </a:avLst>
          </a:prstGeom>
          <a:solidFill>
            <a:schemeClr val="bg1"/>
          </a:solidFill>
          <a:ln w="38100">
            <a:solidFill>
              <a:schemeClr val="accent3">
                <a:lumMod val="50000"/>
              </a:schemeClr>
            </a:solidFill>
            <a:prstDash val="sysDot"/>
          </a:ln>
        </p:spPr>
        <p:txBody>
          <a:bodyPr wrap="square" tIns="144000">
            <a:noAutofit/>
          </a:bodyPr>
          <a:lstStyle/>
          <a:p>
            <a:pPr algn="ctr"/>
            <a:endParaRPr kumimoji="1" lang="en-US" altLang="ja-JP" sz="2000" b="1" dirty="0">
              <a:solidFill>
                <a:schemeClr val="tx1">
                  <a:lumMod val="75000"/>
                  <a:lumOff val="25000"/>
                </a:schemeClr>
              </a:solidFill>
            </a:endParaRPr>
          </a:p>
        </p:txBody>
      </p:sp>
      <p:grpSp>
        <p:nvGrpSpPr>
          <p:cNvPr id="21" name="グループ化 20">
            <a:extLst>
              <a:ext uri="{FF2B5EF4-FFF2-40B4-BE49-F238E27FC236}">
                <a16:creationId xmlns:a16="http://schemas.microsoft.com/office/drawing/2014/main" id="{55FA9B86-E920-4E4D-A1FE-3C6F463301C0}"/>
              </a:ext>
            </a:extLst>
          </p:cNvPr>
          <p:cNvGrpSpPr/>
          <p:nvPr/>
        </p:nvGrpSpPr>
        <p:grpSpPr>
          <a:xfrm>
            <a:off x="1086135" y="2011554"/>
            <a:ext cx="7733730" cy="576000"/>
            <a:chOff x="432316" y="1593261"/>
            <a:chExt cx="7733730" cy="576000"/>
          </a:xfrm>
        </p:grpSpPr>
        <p:sp>
          <p:nvSpPr>
            <p:cNvPr id="30" name="正方形/長方形 29">
              <a:extLst>
                <a:ext uri="{FF2B5EF4-FFF2-40B4-BE49-F238E27FC236}">
                  <a16:creationId xmlns:a16="http://schemas.microsoft.com/office/drawing/2014/main" id="{4C9E459A-282A-489A-B6EA-5AFB91E061FC}"/>
                </a:ext>
              </a:extLst>
            </p:cNvPr>
            <p:cNvSpPr/>
            <p:nvPr/>
          </p:nvSpPr>
          <p:spPr>
            <a:xfrm>
              <a:off x="1008316" y="1619651"/>
              <a:ext cx="7157730" cy="523220"/>
            </a:xfrm>
            <a:prstGeom prst="rect">
              <a:avLst/>
            </a:prstGeom>
          </p:spPr>
          <p:txBody>
            <a:bodyPr wrap="none">
              <a:spAutoFit/>
            </a:bodyPr>
            <a:lstStyle/>
            <a:p>
              <a:pPr algn="ctr"/>
              <a:r>
                <a:rPr lang="ja-JP" altLang="en-US" sz="2800" b="1" spc="200" dirty="0">
                  <a:solidFill>
                    <a:schemeClr val="tx1">
                      <a:lumMod val="75000"/>
                      <a:lumOff val="25000"/>
                    </a:schemeClr>
                  </a:solidFill>
                  <a:latin typeface="Meiryo UI" panose="020B0604030504040204" pitchFamily="50" charset="-128"/>
                  <a:ea typeface="Meiryo UI" panose="020B0604030504040204" pitchFamily="50" charset="-128"/>
                </a:rPr>
                <a:t>よい人間関係ってどういうものか考えてみよう</a:t>
              </a:r>
              <a:endParaRPr lang="en-US" altLang="ja-JP" sz="2800" b="1" spc="2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33" name="四角形: 角を丸くする 32">
              <a:extLst>
                <a:ext uri="{FF2B5EF4-FFF2-40B4-BE49-F238E27FC236}">
                  <a16:creationId xmlns:a16="http://schemas.microsoft.com/office/drawing/2014/main" id="{15BBC076-F7E5-4020-8EBC-BEC7087DE042}"/>
                </a:ext>
              </a:extLst>
            </p:cNvPr>
            <p:cNvSpPr>
              <a:spLocks noChangeAspect="1"/>
            </p:cNvSpPr>
            <p:nvPr/>
          </p:nvSpPr>
          <p:spPr>
            <a:xfrm>
              <a:off x="432316" y="1593261"/>
              <a:ext cx="576000" cy="576000"/>
            </a:xfrm>
            <a:prstGeom prst="roundRect">
              <a:avLst/>
            </a:prstGeom>
            <a:solidFill>
              <a:schemeClr val="bg1"/>
            </a:solidFill>
            <a:ln w="28575">
              <a:solidFill>
                <a:schemeClr val="accent3">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3600" b="1" dirty="0">
                  <a:solidFill>
                    <a:schemeClr val="accent3">
                      <a:lumMod val="50000"/>
                    </a:schemeClr>
                  </a:solidFill>
                </a:rPr>
                <a:t>？</a:t>
              </a:r>
            </a:p>
          </p:txBody>
        </p:sp>
      </p:grpSp>
      <p:sp>
        <p:nvSpPr>
          <p:cNvPr id="34" name="正方形/長方形 33">
            <a:extLst>
              <a:ext uri="{FF2B5EF4-FFF2-40B4-BE49-F238E27FC236}">
                <a16:creationId xmlns:a16="http://schemas.microsoft.com/office/drawing/2014/main" id="{2925A77F-8E70-4344-8F9B-55AA1E5CC612}"/>
              </a:ext>
            </a:extLst>
          </p:cNvPr>
          <p:cNvSpPr/>
          <p:nvPr/>
        </p:nvSpPr>
        <p:spPr>
          <a:xfrm>
            <a:off x="1828252" y="5013513"/>
            <a:ext cx="6249497" cy="954107"/>
          </a:xfrm>
          <a:prstGeom prst="rect">
            <a:avLst/>
          </a:prstGeom>
        </p:spPr>
        <p:txBody>
          <a:bodyPr wrap="square">
            <a:spAutoFit/>
          </a:bodyPr>
          <a:lstStyle/>
          <a:p>
            <a:pPr>
              <a:spcBef>
                <a:spcPts val="600"/>
              </a:spcBef>
            </a:pPr>
            <a:r>
              <a:rPr lang="ja-JP" altLang="en-US" sz="2800" b="1" dirty="0">
                <a:solidFill>
                  <a:schemeClr val="accent2">
                    <a:lumMod val="50000"/>
                  </a:schemeClr>
                </a:solidFill>
                <a:latin typeface="Meiryo UI" panose="020B0604030504040204" pitchFamily="50" charset="-128"/>
                <a:ea typeface="Meiryo UI" panose="020B0604030504040204" pitchFamily="50" charset="-128"/>
              </a:rPr>
              <a:t>自分を大切にし、相手も大切にすることで、よりよい人間関係をつくることができます。</a:t>
            </a:r>
          </a:p>
        </p:txBody>
      </p:sp>
      <p:sp>
        <p:nvSpPr>
          <p:cNvPr id="9" name="スライド番号プレースホルダー 3">
            <a:extLst>
              <a:ext uri="{FF2B5EF4-FFF2-40B4-BE49-F238E27FC236}">
                <a16:creationId xmlns:a16="http://schemas.microsoft.com/office/drawing/2014/main" id="{A4467FA3-3FDD-42AF-B729-172B935219E7}"/>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2</a:t>
            </a:fld>
            <a:endParaRPr kumimoji="1"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00612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8A0EB2D7-DE06-4DE8-9640-ABD3B9191709}"/>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3</a:t>
            </a:fld>
            <a:endParaRPr kumimoji="1" lang="en-US" altLang="ja-JP" dirty="0">
              <a:latin typeface="Meiryo UI" panose="020B0604030504040204" pitchFamily="50" charset="-128"/>
              <a:ea typeface="Meiryo UI" panose="020B0604030504040204" pitchFamily="50" charset="-128"/>
            </a:endParaRPr>
          </a:p>
        </p:txBody>
      </p:sp>
      <p:sp>
        <p:nvSpPr>
          <p:cNvPr id="28" name="正方形/長方形 27">
            <a:extLst>
              <a:ext uri="{FF2B5EF4-FFF2-40B4-BE49-F238E27FC236}">
                <a16:creationId xmlns:a16="http://schemas.microsoft.com/office/drawing/2014/main" id="{88B31EA5-332E-4047-854C-CC244E19C061}"/>
              </a:ext>
            </a:extLst>
          </p:cNvPr>
          <p:cNvSpPr/>
          <p:nvPr/>
        </p:nvSpPr>
        <p:spPr>
          <a:xfrm>
            <a:off x="2614752" y="198499"/>
            <a:ext cx="4693913" cy="1200329"/>
          </a:xfrm>
          <a:prstGeom prst="rect">
            <a:avLst/>
          </a:prstGeom>
        </p:spPr>
        <p:txBody>
          <a:bodyPr wrap="none">
            <a:spAutoFit/>
          </a:bodyPr>
          <a:lstStyle/>
          <a:p>
            <a:pPr algn="ctr"/>
            <a:r>
              <a:rPr lang="ja-JP" altLang="en-US" sz="3600" b="1" spc="200" dirty="0">
                <a:solidFill>
                  <a:schemeClr val="accent2">
                    <a:lumMod val="50000"/>
                  </a:schemeClr>
                </a:solidFill>
                <a:latin typeface="Meiryo UI" panose="020B0604030504040204" pitchFamily="50" charset="-128"/>
                <a:ea typeface="Meiryo UI" panose="020B0604030504040204" pitchFamily="50" charset="-128"/>
              </a:rPr>
              <a:t>自分と相手を守るもの</a:t>
            </a:r>
            <a:endParaRPr lang="en-US" altLang="ja-JP" sz="3600" b="1" spc="200" dirty="0">
              <a:solidFill>
                <a:schemeClr val="accent2">
                  <a:lumMod val="50000"/>
                </a:schemeClr>
              </a:solidFill>
              <a:latin typeface="Meiryo UI" panose="020B0604030504040204" pitchFamily="50" charset="-128"/>
              <a:ea typeface="Meiryo UI" panose="020B0604030504040204" pitchFamily="50" charset="-128"/>
            </a:endParaRPr>
          </a:p>
          <a:p>
            <a:pPr algn="ctr"/>
            <a:r>
              <a:rPr lang="ja-JP" altLang="en-US" sz="3600" b="1" spc="200" dirty="0">
                <a:solidFill>
                  <a:schemeClr val="accent2">
                    <a:lumMod val="50000"/>
                  </a:schemeClr>
                </a:solidFill>
                <a:latin typeface="Meiryo UI" panose="020B0604030504040204" pitchFamily="50" charset="-128"/>
                <a:ea typeface="Meiryo UI" panose="020B0604030504040204" pitchFamily="50" charset="-128"/>
              </a:rPr>
              <a:t>～距離感ってなに？～</a:t>
            </a:r>
            <a:endParaRPr lang="en-US" altLang="ja-JP" sz="3600" b="1" spc="200" dirty="0">
              <a:solidFill>
                <a:schemeClr val="accent2">
                  <a:lumMod val="50000"/>
                </a:schemeClr>
              </a:solidFill>
              <a:latin typeface="Meiryo UI" panose="020B0604030504040204" pitchFamily="50" charset="-128"/>
              <a:ea typeface="Meiryo UI" panose="020B0604030504040204" pitchFamily="50" charset="-128"/>
            </a:endParaRPr>
          </a:p>
        </p:txBody>
      </p:sp>
      <p:sp>
        <p:nvSpPr>
          <p:cNvPr id="29" name="四角形: 角を丸くする 28">
            <a:extLst>
              <a:ext uri="{FF2B5EF4-FFF2-40B4-BE49-F238E27FC236}">
                <a16:creationId xmlns:a16="http://schemas.microsoft.com/office/drawing/2014/main" id="{4E9A7450-2EAD-4A43-8851-21EFC50B4272}"/>
              </a:ext>
            </a:extLst>
          </p:cNvPr>
          <p:cNvSpPr/>
          <p:nvPr/>
        </p:nvSpPr>
        <p:spPr>
          <a:xfrm>
            <a:off x="272256" y="1419470"/>
            <a:ext cx="9361489" cy="756973"/>
          </a:xfrm>
          <a:prstGeom prst="roundRect">
            <a:avLst>
              <a:gd name="adj" fmla="val 11786"/>
            </a:avLst>
          </a:prstGeom>
          <a:solidFill>
            <a:schemeClr val="accent3">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bIns="46800" rtlCol="0" anchor="t" anchorCtr="1">
            <a:spAutoFit/>
          </a:bodyPr>
          <a:lstStyle/>
          <a:p>
            <a:pPr>
              <a:spcBef>
                <a:spcPts val="600"/>
              </a:spcBef>
            </a:pPr>
            <a:r>
              <a:rPr lang="ja-JP" altLang="en-US" sz="2000" b="1" dirty="0">
                <a:solidFill>
                  <a:schemeClr val="accent2">
                    <a:lumMod val="50000"/>
                  </a:schemeClr>
                </a:solidFill>
                <a:latin typeface="Meiryo UI" panose="020B0604030504040204" pitchFamily="50" charset="-128"/>
                <a:ea typeface="Meiryo UI" panose="020B0604030504040204" pitchFamily="50" charset="-128"/>
              </a:rPr>
              <a:t>自分の心や体は自分だけのものです。他人との距離は自分自身で決めることができます。自分と相手を守るときに距離感が役立ちます。</a:t>
            </a:r>
          </a:p>
        </p:txBody>
      </p:sp>
      <p:grpSp>
        <p:nvGrpSpPr>
          <p:cNvPr id="30" name="グループ化 29">
            <a:extLst>
              <a:ext uri="{FF2B5EF4-FFF2-40B4-BE49-F238E27FC236}">
                <a16:creationId xmlns:a16="http://schemas.microsoft.com/office/drawing/2014/main" id="{56105202-5AE0-490C-B492-53BC9C9D9C32}"/>
              </a:ext>
            </a:extLst>
          </p:cNvPr>
          <p:cNvGrpSpPr/>
          <p:nvPr/>
        </p:nvGrpSpPr>
        <p:grpSpPr>
          <a:xfrm>
            <a:off x="5708650" y="5618854"/>
            <a:ext cx="3111500" cy="676653"/>
            <a:chOff x="5708650" y="5671108"/>
            <a:chExt cx="3111500" cy="676653"/>
          </a:xfrm>
        </p:grpSpPr>
        <p:sp>
          <p:nvSpPr>
            <p:cNvPr id="31" name="二等辺三角形 30">
              <a:extLst>
                <a:ext uri="{FF2B5EF4-FFF2-40B4-BE49-F238E27FC236}">
                  <a16:creationId xmlns:a16="http://schemas.microsoft.com/office/drawing/2014/main" id="{3BC4C52B-1DCF-4152-A503-43528AA6B694}"/>
                </a:ext>
              </a:extLst>
            </p:cNvPr>
            <p:cNvSpPr/>
            <p:nvPr/>
          </p:nvSpPr>
          <p:spPr>
            <a:xfrm rot="20315867">
              <a:off x="6682793" y="5671108"/>
              <a:ext cx="228646" cy="379509"/>
            </a:xfrm>
            <a:prstGeom prst="triangl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四角形: 角を丸くする 31">
              <a:extLst>
                <a:ext uri="{FF2B5EF4-FFF2-40B4-BE49-F238E27FC236}">
                  <a16:creationId xmlns:a16="http://schemas.microsoft.com/office/drawing/2014/main" id="{5D762938-4A8C-4864-BD3C-4F1D3D7A6882}"/>
                </a:ext>
              </a:extLst>
            </p:cNvPr>
            <p:cNvSpPr/>
            <p:nvPr/>
          </p:nvSpPr>
          <p:spPr>
            <a:xfrm>
              <a:off x="5708650" y="5926418"/>
              <a:ext cx="3111500" cy="421343"/>
            </a:xfrm>
            <a:prstGeom prst="roundRect">
              <a:avLst>
                <a:gd name="adj" fmla="val 26502"/>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lumMod val="75000"/>
                      <a:lumOff val="25000"/>
                    </a:schemeClr>
                  </a:solidFill>
                </a:rPr>
                <a:t>違う考えの人もいるんだね</a:t>
              </a:r>
            </a:p>
          </p:txBody>
        </p:sp>
        <p:sp>
          <p:nvSpPr>
            <p:cNvPr id="33" name="二等辺三角形 32">
              <a:extLst>
                <a:ext uri="{FF2B5EF4-FFF2-40B4-BE49-F238E27FC236}">
                  <a16:creationId xmlns:a16="http://schemas.microsoft.com/office/drawing/2014/main" id="{868F9908-8E1F-4D9D-98C9-E8FC5C170DF5}"/>
                </a:ext>
              </a:extLst>
            </p:cNvPr>
            <p:cNvSpPr/>
            <p:nvPr/>
          </p:nvSpPr>
          <p:spPr>
            <a:xfrm rot="1284133" flipH="1">
              <a:off x="7606469" y="5684326"/>
              <a:ext cx="228646" cy="379509"/>
            </a:xfrm>
            <a:prstGeom prst="triangl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4" name="グループ化 33">
            <a:extLst>
              <a:ext uri="{FF2B5EF4-FFF2-40B4-BE49-F238E27FC236}">
                <a16:creationId xmlns:a16="http://schemas.microsoft.com/office/drawing/2014/main" id="{C3047B3C-BB9B-440F-9D85-AC383218DF48}"/>
              </a:ext>
            </a:extLst>
          </p:cNvPr>
          <p:cNvGrpSpPr/>
          <p:nvPr/>
        </p:nvGrpSpPr>
        <p:grpSpPr>
          <a:xfrm>
            <a:off x="5178234" y="2525755"/>
            <a:ext cx="4251600" cy="2099500"/>
            <a:chOff x="5178234" y="2578009"/>
            <a:chExt cx="4251600" cy="2099500"/>
          </a:xfrm>
        </p:grpSpPr>
        <p:sp>
          <p:nvSpPr>
            <p:cNvPr id="59" name="四角形: 角を丸くする 58">
              <a:extLst>
                <a:ext uri="{FF2B5EF4-FFF2-40B4-BE49-F238E27FC236}">
                  <a16:creationId xmlns:a16="http://schemas.microsoft.com/office/drawing/2014/main" id="{B55078DF-29BF-49EF-A189-52037E60CD2D}"/>
                </a:ext>
              </a:extLst>
            </p:cNvPr>
            <p:cNvSpPr/>
            <p:nvPr/>
          </p:nvSpPr>
          <p:spPr>
            <a:xfrm>
              <a:off x="5179143" y="2578009"/>
              <a:ext cx="4249783" cy="2099500"/>
            </a:xfrm>
            <a:prstGeom prst="roundRect">
              <a:avLst>
                <a:gd name="adj" fmla="val 10445"/>
              </a:avLst>
            </a:prstGeom>
            <a:solidFill>
              <a:schemeClr val="accent3">
                <a:lumMod val="7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algn="ctr"/>
              <a:r>
                <a:rPr kumimoji="1" lang="ja-JP" altLang="en-US" sz="2400" b="1" dirty="0">
                  <a:solidFill>
                    <a:schemeClr val="bg1"/>
                  </a:solidFill>
                </a:rPr>
                <a:t>心の距離感</a:t>
              </a:r>
            </a:p>
          </p:txBody>
        </p:sp>
        <p:sp>
          <p:nvSpPr>
            <p:cNvPr id="60" name="四角形: 角を丸くする 59">
              <a:extLst>
                <a:ext uri="{FF2B5EF4-FFF2-40B4-BE49-F238E27FC236}">
                  <a16:creationId xmlns:a16="http://schemas.microsoft.com/office/drawing/2014/main" id="{F63E5AA9-4F40-4910-B7E6-D7568C079153}"/>
                </a:ext>
              </a:extLst>
            </p:cNvPr>
            <p:cNvSpPr/>
            <p:nvPr/>
          </p:nvSpPr>
          <p:spPr>
            <a:xfrm>
              <a:off x="5179143" y="3100360"/>
              <a:ext cx="4249783" cy="1549987"/>
            </a:xfrm>
            <a:prstGeom prst="roundRect">
              <a:avLst>
                <a:gd name="adj" fmla="val 10445"/>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a:extLst>
                <a:ext uri="{FF2B5EF4-FFF2-40B4-BE49-F238E27FC236}">
                  <a16:creationId xmlns:a16="http://schemas.microsoft.com/office/drawing/2014/main" id="{75D47C78-D6F8-4506-9350-8ABAF3E4835C}"/>
                </a:ext>
              </a:extLst>
            </p:cNvPr>
            <p:cNvSpPr/>
            <p:nvPr/>
          </p:nvSpPr>
          <p:spPr>
            <a:xfrm>
              <a:off x="5178234" y="3100360"/>
              <a:ext cx="4251600" cy="3782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四角形: 角を丸くする 61">
              <a:extLst>
                <a:ext uri="{FF2B5EF4-FFF2-40B4-BE49-F238E27FC236}">
                  <a16:creationId xmlns:a16="http://schemas.microsoft.com/office/drawing/2014/main" id="{EB7642BA-9D62-4AA0-A511-3D72B8DBBB91}"/>
                </a:ext>
              </a:extLst>
            </p:cNvPr>
            <p:cNvSpPr/>
            <p:nvPr/>
          </p:nvSpPr>
          <p:spPr>
            <a:xfrm>
              <a:off x="5179143" y="2578009"/>
              <a:ext cx="4249783" cy="2088000"/>
            </a:xfrm>
            <a:prstGeom prst="roundRect">
              <a:avLst>
                <a:gd name="adj" fmla="val 10445"/>
              </a:avLst>
            </a:prstGeom>
            <a:noFill/>
            <a:ln w="254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sz="2400" b="1" dirty="0">
                <a:solidFill>
                  <a:schemeClr val="bg1"/>
                </a:solidFill>
              </a:endParaRPr>
            </a:p>
          </p:txBody>
        </p:sp>
      </p:grpSp>
      <p:sp>
        <p:nvSpPr>
          <p:cNvPr id="63" name="正方形/長方形 62">
            <a:extLst>
              <a:ext uri="{FF2B5EF4-FFF2-40B4-BE49-F238E27FC236}">
                <a16:creationId xmlns:a16="http://schemas.microsoft.com/office/drawing/2014/main" id="{899A19AC-7383-48A8-ADEA-4E0A1AC72402}"/>
              </a:ext>
            </a:extLst>
          </p:cNvPr>
          <p:cNvSpPr/>
          <p:nvPr/>
        </p:nvSpPr>
        <p:spPr>
          <a:xfrm>
            <a:off x="5231649" y="3141516"/>
            <a:ext cx="4144770" cy="1323439"/>
          </a:xfrm>
          <a:prstGeom prst="rect">
            <a:avLst/>
          </a:prstGeom>
        </p:spPr>
        <p:txBody>
          <a:bodyPr wrap="square">
            <a:spAutoFit/>
          </a:bodyPr>
          <a:lstStyle/>
          <a:p>
            <a:r>
              <a:rPr lang="ja-JP" altLang="en-US" sz="2000" b="1" spc="50" dirty="0">
                <a:solidFill>
                  <a:schemeClr val="tx1">
                    <a:lumMod val="75000"/>
                    <a:lumOff val="25000"/>
                  </a:schemeClr>
                </a:solidFill>
                <a:latin typeface="メイリオ" panose="020B0604030504040204" pitchFamily="50" charset="-128"/>
                <a:ea typeface="メイリオ" panose="020B0604030504040204" pitchFamily="50" charset="-128"/>
              </a:rPr>
              <a:t>どんなに仲のよい相手でも、いつも自分と同じ気持ちではありません。相手の気持ちを大切にし、自分の気持ちも大切にしましょう。</a:t>
            </a:r>
            <a:endParaRPr lang="en-US" altLang="ja-JP" sz="2000" b="1" spc="50" dirty="0">
              <a:solidFill>
                <a:schemeClr val="tx1">
                  <a:lumMod val="75000"/>
                  <a:lumOff val="25000"/>
                </a:schemeClr>
              </a:solidFill>
              <a:latin typeface="メイリオ" panose="020B0604030504040204" pitchFamily="50" charset="-128"/>
              <a:ea typeface="メイリオ" panose="020B0604030504040204" pitchFamily="50" charset="-128"/>
            </a:endParaRPr>
          </a:p>
        </p:txBody>
      </p:sp>
      <p:pic>
        <p:nvPicPr>
          <p:cNvPr id="64" name="図 63" descr="図形 が含まれている画像&#10;&#10;自動的に生成された説明">
            <a:extLst>
              <a:ext uri="{FF2B5EF4-FFF2-40B4-BE49-F238E27FC236}">
                <a16:creationId xmlns:a16="http://schemas.microsoft.com/office/drawing/2014/main" id="{C5D0ABBF-5BF6-44B7-AB1A-0CF5640CD6F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934011" y="5002148"/>
            <a:ext cx="657257" cy="655593"/>
          </a:xfrm>
          <a:prstGeom prst="rect">
            <a:avLst/>
          </a:prstGeom>
        </p:spPr>
      </p:pic>
      <p:sp>
        <p:nvSpPr>
          <p:cNvPr id="65" name="楕円 25">
            <a:extLst>
              <a:ext uri="{FF2B5EF4-FFF2-40B4-BE49-F238E27FC236}">
                <a16:creationId xmlns:a16="http://schemas.microsoft.com/office/drawing/2014/main" id="{95DD54A4-EB45-4E30-9AFD-D09244F77AC9}"/>
              </a:ext>
            </a:extLst>
          </p:cNvPr>
          <p:cNvSpPr/>
          <p:nvPr/>
        </p:nvSpPr>
        <p:spPr>
          <a:xfrm flipH="1">
            <a:off x="4768849" y="4509288"/>
            <a:ext cx="1221065" cy="1008650"/>
          </a:xfrm>
          <a:prstGeom prst="wedgeEllipseCallout">
            <a:avLst>
              <a:gd name="adj1" fmla="val -63996"/>
              <a:gd name="adj2" fmla="val 33540"/>
            </a:avLst>
          </a:prstGeom>
          <a:solidFill>
            <a:schemeClr val="accent2">
              <a:lumMod val="60000"/>
              <a:lumOff val="4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2000" b="1" dirty="0">
                <a:solidFill>
                  <a:schemeClr val="accent2">
                    <a:lumMod val="50000"/>
                  </a:schemeClr>
                </a:solidFill>
              </a:rPr>
              <a:t>僕は</a:t>
            </a:r>
            <a:r>
              <a:rPr kumimoji="1" lang="en-US" altLang="ja-JP" sz="2000" b="1" dirty="0">
                <a:solidFill>
                  <a:schemeClr val="accent2">
                    <a:lumMod val="50000"/>
                  </a:schemeClr>
                </a:solidFill>
              </a:rPr>
              <a:t>A</a:t>
            </a:r>
          </a:p>
          <a:p>
            <a:pPr algn="ctr"/>
            <a:r>
              <a:rPr kumimoji="1" lang="ja-JP" altLang="en-US" sz="2000" b="1" dirty="0">
                <a:solidFill>
                  <a:schemeClr val="accent2">
                    <a:lumMod val="50000"/>
                  </a:schemeClr>
                </a:solidFill>
              </a:rPr>
              <a:t>だと思う</a:t>
            </a:r>
          </a:p>
        </p:txBody>
      </p:sp>
      <p:sp>
        <p:nvSpPr>
          <p:cNvPr id="66" name="楕円 42">
            <a:extLst>
              <a:ext uri="{FF2B5EF4-FFF2-40B4-BE49-F238E27FC236}">
                <a16:creationId xmlns:a16="http://schemas.microsoft.com/office/drawing/2014/main" id="{ADA8FBF5-A4A2-4516-8BB6-A1E61685E5E6}"/>
              </a:ext>
            </a:extLst>
          </p:cNvPr>
          <p:cNvSpPr/>
          <p:nvPr/>
        </p:nvSpPr>
        <p:spPr>
          <a:xfrm>
            <a:off x="8454407" y="4509288"/>
            <a:ext cx="1221065" cy="1008650"/>
          </a:xfrm>
          <a:prstGeom prst="wedgeEllipseCallout">
            <a:avLst>
              <a:gd name="adj1" fmla="val -61396"/>
              <a:gd name="adj2" fmla="val 34170"/>
            </a:avLst>
          </a:prstGeom>
          <a:solidFill>
            <a:schemeClr val="accent2">
              <a:lumMod val="60000"/>
              <a:lumOff val="4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2000" b="1" dirty="0">
                <a:solidFill>
                  <a:schemeClr val="accent2">
                    <a:lumMod val="50000"/>
                  </a:schemeClr>
                </a:solidFill>
              </a:rPr>
              <a:t>私は</a:t>
            </a:r>
            <a:r>
              <a:rPr kumimoji="1" lang="en-US" altLang="ja-JP" sz="2000" b="1" dirty="0">
                <a:solidFill>
                  <a:schemeClr val="accent2">
                    <a:lumMod val="50000"/>
                  </a:schemeClr>
                </a:solidFill>
              </a:rPr>
              <a:t>B</a:t>
            </a:r>
          </a:p>
          <a:p>
            <a:pPr algn="ctr"/>
            <a:r>
              <a:rPr kumimoji="1" lang="ja-JP" altLang="en-US" sz="2000" b="1" dirty="0">
                <a:solidFill>
                  <a:schemeClr val="accent2">
                    <a:lumMod val="50000"/>
                  </a:schemeClr>
                </a:solidFill>
              </a:rPr>
              <a:t>だと思う</a:t>
            </a:r>
          </a:p>
        </p:txBody>
      </p:sp>
      <p:grpSp>
        <p:nvGrpSpPr>
          <p:cNvPr id="67" name="グループ化 66">
            <a:extLst>
              <a:ext uri="{FF2B5EF4-FFF2-40B4-BE49-F238E27FC236}">
                <a16:creationId xmlns:a16="http://schemas.microsoft.com/office/drawing/2014/main" id="{C4B59E0B-3320-46D7-B056-8E8DB38057D3}"/>
              </a:ext>
            </a:extLst>
          </p:cNvPr>
          <p:cNvGrpSpPr/>
          <p:nvPr/>
        </p:nvGrpSpPr>
        <p:grpSpPr>
          <a:xfrm>
            <a:off x="485746" y="2525755"/>
            <a:ext cx="4251600" cy="2099500"/>
            <a:chOff x="485746" y="2578009"/>
            <a:chExt cx="4251600" cy="2099500"/>
          </a:xfrm>
        </p:grpSpPr>
        <p:sp>
          <p:nvSpPr>
            <p:cNvPr id="68" name="四角形: 角を丸くする 67">
              <a:extLst>
                <a:ext uri="{FF2B5EF4-FFF2-40B4-BE49-F238E27FC236}">
                  <a16:creationId xmlns:a16="http://schemas.microsoft.com/office/drawing/2014/main" id="{54EA4838-0328-4239-B691-46543E7D6A7A}"/>
                </a:ext>
              </a:extLst>
            </p:cNvPr>
            <p:cNvSpPr/>
            <p:nvPr/>
          </p:nvSpPr>
          <p:spPr>
            <a:xfrm>
              <a:off x="486655" y="2578009"/>
              <a:ext cx="4249783" cy="2099500"/>
            </a:xfrm>
            <a:prstGeom prst="roundRect">
              <a:avLst>
                <a:gd name="adj" fmla="val 10445"/>
              </a:avLst>
            </a:prstGeom>
            <a:solidFill>
              <a:schemeClr val="accent3">
                <a:lumMod val="7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algn="ctr"/>
              <a:r>
                <a:rPr kumimoji="1" lang="ja-JP" altLang="en-US" sz="2400" b="1" dirty="0">
                  <a:solidFill>
                    <a:schemeClr val="bg1"/>
                  </a:solidFill>
                </a:rPr>
                <a:t>体の距離感</a:t>
              </a:r>
            </a:p>
          </p:txBody>
        </p:sp>
        <p:sp>
          <p:nvSpPr>
            <p:cNvPr id="69" name="四角形: 角を丸くする 68">
              <a:extLst>
                <a:ext uri="{FF2B5EF4-FFF2-40B4-BE49-F238E27FC236}">
                  <a16:creationId xmlns:a16="http://schemas.microsoft.com/office/drawing/2014/main" id="{390A382B-7DD1-456C-94F1-E83DEB88B6C2}"/>
                </a:ext>
              </a:extLst>
            </p:cNvPr>
            <p:cNvSpPr/>
            <p:nvPr/>
          </p:nvSpPr>
          <p:spPr>
            <a:xfrm>
              <a:off x="486655" y="3100360"/>
              <a:ext cx="4249783" cy="1549987"/>
            </a:xfrm>
            <a:prstGeom prst="roundRect">
              <a:avLst>
                <a:gd name="adj" fmla="val 10445"/>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正方形/長方形 69">
              <a:extLst>
                <a:ext uri="{FF2B5EF4-FFF2-40B4-BE49-F238E27FC236}">
                  <a16:creationId xmlns:a16="http://schemas.microsoft.com/office/drawing/2014/main" id="{43D460BB-3F13-4B74-AC31-CE74F7611133}"/>
                </a:ext>
              </a:extLst>
            </p:cNvPr>
            <p:cNvSpPr/>
            <p:nvPr/>
          </p:nvSpPr>
          <p:spPr>
            <a:xfrm>
              <a:off x="485746" y="3100360"/>
              <a:ext cx="4251600" cy="3782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四角形: 角を丸くする 70">
              <a:extLst>
                <a:ext uri="{FF2B5EF4-FFF2-40B4-BE49-F238E27FC236}">
                  <a16:creationId xmlns:a16="http://schemas.microsoft.com/office/drawing/2014/main" id="{FF28C639-551B-4ACB-8469-EEEE83E7A4C7}"/>
                </a:ext>
              </a:extLst>
            </p:cNvPr>
            <p:cNvSpPr/>
            <p:nvPr/>
          </p:nvSpPr>
          <p:spPr>
            <a:xfrm>
              <a:off x="486655" y="2578009"/>
              <a:ext cx="4249783" cy="2088000"/>
            </a:xfrm>
            <a:prstGeom prst="roundRect">
              <a:avLst>
                <a:gd name="adj" fmla="val 10445"/>
              </a:avLst>
            </a:prstGeom>
            <a:noFill/>
            <a:ln w="254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sz="2400" b="1" dirty="0">
                <a:solidFill>
                  <a:schemeClr val="bg1"/>
                </a:solidFill>
              </a:endParaRPr>
            </a:p>
          </p:txBody>
        </p:sp>
      </p:grpSp>
      <p:sp>
        <p:nvSpPr>
          <p:cNvPr id="72" name="正方形/長方形 71">
            <a:extLst>
              <a:ext uri="{FF2B5EF4-FFF2-40B4-BE49-F238E27FC236}">
                <a16:creationId xmlns:a16="http://schemas.microsoft.com/office/drawing/2014/main" id="{3246D079-4CAB-497C-A509-CC5EDFE49802}"/>
              </a:ext>
            </a:extLst>
          </p:cNvPr>
          <p:cNvSpPr/>
          <p:nvPr/>
        </p:nvSpPr>
        <p:spPr>
          <a:xfrm>
            <a:off x="539161" y="3141516"/>
            <a:ext cx="4144770" cy="1015663"/>
          </a:xfrm>
          <a:prstGeom prst="rect">
            <a:avLst/>
          </a:prstGeom>
        </p:spPr>
        <p:txBody>
          <a:bodyPr wrap="square">
            <a:spAutoFit/>
          </a:bodyPr>
          <a:lstStyle/>
          <a:p>
            <a:r>
              <a:rPr lang="ja-JP" altLang="en-US" sz="2000" b="1" spc="50" dirty="0">
                <a:solidFill>
                  <a:schemeClr val="tx1">
                    <a:lumMod val="75000"/>
                    <a:lumOff val="25000"/>
                  </a:schemeClr>
                </a:solidFill>
                <a:latin typeface="メイリオ" panose="020B0604030504040204" pitchFamily="50" charset="-128"/>
                <a:ea typeface="メイリオ" panose="020B0604030504040204" pitchFamily="50" charset="-128"/>
              </a:rPr>
              <a:t>心地よい距離は人によって違います。近寄られるのをいやがる人もいます。</a:t>
            </a:r>
          </a:p>
        </p:txBody>
      </p:sp>
      <p:pic>
        <p:nvPicPr>
          <p:cNvPr id="74" name="図 73" descr="抽象, 挿絵 が含まれている画像&#10;&#10;自動的に生成された説明">
            <a:extLst>
              <a:ext uri="{FF2B5EF4-FFF2-40B4-BE49-F238E27FC236}">
                <a16:creationId xmlns:a16="http://schemas.microsoft.com/office/drawing/2014/main" id="{79D5B248-7F8A-4D2B-BDE3-2BC54B4B509E}"/>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6060141" y="4418680"/>
            <a:ext cx="1021285" cy="1260000"/>
          </a:xfrm>
          <a:prstGeom prst="rect">
            <a:avLst/>
          </a:prstGeom>
        </p:spPr>
      </p:pic>
      <p:pic>
        <p:nvPicPr>
          <p:cNvPr id="75" name="図 74" descr="アイコン&#10;&#10;自動的に生成された説明">
            <a:extLst>
              <a:ext uri="{FF2B5EF4-FFF2-40B4-BE49-F238E27FC236}">
                <a16:creationId xmlns:a16="http://schemas.microsoft.com/office/drawing/2014/main" id="{192E7597-EA5A-404F-B92C-0BB340FB1C89}"/>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7509095" y="4418680"/>
            <a:ext cx="938615" cy="1260000"/>
          </a:xfrm>
          <a:prstGeom prst="rect">
            <a:avLst/>
          </a:prstGeom>
        </p:spPr>
      </p:pic>
      <p:sp>
        <p:nvSpPr>
          <p:cNvPr id="76" name="四角形: 角を丸くする 75">
            <a:extLst>
              <a:ext uri="{FF2B5EF4-FFF2-40B4-BE49-F238E27FC236}">
                <a16:creationId xmlns:a16="http://schemas.microsoft.com/office/drawing/2014/main" id="{863DAA17-7552-49BF-9DE1-00A24C92F1E0}"/>
              </a:ext>
            </a:extLst>
          </p:cNvPr>
          <p:cNvSpPr/>
          <p:nvPr/>
        </p:nvSpPr>
        <p:spPr>
          <a:xfrm>
            <a:off x="509977" y="5279142"/>
            <a:ext cx="4220382" cy="1233509"/>
          </a:xfrm>
          <a:prstGeom prst="roundRect">
            <a:avLst>
              <a:gd name="adj" fmla="val 13513"/>
            </a:avLst>
          </a:prstGeom>
          <a:solidFill>
            <a:schemeClr val="bg1"/>
          </a:solidFill>
          <a:ln w="38100">
            <a:solidFill>
              <a:schemeClr val="accent3">
                <a:lumMod val="50000"/>
              </a:schemeClr>
            </a:solidFill>
            <a:prstDash val="sysDot"/>
          </a:ln>
        </p:spPr>
        <p:txBody>
          <a:bodyPr wrap="square" tIns="144000">
            <a:spAutoFit/>
          </a:bodyPr>
          <a:lstStyle/>
          <a:p>
            <a:pPr algn="ctr"/>
            <a:r>
              <a:rPr kumimoji="1" lang="ja-JP" altLang="en-US" sz="2000" b="1" dirty="0">
                <a:solidFill>
                  <a:schemeClr val="tx1">
                    <a:lumMod val="75000"/>
                    <a:lumOff val="25000"/>
                  </a:schemeClr>
                </a:solidFill>
              </a:rPr>
              <a:t>あなたが相手と接するときに心地よいと感じる距離を考えてみましょう。</a:t>
            </a:r>
            <a:endParaRPr kumimoji="1" lang="en-US" altLang="ja-JP" sz="2000" b="1" dirty="0">
              <a:solidFill>
                <a:schemeClr val="tx1">
                  <a:lumMod val="75000"/>
                  <a:lumOff val="25000"/>
                </a:schemeClr>
              </a:solidFill>
            </a:endParaRPr>
          </a:p>
          <a:p>
            <a:pPr algn="ctr"/>
            <a:r>
              <a:rPr kumimoji="1" lang="ja-JP" altLang="en-US" sz="2000" b="1" dirty="0">
                <a:solidFill>
                  <a:schemeClr val="tx1">
                    <a:lumMod val="75000"/>
                    <a:lumOff val="25000"/>
                  </a:schemeClr>
                </a:solidFill>
              </a:rPr>
              <a:t>①家族　②友達　③知らない人</a:t>
            </a:r>
            <a:endParaRPr kumimoji="1" lang="en-US" altLang="ja-JP" sz="2000" b="1" dirty="0">
              <a:solidFill>
                <a:schemeClr val="tx1">
                  <a:lumMod val="75000"/>
                  <a:lumOff val="25000"/>
                </a:schemeClr>
              </a:solidFill>
            </a:endParaRPr>
          </a:p>
        </p:txBody>
      </p:sp>
      <p:sp>
        <p:nvSpPr>
          <p:cNvPr id="77" name="四角形: 角を丸くする 76">
            <a:extLst>
              <a:ext uri="{FF2B5EF4-FFF2-40B4-BE49-F238E27FC236}">
                <a16:creationId xmlns:a16="http://schemas.microsoft.com/office/drawing/2014/main" id="{2306D740-5B16-4F91-9F34-5F3FAFBF02D0}"/>
              </a:ext>
            </a:extLst>
          </p:cNvPr>
          <p:cNvSpPr>
            <a:spLocks noChangeAspect="1"/>
          </p:cNvSpPr>
          <p:nvPr/>
        </p:nvSpPr>
        <p:spPr>
          <a:xfrm>
            <a:off x="729105" y="5000040"/>
            <a:ext cx="432000" cy="432000"/>
          </a:xfrm>
          <a:prstGeom prst="roundRect">
            <a:avLst/>
          </a:prstGeom>
          <a:solidFill>
            <a:schemeClr val="bg1"/>
          </a:solidFill>
          <a:ln w="28575">
            <a:solidFill>
              <a:schemeClr val="accent3">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800" b="1" dirty="0">
                <a:solidFill>
                  <a:schemeClr val="accent3">
                    <a:lumMod val="50000"/>
                  </a:schemeClr>
                </a:solidFill>
              </a:rPr>
              <a:t>？</a:t>
            </a:r>
          </a:p>
        </p:txBody>
      </p:sp>
      <p:pic>
        <p:nvPicPr>
          <p:cNvPr id="35" name="図 34" descr="ロゴ が含まれている画像&#10;&#10;自動的に生成された説明">
            <a:extLst>
              <a:ext uri="{FF2B5EF4-FFF2-40B4-BE49-F238E27FC236}">
                <a16:creationId xmlns:a16="http://schemas.microsoft.com/office/drawing/2014/main" id="{B7D1A3A8-E503-4B4A-B947-EF0620D3481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3217997" y="3751799"/>
            <a:ext cx="1512362" cy="1440000"/>
          </a:xfrm>
          <a:prstGeom prst="rect">
            <a:avLst/>
          </a:prstGeom>
        </p:spPr>
      </p:pic>
    </p:spTree>
    <p:extLst>
      <p:ext uri="{BB962C8B-B14F-4D97-AF65-F5344CB8AC3E}">
        <p14:creationId xmlns:p14="http://schemas.microsoft.com/office/powerpoint/2010/main" val="1265802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8A0EB2D7-DE06-4DE8-9640-ABD3B9191709}"/>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4</a:t>
            </a:fld>
            <a:endParaRPr kumimoji="1" lang="en-US" altLang="ja-JP"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D935286E-778D-4408-B555-939E3B8DD802}"/>
              </a:ext>
            </a:extLst>
          </p:cNvPr>
          <p:cNvSpPr/>
          <p:nvPr/>
        </p:nvSpPr>
        <p:spPr>
          <a:xfrm>
            <a:off x="1522307" y="198499"/>
            <a:ext cx="6878806" cy="1200329"/>
          </a:xfrm>
          <a:prstGeom prst="rect">
            <a:avLst/>
          </a:prstGeom>
        </p:spPr>
        <p:txBody>
          <a:bodyPr wrap="none">
            <a:spAutoFit/>
          </a:bodyPr>
          <a:lstStyle/>
          <a:p>
            <a:pPr algn="ctr"/>
            <a:r>
              <a:rPr lang="ja-JP" altLang="en-US" sz="3600" b="1" spc="200" dirty="0">
                <a:solidFill>
                  <a:schemeClr val="accent2">
                    <a:lumMod val="50000"/>
                  </a:schemeClr>
                </a:solidFill>
                <a:latin typeface="Meiryo UI" panose="020B0604030504040204" pitchFamily="50" charset="-128"/>
                <a:ea typeface="Meiryo UI" panose="020B0604030504040204" pitchFamily="50" charset="-128"/>
              </a:rPr>
              <a:t>自分と相手を守るもの</a:t>
            </a:r>
            <a:endParaRPr lang="en-US" altLang="ja-JP" sz="3600" b="1" spc="200" dirty="0">
              <a:solidFill>
                <a:schemeClr val="accent2">
                  <a:lumMod val="50000"/>
                </a:schemeClr>
              </a:solidFill>
              <a:latin typeface="Meiryo UI" panose="020B0604030504040204" pitchFamily="50" charset="-128"/>
              <a:ea typeface="Meiryo UI" panose="020B0604030504040204" pitchFamily="50" charset="-128"/>
            </a:endParaRPr>
          </a:p>
          <a:p>
            <a:pPr algn="ctr"/>
            <a:r>
              <a:rPr lang="ja-JP" altLang="en-US" sz="3600" b="1" spc="200" dirty="0">
                <a:solidFill>
                  <a:schemeClr val="accent2">
                    <a:lumMod val="50000"/>
                  </a:schemeClr>
                </a:solidFill>
                <a:latin typeface="Meiryo UI" panose="020B0604030504040204" pitchFamily="50" charset="-128"/>
                <a:ea typeface="Meiryo UI" panose="020B0604030504040204" pitchFamily="50" charset="-128"/>
              </a:rPr>
              <a:t>～距離感が守られないときは？～</a:t>
            </a:r>
            <a:endParaRPr lang="en-US" altLang="ja-JP" sz="3600" b="1" spc="200" dirty="0">
              <a:solidFill>
                <a:schemeClr val="accent2">
                  <a:lumMod val="50000"/>
                </a:schemeClr>
              </a:solidFill>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DE56AC95-FA04-4F27-87E9-FEFECEB2BF96}"/>
              </a:ext>
            </a:extLst>
          </p:cNvPr>
          <p:cNvSpPr/>
          <p:nvPr/>
        </p:nvSpPr>
        <p:spPr>
          <a:xfrm>
            <a:off x="273050" y="1419470"/>
            <a:ext cx="9359900" cy="756973"/>
          </a:xfrm>
          <a:prstGeom prst="roundRect">
            <a:avLst>
              <a:gd name="adj" fmla="val 11786"/>
            </a:avLst>
          </a:prstGeom>
          <a:solidFill>
            <a:schemeClr val="accent3">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bIns="46800" rtlCol="0" anchor="t" anchorCtr="1">
            <a:spAutoFit/>
          </a:bodyPr>
          <a:lstStyle/>
          <a:p>
            <a:pPr>
              <a:spcBef>
                <a:spcPts val="600"/>
              </a:spcBef>
            </a:pPr>
            <a:r>
              <a:rPr lang="ja-JP" altLang="en-US" sz="2000" b="1" dirty="0">
                <a:solidFill>
                  <a:schemeClr val="accent2">
                    <a:lumMod val="50000"/>
                  </a:schemeClr>
                </a:solidFill>
                <a:latin typeface="Meiryo UI" panose="020B0604030504040204" pitchFamily="50" charset="-128"/>
                <a:ea typeface="Meiryo UI" panose="020B0604030504040204" pitchFamily="50" charset="-128"/>
              </a:rPr>
              <a:t>相手が近づいてきたり、体に触られたりして、いやだなぁと感じたら、自分の距離感が守られていないということです。あなたがいやなことはいやだと言うことができます。</a:t>
            </a:r>
          </a:p>
        </p:txBody>
      </p:sp>
      <p:sp>
        <p:nvSpPr>
          <p:cNvPr id="16" name="矢印: 左右 15">
            <a:extLst>
              <a:ext uri="{FF2B5EF4-FFF2-40B4-BE49-F238E27FC236}">
                <a16:creationId xmlns:a16="http://schemas.microsoft.com/office/drawing/2014/main" id="{D384ADB9-75E2-4042-B03A-36E3D95013B7}"/>
              </a:ext>
            </a:extLst>
          </p:cNvPr>
          <p:cNvSpPr/>
          <p:nvPr/>
        </p:nvSpPr>
        <p:spPr>
          <a:xfrm>
            <a:off x="3797427" y="3773573"/>
            <a:ext cx="2285502" cy="484632"/>
          </a:xfrm>
          <a:prstGeom prst="lef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四角形: 角を丸くする 16">
            <a:extLst>
              <a:ext uri="{FF2B5EF4-FFF2-40B4-BE49-F238E27FC236}">
                <a16:creationId xmlns:a16="http://schemas.microsoft.com/office/drawing/2014/main" id="{52A41D80-C9B1-492C-A56C-08D584D222B8}"/>
              </a:ext>
            </a:extLst>
          </p:cNvPr>
          <p:cNvSpPr/>
          <p:nvPr/>
        </p:nvSpPr>
        <p:spPr>
          <a:xfrm>
            <a:off x="1666462" y="4716831"/>
            <a:ext cx="6573076" cy="1851921"/>
          </a:xfrm>
          <a:prstGeom prst="roundRect">
            <a:avLst>
              <a:gd name="adj" fmla="val 6072"/>
            </a:avLst>
          </a:prstGeom>
          <a:ln w="25400">
            <a:solidFill>
              <a:schemeClr val="accent3">
                <a:lumMod val="75000"/>
              </a:schemeClr>
            </a:solidFill>
          </a:ln>
        </p:spPr>
        <p:txBody>
          <a:bodyPr wrap="none" tIns="72000" bIns="72000">
            <a:spAutoFit/>
          </a:bodyPr>
          <a:lstStyle/>
          <a:p>
            <a:pPr marL="285750" indent="-285750">
              <a:spcBef>
                <a:spcPts val="300"/>
              </a:spcBef>
              <a:buClr>
                <a:schemeClr val="accent3">
                  <a:lumMod val="50000"/>
                </a:schemeClr>
              </a:buClr>
              <a:buFont typeface="Wingdings" panose="05000000000000000000" pitchFamily="2" charset="2"/>
              <a:buChar char="l"/>
            </a:pPr>
            <a:r>
              <a:rPr lang="ja-JP" altLang="en-US" sz="2000" b="1" dirty="0">
                <a:solidFill>
                  <a:schemeClr val="tx1">
                    <a:lumMod val="75000"/>
                    <a:lumOff val="25000"/>
                  </a:schemeClr>
                </a:solidFill>
                <a:latin typeface="Meiryo UI" panose="020B0604030504040204" pitchFamily="50" charset="-128"/>
                <a:ea typeface="Meiryo UI" panose="020B0604030504040204" pitchFamily="50" charset="-128"/>
              </a:rPr>
              <a:t>自分がいやだと感じたことは、いやだと言ってよいのです</a:t>
            </a:r>
            <a:endParaRPr lang="en-US" altLang="ja-JP" sz="2000" b="1" dirty="0">
              <a:solidFill>
                <a:schemeClr val="tx1">
                  <a:lumMod val="75000"/>
                  <a:lumOff val="25000"/>
                </a:schemeClr>
              </a:solidFill>
              <a:latin typeface="Meiryo UI" panose="020B0604030504040204" pitchFamily="50" charset="-128"/>
              <a:ea typeface="Meiryo UI" panose="020B0604030504040204" pitchFamily="50" charset="-128"/>
            </a:endParaRPr>
          </a:p>
          <a:p>
            <a:pPr marL="285750" indent="-285750">
              <a:spcBef>
                <a:spcPts val="300"/>
              </a:spcBef>
              <a:buClr>
                <a:schemeClr val="accent3">
                  <a:lumMod val="50000"/>
                </a:schemeClr>
              </a:buClr>
              <a:buFont typeface="Wingdings" panose="05000000000000000000" pitchFamily="2" charset="2"/>
              <a:buChar char="l"/>
            </a:pPr>
            <a:r>
              <a:rPr lang="ja-JP" altLang="en-US" sz="2000" b="1" dirty="0">
                <a:solidFill>
                  <a:schemeClr val="tx1">
                    <a:lumMod val="75000"/>
                    <a:lumOff val="25000"/>
                  </a:schemeClr>
                </a:solidFill>
                <a:latin typeface="Meiryo UI" panose="020B0604030504040204" pitchFamily="50" charset="-128"/>
                <a:ea typeface="Meiryo UI" panose="020B0604030504040204" pitchFamily="50" charset="-128"/>
              </a:rPr>
              <a:t>相手がいやだと言ったら、相手の気持ちを受け入れましょう</a:t>
            </a:r>
            <a:endParaRPr lang="en-US" altLang="ja-JP" sz="2000" b="1" dirty="0">
              <a:solidFill>
                <a:schemeClr val="tx1">
                  <a:lumMod val="75000"/>
                  <a:lumOff val="25000"/>
                </a:schemeClr>
              </a:solidFill>
              <a:latin typeface="Meiryo UI" panose="020B0604030504040204" pitchFamily="50" charset="-128"/>
              <a:ea typeface="Meiryo UI" panose="020B0604030504040204" pitchFamily="50" charset="-128"/>
            </a:endParaRPr>
          </a:p>
          <a:p>
            <a:pPr marL="285750" indent="-285750">
              <a:spcBef>
                <a:spcPts val="300"/>
              </a:spcBef>
              <a:buClr>
                <a:schemeClr val="accent3">
                  <a:lumMod val="50000"/>
                </a:schemeClr>
              </a:buClr>
              <a:buFont typeface="Wingdings" panose="05000000000000000000" pitchFamily="2" charset="2"/>
              <a:buChar char="l"/>
            </a:pPr>
            <a:r>
              <a:rPr lang="ja-JP" altLang="en-US" sz="2000" b="1" dirty="0">
                <a:solidFill>
                  <a:schemeClr val="tx1">
                    <a:lumMod val="75000"/>
                    <a:lumOff val="25000"/>
                  </a:schemeClr>
                </a:solidFill>
                <a:latin typeface="Meiryo UI" panose="020B0604030504040204" pitchFamily="50" charset="-128"/>
                <a:ea typeface="Meiryo UI" panose="020B0604030504040204" pitchFamily="50" charset="-128"/>
              </a:rPr>
              <a:t>いやなときは、相手と距離を置いてみましょう</a:t>
            </a:r>
          </a:p>
          <a:p>
            <a:pPr marL="285750" indent="-285750">
              <a:spcBef>
                <a:spcPts val="300"/>
              </a:spcBef>
              <a:buClr>
                <a:schemeClr val="accent3">
                  <a:lumMod val="50000"/>
                </a:schemeClr>
              </a:buClr>
              <a:buFont typeface="Wingdings" panose="05000000000000000000" pitchFamily="2" charset="2"/>
              <a:buChar char="l"/>
            </a:pPr>
            <a:r>
              <a:rPr lang="ja-JP" altLang="en-US" sz="2000" b="1" dirty="0">
                <a:solidFill>
                  <a:schemeClr val="tx1">
                    <a:lumMod val="75000"/>
                    <a:lumOff val="25000"/>
                  </a:schemeClr>
                </a:solidFill>
                <a:latin typeface="Meiryo UI" panose="020B0604030504040204" pitchFamily="50" charset="-128"/>
                <a:ea typeface="Meiryo UI" panose="020B0604030504040204" pitchFamily="50" charset="-128"/>
              </a:rPr>
              <a:t>自分の距離感が守られていないときは信頼できる人に相談</a:t>
            </a:r>
            <a:r>
              <a:rPr lang="en-US" altLang="ja-JP" sz="2000" b="1" dirty="0">
                <a:solidFill>
                  <a:schemeClr val="tx1">
                    <a:lumMod val="75000"/>
                    <a:lumOff val="25000"/>
                  </a:schemeClr>
                </a:solidFill>
                <a:latin typeface="Meiryo UI" panose="020B0604030504040204" pitchFamily="50" charset="-128"/>
                <a:ea typeface="Meiryo UI" panose="020B0604030504040204" pitchFamily="50" charset="-128"/>
              </a:rPr>
              <a:t/>
            </a:r>
            <a:br>
              <a:rPr lang="en-US" altLang="ja-JP" sz="2000" b="1" dirty="0">
                <a:solidFill>
                  <a:schemeClr val="tx1">
                    <a:lumMod val="75000"/>
                    <a:lumOff val="25000"/>
                  </a:schemeClr>
                </a:solidFill>
                <a:latin typeface="Meiryo UI" panose="020B0604030504040204" pitchFamily="50" charset="-128"/>
                <a:ea typeface="Meiryo UI" panose="020B0604030504040204" pitchFamily="50" charset="-128"/>
              </a:rPr>
            </a:br>
            <a:r>
              <a:rPr lang="ja-JP" altLang="en-US" sz="2000" b="1" dirty="0">
                <a:solidFill>
                  <a:schemeClr val="tx1">
                    <a:lumMod val="75000"/>
                    <a:lumOff val="25000"/>
                  </a:schemeClr>
                </a:solidFill>
                <a:latin typeface="Meiryo UI" panose="020B0604030504040204" pitchFamily="50" charset="-128"/>
                <a:ea typeface="Meiryo UI" panose="020B0604030504040204" pitchFamily="50" charset="-128"/>
              </a:rPr>
              <a:t>しましょう</a:t>
            </a:r>
            <a:endParaRPr lang="en-US" altLang="ja-JP" sz="2000" b="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8" name="四角形: 角を丸くする 17">
            <a:extLst>
              <a:ext uri="{FF2B5EF4-FFF2-40B4-BE49-F238E27FC236}">
                <a16:creationId xmlns:a16="http://schemas.microsoft.com/office/drawing/2014/main" id="{E74F4945-C1A4-4D11-9D52-49DE16A53511}"/>
              </a:ext>
            </a:extLst>
          </p:cNvPr>
          <p:cNvSpPr>
            <a:spLocks/>
          </p:cNvSpPr>
          <p:nvPr/>
        </p:nvSpPr>
        <p:spPr>
          <a:xfrm>
            <a:off x="3153000" y="2288548"/>
            <a:ext cx="3600000" cy="461665"/>
          </a:xfrm>
          <a:prstGeom prst="roundRect">
            <a:avLst>
              <a:gd name="adj" fmla="val 50000"/>
            </a:avLst>
          </a:prstGeom>
          <a:solidFill>
            <a:schemeClr val="accent3">
              <a:lumMod val="75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sz="2400" b="1" spc="200" dirty="0">
                <a:solidFill>
                  <a:schemeClr val="bg1"/>
                </a:solidFill>
                <a:latin typeface="Meiryo UI" panose="020B0604030504040204" pitchFamily="50" charset="-128"/>
                <a:ea typeface="Meiryo UI" panose="020B0604030504040204" pitchFamily="50" charset="-128"/>
              </a:rPr>
              <a:t>「距離感」を守ろう</a:t>
            </a:r>
          </a:p>
        </p:txBody>
      </p:sp>
      <p:grpSp>
        <p:nvGrpSpPr>
          <p:cNvPr id="19" name="グループ化 18">
            <a:extLst>
              <a:ext uri="{FF2B5EF4-FFF2-40B4-BE49-F238E27FC236}">
                <a16:creationId xmlns:a16="http://schemas.microsoft.com/office/drawing/2014/main" id="{D6B2B96B-DB4F-40BD-AAFF-FEC2B4CD1651}"/>
              </a:ext>
            </a:extLst>
          </p:cNvPr>
          <p:cNvGrpSpPr/>
          <p:nvPr/>
        </p:nvGrpSpPr>
        <p:grpSpPr>
          <a:xfrm>
            <a:off x="1524220" y="2822294"/>
            <a:ext cx="3286477" cy="1839361"/>
            <a:chOff x="1524220" y="2935508"/>
            <a:chExt cx="3286477" cy="1839361"/>
          </a:xfrm>
        </p:grpSpPr>
        <p:sp>
          <p:nvSpPr>
            <p:cNvPr id="20" name="正方形/長方形 19">
              <a:extLst>
                <a:ext uri="{FF2B5EF4-FFF2-40B4-BE49-F238E27FC236}">
                  <a16:creationId xmlns:a16="http://schemas.microsoft.com/office/drawing/2014/main" id="{7FE6EAE3-969A-484B-9267-6EE14260AEBF}"/>
                </a:ext>
              </a:extLst>
            </p:cNvPr>
            <p:cNvSpPr>
              <a:spLocks/>
            </p:cNvSpPr>
            <p:nvPr/>
          </p:nvSpPr>
          <p:spPr>
            <a:xfrm>
              <a:off x="1524220" y="2935508"/>
              <a:ext cx="3286477" cy="461665"/>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lang="ja-JP" altLang="en-US" sz="2400" b="1" spc="200" dirty="0">
                  <a:solidFill>
                    <a:schemeClr val="accent2">
                      <a:lumMod val="50000"/>
                    </a:schemeClr>
                  </a:solidFill>
                  <a:latin typeface="Meiryo UI" panose="020B0604030504040204" pitchFamily="50" charset="-128"/>
                  <a:ea typeface="Meiryo UI" panose="020B0604030504040204" pitchFamily="50" charset="-128"/>
                </a:rPr>
                <a:t>自分の距離感を守ろう</a:t>
              </a:r>
              <a:endParaRPr lang="en-US" altLang="ja-JP" sz="2400" b="1" spc="200" dirty="0">
                <a:solidFill>
                  <a:schemeClr val="accent2">
                    <a:lumMod val="50000"/>
                  </a:schemeClr>
                </a:solidFill>
                <a:latin typeface="Meiryo UI" panose="020B0604030504040204" pitchFamily="50" charset="-128"/>
                <a:ea typeface="Meiryo UI" panose="020B0604030504040204" pitchFamily="50" charset="-128"/>
              </a:endParaRPr>
            </a:p>
          </p:txBody>
        </p:sp>
        <p:pic>
          <p:nvPicPr>
            <p:cNvPr id="21" name="図 20" descr="抽象, 挿絵 が含まれている画像&#10;&#10;自動的に生成された説明">
              <a:extLst>
                <a:ext uri="{FF2B5EF4-FFF2-40B4-BE49-F238E27FC236}">
                  <a16:creationId xmlns:a16="http://schemas.microsoft.com/office/drawing/2014/main" id="{AB1BE310-C3BE-4C8A-84C0-07437E111F77}"/>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569278" y="3298869"/>
              <a:ext cx="1196361" cy="1476000"/>
            </a:xfrm>
            <a:prstGeom prst="rect">
              <a:avLst/>
            </a:prstGeom>
          </p:spPr>
        </p:pic>
      </p:grpSp>
      <p:grpSp>
        <p:nvGrpSpPr>
          <p:cNvPr id="22" name="グループ化 21">
            <a:extLst>
              <a:ext uri="{FF2B5EF4-FFF2-40B4-BE49-F238E27FC236}">
                <a16:creationId xmlns:a16="http://schemas.microsoft.com/office/drawing/2014/main" id="{4FFA1CA8-059C-47DD-9840-876A72F4B951}"/>
              </a:ext>
            </a:extLst>
          </p:cNvPr>
          <p:cNvGrpSpPr/>
          <p:nvPr/>
        </p:nvGrpSpPr>
        <p:grpSpPr>
          <a:xfrm>
            <a:off x="5069659" y="2813373"/>
            <a:ext cx="3286477" cy="1848282"/>
            <a:chOff x="5069659" y="2926587"/>
            <a:chExt cx="3286477" cy="1848282"/>
          </a:xfrm>
        </p:grpSpPr>
        <p:sp>
          <p:nvSpPr>
            <p:cNvPr id="23" name="正方形/長方形 22">
              <a:extLst>
                <a:ext uri="{FF2B5EF4-FFF2-40B4-BE49-F238E27FC236}">
                  <a16:creationId xmlns:a16="http://schemas.microsoft.com/office/drawing/2014/main" id="{B364CFBF-6C18-434C-8931-1622D13487B2}"/>
                </a:ext>
              </a:extLst>
            </p:cNvPr>
            <p:cNvSpPr>
              <a:spLocks/>
            </p:cNvSpPr>
            <p:nvPr/>
          </p:nvSpPr>
          <p:spPr>
            <a:xfrm>
              <a:off x="5069659" y="2926587"/>
              <a:ext cx="3286477" cy="461665"/>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lang="ja-JP" altLang="en-US" sz="2400" b="1" spc="200" dirty="0">
                  <a:solidFill>
                    <a:schemeClr val="accent2">
                      <a:lumMod val="50000"/>
                    </a:schemeClr>
                  </a:solidFill>
                  <a:latin typeface="Meiryo UI" panose="020B0604030504040204" pitchFamily="50" charset="-128"/>
                  <a:ea typeface="Meiryo UI" panose="020B0604030504040204" pitchFamily="50" charset="-128"/>
                </a:rPr>
                <a:t>相手の距離感を守ろう</a:t>
              </a:r>
              <a:endParaRPr lang="en-US" altLang="ja-JP" sz="2400" b="1" spc="200" dirty="0">
                <a:solidFill>
                  <a:schemeClr val="accent2">
                    <a:lumMod val="50000"/>
                  </a:schemeClr>
                </a:solidFill>
                <a:latin typeface="Meiryo UI" panose="020B0604030504040204" pitchFamily="50" charset="-128"/>
                <a:ea typeface="Meiryo UI" panose="020B0604030504040204" pitchFamily="50" charset="-128"/>
              </a:endParaRPr>
            </a:p>
          </p:txBody>
        </p:sp>
        <p:pic>
          <p:nvPicPr>
            <p:cNvPr id="25" name="図 24" descr="アイコン&#10;&#10;自動的に生成された説明">
              <a:extLst>
                <a:ext uri="{FF2B5EF4-FFF2-40B4-BE49-F238E27FC236}">
                  <a16:creationId xmlns:a16="http://schemas.microsoft.com/office/drawing/2014/main" id="{F831E7C0-8C1B-48A9-B0EA-483DD8564A3F}"/>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6163138" y="3298869"/>
              <a:ext cx="1099519" cy="1476000"/>
            </a:xfrm>
            <a:prstGeom prst="rect">
              <a:avLst/>
            </a:prstGeom>
          </p:spPr>
        </p:pic>
      </p:grpSp>
      <p:sp>
        <p:nvSpPr>
          <p:cNvPr id="27" name="二等辺三角形 26">
            <a:extLst>
              <a:ext uri="{FF2B5EF4-FFF2-40B4-BE49-F238E27FC236}">
                <a16:creationId xmlns:a16="http://schemas.microsoft.com/office/drawing/2014/main" id="{489414ED-3C89-4D8B-B7AA-AB902442D3F9}"/>
              </a:ext>
            </a:extLst>
          </p:cNvPr>
          <p:cNvSpPr/>
          <p:nvPr/>
        </p:nvSpPr>
        <p:spPr>
          <a:xfrm rot="9003074" flipH="1">
            <a:off x="1326533" y="4422502"/>
            <a:ext cx="383982" cy="1344127"/>
          </a:xfrm>
          <a:prstGeom prst="triangle">
            <a:avLst>
              <a:gd name="adj" fmla="val 50000"/>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四角形: 角を丸くする 27">
            <a:extLst>
              <a:ext uri="{FF2B5EF4-FFF2-40B4-BE49-F238E27FC236}">
                <a16:creationId xmlns:a16="http://schemas.microsoft.com/office/drawing/2014/main" id="{DFBE6F79-B20B-4A41-BA5A-B6D3FCCB6F91}"/>
              </a:ext>
            </a:extLst>
          </p:cNvPr>
          <p:cNvSpPr/>
          <p:nvPr/>
        </p:nvSpPr>
        <p:spPr>
          <a:xfrm>
            <a:off x="273050" y="3461005"/>
            <a:ext cx="1862831" cy="1159869"/>
          </a:xfrm>
          <a:prstGeom prst="roundRect">
            <a:avLst>
              <a:gd name="adj" fmla="val 15222"/>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spAutoFit/>
          </a:bodyPr>
          <a:lstStyle/>
          <a:p>
            <a:pPr algn="ctr"/>
            <a:r>
              <a:rPr kumimoji="1" lang="ja-JP" altLang="en-US" sz="1600" b="1" dirty="0">
                <a:solidFill>
                  <a:schemeClr val="tx1">
                    <a:lumMod val="75000"/>
                    <a:lumOff val="25000"/>
                  </a:schemeClr>
                </a:solidFill>
              </a:rPr>
              <a:t>相手に会う回数を</a:t>
            </a:r>
          </a:p>
          <a:p>
            <a:pPr algn="ctr"/>
            <a:r>
              <a:rPr kumimoji="1" lang="ja-JP" altLang="en-US" sz="1600" b="1" dirty="0">
                <a:solidFill>
                  <a:schemeClr val="tx1">
                    <a:lumMod val="75000"/>
                    <a:lumOff val="25000"/>
                  </a:schemeClr>
                </a:solidFill>
              </a:rPr>
              <a:t>減らしたり、</a:t>
            </a:r>
            <a:r>
              <a:rPr kumimoji="1" lang="en-US" altLang="ja-JP" sz="1600" b="1" dirty="0">
                <a:solidFill>
                  <a:schemeClr val="tx1">
                    <a:lumMod val="75000"/>
                    <a:lumOff val="25000"/>
                  </a:schemeClr>
                </a:solidFill>
              </a:rPr>
              <a:t>SNS</a:t>
            </a:r>
            <a:r>
              <a:rPr kumimoji="1" lang="ja-JP" altLang="en-US" sz="1600" b="1" dirty="0">
                <a:solidFill>
                  <a:schemeClr val="tx1">
                    <a:lumMod val="75000"/>
                    <a:lumOff val="25000"/>
                  </a:schemeClr>
                </a:solidFill>
              </a:rPr>
              <a:t>や</a:t>
            </a:r>
          </a:p>
          <a:p>
            <a:pPr algn="ctr"/>
            <a:r>
              <a:rPr kumimoji="1" lang="ja-JP" altLang="en-US" sz="1600" b="1" dirty="0">
                <a:solidFill>
                  <a:schemeClr val="tx1">
                    <a:lumMod val="75000"/>
                    <a:lumOff val="25000"/>
                  </a:schemeClr>
                </a:solidFill>
              </a:rPr>
              <a:t>電話などのやりとりを</a:t>
            </a:r>
          </a:p>
          <a:p>
            <a:pPr algn="ctr"/>
            <a:r>
              <a:rPr kumimoji="1" lang="ja-JP" altLang="en-US" sz="1600" b="1" dirty="0">
                <a:solidFill>
                  <a:schemeClr val="tx1">
                    <a:lumMod val="75000"/>
                    <a:lumOff val="25000"/>
                  </a:schemeClr>
                </a:solidFill>
              </a:rPr>
              <a:t>減らしたりしましょう</a:t>
            </a:r>
          </a:p>
        </p:txBody>
      </p:sp>
    </p:spTree>
    <p:extLst>
      <p:ext uri="{BB962C8B-B14F-4D97-AF65-F5344CB8AC3E}">
        <p14:creationId xmlns:p14="http://schemas.microsoft.com/office/powerpoint/2010/main" val="2755289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8A0EB2D7-DE06-4DE8-9640-ABD3B9191709}"/>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5</a:t>
            </a:fld>
            <a:endParaRPr kumimoji="1" lang="en-US" altLang="ja-JP" dirty="0">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B528002E-3602-422A-8BB4-426AB6AA8FAF}"/>
              </a:ext>
            </a:extLst>
          </p:cNvPr>
          <p:cNvSpPr/>
          <p:nvPr/>
        </p:nvSpPr>
        <p:spPr>
          <a:xfrm>
            <a:off x="3499618" y="198499"/>
            <a:ext cx="2924198" cy="646331"/>
          </a:xfrm>
          <a:prstGeom prst="rect">
            <a:avLst/>
          </a:prstGeom>
        </p:spPr>
        <p:txBody>
          <a:bodyPr wrap="none">
            <a:spAutoFit/>
          </a:bodyPr>
          <a:lstStyle/>
          <a:p>
            <a:pPr algn="ctr"/>
            <a:r>
              <a:rPr lang="ja-JP" altLang="en-US" sz="3600" b="1" spc="200" dirty="0">
                <a:solidFill>
                  <a:schemeClr val="accent2">
                    <a:lumMod val="50000"/>
                  </a:schemeClr>
                </a:solidFill>
                <a:latin typeface="Meiryo UI" panose="020B0604030504040204" pitchFamily="50" charset="-128"/>
                <a:ea typeface="Meiryo UI" panose="020B0604030504040204" pitchFamily="50" charset="-128"/>
              </a:rPr>
              <a:t>性暴力とは？</a:t>
            </a:r>
            <a:endParaRPr lang="en-US" altLang="ja-JP" sz="3600" b="1" spc="200" dirty="0">
              <a:solidFill>
                <a:schemeClr val="accent2">
                  <a:lumMod val="50000"/>
                </a:schemeClr>
              </a:solidFill>
              <a:latin typeface="Meiryo UI" panose="020B0604030504040204" pitchFamily="50" charset="-128"/>
              <a:ea typeface="Meiryo UI" panose="020B0604030504040204" pitchFamily="50" charset="-128"/>
            </a:endParaRPr>
          </a:p>
        </p:txBody>
      </p:sp>
      <p:sp>
        <p:nvSpPr>
          <p:cNvPr id="20" name="四角形: 角を丸くする 19">
            <a:extLst>
              <a:ext uri="{FF2B5EF4-FFF2-40B4-BE49-F238E27FC236}">
                <a16:creationId xmlns:a16="http://schemas.microsoft.com/office/drawing/2014/main" id="{CC4ADF5C-74F2-4C04-98A6-95FD12F261C2}"/>
              </a:ext>
            </a:extLst>
          </p:cNvPr>
          <p:cNvSpPr/>
          <p:nvPr/>
        </p:nvSpPr>
        <p:spPr>
          <a:xfrm>
            <a:off x="273050" y="869862"/>
            <a:ext cx="9359900" cy="1085586"/>
          </a:xfrm>
          <a:prstGeom prst="roundRect">
            <a:avLst>
              <a:gd name="adj" fmla="val 11786"/>
            </a:avLst>
          </a:prstGeom>
          <a:solidFill>
            <a:schemeClr val="accent3">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bIns="46800" rtlCol="0" anchor="t" anchorCtr="1">
            <a:spAutoFit/>
          </a:bodyPr>
          <a:lstStyle/>
          <a:p>
            <a:r>
              <a:rPr lang="ja-JP" altLang="en-US" sz="2000" b="1" dirty="0">
                <a:solidFill>
                  <a:schemeClr val="accent2">
                    <a:lumMod val="50000"/>
                  </a:schemeClr>
                </a:solidFill>
                <a:latin typeface="Meiryo UI" panose="020B0604030504040204" pitchFamily="50" charset="-128"/>
                <a:ea typeface="Meiryo UI" panose="020B0604030504040204" pitchFamily="50" charset="-128"/>
              </a:rPr>
              <a:t>性暴力とは、あなたが望まない性的な行為のことです。</a:t>
            </a:r>
            <a:endParaRPr lang="en-US" altLang="ja-JP" sz="2000" b="1" dirty="0">
              <a:solidFill>
                <a:schemeClr val="accent2">
                  <a:lumMod val="50000"/>
                </a:schemeClr>
              </a:solidFill>
              <a:latin typeface="Meiryo UI" panose="020B0604030504040204" pitchFamily="50" charset="-128"/>
              <a:ea typeface="Meiryo UI" panose="020B0604030504040204" pitchFamily="50" charset="-128"/>
            </a:endParaRPr>
          </a:p>
          <a:p>
            <a:r>
              <a:rPr lang="ja-JP" altLang="en-US" sz="2000" b="1" dirty="0">
                <a:solidFill>
                  <a:schemeClr val="accent2">
                    <a:lumMod val="50000"/>
                  </a:schemeClr>
                </a:solidFill>
                <a:latin typeface="Meiryo UI" panose="020B0604030504040204" pitchFamily="50" charset="-128"/>
                <a:ea typeface="Meiryo UI" panose="020B0604030504040204" pitchFamily="50" charset="-128"/>
              </a:rPr>
              <a:t>相手が恋人や家族、顔見知りだったとしても、あなたが望まない性的な行為はすべて</a:t>
            </a:r>
            <a:r>
              <a:rPr lang="en-US" altLang="ja-JP" sz="2000" b="1" dirty="0">
                <a:solidFill>
                  <a:schemeClr val="accent2">
                    <a:lumMod val="50000"/>
                  </a:schemeClr>
                </a:solidFill>
                <a:latin typeface="Meiryo UI" panose="020B0604030504040204" pitchFamily="50" charset="-128"/>
                <a:ea typeface="Meiryo UI" panose="020B0604030504040204" pitchFamily="50" charset="-128"/>
              </a:rPr>
              <a:t/>
            </a:r>
            <a:br>
              <a:rPr lang="en-US" altLang="ja-JP" sz="2000" b="1" dirty="0">
                <a:solidFill>
                  <a:schemeClr val="accent2">
                    <a:lumMod val="50000"/>
                  </a:schemeClr>
                </a:solidFill>
                <a:latin typeface="Meiryo UI" panose="020B0604030504040204" pitchFamily="50" charset="-128"/>
                <a:ea typeface="Meiryo UI" panose="020B0604030504040204" pitchFamily="50" charset="-128"/>
              </a:rPr>
            </a:br>
            <a:r>
              <a:rPr lang="ja-JP" altLang="en-US" sz="2000" b="1" dirty="0">
                <a:solidFill>
                  <a:schemeClr val="accent2">
                    <a:lumMod val="50000"/>
                  </a:schemeClr>
                </a:solidFill>
                <a:latin typeface="Meiryo UI" panose="020B0604030504040204" pitchFamily="50" charset="-128"/>
                <a:ea typeface="Meiryo UI" panose="020B0604030504040204" pitchFamily="50" charset="-128"/>
              </a:rPr>
              <a:t>性暴力です。</a:t>
            </a:r>
          </a:p>
        </p:txBody>
      </p:sp>
      <p:sp>
        <p:nvSpPr>
          <p:cNvPr id="14" name="正方形/長方形 13">
            <a:extLst>
              <a:ext uri="{FF2B5EF4-FFF2-40B4-BE49-F238E27FC236}">
                <a16:creationId xmlns:a16="http://schemas.microsoft.com/office/drawing/2014/main" id="{D93C8A00-C9CD-42AB-83B9-67C1D9201D67}"/>
              </a:ext>
            </a:extLst>
          </p:cNvPr>
          <p:cNvSpPr/>
          <p:nvPr/>
        </p:nvSpPr>
        <p:spPr>
          <a:xfrm>
            <a:off x="578245" y="2027023"/>
            <a:ext cx="8749511" cy="1200329"/>
          </a:xfrm>
          <a:prstGeom prst="rect">
            <a:avLst/>
          </a:prstGeom>
        </p:spPr>
        <p:txBody>
          <a:bodyPr wrap="square">
            <a:spAutoFit/>
          </a:bodyPr>
          <a:lstStyle/>
          <a:p>
            <a:pPr marL="342900" indent="-342900">
              <a:buFont typeface="Wingdings" panose="05000000000000000000" pitchFamily="2" charset="2"/>
              <a:buChar char="l"/>
            </a:pPr>
            <a:r>
              <a:rPr lang="ja-JP" altLang="en-US" b="1" spc="200" dirty="0">
                <a:solidFill>
                  <a:schemeClr val="tx1">
                    <a:lumMod val="75000"/>
                    <a:lumOff val="25000"/>
                  </a:schemeClr>
                </a:solidFill>
                <a:latin typeface="Meiryo UI" panose="020B0604030504040204" pitchFamily="50" charset="-128"/>
                <a:ea typeface="Meiryo UI" panose="020B0604030504040204" pitchFamily="50" charset="-128"/>
              </a:rPr>
              <a:t>相手がいやがっているのに、性的な言葉を言ったり、体を触ったり、見せつけたり</a:t>
            </a:r>
            <a:r>
              <a:rPr lang="en-US" altLang="ja-JP" b="1" spc="200" dirty="0">
                <a:solidFill>
                  <a:schemeClr val="tx1">
                    <a:lumMod val="75000"/>
                    <a:lumOff val="25000"/>
                  </a:schemeClr>
                </a:solidFill>
                <a:latin typeface="Meiryo UI" panose="020B0604030504040204" pitchFamily="50" charset="-128"/>
                <a:ea typeface="Meiryo UI" panose="020B0604030504040204" pitchFamily="50" charset="-128"/>
              </a:rPr>
              <a:t/>
            </a:r>
            <a:br>
              <a:rPr lang="en-US" altLang="ja-JP" b="1" spc="200" dirty="0">
                <a:solidFill>
                  <a:schemeClr val="tx1">
                    <a:lumMod val="75000"/>
                    <a:lumOff val="25000"/>
                  </a:schemeClr>
                </a:solidFill>
                <a:latin typeface="Meiryo UI" panose="020B0604030504040204" pitchFamily="50" charset="-128"/>
                <a:ea typeface="Meiryo UI" panose="020B0604030504040204" pitchFamily="50" charset="-128"/>
              </a:rPr>
            </a:br>
            <a:r>
              <a:rPr lang="ja-JP" altLang="en-US" b="1" spc="200" dirty="0">
                <a:solidFill>
                  <a:schemeClr val="tx1">
                    <a:lumMod val="75000"/>
                    <a:lumOff val="25000"/>
                  </a:schemeClr>
                </a:solidFill>
                <a:latin typeface="Meiryo UI" panose="020B0604030504040204" pitchFamily="50" charset="-128"/>
                <a:ea typeface="Meiryo UI" panose="020B0604030504040204" pitchFamily="50" charset="-128"/>
              </a:rPr>
              <a:t>するなど、性的な言葉や行動で人を傷つけることは性暴力です。</a:t>
            </a:r>
            <a:endParaRPr lang="en-US" altLang="ja-JP" b="1" spc="200" dirty="0">
              <a:solidFill>
                <a:schemeClr val="tx1">
                  <a:lumMod val="75000"/>
                  <a:lumOff val="25000"/>
                </a:schemeClr>
              </a:solidFill>
              <a:latin typeface="Meiryo UI" panose="020B0604030504040204" pitchFamily="50" charset="-128"/>
              <a:ea typeface="Meiryo UI" panose="020B0604030504040204" pitchFamily="50" charset="-128"/>
            </a:endParaRPr>
          </a:p>
          <a:p>
            <a:pPr marL="342900" indent="-342900">
              <a:buFont typeface="Wingdings" panose="05000000000000000000" pitchFamily="2" charset="2"/>
              <a:buChar char="l"/>
            </a:pPr>
            <a:r>
              <a:rPr lang="ja-JP" altLang="en-US" b="1" spc="200" dirty="0">
                <a:solidFill>
                  <a:schemeClr val="tx1">
                    <a:lumMod val="75000"/>
                    <a:lumOff val="25000"/>
                  </a:schemeClr>
                </a:solidFill>
                <a:latin typeface="Meiryo UI" panose="020B0604030504040204" pitchFamily="50" charset="-128"/>
                <a:ea typeface="Meiryo UI" panose="020B0604030504040204" pitchFamily="50" charset="-128"/>
              </a:rPr>
              <a:t>体に触る暴力だけが性暴力ではありません。</a:t>
            </a:r>
            <a:endParaRPr lang="en-US" altLang="ja-JP" b="1" spc="200" dirty="0">
              <a:solidFill>
                <a:schemeClr val="tx1">
                  <a:lumMod val="75000"/>
                  <a:lumOff val="25000"/>
                </a:schemeClr>
              </a:solidFill>
              <a:latin typeface="Meiryo UI" panose="020B0604030504040204" pitchFamily="50" charset="-128"/>
              <a:ea typeface="Meiryo UI" panose="020B0604030504040204" pitchFamily="50" charset="-128"/>
            </a:endParaRPr>
          </a:p>
          <a:p>
            <a:pPr marL="342900" indent="-342900">
              <a:buFont typeface="Wingdings" panose="05000000000000000000" pitchFamily="2" charset="2"/>
              <a:buChar char="l"/>
            </a:pPr>
            <a:r>
              <a:rPr lang="ja-JP" altLang="en-US" b="1" spc="200" dirty="0">
                <a:solidFill>
                  <a:schemeClr val="tx1">
                    <a:lumMod val="75000"/>
                    <a:lumOff val="25000"/>
                  </a:schemeClr>
                </a:solidFill>
                <a:latin typeface="Meiryo UI" panose="020B0604030504040204" pitchFamily="50" charset="-128"/>
                <a:ea typeface="Meiryo UI" panose="020B0604030504040204" pitchFamily="50" charset="-128"/>
              </a:rPr>
              <a:t>性別にかかわらず被害にあいます。</a:t>
            </a:r>
            <a:endParaRPr lang="en-US" altLang="ja-JP" b="1" spc="2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F002C896-F96C-489C-8864-434A01B20539}"/>
              </a:ext>
            </a:extLst>
          </p:cNvPr>
          <p:cNvSpPr/>
          <p:nvPr/>
        </p:nvSpPr>
        <p:spPr>
          <a:xfrm>
            <a:off x="2036176" y="5397319"/>
            <a:ext cx="5833648" cy="1203484"/>
          </a:xfrm>
          <a:prstGeom prst="roundRect">
            <a:avLst>
              <a:gd name="adj" fmla="val 6072"/>
            </a:avLst>
          </a:prstGeom>
          <a:ln w="25400">
            <a:solidFill>
              <a:schemeClr val="accent3">
                <a:lumMod val="75000"/>
              </a:schemeClr>
            </a:solidFill>
          </a:ln>
        </p:spPr>
        <p:txBody>
          <a:bodyPr wrap="none">
            <a:spAutoFit/>
          </a:bodyPr>
          <a:lstStyle/>
          <a:p>
            <a:pPr marL="285750" indent="-285750">
              <a:spcBef>
                <a:spcPts val="600"/>
              </a:spcBef>
              <a:buClr>
                <a:schemeClr val="accent3">
                  <a:lumMod val="50000"/>
                </a:schemeClr>
              </a:buClr>
              <a:buFont typeface="Wingdings" panose="05000000000000000000" pitchFamily="2" charset="2"/>
              <a:buChar char="l"/>
            </a:pPr>
            <a:r>
              <a:rPr lang="ja-JP" altLang="en-US" sz="2000" b="1" u="heavy" dirty="0">
                <a:solidFill>
                  <a:schemeClr val="tx1">
                    <a:lumMod val="75000"/>
                    <a:lumOff val="25000"/>
                  </a:schemeClr>
                </a:solidFill>
                <a:latin typeface="Meiryo UI" panose="020B0604030504040204" pitchFamily="50" charset="-128"/>
                <a:ea typeface="Meiryo UI" panose="020B0604030504040204" pitchFamily="50" charset="-128"/>
              </a:rPr>
              <a:t>悪いのは加害者</a:t>
            </a:r>
            <a:r>
              <a:rPr lang="ja-JP" altLang="en-US" sz="2000" b="1" dirty="0">
                <a:solidFill>
                  <a:schemeClr val="tx1">
                    <a:lumMod val="75000"/>
                    <a:lumOff val="25000"/>
                  </a:schemeClr>
                </a:solidFill>
                <a:latin typeface="Meiryo UI" panose="020B0604030504040204" pitchFamily="50" charset="-128"/>
                <a:ea typeface="Meiryo UI" panose="020B0604030504040204" pitchFamily="50" charset="-128"/>
              </a:rPr>
              <a:t>です。</a:t>
            </a:r>
          </a:p>
          <a:p>
            <a:pPr marL="285750" indent="-285750">
              <a:spcBef>
                <a:spcPts val="600"/>
              </a:spcBef>
              <a:buClr>
                <a:schemeClr val="accent3">
                  <a:lumMod val="50000"/>
                </a:schemeClr>
              </a:buClr>
              <a:buFont typeface="Wingdings" panose="05000000000000000000" pitchFamily="2" charset="2"/>
              <a:buChar char="l"/>
            </a:pPr>
            <a:r>
              <a:rPr lang="ja-JP" altLang="en-US" sz="2000" b="1" dirty="0">
                <a:solidFill>
                  <a:schemeClr val="tx1">
                    <a:lumMod val="75000"/>
                    <a:lumOff val="25000"/>
                  </a:schemeClr>
                </a:solidFill>
                <a:latin typeface="Meiryo UI" panose="020B0604030504040204" pitchFamily="50" charset="-128"/>
                <a:ea typeface="Meiryo UI" panose="020B0604030504040204" pitchFamily="50" charset="-128"/>
              </a:rPr>
              <a:t>被害にあった人は悪くありません。</a:t>
            </a:r>
          </a:p>
          <a:p>
            <a:pPr marL="285750" indent="-285750">
              <a:spcBef>
                <a:spcPts val="600"/>
              </a:spcBef>
              <a:buClr>
                <a:schemeClr val="accent3">
                  <a:lumMod val="50000"/>
                </a:schemeClr>
              </a:buClr>
              <a:buFont typeface="Wingdings" panose="05000000000000000000" pitchFamily="2" charset="2"/>
              <a:buChar char="l"/>
            </a:pPr>
            <a:r>
              <a:rPr lang="ja-JP" altLang="en-US" sz="2000" b="1" dirty="0">
                <a:solidFill>
                  <a:schemeClr val="tx1">
                    <a:lumMod val="75000"/>
                    <a:lumOff val="25000"/>
                  </a:schemeClr>
                </a:solidFill>
                <a:latin typeface="Meiryo UI" panose="020B0604030504040204" pitchFamily="50" charset="-128"/>
                <a:ea typeface="Meiryo UI" panose="020B0604030504040204" pitchFamily="50" charset="-128"/>
              </a:rPr>
              <a:t>どんな理由があっても性暴力は決して許されません。</a:t>
            </a:r>
          </a:p>
        </p:txBody>
      </p:sp>
      <p:grpSp>
        <p:nvGrpSpPr>
          <p:cNvPr id="18" name="グループ化 17">
            <a:extLst>
              <a:ext uri="{FF2B5EF4-FFF2-40B4-BE49-F238E27FC236}">
                <a16:creationId xmlns:a16="http://schemas.microsoft.com/office/drawing/2014/main" id="{69226721-97CB-4634-B6E9-2396EB4896E8}"/>
              </a:ext>
            </a:extLst>
          </p:cNvPr>
          <p:cNvGrpSpPr/>
          <p:nvPr/>
        </p:nvGrpSpPr>
        <p:grpSpPr>
          <a:xfrm>
            <a:off x="1252432" y="3258417"/>
            <a:ext cx="7401136" cy="2033420"/>
            <a:chOff x="974625" y="3258417"/>
            <a:chExt cx="7401136" cy="2033420"/>
          </a:xfrm>
        </p:grpSpPr>
        <p:grpSp>
          <p:nvGrpSpPr>
            <p:cNvPr id="22" name="グループ化 21">
              <a:extLst>
                <a:ext uri="{FF2B5EF4-FFF2-40B4-BE49-F238E27FC236}">
                  <a16:creationId xmlns:a16="http://schemas.microsoft.com/office/drawing/2014/main" id="{83291F7C-CC99-470C-A9F0-3DD870A4FED8}"/>
                </a:ext>
              </a:extLst>
            </p:cNvPr>
            <p:cNvGrpSpPr/>
            <p:nvPr/>
          </p:nvGrpSpPr>
          <p:grpSpPr>
            <a:xfrm>
              <a:off x="4789711" y="3258417"/>
              <a:ext cx="3586050" cy="2033420"/>
              <a:chOff x="4789711" y="3258417"/>
              <a:chExt cx="3586050" cy="2033420"/>
            </a:xfrm>
          </p:grpSpPr>
          <p:sp>
            <p:nvSpPr>
              <p:cNvPr id="32" name="四角形: 角を丸くする 31">
                <a:extLst>
                  <a:ext uri="{FF2B5EF4-FFF2-40B4-BE49-F238E27FC236}">
                    <a16:creationId xmlns:a16="http://schemas.microsoft.com/office/drawing/2014/main" id="{01FEF897-1816-42EF-90A9-D9C9D13A6BF8}"/>
                  </a:ext>
                </a:extLst>
              </p:cNvPr>
              <p:cNvSpPr>
                <a:spLocks/>
              </p:cNvSpPr>
              <p:nvPr/>
            </p:nvSpPr>
            <p:spPr>
              <a:xfrm>
                <a:off x="5124736" y="3258417"/>
                <a:ext cx="2916000" cy="396000"/>
              </a:xfrm>
              <a:prstGeom prst="roundRect">
                <a:avLst>
                  <a:gd name="adj" fmla="val 50000"/>
                </a:avLst>
              </a:prstGeom>
              <a:solidFill>
                <a:schemeClr val="accent3">
                  <a:lumMod val="75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b="1" spc="200" dirty="0">
                    <a:solidFill>
                      <a:schemeClr val="bg1"/>
                    </a:solidFill>
                    <a:latin typeface="Meiryo UI" panose="020B0604030504040204" pitchFamily="50" charset="-128"/>
                    <a:ea typeface="Meiryo UI" panose="020B0604030504040204" pitchFamily="50" charset="-128"/>
                  </a:rPr>
                  <a:t>体に触らない性暴力</a:t>
                </a:r>
              </a:p>
            </p:txBody>
          </p:sp>
          <p:grpSp>
            <p:nvGrpSpPr>
              <p:cNvPr id="33" name="グループ化 32">
                <a:extLst>
                  <a:ext uri="{FF2B5EF4-FFF2-40B4-BE49-F238E27FC236}">
                    <a16:creationId xmlns:a16="http://schemas.microsoft.com/office/drawing/2014/main" id="{B8E39DC1-790B-4904-9E2E-2391E32A82EA}"/>
                  </a:ext>
                </a:extLst>
              </p:cNvPr>
              <p:cNvGrpSpPr/>
              <p:nvPr/>
            </p:nvGrpSpPr>
            <p:grpSpPr>
              <a:xfrm>
                <a:off x="4789711" y="3743837"/>
                <a:ext cx="3586050" cy="1548000"/>
                <a:chOff x="4789711" y="3743837"/>
                <a:chExt cx="3586050" cy="1548000"/>
              </a:xfrm>
            </p:grpSpPr>
            <p:pic>
              <p:nvPicPr>
                <p:cNvPr id="34" name="図 33" descr="おもちゃ, 人形, 時計 が含まれている画像&#10;&#10;自動的に生成された説明">
                  <a:extLst>
                    <a:ext uri="{FF2B5EF4-FFF2-40B4-BE49-F238E27FC236}">
                      <a16:creationId xmlns:a16="http://schemas.microsoft.com/office/drawing/2014/main" id="{D97B20B8-6157-4559-8D83-FF2DA15ACF40}"/>
                    </a:ext>
                  </a:extLst>
                </p:cNvPr>
                <p:cNvPicPr>
                  <a:picLocks noChangeAspect="1"/>
                </p:cNvPicPr>
                <p:nvPr/>
              </p:nvPicPr>
              <p:blipFill rotWithShape="1">
                <a:blip r:embed="rId3" cstate="hqprint">
                  <a:extLst>
                    <a:ext uri="{28A0092B-C50C-407E-A947-70E740481C1C}">
                      <a14:useLocalDpi xmlns:a14="http://schemas.microsoft.com/office/drawing/2010/main" val="0"/>
                    </a:ext>
                  </a:extLst>
                </a:blip>
                <a:srcRect b="28697"/>
                <a:stretch/>
              </p:blipFill>
              <p:spPr>
                <a:xfrm>
                  <a:off x="4789711" y="3743837"/>
                  <a:ext cx="1616870" cy="1476000"/>
                </a:xfrm>
                <a:prstGeom prst="rect">
                  <a:avLst/>
                </a:prstGeom>
              </p:spPr>
            </p:pic>
            <p:pic>
              <p:nvPicPr>
                <p:cNvPr id="35" name="図 34" descr="グラフィカル ユーザー インターフェイス, アプリケーション&#10;&#10;自動的に生成された説明">
                  <a:extLst>
                    <a:ext uri="{FF2B5EF4-FFF2-40B4-BE49-F238E27FC236}">
                      <a16:creationId xmlns:a16="http://schemas.microsoft.com/office/drawing/2014/main" id="{865054E3-A2C1-41E7-87C7-823D086544AA}"/>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6760370" y="3743837"/>
                  <a:ext cx="1615391" cy="1548000"/>
                </a:xfrm>
                <a:prstGeom prst="rect">
                  <a:avLst/>
                </a:prstGeom>
              </p:spPr>
            </p:pic>
          </p:grpSp>
        </p:grpSp>
        <p:grpSp>
          <p:nvGrpSpPr>
            <p:cNvPr id="23" name="グループ化 22">
              <a:extLst>
                <a:ext uri="{FF2B5EF4-FFF2-40B4-BE49-F238E27FC236}">
                  <a16:creationId xmlns:a16="http://schemas.microsoft.com/office/drawing/2014/main" id="{774D264A-E2A2-4D06-A120-CF2CD910C886}"/>
                </a:ext>
              </a:extLst>
            </p:cNvPr>
            <p:cNvGrpSpPr/>
            <p:nvPr/>
          </p:nvGrpSpPr>
          <p:grpSpPr>
            <a:xfrm>
              <a:off x="974625" y="3258417"/>
              <a:ext cx="3194887" cy="2006685"/>
              <a:chOff x="974625" y="3258417"/>
              <a:chExt cx="3194887" cy="2006685"/>
            </a:xfrm>
          </p:grpSpPr>
          <p:sp>
            <p:nvSpPr>
              <p:cNvPr id="24" name="四角形: 角を丸くする 23">
                <a:extLst>
                  <a:ext uri="{FF2B5EF4-FFF2-40B4-BE49-F238E27FC236}">
                    <a16:creationId xmlns:a16="http://schemas.microsoft.com/office/drawing/2014/main" id="{17E56817-D58A-4CC9-9E34-D797077BCBF4}"/>
                  </a:ext>
                </a:extLst>
              </p:cNvPr>
              <p:cNvSpPr>
                <a:spLocks/>
              </p:cNvSpPr>
              <p:nvPr/>
            </p:nvSpPr>
            <p:spPr>
              <a:xfrm>
                <a:off x="1114068" y="3258417"/>
                <a:ext cx="2916000" cy="396000"/>
              </a:xfrm>
              <a:prstGeom prst="roundRect">
                <a:avLst>
                  <a:gd name="adj" fmla="val 50000"/>
                </a:avLst>
              </a:prstGeom>
              <a:solidFill>
                <a:schemeClr val="accent3">
                  <a:lumMod val="75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b="1" spc="200" dirty="0">
                    <a:solidFill>
                      <a:schemeClr val="bg1"/>
                    </a:solidFill>
                    <a:latin typeface="Meiryo UI" panose="020B0604030504040204" pitchFamily="50" charset="-128"/>
                    <a:ea typeface="Meiryo UI" panose="020B0604030504040204" pitchFamily="50" charset="-128"/>
                  </a:rPr>
                  <a:t>体に触る性暴力</a:t>
                </a:r>
              </a:p>
            </p:txBody>
          </p:sp>
          <p:grpSp>
            <p:nvGrpSpPr>
              <p:cNvPr id="25" name="グループ化 24">
                <a:extLst>
                  <a:ext uri="{FF2B5EF4-FFF2-40B4-BE49-F238E27FC236}">
                    <a16:creationId xmlns:a16="http://schemas.microsoft.com/office/drawing/2014/main" id="{860AF72F-D6AD-4B8C-8743-8DD4BE5EDF98}"/>
                  </a:ext>
                </a:extLst>
              </p:cNvPr>
              <p:cNvGrpSpPr/>
              <p:nvPr/>
            </p:nvGrpSpPr>
            <p:grpSpPr>
              <a:xfrm>
                <a:off x="974625" y="3699682"/>
                <a:ext cx="3194887" cy="1565420"/>
                <a:chOff x="974625" y="3699682"/>
                <a:chExt cx="3194887" cy="1565420"/>
              </a:xfrm>
            </p:grpSpPr>
            <p:pic>
              <p:nvPicPr>
                <p:cNvPr id="27" name="図 26" descr="ロゴ&#10;&#10;自動的に生成された説明">
                  <a:extLst>
                    <a:ext uri="{FF2B5EF4-FFF2-40B4-BE49-F238E27FC236}">
                      <a16:creationId xmlns:a16="http://schemas.microsoft.com/office/drawing/2014/main" id="{261A41A9-FB9F-4E13-AA28-4699FF1B04E4}"/>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974625" y="3789102"/>
                  <a:ext cx="1392777" cy="1476000"/>
                </a:xfrm>
                <a:prstGeom prst="rect">
                  <a:avLst/>
                </a:prstGeom>
              </p:spPr>
            </p:pic>
            <p:pic>
              <p:nvPicPr>
                <p:cNvPr id="31" name="図 30" descr="抽象 が含まれている画像&#10;&#10;自動的に生成された説明">
                  <a:extLst>
                    <a:ext uri="{FF2B5EF4-FFF2-40B4-BE49-F238E27FC236}">
                      <a16:creationId xmlns:a16="http://schemas.microsoft.com/office/drawing/2014/main" id="{2EBC3FB9-DEF2-458B-B80D-F44B1D650174}"/>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2550827" y="3699682"/>
                  <a:ext cx="1618685" cy="1548000"/>
                </a:xfrm>
                <a:prstGeom prst="rect">
                  <a:avLst/>
                </a:prstGeom>
              </p:spPr>
            </p:pic>
          </p:grpSp>
        </p:grpSp>
      </p:grpSp>
    </p:spTree>
    <p:extLst>
      <p:ext uri="{BB962C8B-B14F-4D97-AF65-F5344CB8AC3E}">
        <p14:creationId xmlns:p14="http://schemas.microsoft.com/office/powerpoint/2010/main" val="172316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8A0EB2D7-DE06-4DE8-9640-ABD3B9191709}"/>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6</a:t>
            </a:fld>
            <a:endParaRPr kumimoji="1" lang="en-US" altLang="ja-JP"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75AF037C-EFE0-45EF-BAFD-736FE0A40521}"/>
              </a:ext>
            </a:extLst>
          </p:cNvPr>
          <p:cNvSpPr/>
          <p:nvPr/>
        </p:nvSpPr>
        <p:spPr>
          <a:xfrm>
            <a:off x="1022183" y="198499"/>
            <a:ext cx="7879080" cy="646331"/>
          </a:xfrm>
          <a:prstGeom prst="rect">
            <a:avLst/>
          </a:prstGeom>
        </p:spPr>
        <p:txBody>
          <a:bodyPr wrap="none">
            <a:spAutoFit/>
          </a:bodyPr>
          <a:lstStyle/>
          <a:p>
            <a:pPr algn="ctr"/>
            <a:r>
              <a:rPr lang="ja-JP" altLang="en-US" sz="3600" b="1" spc="200" dirty="0">
                <a:solidFill>
                  <a:schemeClr val="accent2">
                    <a:lumMod val="50000"/>
                  </a:schemeClr>
                </a:solidFill>
                <a:latin typeface="Meiryo UI" panose="020B0604030504040204" pitchFamily="50" charset="-128"/>
                <a:ea typeface="Meiryo UI" panose="020B0604030504040204" pitchFamily="50" charset="-128"/>
              </a:rPr>
              <a:t>性暴力は身近なところで起こっています</a:t>
            </a:r>
            <a:endParaRPr lang="en-US" altLang="ja-JP" sz="3600" b="1" spc="200" dirty="0">
              <a:solidFill>
                <a:schemeClr val="accent2">
                  <a:lumMod val="50000"/>
                </a:schemeClr>
              </a:solidFill>
              <a:latin typeface="Meiryo UI" panose="020B0604030504040204" pitchFamily="50" charset="-128"/>
              <a:ea typeface="Meiryo UI" panose="020B0604030504040204" pitchFamily="50" charset="-128"/>
            </a:endParaRPr>
          </a:p>
        </p:txBody>
      </p:sp>
      <p:sp>
        <p:nvSpPr>
          <p:cNvPr id="43" name="四角形: 角を丸くする 42">
            <a:extLst>
              <a:ext uri="{FF2B5EF4-FFF2-40B4-BE49-F238E27FC236}">
                <a16:creationId xmlns:a16="http://schemas.microsoft.com/office/drawing/2014/main" id="{6B7ED8D8-8EE8-4D28-91FD-FD95727133A1}"/>
              </a:ext>
            </a:extLst>
          </p:cNvPr>
          <p:cNvSpPr/>
          <p:nvPr/>
        </p:nvSpPr>
        <p:spPr>
          <a:xfrm>
            <a:off x="273050" y="1089025"/>
            <a:ext cx="9359900" cy="1085586"/>
          </a:xfrm>
          <a:prstGeom prst="roundRect">
            <a:avLst>
              <a:gd name="adj" fmla="val 11786"/>
            </a:avLst>
          </a:prstGeom>
          <a:solidFill>
            <a:schemeClr val="accent3">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bIns="46800" rtlCol="0" anchor="t" anchorCtr="0">
            <a:spAutoFit/>
          </a:bodyPr>
          <a:lstStyle/>
          <a:p>
            <a:pPr>
              <a:spcBef>
                <a:spcPts val="600"/>
              </a:spcBef>
            </a:pPr>
            <a:r>
              <a:rPr lang="ja-JP" altLang="en-US" sz="2000" b="1" dirty="0">
                <a:solidFill>
                  <a:schemeClr val="accent2">
                    <a:lumMod val="50000"/>
                  </a:schemeClr>
                </a:solidFill>
                <a:latin typeface="Meiryo UI" panose="020B0604030504040204" pitchFamily="50" charset="-128"/>
                <a:ea typeface="Meiryo UI" panose="020B0604030504040204" pitchFamily="50" charset="-128"/>
              </a:rPr>
              <a:t>無理やり性交をされたことがある人のうち、被害にあった年齢は、</a:t>
            </a:r>
            <a:r>
              <a:rPr lang="en-US" altLang="ja-JP" sz="2000" b="1" u="sng" dirty="0">
                <a:solidFill>
                  <a:schemeClr val="accent2">
                    <a:lumMod val="50000"/>
                  </a:schemeClr>
                </a:solidFill>
                <a:latin typeface="Meiryo UI" panose="020B0604030504040204" pitchFamily="50" charset="-128"/>
                <a:ea typeface="Meiryo UI" panose="020B0604030504040204" pitchFamily="50" charset="-128"/>
              </a:rPr>
              <a:t>10</a:t>
            </a:r>
            <a:r>
              <a:rPr lang="ja-JP" altLang="en-US" sz="2000" b="1" u="sng" dirty="0">
                <a:solidFill>
                  <a:schemeClr val="accent2">
                    <a:lumMod val="50000"/>
                  </a:schemeClr>
                </a:solidFill>
                <a:latin typeface="Meiryo UI" panose="020B0604030504040204" pitchFamily="50" charset="-128"/>
                <a:ea typeface="Meiryo UI" panose="020B0604030504040204" pitchFamily="50" charset="-128"/>
              </a:rPr>
              <a:t>歳代以下も多くなっています</a:t>
            </a:r>
            <a:r>
              <a:rPr lang="ja-JP" altLang="en-US" sz="2000" b="1" dirty="0">
                <a:solidFill>
                  <a:schemeClr val="accent2">
                    <a:lumMod val="50000"/>
                  </a:schemeClr>
                </a:solidFill>
                <a:latin typeface="Meiryo UI" panose="020B0604030504040204" pitchFamily="50" charset="-128"/>
                <a:ea typeface="Meiryo UI" panose="020B0604030504040204" pitchFamily="50" charset="-128"/>
              </a:rPr>
              <a:t>。加害者との関係は、</a:t>
            </a:r>
            <a:r>
              <a:rPr lang="ja-JP" altLang="en-US" sz="2000" b="1" u="sng" dirty="0">
                <a:solidFill>
                  <a:schemeClr val="accent2">
                    <a:lumMod val="50000"/>
                  </a:schemeClr>
                </a:solidFill>
                <a:latin typeface="Meiryo UI" panose="020B0604030504040204" pitchFamily="50" charset="-128"/>
                <a:ea typeface="Meiryo UI" panose="020B0604030504040204" pitchFamily="50" charset="-128"/>
              </a:rPr>
              <a:t>面識のある人からの被害が大多数を占め</a:t>
            </a:r>
            <a:r>
              <a:rPr lang="ja-JP" altLang="en-US" sz="2000" b="1" dirty="0">
                <a:solidFill>
                  <a:schemeClr val="accent2">
                    <a:lumMod val="50000"/>
                  </a:schemeClr>
                </a:solidFill>
                <a:latin typeface="Meiryo UI" panose="020B0604030504040204" pitchFamily="50" charset="-128"/>
                <a:ea typeface="Meiryo UI" panose="020B0604030504040204" pitchFamily="50" charset="-128"/>
              </a:rPr>
              <a:t>、まったく知らない人からの被害は</a:t>
            </a:r>
            <a:r>
              <a:rPr lang="en-US" altLang="ja-JP" sz="2000" b="1" dirty="0">
                <a:solidFill>
                  <a:schemeClr val="accent2">
                    <a:lumMod val="50000"/>
                  </a:schemeClr>
                </a:solidFill>
                <a:latin typeface="Meiryo UI" panose="020B0604030504040204" pitchFamily="50" charset="-128"/>
                <a:ea typeface="Meiryo UI" panose="020B0604030504040204" pitchFamily="50" charset="-128"/>
              </a:rPr>
              <a:t>12%</a:t>
            </a:r>
            <a:r>
              <a:rPr lang="ja-JP" altLang="en-US" sz="2000" b="1" dirty="0">
                <a:solidFill>
                  <a:schemeClr val="accent2">
                    <a:lumMod val="50000"/>
                  </a:schemeClr>
                </a:solidFill>
                <a:latin typeface="Meiryo UI" panose="020B0604030504040204" pitchFamily="50" charset="-128"/>
                <a:ea typeface="Meiryo UI" panose="020B0604030504040204" pitchFamily="50" charset="-128"/>
              </a:rPr>
              <a:t>です。</a:t>
            </a:r>
            <a:endParaRPr lang="en-US" altLang="ja-JP" sz="2000" b="1" dirty="0">
              <a:solidFill>
                <a:schemeClr val="accent2">
                  <a:lumMod val="50000"/>
                </a:schemeClr>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1DA1DAAF-D645-46C5-88ED-BFCF28C1B582}"/>
              </a:ext>
            </a:extLst>
          </p:cNvPr>
          <p:cNvSpPr/>
          <p:nvPr/>
        </p:nvSpPr>
        <p:spPr>
          <a:xfrm>
            <a:off x="2331129" y="5982898"/>
            <a:ext cx="5243743" cy="600164"/>
          </a:xfrm>
          <a:prstGeom prst="rect">
            <a:avLst/>
          </a:prstGeom>
          <a:ln>
            <a:noFill/>
          </a:ln>
        </p:spPr>
        <p:txBody>
          <a:bodyPr wrap="none">
            <a:spAutoFit/>
          </a:bodyPr>
          <a:lstStyle/>
          <a:p>
            <a:r>
              <a:rPr lang="en-US" altLang="ja-JP" sz="1100" dirty="0">
                <a:solidFill>
                  <a:schemeClr val="tx1">
                    <a:lumMod val="75000"/>
                    <a:lumOff val="25000"/>
                  </a:schemeClr>
                </a:solidFill>
                <a:latin typeface="+mn-ea"/>
              </a:rPr>
              <a:t>※</a:t>
            </a:r>
            <a:r>
              <a:rPr lang="ja-JP" altLang="en-US" sz="1100" dirty="0">
                <a:solidFill>
                  <a:schemeClr val="tx1">
                    <a:lumMod val="75000"/>
                    <a:lumOff val="25000"/>
                  </a:schemeClr>
                </a:solidFill>
                <a:latin typeface="+mn-ea"/>
              </a:rPr>
              <a:t>小数点以下第</a:t>
            </a:r>
            <a:r>
              <a:rPr lang="en-US" altLang="ja-JP" sz="1100" dirty="0">
                <a:solidFill>
                  <a:schemeClr val="tx1">
                    <a:lumMod val="75000"/>
                    <a:lumOff val="25000"/>
                  </a:schemeClr>
                </a:solidFill>
                <a:latin typeface="+mn-ea"/>
              </a:rPr>
              <a:t>1</a:t>
            </a:r>
            <a:r>
              <a:rPr lang="ja-JP" altLang="en-US" sz="1100" dirty="0">
                <a:solidFill>
                  <a:schemeClr val="tx1">
                    <a:lumMod val="75000"/>
                    <a:lumOff val="25000"/>
                  </a:schemeClr>
                </a:solidFill>
                <a:latin typeface="+mn-ea"/>
              </a:rPr>
              <a:t>位を四捨五入</a:t>
            </a:r>
          </a:p>
          <a:p>
            <a:r>
              <a:rPr lang="en-US" altLang="ja-JP" sz="1100" dirty="0">
                <a:solidFill>
                  <a:schemeClr val="tx1">
                    <a:lumMod val="75000"/>
                    <a:lumOff val="25000"/>
                  </a:schemeClr>
                </a:solidFill>
                <a:latin typeface="+mn-ea"/>
              </a:rPr>
              <a:t>※</a:t>
            </a:r>
            <a:r>
              <a:rPr lang="ja-JP" altLang="en-US" sz="1100" dirty="0">
                <a:solidFill>
                  <a:schemeClr val="tx1">
                    <a:lumMod val="75000"/>
                    <a:lumOff val="25000"/>
                  </a:schemeClr>
                </a:solidFill>
                <a:latin typeface="+mn-ea"/>
              </a:rPr>
              <a:t>複数回答可につき、合計が</a:t>
            </a:r>
            <a:r>
              <a:rPr lang="en-US" altLang="ja-JP" sz="1100" dirty="0">
                <a:solidFill>
                  <a:schemeClr val="tx1">
                    <a:lumMod val="75000"/>
                    <a:lumOff val="25000"/>
                  </a:schemeClr>
                </a:solidFill>
                <a:latin typeface="+mn-ea"/>
              </a:rPr>
              <a:t>100%</a:t>
            </a:r>
            <a:r>
              <a:rPr lang="ja-JP" altLang="en-US" sz="1100" dirty="0">
                <a:solidFill>
                  <a:schemeClr val="tx1">
                    <a:lumMod val="75000"/>
                    <a:lumOff val="25000"/>
                  </a:schemeClr>
                </a:solidFill>
                <a:latin typeface="+mn-ea"/>
              </a:rPr>
              <a:t>になりません</a:t>
            </a:r>
            <a:endParaRPr lang="en-US" altLang="ja-JP" sz="1100" dirty="0">
              <a:solidFill>
                <a:schemeClr val="tx1">
                  <a:lumMod val="75000"/>
                  <a:lumOff val="25000"/>
                </a:schemeClr>
              </a:solidFill>
              <a:latin typeface="+mn-ea"/>
            </a:endParaRPr>
          </a:p>
          <a:p>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出所：内閣府男女共同参画局　男女間における暴力に関する調査（令和</a:t>
            </a:r>
            <a:r>
              <a:rPr lang="en-US" altLang="ja-JP" sz="1100" dirty="0">
                <a:solidFill>
                  <a:schemeClr val="tx1">
                    <a:lumMod val="75000"/>
                    <a:lumOff val="25000"/>
                  </a:schemeClr>
                </a:solidFill>
                <a:latin typeface="Meiryo UI" panose="020B0604030504040204" pitchFamily="50" charset="-128"/>
                <a:ea typeface="Meiryo UI" panose="020B0604030504040204" pitchFamily="50" charset="-128"/>
              </a:rPr>
              <a:t>2</a:t>
            </a:r>
            <a:r>
              <a:rPr lang="ja-JP" altLang="en-US" sz="1100" dirty="0">
                <a:solidFill>
                  <a:schemeClr val="tx1">
                    <a:lumMod val="75000"/>
                    <a:lumOff val="25000"/>
                  </a:schemeClr>
                </a:solidFill>
                <a:latin typeface="Meiryo UI" panose="020B0604030504040204" pitchFamily="50" charset="-128"/>
                <a:ea typeface="Meiryo UI" panose="020B0604030504040204" pitchFamily="50" charset="-128"/>
              </a:rPr>
              <a:t>年度調査）</a:t>
            </a:r>
          </a:p>
        </p:txBody>
      </p:sp>
      <p:grpSp>
        <p:nvGrpSpPr>
          <p:cNvPr id="18" name="グループ化 17">
            <a:extLst>
              <a:ext uri="{FF2B5EF4-FFF2-40B4-BE49-F238E27FC236}">
                <a16:creationId xmlns:a16="http://schemas.microsoft.com/office/drawing/2014/main" id="{203649B4-9F51-4C7C-8948-47EC78E3FABE}"/>
              </a:ext>
            </a:extLst>
          </p:cNvPr>
          <p:cNvGrpSpPr/>
          <p:nvPr/>
        </p:nvGrpSpPr>
        <p:grpSpPr>
          <a:xfrm>
            <a:off x="455125" y="2263758"/>
            <a:ext cx="9014039" cy="3339802"/>
            <a:chOff x="483136" y="2263758"/>
            <a:chExt cx="9014039" cy="3339802"/>
          </a:xfrm>
        </p:grpSpPr>
        <p:grpSp>
          <p:nvGrpSpPr>
            <p:cNvPr id="17" name="グループ化 16">
              <a:extLst>
                <a:ext uri="{FF2B5EF4-FFF2-40B4-BE49-F238E27FC236}">
                  <a16:creationId xmlns:a16="http://schemas.microsoft.com/office/drawing/2014/main" id="{CB8AB816-EEFE-4DB6-86B5-59E6E1DB9BE6}"/>
                </a:ext>
              </a:extLst>
            </p:cNvPr>
            <p:cNvGrpSpPr/>
            <p:nvPr/>
          </p:nvGrpSpPr>
          <p:grpSpPr>
            <a:xfrm>
              <a:off x="483136" y="2263758"/>
              <a:ext cx="3960876" cy="3087584"/>
              <a:chOff x="483136" y="2263758"/>
              <a:chExt cx="3960876" cy="3087584"/>
            </a:xfrm>
          </p:grpSpPr>
          <p:sp>
            <p:nvSpPr>
              <p:cNvPr id="23" name="正方形/長方形 22">
                <a:extLst>
                  <a:ext uri="{FF2B5EF4-FFF2-40B4-BE49-F238E27FC236}">
                    <a16:creationId xmlns:a16="http://schemas.microsoft.com/office/drawing/2014/main" id="{53AD9A27-4323-462C-8B7A-7462091A5B0D}"/>
                  </a:ext>
                </a:extLst>
              </p:cNvPr>
              <p:cNvSpPr/>
              <p:nvPr/>
            </p:nvSpPr>
            <p:spPr>
              <a:xfrm>
                <a:off x="1339709" y="2263758"/>
                <a:ext cx="2247731" cy="400110"/>
              </a:xfrm>
              <a:prstGeom prst="rect">
                <a:avLst/>
              </a:prstGeom>
            </p:spPr>
            <p:txBody>
              <a:bodyPr wrap="none">
                <a:spAutoFit/>
              </a:bodyPr>
              <a:lstStyle/>
              <a:p>
                <a:pPr algn="ctr"/>
                <a:r>
                  <a:rPr lang="ja-JP" altLang="en-US" sz="2000" b="1" spc="200" dirty="0">
                    <a:solidFill>
                      <a:schemeClr val="accent2">
                        <a:lumMod val="50000"/>
                      </a:schemeClr>
                    </a:solidFill>
                    <a:latin typeface="Meiryo UI" panose="020B0604030504040204" pitchFamily="50" charset="-128"/>
                    <a:ea typeface="Meiryo UI" panose="020B0604030504040204" pitchFamily="50" charset="-128"/>
                  </a:rPr>
                  <a:t>被害にあった時期</a:t>
                </a:r>
                <a:endParaRPr lang="en-US" altLang="ja-JP" sz="2000" b="1" spc="200" dirty="0">
                  <a:solidFill>
                    <a:schemeClr val="accent2">
                      <a:lumMod val="50000"/>
                    </a:schemeClr>
                  </a:solidFill>
                  <a:latin typeface="Meiryo UI" panose="020B0604030504040204" pitchFamily="50" charset="-128"/>
                  <a:ea typeface="Meiryo UI" panose="020B0604030504040204" pitchFamily="50" charset="-128"/>
                </a:endParaRPr>
              </a:p>
            </p:txBody>
          </p:sp>
          <p:grpSp>
            <p:nvGrpSpPr>
              <p:cNvPr id="13" name="グループ化 12">
                <a:extLst>
                  <a:ext uri="{FF2B5EF4-FFF2-40B4-BE49-F238E27FC236}">
                    <a16:creationId xmlns:a16="http://schemas.microsoft.com/office/drawing/2014/main" id="{D89EE23D-FD95-4C5A-93B0-226A51A1C821}"/>
                  </a:ext>
                </a:extLst>
              </p:cNvPr>
              <p:cNvGrpSpPr/>
              <p:nvPr/>
            </p:nvGrpSpPr>
            <p:grpSpPr>
              <a:xfrm>
                <a:off x="483136" y="2611190"/>
                <a:ext cx="3960876" cy="2740152"/>
                <a:chOff x="311841" y="2611190"/>
                <a:chExt cx="3960876" cy="2740152"/>
              </a:xfrm>
            </p:grpSpPr>
            <p:pic>
              <p:nvPicPr>
                <p:cNvPr id="10" name="図 9">
                  <a:extLst>
                    <a:ext uri="{FF2B5EF4-FFF2-40B4-BE49-F238E27FC236}">
                      <a16:creationId xmlns:a16="http://schemas.microsoft.com/office/drawing/2014/main" id="{4046A79D-F498-459E-B063-0931E352DA92}"/>
                    </a:ext>
                  </a:extLst>
                </p:cNvPr>
                <p:cNvPicPr>
                  <a:picLocks noChangeAspect="1"/>
                </p:cNvPicPr>
                <p:nvPr/>
              </p:nvPicPr>
              <p:blipFill>
                <a:blip r:embed="rId3"/>
                <a:stretch>
                  <a:fillRect/>
                </a:stretch>
              </p:blipFill>
              <p:spPr>
                <a:xfrm>
                  <a:off x="311841" y="2611190"/>
                  <a:ext cx="3960876" cy="2740152"/>
                </a:xfrm>
                <a:prstGeom prst="rect">
                  <a:avLst/>
                </a:prstGeom>
              </p:spPr>
            </p:pic>
            <p:sp>
              <p:nvSpPr>
                <p:cNvPr id="24" name="四角形: 角を丸くする 23">
                  <a:extLst>
                    <a:ext uri="{FF2B5EF4-FFF2-40B4-BE49-F238E27FC236}">
                      <a16:creationId xmlns:a16="http://schemas.microsoft.com/office/drawing/2014/main" id="{91932EA2-0040-4194-B09A-7779372F473F}"/>
                    </a:ext>
                  </a:extLst>
                </p:cNvPr>
                <p:cNvSpPr/>
                <p:nvPr/>
              </p:nvSpPr>
              <p:spPr>
                <a:xfrm>
                  <a:off x="327498" y="2711601"/>
                  <a:ext cx="3875694" cy="414052"/>
                </a:xfrm>
                <a:prstGeom prst="roundRect">
                  <a:avLst>
                    <a:gd name="adj" fmla="val 26939"/>
                  </a:avLst>
                </a:prstGeom>
                <a:noFill/>
                <a:ln w="28575">
                  <a:solidFill>
                    <a:schemeClr val="accent6">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4" name="グループ化 13">
              <a:extLst>
                <a:ext uri="{FF2B5EF4-FFF2-40B4-BE49-F238E27FC236}">
                  <a16:creationId xmlns:a16="http://schemas.microsoft.com/office/drawing/2014/main" id="{889EA075-48C2-4B04-A983-78D41BC05F8F}"/>
                </a:ext>
              </a:extLst>
            </p:cNvPr>
            <p:cNvGrpSpPr/>
            <p:nvPr/>
          </p:nvGrpSpPr>
          <p:grpSpPr>
            <a:xfrm>
              <a:off x="4635615" y="2263758"/>
              <a:ext cx="4861560" cy="3339802"/>
              <a:chOff x="4635615" y="2263758"/>
              <a:chExt cx="4861560" cy="3339802"/>
            </a:xfrm>
          </p:grpSpPr>
          <p:sp>
            <p:nvSpPr>
              <p:cNvPr id="21" name="正方形/長方形 20">
                <a:extLst>
                  <a:ext uri="{FF2B5EF4-FFF2-40B4-BE49-F238E27FC236}">
                    <a16:creationId xmlns:a16="http://schemas.microsoft.com/office/drawing/2014/main" id="{3E549758-AC14-41D1-A6DE-567EE1307C7C}"/>
                  </a:ext>
                </a:extLst>
              </p:cNvPr>
              <p:cNvSpPr/>
              <p:nvPr/>
            </p:nvSpPr>
            <p:spPr>
              <a:xfrm>
                <a:off x="6033901" y="2263758"/>
                <a:ext cx="2064989" cy="400110"/>
              </a:xfrm>
              <a:prstGeom prst="rect">
                <a:avLst/>
              </a:prstGeom>
            </p:spPr>
            <p:txBody>
              <a:bodyPr wrap="none">
                <a:spAutoFit/>
              </a:bodyPr>
              <a:lstStyle/>
              <a:p>
                <a:pPr algn="ctr"/>
                <a:r>
                  <a:rPr lang="ja-JP" altLang="en-US" sz="2000" b="1" spc="200" dirty="0">
                    <a:solidFill>
                      <a:schemeClr val="accent2">
                        <a:lumMod val="50000"/>
                      </a:schemeClr>
                    </a:solidFill>
                    <a:latin typeface="Meiryo UI" panose="020B0604030504040204" pitchFamily="50" charset="-128"/>
                    <a:ea typeface="Meiryo UI" panose="020B0604030504040204" pitchFamily="50" charset="-128"/>
                  </a:rPr>
                  <a:t>加害者との関係</a:t>
                </a:r>
                <a:endParaRPr lang="en-US" altLang="ja-JP" sz="2000" b="1" spc="200" dirty="0">
                  <a:solidFill>
                    <a:schemeClr val="accent2">
                      <a:lumMod val="50000"/>
                    </a:schemeClr>
                  </a:solidFill>
                  <a:latin typeface="Meiryo UI" panose="020B0604030504040204" pitchFamily="50" charset="-128"/>
                  <a:ea typeface="Meiryo UI" panose="020B0604030504040204" pitchFamily="50" charset="-128"/>
                </a:endParaRPr>
              </a:p>
            </p:txBody>
          </p:sp>
          <p:grpSp>
            <p:nvGrpSpPr>
              <p:cNvPr id="9" name="グループ化 8">
                <a:extLst>
                  <a:ext uri="{FF2B5EF4-FFF2-40B4-BE49-F238E27FC236}">
                    <a16:creationId xmlns:a16="http://schemas.microsoft.com/office/drawing/2014/main" id="{4914AF7C-2B70-4835-BB80-B315AF74312B}"/>
                  </a:ext>
                </a:extLst>
              </p:cNvPr>
              <p:cNvGrpSpPr/>
              <p:nvPr/>
            </p:nvGrpSpPr>
            <p:grpSpPr>
              <a:xfrm>
                <a:off x="4635615" y="2720152"/>
                <a:ext cx="4861560" cy="2883408"/>
                <a:chOff x="4635615" y="2720152"/>
                <a:chExt cx="4861560" cy="2883408"/>
              </a:xfrm>
            </p:grpSpPr>
            <p:pic>
              <p:nvPicPr>
                <p:cNvPr id="6" name="図 5">
                  <a:extLst>
                    <a:ext uri="{FF2B5EF4-FFF2-40B4-BE49-F238E27FC236}">
                      <a16:creationId xmlns:a16="http://schemas.microsoft.com/office/drawing/2014/main" id="{1AD27326-7C19-42D4-BA81-64A1C8BDE562}"/>
                    </a:ext>
                  </a:extLst>
                </p:cNvPr>
                <p:cNvPicPr>
                  <a:picLocks noChangeAspect="1"/>
                </p:cNvPicPr>
                <p:nvPr/>
              </p:nvPicPr>
              <p:blipFill>
                <a:blip r:embed="rId4"/>
                <a:stretch>
                  <a:fillRect/>
                </a:stretch>
              </p:blipFill>
              <p:spPr>
                <a:xfrm>
                  <a:off x="4635615" y="2720152"/>
                  <a:ext cx="4861560" cy="2883408"/>
                </a:xfrm>
                <a:prstGeom prst="rect">
                  <a:avLst/>
                </a:prstGeom>
              </p:spPr>
            </p:pic>
            <p:sp>
              <p:nvSpPr>
                <p:cNvPr id="7" name="四角形: 角を丸くする 6">
                  <a:extLst>
                    <a:ext uri="{FF2B5EF4-FFF2-40B4-BE49-F238E27FC236}">
                      <a16:creationId xmlns:a16="http://schemas.microsoft.com/office/drawing/2014/main" id="{BA60F86A-8887-4675-89C9-6607DFD9669D}"/>
                    </a:ext>
                  </a:extLst>
                </p:cNvPr>
                <p:cNvSpPr/>
                <p:nvPr/>
              </p:nvSpPr>
              <p:spPr>
                <a:xfrm>
                  <a:off x="4635615" y="2720152"/>
                  <a:ext cx="4787249" cy="1921952"/>
                </a:xfrm>
                <a:prstGeom prst="roundRect">
                  <a:avLst>
                    <a:gd name="adj" fmla="val 7900"/>
                  </a:avLst>
                </a:prstGeom>
                <a:noFill/>
                <a:ln w="28575">
                  <a:solidFill>
                    <a:schemeClr val="accent6">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sp>
        <p:nvSpPr>
          <p:cNvPr id="15" name="楕円 14">
            <a:extLst>
              <a:ext uri="{FF2B5EF4-FFF2-40B4-BE49-F238E27FC236}">
                <a16:creationId xmlns:a16="http://schemas.microsoft.com/office/drawing/2014/main" id="{C79FBE50-CA64-4754-9F2E-FE65992334AA}"/>
              </a:ext>
            </a:extLst>
          </p:cNvPr>
          <p:cNvSpPr/>
          <p:nvPr/>
        </p:nvSpPr>
        <p:spPr>
          <a:xfrm>
            <a:off x="8054865" y="5123761"/>
            <a:ext cx="1368000" cy="684000"/>
          </a:xfrm>
          <a:prstGeom prst="ellipse">
            <a:avLst/>
          </a:prstGeom>
          <a:solidFill>
            <a:schemeClr val="accent5">
              <a:lumMod val="20000"/>
              <a:lumOff val="80000"/>
            </a:schemeClr>
          </a:solidFill>
          <a:ln>
            <a:solidFill>
              <a:schemeClr val="bg1">
                <a:lumMod val="95000"/>
              </a:schemeClr>
            </a:solidFill>
          </a:ln>
          <a:effectLst>
            <a:outerShdw blurRad="50800" dist="38100" dir="2700000" algn="tl" rotWithShape="0">
              <a:prstClr val="black">
                <a:alpha val="40000"/>
              </a:prstClr>
            </a:outerShdw>
          </a:effectLst>
        </p:spPr>
        <p:txBody>
          <a:bodyPr wrap="none" anchor="ctr" anchorCtr="1">
            <a:noAutofit/>
          </a:bodyPr>
          <a:lstStyle/>
          <a:p>
            <a:pPr algn="ct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大多数が</a:t>
            </a:r>
            <a:endParaRPr lang="en-US" altLang="ja-JP" sz="1600" b="1"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顔見知り</a:t>
            </a:r>
            <a:endParaRPr lang="en-US" altLang="ja-JP" sz="1600" b="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2" name="楕円 21">
            <a:extLst>
              <a:ext uri="{FF2B5EF4-FFF2-40B4-BE49-F238E27FC236}">
                <a16:creationId xmlns:a16="http://schemas.microsoft.com/office/drawing/2014/main" id="{85BB15C1-96DB-442A-8BAC-4081FDB1E993}"/>
              </a:ext>
            </a:extLst>
          </p:cNvPr>
          <p:cNvSpPr/>
          <p:nvPr/>
        </p:nvSpPr>
        <p:spPr>
          <a:xfrm>
            <a:off x="3076012" y="5123761"/>
            <a:ext cx="1368000" cy="684000"/>
          </a:xfrm>
          <a:prstGeom prst="ellipse">
            <a:avLst/>
          </a:prstGeom>
          <a:solidFill>
            <a:schemeClr val="accent5">
              <a:lumMod val="20000"/>
              <a:lumOff val="80000"/>
            </a:schemeClr>
          </a:solidFill>
          <a:ln>
            <a:solidFill>
              <a:schemeClr val="bg1"/>
            </a:solidFill>
          </a:ln>
          <a:effectLst>
            <a:outerShdw blurRad="50800" dist="38100" dir="2700000" algn="tl" rotWithShape="0">
              <a:prstClr val="black">
                <a:alpha val="40000"/>
              </a:prstClr>
            </a:outerShdw>
          </a:effectLst>
        </p:spPr>
        <p:txBody>
          <a:bodyPr wrap="none" anchor="ctr" anchorCtr="1">
            <a:noAutofit/>
          </a:bodyPr>
          <a:lstStyle/>
          <a:p>
            <a:pPr algn="ctr"/>
            <a:r>
              <a:rPr lang="en-US" altLang="ja-JP" sz="1600" b="1" dirty="0">
                <a:solidFill>
                  <a:schemeClr val="tx1">
                    <a:lumMod val="75000"/>
                    <a:lumOff val="25000"/>
                  </a:schemeClr>
                </a:solidFill>
                <a:latin typeface="Meiryo UI" panose="020B0604030504040204" pitchFamily="50" charset="-128"/>
                <a:ea typeface="Meiryo UI" panose="020B0604030504040204" pitchFamily="50" charset="-128"/>
              </a:rPr>
              <a:t>10</a:t>
            </a: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歳代以下</a:t>
            </a:r>
            <a:endParaRPr lang="en-US" altLang="ja-JP" sz="1600" b="1"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の被害も多い</a:t>
            </a:r>
            <a:endParaRPr lang="en-US" altLang="ja-JP" sz="1600" b="1" dirty="0">
              <a:solidFill>
                <a:schemeClr val="tx1">
                  <a:lumMod val="75000"/>
                  <a:lumOff val="2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83048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8A0EB2D7-DE06-4DE8-9640-ABD3B9191709}"/>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7</a:t>
            </a:fld>
            <a:endParaRPr kumimoji="1" lang="en-US" altLang="ja-JP" dirty="0">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843FA83D-6DE6-4716-B435-A12F6A2AD048}"/>
              </a:ext>
            </a:extLst>
          </p:cNvPr>
          <p:cNvSpPr/>
          <p:nvPr/>
        </p:nvSpPr>
        <p:spPr>
          <a:xfrm>
            <a:off x="2432914" y="198499"/>
            <a:ext cx="5057603" cy="646331"/>
          </a:xfrm>
          <a:prstGeom prst="rect">
            <a:avLst/>
          </a:prstGeom>
        </p:spPr>
        <p:txBody>
          <a:bodyPr wrap="none">
            <a:spAutoFit/>
          </a:bodyPr>
          <a:lstStyle/>
          <a:p>
            <a:pPr algn="ctr"/>
            <a:r>
              <a:rPr lang="ja-JP" altLang="en-US" sz="3600" b="1" spc="200" dirty="0">
                <a:solidFill>
                  <a:schemeClr val="accent2">
                    <a:lumMod val="50000"/>
                  </a:schemeClr>
                </a:solidFill>
                <a:latin typeface="Meiryo UI" panose="020B0604030504040204" pitchFamily="50" charset="-128"/>
                <a:ea typeface="Meiryo UI" panose="020B0604030504040204" pitchFamily="50" charset="-128"/>
              </a:rPr>
              <a:t>性暴力の例</a:t>
            </a:r>
            <a:r>
              <a:rPr lang="en-US" altLang="ja-JP" sz="3600" b="1" spc="200" dirty="0">
                <a:solidFill>
                  <a:schemeClr val="accent2">
                    <a:lumMod val="50000"/>
                  </a:schemeClr>
                </a:solidFill>
                <a:latin typeface="Meiryo UI" panose="020B0604030504040204" pitchFamily="50" charset="-128"/>
                <a:ea typeface="Meiryo UI" panose="020B0604030504040204" pitchFamily="50" charset="-128"/>
              </a:rPr>
              <a:t>【</a:t>
            </a:r>
            <a:r>
              <a:rPr lang="ja-JP" altLang="en-US" sz="3600" b="1" spc="200" dirty="0">
                <a:solidFill>
                  <a:schemeClr val="accent2">
                    <a:lumMod val="50000"/>
                  </a:schemeClr>
                </a:solidFill>
                <a:latin typeface="Meiryo UI" panose="020B0604030504040204" pitchFamily="50" charset="-128"/>
                <a:ea typeface="Meiryo UI" panose="020B0604030504040204" pitchFamily="50" charset="-128"/>
              </a:rPr>
              <a:t>デート</a:t>
            </a:r>
            <a:r>
              <a:rPr lang="en-US" altLang="ja-JP" sz="3600" b="1" spc="200" dirty="0">
                <a:solidFill>
                  <a:schemeClr val="accent2">
                    <a:lumMod val="50000"/>
                  </a:schemeClr>
                </a:solidFill>
                <a:latin typeface="Meiryo UI" panose="020B0604030504040204" pitchFamily="50" charset="-128"/>
                <a:ea typeface="Meiryo UI" panose="020B0604030504040204" pitchFamily="50" charset="-128"/>
              </a:rPr>
              <a:t>DV】</a:t>
            </a:r>
          </a:p>
        </p:txBody>
      </p:sp>
      <p:sp>
        <p:nvSpPr>
          <p:cNvPr id="26" name="四角形: 角を丸くする 25">
            <a:extLst>
              <a:ext uri="{FF2B5EF4-FFF2-40B4-BE49-F238E27FC236}">
                <a16:creationId xmlns:a16="http://schemas.microsoft.com/office/drawing/2014/main" id="{A8421916-A663-4D2A-9DA4-0D5E667D22E0}"/>
              </a:ext>
            </a:extLst>
          </p:cNvPr>
          <p:cNvSpPr/>
          <p:nvPr/>
        </p:nvSpPr>
        <p:spPr>
          <a:xfrm>
            <a:off x="273050" y="882994"/>
            <a:ext cx="9359900" cy="756973"/>
          </a:xfrm>
          <a:prstGeom prst="roundRect">
            <a:avLst>
              <a:gd name="adj" fmla="val 11786"/>
            </a:avLst>
          </a:prstGeom>
          <a:solidFill>
            <a:schemeClr val="accent3">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bIns="46800" rtlCol="0" anchor="t" anchorCtr="1">
            <a:spAutoFit/>
          </a:bodyPr>
          <a:lstStyle/>
          <a:p>
            <a:r>
              <a:rPr lang="en-US" altLang="ja-JP" sz="2000" b="1" dirty="0">
                <a:solidFill>
                  <a:schemeClr val="accent2">
                    <a:lumMod val="50000"/>
                  </a:schemeClr>
                </a:solidFill>
                <a:latin typeface="Meiryo UI" panose="020B0604030504040204" pitchFamily="50" charset="-128"/>
                <a:ea typeface="Meiryo UI" panose="020B0604030504040204" pitchFamily="50" charset="-128"/>
              </a:rPr>
              <a:t>DV</a:t>
            </a:r>
            <a:r>
              <a:rPr lang="ja-JP" altLang="en-US" sz="2000" b="1" dirty="0">
                <a:solidFill>
                  <a:schemeClr val="accent2">
                    <a:lumMod val="50000"/>
                  </a:schemeClr>
                </a:solidFill>
                <a:latin typeface="Meiryo UI" panose="020B0604030504040204" pitchFamily="50" charset="-128"/>
                <a:ea typeface="Meiryo UI" panose="020B0604030504040204" pitchFamily="50" charset="-128"/>
              </a:rPr>
              <a:t>（ドメスティック・バイオレンス）とは、結婚している相手など親密な間柄の相手から</a:t>
            </a:r>
            <a:r>
              <a:rPr lang="en-US" altLang="ja-JP" sz="2000" b="1" dirty="0">
                <a:solidFill>
                  <a:schemeClr val="accent2">
                    <a:lumMod val="50000"/>
                  </a:schemeClr>
                </a:solidFill>
                <a:latin typeface="Meiryo UI" panose="020B0604030504040204" pitchFamily="50" charset="-128"/>
                <a:ea typeface="Meiryo UI" panose="020B0604030504040204" pitchFamily="50" charset="-128"/>
              </a:rPr>
              <a:t/>
            </a:r>
            <a:br>
              <a:rPr lang="en-US" altLang="ja-JP" sz="2000" b="1" dirty="0">
                <a:solidFill>
                  <a:schemeClr val="accent2">
                    <a:lumMod val="50000"/>
                  </a:schemeClr>
                </a:solidFill>
                <a:latin typeface="Meiryo UI" panose="020B0604030504040204" pitchFamily="50" charset="-128"/>
                <a:ea typeface="Meiryo UI" panose="020B0604030504040204" pitchFamily="50" charset="-128"/>
              </a:rPr>
            </a:br>
            <a:r>
              <a:rPr lang="ja-JP" altLang="en-US" sz="2000" b="1" dirty="0">
                <a:solidFill>
                  <a:schemeClr val="accent2">
                    <a:lumMod val="50000"/>
                  </a:schemeClr>
                </a:solidFill>
                <a:latin typeface="Meiryo UI" panose="020B0604030504040204" pitchFamily="50" charset="-128"/>
                <a:ea typeface="Meiryo UI" panose="020B0604030504040204" pitchFamily="50" charset="-128"/>
              </a:rPr>
              <a:t>ふるわれる暴力のことです。恋人同士の間に起こる暴力のことを「デート</a:t>
            </a:r>
            <a:r>
              <a:rPr lang="en-US" altLang="ja-JP" sz="2000" b="1" dirty="0">
                <a:solidFill>
                  <a:schemeClr val="accent2">
                    <a:lumMod val="50000"/>
                  </a:schemeClr>
                </a:solidFill>
                <a:latin typeface="Meiryo UI" panose="020B0604030504040204" pitchFamily="50" charset="-128"/>
                <a:ea typeface="Meiryo UI" panose="020B0604030504040204" pitchFamily="50" charset="-128"/>
              </a:rPr>
              <a:t>DV</a:t>
            </a:r>
            <a:r>
              <a:rPr lang="ja-JP" altLang="en-US" sz="2000" b="1" dirty="0">
                <a:solidFill>
                  <a:schemeClr val="accent2">
                    <a:lumMod val="50000"/>
                  </a:schemeClr>
                </a:solidFill>
                <a:latin typeface="Meiryo UI" panose="020B0604030504040204" pitchFamily="50" charset="-128"/>
                <a:ea typeface="Meiryo UI" panose="020B0604030504040204" pitchFamily="50" charset="-128"/>
              </a:rPr>
              <a:t>」と言います。</a:t>
            </a:r>
          </a:p>
        </p:txBody>
      </p:sp>
      <p:sp>
        <p:nvSpPr>
          <p:cNvPr id="27" name="正方形/長方形 26">
            <a:extLst>
              <a:ext uri="{FF2B5EF4-FFF2-40B4-BE49-F238E27FC236}">
                <a16:creationId xmlns:a16="http://schemas.microsoft.com/office/drawing/2014/main" id="{4BA9BD0C-1299-4F3D-B2B3-33A5B81F8712}"/>
              </a:ext>
            </a:extLst>
          </p:cNvPr>
          <p:cNvSpPr/>
          <p:nvPr/>
        </p:nvSpPr>
        <p:spPr>
          <a:xfrm>
            <a:off x="2627386" y="1694276"/>
            <a:ext cx="4668650" cy="461665"/>
          </a:xfrm>
          <a:prstGeom prst="rect">
            <a:avLst/>
          </a:prstGeom>
        </p:spPr>
        <p:txBody>
          <a:bodyPr wrap="none">
            <a:spAutoFit/>
          </a:bodyPr>
          <a:lstStyle/>
          <a:p>
            <a:pPr algn="ctr"/>
            <a:r>
              <a:rPr lang="ja-JP" altLang="en-US" sz="2400" b="1" spc="200" dirty="0">
                <a:solidFill>
                  <a:schemeClr val="accent2">
                    <a:lumMod val="50000"/>
                  </a:schemeClr>
                </a:solidFill>
                <a:latin typeface="Meiryo UI" panose="020B0604030504040204" pitchFamily="50" charset="-128"/>
                <a:ea typeface="Meiryo UI" panose="020B0604030504040204" pitchFamily="50" charset="-128"/>
              </a:rPr>
              <a:t>どんなことがデート</a:t>
            </a:r>
            <a:r>
              <a:rPr lang="en-US" altLang="ja-JP" sz="2400" b="1" spc="200" dirty="0">
                <a:solidFill>
                  <a:schemeClr val="accent2">
                    <a:lumMod val="50000"/>
                  </a:schemeClr>
                </a:solidFill>
                <a:latin typeface="Meiryo UI" panose="020B0604030504040204" pitchFamily="50" charset="-128"/>
                <a:ea typeface="Meiryo UI" panose="020B0604030504040204" pitchFamily="50" charset="-128"/>
              </a:rPr>
              <a:t>DV</a:t>
            </a:r>
            <a:r>
              <a:rPr lang="ja-JP" altLang="en-US" sz="2400" b="1" spc="200" dirty="0">
                <a:solidFill>
                  <a:schemeClr val="accent2">
                    <a:lumMod val="50000"/>
                  </a:schemeClr>
                </a:solidFill>
                <a:latin typeface="Meiryo UI" panose="020B0604030504040204" pitchFamily="50" charset="-128"/>
                <a:ea typeface="Meiryo UI" panose="020B0604030504040204" pitchFamily="50" charset="-128"/>
              </a:rPr>
              <a:t>になるの？</a:t>
            </a:r>
            <a:endParaRPr lang="en-US" altLang="ja-JP" sz="2400" b="1" spc="200" dirty="0">
              <a:solidFill>
                <a:schemeClr val="accent2">
                  <a:lumMod val="50000"/>
                </a:schemeClr>
              </a:solidFill>
              <a:latin typeface="Meiryo UI" panose="020B0604030504040204" pitchFamily="50" charset="-128"/>
              <a:ea typeface="Meiryo UI" panose="020B0604030504040204" pitchFamily="50" charset="-128"/>
            </a:endParaRPr>
          </a:p>
        </p:txBody>
      </p:sp>
      <p:sp>
        <p:nvSpPr>
          <p:cNvPr id="28" name="正方形/長方形 27">
            <a:extLst>
              <a:ext uri="{FF2B5EF4-FFF2-40B4-BE49-F238E27FC236}">
                <a16:creationId xmlns:a16="http://schemas.microsoft.com/office/drawing/2014/main" id="{ED4EED13-D4A9-406A-9A99-9F5D4724C011}"/>
              </a:ext>
            </a:extLst>
          </p:cNvPr>
          <p:cNvSpPr/>
          <p:nvPr/>
        </p:nvSpPr>
        <p:spPr>
          <a:xfrm>
            <a:off x="991057" y="5134021"/>
            <a:ext cx="3457999" cy="338554"/>
          </a:xfrm>
          <a:prstGeom prst="rect">
            <a:avLst/>
          </a:prstGeom>
        </p:spPr>
        <p:txBody>
          <a:bodyPr wrap="none">
            <a:spAutoFit/>
          </a:bodyPr>
          <a:lstStyle/>
          <a:p>
            <a:pPr algn="ctr"/>
            <a:r>
              <a:rPr lang="ja-JP" altLang="en-US" sz="1600" b="1" spc="200" dirty="0">
                <a:solidFill>
                  <a:schemeClr val="accent2">
                    <a:lumMod val="50000"/>
                  </a:schemeClr>
                </a:solidFill>
                <a:latin typeface="Meiryo UI" panose="020B0604030504040204" pitchFamily="50" charset="-128"/>
                <a:ea typeface="Meiryo UI" panose="020B0604030504040204" pitchFamily="50" charset="-128"/>
              </a:rPr>
              <a:t>こんな思い込みをしていませんか？</a:t>
            </a:r>
            <a:endParaRPr lang="en-US" altLang="ja-JP" sz="1600" b="1" spc="200" dirty="0">
              <a:solidFill>
                <a:schemeClr val="accent2">
                  <a:lumMod val="50000"/>
                </a:schemeClr>
              </a:solidFill>
              <a:latin typeface="Meiryo UI" panose="020B0604030504040204" pitchFamily="50" charset="-128"/>
              <a:ea typeface="Meiryo UI" panose="020B0604030504040204" pitchFamily="50" charset="-128"/>
            </a:endParaRPr>
          </a:p>
        </p:txBody>
      </p:sp>
      <p:sp>
        <p:nvSpPr>
          <p:cNvPr id="38" name="正方形/長方形 37">
            <a:extLst>
              <a:ext uri="{FF2B5EF4-FFF2-40B4-BE49-F238E27FC236}">
                <a16:creationId xmlns:a16="http://schemas.microsoft.com/office/drawing/2014/main" id="{50D7505B-9CF3-4FA4-9FF8-572CEA74E00C}"/>
              </a:ext>
            </a:extLst>
          </p:cNvPr>
          <p:cNvSpPr/>
          <p:nvPr/>
        </p:nvSpPr>
        <p:spPr>
          <a:xfrm>
            <a:off x="494889" y="4223168"/>
            <a:ext cx="8916223" cy="923330"/>
          </a:xfrm>
          <a:prstGeom prst="rect">
            <a:avLst/>
          </a:prstGeom>
        </p:spPr>
        <p:txBody>
          <a:bodyPr wrap="none">
            <a:spAutoFit/>
          </a:bodyPr>
          <a:lstStyle/>
          <a:p>
            <a:pPr marL="285750" indent="-285750">
              <a:buFont typeface="Wingdings" panose="05000000000000000000" pitchFamily="2" charset="2"/>
              <a:buChar char="l"/>
            </a:pPr>
            <a:r>
              <a:rPr lang="ja-JP" altLang="en-US" b="1" dirty="0">
                <a:solidFill>
                  <a:schemeClr val="tx1">
                    <a:lumMod val="75000"/>
                    <a:lumOff val="25000"/>
                  </a:schemeClr>
                </a:solidFill>
              </a:rPr>
              <a:t>暴力を手段として、相手を思いどおりにしたり、一方的に言うことを聞かせようとします。</a:t>
            </a:r>
            <a:endParaRPr lang="en-US" altLang="ja-JP" b="1" dirty="0">
              <a:solidFill>
                <a:schemeClr val="tx1">
                  <a:lumMod val="75000"/>
                  <a:lumOff val="25000"/>
                </a:schemeClr>
              </a:solidFill>
            </a:endParaRPr>
          </a:p>
          <a:p>
            <a:pPr marL="285750" indent="-285750">
              <a:buFont typeface="Wingdings" panose="05000000000000000000" pitchFamily="2" charset="2"/>
              <a:buChar char="l"/>
            </a:pPr>
            <a:r>
              <a:rPr lang="ja-JP" altLang="en-US" b="1" dirty="0">
                <a:solidFill>
                  <a:schemeClr val="tx1">
                    <a:lumMod val="75000"/>
                    <a:lumOff val="25000"/>
                  </a:schemeClr>
                </a:solidFill>
              </a:rPr>
              <a:t>殴る、蹴るといった体に対する暴力だけでなく、相手をバカにしたり無視をするといった行為も</a:t>
            </a:r>
            <a:r>
              <a:rPr lang="en-US" altLang="ja-JP" b="1" dirty="0">
                <a:solidFill>
                  <a:schemeClr val="tx1">
                    <a:lumMod val="75000"/>
                    <a:lumOff val="25000"/>
                  </a:schemeClr>
                </a:solidFill>
              </a:rPr>
              <a:t/>
            </a:r>
            <a:br>
              <a:rPr lang="en-US" altLang="ja-JP" b="1" dirty="0">
                <a:solidFill>
                  <a:schemeClr val="tx1">
                    <a:lumMod val="75000"/>
                    <a:lumOff val="25000"/>
                  </a:schemeClr>
                </a:solidFill>
              </a:rPr>
            </a:br>
            <a:r>
              <a:rPr lang="en-US" altLang="ja-JP" b="1" dirty="0">
                <a:solidFill>
                  <a:schemeClr val="tx1">
                    <a:lumMod val="75000"/>
                    <a:lumOff val="25000"/>
                  </a:schemeClr>
                </a:solidFill>
              </a:rPr>
              <a:t>DV</a:t>
            </a:r>
            <a:r>
              <a:rPr lang="ja-JP" altLang="en-US" b="1" dirty="0">
                <a:solidFill>
                  <a:schemeClr val="tx1">
                    <a:lumMod val="75000"/>
                    <a:lumOff val="25000"/>
                  </a:schemeClr>
                </a:solidFill>
              </a:rPr>
              <a:t>です。</a:t>
            </a:r>
          </a:p>
        </p:txBody>
      </p:sp>
      <p:sp>
        <p:nvSpPr>
          <p:cNvPr id="54" name="四角形: 角を丸くする 53">
            <a:extLst>
              <a:ext uri="{FF2B5EF4-FFF2-40B4-BE49-F238E27FC236}">
                <a16:creationId xmlns:a16="http://schemas.microsoft.com/office/drawing/2014/main" id="{A4325A89-8857-4E47-9B21-F85758D040D6}"/>
              </a:ext>
            </a:extLst>
          </p:cNvPr>
          <p:cNvSpPr/>
          <p:nvPr/>
        </p:nvSpPr>
        <p:spPr>
          <a:xfrm>
            <a:off x="5278024" y="5165920"/>
            <a:ext cx="4320000" cy="1419701"/>
          </a:xfrm>
          <a:prstGeom prst="roundRect">
            <a:avLst>
              <a:gd name="adj" fmla="val 8361"/>
            </a:avLst>
          </a:prstGeom>
          <a:ln w="25400">
            <a:solidFill>
              <a:schemeClr val="accent3">
                <a:lumMod val="75000"/>
              </a:schemeClr>
            </a:solidFill>
          </a:ln>
        </p:spPr>
        <p:txBody>
          <a:bodyPr wrap="square">
            <a:spAutoFit/>
          </a:bodyPr>
          <a:lstStyle/>
          <a:p>
            <a:pPr>
              <a:spcBef>
                <a:spcPts val="600"/>
              </a:spcBef>
              <a:buClr>
                <a:schemeClr val="accent3">
                  <a:lumMod val="50000"/>
                </a:schemeClr>
              </a:buClr>
            </a:pPr>
            <a:r>
              <a:rPr lang="ja-JP" altLang="en-US" b="1" dirty="0">
                <a:solidFill>
                  <a:schemeClr val="tx1">
                    <a:lumMod val="75000"/>
                    <a:lumOff val="25000"/>
                  </a:schemeClr>
                </a:solidFill>
                <a:latin typeface="Meiryo UI" panose="020B0604030504040204" pitchFamily="50" charset="-128"/>
                <a:ea typeface="Meiryo UI" panose="020B0604030504040204" pitchFamily="50" charset="-128"/>
              </a:rPr>
              <a:t>親しい間柄でも自分と相手の気持ちを大切にしましょう</a:t>
            </a:r>
            <a:endParaRPr lang="en-US" altLang="ja-JP" b="1" dirty="0">
              <a:solidFill>
                <a:schemeClr val="tx1">
                  <a:lumMod val="75000"/>
                  <a:lumOff val="25000"/>
                </a:schemeClr>
              </a:solidFill>
              <a:latin typeface="Meiryo UI" panose="020B0604030504040204" pitchFamily="50" charset="-128"/>
              <a:ea typeface="Meiryo UI" panose="020B0604030504040204" pitchFamily="50" charset="-128"/>
            </a:endParaRPr>
          </a:p>
          <a:p>
            <a:pPr marL="285750" indent="-285750">
              <a:spcBef>
                <a:spcPts val="600"/>
              </a:spcBef>
              <a:buClr>
                <a:schemeClr val="accent3">
                  <a:lumMod val="50000"/>
                </a:schemeClr>
              </a:buClr>
              <a:buFont typeface="Wingdings" panose="05000000000000000000" pitchFamily="2" charset="2"/>
              <a:buChar char="l"/>
            </a:pPr>
            <a:r>
              <a:rPr lang="ja-JP" altLang="en-US" b="1" dirty="0">
                <a:solidFill>
                  <a:schemeClr val="tx1">
                    <a:lumMod val="75000"/>
                    <a:lumOff val="25000"/>
                  </a:schemeClr>
                </a:solidFill>
                <a:latin typeface="Meiryo UI" panose="020B0604030504040204" pitchFamily="50" charset="-128"/>
                <a:ea typeface="Meiryo UI" panose="020B0604030504040204" pitchFamily="50" charset="-128"/>
              </a:rPr>
              <a:t>自分がいやだと思ったことはいやと言える</a:t>
            </a:r>
          </a:p>
          <a:p>
            <a:pPr marL="285750" indent="-285750">
              <a:spcBef>
                <a:spcPts val="600"/>
              </a:spcBef>
              <a:buClr>
                <a:schemeClr val="accent3">
                  <a:lumMod val="50000"/>
                </a:schemeClr>
              </a:buClr>
              <a:buFont typeface="Wingdings" panose="05000000000000000000" pitchFamily="2" charset="2"/>
              <a:buChar char="l"/>
            </a:pPr>
            <a:r>
              <a:rPr lang="ja-JP" altLang="en-US" b="1" u="sng" dirty="0">
                <a:solidFill>
                  <a:schemeClr val="tx1">
                    <a:lumMod val="75000"/>
                    <a:lumOff val="25000"/>
                  </a:schemeClr>
                </a:solidFill>
                <a:latin typeface="Meiryo UI" panose="020B0604030504040204" pitchFamily="50" charset="-128"/>
                <a:ea typeface="Meiryo UI" panose="020B0604030504040204" pitchFamily="50" charset="-128"/>
              </a:rPr>
              <a:t>相手がいやがることはしない</a:t>
            </a:r>
          </a:p>
        </p:txBody>
      </p:sp>
      <p:grpSp>
        <p:nvGrpSpPr>
          <p:cNvPr id="21" name="グループ化 20">
            <a:extLst>
              <a:ext uri="{FF2B5EF4-FFF2-40B4-BE49-F238E27FC236}">
                <a16:creationId xmlns:a16="http://schemas.microsoft.com/office/drawing/2014/main" id="{ED34A1AD-5A7F-43BA-8F74-8C7D44B815A6}"/>
              </a:ext>
            </a:extLst>
          </p:cNvPr>
          <p:cNvGrpSpPr/>
          <p:nvPr/>
        </p:nvGrpSpPr>
        <p:grpSpPr>
          <a:xfrm>
            <a:off x="2614372" y="2143657"/>
            <a:ext cx="2248452" cy="2106275"/>
            <a:chOff x="2657270" y="2143657"/>
            <a:chExt cx="2248452" cy="2106275"/>
          </a:xfrm>
        </p:grpSpPr>
        <p:sp>
          <p:nvSpPr>
            <p:cNvPr id="23" name="四角形: 角を丸くする 22">
              <a:extLst>
                <a:ext uri="{FF2B5EF4-FFF2-40B4-BE49-F238E27FC236}">
                  <a16:creationId xmlns:a16="http://schemas.microsoft.com/office/drawing/2014/main" id="{07D02149-4070-455F-AD08-53AF2FE301D5}"/>
                </a:ext>
              </a:extLst>
            </p:cNvPr>
            <p:cNvSpPr>
              <a:spLocks/>
            </p:cNvSpPr>
            <p:nvPr/>
          </p:nvSpPr>
          <p:spPr>
            <a:xfrm>
              <a:off x="2657270" y="2143657"/>
              <a:ext cx="2248452" cy="461665"/>
            </a:xfrm>
            <a:prstGeom prst="roundRect">
              <a:avLst>
                <a:gd name="adj" fmla="val 50000"/>
              </a:avLst>
            </a:prstGeom>
            <a:solidFill>
              <a:schemeClr val="accent3">
                <a:lumMod val="75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b="1" spc="200" dirty="0">
                  <a:solidFill>
                    <a:schemeClr val="bg1"/>
                  </a:solidFill>
                  <a:latin typeface="Meiryo UI" panose="020B0604030504040204" pitchFamily="50" charset="-128"/>
                  <a:ea typeface="Meiryo UI" panose="020B0604030504040204" pitchFamily="50" charset="-128"/>
                </a:rPr>
                <a:t>精神的暴力</a:t>
              </a:r>
            </a:p>
          </p:txBody>
        </p:sp>
        <p:pic>
          <p:nvPicPr>
            <p:cNvPr id="24" name="図 23" descr="ロゴ&#10;&#10;自動的に生成された説明">
              <a:extLst>
                <a:ext uri="{FF2B5EF4-FFF2-40B4-BE49-F238E27FC236}">
                  <a16:creationId xmlns:a16="http://schemas.microsoft.com/office/drawing/2014/main" id="{8046442F-9E18-4C93-843F-04E102DEB677}"/>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49268" y="2629932"/>
              <a:ext cx="1323268" cy="1620000"/>
            </a:xfrm>
            <a:prstGeom prst="rect">
              <a:avLst/>
            </a:prstGeom>
          </p:spPr>
        </p:pic>
      </p:grpSp>
      <p:grpSp>
        <p:nvGrpSpPr>
          <p:cNvPr id="30" name="グループ化 29">
            <a:extLst>
              <a:ext uri="{FF2B5EF4-FFF2-40B4-BE49-F238E27FC236}">
                <a16:creationId xmlns:a16="http://schemas.microsoft.com/office/drawing/2014/main" id="{0FA1A169-7533-439D-8340-C3BE09389C07}"/>
              </a:ext>
            </a:extLst>
          </p:cNvPr>
          <p:cNvGrpSpPr/>
          <p:nvPr/>
        </p:nvGrpSpPr>
        <p:grpSpPr>
          <a:xfrm>
            <a:off x="235123" y="2143657"/>
            <a:ext cx="2248452" cy="2051957"/>
            <a:chOff x="325653" y="2143657"/>
            <a:chExt cx="2248452" cy="2051957"/>
          </a:xfrm>
        </p:grpSpPr>
        <p:sp>
          <p:nvSpPr>
            <p:cNvPr id="31" name="四角形: 角を丸くする 30">
              <a:extLst>
                <a:ext uri="{FF2B5EF4-FFF2-40B4-BE49-F238E27FC236}">
                  <a16:creationId xmlns:a16="http://schemas.microsoft.com/office/drawing/2014/main" id="{336A74D7-F506-4AB6-BA1C-DE8D880FEF3F}"/>
                </a:ext>
              </a:extLst>
            </p:cNvPr>
            <p:cNvSpPr>
              <a:spLocks/>
            </p:cNvSpPr>
            <p:nvPr/>
          </p:nvSpPr>
          <p:spPr>
            <a:xfrm>
              <a:off x="325653" y="2143657"/>
              <a:ext cx="2248452" cy="461665"/>
            </a:xfrm>
            <a:prstGeom prst="roundRect">
              <a:avLst>
                <a:gd name="adj" fmla="val 50000"/>
              </a:avLst>
            </a:prstGeom>
            <a:solidFill>
              <a:schemeClr val="accent3">
                <a:lumMod val="75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b="1" spc="200" dirty="0">
                  <a:solidFill>
                    <a:schemeClr val="bg1"/>
                  </a:solidFill>
                  <a:latin typeface="Meiryo UI" panose="020B0604030504040204" pitchFamily="50" charset="-128"/>
                  <a:ea typeface="Meiryo UI" panose="020B0604030504040204" pitchFamily="50" charset="-128"/>
                </a:rPr>
                <a:t>身体的暴力</a:t>
              </a:r>
            </a:p>
          </p:txBody>
        </p:sp>
        <p:pic>
          <p:nvPicPr>
            <p:cNvPr id="32" name="図 31" descr="マグカップ, 部屋, シャツ が含まれている画像&#10;&#10;自動的に生成された説明">
              <a:extLst>
                <a:ext uri="{FF2B5EF4-FFF2-40B4-BE49-F238E27FC236}">
                  <a16:creationId xmlns:a16="http://schemas.microsoft.com/office/drawing/2014/main" id="{373A6E0D-57F0-404D-91DA-76D4E4B00A8B}"/>
                </a:ext>
              </a:extLst>
            </p:cNvPr>
            <p:cNvPicPr>
              <a:picLocks noChangeAspect="1"/>
            </p:cNvPicPr>
            <p:nvPr/>
          </p:nvPicPr>
          <p:blipFill rotWithShape="1">
            <a:blip r:embed="rId4" cstate="hqprint">
              <a:extLst>
                <a:ext uri="{28A0092B-C50C-407E-A947-70E740481C1C}">
                  <a14:useLocalDpi xmlns:a14="http://schemas.microsoft.com/office/drawing/2010/main" val="0"/>
                </a:ext>
              </a:extLst>
            </a:blip>
            <a:srcRect b="35695"/>
            <a:stretch/>
          </p:blipFill>
          <p:spPr>
            <a:xfrm>
              <a:off x="638308" y="2647614"/>
              <a:ext cx="1623142" cy="1548000"/>
            </a:xfrm>
            <a:prstGeom prst="rect">
              <a:avLst/>
            </a:prstGeom>
          </p:spPr>
        </p:pic>
      </p:grpSp>
      <p:grpSp>
        <p:nvGrpSpPr>
          <p:cNvPr id="43" name="グループ化 42">
            <a:extLst>
              <a:ext uri="{FF2B5EF4-FFF2-40B4-BE49-F238E27FC236}">
                <a16:creationId xmlns:a16="http://schemas.microsoft.com/office/drawing/2014/main" id="{5470B465-4E32-4CFB-A3F4-7388074AFB83}"/>
              </a:ext>
            </a:extLst>
          </p:cNvPr>
          <p:cNvGrpSpPr/>
          <p:nvPr/>
        </p:nvGrpSpPr>
        <p:grpSpPr>
          <a:xfrm>
            <a:off x="7372870" y="2143657"/>
            <a:ext cx="2248452" cy="2097222"/>
            <a:chOff x="7427188" y="2143657"/>
            <a:chExt cx="2248452" cy="2097222"/>
          </a:xfrm>
        </p:grpSpPr>
        <p:sp>
          <p:nvSpPr>
            <p:cNvPr id="44" name="四角形: 角を丸くする 43">
              <a:extLst>
                <a:ext uri="{FF2B5EF4-FFF2-40B4-BE49-F238E27FC236}">
                  <a16:creationId xmlns:a16="http://schemas.microsoft.com/office/drawing/2014/main" id="{24A02256-D7B8-4744-8BE1-7A0C4443D634}"/>
                </a:ext>
              </a:extLst>
            </p:cNvPr>
            <p:cNvSpPr>
              <a:spLocks/>
            </p:cNvSpPr>
            <p:nvPr/>
          </p:nvSpPr>
          <p:spPr>
            <a:xfrm>
              <a:off x="7427188" y="2143657"/>
              <a:ext cx="2248452" cy="461665"/>
            </a:xfrm>
            <a:prstGeom prst="roundRect">
              <a:avLst>
                <a:gd name="adj" fmla="val 50000"/>
              </a:avLst>
            </a:prstGeom>
            <a:solidFill>
              <a:schemeClr val="accent3">
                <a:lumMod val="75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b="1" spc="200" dirty="0">
                  <a:solidFill>
                    <a:schemeClr val="bg1"/>
                  </a:solidFill>
                  <a:latin typeface="Meiryo UI" panose="020B0604030504040204" pitchFamily="50" charset="-128"/>
                  <a:ea typeface="Meiryo UI" panose="020B0604030504040204" pitchFamily="50" charset="-128"/>
                </a:rPr>
                <a:t>経済的暴力</a:t>
              </a:r>
            </a:p>
          </p:txBody>
        </p:sp>
        <p:pic>
          <p:nvPicPr>
            <p:cNvPr id="45" name="図 44" descr="時計, らくがき, 部屋 が含まれている画像&#10;&#10;自動的に生成された説明">
              <a:extLst>
                <a:ext uri="{FF2B5EF4-FFF2-40B4-BE49-F238E27FC236}">
                  <a16:creationId xmlns:a16="http://schemas.microsoft.com/office/drawing/2014/main" id="{54B83F42-B740-46A0-B5F0-11589069E9B3}"/>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7456148" y="2692879"/>
              <a:ext cx="2190533" cy="1548000"/>
            </a:xfrm>
            <a:prstGeom prst="rect">
              <a:avLst/>
            </a:prstGeom>
          </p:spPr>
        </p:pic>
      </p:grpSp>
      <p:grpSp>
        <p:nvGrpSpPr>
          <p:cNvPr id="46" name="グループ化 45">
            <a:extLst>
              <a:ext uri="{FF2B5EF4-FFF2-40B4-BE49-F238E27FC236}">
                <a16:creationId xmlns:a16="http://schemas.microsoft.com/office/drawing/2014/main" id="{1AF29516-5064-4346-957F-F12A58DC77C8}"/>
              </a:ext>
            </a:extLst>
          </p:cNvPr>
          <p:cNvGrpSpPr/>
          <p:nvPr/>
        </p:nvGrpSpPr>
        <p:grpSpPr>
          <a:xfrm>
            <a:off x="4993621" y="2143657"/>
            <a:ext cx="2248452" cy="2115328"/>
            <a:chOff x="5019163" y="2143657"/>
            <a:chExt cx="2248452" cy="2115328"/>
          </a:xfrm>
        </p:grpSpPr>
        <p:sp>
          <p:nvSpPr>
            <p:cNvPr id="47" name="四角形: 角を丸くする 46">
              <a:extLst>
                <a:ext uri="{FF2B5EF4-FFF2-40B4-BE49-F238E27FC236}">
                  <a16:creationId xmlns:a16="http://schemas.microsoft.com/office/drawing/2014/main" id="{3D34DCBE-55A5-4634-8489-F054AFBD329D}"/>
                </a:ext>
              </a:extLst>
            </p:cNvPr>
            <p:cNvSpPr>
              <a:spLocks/>
            </p:cNvSpPr>
            <p:nvPr/>
          </p:nvSpPr>
          <p:spPr>
            <a:xfrm>
              <a:off x="5019163" y="2143657"/>
              <a:ext cx="2248452" cy="461665"/>
            </a:xfrm>
            <a:prstGeom prst="roundRect">
              <a:avLst>
                <a:gd name="adj" fmla="val 50000"/>
              </a:avLst>
            </a:prstGeom>
            <a:solidFill>
              <a:schemeClr val="accent3">
                <a:lumMod val="75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b="1" spc="200" dirty="0">
                  <a:solidFill>
                    <a:schemeClr val="bg1"/>
                  </a:solidFill>
                  <a:latin typeface="Meiryo UI" panose="020B0604030504040204" pitchFamily="50" charset="-128"/>
                  <a:ea typeface="Meiryo UI" panose="020B0604030504040204" pitchFamily="50" charset="-128"/>
                </a:rPr>
                <a:t>性的暴力</a:t>
              </a:r>
            </a:p>
          </p:txBody>
        </p:sp>
        <p:pic>
          <p:nvPicPr>
            <p:cNvPr id="48" name="図 47" descr="ロゴ&#10;&#10;自動的に生成された説明">
              <a:extLst>
                <a:ext uri="{FF2B5EF4-FFF2-40B4-BE49-F238E27FC236}">
                  <a16:creationId xmlns:a16="http://schemas.microsoft.com/office/drawing/2014/main" id="{881DB7FC-4017-4609-B2F1-A49F00FC2018}"/>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379061" y="2638985"/>
              <a:ext cx="1528657" cy="1620000"/>
            </a:xfrm>
            <a:prstGeom prst="rect">
              <a:avLst/>
            </a:prstGeom>
          </p:spPr>
        </p:pic>
      </p:grpSp>
      <p:sp>
        <p:nvSpPr>
          <p:cNvPr id="49" name="思考の吹き出し: 雲形 48">
            <a:extLst>
              <a:ext uri="{FF2B5EF4-FFF2-40B4-BE49-F238E27FC236}">
                <a16:creationId xmlns:a16="http://schemas.microsoft.com/office/drawing/2014/main" id="{C6BB6DCE-D76A-4AEE-B99A-506964048595}"/>
              </a:ext>
            </a:extLst>
          </p:cNvPr>
          <p:cNvSpPr/>
          <p:nvPr/>
        </p:nvSpPr>
        <p:spPr>
          <a:xfrm>
            <a:off x="241444" y="5454472"/>
            <a:ext cx="1512000" cy="920328"/>
          </a:xfrm>
          <a:prstGeom prst="cloudCallout">
            <a:avLst>
              <a:gd name="adj1" fmla="val 63558"/>
              <a:gd name="adj2" fmla="val 61017"/>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216000" rtlCol="0" anchor="ctr"/>
          <a:lstStyle/>
          <a:p>
            <a:pPr algn="ctr"/>
            <a:r>
              <a:rPr kumimoji="1" lang="ja-JP" altLang="en-US" sz="1200" dirty="0">
                <a:solidFill>
                  <a:schemeClr val="tx1">
                    <a:lumMod val="75000"/>
                    <a:lumOff val="25000"/>
                  </a:schemeClr>
                </a:solidFill>
              </a:rPr>
              <a:t>相手を独占したり、</a:t>
            </a:r>
            <a:endParaRPr kumimoji="1" lang="en-US" altLang="ja-JP" sz="1200" dirty="0">
              <a:solidFill>
                <a:schemeClr val="tx1">
                  <a:lumMod val="75000"/>
                  <a:lumOff val="25000"/>
                </a:schemeClr>
              </a:solidFill>
            </a:endParaRPr>
          </a:p>
          <a:p>
            <a:pPr algn="ctr"/>
            <a:r>
              <a:rPr kumimoji="1" lang="ja-JP" altLang="en-US" sz="1200" dirty="0">
                <a:solidFill>
                  <a:schemeClr val="tx1">
                    <a:lumMod val="75000"/>
                    <a:lumOff val="25000"/>
                  </a:schemeClr>
                </a:solidFill>
              </a:rPr>
              <a:t>束縛したりすることが</a:t>
            </a:r>
            <a:endParaRPr kumimoji="1" lang="en-US" altLang="ja-JP" sz="1200" dirty="0">
              <a:solidFill>
                <a:schemeClr val="tx1">
                  <a:lumMod val="75000"/>
                  <a:lumOff val="25000"/>
                </a:schemeClr>
              </a:solidFill>
            </a:endParaRPr>
          </a:p>
          <a:p>
            <a:pPr algn="ctr"/>
            <a:r>
              <a:rPr kumimoji="1" lang="ja-JP" altLang="en-US" sz="1200" dirty="0">
                <a:solidFill>
                  <a:schemeClr val="tx1">
                    <a:lumMod val="75000"/>
                    <a:lumOff val="25000"/>
                  </a:schemeClr>
                </a:solidFill>
              </a:rPr>
              <a:t>愛情表現</a:t>
            </a:r>
          </a:p>
        </p:txBody>
      </p:sp>
      <p:sp>
        <p:nvSpPr>
          <p:cNvPr id="50" name="思考の吹き出し: 雲形 49">
            <a:extLst>
              <a:ext uri="{FF2B5EF4-FFF2-40B4-BE49-F238E27FC236}">
                <a16:creationId xmlns:a16="http://schemas.microsoft.com/office/drawing/2014/main" id="{C138821A-5464-4CED-82F9-83A3A324769F}"/>
              </a:ext>
            </a:extLst>
          </p:cNvPr>
          <p:cNvSpPr/>
          <p:nvPr/>
        </p:nvSpPr>
        <p:spPr>
          <a:xfrm>
            <a:off x="1803687" y="5454472"/>
            <a:ext cx="1512000" cy="920328"/>
          </a:xfrm>
          <a:prstGeom prst="cloudCallout">
            <a:avLst>
              <a:gd name="adj1" fmla="val 63558"/>
              <a:gd name="adj2" fmla="val 61017"/>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216000" rtlCol="0" anchor="ctr"/>
          <a:lstStyle/>
          <a:p>
            <a:pPr algn="ctr"/>
            <a:r>
              <a:rPr kumimoji="1" lang="ja-JP" altLang="en-US" sz="1200" dirty="0">
                <a:solidFill>
                  <a:schemeClr val="tx1">
                    <a:lumMod val="75000"/>
                    <a:lumOff val="25000"/>
                  </a:schemeClr>
                </a:solidFill>
              </a:rPr>
              <a:t>愛があれば暴力は</a:t>
            </a:r>
            <a:endParaRPr kumimoji="1" lang="en-US" altLang="ja-JP" sz="1200" dirty="0">
              <a:solidFill>
                <a:schemeClr val="tx1">
                  <a:lumMod val="75000"/>
                  <a:lumOff val="25000"/>
                </a:schemeClr>
              </a:solidFill>
            </a:endParaRPr>
          </a:p>
          <a:p>
            <a:pPr algn="ctr"/>
            <a:r>
              <a:rPr kumimoji="1" lang="ja-JP" altLang="en-US" sz="1200" dirty="0">
                <a:solidFill>
                  <a:schemeClr val="tx1">
                    <a:lumMod val="75000"/>
                    <a:lumOff val="25000"/>
                  </a:schemeClr>
                </a:solidFill>
              </a:rPr>
              <a:t>許される</a:t>
            </a:r>
          </a:p>
        </p:txBody>
      </p:sp>
      <p:sp>
        <p:nvSpPr>
          <p:cNvPr id="51" name="思考の吹き出し: 雲形 50">
            <a:extLst>
              <a:ext uri="{FF2B5EF4-FFF2-40B4-BE49-F238E27FC236}">
                <a16:creationId xmlns:a16="http://schemas.microsoft.com/office/drawing/2014/main" id="{9CE9F479-5097-4CBA-8E46-C9B98480C0A2}"/>
              </a:ext>
            </a:extLst>
          </p:cNvPr>
          <p:cNvSpPr/>
          <p:nvPr/>
        </p:nvSpPr>
        <p:spPr>
          <a:xfrm>
            <a:off x="3365930" y="5454472"/>
            <a:ext cx="1620000" cy="920328"/>
          </a:xfrm>
          <a:prstGeom prst="cloudCallout">
            <a:avLst>
              <a:gd name="adj1" fmla="val 63558"/>
              <a:gd name="adj2" fmla="val 61017"/>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216000" rtlCol="0" anchor="ctr"/>
          <a:lstStyle/>
          <a:p>
            <a:pPr algn="ctr"/>
            <a:r>
              <a:rPr kumimoji="1" lang="ja-JP" altLang="en-US" sz="1200" dirty="0">
                <a:solidFill>
                  <a:schemeClr val="tx1">
                    <a:lumMod val="75000"/>
                    <a:lumOff val="25000"/>
                  </a:schemeClr>
                </a:solidFill>
              </a:rPr>
              <a:t>男は強引なほうがいい</a:t>
            </a:r>
            <a:endParaRPr kumimoji="1" lang="en-US" altLang="ja-JP" sz="1200" dirty="0">
              <a:solidFill>
                <a:schemeClr val="tx1">
                  <a:lumMod val="75000"/>
                  <a:lumOff val="25000"/>
                </a:schemeClr>
              </a:solidFill>
            </a:endParaRPr>
          </a:p>
          <a:p>
            <a:pPr algn="ctr"/>
            <a:r>
              <a:rPr kumimoji="1" lang="ja-JP" altLang="en-US" sz="1200" dirty="0">
                <a:solidFill>
                  <a:schemeClr val="tx1">
                    <a:lumMod val="75000"/>
                    <a:lumOff val="25000"/>
                  </a:schemeClr>
                </a:solidFill>
              </a:rPr>
              <a:t>女は素直にしたがうもの</a:t>
            </a:r>
          </a:p>
        </p:txBody>
      </p:sp>
    </p:spTree>
    <p:extLst>
      <p:ext uri="{BB962C8B-B14F-4D97-AF65-F5344CB8AC3E}">
        <p14:creationId xmlns:p14="http://schemas.microsoft.com/office/powerpoint/2010/main" val="3941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8A0EB2D7-DE06-4DE8-9640-ABD3B9191709}"/>
              </a:ext>
            </a:extLst>
          </p:cNvPr>
          <p:cNvSpPr txBox="1">
            <a:spLocks/>
          </p:cNvSpPr>
          <p:nvPr/>
        </p:nvSpPr>
        <p:spPr>
          <a:xfrm>
            <a:off x="4711700" y="6591300"/>
            <a:ext cx="469900" cy="254000"/>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base">
              <a:spcBef>
                <a:spcPct val="0"/>
              </a:spcBef>
              <a:spcAft>
                <a:spcPct val="0"/>
              </a:spcAft>
              <a:defRPr/>
            </a:pPr>
            <a:fld id="{459C28C4-93E8-4A6E-8DDC-0722D5EA7CB2}" type="slidenum">
              <a:rPr kumimoji="1" lang="en-US" altLang="ja-JP" smtClean="0">
                <a:latin typeface="Meiryo UI" panose="020B0604030504040204" pitchFamily="50" charset="-128"/>
                <a:ea typeface="Meiryo UI" panose="020B0604030504040204" pitchFamily="50" charset="-128"/>
              </a:rPr>
              <a:pPr algn="ctr" defTabSz="914400" fontAlgn="base">
                <a:spcBef>
                  <a:spcPct val="0"/>
                </a:spcBef>
                <a:spcAft>
                  <a:spcPct val="0"/>
                </a:spcAft>
                <a:defRPr/>
              </a:pPr>
              <a:t>8</a:t>
            </a:fld>
            <a:endParaRPr kumimoji="1" lang="en-US" altLang="ja-JP" dirty="0">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21A32090-B45B-4F22-9CD4-6BC0AEF8A659}"/>
              </a:ext>
            </a:extLst>
          </p:cNvPr>
          <p:cNvSpPr/>
          <p:nvPr/>
        </p:nvSpPr>
        <p:spPr>
          <a:xfrm>
            <a:off x="1313128" y="198499"/>
            <a:ext cx="7297190" cy="646331"/>
          </a:xfrm>
          <a:prstGeom prst="rect">
            <a:avLst/>
          </a:prstGeom>
        </p:spPr>
        <p:txBody>
          <a:bodyPr wrap="none">
            <a:spAutoFit/>
          </a:bodyPr>
          <a:lstStyle/>
          <a:p>
            <a:pPr algn="ctr"/>
            <a:r>
              <a:rPr lang="ja-JP" altLang="en-US" sz="3600" b="1" spc="200" dirty="0">
                <a:solidFill>
                  <a:schemeClr val="accent2">
                    <a:lumMod val="50000"/>
                  </a:schemeClr>
                </a:solidFill>
                <a:latin typeface="Meiryo UI" panose="020B0604030504040204" pitchFamily="50" charset="-128"/>
                <a:ea typeface="Meiryo UI" panose="020B0604030504040204" pitchFamily="50" charset="-128"/>
              </a:rPr>
              <a:t>性暴力の例</a:t>
            </a:r>
            <a:r>
              <a:rPr lang="en-US" altLang="ja-JP" sz="3600" b="1" spc="200" dirty="0">
                <a:solidFill>
                  <a:schemeClr val="accent2">
                    <a:lumMod val="50000"/>
                  </a:schemeClr>
                </a:solidFill>
                <a:latin typeface="Meiryo UI" panose="020B0604030504040204" pitchFamily="50" charset="-128"/>
                <a:ea typeface="Meiryo UI" panose="020B0604030504040204" pitchFamily="50" charset="-128"/>
              </a:rPr>
              <a:t>【SNS</a:t>
            </a:r>
            <a:r>
              <a:rPr lang="ja-JP" altLang="en-US" sz="3600" b="1" spc="200" dirty="0">
                <a:solidFill>
                  <a:schemeClr val="accent2">
                    <a:lumMod val="50000"/>
                  </a:schemeClr>
                </a:solidFill>
                <a:latin typeface="Meiryo UI" panose="020B0604030504040204" pitchFamily="50" charset="-128"/>
                <a:ea typeface="Meiryo UI" panose="020B0604030504040204" pitchFamily="50" charset="-128"/>
              </a:rPr>
              <a:t>等を通じた被害</a:t>
            </a:r>
            <a:r>
              <a:rPr lang="en-US" altLang="ja-JP" sz="3600" b="1" spc="200" dirty="0">
                <a:solidFill>
                  <a:schemeClr val="accent2">
                    <a:lumMod val="50000"/>
                  </a:schemeClr>
                </a:solidFill>
                <a:latin typeface="Meiryo UI" panose="020B0604030504040204" pitchFamily="50" charset="-128"/>
                <a:ea typeface="Meiryo UI" panose="020B0604030504040204" pitchFamily="50" charset="-128"/>
              </a:rPr>
              <a:t>】</a:t>
            </a:r>
          </a:p>
        </p:txBody>
      </p:sp>
      <p:sp>
        <p:nvSpPr>
          <p:cNvPr id="22" name="四角形: 角を丸くする 21">
            <a:extLst>
              <a:ext uri="{FF2B5EF4-FFF2-40B4-BE49-F238E27FC236}">
                <a16:creationId xmlns:a16="http://schemas.microsoft.com/office/drawing/2014/main" id="{A3430844-5F2E-44C6-B3C5-EF6CB6D9EF4F}"/>
              </a:ext>
            </a:extLst>
          </p:cNvPr>
          <p:cNvSpPr/>
          <p:nvPr/>
        </p:nvSpPr>
        <p:spPr>
          <a:xfrm>
            <a:off x="273050" y="886816"/>
            <a:ext cx="9359900" cy="756973"/>
          </a:xfrm>
          <a:prstGeom prst="roundRect">
            <a:avLst>
              <a:gd name="adj" fmla="val 11786"/>
            </a:avLst>
          </a:prstGeom>
          <a:solidFill>
            <a:schemeClr val="accent3">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bIns="46800" rtlCol="0" anchor="ctr" anchorCtr="0">
            <a:spAutoFit/>
          </a:bodyPr>
          <a:lstStyle/>
          <a:p>
            <a:pPr>
              <a:spcBef>
                <a:spcPts val="600"/>
              </a:spcBef>
            </a:pPr>
            <a:r>
              <a:rPr lang="ja-JP" altLang="en-US" sz="2000" b="1" dirty="0">
                <a:solidFill>
                  <a:schemeClr val="accent2">
                    <a:lumMod val="50000"/>
                  </a:schemeClr>
                </a:solidFill>
                <a:latin typeface="Meiryo UI" panose="020B0604030504040204" pitchFamily="50" charset="-128"/>
                <a:ea typeface="Meiryo UI" panose="020B0604030504040204" pitchFamily="50" charset="-128"/>
              </a:rPr>
              <a:t>インターネットやスマートフォンは、性暴力に巻き込まれてしまうきっかけになることもあります。加害者や被害者にならないためにはどうすればよいでしょうか。</a:t>
            </a:r>
          </a:p>
        </p:txBody>
      </p:sp>
      <p:sp>
        <p:nvSpPr>
          <p:cNvPr id="31" name="四角形: 角を丸くする 30">
            <a:extLst>
              <a:ext uri="{FF2B5EF4-FFF2-40B4-BE49-F238E27FC236}">
                <a16:creationId xmlns:a16="http://schemas.microsoft.com/office/drawing/2014/main" id="{655B7834-246C-40A0-BFB1-E1B1E1E30AAA}"/>
              </a:ext>
            </a:extLst>
          </p:cNvPr>
          <p:cNvSpPr/>
          <p:nvPr/>
        </p:nvSpPr>
        <p:spPr>
          <a:xfrm>
            <a:off x="550506" y="1905523"/>
            <a:ext cx="8817429" cy="720000"/>
          </a:xfrm>
          <a:prstGeom prst="roundRect">
            <a:avLst>
              <a:gd name="adj" fmla="val 11497"/>
            </a:avLst>
          </a:prstGeom>
          <a:solidFill>
            <a:schemeClr val="accent2">
              <a:lumMod val="60000"/>
              <a:lumOff val="4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85750" indent="-285750">
              <a:buFont typeface="Wingdings" panose="05000000000000000000" pitchFamily="2" charset="2"/>
              <a:buChar char="l"/>
            </a:pPr>
            <a:r>
              <a:rPr lang="ja-JP" altLang="en-US" sz="2000" b="1" spc="200" dirty="0">
                <a:solidFill>
                  <a:schemeClr val="tx1">
                    <a:lumMod val="75000"/>
                    <a:lumOff val="25000"/>
                  </a:schemeClr>
                </a:solidFill>
                <a:latin typeface="Meiryo UI" panose="020B0604030504040204" pitchFamily="50" charset="-128"/>
                <a:ea typeface="Meiryo UI" panose="020B0604030504040204" pitchFamily="50" charset="-128"/>
              </a:rPr>
              <a:t>インターネット上で知り合った相手を簡単に信用しない。</a:t>
            </a:r>
            <a:endParaRPr lang="en-US" altLang="ja-JP" sz="2000" b="1" spc="2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32" name="四角形: 角を丸くする 31">
            <a:extLst>
              <a:ext uri="{FF2B5EF4-FFF2-40B4-BE49-F238E27FC236}">
                <a16:creationId xmlns:a16="http://schemas.microsoft.com/office/drawing/2014/main" id="{E8AF1E66-E3A1-444C-80C9-3472AFEAD29E}"/>
              </a:ext>
            </a:extLst>
          </p:cNvPr>
          <p:cNvSpPr/>
          <p:nvPr/>
        </p:nvSpPr>
        <p:spPr>
          <a:xfrm>
            <a:off x="553007" y="2753743"/>
            <a:ext cx="8817429" cy="720000"/>
          </a:xfrm>
          <a:prstGeom prst="roundRect">
            <a:avLst>
              <a:gd name="adj" fmla="val 11497"/>
            </a:avLst>
          </a:prstGeom>
          <a:solidFill>
            <a:schemeClr val="accent2">
              <a:lumMod val="60000"/>
              <a:lumOff val="4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85750" indent="-285750">
              <a:buFont typeface="Wingdings" panose="05000000000000000000" pitchFamily="2" charset="2"/>
              <a:buChar char="l"/>
            </a:pPr>
            <a:r>
              <a:rPr lang="ja-JP" altLang="en-US" sz="2000" b="1" spc="200" dirty="0">
                <a:solidFill>
                  <a:schemeClr val="tx1">
                    <a:lumMod val="75000"/>
                    <a:lumOff val="25000"/>
                  </a:schemeClr>
                </a:solidFill>
                <a:latin typeface="Meiryo UI" panose="020B0604030504040204" pitchFamily="50" charset="-128"/>
                <a:ea typeface="Meiryo UI" panose="020B0604030504040204" pitchFamily="50" charset="-128"/>
              </a:rPr>
              <a:t>インターネット上で知り合った相手はもちろん、交際相手や友達であっても下着姿や裸の写真を撮ったり、撮らせたり、送ったり、送らせたりしない。</a:t>
            </a:r>
            <a:endParaRPr lang="en-US" altLang="ja-JP" sz="2000" b="1" spc="2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33" name="四角形: 角を丸くする 32">
            <a:extLst>
              <a:ext uri="{FF2B5EF4-FFF2-40B4-BE49-F238E27FC236}">
                <a16:creationId xmlns:a16="http://schemas.microsoft.com/office/drawing/2014/main" id="{8223B46D-E383-4F1E-8B8E-CCD20827229A}"/>
              </a:ext>
            </a:extLst>
          </p:cNvPr>
          <p:cNvSpPr/>
          <p:nvPr/>
        </p:nvSpPr>
        <p:spPr>
          <a:xfrm>
            <a:off x="544285" y="3610957"/>
            <a:ext cx="8817429" cy="720000"/>
          </a:xfrm>
          <a:prstGeom prst="roundRect">
            <a:avLst>
              <a:gd name="adj" fmla="val 11497"/>
            </a:avLst>
          </a:prstGeom>
          <a:solidFill>
            <a:schemeClr val="accent2">
              <a:lumMod val="60000"/>
              <a:lumOff val="4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85750" indent="-285750">
              <a:buFont typeface="Wingdings" panose="05000000000000000000" pitchFamily="2" charset="2"/>
              <a:buChar char="l"/>
            </a:pPr>
            <a:r>
              <a:rPr lang="ja-JP" altLang="en-US" sz="2000" b="1" spc="200" dirty="0">
                <a:solidFill>
                  <a:schemeClr val="tx1">
                    <a:lumMod val="75000"/>
                    <a:lumOff val="25000"/>
                  </a:schemeClr>
                </a:solidFill>
                <a:latin typeface="Meiryo UI" panose="020B0604030504040204" pitchFamily="50" charset="-128"/>
                <a:ea typeface="Meiryo UI" panose="020B0604030504040204" pitchFamily="50" charset="-128"/>
              </a:rPr>
              <a:t>問題が起きたときは、一人で悩まず周囲の信頼できる人や警察、相談窓口に相談しましょう。</a:t>
            </a:r>
            <a:endParaRPr lang="en-US" altLang="ja-JP" sz="2000" b="1" spc="2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36" name="四角形: 角を丸くする 35">
            <a:extLst>
              <a:ext uri="{FF2B5EF4-FFF2-40B4-BE49-F238E27FC236}">
                <a16:creationId xmlns:a16="http://schemas.microsoft.com/office/drawing/2014/main" id="{D28D59F1-3B75-4DF7-A949-B5DF72B17BE6}"/>
              </a:ext>
            </a:extLst>
          </p:cNvPr>
          <p:cNvSpPr/>
          <p:nvPr/>
        </p:nvSpPr>
        <p:spPr>
          <a:xfrm>
            <a:off x="5245228" y="4529760"/>
            <a:ext cx="3745591" cy="2001669"/>
          </a:xfrm>
          <a:prstGeom prst="roundRect">
            <a:avLst>
              <a:gd name="adj" fmla="val 10552"/>
            </a:avLst>
          </a:pr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7" name="図 36" descr="アイコン&#10;&#10;自動的に生成された説明">
            <a:extLst>
              <a:ext uri="{FF2B5EF4-FFF2-40B4-BE49-F238E27FC236}">
                <a16:creationId xmlns:a16="http://schemas.microsoft.com/office/drawing/2014/main" id="{78AFF70F-6E8C-46C4-A542-B170EB307273}"/>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73410" y="4850675"/>
            <a:ext cx="1315602" cy="1613114"/>
          </a:xfrm>
          <a:prstGeom prst="rect">
            <a:avLst/>
          </a:prstGeom>
        </p:spPr>
      </p:pic>
      <p:pic>
        <p:nvPicPr>
          <p:cNvPr id="38" name="図 37" descr="グラフィカル ユーザー インターフェイス, アプリケーション&#10;&#10;自動的に生成された説明">
            <a:extLst>
              <a:ext uri="{FF2B5EF4-FFF2-40B4-BE49-F238E27FC236}">
                <a16:creationId xmlns:a16="http://schemas.microsoft.com/office/drawing/2014/main" id="{24660EAC-C9A6-4663-A7B8-6F91F8EF9A5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2579771" y="4568547"/>
            <a:ext cx="1991061" cy="1908000"/>
          </a:xfrm>
          <a:prstGeom prst="rect">
            <a:avLst/>
          </a:prstGeom>
        </p:spPr>
      </p:pic>
      <p:sp>
        <p:nvSpPr>
          <p:cNvPr id="39" name="四角形: 角を丸くする 38">
            <a:extLst>
              <a:ext uri="{FF2B5EF4-FFF2-40B4-BE49-F238E27FC236}">
                <a16:creationId xmlns:a16="http://schemas.microsoft.com/office/drawing/2014/main" id="{5861F40B-5E9A-4C21-B970-B86254DB0159}"/>
              </a:ext>
            </a:extLst>
          </p:cNvPr>
          <p:cNvSpPr/>
          <p:nvPr/>
        </p:nvSpPr>
        <p:spPr>
          <a:xfrm>
            <a:off x="930915" y="4529760"/>
            <a:ext cx="3745591" cy="2001669"/>
          </a:xfrm>
          <a:prstGeom prst="roundRect">
            <a:avLst>
              <a:gd name="adj" fmla="val 10552"/>
            </a:avLst>
          </a:pr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矢印: 右 39">
            <a:extLst>
              <a:ext uri="{FF2B5EF4-FFF2-40B4-BE49-F238E27FC236}">
                <a16:creationId xmlns:a16="http://schemas.microsoft.com/office/drawing/2014/main" id="{A1DF0DDD-04B5-42BF-902B-F85653FF44F3}"/>
              </a:ext>
            </a:extLst>
          </p:cNvPr>
          <p:cNvSpPr/>
          <p:nvPr/>
        </p:nvSpPr>
        <p:spPr>
          <a:xfrm>
            <a:off x="2275762" y="5463725"/>
            <a:ext cx="423899" cy="327477"/>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5" name="図 14" descr="挿絵 が含まれている画像&#10;&#10;自動的に生成された説明">
            <a:extLst>
              <a:ext uri="{FF2B5EF4-FFF2-40B4-BE49-F238E27FC236}">
                <a16:creationId xmlns:a16="http://schemas.microsoft.com/office/drawing/2014/main" id="{469B81D6-3731-46D1-9169-D37F20C3E0F9}"/>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52857" y="4684594"/>
            <a:ext cx="3730332" cy="1692000"/>
          </a:xfrm>
          <a:prstGeom prst="rect">
            <a:avLst/>
          </a:prstGeom>
        </p:spPr>
      </p:pic>
    </p:spTree>
    <p:extLst>
      <p:ext uri="{BB962C8B-B14F-4D97-AF65-F5344CB8AC3E}">
        <p14:creationId xmlns:p14="http://schemas.microsoft.com/office/powerpoint/2010/main" val="2118253933"/>
      </p:ext>
    </p:extLst>
  </p:cSld>
  <p:clrMapOvr>
    <a:masterClrMapping/>
  </p:clrMapOvr>
</p:sld>
</file>

<file path=ppt/theme/theme1.xml><?xml version="1.0" encoding="utf-8"?>
<a:theme xmlns:a="http://schemas.openxmlformats.org/drawingml/2006/main" name="Default Theme">
  <a:themeElements>
    <a:clrScheme name="MRI_color">
      <a:dk1>
        <a:srgbClr val="000000"/>
      </a:dk1>
      <a:lt1>
        <a:srgbClr val="FFFFFF"/>
      </a:lt1>
      <a:dk2>
        <a:srgbClr val="3E5E84"/>
      </a:dk2>
      <a:lt2>
        <a:srgbClr val="E9EDF3"/>
      </a:lt2>
      <a:accent1>
        <a:srgbClr val="96A8C0"/>
      </a:accent1>
      <a:accent2>
        <a:srgbClr val="8AB6C1"/>
      </a:accent2>
      <a:accent3>
        <a:srgbClr val="89B8AA"/>
      </a:accent3>
      <a:accent4>
        <a:srgbClr val="A89FBC"/>
      </a:accent4>
      <a:accent5>
        <a:srgbClr val="C89E28"/>
      </a:accent5>
      <a:accent6>
        <a:srgbClr val="A92C1D"/>
      </a:accent6>
      <a:hlink>
        <a:srgbClr val="3E5E84"/>
      </a:hlink>
      <a:folHlink>
        <a:srgbClr val="D2E8BD"/>
      </a:folHlink>
    </a:clrScheme>
    <a:fontScheme name="ユーザー定義 3">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fault Theme" id="{1C506BF3-F209-4CDD-9566-3F573A3A1314}" vid="{2F5BFC26-CE53-4687-A495-0AB1D0714AD7}"/>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5221</TotalTime>
  <Words>2962</Words>
  <Application>Microsoft Office PowerPoint</Application>
  <PresentationFormat>A4 210 x 297 mm</PresentationFormat>
  <Paragraphs>348</Paragraphs>
  <Slides>29</Slides>
  <Notes>28</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29</vt:i4>
      </vt:variant>
    </vt:vector>
  </HeadingPairs>
  <TitlesOfParts>
    <vt:vector size="35" baseType="lpstr">
      <vt:lpstr>Meiryo UI</vt:lpstr>
      <vt:lpstr>メイリオ</vt:lpstr>
      <vt:lpstr>游ゴシック</vt:lpstr>
      <vt:lpstr>Arial</vt:lpstr>
      <vt:lpstr>Wingdings</vt:lpstr>
      <vt:lpstr>Default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m</cp:lastModifiedBy>
  <cp:revision>384</cp:revision>
  <cp:lastPrinted>2021-03-18T12:42:12Z</cp:lastPrinted>
  <dcterms:created xsi:type="dcterms:W3CDTF">2020-12-31T01:48:55Z</dcterms:created>
  <dcterms:modified xsi:type="dcterms:W3CDTF">2021-04-15T08:45:42Z</dcterms:modified>
</cp:coreProperties>
</file>